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1459" y="0"/>
            <a:ext cx="8892540" cy="144780"/>
          </a:xfrm>
          <a:custGeom>
            <a:avLst/>
            <a:gdLst/>
            <a:ahLst/>
            <a:cxnLst/>
            <a:rect l="l" t="t" r="r" b="b"/>
            <a:pathLst>
              <a:path w="8892540" h="144780">
                <a:moveTo>
                  <a:pt x="8892540" y="0"/>
                </a:moveTo>
                <a:lnTo>
                  <a:pt x="0" y="0"/>
                </a:lnTo>
                <a:lnTo>
                  <a:pt x="0" y="144779"/>
                </a:lnTo>
                <a:lnTo>
                  <a:pt x="8892540" y="144779"/>
                </a:lnTo>
                <a:lnTo>
                  <a:pt x="8892540" y="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844040"/>
            <a:ext cx="864235" cy="4730750"/>
          </a:xfrm>
          <a:custGeom>
            <a:avLst/>
            <a:gdLst/>
            <a:ahLst/>
            <a:cxnLst/>
            <a:rect l="l" t="t" r="r" b="b"/>
            <a:pathLst>
              <a:path w="864235" h="4730750">
                <a:moveTo>
                  <a:pt x="863968" y="0"/>
                </a:moveTo>
                <a:lnTo>
                  <a:pt x="16" y="0"/>
                </a:lnTo>
                <a:lnTo>
                  <a:pt x="0" y="4730153"/>
                </a:lnTo>
                <a:lnTo>
                  <a:pt x="863955" y="4730153"/>
                </a:lnTo>
                <a:lnTo>
                  <a:pt x="863968" y="0"/>
                </a:lnTo>
                <a:close/>
              </a:path>
            </a:pathLst>
          </a:custGeom>
          <a:solidFill>
            <a:srgbClr val="CC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418588"/>
            <a:ext cx="606425" cy="4439285"/>
          </a:xfrm>
          <a:custGeom>
            <a:avLst/>
            <a:gdLst/>
            <a:ahLst/>
            <a:cxnLst/>
            <a:rect l="l" t="t" r="r" b="b"/>
            <a:pathLst>
              <a:path w="606425" h="4439284">
                <a:moveTo>
                  <a:pt x="606234" y="0"/>
                </a:moveTo>
                <a:lnTo>
                  <a:pt x="8" y="0"/>
                </a:lnTo>
                <a:lnTo>
                  <a:pt x="0" y="4438901"/>
                </a:lnTo>
                <a:lnTo>
                  <a:pt x="606209" y="4438901"/>
                </a:lnTo>
                <a:lnTo>
                  <a:pt x="60623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095"/>
            <a:ext cx="288290" cy="5149850"/>
          </a:xfrm>
          <a:custGeom>
            <a:avLst/>
            <a:gdLst/>
            <a:ahLst/>
            <a:cxnLst/>
            <a:rect l="l" t="t" r="r" b="b"/>
            <a:pathLst>
              <a:path w="288290" h="5149850">
                <a:moveTo>
                  <a:pt x="287794" y="0"/>
                </a:moveTo>
                <a:lnTo>
                  <a:pt x="18" y="0"/>
                </a:lnTo>
                <a:lnTo>
                  <a:pt x="0" y="5149469"/>
                </a:lnTo>
                <a:lnTo>
                  <a:pt x="287782" y="5149469"/>
                </a:lnTo>
                <a:lnTo>
                  <a:pt x="287794" y="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1123" y="6714743"/>
            <a:ext cx="8533130" cy="143510"/>
          </a:xfrm>
          <a:custGeom>
            <a:avLst/>
            <a:gdLst/>
            <a:ahLst/>
            <a:cxnLst/>
            <a:rect l="l" t="t" r="r" b="b"/>
            <a:pathLst>
              <a:path w="8533130" h="143509">
                <a:moveTo>
                  <a:pt x="8532622" y="0"/>
                </a:moveTo>
                <a:lnTo>
                  <a:pt x="0" y="0"/>
                </a:lnTo>
                <a:lnTo>
                  <a:pt x="0" y="143002"/>
                </a:lnTo>
                <a:lnTo>
                  <a:pt x="8532622" y="143002"/>
                </a:lnTo>
                <a:lnTo>
                  <a:pt x="8532622" y="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307592"/>
            <a:ext cx="5105400" cy="5330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8300" y="218948"/>
            <a:ext cx="558355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1459" y="0"/>
            <a:ext cx="8892540" cy="144780"/>
          </a:xfrm>
          <a:custGeom>
            <a:avLst/>
            <a:gdLst/>
            <a:ahLst/>
            <a:cxnLst/>
            <a:rect l="l" t="t" r="r" b="b"/>
            <a:pathLst>
              <a:path w="8892540" h="144780">
                <a:moveTo>
                  <a:pt x="8892540" y="0"/>
                </a:moveTo>
                <a:lnTo>
                  <a:pt x="0" y="0"/>
                </a:lnTo>
                <a:lnTo>
                  <a:pt x="0" y="144779"/>
                </a:lnTo>
                <a:lnTo>
                  <a:pt x="8892540" y="144779"/>
                </a:lnTo>
                <a:lnTo>
                  <a:pt x="8892540" y="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844040"/>
            <a:ext cx="864235" cy="4730750"/>
          </a:xfrm>
          <a:custGeom>
            <a:avLst/>
            <a:gdLst/>
            <a:ahLst/>
            <a:cxnLst/>
            <a:rect l="l" t="t" r="r" b="b"/>
            <a:pathLst>
              <a:path w="864235" h="4730750">
                <a:moveTo>
                  <a:pt x="863968" y="0"/>
                </a:moveTo>
                <a:lnTo>
                  <a:pt x="16" y="0"/>
                </a:lnTo>
                <a:lnTo>
                  <a:pt x="0" y="4730153"/>
                </a:lnTo>
                <a:lnTo>
                  <a:pt x="863955" y="4730153"/>
                </a:lnTo>
                <a:lnTo>
                  <a:pt x="863968" y="0"/>
                </a:lnTo>
                <a:close/>
              </a:path>
            </a:pathLst>
          </a:custGeom>
          <a:solidFill>
            <a:srgbClr val="CC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418588"/>
            <a:ext cx="606425" cy="4439285"/>
          </a:xfrm>
          <a:custGeom>
            <a:avLst/>
            <a:gdLst/>
            <a:ahLst/>
            <a:cxnLst/>
            <a:rect l="l" t="t" r="r" b="b"/>
            <a:pathLst>
              <a:path w="606425" h="4439284">
                <a:moveTo>
                  <a:pt x="606234" y="0"/>
                </a:moveTo>
                <a:lnTo>
                  <a:pt x="8" y="0"/>
                </a:lnTo>
                <a:lnTo>
                  <a:pt x="0" y="4438901"/>
                </a:lnTo>
                <a:lnTo>
                  <a:pt x="606209" y="4438901"/>
                </a:lnTo>
                <a:lnTo>
                  <a:pt x="60623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095"/>
            <a:ext cx="288290" cy="5149850"/>
          </a:xfrm>
          <a:custGeom>
            <a:avLst/>
            <a:gdLst/>
            <a:ahLst/>
            <a:cxnLst/>
            <a:rect l="l" t="t" r="r" b="b"/>
            <a:pathLst>
              <a:path w="288290" h="5149850">
                <a:moveTo>
                  <a:pt x="287794" y="0"/>
                </a:moveTo>
                <a:lnTo>
                  <a:pt x="18" y="0"/>
                </a:lnTo>
                <a:lnTo>
                  <a:pt x="0" y="5149469"/>
                </a:lnTo>
                <a:lnTo>
                  <a:pt x="287782" y="5149469"/>
                </a:lnTo>
                <a:lnTo>
                  <a:pt x="287794" y="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1123" y="6714743"/>
            <a:ext cx="8533130" cy="143510"/>
          </a:xfrm>
          <a:custGeom>
            <a:avLst/>
            <a:gdLst/>
            <a:ahLst/>
            <a:cxnLst/>
            <a:rect l="l" t="t" r="r" b="b"/>
            <a:pathLst>
              <a:path w="8533130" h="143509">
                <a:moveTo>
                  <a:pt x="8532622" y="0"/>
                </a:moveTo>
                <a:lnTo>
                  <a:pt x="0" y="0"/>
                </a:lnTo>
                <a:lnTo>
                  <a:pt x="0" y="143002"/>
                </a:lnTo>
                <a:lnTo>
                  <a:pt x="8532622" y="143002"/>
                </a:lnTo>
                <a:lnTo>
                  <a:pt x="8532622" y="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218948"/>
            <a:ext cx="558355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853311"/>
            <a:ext cx="7770495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1466" y="1756410"/>
            <a:ext cx="7434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spc="-10" dirty="0" smtClean="0">
                <a:latin typeface="Constantia"/>
                <a:cs typeface="Constantia"/>
              </a:rPr>
              <a:t>Аналіз зовнішньої політики</a:t>
            </a:r>
            <a:endParaRPr sz="32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461" y="2859735"/>
            <a:ext cx="7966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0" dirty="0" err="1" smtClean="0">
                <a:latin typeface="Constantia"/>
                <a:cs typeface="Constantia"/>
              </a:rPr>
              <a:t>Тема</a:t>
            </a:r>
            <a:r>
              <a:rPr lang="uk-UA" sz="3200" spc="-125" dirty="0" smtClean="0">
                <a:latin typeface="Constantia"/>
                <a:cs typeface="Constantia"/>
              </a:rPr>
              <a:t>. </a:t>
            </a:r>
            <a:r>
              <a:rPr sz="3200" spc="-25" dirty="0" err="1" smtClean="0">
                <a:latin typeface="Constantia"/>
                <a:cs typeface="Constantia"/>
              </a:rPr>
              <a:t>Зовнішня</a:t>
            </a:r>
            <a:r>
              <a:rPr sz="3200" spc="-150" dirty="0" smtClean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політика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країн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Європи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883158"/>
            <a:ext cx="7769225" cy="587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його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держави-</a:t>
            </a:r>
            <a:r>
              <a:rPr sz="2200" b="1" spc="-10" dirty="0">
                <a:latin typeface="Times New Roman"/>
                <a:cs typeface="Times New Roman"/>
              </a:rPr>
              <a:t>члени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Населення:</a:t>
            </a:r>
            <a:r>
              <a:rPr sz="2000" spc="2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понад</a:t>
            </a:r>
            <a:r>
              <a:rPr sz="2000" b="1" spc="2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448</a:t>
            </a:r>
            <a:r>
              <a:rPr sz="2000" b="1" spc="26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мільйонів</a:t>
            </a:r>
            <a:r>
              <a:rPr sz="2000" b="1" spc="2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жителів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становить</a:t>
            </a:r>
            <a:r>
              <a:rPr sz="2000" spc="275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Times New Roman"/>
                <a:cs typeface="Times New Roman"/>
              </a:rPr>
              <a:t>5,6%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світу..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Мультикультурні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суспільства: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близько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41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мільйона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жителів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45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є </a:t>
            </a:r>
            <a:r>
              <a:rPr sz="2000" b="1" dirty="0">
                <a:latin typeface="Times New Roman"/>
                <a:cs typeface="Times New Roman"/>
              </a:rPr>
              <a:t>іноземними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громадянами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Майже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14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мільйонів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них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громадянами держав-</a:t>
            </a:r>
            <a:r>
              <a:rPr sz="2000" dirty="0">
                <a:latin typeface="Times New Roman"/>
                <a:cs typeface="Times New Roman"/>
              </a:rPr>
              <a:t>членів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відмінних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 тієї,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якій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вони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проживають. </a:t>
            </a:r>
            <a:r>
              <a:rPr sz="2000" dirty="0">
                <a:latin typeface="Times New Roman"/>
                <a:cs typeface="Times New Roman"/>
              </a:rPr>
              <a:t>Решта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громадяни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входять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Географічний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розмір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млн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км².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Німеччина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має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найбільше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населення </a:t>
            </a:r>
            <a:r>
              <a:rPr sz="2000" dirty="0">
                <a:latin typeface="Times New Roman"/>
                <a:cs typeface="Times New Roman"/>
              </a:rPr>
              <a:t>в  ЄС,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Франція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  найбільшою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країною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ЄС  за  площею.  Мальта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є </a:t>
            </a:r>
            <a:r>
              <a:rPr sz="2000" dirty="0">
                <a:latin typeface="Times New Roman"/>
                <a:cs typeface="Times New Roman"/>
              </a:rPr>
              <a:t>найменшою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країною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кількістю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населення, так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площею.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Урбанізація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39%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населення</a:t>
            </a:r>
            <a:r>
              <a:rPr sz="2000" b="1" spc="1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живе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1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містах,</a:t>
            </a:r>
            <a:r>
              <a:rPr sz="2000" b="1" spc="1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36%</a:t>
            </a:r>
            <a:r>
              <a:rPr sz="2000" b="1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містечках</a:t>
            </a:r>
            <a:r>
              <a:rPr sz="2000" b="1" spc="18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і </a:t>
            </a:r>
            <a:r>
              <a:rPr sz="2000" b="1" dirty="0">
                <a:latin typeface="Times New Roman"/>
                <a:cs typeface="Times New Roman"/>
              </a:rPr>
              <a:t>передмістях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25%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сільській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місцевості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Відкриті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кордони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Шенгенська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зона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дозволяє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людям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пересуватися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прикордонного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контролю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1985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року.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Усі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країни-</a:t>
            </a:r>
            <a:r>
              <a:rPr sz="2000" dirty="0">
                <a:latin typeface="Times New Roman"/>
                <a:cs typeface="Times New Roman"/>
              </a:rPr>
              <a:t>члени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крім </a:t>
            </a:r>
            <a:r>
              <a:rPr sz="2000" dirty="0">
                <a:latin typeface="Times New Roman"/>
                <a:cs typeface="Times New Roman"/>
              </a:rPr>
              <a:t>Кіпру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Ірландії,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членами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Шенгенської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зони.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Болгарія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Румунія </a:t>
            </a:r>
            <a:r>
              <a:rPr sz="2000" dirty="0">
                <a:latin typeface="Times New Roman"/>
                <a:cs typeface="Times New Roman"/>
              </a:rPr>
              <a:t>приєдналися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останнім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часом,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березні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2024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року.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країни,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входять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(Ісландія,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Норвегія,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Швейцарія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Ліхтенштейн),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також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частиною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Шенгену.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18948"/>
            <a:ext cx="8393430" cy="605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Зовнішня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політика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Європейського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Союзу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його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держави-</a:t>
            </a:r>
            <a:r>
              <a:rPr sz="2200" b="1" spc="-10" dirty="0">
                <a:latin typeface="Times New Roman"/>
                <a:cs typeface="Times New Roman"/>
              </a:rPr>
              <a:t>члени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marR="508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Єдина</a:t>
            </a:r>
            <a:r>
              <a:rPr sz="2200" spc="1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валюта: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євро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запущений</a:t>
            </a:r>
            <a:r>
              <a:rPr sz="2200" spc="1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1999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році,</a:t>
            </a:r>
            <a:r>
              <a:rPr sz="2200" spc="1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</a:t>
            </a:r>
            <a:r>
              <a:rPr sz="2200" spc="114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офіційною </a:t>
            </a:r>
            <a:r>
              <a:rPr sz="2200" b="1" dirty="0">
                <a:latin typeface="Times New Roman"/>
                <a:cs typeface="Times New Roman"/>
              </a:rPr>
              <a:t>валютою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20</a:t>
            </a:r>
            <a:r>
              <a:rPr sz="2200" b="1" spc="1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країн</a:t>
            </a:r>
            <a:r>
              <a:rPr sz="2200" b="1" spc="1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Ці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країни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відомі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зона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євро.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ВВП: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як </a:t>
            </a:r>
            <a:r>
              <a:rPr sz="2200" dirty="0">
                <a:latin typeface="Times New Roman"/>
                <a:cs typeface="Times New Roman"/>
              </a:rPr>
              <a:t>одна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найбільших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економік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світу,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ВВП</a:t>
            </a:r>
            <a:r>
              <a:rPr sz="2200" b="1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загальна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вартість </a:t>
            </a:r>
            <a:r>
              <a:rPr sz="2200" dirty="0">
                <a:latin typeface="Times New Roman"/>
                <a:cs typeface="Times New Roman"/>
              </a:rPr>
              <a:t>усіх</a:t>
            </a:r>
            <a:r>
              <a:rPr sz="2200" spc="3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товарів</a:t>
            </a:r>
            <a:r>
              <a:rPr sz="2200" spc="4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послуг,</a:t>
            </a:r>
            <a:r>
              <a:rPr sz="2200" spc="40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вироблених</a:t>
            </a:r>
            <a:r>
              <a:rPr sz="2200" spc="4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40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ЄС,</a:t>
            </a:r>
            <a:r>
              <a:rPr sz="2200" spc="3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становить</a:t>
            </a:r>
            <a:r>
              <a:rPr sz="2200" spc="405" dirty="0">
                <a:latin typeface="Times New Roman"/>
                <a:cs typeface="Times New Roman"/>
              </a:rPr>
              <a:t>  </a:t>
            </a:r>
            <a:r>
              <a:rPr sz="2200" b="1" spc="-25" dirty="0">
                <a:latin typeface="Times New Roman"/>
                <a:cs typeface="Times New Roman"/>
              </a:rPr>
              <a:t>17 </a:t>
            </a:r>
            <a:r>
              <a:rPr sz="2200" b="1" dirty="0">
                <a:latin typeface="Times New Roman"/>
                <a:cs typeface="Times New Roman"/>
              </a:rPr>
              <a:t>трильйонів</a:t>
            </a:r>
            <a:r>
              <a:rPr sz="2200" b="1" spc="1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Найбільшу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частку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займає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Німеччина,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нею </a:t>
            </a:r>
            <a:r>
              <a:rPr sz="2200" dirty="0">
                <a:latin typeface="Times New Roman"/>
                <a:cs typeface="Times New Roman"/>
              </a:rPr>
              <a:t>йдуть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Франція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Італія.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сферу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послуг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припадає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72%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ВВП </a:t>
            </a:r>
            <a:r>
              <a:rPr sz="2200" dirty="0">
                <a:latin typeface="Times New Roman"/>
                <a:cs typeface="Times New Roman"/>
              </a:rPr>
              <a:t>ЄС,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промисловість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майже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всю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решту.</a:t>
            </a:r>
            <a:endParaRPr sz="2200">
              <a:latin typeface="Times New Roman"/>
              <a:cs typeface="Times New Roman"/>
            </a:endParaRPr>
          </a:p>
          <a:p>
            <a:pPr marL="63754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Торгівля: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її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частку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припадає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близько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14%</a:t>
            </a:r>
            <a:r>
              <a:rPr sz="2200" b="1" spc="1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світової</a:t>
            </a:r>
            <a:r>
              <a:rPr sz="2200" b="1" spc="1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торгівлі</a:t>
            </a: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2200" b="1" spc="-10" dirty="0">
                <a:latin typeface="Times New Roman"/>
                <a:cs typeface="Times New Roman"/>
              </a:rPr>
              <a:t>товарами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637540" marR="508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Торговельні</a:t>
            </a:r>
            <a:r>
              <a:rPr sz="2200" b="1" spc="30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партнери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sz="2200" spc="31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Сполучені</a:t>
            </a:r>
            <a:r>
              <a:rPr sz="2200" b="1" spc="30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Штати</a:t>
            </a:r>
            <a:r>
              <a:rPr sz="2200" b="1" spc="3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</a:t>
            </a:r>
            <a:r>
              <a:rPr sz="2200" spc="32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найбільшим </a:t>
            </a:r>
            <a:r>
              <a:rPr sz="2200" dirty="0">
                <a:latin typeface="Times New Roman"/>
                <a:cs typeface="Times New Roman"/>
              </a:rPr>
              <a:t>пунктом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призначення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експорту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товарів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із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ЄС,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тоді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Китай </a:t>
            </a:r>
            <a:r>
              <a:rPr sz="2200" dirty="0">
                <a:latin typeface="Times New Roman"/>
                <a:cs typeface="Times New Roman"/>
              </a:rPr>
              <a:t>є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найбільшим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пунктом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імпорту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товарів.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Провідними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торговими </a:t>
            </a:r>
            <a:r>
              <a:rPr sz="2200" dirty="0">
                <a:latin typeface="Times New Roman"/>
                <a:cs typeface="Times New Roman"/>
              </a:rPr>
              <a:t>партнерами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сфері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послуг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Сполучені</a:t>
            </a:r>
            <a:r>
              <a:rPr sz="2200" b="1" spc="1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Штати</a:t>
            </a:r>
            <a:r>
              <a:rPr sz="2200" b="1" spc="1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1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Велика Британія.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18948"/>
            <a:ext cx="8395970" cy="504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Зовнішня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політика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Європейського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Союзу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його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держави-</a:t>
            </a:r>
            <a:r>
              <a:rPr sz="2200" b="1" spc="-10" dirty="0">
                <a:latin typeface="Times New Roman"/>
                <a:cs typeface="Times New Roman"/>
              </a:rPr>
              <a:t>члени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marR="635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Бюджет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ЄС: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3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має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власний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бюджет</a:t>
            </a:r>
            <a:r>
              <a:rPr sz="2200" b="1" spc="3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фінансування </a:t>
            </a:r>
            <a:r>
              <a:rPr sz="2200" dirty="0">
                <a:latin typeface="Times New Roman"/>
                <a:cs typeface="Times New Roman"/>
              </a:rPr>
              <a:t>пріоритетів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великих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проектів,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більшість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країн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 </a:t>
            </a:r>
            <a:r>
              <a:rPr sz="2200" dirty="0">
                <a:latin typeface="Times New Roman"/>
                <a:cs typeface="Times New Roman"/>
              </a:rPr>
              <a:t>могли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фінансувати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самостійно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через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розмір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проекту,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або </a:t>
            </a:r>
            <a:r>
              <a:rPr sz="2200" dirty="0">
                <a:latin typeface="Times New Roman"/>
                <a:cs typeface="Times New Roman"/>
              </a:rPr>
              <a:t>через його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транскордонний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характер.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Поточний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довгостроковий </a:t>
            </a:r>
            <a:r>
              <a:rPr sz="2200" dirty="0">
                <a:latin typeface="Times New Roman"/>
                <a:cs typeface="Times New Roman"/>
              </a:rPr>
              <a:t>бюджет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розрахований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 </a:t>
            </a:r>
            <a:r>
              <a:rPr sz="2200" b="1" spc="-10" dirty="0">
                <a:latin typeface="Times New Roman"/>
                <a:cs typeface="Times New Roman"/>
              </a:rPr>
              <a:t>2021-</a:t>
            </a:r>
            <a:r>
              <a:rPr sz="2200" b="1" dirty="0">
                <a:latin typeface="Times New Roman"/>
                <a:cs typeface="Times New Roman"/>
              </a:rPr>
              <a:t>2027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роки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становить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близько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2 </a:t>
            </a:r>
            <a:r>
              <a:rPr sz="2200" b="1" dirty="0">
                <a:latin typeface="Times New Roman"/>
                <a:cs typeface="Times New Roman"/>
              </a:rPr>
              <a:t>трильйонів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євро.</a:t>
            </a:r>
            <a:endParaRPr sz="2200">
              <a:latin typeface="Times New Roman"/>
              <a:cs typeface="Times New Roman"/>
            </a:endParaRPr>
          </a:p>
          <a:p>
            <a:pPr marL="637540" marR="508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Борг:</a:t>
            </a:r>
            <a:r>
              <a:rPr sz="2200" spc="4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дефіцит</a:t>
            </a:r>
            <a:r>
              <a:rPr sz="2200" b="1" spc="4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загального</a:t>
            </a:r>
            <a:r>
              <a:rPr sz="2200" b="1" spc="4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державного</a:t>
            </a:r>
            <a:r>
              <a:rPr sz="2200" b="1" spc="4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бюджету</a:t>
            </a:r>
            <a:r>
              <a:rPr sz="2200" b="1" spc="4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465" dirty="0">
                <a:latin typeface="Times New Roman"/>
                <a:cs typeface="Times New Roman"/>
              </a:rPr>
              <a:t>  </a:t>
            </a:r>
            <a:r>
              <a:rPr sz="2200" b="1" spc="-25" dirty="0">
                <a:latin typeface="Times New Roman"/>
                <a:cs typeface="Times New Roman"/>
              </a:rPr>
              <a:t>ЄС </a:t>
            </a:r>
            <a:r>
              <a:rPr sz="2200" b="1" dirty="0">
                <a:latin typeface="Times New Roman"/>
                <a:cs typeface="Times New Roman"/>
              </a:rPr>
              <a:t>еквівалентний</a:t>
            </a:r>
            <a:r>
              <a:rPr sz="2200" b="1" spc="3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3,5%</a:t>
            </a:r>
            <a:r>
              <a:rPr sz="2200" b="1" spc="3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ВВП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Греція,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Італія,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Франція,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Іспанія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та </a:t>
            </a:r>
            <a:r>
              <a:rPr sz="2200" dirty="0">
                <a:latin typeface="Times New Roman"/>
                <a:cs typeface="Times New Roman"/>
              </a:rPr>
              <a:t>Бельгія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мають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найвищий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борг,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всіх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співвідношення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боргу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до </a:t>
            </a:r>
            <a:r>
              <a:rPr sz="2200" dirty="0">
                <a:latin typeface="Times New Roman"/>
                <a:cs typeface="Times New Roman"/>
              </a:rPr>
              <a:t>ВВП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перевищує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100%.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Найнижчі</a:t>
            </a:r>
            <a:r>
              <a:rPr sz="2200" spc="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показники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Люксембургу, </a:t>
            </a:r>
            <a:r>
              <a:rPr sz="2200" dirty="0">
                <a:latin typeface="Times New Roman"/>
                <a:cs typeface="Times New Roman"/>
              </a:rPr>
              <a:t>Болгарії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Естонії.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18948"/>
            <a:ext cx="8392795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Зовнішня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політика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Європейського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Союзу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його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держави-</a:t>
            </a:r>
            <a:r>
              <a:rPr sz="2200" b="1" spc="-10" dirty="0">
                <a:latin typeface="Times New Roman"/>
                <a:cs typeface="Times New Roman"/>
              </a:rPr>
              <a:t>члени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Тривалість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життя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майже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79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років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для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чоловіків,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84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роки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для</a:t>
            </a: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2200" b="1" spc="-10" dirty="0">
                <a:latin typeface="Times New Roman"/>
                <a:cs typeface="Times New Roman"/>
              </a:rPr>
              <a:t>жінок.</a:t>
            </a:r>
            <a:endParaRPr sz="2200">
              <a:latin typeface="Times New Roman"/>
              <a:cs typeface="Times New Roman"/>
            </a:endParaRPr>
          </a:p>
          <a:p>
            <a:pPr marL="637540" marR="5715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Рівень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безробіття:</a:t>
            </a:r>
            <a:r>
              <a:rPr sz="2200" b="1" spc="1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6,1%.</a:t>
            </a:r>
            <a:r>
              <a:rPr sz="2200" b="1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Більш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ніж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вдвічі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більше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безробітних молодих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людей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віком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15-</a:t>
            </a:r>
            <a:r>
              <a:rPr sz="2200" dirty="0">
                <a:latin typeface="Times New Roman"/>
                <a:cs typeface="Times New Roman"/>
              </a:rPr>
              <a:t>24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роки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(14,5%).</a:t>
            </a:r>
            <a:endParaRPr sz="2200">
              <a:latin typeface="Times New Roman"/>
              <a:cs typeface="Times New Roman"/>
            </a:endParaRPr>
          </a:p>
          <a:p>
            <a:pPr marL="637540" marR="508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Роботодавці: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сфера</a:t>
            </a:r>
            <a:r>
              <a:rPr sz="2200" b="1" spc="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послуг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найбільшим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роботодавцем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10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ЄС </a:t>
            </a:r>
            <a:r>
              <a:rPr sz="2200" b="1" dirty="0">
                <a:latin typeface="Times New Roman"/>
                <a:cs typeface="Times New Roman"/>
              </a:rPr>
              <a:t>з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часткою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74%.</a:t>
            </a: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tabLst>
                <a:tab pos="2052955" algn="l"/>
                <a:tab pos="2856865" algn="l"/>
                <a:tab pos="3263900" algn="l"/>
                <a:tab pos="3993515" algn="l"/>
                <a:tab pos="4862830" algn="l"/>
                <a:tab pos="6337935" algn="l"/>
                <a:tab pos="6744970" algn="l"/>
                <a:tab pos="781367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Інфляція: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6,4%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(у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2023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році</a:t>
            </a:r>
            <a:r>
              <a:rPr sz="2200" spc="-10" dirty="0">
                <a:latin typeface="Times New Roman"/>
                <a:cs typeface="Times New Roman"/>
              </a:rPr>
              <a:t>).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Найбільше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за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останні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роки</a:t>
            </a: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зросли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ціни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продукти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харчування,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напої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алкоголь.</a:t>
            </a: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tabLst>
                <a:tab pos="1475740" algn="l"/>
                <a:tab pos="2673985" algn="l"/>
                <a:tab pos="3300095" algn="l"/>
                <a:tab pos="4609465" algn="l"/>
                <a:tab pos="5523865" algn="l"/>
                <a:tab pos="5812155" algn="l"/>
                <a:tab pos="6339840" algn="l"/>
                <a:tab pos="7999730" algn="l"/>
              </a:tabLst>
            </a:pPr>
            <a:r>
              <a:rPr sz="2200" spc="-10" dirty="0">
                <a:latin typeface="Times New Roman"/>
                <a:cs typeface="Times New Roman"/>
              </a:rPr>
              <a:t>Ризик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бідності: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94,6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мільйона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людей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50" dirty="0">
                <a:latin typeface="Times New Roman"/>
                <a:cs typeface="Times New Roman"/>
              </a:rPr>
              <a:t>в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ЄС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знаходяться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під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4071" y="4572127"/>
            <a:ext cx="46342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95"/>
              </a:spcBef>
              <a:tabLst>
                <a:tab pos="1399540" algn="l"/>
                <a:tab pos="1532255" algn="l"/>
                <a:tab pos="2743835" algn="l"/>
                <a:tab pos="363855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соціальної</a:t>
            </a:r>
            <a:r>
              <a:rPr sz="2200" b="1" dirty="0">
                <a:latin typeface="Times New Roman"/>
                <a:cs typeface="Times New Roman"/>
              </a:rPr>
              <a:t>		</a:t>
            </a:r>
            <a:r>
              <a:rPr sz="2200" b="1" spc="-10" dirty="0">
                <a:latin typeface="Times New Roman"/>
                <a:cs typeface="Times New Roman"/>
              </a:rPr>
              <a:t>ізоляції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Ризик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бідності Болгарії,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6633" y="4907407"/>
            <a:ext cx="2937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0670" algn="l"/>
                <a:tab pos="1884045" algn="l"/>
                <a:tab pos="2672080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найнижчий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Чехії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та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4572127"/>
            <a:ext cx="31235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44295" algn="l"/>
                <a:tab pos="1420495" algn="l"/>
                <a:tab pos="1753235" algn="l"/>
                <a:tab pos="2533650" algn="l"/>
                <a:tab pos="285813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загрозою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бідності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або </a:t>
            </a:r>
            <a:r>
              <a:rPr sz="2200" spc="-10" dirty="0">
                <a:latin typeface="Times New Roman"/>
                <a:cs typeface="Times New Roman"/>
              </a:rPr>
              <a:t>найвищий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50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Румунії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та </a:t>
            </a:r>
            <a:r>
              <a:rPr sz="2200" spc="-10" dirty="0">
                <a:latin typeface="Times New Roman"/>
                <a:cs typeface="Times New Roman"/>
              </a:rPr>
              <a:t>Словенії.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70495" cy="612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Цілями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Європейського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Союзу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межах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кордонів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є: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миру,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цінностям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добробуту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громадян</a:t>
            </a:r>
            <a:endParaRPr sz="20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запропонувати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свободу,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безпеку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справедливість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внутрішніх </a:t>
            </a:r>
            <a:r>
              <a:rPr sz="2000" dirty="0">
                <a:latin typeface="Times New Roman"/>
                <a:cs typeface="Times New Roman"/>
              </a:rPr>
              <a:t>кордонів,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також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вжити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відповідних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заходів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своїх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зовнішніх </a:t>
            </a:r>
            <a:r>
              <a:rPr sz="2000" dirty="0">
                <a:latin typeface="Times New Roman"/>
                <a:cs typeface="Times New Roman"/>
              </a:rPr>
              <a:t>кордонах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регулювання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притулку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імміграції,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також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боротьби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злочинністю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створити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внутрішній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ринок</a:t>
            </a:r>
            <a:endParaRPr sz="20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досягти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сталого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розвитку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основі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збалансованого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економічного </a:t>
            </a:r>
            <a:r>
              <a:rPr sz="2000" dirty="0">
                <a:latin typeface="Times New Roman"/>
                <a:cs typeface="Times New Roman"/>
              </a:rPr>
              <a:t>зростання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стабільності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цін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висококонкурентної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ринкової </a:t>
            </a:r>
            <a:r>
              <a:rPr sz="2000" spc="-20" dirty="0">
                <a:latin typeface="Times New Roman"/>
                <a:cs typeface="Times New Roman"/>
              </a:rPr>
              <a:t>економіки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повною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зайнятістю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соціальним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прогресом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захищати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покращувати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якість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навколишнього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середовища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сприяти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науково-</a:t>
            </a:r>
            <a:r>
              <a:rPr sz="2000" spc="-10" dirty="0">
                <a:latin typeface="Times New Roman"/>
                <a:cs typeface="Times New Roman"/>
              </a:rPr>
              <a:t>технічному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прогресу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боротися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соціальною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ізоляцією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дискримінацією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сприяти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соціальній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справедливості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захисту,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рівності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між</a:t>
            </a:r>
            <a:endParaRPr sz="2000">
              <a:latin typeface="Times New Roman"/>
              <a:cs typeface="Times New Roman"/>
            </a:endParaRPr>
          </a:p>
          <a:p>
            <a:pPr marL="35496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жінками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чоловіками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дитини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Courier New"/>
              <a:buChar char="o"/>
              <a:tabLst>
                <a:tab pos="354965" algn="l"/>
                <a:tab pos="1650364" algn="l"/>
                <a:tab pos="3162935" algn="l"/>
                <a:tab pos="4447540" algn="l"/>
                <a:tab pos="4822825" algn="l"/>
                <a:tab pos="6580505" algn="l"/>
                <a:tab pos="752983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посилення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економічної,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соціальної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територіальної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єдності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солідарності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між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країнами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поважати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його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багате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культурне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мовне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розмаїття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створити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економічний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валютний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союз,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валютою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якого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євро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692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Цілями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всьому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світі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підтримувати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просувати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свої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цінності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інтереси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сприяти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безпеці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сталому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розвитку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Землі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сприяти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солідарності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взаємній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повазі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між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народами,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вільній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і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чесній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торгівлі,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викоріненню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бідності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людини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суворе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дотримання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міжнародного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права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7240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Зовнішня політика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сукупність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дій,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стратегій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інструментів, </a:t>
            </a:r>
            <a:r>
              <a:rPr sz="2000" dirty="0">
                <a:latin typeface="Times New Roman"/>
                <a:cs typeface="Times New Roman"/>
              </a:rPr>
              <a:t>які</a:t>
            </a:r>
            <a:r>
              <a:rPr sz="2000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використовує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4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відносинах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іншими</a:t>
            </a:r>
            <a:r>
              <a:rPr sz="2000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державами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міжнародними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організаціями.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Вона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спрямована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миру, </a:t>
            </a:r>
            <a:r>
              <a:rPr sz="2000" dirty="0">
                <a:latin typeface="Times New Roman"/>
                <a:cs typeface="Times New Roman"/>
              </a:rPr>
              <a:t>безпеки,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демократії,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людини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розвитку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світі.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Основні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цілі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зовнішньої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202565" indent="-193675">
              <a:lnSpc>
                <a:spcPct val="100000"/>
              </a:lnSpc>
              <a:buSzPct val="95000"/>
              <a:buAutoNum type="arabicPeriod"/>
              <a:tabLst>
                <a:tab pos="202565" algn="l"/>
              </a:tabLst>
            </a:pP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спільних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інтересів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його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держав-членів.</a:t>
            </a:r>
            <a:endParaRPr sz="2000">
              <a:latin typeface="Times New Roman"/>
              <a:cs typeface="Times New Roman"/>
            </a:endParaRPr>
          </a:p>
          <a:p>
            <a:pPr marL="202565" indent="-193675">
              <a:lnSpc>
                <a:spcPct val="100000"/>
              </a:lnSpc>
              <a:buSzPct val="95000"/>
              <a:buAutoNum type="arabicPeriod"/>
              <a:tabLst>
                <a:tab pos="202565" algn="l"/>
              </a:tabLst>
            </a:pPr>
            <a:r>
              <a:rPr sz="2000" dirty="0">
                <a:latin typeface="Times New Roman"/>
                <a:cs typeface="Times New Roman"/>
              </a:rPr>
              <a:t>Підтримка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міжнародного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безпеки.</a:t>
            </a:r>
            <a:endParaRPr sz="2000">
              <a:latin typeface="Times New Roman"/>
              <a:cs typeface="Times New Roman"/>
            </a:endParaRPr>
          </a:p>
          <a:p>
            <a:pPr marL="201930" indent="-193675">
              <a:lnSpc>
                <a:spcPct val="100000"/>
              </a:lnSpc>
              <a:buSzPct val="95000"/>
              <a:buAutoNum type="arabicPeriod"/>
              <a:tabLst>
                <a:tab pos="201930" algn="l"/>
              </a:tabLst>
            </a:pPr>
            <a:r>
              <a:rPr sz="2000" dirty="0">
                <a:latin typeface="Times New Roman"/>
                <a:cs typeface="Times New Roman"/>
              </a:rPr>
              <a:t>Просування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демократії,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верховенства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людини.</a:t>
            </a:r>
            <a:endParaRPr sz="2000">
              <a:latin typeface="Times New Roman"/>
              <a:cs typeface="Times New Roman"/>
            </a:endParaRPr>
          </a:p>
          <a:p>
            <a:pPr marL="202565" indent="-193675">
              <a:lnSpc>
                <a:spcPct val="100000"/>
              </a:lnSpc>
              <a:buSzPct val="95000"/>
              <a:buAutoNum type="arabicPeriod"/>
              <a:tabLst>
                <a:tab pos="2025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Економічне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співробітництво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розвиток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глобальної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торгівлі.</a:t>
            </a:r>
            <a:endParaRPr sz="2000">
              <a:latin typeface="Times New Roman"/>
              <a:cs typeface="Times New Roman"/>
            </a:endParaRPr>
          </a:p>
          <a:p>
            <a:pPr marL="202565" indent="-193675">
              <a:lnSpc>
                <a:spcPct val="100000"/>
              </a:lnSpc>
              <a:buSzPct val="95000"/>
              <a:buAutoNum type="arabicPeriod"/>
              <a:tabLst>
                <a:tab pos="202565" algn="l"/>
              </a:tabLst>
            </a:pPr>
            <a:r>
              <a:rPr sz="2000" dirty="0">
                <a:latin typeface="Times New Roman"/>
                <a:cs typeface="Times New Roman"/>
              </a:rPr>
              <a:t>Протидія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кризам,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конфліктам, </a:t>
            </a:r>
            <a:r>
              <a:rPr sz="2000" dirty="0">
                <a:latin typeface="Times New Roman"/>
                <a:cs typeface="Times New Roman"/>
              </a:rPr>
              <a:t>тероризму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змінам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клімату.</a:t>
            </a:r>
            <a:endParaRPr sz="2000">
              <a:latin typeface="Times New Roman"/>
              <a:cs typeface="Times New Roman"/>
            </a:endParaRPr>
          </a:p>
          <a:p>
            <a:pPr marL="202565" indent="-193675">
              <a:lnSpc>
                <a:spcPct val="100000"/>
              </a:lnSpc>
              <a:buSzPct val="95000"/>
              <a:buAutoNum type="arabicPeriod"/>
              <a:tabLst>
                <a:tab pos="202565" algn="l"/>
                <a:tab pos="1409700" algn="l"/>
                <a:tab pos="3022600" algn="l"/>
                <a:tab pos="4455160" algn="l"/>
                <a:tab pos="4853305" algn="l"/>
                <a:tab pos="6321425" algn="l"/>
                <a:tab pos="7528559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Розвиток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стратегічних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партнерств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із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ключовими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країнами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регіонами.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3094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47825"/>
            <a:ext cx="965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5445" algn="l"/>
              </a:tabLst>
            </a:pP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своїй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5726" y="1547825"/>
            <a:ext cx="6637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8935" algn="l"/>
                <a:tab pos="2875280" algn="l"/>
                <a:tab pos="3341370" algn="l"/>
                <a:tab pos="4635500" algn="l"/>
                <a:tab pos="5389880" algn="l"/>
                <a:tab pos="62865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стратегічній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програмі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2024-</a:t>
            </a:r>
            <a:r>
              <a:rPr sz="2000" b="1" spc="-20" dirty="0">
                <a:latin typeface="Times New Roman"/>
                <a:cs typeface="Times New Roman"/>
              </a:rPr>
              <a:t>2029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0" dirty="0">
                <a:latin typeface="Times New Roman"/>
                <a:cs typeface="Times New Roman"/>
              </a:rPr>
              <a:t>роки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лідери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1853311"/>
            <a:ext cx="77685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визначили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3</a:t>
            </a:r>
            <a:r>
              <a:rPr sz="2000" b="1" spc="1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пріоритетні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сфери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якими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керуватиметься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роботою </a:t>
            </a:r>
            <a:r>
              <a:rPr sz="2000" dirty="0">
                <a:latin typeface="Times New Roman"/>
                <a:cs typeface="Times New Roman"/>
              </a:rPr>
              <a:t>інституцій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протягом цих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років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чіткому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стратегічному </a:t>
            </a:r>
            <a:r>
              <a:rPr sz="2000" dirty="0">
                <a:latin typeface="Times New Roman"/>
                <a:cs typeface="Times New Roman"/>
              </a:rPr>
              <a:t>плані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стала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дедалі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гострішою.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останні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кілька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років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зіткнувся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з </a:t>
            </a:r>
            <a:r>
              <a:rPr sz="2000" dirty="0">
                <a:latin typeface="Times New Roman"/>
                <a:cs typeface="Times New Roman"/>
              </a:rPr>
              <a:t>багатьма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кризами,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боротьби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зі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зміною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клімату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пандемії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COVID- </a:t>
            </a:r>
            <a:r>
              <a:rPr sz="2000" dirty="0">
                <a:latin typeface="Times New Roman"/>
                <a:cs typeface="Times New Roman"/>
              </a:rPr>
              <a:t>19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підтримки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України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після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агресивної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війни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Росії.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Зосереджуючись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нових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пріоритетних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сферах,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допоможе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зробити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Європу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більш </a:t>
            </a:r>
            <a:r>
              <a:rPr sz="2000" dirty="0">
                <a:latin typeface="Times New Roman"/>
                <a:cs typeface="Times New Roman"/>
              </a:rPr>
              <a:t>суверенною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краще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готовою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долати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майбутні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виклики.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7240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ПРІОРІТЕТИ: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sz="2000" b="1" dirty="0">
                <a:latin typeface="Times New Roman"/>
                <a:cs typeface="Times New Roman"/>
              </a:rPr>
              <a:t>Вільна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і</a:t>
            </a:r>
            <a:r>
              <a:rPr sz="2000" b="1" spc="-10" dirty="0">
                <a:latin typeface="Times New Roman"/>
                <a:cs typeface="Times New Roman"/>
              </a:rPr>
              <a:t> демократична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Європа</a:t>
            </a:r>
            <a:endParaRPr sz="20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відстоювання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європейських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цінностей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відповідати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цінностям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глобальному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рівні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2.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Сильна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безпечна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Європа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узгоджених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впливових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зовнішніх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дій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зміцнення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оборони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також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громадян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20" dirty="0">
                <a:latin typeface="Times New Roman"/>
                <a:cs typeface="Times New Roman"/>
              </a:rPr>
              <a:t>готуючись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більшого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міцнішого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Союзу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1926589" algn="l"/>
                <a:tab pos="3564890" algn="l"/>
                <a:tab pos="4540885" algn="l"/>
                <a:tab pos="4942840" algn="l"/>
                <a:tab pos="6298565" algn="l"/>
                <a:tab pos="7528559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застосування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комплексного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підходу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до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управління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міграцією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кордонами</a:t>
            </a: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 startAt="3"/>
              <a:tabLst>
                <a:tab pos="2667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Процвітаюча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конкурентоспроможна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Європа</a:t>
            </a:r>
            <a:endParaRPr sz="20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підвищення </a:t>
            </a:r>
            <a:r>
              <a:rPr sz="2000" spc="-10" dirty="0">
                <a:latin typeface="Times New Roman"/>
                <a:cs typeface="Times New Roman"/>
              </a:rPr>
              <a:t>конкурентоспроможності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успіх</a:t>
            </a:r>
            <a:r>
              <a:rPr sz="2000" spc="-20" dirty="0">
                <a:latin typeface="Times New Roman"/>
                <a:cs typeface="Times New Roman"/>
              </a:rPr>
              <a:t> переходу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зелені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цифрові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технології</a:t>
            </a:r>
            <a:endParaRPr sz="2000">
              <a:latin typeface="Times New Roman"/>
              <a:cs typeface="Times New Roman"/>
            </a:endParaRPr>
          </a:p>
          <a:p>
            <a:pPr marL="354965" marR="6350" lvl="1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сприяння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створенню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середовища,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сприятливого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інновацій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spc="-10" dirty="0">
                <a:latin typeface="Times New Roman"/>
                <a:cs typeface="Times New Roman"/>
              </a:rPr>
              <a:t>бізнесу</a:t>
            </a:r>
            <a:endParaRPr sz="20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просуваючись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разом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685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Ключові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напрями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зовнішньої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egoe UI Symbol"/>
                <a:cs typeface="Segoe UI Symbol"/>
              </a:rPr>
              <a:t>✅</a:t>
            </a:r>
            <a:r>
              <a:rPr sz="2000" spc="10" dirty="0">
                <a:latin typeface="Segoe UI Symbol"/>
                <a:cs typeface="Segoe UI Symbol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Спільна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зовнішня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безпекова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(CFSP)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координована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82775" algn="l"/>
                <a:tab pos="3304540" algn="l"/>
                <a:tab pos="4881880" algn="l"/>
                <a:tab pos="5702300" algn="l"/>
                <a:tab pos="7207884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дипломатія,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санкції,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військові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цивільні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місії.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60730" algn="l"/>
                <a:tab pos="2175510" algn="l"/>
                <a:tab pos="2701290" algn="l"/>
                <a:tab pos="3463290" algn="l"/>
                <a:tab pos="4876165" algn="l"/>
                <a:tab pos="6034405" algn="l"/>
                <a:tab pos="7047865" algn="l"/>
              </a:tabLst>
            </a:pPr>
            <a:r>
              <a:rPr sz="2000" dirty="0">
                <a:latin typeface="Segoe UI Symbol"/>
                <a:cs typeface="Segoe UI Symbol"/>
              </a:rPr>
              <a:t>✅</a:t>
            </a:r>
            <a:r>
              <a:rPr sz="2000" spc="30" dirty="0">
                <a:latin typeface="Segoe UI Symbol"/>
                <a:cs typeface="Segoe UI Symbol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сусідства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(ENP)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партнерство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країнами, </a:t>
            </a:r>
            <a:r>
              <a:rPr sz="2000" spc="-25" dirty="0">
                <a:latin typeface="Times New Roman"/>
                <a:cs typeface="Times New Roman"/>
              </a:rPr>
              <a:t>що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межують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ЄС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(Україна,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Грузія,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Туніс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тощо).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egoe UI Symbol"/>
                <a:cs typeface="Segoe UI Symbol"/>
              </a:rPr>
              <a:t>✅</a:t>
            </a:r>
            <a:r>
              <a:rPr sz="2000" spc="375" dirty="0">
                <a:latin typeface="Segoe UI Symbol"/>
                <a:cs typeface="Segoe UI Symbol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Торгова</a:t>
            </a:r>
            <a:r>
              <a:rPr sz="2000" b="1" spc="4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угоди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вільну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торгівлю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митні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союзи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30325" algn="l"/>
                <a:tab pos="2465070" algn="l"/>
                <a:tab pos="3088005" algn="l"/>
                <a:tab pos="4615180" algn="l"/>
                <a:tab pos="704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(CETA,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угоди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Японією,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Великобританією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тощо).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429895" algn="l"/>
                <a:tab pos="1701164" algn="l"/>
                <a:tab pos="2118995" algn="l"/>
                <a:tab pos="3707129" algn="l"/>
                <a:tab pos="4892675" algn="l"/>
                <a:tab pos="5182235" algn="l"/>
                <a:tab pos="6436995" algn="l"/>
                <a:tab pos="6825615" algn="l"/>
              </a:tabLst>
            </a:pPr>
            <a:r>
              <a:rPr sz="2000" spc="-50" dirty="0">
                <a:latin typeface="Segoe UI Symbol"/>
                <a:cs typeface="Segoe UI Symbol"/>
              </a:rPr>
              <a:t>✅</a:t>
            </a:r>
            <a:r>
              <a:rPr sz="2000" dirty="0">
                <a:latin typeface="Segoe UI Symbol"/>
                <a:cs typeface="Segoe UI Symbol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Допомога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та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гуманітарна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політика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фінансова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технічна </a:t>
            </a:r>
            <a:r>
              <a:rPr sz="2000" dirty="0">
                <a:latin typeface="Times New Roman"/>
                <a:cs typeface="Times New Roman"/>
              </a:rPr>
              <a:t>підтримка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розвиваються.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687451"/>
            <a:ext cx="82994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113155" algn="l"/>
                <a:tab pos="1979930" algn="l"/>
                <a:tab pos="3094355" algn="l"/>
                <a:tab pos="3460115" algn="l"/>
                <a:tab pos="3977004" algn="l"/>
                <a:tab pos="4493895" algn="l"/>
                <a:tab pos="4963160" algn="l"/>
                <a:tab pos="5499735" algn="l"/>
                <a:tab pos="5826125" algn="l"/>
                <a:tab pos="6877684" algn="l"/>
                <a:tab pos="7357745" algn="l"/>
              </a:tabLst>
            </a:pPr>
            <a:r>
              <a:rPr sz="1800" spc="-10" dirty="0">
                <a:latin typeface="Times New Roman"/>
                <a:cs typeface="Times New Roman"/>
              </a:rPr>
              <a:t>Територія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Європи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становить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23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млн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км²,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або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15,5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%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суходолу.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Тут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проживає </a:t>
            </a:r>
            <a:r>
              <a:rPr sz="1800" dirty="0">
                <a:latin typeface="Times New Roman"/>
                <a:cs typeface="Times New Roman"/>
              </a:rPr>
              <a:t>742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млн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осіб,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тобто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9,9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населення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планети,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виробляється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25,2%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світового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ВВП.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6922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Спільна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зовнішня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безпеки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пов’язані</a:t>
            </a:r>
            <a:r>
              <a:rPr sz="2000" spc="29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зі</a:t>
            </a:r>
            <a:r>
              <a:rPr sz="2000" spc="29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сферою</a:t>
            </a:r>
            <a:r>
              <a:rPr sz="2000" spc="29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міждержавного</a:t>
            </a:r>
            <a:r>
              <a:rPr sz="2000" spc="30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співробітництва.</a:t>
            </a:r>
            <a:r>
              <a:rPr sz="2000" spc="295" dirty="0">
                <a:latin typeface="Times New Roman"/>
                <a:cs typeface="Times New Roman"/>
              </a:rPr>
              <a:t>    </a:t>
            </a:r>
            <a:r>
              <a:rPr sz="2000" spc="-50" dirty="0">
                <a:latin typeface="Times New Roman"/>
                <a:cs typeface="Times New Roman"/>
              </a:rPr>
              <a:t>У </a:t>
            </a:r>
            <a:r>
              <a:rPr sz="2000" dirty="0">
                <a:latin typeface="Times New Roman"/>
                <a:cs typeface="Times New Roman"/>
              </a:rPr>
              <a:t>Маастрихтському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договорі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(Договір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1993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р.)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записано,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що </a:t>
            </a:r>
            <a:r>
              <a:rPr sz="2000" dirty="0">
                <a:latin typeface="Times New Roman"/>
                <a:cs typeface="Times New Roman"/>
              </a:rPr>
              <a:t>Європейський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Союз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проводить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спільну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зовнішню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політику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політику </a:t>
            </a:r>
            <a:r>
              <a:rPr sz="2000" dirty="0">
                <a:latin typeface="Times New Roman"/>
                <a:cs typeface="Times New Roman"/>
              </a:rPr>
              <a:t>безпеки,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охоплює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області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політики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безпеки.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377565"/>
            <a:ext cx="7082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73960" algn="l"/>
                <a:tab pos="3173730" algn="l"/>
                <a:tab pos="5207000" algn="l"/>
                <a:tab pos="5615305" algn="l"/>
                <a:tab pos="648271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зовнішньополітичні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цілі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Співтовариства,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саме: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заяви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072764"/>
            <a:ext cx="77685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43230" algn="l"/>
                <a:tab pos="1892935" algn="l"/>
                <a:tab pos="3079750" algn="l"/>
                <a:tab pos="3468370" algn="l"/>
                <a:tab pos="4239895" algn="l"/>
                <a:tab pos="4962525" algn="l"/>
                <a:tab pos="5723255" algn="l"/>
                <a:tab pos="7101205" algn="l"/>
              </a:tabLst>
            </a:pP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Римському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договорі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1957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році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були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закріплені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перші</a:t>
            </a:r>
            <a:endParaRPr sz="20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про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682365"/>
            <a:ext cx="776859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солідарність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із  колишніми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колоніальними  країнами,  їх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процвітання </a:t>
            </a:r>
            <a:r>
              <a:rPr sz="2000" dirty="0">
                <a:latin typeface="Times New Roman"/>
                <a:cs typeface="Times New Roman"/>
              </a:rPr>
              <a:t>відповідно</a:t>
            </a:r>
            <a:r>
              <a:rPr sz="2000" spc="3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3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принципів</a:t>
            </a:r>
            <a:r>
              <a:rPr sz="2000" spc="3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Статуту</a:t>
            </a:r>
            <a:r>
              <a:rPr sz="2000" spc="3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ООН,</a:t>
            </a:r>
            <a:r>
              <a:rPr sz="2000" spc="3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заклик</a:t>
            </a:r>
            <a:r>
              <a:rPr sz="2000" spc="3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38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інших </a:t>
            </a:r>
            <a:r>
              <a:rPr sz="2000" dirty="0">
                <a:latin typeface="Times New Roman"/>
                <a:cs typeface="Times New Roman"/>
              </a:rPr>
              <a:t>європейських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народів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участі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європейській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інтеграції.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Лісабонський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договір,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який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набув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чинності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січня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2009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року, </a:t>
            </a:r>
            <a:r>
              <a:rPr sz="2000" dirty="0">
                <a:latin typeface="Times New Roman"/>
                <a:cs typeface="Times New Roman"/>
              </a:rPr>
              <a:t>забезпечив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правосуб’єктність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інституційну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структуру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його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служби.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59904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Правова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основа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зовнішньої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Договори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Європейського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Союзу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Основу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політики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складають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його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установчі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договори: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Договір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Європейський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Союз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(ДЄС,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Маастрихтський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договір,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1992,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остання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редакція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Лісабонський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договір,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2007)</a:t>
            </a:r>
            <a:endParaRPr sz="2000">
              <a:latin typeface="Times New Roman"/>
              <a:cs typeface="Times New Roman"/>
            </a:endParaRPr>
          </a:p>
          <a:p>
            <a:pPr marL="756285" marR="156210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Визначає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принципи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цілі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Спільної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безпекової </a:t>
            </a:r>
            <a:r>
              <a:rPr sz="2000" dirty="0">
                <a:latin typeface="Times New Roman"/>
                <a:cs typeface="Times New Roman"/>
              </a:rPr>
              <a:t>політики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(CFSP).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Статті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21-46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ДЄС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закріплюють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основні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положення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CFSP,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включаючи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місії,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дипломатію,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санкції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військову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співпрацю.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Договір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функціонування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Європейського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Союзу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(ДФЄС)</a:t>
            </a:r>
            <a:endParaRPr sz="2000">
              <a:latin typeface="Times New Roman"/>
              <a:cs typeface="Times New Roman"/>
            </a:endParaRPr>
          </a:p>
          <a:p>
            <a:pPr marL="756285" marR="105410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2000" spc="-20" dirty="0">
                <a:latin typeface="Times New Roman"/>
                <a:cs typeface="Times New Roman"/>
              </a:rPr>
              <a:t>Регулює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зовнішньоторговельну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політику,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міжнародні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угоди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співробітництво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розвитку.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Статті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205-222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визначають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інструменти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діяльності</a:t>
            </a:r>
            <a:endParaRPr sz="2000">
              <a:latin typeface="Times New Roman"/>
              <a:cs typeface="Times New Roman"/>
            </a:endParaRPr>
          </a:p>
          <a:p>
            <a:pPr marL="756285" marR="99949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включаючи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гуманітарну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допомогу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міжнародну співпрацю.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6922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Правова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основа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зовнішньої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sz="2000" b="1" dirty="0">
                <a:latin typeface="Times New Roman"/>
                <a:cs typeface="Times New Roman"/>
              </a:rPr>
              <a:t>Спільна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зовнішня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безпекова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(CFSP)</a:t>
            </a:r>
            <a:endParaRPr sz="2000">
              <a:latin typeface="Times New Roman"/>
              <a:cs typeface="Times New Roman"/>
            </a:endParaRPr>
          </a:p>
          <a:p>
            <a:pPr marL="12700" marR="7620" lvl="1" indent="-952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	Визначається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державами-</a:t>
            </a:r>
            <a:r>
              <a:rPr sz="2000" dirty="0">
                <a:latin typeface="Times New Roman"/>
                <a:cs typeface="Times New Roman"/>
              </a:rPr>
              <a:t>членами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реалізується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Європейську службу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зовнішніх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справ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(EEAS).</a:t>
            </a:r>
            <a:endParaRPr sz="2000">
              <a:latin typeface="Times New Roman"/>
              <a:cs typeface="Times New Roman"/>
            </a:endParaRPr>
          </a:p>
          <a:p>
            <a:pPr marL="100330" lvl="1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  <a:tab pos="1472565" algn="l"/>
                <a:tab pos="3265170" algn="l"/>
                <a:tab pos="3552825" algn="l"/>
                <a:tab pos="5227955" algn="l"/>
                <a:tab pos="6580505" algn="l"/>
                <a:tab pos="7525384" algn="l"/>
              </a:tabLst>
            </a:pPr>
            <a:r>
              <a:rPr sz="2000" spc="-10" dirty="0">
                <a:latin typeface="Times New Roman"/>
                <a:cs typeface="Times New Roman"/>
              </a:rPr>
              <a:t>Головними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інструментами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дипломатичні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відносини,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санкції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миротворчі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місії.</a:t>
            </a:r>
            <a:endParaRPr sz="2000">
              <a:latin typeface="Times New Roman"/>
              <a:cs typeface="Times New Roman"/>
            </a:endParaRPr>
          </a:p>
          <a:p>
            <a:pPr marL="12700" marR="7620" lvl="1" indent="-952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	Включає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Спільну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політику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безпеки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оборони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(CSDP),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дозволяє </a:t>
            </a:r>
            <a:r>
              <a:rPr sz="2000" dirty="0">
                <a:latin typeface="Times New Roman"/>
                <a:cs typeface="Times New Roman"/>
              </a:rPr>
              <a:t>проводити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військові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цивільні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місії.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 startAt="3"/>
              <a:tabLst>
                <a:tab pos="266700" algn="l"/>
              </a:tabLst>
            </a:pPr>
            <a:r>
              <a:rPr sz="2000" b="1" dirty="0">
                <a:latin typeface="Times New Roman"/>
                <a:cs typeface="Times New Roman"/>
              </a:rPr>
              <a:t>Міжнародні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угоди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партнерства</a:t>
            </a:r>
            <a:endParaRPr sz="2000">
              <a:latin typeface="Times New Roman"/>
              <a:cs typeface="Times New Roman"/>
            </a:endParaRPr>
          </a:p>
          <a:p>
            <a:pPr marL="100330" lvl="1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spc="-55" dirty="0">
                <a:latin typeface="Times New Roman"/>
                <a:cs typeface="Times New Roman"/>
              </a:rPr>
              <a:t>Угоди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асоціацію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(наприклад,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Україною).</a:t>
            </a:r>
            <a:endParaRPr sz="2000">
              <a:latin typeface="Times New Roman"/>
              <a:cs typeface="Times New Roman"/>
            </a:endParaRPr>
          </a:p>
          <a:p>
            <a:pPr marL="100330" lvl="1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spc="-20" dirty="0">
                <a:latin typeface="Times New Roman"/>
                <a:cs typeface="Times New Roman"/>
              </a:rPr>
              <a:t>Торговельні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угоди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(з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Канадою,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Японією,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Великобританією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тощо).</a:t>
            </a:r>
            <a:endParaRPr sz="2000">
              <a:latin typeface="Times New Roman"/>
              <a:cs typeface="Times New Roman"/>
            </a:endParaRPr>
          </a:p>
          <a:p>
            <a:pPr marL="100330" lvl="1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Стратегічні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партнерства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(з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США,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Китаєм,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Африканським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Союзом).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3"/>
            <a:ext cx="2133600" cy="1424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633730"/>
            <a:ext cx="55810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Хто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формує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зовнішню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політику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рада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визначає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загальну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стратегію.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158111"/>
            <a:ext cx="5481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 indent="-97155">
              <a:lnSpc>
                <a:spcPct val="100000"/>
              </a:lnSpc>
              <a:spcBef>
                <a:spcPts val="105"/>
              </a:spcBef>
              <a:buSzPct val="95000"/>
              <a:buFont typeface="Arial MT"/>
              <a:buChar char="•"/>
              <a:tabLst>
                <a:tab pos="100330" algn="l"/>
                <a:tab pos="1507490" algn="l"/>
                <a:tab pos="3143250" algn="l"/>
                <a:tab pos="3669029" algn="l"/>
                <a:tab pos="401066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Верховний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представник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із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закордонних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969" y="2158111"/>
            <a:ext cx="2141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4550" algn="l"/>
                <a:tab pos="108394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справ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і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політики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2462911"/>
            <a:ext cx="776859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безпеки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головний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дипломат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ЄС.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  <a:tab pos="1887220" algn="l"/>
                <a:tab pos="2987675" algn="l"/>
                <a:tab pos="4404995" algn="l"/>
                <a:tab pos="5353050" algn="l"/>
                <a:tab pos="6473825" algn="l"/>
                <a:tab pos="688657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Європейська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служба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зовнішніх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справ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(EEAS)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виконує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дипломатичні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функції.</a:t>
            </a:r>
            <a:endParaRPr sz="2000">
              <a:latin typeface="Times New Roman"/>
              <a:cs typeface="Times New Roman"/>
            </a:endParaRPr>
          </a:p>
          <a:p>
            <a:pPr marL="12700" marR="5080" indent="-952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  <a:tab pos="810895" algn="l"/>
                <a:tab pos="1337945" algn="l"/>
                <a:tab pos="1764030" algn="l"/>
                <a:tab pos="3434079" algn="l"/>
                <a:tab pos="4432300" algn="l"/>
                <a:tab pos="4729480" algn="l"/>
                <a:tab pos="6118225" algn="l"/>
                <a:tab pos="7183755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	Рада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5" dirty="0">
                <a:latin typeface="Times New Roman"/>
                <a:cs typeface="Times New Roman"/>
              </a:rPr>
              <a:t>та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Європейська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комісія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ухвалюють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рішення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щодо </a:t>
            </a:r>
            <a:r>
              <a:rPr sz="2000" dirty="0">
                <a:latin typeface="Times New Roman"/>
                <a:cs typeface="Times New Roman"/>
              </a:rPr>
              <a:t>санкцій,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угод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співпраці.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latin typeface="Times New Roman"/>
                <a:cs typeface="Times New Roman"/>
              </a:rPr>
              <a:t>Європейський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парламент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здійснює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контроль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дає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рекомендації.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32131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Верховний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представник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47825"/>
            <a:ext cx="42678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5010" algn="l"/>
                <a:tab pos="2185670" algn="l"/>
                <a:tab pos="3089910" algn="l"/>
                <a:tab pos="3422015" algn="l"/>
              </a:tabLst>
            </a:pPr>
            <a:r>
              <a:rPr sz="2000" spc="-20" dirty="0">
                <a:latin typeface="Times New Roman"/>
                <a:cs typeface="Times New Roman"/>
              </a:rPr>
              <a:t>веде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політичний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діалог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третіми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6969" y="1547825"/>
            <a:ext cx="100456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країнами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5528" y="1853311"/>
            <a:ext cx="697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думки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4313" y="1547825"/>
            <a:ext cx="24472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56565" algn="l"/>
              </a:tabLst>
            </a:pPr>
            <a:r>
              <a:rPr sz="2000" spc="-25" dirty="0">
                <a:latin typeface="Times New Roman"/>
                <a:cs typeface="Times New Roman"/>
              </a:rPr>
              <a:t>та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міжнародними</a:t>
            </a:r>
            <a:endParaRPr sz="2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  <a:tabLst>
                <a:tab pos="603250" algn="l"/>
                <a:tab pos="990600" algn="l"/>
              </a:tabLst>
            </a:pPr>
            <a:r>
              <a:rPr sz="2000" spc="-25" dirty="0">
                <a:latin typeface="Times New Roman"/>
                <a:cs typeface="Times New Roman"/>
              </a:rPr>
              <a:t>ЄС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міжнародних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1853311"/>
            <a:ext cx="41427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3060" algn="l"/>
                <a:tab pos="1855470" algn="l"/>
                <a:tab pos="3289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організаціями,</a:t>
            </a:r>
            <a:r>
              <a:rPr sz="2000" dirty="0">
                <a:latin typeface="Times New Roman"/>
                <a:cs typeface="Times New Roman"/>
              </a:rPr>
              <a:t>		</a:t>
            </a:r>
            <a:r>
              <a:rPr sz="2000" spc="-10" dirty="0">
                <a:latin typeface="Times New Roman"/>
                <a:cs typeface="Times New Roman"/>
              </a:rPr>
              <a:t>висловлює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позиції, організаціях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1467" y="2158111"/>
            <a:ext cx="5656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3085" algn="l"/>
                <a:tab pos="2467610" algn="l"/>
                <a:tab pos="3935729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конференціях.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Він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обирається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кваліфікованою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444" y="2462911"/>
            <a:ext cx="777049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більшістю</a:t>
            </a:r>
            <a:r>
              <a:rPr sz="2000" spc="2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Європейської</a:t>
            </a:r>
            <a:r>
              <a:rPr sz="2000" spc="2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Ради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терміном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2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років.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Верховний </a:t>
            </a:r>
            <a:r>
              <a:rPr sz="2000" dirty="0">
                <a:latin typeface="Times New Roman"/>
                <a:cs typeface="Times New Roman"/>
              </a:rPr>
              <a:t>представник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посадою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заступником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голови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Єврокомісії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очолює </a:t>
            </a:r>
            <a:r>
              <a:rPr sz="2000" dirty="0">
                <a:latin typeface="Times New Roman"/>
                <a:cs typeface="Times New Roman"/>
              </a:rPr>
              <a:t>Раду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питань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політики.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Верховний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представник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керує </a:t>
            </a:r>
            <a:r>
              <a:rPr sz="2000" dirty="0">
                <a:latin typeface="Times New Roman"/>
                <a:cs typeface="Times New Roman"/>
              </a:rPr>
              <a:t>службою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зовнішніх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відносин.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Йому</a:t>
            </a:r>
            <a:r>
              <a:rPr sz="2000" spc="3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допомагає</a:t>
            </a:r>
            <a:r>
              <a:rPr sz="2000" spc="3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3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служба</a:t>
            </a:r>
            <a:r>
              <a:rPr sz="2000" b="1" spc="3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зовнішніх</a:t>
            </a:r>
            <a:r>
              <a:rPr sz="2000" b="1" spc="3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справ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325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Times New Roman"/>
                <a:cs typeface="Times New Roman"/>
              </a:rPr>
              <a:t>Вона </a:t>
            </a:r>
            <a:r>
              <a:rPr sz="2000" dirty="0">
                <a:latin typeface="Times New Roman"/>
                <a:cs typeface="Times New Roman"/>
              </a:rPr>
              <a:t>співпрацює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дипломатичними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службами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держав-</a:t>
            </a:r>
            <a:r>
              <a:rPr sz="2000" dirty="0">
                <a:latin typeface="Times New Roman"/>
                <a:cs typeface="Times New Roman"/>
              </a:rPr>
              <a:t>членів.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її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складу </a:t>
            </a:r>
            <a:r>
              <a:rPr sz="2000" dirty="0">
                <a:latin typeface="Times New Roman"/>
                <a:cs typeface="Times New Roman"/>
              </a:rPr>
              <a:t>входять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представники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Генерального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секретаріату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Ради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Комісії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персонал,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наданий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національними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дипломатичними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службами.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Комісія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займається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координацією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зовнішньополітичної </a:t>
            </a:r>
            <a:r>
              <a:rPr sz="2000" dirty="0">
                <a:latin typeface="Times New Roman"/>
                <a:cs typeface="Times New Roman"/>
              </a:rPr>
              <a:t>сфери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політики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Союзу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уповноважена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готувати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пропозиції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ухвалення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рішень.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76145" y="6334150"/>
            <a:ext cx="74453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7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https://eugov.chmnu.edu.ua/miltymediinyi-posibnyk/%D0%BC%D0%BE%D0%B4%D1%83%D0%BB%D1%8C-</a:t>
            </a:r>
            <a:r>
              <a:rPr sz="1000" spc="-25" dirty="0">
                <a:latin typeface="Times New Roman"/>
                <a:cs typeface="Times New Roman"/>
              </a:rPr>
              <a:t>1-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%D1%80%D0%BE%D0%B7%D0%B4%D1%96%D0%BB-4-%D0%B7%D0%BE%D0%B2%D0%BD%D1%96%D1%88%D0%BD%D1%8F-</a:t>
            </a:r>
            <a:endParaRPr sz="1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%D0%BF%D0%BE%D0%BB%D1%96%D1%82%D0%B8%D0%BA%D0%B0-%D1%94%D1%81-%D1%82/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77692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Європейський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Парламент</a:t>
            </a:r>
            <a:r>
              <a:rPr sz="2000" b="1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має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формальних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повноважень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сфері </a:t>
            </a:r>
            <a:r>
              <a:rPr sz="2000" dirty="0">
                <a:latin typeface="Times New Roman"/>
                <a:cs typeface="Times New Roman"/>
              </a:rPr>
              <a:t>Спільної</a:t>
            </a:r>
            <a:r>
              <a:rPr sz="2000" spc="4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політики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безпеки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ЄС.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Він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здійснює </a:t>
            </a:r>
            <a:r>
              <a:rPr sz="2000" dirty="0">
                <a:latin typeface="Times New Roman"/>
                <a:cs typeface="Times New Roman"/>
              </a:rPr>
              <a:t>інформативні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консультативні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функції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головних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аспектів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spc="-10" dirty="0">
                <a:latin typeface="Times New Roman"/>
                <a:cs typeface="Times New Roman"/>
              </a:rPr>
              <a:t>основоположних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пріоритетів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СЗППБ.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Допоміжним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органом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Ради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Комітет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питань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безпеки</a:t>
            </a:r>
            <a:r>
              <a:rPr sz="2000" spc="-10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Його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повноваження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слідкувати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міжнародною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ситуацією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готувати </a:t>
            </a:r>
            <a:r>
              <a:rPr sz="2000" dirty="0">
                <a:latin typeface="Times New Roman"/>
                <a:cs typeface="Times New Roman"/>
              </a:rPr>
              <a:t>висновки  для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Ради  й  Верховного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представника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їх  запит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за </a:t>
            </a:r>
            <a:r>
              <a:rPr sz="2000" dirty="0">
                <a:latin typeface="Times New Roman"/>
                <a:cs typeface="Times New Roman"/>
              </a:rPr>
              <a:t>власною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ініціативою.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Крім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цього,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Комітет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слідкує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здійсненням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986860"/>
            <a:ext cx="776795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9390" algn="l"/>
                <a:tab pos="2893060" algn="l"/>
                <a:tab pos="4147820" algn="l"/>
                <a:tab pos="4749800" algn="l"/>
                <a:tab pos="6142990" algn="l"/>
                <a:tab pos="65957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погодженої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зовнішньої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політики.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Він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контролює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забезпечує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4368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стратегічне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керівництво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1919" y="4292346"/>
            <a:ext cx="4330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  <a:tab pos="1943735" algn="l"/>
                <a:tab pos="37636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операціями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урегулювання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криз,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597146"/>
            <a:ext cx="776859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передбачених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межах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СЗППБ.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Одним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із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важливих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інструментів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успішного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здійснення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СЗППБ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є </a:t>
            </a:r>
            <a:r>
              <a:rPr sz="2000" b="1" dirty="0">
                <a:latin typeface="Times New Roman"/>
                <a:cs typeface="Times New Roman"/>
              </a:rPr>
              <a:t>міжнародні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угоди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Такі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угоди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третіми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країнами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міжнародними </a:t>
            </a:r>
            <a:r>
              <a:rPr sz="2000" dirty="0">
                <a:latin typeface="Times New Roman"/>
                <a:cs typeface="Times New Roman"/>
              </a:rPr>
              <a:t>організаціями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укладаються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Союзом.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цьому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процесі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ключову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роль </a:t>
            </a:r>
            <a:r>
              <a:rPr sz="2000" dirty="0">
                <a:latin typeface="Times New Roman"/>
                <a:cs typeface="Times New Roman"/>
              </a:rPr>
              <a:t>відіграє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1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Рада.</a:t>
            </a:r>
            <a:r>
              <a:rPr sz="2000" b="1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Інші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інститути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допомагають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6121400"/>
            <a:ext cx="1998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підготовчій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стадії.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18230" y="6334150"/>
            <a:ext cx="6003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https://eugov.chmnu.edu.ua/miltymediinyi-posibnyk/%D0%BC%D0%BE%D0%B4%D1%83%D0%BB%D1%8C-</a:t>
            </a:r>
            <a:r>
              <a:rPr sz="1000" spc="-25" dirty="0">
                <a:latin typeface="Times New Roman"/>
                <a:cs typeface="Times New Roman"/>
              </a:rPr>
              <a:t>1-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145" y="6486550"/>
            <a:ext cx="74453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%D1%80%D0%BE%D0%B7%D0%B4%D1%96%D0%BB-4-%D0%B7%D0%BE%D0%B2%D0%BD%D1%96%D1%88%D0%BD%D1%8F-</a:t>
            </a:r>
            <a:endParaRPr sz="1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%D0%BF%D0%BE%D0%BB%D1%96%D1%82%D0%B8%D0%BA%D0%B0-%D1%94%D1%81-%D1%82/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633730"/>
            <a:ext cx="49041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його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держави-члени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Заходи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щодо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спільної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зовнішньої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політики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проходять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наступних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формах: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47825"/>
            <a:ext cx="584644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визначення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принципів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політики;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4965" algn="l"/>
                <a:tab pos="1624965" algn="l"/>
                <a:tab pos="2945130" algn="l"/>
                <a:tab pos="365061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розвиток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співпраці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між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державами-членами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3269" y="1853311"/>
            <a:ext cx="16471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9895" algn="l"/>
              </a:tabLst>
            </a:pP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проведенні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2158111"/>
            <a:ext cx="584898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зовнішньої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політики;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прийняття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рішень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спільну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позицію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членів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ЄС;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  <a:tab pos="191452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обговорення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5495" y="2767406"/>
            <a:ext cx="54356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1755" algn="l"/>
                <a:tab pos="2299970" algn="l"/>
                <a:tab pos="3074035" algn="l"/>
                <a:tab pos="45256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прийняття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рішень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щодо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проведення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спільної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3072764"/>
            <a:ext cx="776859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зовнішньополітичної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акції.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Зовнішня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безпека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ЄС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зосереджена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на</a:t>
            </a:r>
            <a:r>
              <a:rPr sz="2000" spc="-25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сприянні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міжнародному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безпеці,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співпраці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галузі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розвитку,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права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людини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верховенство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права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реагування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гуманітарні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кліматичні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Армії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ЄС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немає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оборона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залишається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виключно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питанням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держав-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членів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76145" y="6334150"/>
            <a:ext cx="74453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7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https://eugov.chmnu.edu.ua/miltymediinyi-posibnyk/%D0%BC%D0%BE%D0%B4%D1%83%D0%BB%D1%8C-</a:t>
            </a:r>
            <a:r>
              <a:rPr sz="1000" spc="-25" dirty="0">
                <a:latin typeface="Times New Roman"/>
                <a:cs typeface="Times New Roman"/>
              </a:rPr>
              <a:t>1-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%D1%80%D0%BE%D0%B7%D0%B4%D1%96%D0%BB-4-%D0%B7%D0%BE%D0%B2%D0%BD%D1%96%D1%88%D0%BD%D1%8F-</a:t>
            </a:r>
            <a:endParaRPr sz="1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%D0%BF%D0%BE%D0%BB%D1%96%D1%82%D0%B8%D0%BA%D0%B0-%D1%94%D1%81-%D1%82/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3"/>
            <a:ext cx="2133600" cy="1424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Зовнішня</a:t>
            </a:r>
            <a:r>
              <a:rPr spc="-95" dirty="0"/>
              <a:t> </a:t>
            </a:r>
            <a:r>
              <a:rPr dirty="0"/>
              <a:t>політика</a:t>
            </a:r>
            <a:r>
              <a:rPr spc="-80" dirty="0"/>
              <a:t> </a:t>
            </a:r>
            <a:r>
              <a:rPr dirty="0"/>
              <a:t>Європейського</a:t>
            </a:r>
            <a:r>
              <a:rPr spc="-90" dirty="0"/>
              <a:t> </a:t>
            </a:r>
            <a:r>
              <a:rPr spc="-10" dirty="0"/>
              <a:t>Союзу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145" y="6334150"/>
            <a:ext cx="74453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7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https://eugov.chmnu.edu.ua/miltymediinyi-posibnyk/%D0%BC%D0%BE%D0%B4%D1%83%D0%BB%D1%8C-</a:t>
            </a:r>
            <a:r>
              <a:rPr sz="1000" spc="-25" dirty="0">
                <a:latin typeface="Times New Roman"/>
                <a:cs typeface="Times New Roman"/>
              </a:rPr>
              <a:t>1-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%D1%80%D0%BE%D0%B7%D0%B4%D1%96%D0%BB-4-%D0%B7%D0%BE%D0%B2%D0%BD%D1%96%D1%88%D0%BD%D1%8F-</a:t>
            </a:r>
            <a:endParaRPr sz="10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%D0%BF%D0%BE%D0%BB%D1%96%D1%82%D0%B8%D0%BA%D0%B0-%D1%94%D1%81-%D1%82/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827" y="914781"/>
            <a:ext cx="775208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Європейська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політика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сусідства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це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ініціатива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ЄС,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яка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створена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2003-</a:t>
            </a:r>
            <a:r>
              <a:rPr sz="2000" dirty="0">
                <a:latin typeface="Times New Roman"/>
                <a:cs typeface="Times New Roman"/>
              </a:rPr>
              <a:t>2004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роках,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передбачає </a:t>
            </a: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стабільності  та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миру,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  також</a:t>
            </a:r>
            <a:r>
              <a:rPr sz="2000" spc="17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розвиток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співпраці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із </a:t>
            </a:r>
            <a:r>
              <a:rPr sz="2000" dirty="0">
                <a:latin typeface="Times New Roman"/>
                <a:cs typeface="Times New Roman"/>
              </a:rPr>
              <a:t>сусідніми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країнами.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посланні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заголовком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«Ширша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Європа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Сусідство: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новий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вимір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відносин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нашими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східними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південними </a:t>
            </a:r>
            <a:r>
              <a:rPr sz="2000" dirty="0">
                <a:latin typeface="Times New Roman"/>
                <a:cs typeface="Times New Roman"/>
              </a:rPr>
              <a:t>сусідами»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Єврокомісія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чітко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визначила,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метою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нової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концепції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є </a:t>
            </a:r>
            <a:r>
              <a:rPr sz="2000" dirty="0">
                <a:latin typeface="Times New Roman"/>
                <a:cs typeface="Times New Roman"/>
              </a:rPr>
              <a:t>утворення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зони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процвітання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добросусідства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«кола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друзів»,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яким </a:t>
            </a:r>
            <a:r>
              <a:rPr sz="2000" dirty="0">
                <a:latin typeface="Times New Roman"/>
                <a:cs typeface="Times New Roman"/>
              </a:rPr>
              <a:t>вона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матиме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тісні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мирні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стосунки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співробітництво.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Цілі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Європейської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політики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сусідства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є: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3827" y="4268215"/>
            <a:ext cx="4375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4965" algn="l"/>
                <a:tab pos="1675130" algn="l"/>
                <a:tab pos="202882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співпраця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країнами-партнерами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5419" y="4268215"/>
            <a:ext cx="3149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  <a:tab pos="225298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заради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сприяння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процесу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3827" y="4573270"/>
            <a:ext cx="56845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політичних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економічних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реформ,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підтримка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більш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тісної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економічної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інтеграції,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підтримка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розвитку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політичної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підтримки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допомоги.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218948"/>
            <a:ext cx="5583555" cy="338554"/>
          </a:xfrm>
        </p:spPr>
        <p:txBody>
          <a:bodyPr/>
          <a:lstStyle/>
          <a:p>
            <a:r>
              <a:rPr lang="uk-UA" dirty="0" smtClean="0"/>
              <a:t>Підсумок 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614527"/>
            <a:ext cx="8001000" cy="6278642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uk-UA" sz="1200" b="1" dirty="0" smtClean="0"/>
              <a:t>Загальноєвропейський </a:t>
            </a:r>
            <a:r>
              <a:rPr lang="uk-UA" sz="1200" b="1" dirty="0"/>
              <a:t>контекст </a:t>
            </a:r>
            <a:endParaRPr lang="uk-UA" sz="1200" b="1" dirty="0" smtClean="0"/>
          </a:p>
          <a:p>
            <a:pPr algn="just"/>
            <a:r>
              <a:rPr lang="uk-UA" sz="1200" dirty="0" smtClean="0"/>
              <a:t>Територія </a:t>
            </a:r>
            <a:r>
              <a:rPr lang="uk-UA" sz="1200" dirty="0"/>
              <a:t>та населення: Європа займає 23 млн $км^2$ (15,5% суходолу) , де проживає 742 млн осіб (9,9% населення планети</a:t>
            </a:r>
            <a:r>
              <a:rPr lang="uk-UA" sz="1200" dirty="0" smtClean="0"/>
              <a:t>).</a:t>
            </a:r>
            <a:endParaRPr lang="uk-UA" sz="1200" dirty="0"/>
          </a:p>
          <a:p>
            <a:pPr algn="just"/>
            <a:r>
              <a:rPr lang="uk-UA" sz="1200" dirty="0"/>
              <a:t>•	Економічна вага: Регіон виробляє 25,2% світового ВВП.</a:t>
            </a:r>
          </a:p>
          <a:p>
            <a:pPr algn="just"/>
            <a:r>
              <a:rPr lang="uk-UA" sz="1200" dirty="0"/>
              <a:t>•	Інтеграційна база: Європейський Союз є центром економічної інтеграції , а його зовнішня політика базується на Маастрихтському (1993) та Лісабонському (2009) договорах</a:t>
            </a:r>
            <a:r>
              <a:rPr lang="uk-UA" sz="1200" dirty="0" smtClean="0"/>
              <a:t>.</a:t>
            </a:r>
            <a:endParaRPr lang="uk-UA" sz="1200" dirty="0"/>
          </a:p>
          <a:p>
            <a:pPr algn="just"/>
            <a:r>
              <a:rPr lang="uk-UA" sz="1200" b="1" dirty="0"/>
              <a:t>2. Північна Європа: Безпека та Регіоналізм</a:t>
            </a:r>
          </a:p>
          <a:p>
            <a:pPr algn="just"/>
            <a:r>
              <a:rPr lang="uk-UA" sz="1200" dirty="0"/>
              <a:t>•	Склад регіону (ООН): Включає 10 держав: Скандинавські країни, країни Балтії, Велика Британія та Ірландія.</a:t>
            </a:r>
          </a:p>
          <a:p>
            <a:pPr algn="just"/>
            <a:r>
              <a:rPr lang="uk-UA" sz="1200" dirty="0"/>
              <a:t>•	Географічна особливість: Усі країни регіону мають вихід до моря, що визначає пріоритетність арктичних стратегій та морської безпеки.</a:t>
            </a:r>
          </a:p>
          <a:p>
            <a:pPr algn="just"/>
            <a:r>
              <a:rPr lang="uk-UA" sz="1200" dirty="0"/>
              <a:t>•	Ключові структури:</a:t>
            </a:r>
          </a:p>
          <a:p>
            <a:pPr algn="just"/>
            <a:r>
              <a:rPr lang="en-US" sz="1200" dirty="0"/>
              <a:t>o	</a:t>
            </a:r>
            <a:r>
              <a:rPr lang="uk-UA" sz="1200" dirty="0"/>
              <a:t>Північна Рада: Міжпарламентська співпраця.</a:t>
            </a:r>
          </a:p>
          <a:p>
            <a:pPr algn="just"/>
            <a:r>
              <a:rPr lang="en-US" sz="1200" dirty="0"/>
              <a:t>o	</a:t>
            </a:r>
            <a:r>
              <a:rPr lang="uk-UA" sz="1200" dirty="0"/>
              <a:t>Балтійська асамблея: Координація зусиль країн Балтії.</a:t>
            </a:r>
          </a:p>
          <a:p>
            <a:pPr algn="just"/>
            <a:r>
              <a:rPr lang="uk-UA" sz="1200" b="1" dirty="0"/>
              <a:t>3. Південна Європа: Виклики Середземномор'я</a:t>
            </a:r>
          </a:p>
          <a:p>
            <a:pPr algn="just"/>
            <a:r>
              <a:rPr lang="uk-UA" sz="1200" dirty="0"/>
              <a:t>•	Географія: Складається з 15 держав , більшість з яких мають вихід до Середземного моря</a:t>
            </a:r>
            <a:r>
              <a:rPr lang="uk-UA" sz="1200" dirty="0" smtClean="0"/>
              <a:t>.</a:t>
            </a:r>
            <a:endParaRPr lang="uk-UA" sz="1200" dirty="0"/>
          </a:p>
          <a:p>
            <a:pPr algn="just"/>
            <a:r>
              <a:rPr lang="uk-UA" sz="1200" dirty="0"/>
              <a:t>•	Економічні показники: Країни регіону (Греція, Італія, Іспанія) мають найвищий рівень державного боргу в ЄС — понад 100% від ВВП.</a:t>
            </a:r>
          </a:p>
          <a:p>
            <a:pPr algn="just"/>
            <a:r>
              <a:rPr lang="uk-UA" sz="1200" dirty="0"/>
              <a:t>•	Міграційний фактор: Спільна стратегія спрямована на реагування на міграційну кризу та управління зовнішніми кордонами</a:t>
            </a:r>
            <a:r>
              <a:rPr lang="uk-UA" sz="1200" dirty="0" smtClean="0"/>
              <a:t>.</a:t>
            </a:r>
            <a:endParaRPr lang="uk-UA" sz="1200" dirty="0"/>
          </a:p>
          <a:p>
            <a:pPr algn="just"/>
            <a:r>
              <a:rPr lang="uk-UA" sz="1200" b="1" dirty="0"/>
              <a:t>4. Інституційний механізм формування зовнішньої політики ЄС</a:t>
            </a:r>
          </a:p>
          <a:p>
            <a:pPr algn="just"/>
            <a:r>
              <a:rPr lang="uk-UA" sz="1200" dirty="0"/>
              <a:t>•	Європейська рада: Визначає загальну стратегію та пріоритети (наприклад, стратегічна програма на 2024-2029 рр.).</a:t>
            </a:r>
          </a:p>
          <a:p>
            <a:pPr algn="just"/>
            <a:r>
              <a:rPr lang="uk-UA" sz="1200" dirty="0" smtClean="0"/>
              <a:t>•</a:t>
            </a:r>
            <a:r>
              <a:rPr lang="uk-UA" sz="1200" dirty="0"/>
              <a:t>	Верховний представник ЄС: Веде політичний діалог з третіми країнами та міжнародними організаціями. Обирається терміном на 5 років.</a:t>
            </a:r>
          </a:p>
          <a:p>
            <a:pPr algn="just"/>
            <a:r>
              <a:rPr lang="uk-UA" sz="1200" dirty="0" smtClean="0"/>
              <a:t>•</a:t>
            </a:r>
            <a:r>
              <a:rPr lang="uk-UA" sz="1200" dirty="0"/>
              <a:t>	Європейська служба зовнішніх справ (</a:t>
            </a:r>
            <a:r>
              <a:rPr lang="en-US" sz="1200" dirty="0"/>
              <a:t>EEAS): </a:t>
            </a:r>
            <a:r>
              <a:rPr lang="uk-UA" sz="1200" dirty="0"/>
              <a:t>Виконує дипломатичні функції та допомагає Верховному представнику</a:t>
            </a:r>
            <a:r>
              <a:rPr lang="uk-UA" sz="1200" dirty="0" smtClean="0"/>
              <a:t>.</a:t>
            </a:r>
            <a:endParaRPr lang="uk-UA" sz="1200" dirty="0"/>
          </a:p>
          <a:p>
            <a:pPr algn="just"/>
            <a:r>
              <a:rPr lang="uk-UA" sz="1200" dirty="0"/>
              <a:t>•	Європейська політика сусідства (</a:t>
            </a:r>
            <a:r>
              <a:rPr lang="en-US" sz="1200" dirty="0"/>
              <a:t>ENP): </a:t>
            </a:r>
            <a:r>
              <a:rPr lang="uk-UA" sz="1200" dirty="0"/>
              <a:t>Спрямована на створення «кола друзів» (стабільність, мир та співпраця з сусідами, зокрема Україною).</a:t>
            </a:r>
          </a:p>
          <a:p>
            <a:pPr algn="just"/>
            <a:r>
              <a:rPr lang="uk-UA" sz="1200" dirty="0"/>
              <a:t>5. Пріоритети на 2024–2029 роки</a:t>
            </a:r>
          </a:p>
          <a:p>
            <a:pPr algn="just"/>
            <a:r>
              <a:rPr lang="uk-UA" sz="1200" dirty="0"/>
              <a:t>•	Вільна і демократична Європа: Відстоювання європейських цінностей.</a:t>
            </a:r>
          </a:p>
          <a:p>
            <a:pPr algn="just"/>
            <a:r>
              <a:rPr lang="uk-UA" sz="1200" dirty="0"/>
              <a:t>•	Сильна та безпечна Європа: Зміцнення оборони, захист громадян та комплексний підхід до управління міграцією</a:t>
            </a:r>
            <a:r>
              <a:rPr lang="uk-UA" sz="1200" dirty="0" smtClean="0"/>
              <a:t>.</a:t>
            </a:r>
            <a:endParaRPr lang="uk-UA" sz="1200" dirty="0"/>
          </a:p>
          <a:p>
            <a:pPr algn="just"/>
            <a:r>
              <a:rPr lang="uk-UA" sz="1200" dirty="0"/>
              <a:t>•	Процвітаюча Європа: Підвищення конкурентоспроможності та перехід на зелені й цифрові технології.</a:t>
            </a:r>
          </a:p>
          <a:p>
            <a:pPr algn="just"/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20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3152" y="804672"/>
            <a:ext cx="5184648" cy="50703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380" y="1057097"/>
            <a:ext cx="273812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230120" algn="l"/>
              </a:tabLst>
            </a:pPr>
            <a:r>
              <a:rPr sz="1800" dirty="0">
                <a:latin typeface="Times New Roman"/>
                <a:cs typeface="Times New Roman"/>
              </a:rPr>
              <a:t>Регіон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Західної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Європи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визначенням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ООН </a:t>
            </a:r>
            <a:r>
              <a:rPr sz="1800" dirty="0">
                <a:latin typeface="Times New Roman"/>
                <a:cs typeface="Times New Roman"/>
              </a:rPr>
              <a:t>складається</a:t>
            </a:r>
            <a:r>
              <a:rPr sz="1800" spc="22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22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країн.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Західноєвропейські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95070" algn="l"/>
                <a:tab pos="24949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держави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відносять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932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індустріально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розвинених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380" y="2703957"/>
            <a:ext cx="835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держав Західної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6327" y="2703957"/>
            <a:ext cx="82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світу. Європи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6222" y="2703957"/>
            <a:ext cx="701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Країни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були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801" y="3252596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створення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380" y="3252596"/>
            <a:ext cx="1480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ініціаторами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Європейського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7226" y="3526612"/>
            <a:ext cx="610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союзу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5614" y="3526612"/>
            <a:ext cx="234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6182" y="3801617"/>
            <a:ext cx="1017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широкому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8380" y="3801617"/>
            <a:ext cx="1295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9665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НАТО.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розумінні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8332" y="4075938"/>
            <a:ext cx="159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169" algn="l"/>
              </a:tabLst>
            </a:pPr>
            <a:r>
              <a:rPr sz="1800" spc="-10" dirty="0">
                <a:latin typeface="Times New Roman"/>
                <a:cs typeface="Times New Roman"/>
              </a:rPr>
              <a:t>термін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Західна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380" y="4350257"/>
            <a:ext cx="27381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6890" algn="l"/>
                <a:tab pos="857885" algn="l"/>
                <a:tab pos="1776095" algn="l"/>
                <a:tab pos="1845945" algn="l"/>
              </a:tabLst>
            </a:pPr>
            <a:r>
              <a:rPr sz="1800" spc="-10" dirty="0">
                <a:latin typeface="Times New Roman"/>
                <a:cs typeface="Times New Roman"/>
              </a:rPr>
              <a:t>Європа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позначає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держави, </a:t>
            </a:r>
            <a:r>
              <a:rPr sz="1800" spc="-25" dirty="0">
                <a:latin typeface="Times New Roman"/>
                <a:cs typeface="Times New Roman"/>
              </a:rPr>
              <a:t>що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опинилися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західніше</a:t>
            </a:r>
            <a:endParaRPr sz="18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1242060" algn="l"/>
                <a:tab pos="2295525" algn="l"/>
              </a:tabLst>
            </a:pPr>
            <a:r>
              <a:rPr sz="1800" spc="-10" dirty="0">
                <a:latin typeface="Times New Roman"/>
                <a:cs typeface="Times New Roman"/>
              </a:rPr>
              <a:t>«залізної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завіси»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поза </a:t>
            </a:r>
            <a:r>
              <a:rPr sz="1800" dirty="0">
                <a:latin typeface="Times New Roman"/>
                <a:cs typeface="Times New Roman"/>
              </a:rPr>
              <a:t>радянської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зони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окупації.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3822" y="6278371"/>
            <a:ext cx="5326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жовтим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країни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виходом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до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моря;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блакитним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острівні</a:t>
            </a:r>
            <a:r>
              <a:rPr sz="1200" i="1" spc="11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держави;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зірочкою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424" y="6278371"/>
            <a:ext cx="2484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зеленим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виділено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материкові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країни; </a:t>
            </a:r>
            <a:r>
              <a:rPr sz="1200" i="1" dirty="0">
                <a:latin typeface="Times New Roman"/>
                <a:cs typeface="Times New Roman"/>
              </a:rPr>
              <a:t>позначені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країни-</a:t>
            </a:r>
            <a:r>
              <a:rPr sz="1200" i="1" dirty="0">
                <a:latin typeface="Times New Roman"/>
                <a:cs typeface="Times New Roman"/>
              </a:rPr>
              <a:t>члени </a:t>
            </a:r>
            <a:r>
              <a:rPr sz="1200" i="1" spc="-10" dirty="0">
                <a:latin typeface="Times New Roman"/>
                <a:cs typeface="Times New Roman"/>
              </a:rPr>
              <a:t>Євросоюзу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1067561"/>
            <a:ext cx="200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1800" spc="-2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номенклатурою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7186" y="1067561"/>
            <a:ext cx="73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ООН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Європа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1341882"/>
            <a:ext cx="2738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Південна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30325" algn="l"/>
                <a:tab pos="1581150" algn="l"/>
                <a:tab pos="196977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складається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15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держав.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1890776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233170" algn="l"/>
                <a:tab pos="20015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Майже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всі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країни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регіону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2165096"/>
            <a:ext cx="183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9845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мають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вихід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2165096"/>
            <a:ext cx="2738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до </a:t>
            </a:r>
            <a:r>
              <a:rPr sz="1800" dirty="0">
                <a:latin typeface="Times New Roman"/>
                <a:cs typeface="Times New Roman"/>
              </a:rPr>
              <a:t>Середземного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моря</a:t>
            </a:r>
            <a:r>
              <a:rPr sz="1800" spc="325" dirty="0">
                <a:latin typeface="Times New Roman"/>
                <a:cs typeface="Times New Roman"/>
              </a:rPr>
              <a:t>   </a:t>
            </a:r>
            <a:r>
              <a:rPr sz="1800" spc="-25" dirty="0">
                <a:latin typeface="Times New Roman"/>
                <a:cs typeface="Times New Roman"/>
              </a:rPr>
              <a:t>(за </a:t>
            </a:r>
            <a:r>
              <a:rPr sz="1800" spc="-10" dirty="0">
                <a:latin typeface="Times New Roman"/>
                <a:cs typeface="Times New Roman"/>
              </a:rPr>
              <a:t>винятком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0570" y="2713735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«карликів»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2988309"/>
            <a:ext cx="2738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29665" algn="l"/>
                <a:tab pos="2272665" algn="l"/>
              </a:tabLst>
            </a:pPr>
            <a:r>
              <a:rPr sz="1800" spc="-10" dirty="0">
                <a:latin typeface="Times New Roman"/>
                <a:cs typeface="Times New Roman"/>
              </a:rPr>
              <a:t>Андорри,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Ватикану,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Сан- </a:t>
            </a:r>
            <a:r>
              <a:rPr sz="1800" dirty="0">
                <a:latin typeface="Times New Roman"/>
                <a:cs typeface="Times New Roman"/>
              </a:rPr>
              <a:t>Марино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Сербії).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544" y="5772099"/>
            <a:ext cx="2765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зеленим</a:t>
            </a:r>
            <a:r>
              <a:rPr sz="1200" i="1" spc="270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виділено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материкові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spc="-10" dirty="0">
                <a:latin typeface="Times New Roman"/>
                <a:cs typeface="Times New Roman"/>
              </a:rPr>
              <a:t>країни; </a:t>
            </a:r>
            <a:r>
              <a:rPr sz="1200" i="1" dirty="0">
                <a:latin typeface="Times New Roman"/>
                <a:cs typeface="Times New Roman"/>
              </a:rPr>
              <a:t>жовтим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країни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</a:t>
            </a:r>
            <a:r>
              <a:rPr sz="1200" i="1" spc="4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виходом</a:t>
            </a:r>
            <a:r>
              <a:rPr sz="1200" i="1" spc="4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до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моря; </a:t>
            </a:r>
            <a:r>
              <a:rPr sz="1200" i="1" dirty="0">
                <a:latin typeface="Times New Roman"/>
                <a:cs typeface="Times New Roman"/>
              </a:rPr>
              <a:t>блакитним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острівні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держави;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зірочкою </a:t>
            </a:r>
            <a:r>
              <a:rPr sz="1200" i="1" dirty="0">
                <a:latin typeface="Times New Roman"/>
                <a:cs typeface="Times New Roman"/>
              </a:rPr>
              <a:t>позначені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країни-</a:t>
            </a:r>
            <a:r>
              <a:rPr sz="1200" i="1" dirty="0">
                <a:latin typeface="Times New Roman"/>
                <a:cs typeface="Times New Roman"/>
              </a:rPr>
              <a:t>члени </a:t>
            </a:r>
            <a:r>
              <a:rPr sz="1200" i="1" spc="-10" dirty="0">
                <a:latin typeface="Times New Roman"/>
                <a:cs typeface="Times New Roman"/>
              </a:rPr>
              <a:t>Євросоюзу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582168"/>
            <a:ext cx="4343400" cy="6089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9915" y="943356"/>
            <a:ext cx="5170932" cy="50474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525" y="1064767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ООН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відносить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регіону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9401" y="133908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525" y="1339088"/>
            <a:ext cx="205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49325" algn="l"/>
                <a:tab pos="13290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Північна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Європа держав.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Північну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5625" y="1613408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Європу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6964" y="1887728"/>
            <a:ext cx="1456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Скандинавські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6525" y="1887728"/>
            <a:ext cx="1031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формують </a:t>
            </a:r>
            <a:r>
              <a:rPr sz="1800" spc="-10" dirty="0">
                <a:latin typeface="Times New Roman"/>
                <a:cs typeface="Times New Roman"/>
              </a:rPr>
              <a:t>країни, Велика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4875" y="2162302"/>
            <a:ext cx="995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країни Британія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5541" y="2162302"/>
            <a:ext cx="661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Балтії,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525" y="2710941"/>
            <a:ext cx="273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Ірландія.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Всі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країни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мають </a:t>
            </a:r>
            <a:r>
              <a:rPr sz="1800" dirty="0">
                <a:latin typeface="Times New Roman"/>
                <a:cs typeface="Times New Roman"/>
              </a:rPr>
              <a:t>вихід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моря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544" y="5772099"/>
            <a:ext cx="2765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зеленим</a:t>
            </a:r>
            <a:r>
              <a:rPr sz="1200" i="1" spc="270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виділено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материкові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spc="-10" dirty="0">
                <a:latin typeface="Times New Roman"/>
                <a:cs typeface="Times New Roman"/>
              </a:rPr>
              <a:t>країни; </a:t>
            </a:r>
            <a:r>
              <a:rPr sz="1200" i="1" dirty="0">
                <a:latin typeface="Times New Roman"/>
                <a:cs typeface="Times New Roman"/>
              </a:rPr>
              <a:t>жовтим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країни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</a:t>
            </a:r>
            <a:r>
              <a:rPr sz="1200" i="1" spc="4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виходом</a:t>
            </a:r>
            <a:r>
              <a:rPr sz="1200" i="1" spc="4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до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моря; </a:t>
            </a:r>
            <a:r>
              <a:rPr sz="1200" i="1" dirty="0">
                <a:latin typeface="Times New Roman"/>
                <a:cs typeface="Times New Roman"/>
              </a:rPr>
              <a:t>блакитним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острівні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держави;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зірочкою </a:t>
            </a:r>
            <a:r>
              <a:rPr sz="1200" i="1" dirty="0">
                <a:latin typeface="Times New Roman"/>
                <a:cs typeface="Times New Roman"/>
              </a:rPr>
              <a:t>позначені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країни-</a:t>
            </a:r>
            <a:r>
              <a:rPr sz="1200" i="1" dirty="0">
                <a:latin typeface="Times New Roman"/>
                <a:cs typeface="Times New Roman"/>
              </a:rPr>
              <a:t>члени </a:t>
            </a:r>
            <a:r>
              <a:rPr sz="1200" i="1" spc="-10" dirty="0">
                <a:latin typeface="Times New Roman"/>
                <a:cs typeface="Times New Roman"/>
              </a:rPr>
              <a:t>Євросоюзу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652272"/>
            <a:ext cx="4572000" cy="601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3360" y="1051305"/>
            <a:ext cx="2738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Східна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Європа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складається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незалежних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держав.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60" y="1599641"/>
            <a:ext cx="13601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минулому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17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належали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360" y="2148966"/>
            <a:ext cx="1869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соціалістичного Східноєвропейські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5102" y="1599641"/>
            <a:ext cx="134683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всі</a:t>
            </a:r>
            <a:r>
              <a:rPr sz="1800" spc="360" dirty="0">
                <a:latin typeface="Times New Roman"/>
                <a:cs typeface="Times New Roman"/>
              </a:rPr>
              <a:t>    </a:t>
            </a:r>
            <a:r>
              <a:rPr sz="1800" spc="-10" dirty="0">
                <a:latin typeface="Times New Roman"/>
                <a:cs typeface="Times New Roman"/>
              </a:rPr>
              <a:t>країни</a:t>
            </a:r>
            <a:endParaRPr sz="1800">
              <a:latin typeface="Times New Roman"/>
              <a:cs typeface="Times New Roman"/>
            </a:endParaRPr>
          </a:p>
          <a:p>
            <a:pPr marL="11747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так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званого</a:t>
            </a:r>
            <a:endParaRPr sz="1800">
              <a:latin typeface="Times New Roman"/>
              <a:cs typeface="Times New Roman"/>
            </a:endParaRPr>
          </a:p>
          <a:p>
            <a:pPr marL="698500" marR="5080" indent="-59690" algn="just">
              <a:lnSpc>
                <a:spcPct val="100000"/>
              </a:lnSpc>
            </a:pPr>
            <a:r>
              <a:rPr sz="1800" spc="-40" dirty="0">
                <a:latin typeface="Times New Roman"/>
                <a:cs typeface="Times New Roman"/>
              </a:rPr>
              <a:t>табору. </a:t>
            </a:r>
            <a:r>
              <a:rPr sz="1800" spc="-10" dirty="0">
                <a:latin typeface="Times New Roman"/>
                <a:cs typeface="Times New Roman"/>
              </a:rPr>
              <a:t>країни низки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3360" y="2697607"/>
            <a:ext cx="2738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2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належать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582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міжнародних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організацій.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3360" y="3246501"/>
            <a:ext cx="27393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Зокрема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країни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Східного </a:t>
            </a:r>
            <a:r>
              <a:rPr sz="1800" dirty="0">
                <a:latin typeface="Times New Roman"/>
                <a:cs typeface="Times New Roman"/>
              </a:rPr>
              <a:t>партнерства</a:t>
            </a:r>
            <a:r>
              <a:rPr sz="1800" spc="370" dirty="0">
                <a:latin typeface="Times New Roman"/>
                <a:cs typeface="Times New Roman"/>
              </a:rPr>
              <a:t>     </a:t>
            </a:r>
            <a:r>
              <a:rPr sz="1800" spc="-10" dirty="0">
                <a:latin typeface="Times New Roman"/>
                <a:cs typeface="Times New Roman"/>
              </a:rPr>
              <a:t>(Білорусь, </a:t>
            </a:r>
            <a:r>
              <a:rPr sz="1800" dirty="0">
                <a:latin typeface="Times New Roman"/>
                <a:cs typeface="Times New Roman"/>
              </a:rPr>
              <a:t>Молдова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й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Україна),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інші </a:t>
            </a:r>
            <a:r>
              <a:rPr sz="1800" dirty="0">
                <a:latin typeface="Times New Roman"/>
                <a:cs typeface="Times New Roman"/>
              </a:rPr>
              <a:t>постсоціалістичні</a:t>
            </a:r>
            <a:r>
              <a:rPr sz="1800" spc="409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країни </a:t>
            </a:r>
            <a:r>
              <a:rPr sz="1800" dirty="0">
                <a:latin typeface="Times New Roman"/>
                <a:cs typeface="Times New Roman"/>
              </a:rPr>
              <a:t>вступили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ЄС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НАТО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2000-</a:t>
            </a:r>
            <a:r>
              <a:rPr sz="1800" dirty="0">
                <a:latin typeface="Times New Roman"/>
                <a:cs typeface="Times New Roman"/>
              </a:rPr>
              <a:t>их </a:t>
            </a:r>
            <a:r>
              <a:rPr sz="1800" spc="-10" dirty="0">
                <a:latin typeface="Times New Roman"/>
                <a:cs typeface="Times New Roman"/>
              </a:rPr>
              <a:t>роках.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44" y="5772099"/>
            <a:ext cx="2765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зеленим</a:t>
            </a:r>
            <a:r>
              <a:rPr sz="1200" i="1" spc="270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виділено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материкові</a:t>
            </a:r>
            <a:r>
              <a:rPr sz="1200" i="1" spc="265" dirty="0">
                <a:latin typeface="Times New Roman"/>
                <a:cs typeface="Times New Roman"/>
              </a:rPr>
              <a:t>  </a:t>
            </a:r>
            <a:r>
              <a:rPr sz="1200" i="1" spc="-10" dirty="0">
                <a:latin typeface="Times New Roman"/>
                <a:cs typeface="Times New Roman"/>
              </a:rPr>
              <a:t>країни; </a:t>
            </a:r>
            <a:r>
              <a:rPr sz="1200" i="1" dirty="0">
                <a:latin typeface="Times New Roman"/>
                <a:cs typeface="Times New Roman"/>
              </a:rPr>
              <a:t>жовтим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країни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</a:t>
            </a:r>
            <a:r>
              <a:rPr sz="1200" i="1" spc="4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виходом</a:t>
            </a:r>
            <a:r>
              <a:rPr sz="1200" i="1" spc="4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до</a:t>
            </a:r>
            <a:r>
              <a:rPr sz="1200" i="1" spc="44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моря; </a:t>
            </a:r>
            <a:r>
              <a:rPr sz="1200" i="1" dirty="0">
                <a:latin typeface="Times New Roman"/>
                <a:cs typeface="Times New Roman"/>
              </a:rPr>
              <a:t>блакитним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острівні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держави;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зірочкою </a:t>
            </a:r>
            <a:r>
              <a:rPr sz="1200" i="1" dirty="0">
                <a:latin typeface="Times New Roman"/>
                <a:cs typeface="Times New Roman"/>
              </a:rPr>
              <a:t>позначені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країни-</a:t>
            </a:r>
            <a:r>
              <a:rPr sz="1200" i="1" dirty="0">
                <a:latin typeface="Times New Roman"/>
                <a:cs typeface="Times New Roman"/>
              </a:rPr>
              <a:t>члени </a:t>
            </a:r>
            <a:r>
              <a:rPr sz="1200" i="1" spc="-10" dirty="0">
                <a:latin typeface="Times New Roman"/>
                <a:cs typeface="Times New Roman"/>
              </a:rPr>
              <a:t>Євросоюзу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38424"/>
            <a:ext cx="5583555" cy="7816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/>
              <a:t>2.0.</a:t>
            </a:r>
            <a:r>
              <a:rPr spc="-55" dirty="0"/>
              <a:t> </a:t>
            </a:r>
            <a:r>
              <a:rPr dirty="0"/>
              <a:t>Регіон</a:t>
            </a:r>
            <a:r>
              <a:rPr spc="-35" dirty="0"/>
              <a:t> </a:t>
            </a:r>
            <a:r>
              <a:rPr dirty="0"/>
              <a:t>Європа</a:t>
            </a:r>
            <a:r>
              <a:rPr spc="-6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політичній</a:t>
            </a:r>
            <a:r>
              <a:rPr spc="-45" dirty="0"/>
              <a:t> </a:t>
            </a:r>
            <a:r>
              <a:rPr dirty="0"/>
              <a:t>карті</a:t>
            </a:r>
            <a:r>
              <a:rPr spc="-50" dirty="0"/>
              <a:t> </a:t>
            </a:r>
            <a:r>
              <a:rPr spc="-10" dirty="0"/>
              <a:t>світу</a:t>
            </a:r>
          </a:p>
          <a:p>
            <a:pPr marR="363855" algn="ctr">
              <a:lnSpc>
                <a:spcPct val="100000"/>
              </a:lnSpc>
              <a:spcBef>
                <a:spcPts val="520"/>
              </a:spcBef>
            </a:pPr>
            <a:r>
              <a:rPr sz="1800" b="0" dirty="0">
                <a:latin typeface="Times New Roman"/>
                <a:cs typeface="Times New Roman"/>
              </a:rPr>
              <a:t>Країни,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частково</a:t>
            </a:r>
            <a:r>
              <a:rPr sz="1800" b="0" spc="-4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розташовані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в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Європі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7209" y="6125971"/>
            <a:ext cx="5154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жовтим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країни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виходом </a:t>
            </a:r>
            <a:r>
              <a:rPr sz="1200" i="1" dirty="0">
                <a:latin typeface="Times New Roman"/>
                <a:cs typeface="Times New Roman"/>
              </a:rPr>
              <a:t>до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моря;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блакитним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острівні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держави;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зірочкою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369" y="6125971"/>
            <a:ext cx="2437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зеленим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виділено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материкові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країни; </a:t>
            </a:r>
            <a:r>
              <a:rPr sz="1200" i="1" dirty="0">
                <a:latin typeface="Times New Roman"/>
                <a:cs typeface="Times New Roman"/>
              </a:rPr>
              <a:t>позначені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країни-</a:t>
            </a:r>
            <a:r>
              <a:rPr sz="1200" i="1" dirty="0">
                <a:latin typeface="Times New Roman"/>
                <a:cs typeface="Times New Roman"/>
              </a:rPr>
              <a:t>члени </a:t>
            </a:r>
            <a:r>
              <a:rPr sz="1200" i="1" spc="-10" dirty="0">
                <a:latin typeface="Times New Roman"/>
                <a:cs typeface="Times New Roman"/>
              </a:rPr>
              <a:t>Євросоюзу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917447"/>
            <a:ext cx="6384036" cy="3220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3678" y="4164838"/>
            <a:ext cx="318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Країни,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відносять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Європи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39" y="4546091"/>
            <a:ext cx="8162544" cy="1594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660" y="2997707"/>
            <a:ext cx="5516880" cy="36530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8300" y="218948"/>
            <a:ext cx="5583555" cy="1024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2.0.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Регіон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Європа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політичній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карті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світу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  <a:tabLst>
                <a:tab pos="2473960" algn="l"/>
                <a:tab pos="3972560" algn="l"/>
                <a:tab pos="4254500" algn="l"/>
                <a:tab pos="471614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Європейська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інтеграція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це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процес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4857" y="883158"/>
            <a:ext cx="2666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5115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політичної,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правової,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1218437"/>
            <a:ext cx="776732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економічної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(і</a:t>
            </a:r>
            <a:r>
              <a:rPr sz="2200" spc="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1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деяких</a:t>
            </a:r>
            <a:r>
              <a:rPr sz="2200" spc="1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випадках</a:t>
            </a:r>
            <a:r>
              <a:rPr sz="2200" spc="1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соціальної</a:t>
            </a:r>
            <a:r>
              <a:rPr sz="2200" spc="10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10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культурної) </a:t>
            </a:r>
            <a:r>
              <a:rPr sz="2200" dirty="0">
                <a:latin typeface="Times New Roman"/>
                <a:cs typeface="Times New Roman"/>
              </a:rPr>
              <a:t>інтеграції</a:t>
            </a:r>
            <a:r>
              <a:rPr sz="2200" spc="2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європейських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держав,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як</a:t>
            </a:r>
            <a:r>
              <a:rPr sz="2200" spc="20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це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було</a:t>
            </a:r>
            <a:r>
              <a:rPr sz="2200" spc="204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здійснено </a:t>
            </a:r>
            <a:r>
              <a:rPr sz="2200" spc="-20" dirty="0">
                <a:latin typeface="Times New Roman"/>
                <a:cs typeface="Times New Roman"/>
              </a:rPr>
              <a:t>державами-</a:t>
            </a:r>
            <a:r>
              <a:rPr sz="2200" dirty="0">
                <a:latin typeface="Times New Roman"/>
                <a:cs typeface="Times New Roman"/>
              </a:rPr>
              <a:t>спонсорами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Ради</a:t>
            </a:r>
            <a:r>
              <a:rPr sz="2200" b="1" spc="4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Європи</a:t>
            </a:r>
            <a:r>
              <a:rPr sz="2200" b="1" spc="4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після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закінчення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Другої </a:t>
            </a:r>
            <a:r>
              <a:rPr sz="2200" dirty="0">
                <a:latin typeface="Times New Roman"/>
                <a:cs typeface="Times New Roman"/>
              </a:rPr>
              <a:t>світової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війни.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Європейський</a:t>
            </a:r>
            <a:r>
              <a:rPr sz="2200" b="1" spc="2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Союз</a:t>
            </a:r>
            <a:r>
              <a:rPr sz="2200" b="1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став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центром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економічної </a:t>
            </a:r>
            <a:r>
              <a:rPr sz="2200" dirty="0">
                <a:latin typeface="Times New Roman"/>
                <a:cs typeface="Times New Roman"/>
              </a:rPr>
              <a:t>інтеграції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континенті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моменту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свого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заснування.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18948"/>
            <a:ext cx="8394065" cy="504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Зовнішня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політика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Європейського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Союзу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його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держави-</a:t>
            </a:r>
            <a:r>
              <a:rPr sz="2200" b="1" spc="-10" dirty="0">
                <a:latin typeface="Times New Roman"/>
                <a:cs typeface="Times New Roman"/>
              </a:rPr>
              <a:t>члени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637540" marR="508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Заснований: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4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1951</a:t>
            </a:r>
            <a:r>
              <a:rPr sz="2200" b="1" spc="4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році</a:t>
            </a:r>
            <a:r>
              <a:rPr sz="2200" spc="4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після</a:t>
            </a:r>
            <a:r>
              <a:rPr sz="2200" spc="48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Другої</a:t>
            </a:r>
            <a:r>
              <a:rPr sz="2200" spc="4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світової</a:t>
            </a:r>
            <a:r>
              <a:rPr sz="2200" spc="4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війни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шістьма </a:t>
            </a:r>
            <a:r>
              <a:rPr sz="2200" dirty="0">
                <a:latin typeface="Times New Roman"/>
                <a:cs typeface="Times New Roman"/>
              </a:rPr>
              <a:t>країнами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(Бельгія,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Франція,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Німеччина,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Італія,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Люксембург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та </a:t>
            </a:r>
            <a:r>
              <a:rPr sz="2200" spc="-10" dirty="0">
                <a:latin typeface="Times New Roman"/>
                <a:cs typeface="Times New Roman"/>
              </a:rPr>
              <a:t>Нідерланди).</a:t>
            </a:r>
            <a:endParaRPr sz="2200">
              <a:latin typeface="Times New Roman"/>
              <a:cs typeface="Times New Roman"/>
            </a:endParaRPr>
          </a:p>
          <a:p>
            <a:pPr marL="637540" algn="just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Поточні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країни-</a:t>
            </a:r>
            <a:r>
              <a:rPr sz="2200" dirty="0">
                <a:latin typeface="Times New Roman"/>
                <a:cs typeface="Times New Roman"/>
              </a:rPr>
              <a:t>члени: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27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країн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637540" marR="5715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Претенденти</a:t>
            </a:r>
            <a:r>
              <a:rPr sz="2200" spc="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майбутнє</a:t>
            </a:r>
            <a:r>
              <a:rPr sz="2200" spc="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членство:</a:t>
            </a:r>
            <a:r>
              <a:rPr sz="2200" spc="3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9</a:t>
            </a:r>
            <a:r>
              <a:rPr sz="2200" b="1" spc="40" dirty="0">
                <a:latin typeface="Times New Roman"/>
                <a:cs typeface="Times New Roman"/>
              </a:rPr>
              <a:t>  </a:t>
            </a:r>
            <a:r>
              <a:rPr sz="2200" b="1" spc="-20" dirty="0">
                <a:latin typeface="Times New Roman"/>
                <a:cs typeface="Times New Roman"/>
              </a:rPr>
              <a:t>країн-</a:t>
            </a:r>
            <a:r>
              <a:rPr sz="2200" b="1" dirty="0">
                <a:latin typeface="Times New Roman"/>
                <a:cs typeface="Times New Roman"/>
              </a:rPr>
              <a:t>кандидатів</a:t>
            </a:r>
            <a:r>
              <a:rPr sz="2200" b="1" spc="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40" dirty="0">
                <a:latin typeface="Times New Roman"/>
                <a:cs typeface="Times New Roman"/>
              </a:rPr>
              <a:t>  </a:t>
            </a:r>
            <a:r>
              <a:rPr sz="2200" spc="-50" dirty="0">
                <a:latin typeface="Times New Roman"/>
                <a:cs typeface="Times New Roman"/>
              </a:rPr>
              <a:t>1 </a:t>
            </a:r>
            <a:r>
              <a:rPr sz="2200" spc="-10" dirty="0">
                <a:latin typeface="Times New Roman"/>
                <a:cs typeface="Times New Roman"/>
              </a:rPr>
              <a:t>потенційний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кандидат.</a:t>
            </a:r>
            <a:endParaRPr sz="2200">
              <a:latin typeface="Times New Roman"/>
              <a:cs typeface="Times New Roman"/>
            </a:endParaRPr>
          </a:p>
          <a:p>
            <a:pPr marL="637540" marR="508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Інституційна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структура: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має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унікальну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структуру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інституцій, </a:t>
            </a:r>
            <a:r>
              <a:rPr sz="2200" dirty="0">
                <a:latin typeface="Times New Roman"/>
                <a:cs typeface="Times New Roman"/>
              </a:rPr>
              <a:t>органів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</a:t>
            </a:r>
            <a:r>
              <a:rPr sz="2200" spc="1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агенцій,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1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працюють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спільні</a:t>
            </a:r>
            <a:r>
              <a:rPr sz="2200" spc="1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інтереси</a:t>
            </a:r>
            <a:r>
              <a:rPr sz="2200" spc="1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ЄС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spc="-50" dirty="0">
                <a:latin typeface="Times New Roman"/>
                <a:cs typeface="Times New Roman"/>
              </a:rPr>
              <a:t>і </a:t>
            </a:r>
            <a:r>
              <a:rPr sz="2200" dirty="0">
                <a:latin typeface="Times New Roman"/>
                <a:cs typeface="Times New Roman"/>
              </a:rPr>
              <a:t>європейців.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7</a:t>
            </a:r>
            <a:r>
              <a:rPr sz="2200" b="1" spc="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європейських</a:t>
            </a:r>
            <a:r>
              <a:rPr sz="2200" b="1" spc="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інституцій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,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9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органів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ЄС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і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понад </a:t>
            </a:r>
            <a:r>
              <a:rPr sz="2200" b="1" dirty="0">
                <a:latin typeface="Times New Roman"/>
                <a:cs typeface="Times New Roman"/>
              </a:rPr>
              <a:t>30</a:t>
            </a:r>
            <a:r>
              <a:rPr sz="2200" b="1" spc="4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децентралізованих</a:t>
            </a:r>
            <a:r>
              <a:rPr sz="2200" b="1" spc="4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агенцій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45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4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виконують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певні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функції, </a:t>
            </a:r>
            <a:r>
              <a:rPr sz="2200" dirty="0">
                <a:latin typeface="Times New Roman"/>
                <a:cs typeface="Times New Roman"/>
              </a:rPr>
              <a:t>розташовані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всьому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ЄС.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46304"/>
            <a:ext cx="2133600" cy="1424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125</TotalTime>
  <Words>2121</Words>
  <Application>Microsoft Office PowerPoint</Application>
  <PresentationFormat>Екран (4:3)</PresentationFormat>
  <Paragraphs>339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Office Theme</vt:lpstr>
      <vt:lpstr>Аналіз зовнішньої політики</vt:lpstr>
      <vt:lpstr>2.0. Регіон Європа на політичній карті світу</vt:lpstr>
      <vt:lpstr>2.0. Регіон Європа на політичній карті світу</vt:lpstr>
      <vt:lpstr>2.0. Регіон Європа на політичній карті світу</vt:lpstr>
      <vt:lpstr>2.0. Регіон Європа на політичній карті світу</vt:lpstr>
      <vt:lpstr>2.0. Регіон Європа на політичній карті світу</vt:lpstr>
      <vt:lpstr>2.0. Регіон Європа на політичній карті світу Країни, частково розташовані в Європі</vt:lpstr>
      <vt:lpstr>Презентація PowerPoint</vt:lpstr>
      <vt:lpstr>Презентація PowerPoint</vt:lpstr>
      <vt:lpstr>Зовнішня політика Європейського Союзу</vt:lpstr>
      <vt:lpstr>Презентація PowerPoint</vt:lpstr>
      <vt:lpstr>Презентація PowerPoint</vt:lpstr>
      <vt:lpstr>Презентація PowerPoint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Зовнішня політика Європейського Союзу</vt:lpstr>
      <vt:lpstr>Підсумок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ОРГАНІЗАЦІЇ</dc:title>
  <dc:creator>Valentyna Ksendzuk</dc:creator>
  <cp:lastModifiedBy>User</cp:lastModifiedBy>
  <cp:revision>3</cp:revision>
  <dcterms:created xsi:type="dcterms:W3CDTF">2026-02-13T14:15:32Z</dcterms:created>
  <dcterms:modified xsi:type="dcterms:W3CDTF">2026-02-14T12:44:35Z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2026-02-13T00:00:00Z</vt:filetime>
  </property>
  <property fmtid="{D5CDD505-2E9C-101B-9397-08002B2CF9AE}" pid="5" name="Producer">
    <vt:lpwstr>Microsoft® PowerPoint® 2016</vt:lpwstr>
  </property>
</Properties>
</file>