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1459" y="0"/>
            <a:ext cx="8892540" cy="144780"/>
          </a:xfrm>
          <a:custGeom>
            <a:avLst/>
            <a:gdLst/>
            <a:ahLst/>
            <a:cxnLst/>
            <a:rect l="l" t="t" r="r" b="b"/>
            <a:pathLst>
              <a:path w="8892540" h="144780">
                <a:moveTo>
                  <a:pt x="8892540" y="0"/>
                </a:moveTo>
                <a:lnTo>
                  <a:pt x="0" y="0"/>
                </a:lnTo>
                <a:lnTo>
                  <a:pt x="0" y="144779"/>
                </a:lnTo>
                <a:lnTo>
                  <a:pt x="8892540" y="144779"/>
                </a:lnTo>
                <a:lnTo>
                  <a:pt x="8892540" y="0"/>
                </a:lnTo>
                <a:close/>
              </a:path>
            </a:pathLst>
          </a:custGeom>
          <a:solidFill>
            <a:srgbClr val="8EB4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844040"/>
            <a:ext cx="864235" cy="4730750"/>
          </a:xfrm>
          <a:custGeom>
            <a:avLst/>
            <a:gdLst/>
            <a:ahLst/>
            <a:cxnLst/>
            <a:rect l="l" t="t" r="r" b="b"/>
            <a:pathLst>
              <a:path w="864235" h="4730750">
                <a:moveTo>
                  <a:pt x="863968" y="0"/>
                </a:moveTo>
                <a:lnTo>
                  <a:pt x="16" y="0"/>
                </a:lnTo>
                <a:lnTo>
                  <a:pt x="0" y="4730153"/>
                </a:lnTo>
                <a:lnTo>
                  <a:pt x="863955" y="4730153"/>
                </a:lnTo>
                <a:lnTo>
                  <a:pt x="863968" y="0"/>
                </a:lnTo>
                <a:close/>
              </a:path>
            </a:pathLst>
          </a:custGeom>
          <a:solidFill>
            <a:srgbClr val="CCC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2418588"/>
            <a:ext cx="606425" cy="4439285"/>
          </a:xfrm>
          <a:custGeom>
            <a:avLst/>
            <a:gdLst/>
            <a:ahLst/>
            <a:cxnLst/>
            <a:rect l="l" t="t" r="r" b="b"/>
            <a:pathLst>
              <a:path w="606425" h="4439284">
                <a:moveTo>
                  <a:pt x="606234" y="0"/>
                </a:moveTo>
                <a:lnTo>
                  <a:pt x="8" y="0"/>
                </a:lnTo>
                <a:lnTo>
                  <a:pt x="0" y="4438901"/>
                </a:lnTo>
                <a:lnTo>
                  <a:pt x="606209" y="4438901"/>
                </a:lnTo>
                <a:lnTo>
                  <a:pt x="606234" y="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095"/>
            <a:ext cx="288290" cy="5149850"/>
          </a:xfrm>
          <a:custGeom>
            <a:avLst/>
            <a:gdLst/>
            <a:ahLst/>
            <a:cxnLst/>
            <a:rect l="l" t="t" r="r" b="b"/>
            <a:pathLst>
              <a:path w="288290" h="5149850">
                <a:moveTo>
                  <a:pt x="287794" y="0"/>
                </a:moveTo>
                <a:lnTo>
                  <a:pt x="18" y="0"/>
                </a:lnTo>
                <a:lnTo>
                  <a:pt x="0" y="5149469"/>
                </a:lnTo>
                <a:lnTo>
                  <a:pt x="287782" y="5149469"/>
                </a:lnTo>
                <a:lnTo>
                  <a:pt x="287794" y="0"/>
                </a:lnTo>
                <a:close/>
              </a:path>
            </a:pathLst>
          </a:custGeom>
          <a:solidFill>
            <a:srgbClr val="66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11123" y="6714743"/>
            <a:ext cx="8533130" cy="143510"/>
          </a:xfrm>
          <a:custGeom>
            <a:avLst/>
            <a:gdLst/>
            <a:ahLst/>
            <a:cxnLst/>
            <a:rect l="l" t="t" r="r" b="b"/>
            <a:pathLst>
              <a:path w="8533130" h="143509">
                <a:moveTo>
                  <a:pt x="8532622" y="0"/>
                </a:moveTo>
                <a:lnTo>
                  <a:pt x="0" y="0"/>
                </a:lnTo>
                <a:lnTo>
                  <a:pt x="0" y="143002"/>
                </a:lnTo>
                <a:lnTo>
                  <a:pt x="8532622" y="143002"/>
                </a:lnTo>
                <a:lnTo>
                  <a:pt x="8532622" y="0"/>
                </a:lnTo>
                <a:close/>
              </a:path>
            </a:pathLst>
          </a:custGeom>
          <a:solidFill>
            <a:srgbClr val="8EB4E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62200" y="1307592"/>
            <a:ext cx="5105400" cy="53309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68300" y="218948"/>
            <a:ext cx="558355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1459" y="0"/>
            <a:ext cx="8892540" cy="144780"/>
          </a:xfrm>
          <a:custGeom>
            <a:avLst/>
            <a:gdLst/>
            <a:ahLst/>
            <a:cxnLst/>
            <a:rect l="l" t="t" r="r" b="b"/>
            <a:pathLst>
              <a:path w="8892540" h="144780">
                <a:moveTo>
                  <a:pt x="8892540" y="0"/>
                </a:moveTo>
                <a:lnTo>
                  <a:pt x="0" y="0"/>
                </a:lnTo>
                <a:lnTo>
                  <a:pt x="0" y="144779"/>
                </a:lnTo>
                <a:lnTo>
                  <a:pt x="8892540" y="144779"/>
                </a:lnTo>
                <a:lnTo>
                  <a:pt x="8892540" y="0"/>
                </a:lnTo>
                <a:close/>
              </a:path>
            </a:pathLst>
          </a:custGeom>
          <a:solidFill>
            <a:srgbClr val="8EB4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1844040"/>
            <a:ext cx="864235" cy="4730750"/>
          </a:xfrm>
          <a:custGeom>
            <a:avLst/>
            <a:gdLst/>
            <a:ahLst/>
            <a:cxnLst/>
            <a:rect l="l" t="t" r="r" b="b"/>
            <a:pathLst>
              <a:path w="864235" h="4730750">
                <a:moveTo>
                  <a:pt x="863968" y="0"/>
                </a:moveTo>
                <a:lnTo>
                  <a:pt x="16" y="0"/>
                </a:lnTo>
                <a:lnTo>
                  <a:pt x="0" y="4730153"/>
                </a:lnTo>
                <a:lnTo>
                  <a:pt x="863955" y="4730153"/>
                </a:lnTo>
                <a:lnTo>
                  <a:pt x="863968" y="0"/>
                </a:lnTo>
                <a:close/>
              </a:path>
            </a:pathLst>
          </a:custGeom>
          <a:solidFill>
            <a:srgbClr val="CCCC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2418588"/>
            <a:ext cx="606425" cy="4439285"/>
          </a:xfrm>
          <a:custGeom>
            <a:avLst/>
            <a:gdLst/>
            <a:ahLst/>
            <a:cxnLst/>
            <a:rect l="l" t="t" r="r" b="b"/>
            <a:pathLst>
              <a:path w="606425" h="4439284">
                <a:moveTo>
                  <a:pt x="606234" y="0"/>
                </a:moveTo>
                <a:lnTo>
                  <a:pt x="8" y="0"/>
                </a:lnTo>
                <a:lnTo>
                  <a:pt x="0" y="4438901"/>
                </a:lnTo>
                <a:lnTo>
                  <a:pt x="606209" y="4438901"/>
                </a:lnTo>
                <a:lnTo>
                  <a:pt x="606234" y="0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095"/>
            <a:ext cx="288290" cy="5149850"/>
          </a:xfrm>
          <a:custGeom>
            <a:avLst/>
            <a:gdLst/>
            <a:ahLst/>
            <a:cxnLst/>
            <a:rect l="l" t="t" r="r" b="b"/>
            <a:pathLst>
              <a:path w="288290" h="5149850">
                <a:moveTo>
                  <a:pt x="287794" y="0"/>
                </a:moveTo>
                <a:lnTo>
                  <a:pt x="18" y="0"/>
                </a:lnTo>
                <a:lnTo>
                  <a:pt x="0" y="5149469"/>
                </a:lnTo>
                <a:lnTo>
                  <a:pt x="287782" y="5149469"/>
                </a:lnTo>
                <a:lnTo>
                  <a:pt x="287794" y="0"/>
                </a:lnTo>
                <a:close/>
              </a:path>
            </a:pathLst>
          </a:custGeom>
          <a:solidFill>
            <a:srgbClr val="66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11123" y="6714743"/>
            <a:ext cx="8533130" cy="143510"/>
          </a:xfrm>
          <a:custGeom>
            <a:avLst/>
            <a:gdLst/>
            <a:ahLst/>
            <a:cxnLst/>
            <a:rect l="l" t="t" r="r" b="b"/>
            <a:pathLst>
              <a:path w="8533130" h="143509">
                <a:moveTo>
                  <a:pt x="8532622" y="0"/>
                </a:moveTo>
                <a:lnTo>
                  <a:pt x="0" y="0"/>
                </a:lnTo>
                <a:lnTo>
                  <a:pt x="0" y="143002"/>
                </a:lnTo>
                <a:lnTo>
                  <a:pt x="8532622" y="143002"/>
                </a:lnTo>
                <a:lnTo>
                  <a:pt x="8532622" y="0"/>
                </a:lnTo>
                <a:close/>
              </a:path>
            </a:pathLst>
          </a:custGeom>
          <a:solidFill>
            <a:srgbClr val="8EB4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8300" y="218948"/>
            <a:ext cx="5583555" cy="360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444" y="1853311"/>
            <a:ext cx="7770495" cy="3989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61466" y="1756410"/>
            <a:ext cx="7434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z="3200" spc="-10" dirty="0" smtClean="0">
                <a:latin typeface="Constantia"/>
                <a:cs typeface="Constantia"/>
              </a:rPr>
              <a:t>Аналіз зовнішньої політики</a:t>
            </a:r>
            <a:endParaRPr sz="3200" dirty="0">
              <a:latin typeface="Constantia"/>
              <a:cs typeface="Constant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4461" y="2859735"/>
            <a:ext cx="79660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0" dirty="0" err="1" smtClean="0">
                <a:latin typeface="Constantia"/>
                <a:cs typeface="Constantia"/>
              </a:rPr>
              <a:t>Тема</a:t>
            </a:r>
            <a:r>
              <a:rPr lang="uk-UA" sz="3200" spc="-125" dirty="0" smtClean="0">
                <a:latin typeface="Constantia"/>
                <a:cs typeface="Constantia"/>
              </a:rPr>
              <a:t>. </a:t>
            </a:r>
            <a:r>
              <a:rPr sz="3200" spc="-25" dirty="0" err="1" smtClean="0">
                <a:latin typeface="Constantia"/>
                <a:cs typeface="Constantia"/>
              </a:rPr>
              <a:t>Зовнішня</a:t>
            </a:r>
            <a:r>
              <a:rPr sz="3200" spc="-150" dirty="0" smtClean="0">
                <a:latin typeface="Constantia"/>
                <a:cs typeface="Constantia"/>
              </a:rPr>
              <a:t> </a:t>
            </a:r>
            <a:r>
              <a:rPr sz="3200" spc="-50" dirty="0">
                <a:latin typeface="Constantia"/>
                <a:cs typeface="Constantia"/>
              </a:rPr>
              <a:t>політика</a:t>
            </a:r>
            <a:r>
              <a:rPr sz="3200" spc="-16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країн</a:t>
            </a:r>
            <a:r>
              <a:rPr sz="3200" spc="-90" dirty="0">
                <a:latin typeface="Constantia"/>
                <a:cs typeface="Constantia"/>
              </a:rPr>
              <a:t> </a:t>
            </a:r>
            <a:r>
              <a:rPr sz="3200" spc="-10" dirty="0">
                <a:latin typeface="Constantia"/>
                <a:cs typeface="Constantia"/>
              </a:rPr>
              <a:t>Європи</a:t>
            </a:r>
            <a:endParaRPr sz="3200" dirty="0">
              <a:latin typeface="Constantia"/>
              <a:cs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883158"/>
            <a:ext cx="7769225" cy="58794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та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його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держави-</a:t>
            </a:r>
            <a:r>
              <a:rPr sz="2200" b="1" spc="-10" dirty="0">
                <a:latin typeface="Times New Roman"/>
                <a:cs typeface="Times New Roman"/>
              </a:rPr>
              <a:t>члени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2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Населення:</a:t>
            </a:r>
            <a:r>
              <a:rPr sz="2000" spc="27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понад</a:t>
            </a:r>
            <a:r>
              <a:rPr sz="2000" b="1" spc="27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448</a:t>
            </a:r>
            <a:r>
              <a:rPr sz="2000" b="1" spc="26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мільйонів</a:t>
            </a:r>
            <a:r>
              <a:rPr sz="2000" b="1" spc="27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жителів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2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2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становить</a:t>
            </a:r>
            <a:r>
              <a:rPr sz="2000" spc="275" dirty="0">
                <a:latin typeface="Times New Roman"/>
                <a:cs typeface="Times New Roman"/>
              </a:rPr>
              <a:t>  </a:t>
            </a:r>
            <a:r>
              <a:rPr sz="2000" spc="-20" dirty="0">
                <a:latin typeface="Times New Roman"/>
                <a:cs typeface="Times New Roman"/>
              </a:rPr>
              <a:t>5,6%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населення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світу..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Мультикультурні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суспільства: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близько</a:t>
            </a:r>
            <a:r>
              <a:rPr sz="2000" b="1" spc="4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41</a:t>
            </a:r>
            <a:r>
              <a:rPr sz="2000" b="1" spc="4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мільйона</a:t>
            </a:r>
            <a:r>
              <a:rPr sz="2000" b="1" spc="4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жителів</a:t>
            </a:r>
            <a:r>
              <a:rPr sz="2000" b="1" spc="4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45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є </a:t>
            </a:r>
            <a:r>
              <a:rPr sz="2000" b="1" dirty="0">
                <a:latin typeface="Times New Roman"/>
                <a:cs typeface="Times New Roman"/>
              </a:rPr>
              <a:t>іноземними</a:t>
            </a:r>
            <a:r>
              <a:rPr sz="2000" b="1" spc="1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громадянами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Майже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14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мільйонів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них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громадянами держав-</a:t>
            </a:r>
            <a:r>
              <a:rPr sz="2000" dirty="0">
                <a:latin typeface="Times New Roman"/>
                <a:cs typeface="Times New Roman"/>
              </a:rPr>
              <a:t>членів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відмінних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від тієї,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якій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вони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проживають. </a:t>
            </a:r>
            <a:r>
              <a:rPr sz="2000" dirty="0">
                <a:latin typeface="Times New Roman"/>
                <a:cs typeface="Times New Roman"/>
              </a:rPr>
              <a:t>Решта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– </a:t>
            </a:r>
            <a:r>
              <a:rPr sz="2000" dirty="0">
                <a:latin typeface="Times New Roman"/>
                <a:cs typeface="Times New Roman"/>
              </a:rPr>
              <a:t>громадяни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входять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Географічний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розмір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4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млн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км².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Німеччина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має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найбільше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населення </a:t>
            </a:r>
            <a:r>
              <a:rPr sz="2000" dirty="0">
                <a:latin typeface="Times New Roman"/>
                <a:cs typeface="Times New Roman"/>
              </a:rPr>
              <a:t>в  ЄС,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Франція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  найбільшою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країною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ЄС  за  площею.  Мальта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spc="-50" dirty="0">
                <a:latin typeface="Times New Roman"/>
                <a:cs typeface="Times New Roman"/>
              </a:rPr>
              <a:t>є </a:t>
            </a:r>
            <a:r>
              <a:rPr sz="2000" dirty="0">
                <a:latin typeface="Times New Roman"/>
                <a:cs typeface="Times New Roman"/>
              </a:rPr>
              <a:t>найменшою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країною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як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кількістю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населення, так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площею.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Урбанізація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39%</a:t>
            </a:r>
            <a:r>
              <a:rPr sz="2000" b="1" spc="1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населення</a:t>
            </a:r>
            <a:r>
              <a:rPr sz="2000" b="1" spc="1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1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живе</a:t>
            </a:r>
            <a:r>
              <a:rPr sz="2000" b="1" spc="1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1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містах,</a:t>
            </a:r>
            <a:r>
              <a:rPr sz="2000" b="1" spc="1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36%</a:t>
            </a:r>
            <a:r>
              <a:rPr sz="2000" b="1" spc="1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</a:t>
            </a:r>
            <a:r>
              <a:rPr sz="2000" b="1" spc="2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містечках</a:t>
            </a:r>
            <a:r>
              <a:rPr sz="2000" b="1" spc="185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і </a:t>
            </a:r>
            <a:r>
              <a:rPr sz="2000" b="1" dirty="0">
                <a:latin typeface="Times New Roman"/>
                <a:cs typeface="Times New Roman"/>
              </a:rPr>
              <a:t>передмістях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і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25%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сільській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місцевості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Відкриті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кордони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: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Шенгенська</a:t>
            </a:r>
            <a:r>
              <a:rPr sz="2000" b="1" spc="2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зона</a:t>
            </a:r>
            <a:r>
              <a:rPr sz="2000" b="1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дозволяє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людям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пересуватися </a:t>
            </a:r>
            <a:r>
              <a:rPr sz="2000" dirty="0">
                <a:latin typeface="Times New Roman"/>
                <a:cs typeface="Times New Roman"/>
              </a:rPr>
              <a:t>без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прикордонного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контролю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1985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року.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Усі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країни-</a:t>
            </a:r>
            <a:r>
              <a:rPr sz="2000" dirty="0">
                <a:latin typeface="Times New Roman"/>
                <a:cs typeface="Times New Roman"/>
              </a:rPr>
              <a:t>члени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ЄС,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крім </a:t>
            </a:r>
            <a:r>
              <a:rPr sz="2000" dirty="0">
                <a:latin typeface="Times New Roman"/>
                <a:cs typeface="Times New Roman"/>
              </a:rPr>
              <a:t>Кіпру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Ірландії,</a:t>
            </a:r>
            <a:r>
              <a:rPr sz="2000" spc="2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членами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Шенгенської</a:t>
            </a:r>
            <a:r>
              <a:rPr sz="2000" spc="2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зони.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Болгарія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2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Румунія </a:t>
            </a:r>
            <a:r>
              <a:rPr sz="2000" dirty="0">
                <a:latin typeface="Times New Roman"/>
                <a:cs typeface="Times New Roman"/>
              </a:rPr>
              <a:t>приєдналися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останнім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часом,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березні</a:t>
            </a:r>
            <a:r>
              <a:rPr sz="2000" spc="43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2024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року.</a:t>
            </a:r>
            <a:r>
              <a:rPr sz="2000" spc="4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країни,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4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не </a:t>
            </a:r>
            <a:r>
              <a:rPr sz="2000" dirty="0">
                <a:latin typeface="Times New Roman"/>
                <a:cs typeface="Times New Roman"/>
              </a:rPr>
              <a:t>входять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(Ісландія,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Норвегія,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Швейцарія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Ліхтенштейн),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також </a:t>
            </a:r>
            <a:r>
              <a:rPr sz="2000" dirty="0">
                <a:latin typeface="Times New Roman"/>
                <a:cs typeface="Times New Roman"/>
              </a:rPr>
              <a:t>є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частиною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Шенгену.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300" y="218948"/>
            <a:ext cx="8393430" cy="605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Зовнішня</a:t>
            </a:r>
            <a:r>
              <a:rPr sz="2200" b="1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політика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Європейського</a:t>
            </a:r>
            <a:r>
              <a:rPr sz="2200" b="1" spc="-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Союзу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 algn="just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та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його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держави-</a:t>
            </a:r>
            <a:r>
              <a:rPr sz="2200" b="1" spc="-10" dirty="0">
                <a:latin typeface="Times New Roman"/>
                <a:cs typeface="Times New Roman"/>
              </a:rPr>
              <a:t>члени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 marR="5080" algn="just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Єдина</a:t>
            </a:r>
            <a:r>
              <a:rPr sz="2200" spc="1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валюта:</a:t>
            </a:r>
            <a:r>
              <a:rPr sz="2200" spc="114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євро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1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запущений</a:t>
            </a:r>
            <a:r>
              <a:rPr sz="2200" spc="1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11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1999</a:t>
            </a:r>
            <a:r>
              <a:rPr sz="2200" spc="114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році,</a:t>
            </a:r>
            <a:r>
              <a:rPr sz="2200" spc="1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є</a:t>
            </a:r>
            <a:r>
              <a:rPr sz="2200" spc="114" dirty="0">
                <a:latin typeface="Times New Roman"/>
                <a:cs typeface="Times New Roman"/>
              </a:rPr>
              <a:t>  </a:t>
            </a:r>
            <a:r>
              <a:rPr sz="2200" b="1" spc="-10" dirty="0">
                <a:latin typeface="Times New Roman"/>
                <a:cs typeface="Times New Roman"/>
              </a:rPr>
              <a:t>офіційною </a:t>
            </a:r>
            <a:r>
              <a:rPr sz="2200" b="1" dirty="0">
                <a:latin typeface="Times New Roman"/>
                <a:cs typeface="Times New Roman"/>
              </a:rPr>
              <a:t>валютою</a:t>
            </a:r>
            <a:r>
              <a:rPr sz="2200" b="1" spc="16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20</a:t>
            </a:r>
            <a:r>
              <a:rPr sz="2200" b="1" spc="1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країн</a:t>
            </a:r>
            <a:r>
              <a:rPr sz="2200" b="1" spc="1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Ці</a:t>
            </a:r>
            <a:r>
              <a:rPr sz="2200" spc="1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країни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відомі</a:t>
            </a:r>
            <a:r>
              <a:rPr sz="2200" spc="1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як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зона</a:t>
            </a:r>
            <a:r>
              <a:rPr sz="2200" spc="1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євро.</a:t>
            </a:r>
            <a:r>
              <a:rPr sz="2200" spc="1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ВВП: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як </a:t>
            </a:r>
            <a:r>
              <a:rPr sz="2200" dirty="0">
                <a:latin typeface="Times New Roman"/>
                <a:cs typeface="Times New Roman"/>
              </a:rPr>
              <a:t>одна</a:t>
            </a:r>
            <a:r>
              <a:rPr sz="2200" spc="3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найбільших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економік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світу,</a:t>
            </a:r>
            <a:r>
              <a:rPr sz="2200" spc="3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ВВП</a:t>
            </a:r>
            <a:r>
              <a:rPr sz="2200" b="1" spc="3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або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загальна</a:t>
            </a:r>
            <a:r>
              <a:rPr sz="2200" spc="3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вартість </a:t>
            </a:r>
            <a:r>
              <a:rPr sz="2200" dirty="0">
                <a:latin typeface="Times New Roman"/>
                <a:cs typeface="Times New Roman"/>
              </a:rPr>
              <a:t>усіх</a:t>
            </a:r>
            <a:r>
              <a:rPr sz="2200" spc="3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товарів</a:t>
            </a:r>
            <a:r>
              <a:rPr sz="2200" spc="4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4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послуг,</a:t>
            </a:r>
            <a:r>
              <a:rPr sz="2200" spc="4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вироблених</a:t>
            </a:r>
            <a:r>
              <a:rPr sz="2200" spc="4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409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ЄС,</a:t>
            </a:r>
            <a:r>
              <a:rPr sz="2200" spc="3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становить</a:t>
            </a:r>
            <a:r>
              <a:rPr sz="2200" spc="405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17 </a:t>
            </a:r>
            <a:r>
              <a:rPr sz="2200" b="1" dirty="0">
                <a:latin typeface="Times New Roman"/>
                <a:cs typeface="Times New Roman"/>
              </a:rPr>
              <a:t>трильйонів</a:t>
            </a:r>
            <a:r>
              <a:rPr sz="2200" b="1" spc="1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Найбільшу</a:t>
            </a:r>
            <a:r>
              <a:rPr sz="2200" spc="1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частку</a:t>
            </a:r>
            <a:r>
              <a:rPr sz="2200" spc="1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займає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Німеччина,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нею </a:t>
            </a:r>
            <a:r>
              <a:rPr sz="2200" dirty="0">
                <a:latin typeface="Times New Roman"/>
                <a:cs typeface="Times New Roman"/>
              </a:rPr>
              <a:t>йдуть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Франція</a:t>
            </a:r>
            <a:r>
              <a:rPr sz="2200" spc="3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Італія.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сферу</a:t>
            </a:r>
            <a:r>
              <a:rPr sz="2200" spc="3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послуг</a:t>
            </a:r>
            <a:r>
              <a:rPr sz="2200" spc="3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припадає</a:t>
            </a:r>
            <a:r>
              <a:rPr sz="2200" spc="3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72%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ВВП </a:t>
            </a:r>
            <a:r>
              <a:rPr sz="2200" dirty="0">
                <a:latin typeface="Times New Roman"/>
                <a:cs typeface="Times New Roman"/>
              </a:rPr>
              <a:t>ЄС,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промисловість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майже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всю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решту.</a:t>
            </a:r>
            <a:endParaRPr sz="2200">
              <a:latin typeface="Times New Roman"/>
              <a:cs typeface="Times New Roman"/>
            </a:endParaRPr>
          </a:p>
          <a:p>
            <a:pPr marL="637540" algn="just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Times New Roman"/>
                <a:cs typeface="Times New Roman"/>
              </a:rPr>
              <a:t>Торгівля: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її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частку</a:t>
            </a:r>
            <a:r>
              <a:rPr sz="2200" spc="1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припадає</a:t>
            </a:r>
            <a:r>
              <a:rPr sz="2200" spc="1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близько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14%</a:t>
            </a:r>
            <a:r>
              <a:rPr sz="2200" b="1" spc="1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світової</a:t>
            </a:r>
            <a:r>
              <a:rPr sz="2200" b="1" spc="1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торгівлі</a:t>
            </a: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</a:pPr>
            <a:r>
              <a:rPr sz="2200" b="1" spc="-10" dirty="0">
                <a:latin typeface="Times New Roman"/>
                <a:cs typeface="Times New Roman"/>
              </a:rPr>
              <a:t>товарами</a:t>
            </a:r>
            <a:r>
              <a:rPr sz="2200" spc="-1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637540" marR="5080" algn="just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Торговельні</a:t>
            </a:r>
            <a:r>
              <a:rPr sz="2200" b="1" spc="30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партнери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31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Сполучені</a:t>
            </a:r>
            <a:r>
              <a:rPr sz="2200" b="1" spc="30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Штати</a:t>
            </a:r>
            <a:r>
              <a:rPr sz="2200" b="1" spc="31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є</a:t>
            </a:r>
            <a:r>
              <a:rPr sz="2200" spc="32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найбільшим </a:t>
            </a:r>
            <a:r>
              <a:rPr sz="2200" dirty="0">
                <a:latin typeface="Times New Roman"/>
                <a:cs typeface="Times New Roman"/>
              </a:rPr>
              <a:t>пунктом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призначення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експорту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товарів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із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ЄС,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тоді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як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Китай </a:t>
            </a:r>
            <a:r>
              <a:rPr sz="2200" dirty="0">
                <a:latin typeface="Times New Roman"/>
                <a:cs typeface="Times New Roman"/>
              </a:rPr>
              <a:t>є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найбільшим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пунктом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імпорту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товарів.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Провідними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торговими </a:t>
            </a:r>
            <a:r>
              <a:rPr sz="2200" dirty="0">
                <a:latin typeface="Times New Roman"/>
                <a:cs typeface="Times New Roman"/>
              </a:rPr>
              <a:t>партнерами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ЄС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1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сфері</a:t>
            </a:r>
            <a:r>
              <a:rPr sz="2200" spc="1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послуг</a:t>
            </a:r>
            <a:r>
              <a:rPr sz="2200" b="1" spc="1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</a:t>
            </a:r>
            <a:r>
              <a:rPr sz="2200" spc="1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Сполучені</a:t>
            </a:r>
            <a:r>
              <a:rPr sz="2200" b="1" spc="1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Штати</a:t>
            </a:r>
            <a:r>
              <a:rPr sz="2200" b="1" spc="1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та</a:t>
            </a:r>
            <a:r>
              <a:rPr sz="2200" b="1" spc="135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Велика Британія.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300" y="218948"/>
            <a:ext cx="8395970" cy="5048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Зовнішня</a:t>
            </a:r>
            <a:r>
              <a:rPr sz="2200" b="1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політика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Європейського</a:t>
            </a:r>
            <a:r>
              <a:rPr sz="2200" b="1" spc="-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Союзу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 algn="just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та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його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держави-</a:t>
            </a:r>
            <a:r>
              <a:rPr sz="2200" b="1" spc="-10" dirty="0">
                <a:latin typeface="Times New Roman"/>
                <a:cs typeface="Times New Roman"/>
              </a:rPr>
              <a:t>члени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 marR="6350" algn="just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Бюджет</a:t>
            </a:r>
            <a:r>
              <a:rPr sz="2200" spc="3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ЄС:</a:t>
            </a:r>
            <a:r>
              <a:rPr sz="2200" spc="3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ЄС</a:t>
            </a:r>
            <a:r>
              <a:rPr sz="2200" spc="3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має</a:t>
            </a:r>
            <a:r>
              <a:rPr sz="2200" spc="3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власний</a:t>
            </a:r>
            <a:r>
              <a:rPr sz="2200" spc="330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бюджет</a:t>
            </a:r>
            <a:r>
              <a:rPr sz="2200" b="1" spc="33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для</a:t>
            </a:r>
            <a:r>
              <a:rPr sz="2200" spc="33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фінансування </a:t>
            </a:r>
            <a:r>
              <a:rPr sz="2200" dirty="0">
                <a:latin typeface="Times New Roman"/>
                <a:cs typeface="Times New Roman"/>
              </a:rPr>
              <a:t>пріоритетів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ЄС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великих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проектів,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які</a:t>
            </a:r>
            <a:r>
              <a:rPr sz="2200" spc="3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більшість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країн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ЄС</a:t>
            </a:r>
            <a:r>
              <a:rPr sz="2200" spc="35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не </a:t>
            </a:r>
            <a:r>
              <a:rPr sz="2200" dirty="0">
                <a:latin typeface="Times New Roman"/>
                <a:cs typeface="Times New Roman"/>
              </a:rPr>
              <a:t>могли</a:t>
            </a:r>
            <a:r>
              <a:rPr sz="2200" spc="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фінансувати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самостійно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–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або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через</a:t>
            </a:r>
            <a:r>
              <a:rPr sz="2200" spc="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розмір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проекту,</a:t>
            </a:r>
            <a:r>
              <a:rPr sz="2200" spc="3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або </a:t>
            </a:r>
            <a:r>
              <a:rPr sz="2200" dirty="0">
                <a:latin typeface="Times New Roman"/>
                <a:cs typeface="Times New Roman"/>
              </a:rPr>
              <a:t>через його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транскордонний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характер.</a:t>
            </a:r>
            <a:r>
              <a:rPr sz="2200" spc="-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Поточний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довгостроковий </a:t>
            </a:r>
            <a:r>
              <a:rPr sz="2200" dirty="0">
                <a:latin typeface="Times New Roman"/>
                <a:cs typeface="Times New Roman"/>
              </a:rPr>
              <a:t>бюджет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розрахований</a:t>
            </a:r>
            <a:r>
              <a:rPr sz="2200" spc="1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на </a:t>
            </a:r>
            <a:r>
              <a:rPr sz="2200" b="1" spc="-10" dirty="0">
                <a:latin typeface="Times New Roman"/>
                <a:cs typeface="Times New Roman"/>
              </a:rPr>
              <a:t>2021-</a:t>
            </a:r>
            <a:r>
              <a:rPr sz="2200" b="1" dirty="0">
                <a:latin typeface="Times New Roman"/>
                <a:cs typeface="Times New Roman"/>
              </a:rPr>
              <a:t>2027</a:t>
            </a:r>
            <a:r>
              <a:rPr sz="2200" b="1" spc="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роки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становить</a:t>
            </a:r>
            <a:r>
              <a:rPr sz="2200" spc="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близько</a:t>
            </a:r>
            <a:r>
              <a:rPr sz="2200" b="1" spc="15" dirty="0">
                <a:latin typeface="Times New Roman"/>
                <a:cs typeface="Times New Roman"/>
              </a:rPr>
              <a:t> </a:t>
            </a:r>
            <a:r>
              <a:rPr sz="2200" b="1" spc="-50" dirty="0">
                <a:latin typeface="Times New Roman"/>
                <a:cs typeface="Times New Roman"/>
              </a:rPr>
              <a:t>2 </a:t>
            </a:r>
            <a:r>
              <a:rPr sz="2200" b="1" dirty="0">
                <a:latin typeface="Times New Roman"/>
                <a:cs typeface="Times New Roman"/>
              </a:rPr>
              <a:t>трильйонів</a:t>
            </a:r>
            <a:r>
              <a:rPr sz="2200" b="1" spc="-114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євро.</a:t>
            </a:r>
            <a:endParaRPr sz="2200">
              <a:latin typeface="Times New Roman"/>
              <a:cs typeface="Times New Roman"/>
            </a:endParaRPr>
          </a:p>
          <a:p>
            <a:pPr marL="637540" marR="5080" algn="just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Борг:</a:t>
            </a:r>
            <a:r>
              <a:rPr sz="2200" spc="46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дефіцит</a:t>
            </a:r>
            <a:r>
              <a:rPr sz="2200" b="1" spc="46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загального</a:t>
            </a:r>
            <a:r>
              <a:rPr sz="2200" b="1" spc="47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державного</a:t>
            </a:r>
            <a:r>
              <a:rPr sz="2200" b="1" spc="47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бюджету</a:t>
            </a:r>
            <a:r>
              <a:rPr sz="2200" b="1" spc="47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465" dirty="0">
                <a:latin typeface="Times New Roman"/>
                <a:cs typeface="Times New Roman"/>
              </a:rPr>
              <a:t>  </a:t>
            </a:r>
            <a:r>
              <a:rPr sz="2200" b="1" spc="-25" dirty="0">
                <a:latin typeface="Times New Roman"/>
                <a:cs typeface="Times New Roman"/>
              </a:rPr>
              <a:t>ЄС </a:t>
            </a:r>
            <a:r>
              <a:rPr sz="2200" b="1" dirty="0">
                <a:latin typeface="Times New Roman"/>
                <a:cs typeface="Times New Roman"/>
              </a:rPr>
              <a:t>еквівалентний</a:t>
            </a:r>
            <a:r>
              <a:rPr sz="2200" b="1" spc="3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3,5%</a:t>
            </a:r>
            <a:r>
              <a:rPr sz="2200" b="1" spc="3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ВВП</a:t>
            </a:r>
            <a:r>
              <a:rPr sz="2200" dirty="0">
                <a:latin typeface="Times New Roman"/>
                <a:cs typeface="Times New Roman"/>
              </a:rPr>
              <a:t>.</a:t>
            </a:r>
            <a:r>
              <a:rPr sz="2200" spc="3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Греція,</a:t>
            </a:r>
            <a:r>
              <a:rPr sz="2200" spc="3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Італія,</a:t>
            </a:r>
            <a:r>
              <a:rPr sz="2200" spc="3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Франція,</a:t>
            </a:r>
            <a:r>
              <a:rPr sz="2200" spc="3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Іспанія</a:t>
            </a:r>
            <a:r>
              <a:rPr sz="2200" spc="33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та </a:t>
            </a:r>
            <a:r>
              <a:rPr sz="2200" dirty="0">
                <a:latin typeface="Times New Roman"/>
                <a:cs typeface="Times New Roman"/>
              </a:rPr>
              <a:t>Бельгія</a:t>
            </a:r>
            <a:r>
              <a:rPr sz="2200" spc="1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мають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найвищий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борг,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20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всіх</a:t>
            </a:r>
            <a:r>
              <a:rPr sz="2200" spc="2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співвідношення</a:t>
            </a:r>
            <a:r>
              <a:rPr sz="2200" spc="2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боргу</a:t>
            </a:r>
            <a:r>
              <a:rPr sz="2200" spc="210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до </a:t>
            </a:r>
            <a:r>
              <a:rPr sz="2200" dirty="0">
                <a:latin typeface="Times New Roman"/>
                <a:cs typeface="Times New Roman"/>
              </a:rPr>
              <a:t>ВВП</a:t>
            </a:r>
            <a:r>
              <a:rPr sz="2200" spc="1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перевищує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100%.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Найнижчі</a:t>
            </a:r>
            <a:r>
              <a:rPr sz="2200" spc="2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показники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25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Люксембургу, </a:t>
            </a:r>
            <a:r>
              <a:rPr sz="2200" dirty="0">
                <a:latin typeface="Times New Roman"/>
                <a:cs typeface="Times New Roman"/>
              </a:rPr>
              <a:t>Болгарії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Естонії.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300" y="218948"/>
            <a:ext cx="8392795" cy="4378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Зовнішня</a:t>
            </a:r>
            <a:r>
              <a:rPr sz="2200" b="1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політика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Європейського</a:t>
            </a:r>
            <a:r>
              <a:rPr sz="2200" b="1" spc="-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Союзу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та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його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держави-</a:t>
            </a:r>
            <a:r>
              <a:rPr sz="2200" b="1" spc="-10" dirty="0">
                <a:latin typeface="Times New Roman"/>
                <a:cs typeface="Times New Roman"/>
              </a:rPr>
              <a:t>члени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Тривалість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життя</a:t>
            </a:r>
            <a:r>
              <a:rPr sz="2200" dirty="0">
                <a:latin typeface="Times New Roman"/>
                <a:cs typeface="Times New Roman"/>
              </a:rPr>
              <a:t>: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майже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79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років</a:t>
            </a:r>
            <a:r>
              <a:rPr sz="2200" b="1" spc="-3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для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чоловіків,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84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роки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для</a:t>
            </a: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</a:pPr>
            <a:r>
              <a:rPr sz="2200" b="1" spc="-10" dirty="0">
                <a:latin typeface="Times New Roman"/>
                <a:cs typeface="Times New Roman"/>
              </a:rPr>
              <a:t>жінок.</a:t>
            </a:r>
            <a:endParaRPr sz="2200">
              <a:latin typeface="Times New Roman"/>
              <a:cs typeface="Times New Roman"/>
            </a:endParaRPr>
          </a:p>
          <a:p>
            <a:pPr marL="637540" marR="5715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Рівень</a:t>
            </a:r>
            <a:r>
              <a:rPr sz="2200" b="1" spc="1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безробіття:</a:t>
            </a:r>
            <a:r>
              <a:rPr sz="2200" b="1" spc="1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6,1%.</a:t>
            </a:r>
            <a:r>
              <a:rPr sz="2200" b="1" spc="1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Більш</a:t>
            </a:r>
            <a:r>
              <a:rPr sz="2200" spc="1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ніж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вдвічі</a:t>
            </a:r>
            <a:r>
              <a:rPr sz="2200" spc="1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більше</a:t>
            </a:r>
            <a:r>
              <a:rPr sz="2200" spc="1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безробітних молодих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людей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віком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15-</a:t>
            </a:r>
            <a:r>
              <a:rPr sz="2200" dirty="0">
                <a:latin typeface="Times New Roman"/>
                <a:cs typeface="Times New Roman"/>
              </a:rPr>
              <a:t>24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роки</a:t>
            </a:r>
            <a:r>
              <a:rPr sz="2200" spc="-5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(14,5%).</a:t>
            </a:r>
            <a:endParaRPr sz="2200">
              <a:latin typeface="Times New Roman"/>
              <a:cs typeface="Times New Roman"/>
            </a:endParaRPr>
          </a:p>
          <a:p>
            <a:pPr marL="637540" marR="5080">
              <a:lnSpc>
                <a:spcPct val="100000"/>
              </a:lnSpc>
              <a:spcBef>
                <a:spcPts val="5"/>
              </a:spcBef>
            </a:pPr>
            <a:r>
              <a:rPr sz="2200" spc="-10" dirty="0">
                <a:latin typeface="Times New Roman"/>
                <a:cs typeface="Times New Roman"/>
              </a:rPr>
              <a:t>Роботодавці:</a:t>
            </a:r>
            <a:r>
              <a:rPr sz="2200" spc="114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сфера</a:t>
            </a:r>
            <a:r>
              <a:rPr sz="2200" b="1" spc="10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послуг</a:t>
            </a:r>
            <a:r>
              <a:rPr sz="2200" b="1" spc="114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</a:t>
            </a:r>
            <a:r>
              <a:rPr sz="2200" b="1" spc="1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найбільшим</a:t>
            </a:r>
            <a:r>
              <a:rPr sz="2200" b="1" spc="114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роботодавцем</a:t>
            </a:r>
            <a:r>
              <a:rPr sz="2200" b="1" spc="114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в</a:t>
            </a:r>
            <a:r>
              <a:rPr sz="2200" b="1" spc="100" dirty="0">
                <a:latin typeface="Times New Roman"/>
                <a:cs typeface="Times New Roman"/>
              </a:rPr>
              <a:t> </a:t>
            </a:r>
            <a:r>
              <a:rPr sz="2200" b="1" spc="-25" dirty="0">
                <a:latin typeface="Times New Roman"/>
                <a:cs typeface="Times New Roman"/>
              </a:rPr>
              <a:t>ЄС </a:t>
            </a:r>
            <a:r>
              <a:rPr sz="2200" b="1" dirty="0">
                <a:latin typeface="Times New Roman"/>
                <a:cs typeface="Times New Roman"/>
              </a:rPr>
              <a:t>з</a:t>
            </a:r>
            <a:r>
              <a:rPr sz="2200" b="1" spc="-3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часткою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74%.</a:t>
            </a: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  <a:tabLst>
                <a:tab pos="2052955" algn="l"/>
                <a:tab pos="2856865" algn="l"/>
                <a:tab pos="3263900" algn="l"/>
                <a:tab pos="3993515" algn="l"/>
                <a:tab pos="4862830" algn="l"/>
                <a:tab pos="6337935" algn="l"/>
                <a:tab pos="6744970" algn="l"/>
                <a:tab pos="7813675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Інфляція: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0" dirty="0">
                <a:latin typeface="Times New Roman"/>
                <a:cs typeface="Times New Roman"/>
              </a:rPr>
              <a:t>6,4%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5" dirty="0">
                <a:latin typeface="Times New Roman"/>
                <a:cs typeface="Times New Roman"/>
              </a:rPr>
              <a:t>(у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0" dirty="0">
                <a:latin typeface="Times New Roman"/>
                <a:cs typeface="Times New Roman"/>
              </a:rPr>
              <a:t>2023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році</a:t>
            </a:r>
            <a:r>
              <a:rPr sz="2200" spc="-10" dirty="0">
                <a:latin typeface="Times New Roman"/>
                <a:cs typeface="Times New Roman"/>
              </a:rPr>
              <a:t>).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Найбільше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за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останні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роки</a:t>
            </a: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зросли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ціни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3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продукти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харчування,</a:t>
            </a:r>
            <a:r>
              <a:rPr sz="2200" spc="-3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напої</a:t>
            </a:r>
            <a:r>
              <a:rPr sz="2200" spc="-4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та</a:t>
            </a:r>
            <a:r>
              <a:rPr sz="2200" spc="-1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алкоголь.</a:t>
            </a: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  <a:tabLst>
                <a:tab pos="1475740" algn="l"/>
                <a:tab pos="2673985" algn="l"/>
                <a:tab pos="3300095" algn="l"/>
                <a:tab pos="4609465" algn="l"/>
                <a:tab pos="5523865" algn="l"/>
                <a:tab pos="5812155" algn="l"/>
                <a:tab pos="6339840" algn="l"/>
                <a:tab pos="7999730" algn="l"/>
              </a:tabLst>
            </a:pPr>
            <a:r>
              <a:rPr sz="2200" spc="-10" dirty="0">
                <a:latin typeface="Times New Roman"/>
                <a:cs typeface="Times New Roman"/>
              </a:rPr>
              <a:t>Ризик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бідності: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b="1" spc="-20" dirty="0">
                <a:latin typeface="Times New Roman"/>
                <a:cs typeface="Times New Roman"/>
              </a:rPr>
              <a:t>94,6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мільйона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людей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50" dirty="0">
                <a:latin typeface="Times New Roman"/>
                <a:cs typeface="Times New Roman"/>
              </a:rPr>
              <a:t>в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5" dirty="0">
                <a:latin typeface="Times New Roman"/>
                <a:cs typeface="Times New Roman"/>
              </a:rPr>
              <a:t>ЄС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знаходяться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5" dirty="0">
                <a:latin typeface="Times New Roman"/>
                <a:cs typeface="Times New Roman"/>
              </a:rPr>
              <a:t>під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4071" y="4572127"/>
            <a:ext cx="463423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7640" marR="5080" indent="-155575">
              <a:lnSpc>
                <a:spcPct val="100000"/>
              </a:lnSpc>
              <a:spcBef>
                <a:spcPts val="95"/>
              </a:spcBef>
              <a:tabLst>
                <a:tab pos="1399540" algn="l"/>
                <a:tab pos="1532255" algn="l"/>
                <a:tab pos="2743835" algn="l"/>
                <a:tab pos="3638550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соціальної</a:t>
            </a:r>
            <a:r>
              <a:rPr sz="2200" b="1" dirty="0">
                <a:latin typeface="Times New Roman"/>
                <a:cs typeface="Times New Roman"/>
              </a:rPr>
              <a:t>		</a:t>
            </a:r>
            <a:r>
              <a:rPr sz="2200" b="1" spc="-10" dirty="0">
                <a:latin typeface="Times New Roman"/>
                <a:cs typeface="Times New Roman"/>
              </a:rPr>
              <a:t>ізоляції</a:t>
            </a:r>
            <a:r>
              <a:rPr sz="2200" spc="-10" dirty="0">
                <a:latin typeface="Times New Roman"/>
                <a:cs typeface="Times New Roman"/>
              </a:rPr>
              <a:t>.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Ризик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бідності Болгарії,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26633" y="4907407"/>
            <a:ext cx="29375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50670" algn="l"/>
                <a:tab pos="1884045" algn="l"/>
                <a:tab pos="2672080" algn="l"/>
              </a:tabLst>
            </a:pPr>
            <a:r>
              <a:rPr sz="2200" spc="-10" dirty="0">
                <a:latin typeface="Times New Roman"/>
                <a:cs typeface="Times New Roman"/>
              </a:rPr>
              <a:t>найнижчий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у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0" dirty="0">
                <a:latin typeface="Times New Roman"/>
                <a:cs typeface="Times New Roman"/>
              </a:rPr>
              <a:t>Чехії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та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4572127"/>
            <a:ext cx="312356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344295" algn="l"/>
                <a:tab pos="1420495" algn="l"/>
                <a:tab pos="1753235" algn="l"/>
                <a:tab pos="2533650" algn="l"/>
                <a:tab pos="2858135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загрозою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бідності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25" dirty="0">
                <a:latin typeface="Times New Roman"/>
                <a:cs typeface="Times New Roman"/>
              </a:rPr>
              <a:t>або </a:t>
            </a:r>
            <a:r>
              <a:rPr sz="2200" spc="-10" dirty="0">
                <a:latin typeface="Times New Roman"/>
                <a:cs typeface="Times New Roman"/>
              </a:rPr>
              <a:t>найвищий</a:t>
            </a:r>
            <a:r>
              <a:rPr sz="2200" dirty="0">
                <a:latin typeface="Times New Roman"/>
                <a:cs typeface="Times New Roman"/>
              </a:rPr>
              <a:t>		</a:t>
            </a:r>
            <a:r>
              <a:rPr sz="2200" spc="-50" dirty="0">
                <a:latin typeface="Times New Roman"/>
                <a:cs typeface="Times New Roman"/>
              </a:rPr>
              <a:t>у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Румунії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та </a:t>
            </a:r>
            <a:r>
              <a:rPr sz="2200" spc="-10" dirty="0">
                <a:latin typeface="Times New Roman"/>
                <a:cs typeface="Times New Roman"/>
              </a:rPr>
              <a:t>Словенії.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70495" cy="61239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Цілями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Європейського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Союзу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межах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кордонів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є:</a:t>
            </a:r>
            <a:endParaRPr sz="20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сприяти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миру,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цінностям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добробуту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громадян</a:t>
            </a:r>
            <a:endParaRPr sz="2000">
              <a:latin typeface="Times New Roman"/>
              <a:cs typeface="Times New Roman"/>
            </a:endParaRPr>
          </a:p>
          <a:p>
            <a:pPr marL="354965" marR="7620" indent="-342900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запропонувати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свободу,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безпеку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справедливість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</a:t>
            </a:r>
            <a:r>
              <a:rPr sz="2000" spc="2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внутрішніх </a:t>
            </a:r>
            <a:r>
              <a:rPr sz="2000" dirty="0">
                <a:latin typeface="Times New Roman"/>
                <a:cs typeface="Times New Roman"/>
              </a:rPr>
              <a:t>кордонів,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також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вжити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відповідних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заходів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3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своїх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зовнішніх </a:t>
            </a:r>
            <a:r>
              <a:rPr sz="2000" dirty="0">
                <a:latin typeface="Times New Roman"/>
                <a:cs typeface="Times New Roman"/>
              </a:rPr>
              <a:t>кордонах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регулювання</a:t>
            </a:r>
            <a:r>
              <a:rPr sz="2000" spc="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притулку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імміграції,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також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запобігання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боротьби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зі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злочинністю</a:t>
            </a:r>
            <a:endParaRPr sz="20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створити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внутрішній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ринок</a:t>
            </a:r>
            <a:endParaRPr sz="2000">
              <a:latin typeface="Times New Roman"/>
              <a:cs typeface="Times New Roman"/>
            </a:endParaRPr>
          </a:p>
          <a:p>
            <a:pPr marL="354965" marR="6985" indent="-342900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досягти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сталого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розвитку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основі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збалансованого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економічного </a:t>
            </a:r>
            <a:r>
              <a:rPr sz="2000" dirty="0">
                <a:latin typeface="Times New Roman"/>
                <a:cs typeface="Times New Roman"/>
              </a:rPr>
              <a:t>зростання</a:t>
            </a:r>
            <a:r>
              <a:rPr sz="2000" spc="26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26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стабільності</a:t>
            </a:r>
            <a:r>
              <a:rPr sz="2000" spc="26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цін</a:t>
            </a:r>
            <a:r>
              <a:rPr sz="2000" spc="25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25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висококонкурентної</a:t>
            </a:r>
            <a:r>
              <a:rPr sz="2000" spc="254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ринкової </a:t>
            </a:r>
            <a:r>
              <a:rPr sz="2000" spc="-20" dirty="0">
                <a:latin typeface="Times New Roman"/>
                <a:cs typeface="Times New Roman"/>
              </a:rPr>
              <a:t>економіки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повною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зайнятістю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соціальним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прогресом</a:t>
            </a:r>
            <a:endParaRPr sz="20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захищати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покращувати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якість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навколишнього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середовища</a:t>
            </a:r>
            <a:endParaRPr sz="20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сприяти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Times New Roman"/>
                <a:cs typeface="Times New Roman"/>
              </a:rPr>
              <a:t>науково-</a:t>
            </a:r>
            <a:r>
              <a:rPr sz="2000" spc="-10" dirty="0">
                <a:latin typeface="Times New Roman"/>
                <a:cs typeface="Times New Roman"/>
              </a:rPr>
              <a:t>технічному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прогресу</a:t>
            </a:r>
            <a:endParaRPr sz="20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боротися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соціальною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ізоляцією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дискримінацією</a:t>
            </a:r>
            <a:endParaRPr sz="2000">
              <a:latin typeface="Times New Roman"/>
              <a:cs typeface="Times New Roman"/>
            </a:endParaRPr>
          </a:p>
          <a:p>
            <a:pPr marL="354965" indent="-342265" algn="just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сприяти</a:t>
            </a:r>
            <a:r>
              <a:rPr sz="2000" spc="3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соціальній</a:t>
            </a:r>
            <a:r>
              <a:rPr sz="2000" spc="3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справедливості</a:t>
            </a:r>
            <a:r>
              <a:rPr sz="2000" spc="3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3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захисту,</a:t>
            </a:r>
            <a:r>
              <a:rPr sz="2000" spc="3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рівності</a:t>
            </a:r>
            <a:r>
              <a:rPr sz="2000" spc="350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між</a:t>
            </a:r>
            <a:endParaRPr sz="2000">
              <a:latin typeface="Times New Roman"/>
              <a:cs typeface="Times New Roman"/>
            </a:endParaRPr>
          </a:p>
          <a:p>
            <a:pPr marL="354965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жінками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чоловіками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захисту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прав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дитини</a:t>
            </a:r>
            <a:endParaRPr sz="2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100000"/>
              </a:lnSpc>
              <a:buFont typeface="Courier New"/>
              <a:buChar char="o"/>
              <a:tabLst>
                <a:tab pos="354965" algn="l"/>
                <a:tab pos="1650364" algn="l"/>
                <a:tab pos="3162935" algn="l"/>
                <a:tab pos="4447540" algn="l"/>
                <a:tab pos="4822825" algn="l"/>
                <a:tab pos="6580505" algn="l"/>
                <a:tab pos="7529830" algn="l"/>
              </a:tabLst>
            </a:pPr>
            <a:r>
              <a:rPr sz="2000" spc="-10" dirty="0">
                <a:latin typeface="Times New Roman"/>
                <a:cs typeface="Times New Roman"/>
              </a:rPr>
              <a:t>посилення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економічної,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соціальної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територіальної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єдності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 </a:t>
            </a:r>
            <a:r>
              <a:rPr sz="2000" dirty="0">
                <a:latin typeface="Times New Roman"/>
                <a:cs typeface="Times New Roman"/>
              </a:rPr>
              <a:t>солідарності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між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країнами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поважати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його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багате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культурне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мовне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розмаїття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створити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економічний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валютний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союз,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валютою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якого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євро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69225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Цілями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всьому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світі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підтримувати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просувати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свої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цінності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інтереси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миру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безпеці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сталому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розвитку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Землі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сприяти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солідарності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взаємній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повазі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між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народами,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вільній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і</a:t>
            </a:r>
            <a:endParaRPr sz="2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чесній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торгівлі,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викоріненню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бідності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захисту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прав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людини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суворе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дотримання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міжнародного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права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7240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Зовнішня політика</a:t>
            </a:r>
            <a:r>
              <a:rPr sz="2000" b="1" spc="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це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сукупність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дій,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стратегій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інструментів, </a:t>
            </a:r>
            <a:r>
              <a:rPr sz="2000" dirty="0">
                <a:latin typeface="Times New Roman"/>
                <a:cs typeface="Times New Roman"/>
              </a:rPr>
              <a:t>які</a:t>
            </a:r>
            <a:r>
              <a:rPr sz="2000" spc="4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використовує</a:t>
            </a:r>
            <a:r>
              <a:rPr sz="2000" spc="43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4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43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відносинах</a:t>
            </a:r>
            <a:r>
              <a:rPr sz="2000" spc="43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43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іншими</a:t>
            </a:r>
            <a:r>
              <a:rPr sz="2000" spc="42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державами</a:t>
            </a:r>
            <a:r>
              <a:rPr sz="2000" spc="434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та </a:t>
            </a:r>
            <a:r>
              <a:rPr sz="2000" dirty="0">
                <a:latin typeface="Times New Roman"/>
                <a:cs typeface="Times New Roman"/>
              </a:rPr>
              <a:t>міжнародними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організаціями.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Вона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спрямована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забезпечення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миру, </a:t>
            </a:r>
            <a:r>
              <a:rPr sz="2000" dirty="0">
                <a:latin typeface="Times New Roman"/>
                <a:cs typeface="Times New Roman"/>
              </a:rPr>
              <a:t>безпеки,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демократії,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прав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людини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сталого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розвитку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світі.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Основні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цілі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зовнішньої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політики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 marL="202565" indent="-193675">
              <a:lnSpc>
                <a:spcPct val="100000"/>
              </a:lnSpc>
              <a:buSzPct val="95000"/>
              <a:buAutoNum type="arabicPeriod"/>
              <a:tabLst>
                <a:tab pos="202565" algn="l"/>
              </a:tabLst>
            </a:pPr>
            <a:r>
              <a:rPr sz="2000" dirty="0">
                <a:latin typeface="Times New Roman"/>
                <a:cs typeface="Times New Roman"/>
              </a:rPr>
              <a:t>Захист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спільних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інтересів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його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держав-членів.</a:t>
            </a:r>
            <a:endParaRPr sz="2000">
              <a:latin typeface="Times New Roman"/>
              <a:cs typeface="Times New Roman"/>
            </a:endParaRPr>
          </a:p>
          <a:p>
            <a:pPr marL="202565" indent="-193675">
              <a:lnSpc>
                <a:spcPct val="100000"/>
              </a:lnSpc>
              <a:buSzPct val="95000"/>
              <a:buAutoNum type="arabicPeriod"/>
              <a:tabLst>
                <a:tab pos="202565" algn="l"/>
              </a:tabLst>
            </a:pPr>
            <a:r>
              <a:rPr sz="2000" dirty="0">
                <a:latin typeface="Times New Roman"/>
                <a:cs typeface="Times New Roman"/>
              </a:rPr>
              <a:t>Підтримка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міжнародного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безпеки.</a:t>
            </a:r>
            <a:endParaRPr sz="2000">
              <a:latin typeface="Times New Roman"/>
              <a:cs typeface="Times New Roman"/>
            </a:endParaRPr>
          </a:p>
          <a:p>
            <a:pPr marL="201930" indent="-193675">
              <a:lnSpc>
                <a:spcPct val="100000"/>
              </a:lnSpc>
              <a:buSzPct val="95000"/>
              <a:buAutoNum type="arabicPeriod"/>
              <a:tabLst>
                <a:tab pos="201930" algn="l"/>
              </a:tabLst>
            </a:pPr>
            <a:r>
              <a:rPr sz="2000" dirty="0">
                <a:latin typeface="Times New Roman"/>
                <a:cs typeface="Times New Roman"/>
              </a:rPr>
              <a:t>Просування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демократії,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верховенства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права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прав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людини.</a:t>
            </a:r>
            <a:endParaRPr sz="2000">
              <a:latin typeface="Times New Roman"/>
              <a:cs typeface="Times New Roman"/>
            </a:endParaRPr>
          </a:p>
          <a:p>
            <a:pPr marL="202565" indent="-193675">
              <a:lnSpc>
                <a:spcPct val="100000"/>
              </a:lnSpc>
              <a:buSzPct val="95000"/>
              <a:buAutoNum type="arabicPeriod"/>
              <a:tabLst>
                <a:tab pos="2025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Економічне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співробітництво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розвиток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глобальної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торгівлі.</a:t>
            </a:r>
            <a:endParaRPr sz="2000">
              <a:latin typeface="Times New Roman"/>
              <a:cs typeface="Times New Roman"/>
            </a:endParaRPr>
          </a:p>
          <a:p>
            <a:pPr marL="202565" indent="-193675">
              <a:lnSpc>
                <a:spcPct val="100000"/>
              </a:lnSpc>
              <a:buSzPct val="95000"/>
              <a:buAutoNum type="arabicPeriod"/>
              <a:tabLst>
                <a:tab pos="202565" algn="l"/>
              </a:tabLst>
            </a:pPr>
            <a:r>
              <a:rPr sz="2000" dirty="0">
                <a:latin typeface="Times New Roman"/>
                <a:cs typeface="Times New Roman"/>
              </a:rPr>
              <a:t>Протидія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кризам,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конфліктам, </a:t>
            </a:r>
            <a:r>
              <a:rPr sz="2000" dirty="0">
                <a:latin typeface="Times New Roman"/>
                <a:cs typeface="Times New Roman"/>
              </a:rPr>
              <a:t>тероризму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змінам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клімату.</a:t>
            </a:r>
            <a:endParaRPr sz="2000">
              <a:latin typeface="Times New Roman"/>
              <a:cs typeface="Times New Roman"/>
            </a:endParaRPr>
          </a:p>
          <a:p>
            <a:pPr marL="202565" indent="-193675">
              <a:lnSpc>
                <a:spcPct val="100000"/>
              </a:lnSpc>
              <a:buSzPct val="95000"/>
              <a:buAutoNum type="arabicPeriod"/>
              <a:tabLst>
                <a:tab pos="202565" algn="l"/>
                <a:tab pos="1409700" algn="l"/>
                <a:tab pos="3022600" algn="l"/>
                <a:tab pos="4455160" algn="l"/>
                <a:tab pos="4853305" algn="l"/>
                <a:tab pos="6321425" algn="l"/>
                <a:tab pos="7528559" algn="l"/>
              </a:tabLst>
            </a:pPr>
            <a:r>
              <a:rPr sz="2000" spc="-10" dirty="0">
                <a:latin typeface="Times New Roman"/>
                <a:cs typeface="Times New Roman"/>
              </a:rPr>
              <a:t>Розвиток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стратегічних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партнерств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із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ключовими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країнами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регіонами.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309435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1547825"/>
            <a:ext cx="9652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5445" algn="l"/>
              </a:tabLst>
            </a:pPr>
            <a:r>
              <a:rPr sz="2000" spc="-5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своїй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25726" y="1547825"/>
            <a:ext cx="66370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38935" algn="l"/>
                <a:tab pos="2875280" algn="l"/>
                <a:tab pos="3341370" algn="l"/>
                <a:tab pos="4635500" algn="l"/>
                <a:tab pos="5389880" algn="l"/>
                <a:tab pos="62865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стратегічній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програмі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2024-</a:t>
            </a:r>
            <a:r>
              <a:rPr sz="2000" b="1" spc="-20" dirty="0">
                <a:latin typeface="Times New Roman"/>
                <a:cs typeface="Times New Roman"/>
              </a:rPr>
              <a:t>2029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0" dirty="0">
                <a:latin typeface="Times New Roman"/>
                <a:cs typeface="Times New Roman"/>
              </a:rPr>
              <a:t>роки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лідери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1853311"/>
            <a:ext cx="776859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визначили</a:t>
            </a:r>
            <a:r>
              <a:rPr sz="2000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3</a:t>
            </a:r>
            <a:r>
              <a:rPr sz="2000" b="1" spc="18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пріоритетні</a:t>
            </a:r>
            <a:r>
              <a:rPr sz="2000" b="1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сфери</a:t>
            </a:r>
            <a:r>
              <a:rPr sz="2000" dirty="0">
                <a:latin typeface="Times New Roman"/>
                <a:cs typeface="Times New Roman"/>
              </a:rPr>
              <a:t>,</a:t>
            </a:r>
            <a:r>
              <a:rPr sz="2000" spc="1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якими</a:t>
            </a:r>
            <a:r>
              <a:rPr sz="2000" spc="1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керуватиметься</a:t>
            </a:r>
            <a:r>
              <a:rPr sz="2000" spc="17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роботою </a:t>
            </a:r>
            <a:r>
              <a:rPr sz="2000" dirty="0">
                <a:latin typeface="Times New Roman"/>
                <a:cs typeface="Times New Roman"/>
              </a:rPr>
              <a:t>інституцій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протягом цих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</a:t>
            </a:r>
            <a:r>
              <a:rPr sz="2000" b="1" spc="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років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Потреба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чіткому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стратегічному </a:t>
            </a:r>
            <a:r>
              <a:rPr sz="2000" dirty="0">
                <a:latin typeface="Times New Roman"/>
                <a:cs typeface="Times New Roman"/>
              </a:rPr>
              <a:t>плані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стала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дедалі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гострішою.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останні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кілька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років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зіткнувся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з </a:t>
            </a:r>
            <a:r>
              <a:rPr sz="2000" dirty="0">
                <a:latin typeface="Times New Roman"/>
                <a:cs typeface="Times New Roman"/>
              </a:rPr>
              <a:t>багатьма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кризами,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від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боротьби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зі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зміною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клімату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пандемії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COVID- </a:t>
            </a:r>
            <a:r>
              <a:rPr sz="2000" dirty="0">
                <a:latin typeface="Times New Roman"/>
                <a:cs typeface="Times New Roman"/>
              </a:rPr>
              <a:t>19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підтримки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України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після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агресивної</a:t>
            </a:r>
            <a:r>
              <a:rPr sz="2000" spc="1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війни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Росії.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Зосереджуючись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нових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пріоритетних</a:t>
            </a:r>
            <a:r>
              <a:rPr sz="2000" spc="2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сферах,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допоможе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зробити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Європу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більш </a:t>
            </a:r>
            <a:r>
              <a:rPr sz="2000" dirty="0">
                <a:latin typeface="Times New Roman"/>
                <a:cs typeface="Times New Roman"/>
              </a:rPr>
              <a:t>суверенною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краще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готовою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долати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майбутні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виклики.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72400" cy="5818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Times New Roman"/>
                <a:cs typeface="Times New Roman"/>
              </a:rPr>
              <a:t>ПРІОРІТЕТИ: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/>
              <a:tabLst>
                <a:tab pos="266700" algn="l"/>
              </a:tabLst>
            </a:pPr>
            <a:r>
              <a:rPr sz="2000" b="1" dirty="0">
                <a:latin typeface="Times New Roman"/>
                <a:cs typeface="Times New Roman"/>
              </a:rPr>
              <a:t>Вільна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і</a:t>
            </a:r>
            <a:r>
              <a:rPr sz="2000" b="1" spc="-10" dirty="0">
                <a:latin typeface="Times New Roman"/>
                <a:cs typeface="Times New Roman"/>
              </a:rPr>
              <a:t> демократична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Європа</a:t>
            </a:r>
            <a:endParaRPr sz="20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відстоювання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європейських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цінностей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відповідати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цінностям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глобальному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рівні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2.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Сильна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1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безпечна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Європа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забезпечення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узгоджених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впливових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зовнішніх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дій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зміцнення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безпеки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оборони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також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захист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громадян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20" dirty="0">
                <a:latin typeface="Times New Roman"/>
                <a:cs typeface="Times New Roman"/>
              </a:rPr>
              <a:t>готуючись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більшого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міцнішого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Союзу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  <a:tab pos="1926589" algn="l"/>
                <a:tab pos="3564890" algn="l"/>
                <a:tab pos="4540885" algn="l"/>
                <a:tab pos="4942840" algn="l"/>
                <a:tab pos="6298565" algn="l"/>
                <a:tab pos="7528559" algn="l"/>
              </a:tabLst>
            </a:pPr>
            <a:r>
              <a:rPr sz="2000" spc="-10" dirty="0">
                <a:latin typeface="Times New Roman"/>
                <a:cs typeface="Times New Roman"/>
              </a:rPr>
              <a:t>застосування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комплексного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підходу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до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управління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міграцією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endParaRPr sz="2000">
              <a:latin typeface="Times New Roman"/>
              <a:cs typeface="Times New Roman"/>
            </a:endParaRPr>
          </a:p>
          <a:p>
            <a:pPr marL="354965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кордонами</a:t>
            </a:r>
            <a:endParaRPr sz="20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 startAt="3"/>
              <a:tabLst>
                <a:tab pos="26670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Процвітаюча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конкурентоспроможна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Європа</a:t>
            </a:r>
            <a:endParaRPr sz="20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підвищення </a:t>
            </a:r>
            <a:r>
              <a:rPr sz="2000" spc="-10" dirty="0">
                <a:latin typeface="Times New Roman"/>
                <a:cs typeface="Times New Roman"/>
              </a:rPr>
              <a:t>конкурентоспроможності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успіх</a:t>
            </a:r>
            <a:r>
              <a:rPr sz="2000" spc="-20" dirty="0">
                <a:latin typeface="Times New Roman"/>
                <a:cs typeface="Times New Roman"/>
              </a:rPr>
              <a:t> переходу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зелені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цифрові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технології</a:t>
            </a:r>
            <a:endParaRPr sz="2000">
              <a:latin typeface="Times New Roman"/>
              <a:cs typeface="Times New Roman"/>
            </a:endParaRPr>
          </a:p>
          <a:p>
            <a:pPr marL="354965" marR="6350" lvl="1" indent="-3429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сприяння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створенню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середовища,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сприятливого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інновацій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та </a:t>
            </a:r>
            <a:r>
              <a:rPr sz="2000" spc="-10" dirty="0">
                <a:latin typeface="Times New Roman"/>
                <a:cs typeface="Times New Roman"/>
              </a:rPr>
              <a:t>бізнесу</a:t>
            </a:r>
            <a:endParaRPr sz="2000">
              <a:latin typeface="Times New Roman"/>
              <a:cs typeface="Times New Roman"/>
            </a:endParaRPr>
          </a:p>
          <a:p>
            <a:pPr marL="354965" lvl="1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просуваючись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разом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6859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Times New Roman"/>
                <a:cs typeface="Times New Roman"/>
              </a:rPr>
              <a:t>Ключові</a:t>
            </a:r>
            <a:r>
              <a:rPr sz="2000" b="1" spc="-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напрями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зовнішньої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політики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Segoe UI Symbol"/>
                <a:cs typeface="Segoe UI Symbol"/>
              </a:rPr>
              <a:t>✅</a:t>
            </a:r>
            <a:r>
              <a:rPr sz="2000" spc="10" dirty="0">
                <a:latin typeface="Segoe UI Symbol"/>
                <a:cs typeface="Segoe UI Symbol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Спільна</a:t>
            </a:r>
            <a:r>
              <a:rPr sz="2000" b="1" spc="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зовнішня</a:t>
            </a:r>
            <a:r>
              <a:rPr sz="2000" b="1" spc="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безпекова</a:t>
            </a:r>
            <a:r>
              <a:rPr sz="2000" b="1" spc="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(CFSP)</a:t>
            </a:r>
            <a:r>
              <a:rPr sz="2000" b="1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координована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882775" algn="l"/>
                <a:tab pos="3304540" algn="l"/>
                <a:tab pos="4881880" algn="l"/>
                <a:tab pos="5702300" algn="l"/>
                <a:tab pos="7207884" algn="l"/>
              </a:tabLst>
            </a:pPr>
            <a:r>
              <a:rPr sz="2000" spc="-10" dirty="0">
                <a:latin typeface="Times New Roman"/>
                <a:cs typeface="Times New Roman"/>
              </a:rPr>
              <a:t>дипломатія,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санкції,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військові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цивільні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місії.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760730" algn="l"/>
                <a:tab pos="2175510" algn="l"/>
                <a:tab pos="2701290" algn="l"/>
                <a:tab pos="3463290" algn="l"/>
                <a:tab pos="4876165" algn="l"/>
                <a:tab pos="6034405" algn="l"/>
                <a:tab pos="7047865" algn="l"/>
              </a:tabLst>
            </a:pPr>
            <a:r>
              <a:rPr sz="2000" dirty="0">
                <a:latin typeface="Segoe UI Symbol"/>
                <a:cs typeface="Segoe UI Symbol"/>
              </a:rPr>
              <a:t>✅</a:t>
            </a:r>
            <a:r>
              <a:rPr sz="2000" spc="30" dirty="0">
                <a:latin typeface="Segoe UI Symbol"/>
                <a:cs typeface="Segoe UI Symbol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Європейська</a:t>
            </a:r>
            <a:r>
              <a:rPr sz="2000" b="1" spc="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сусідства</a:t>
            </a:r>
            <a:r>
              <a:rPr sz="2000" b="1" spc="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(ENP)</a:t>
            </a:r>
            <a:r>
              <a:rPr sz="2000" b="1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партнерство</a:t>
            </a:r>
            <a:r>
              <a:rPr sz="2000" spc="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країнами, </a:t>
            </a:r>
            <a:r>
              <a:rPr sz="2000" spc="-25" dirty="0">
                <a:latin typeface="Times New Roman"/>
                <a:cs typeface="Times New Roman"/>
              </a:rPr>
              <a:t>що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межують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ЄС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(Україна,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Грузія,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Туніс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тощо).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Segoe UI Symbol"/>
                <a:cs typeface="Segoe UI Symbol"/>
              </a:rPr>
              <a:t>✅</a:t>
            </a:r>
            <a:r>
              <a:rPr sz="2000" spc="375" dirty="0">
                <a:latin typeface="Segoe UI Symbol"/>
                <a:cs typeface="Segoe UI Symbol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Торгова</a:t>
            </a:r>
            <a:r>
              <a:rPr sz="2000" b="1" spc="4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угоди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вільну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торгівлю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митні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союзи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330325" algn="l"/>
                <a:tab pos="2465070" algn="l"/>
                <a:tab pos="3088005" algn="l"/>
                <a:tab pos="4615180" algn="l"/>
                <a:tab pos="7049770" algn="l"/>
              </a:tabLst>
            </a:pPr>
            <a:r>
              <a:rPr sz="2000" spc="-10" dirty="0">
                <a:latin typeface="Times New Roman"/>
                <a:cs typeface="Times New Roman"/>
              </a:rPr>
              <a:t>(CETA,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угоди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Японією,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Великобританією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тощо).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tabLst>
                <a:tab pos="429895" algn="l"/>
                <a:tab pos="1701164" algn="l"/>
                <a:tab pos="2118995" algn="l"/>
                <a:tab pos="3707129" algn="l"/>
                <a:tab pos="4892675" algn="l"/>
                <a:tab pos="5182235" algn="l"/>
                <a:tab pos="6436995" algn="l"/>
                <a:tab pos="6825615" algn="l"/>
              </a:tabLst>
            </a:pPr>
            <a:r>
              <a:rPr sz="2000" spc="-50" dirty="0">
                <a:latin typeface="Segoe UI Symbol"/>
                <a:cs typeface="Segoe UI Symbol"/>
              </a:rPr>
              <a:t>✅</a:t>
            </a:r>
            <a:r>
              <a:rPr sz="2000" dirty="0">
                <a:latin typeface="Segoe UI Symbol"/>
                <a:cs typeface="Segoe UI Symbol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Допомога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та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гуманітарна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політика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фінансова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технічна </a:t>
            </a:r>
            <a:r>
              <a:rPr sz="2000" dirty="0">
                <a:latin typeface="Times New Roman"/>
                <a:cs typeface="Times New Roman"/>
              </a:rPr>
              <a:t>підтримка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розвиваються.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2.0.</a:t>
            </a:r>
            <a:r>
              <a:rPr spc="-55" dirty="0"/>
              <a:t> </a:t>
            </a:r>
            <a:r>
              <a:rPr dirty="0"/>
              <a:t>Регіон</a:t>
            </a:r>
            <a:r>
              <a:rPr spc="-35" dirty="0"/>
              <a:t> </a:t>
            </a:r>
            <a:r>
              <a:rPr dirty="0"/>
              <a:t>Європа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політичній</a:t>
            </a:r>
            <a:r>
              <a:rPr spc="-45" dirty="0"/>
              <a:t> </a:t>
            </a:r>
            <a:r>
              <a:rPr dirty="0"/>
              <a:t>карті</a:t>
            </a:r>
            <a:r>
              <a:rPr spc="-50" dirty="0"/>
              <a:t> </a:t>
            </a:r>
            <a:r>
              <a:rPr spc="-10" dirty="0"/>
              <a:t>світу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12140" y="687451"/>
            <a:ext cx="829945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>
              <a:lnSpc>
                <a:spcPts val="2110"/>
              </a:lnSpc>
              <a:spcBef>
                <a:spcPts val="210"/>
              </a:spcBef>
              <a:tabLst>
                <a:tab pos="1113155" algn="l"/>
                <a:tab pos="1979930" algn="l"/>
                <a:tab pos="3094355" algn="l"/>
                <a:tab pos="3460115" algn="l"/>
                <a:tab pos="3977004" algn="l"/>
                <a:tab pos="4493895" algn="l"/>
                <a:tab pos="4963160" algn="l"/>
                <a:tab pos="5499735" algn="l"/>
                <a:tab pos="5826125" algn="l"/>
                <a:tab pos="6877684" algn="l"/>
                <a:tab pos="7357745" algn="l"/>
              </a:tabLst>
            </a:pPr>
            <a:r>
              <a:rPr sz="1800" spc="-10" dirty="0">
                <a:latin typeface="Times New Roman"/>
                <a:cs typeface="Times New Roman"/>
              </a:rPr>
              <a:t>Територія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Європи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становить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23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млн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км²,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або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15,5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0" dirty="0">
                <a:latin typeface="Times New Roman"/>
                <a:cs typeface="Times New Roman"/>
              </a:rPr>
              <a:t>%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суходолу.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Тут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проживає </a:t>
            </a:r>
            <a:r>
              <a:rPr sz="1800" dirty="0">
                <a:latin typeface="Times New Roman"/>
                <a:cs typeface="Times New Roman"/>
              </a:rPr>
              <a:t>742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млн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осіб,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тобто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9,9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%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населення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планети,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виробляється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25,2%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світового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ВВП.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69225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Спільна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зовнішня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безпеки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пов’язані</a:t>
            </a:r>
            <a:r>
              <a:rPr sz="2000" spc="290" dirty="0">
                <a:latin typeface="Times New Roman"/>
                <a:cs typeface="Times New Roman"/>
              </a:rPr>
              <a:t>    </a:t>
            </a:r>
            <a:r>
              <a:rPr sz="2000" dirty="0">
                <a:latin typeface="Times New Roman"/>
                <a:cs typeface="Times New Roman"/>
              </a:rPr>
              <a:t>зі</a:t>
            </a:r>
            <a:r>
              <a:rPr sz="2000" spc="295" dirty="0">
                <a:latin typeface="Times New Roman"/>
                <a:cs typeface="Times New Roman"/>
              </a:rPr>
              <a:t>    </a:t>
            </a:r>
            <a:r>
              <a:rPr sz="2000" dirty="0">
                <a:latin typeface="Times New Roman"/>
                <a:cs typeface="Times New Roman"/>
              </a:rPr>
              <a:t>сферою</a:t>
            </a:r>
            <a:r>
              <a:rPr sz="2000" spc="290" dirty="0">
                <a:latin typeface="Times New Roman"/>
                <a:cs typeface="Times New Roman"/>
              </a:rPr>
              <a:t>    </a:t>
            </a:r>
            <a:r>
              <a:rPr sz="2000" dirty="0">
                <a:latin typeface="Times New Roman"/>
                <a:cs typeface="Times New Roman"/>
              </a:rPr>
              <a:t>міждержавного</a:t>
            </a:r>
            <a:r>
              <a:rPr sz="2000" spc="300" dirty="0">
                <a:latin typeface="Times New Roman"/>
                <a:cs typeface="Times New Roman"/>
              </a:rPr>
              <a:t>    </a:t>
            </a:r>
            <a:r>
              <a:rPr sz="2000" dirty="0">
                <a:latin typeface="Times New Roman"/>
                <a:cs typeface="Times New Roman"/>
              </a:rPr>
              <a:t>співробітництва.</a:t>
            </a:r>
            <a:r>
              <a:rPr sz="2000" spc="295" dirty="0">
                <a:latin typeface="Times New Roman"/>
                <a:cs typeface="Times New Roman"/>
              </a:rPr>
              <a:t>    </a:t>
            </a:r>
            <a:r>
              <a:rPr sz="2000" spc="-50" dirty="0">
                <a:latin typeface="Times New Roman"/>
                <a:cs typeface="Times New Roman"/>
              </a:rPr>
              <a:t>У </a:t>
            </a:r>
            <a:r>
              <a:rPr sz="2000" dirty="0">
                <a:latin typeface="Times New Roman"/>
                <a:cs typeface="Times New Roman"/>
              </a:rPr>
              <a:t>Маастрихтському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договорі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(Договір</a:t>
            </a:r>
            <a:r>
              <a:rPr sz="2000" spc="4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</a:t>
            </a:r>
            <a:r>
              <a:rPr sz="2000" spc="4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ЄС,</a:t>
            </a:r>
            <a:r>
              <a:rPr sz="2000" spc="4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1993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р.)</a:t>
            </a:r>
            <a:r>
              <a:rPr sz="2000" spc="4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записано,</a:t>
            </a:r>
            <a:r>
              <a:rPr sz="2000" spc="4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що </a:t>
            </a:r>
            <a:r>
              <a:rPr sz="2000" dirty="0">
                <a:latin typeface="Times New Roman"/>
                <a:cs typeface="Times New Roman"/>
              </a:rPr>
              <a:t>Європейський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Союз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проводить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спільну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зовнішню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політику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політику </a:t>
            </a:r>
            <a:r>
              <a:rPr sz="2000" dirty="0">
                <a:latin typeface="Times New Roman"/>
                <a:cs typeface="Times New Roman"/>
              </a:rPr>
              <a:t>безпеки,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яка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охоплює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області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політики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безпеки.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3377565"/>
            <a:ext cx="708279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73960" algn="l"/>
                <a:tab pos="3173730" algn="l"/>
                <a:tab pos="5207000" algn="l"/>
                <a:tab pos="5615305" algn="l"/>
                <a:tab pos="6482715" algn="l"/>
              </a:tabLst>
            </a:pPr>
            <a:r>
              <a:rPr sz="2000" spc="-10" dirty="0">
                <a:latin typeface="Times New Roman"/>
                <a:cs typeface="Times New Roman"/>
              </a:rPr>
              <a:t>зовнішньополітичні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цілі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Співтовариства,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саме: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заяви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3072764"/>
            <a:ext cx="77685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443230" algn="l"/>
                <a:tab pos="1892935" algn="l"/>
                <a:tab pos="3079750" algn="l"/>
                <a:tab pos="3468370" algn="l"/>
                <a:tab pos="4239895" algn="l"/>
                <a:tab pos="4962525" algn="l"/>
                <a:tab pos="5723255" algn="l"/>
                <a:tab pos="7101205" algn="l"/>
              </a:tabLst>
            </a:pPr>
            <a:r>
              <a:rPr sz="2000" spc="-5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Римському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договорі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1957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році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були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закріплені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перші</a:t>
            </a:r>
            <a:endParaRPr sz="2000">
              <a:latin typeface="Times New Roman"/>
              <a:cs typeface="Times New Roman"/>
            </a:endParaRPr>
          </a:p>
          <a:p>
            <a:pPr marR="5715" algn="r">
              <a:lnSpc>
                <a:spcPct val="100000"/>
              </a:lnSpc>
            </a:pPr>
            <a:r>
              <a:rPr sz="2000" spc="-25" dirty="0">
                <a:latin typeface="Times New Roman"/>
                <a:cs typeface="Times New Roman"/>
              </a:rPr>
              <a:t>про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3682365"/>
            <a:ext cx="776859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солідарність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із  колишніми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колоніальними  країнами,  їх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процвітання </a:t>
            </a:r>
            <a:r>
              <a:rPr sz="2000" dirty="0">
                <a:latin typeface="Times New Roman"/>
                <a:cs typeface="Times New Roman"/>
              </a:rPr>
              <a:t>відповідно</a:t>
            </a:r>
            <a:r>
              <a:rPr sz="2000" spc="3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3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принципів</a:t>
            </a:r>
            <a:r>
              <a:rPr sz="2000" spc="3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Статуту</a:t>
            </a:r>
            <a:r>
              <a:rPr sz="2000" spc="3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ООН,</a:t>
            </a:r>
            <a:r>
              <a:rPr sz="2000" spc="3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3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заклик</a:t>
            </a:r>
            <a:r>
              <a:rPr sz="2000" spc="3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38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інших </a:t>
            </a:r>
            <a:r>
              <a:rPr sz="2000" dirty="0">
                <a:latin typeface="Times New Roman"/>
                <a:cs typeface="Times New Roman"/>
              </a:rPr>
              <a:t>європейських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народів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участі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європейській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інтеграції.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Лісабонський</a:t>
            </a:r>
            <a:r>
              <a:rPr sz="2000" spc="2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договір,</a:t>
            </a:r>
            <a:r>
              <a:rPr sz="2000" spc="2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який</a:t>
            </a:r>
            <a:r>
              <a:rPr sz="2000" spc="2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набув</a:t>
            </a:r>
            <a:r>
              <a:rPr sz="2000" spc="2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чинності</a:t>
            </a:r>
            <a:r>
              <a:rPr sz="2000" spc="2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25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січня</a:t>
            </a:r>
            <a:r>
              <a:rPr sz="2000" spc="2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2009</a:t>
            </a:r>
            <a:r>
              <a:rPr sz="2000" spc="25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року, </a:t>
            </a:r>
            <a:r>
              <a:rPr sz="2000" dirty="0">
                <a:latin typeface="Times New Roman"/>
                <a:cs typeface="Times New Roman"/>
              </a:rPr>
              <a:t>забезпечив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правосуб’єктність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інституційну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структуру</a:t>
            </a:r>
            <a:r>
              <a:rPr sz="2000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його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служби.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59904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Правова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основа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зовнішньої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політики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1.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Договори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Європейського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Союзу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Основу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політики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складають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його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установчі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договори:</a:t>
            </a:r>
            <a:endParaRPr sz="2000">
              <a:latin typeface="Times New Roman"/>
              <a:cs typeface="Times New Roman"/>
            </a:endParaRPr>
          </a:p>
          <a:p>
            <a:pPr marL="100330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Договір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про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Європейський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Союз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(ДЄС,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Маастрихтський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договір,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1992,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остання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редакція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–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Лісабонський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договір,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2007)</a:t>
            </a:r>
            <a:endParaRPr sz="2000">
              <a:latin typeface="Times New Roman"/>
              <a:cs typeface="Times New Roman"/>
            </a:endParaRPr>
          </a:p>
          <a:p>
            <a:pPr marL="756285" marR="156210" lvl="1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756285" algn="l"/>
              </a:tabLst>
            </a:pPr>
            <a:r>
              <a:rPr sz="2000" spc="-10" dirty="0">
                <a:latin typeface="Times New Roman"/>
                <a:cs typeface="Times New Roman"/>
              </a:rPr>
              <a:t>Визначає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принципи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цілі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Спільної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безпекової </a:t>
            </a:r>
            <a:r>
              <a:rPr sz="2000" dirty="0">
                <a:latin typeface="Times New Roman"/>
                <a:cs typeface="Times New Roman"/>
              </a:rPr>
              <a:t>політики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(CFSP).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Статті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21-46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ДЄС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закріплюють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положення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CFSP,</a:t>
            </a:r>
            <a:endParaRPr sz="2000">
              <a:latin typeface="Times New Roman"/>
              <a:cs typeface="Times New Roman"/>
            </a:endParaRPr>
          </a:p>
          <a:p>
            <a:pPr marL="756285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включаючи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місії,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дипломатію,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санкції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військову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співпрацю.</a:t>
            </a:r>
            <a:endParaRPr sz="2000">
              <a:latin typeface="Times New Roman"/>
              <a:cs typeface="Times New Roman"/>
            </a:endParaRPr>
          </a:p>
          <a:p>
            <a:pPr marL="100330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Договір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функціонування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Європейського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Союзу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(ДФЄС)</a:t>
            </a:r>
            <a:endParaRPr sz="2000">
              <a:latin typeface="Times New Roman"/>
              <a:cs typeface="Times New Roman"/>
            </a:endParaRPr>
          </a:p>
          <a:p>
            <a:pPr marL="756285" marR="105410" lvl="1" indent="-287020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2000" spc="-20" dirty="0">
                <a:latin typeface="Times New Roman"/>
                <a:cs typeface="Times New Roman"/>
              </a:rPr>
              <a:t>Регулює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зовнішньоторговельну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Times New Roman"/>
                <a:cs typeface="Times New Roman"/>
              </a:rPr>
              <a:t>політику,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міжнародні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угоди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та </a:t>
            </a:r>
            <a:r>
              <a:rPr sz="2000" dirty="0">
                <a:latin typeface="Times New Roman"/>
                <a:cs typeface="Times New Roman"/>
              </a:rPr>
              <a:t>співробітництво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сфері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розвитку.</a:t>
            </a:r>
            <a:endParaRPr sz="2000">
              <a:latin typeface="Times New Roman"/>
              <a:cs typeface="Times New Roman"/>
            </a:endParaRPr>
          </a:p>
          <a:p>
            <a:pPr marL="756285" lvl="1" indent="-287020">
              <a:lnSpc>
                <a:spcPct val="100000"/>
              </a:lnSpc>
              <a:buFont typeface="Arial MT"/>
              <a:buChar char="•"/>
              <a:tabLst>
                <a:tab pos="756285" algn="l"/>
              </a:tabLst>
            </a:pPr>
            <a:r>
              <a:rPr sz="2000" dirty="0">
                <a:latin typeface="Times New Roman"/>
                <a:cs typeface="Times New Roman"/>
              </a:rPr>
              <a:t>Статті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205-222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визначають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інструменти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діяльності</a:t>
            </a:r>
            <a:endParaRPr sz="2000">
              <a:latin typeface="Times New Roman"/>
              <a:cs typeface="Times New Roman"/>
            </a:endParaRPr>
          </a:p>
          <a:p>
            <a:pPr marL="756285" marR="99949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ЄС,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включаючи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гуманітарну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допомогу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міжнародну співпрацю.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69225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Правова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основа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зовнішньої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політики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 startAt="2"/>
              <a:tabLst>
                <a:tab pos="266700" algn="l"/>
              </a:tabLst>
            </a:pPr>
            <a:r>
              <a:rPr sz="2000" b="1" dirty="0">
                <a:latin typeface="Times New Roman"/>
                <a:cs typeface="Times New Roman"/>
              </a:rPr>
              <a:t>Спільна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зовнішня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безпекова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(CFSP)</a:t>
            </a:r>
            <a:endParaRPr sz="2000">
              <a:latin typeface="Times New Roman"/>
              <a:cs typeface="Times New Roman"/>
            </a:endParaRPr>
          </a:p>
          <a:p>
            <a:pPr marL="12700" marR="7620" lvl="1" indent="-952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dirty="0">
                <a:latin typeface="Times New Roman"/>
                <a:cs typeface="Times New Roman"/>
              </a:rPr>
              <a:t>	Визначається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державами-</a:t>
            </a:r>
            <a:r>
              <a:rPr sz="2000" dirty="0">
                <a:latin typeface="Times New Roman"/>
                <a:cs typeface="Times New Roman"/>
              </a:rPr>
              <a:t>членами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реалізується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через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Європейську службу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зовнішніх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справ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(EEAS).</a:t>
            </a:r>
            <a:endParaRPr sz="2000">
              <a:latin typeface="Times New Roman"/>
              <a:cs typeface="Times New Roman"/>
            </a:endParaRPr>
          </a:p>
          <a:p>
            <a:pPr marL="100330" lvl="1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  <a:tab pos="1472565" algn="l"/>
                <a:tab pos="3265170" algn="l"/>
                <a:tab pos="3552825" algn="l"/>
                <a:tab pos="5227955" algn="l"/>
                <a:tab pos="6580505" algn="l"/>
                <a:tab pos="7525384" algn="l"/>
              </a:tabLst>
            </a:pPr>
            <a:r>
              <a:rPr sz="2000" spc="-10" dirty="0">
                <a:latin typeface="Times New Roman"/>
                <a:cs typeface="Times New Roman"/>
              </a:rPr>
              <a:t>Головними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інструментами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є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дипломатичні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відносини,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санкції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Times New Roman"/>
                <a:cs typeface="Times New Roman"/>
              </a:rPr>
              <a:t>миротворчі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місії.</a:t>
            </a:r>
            <a:endParaRPr sz="2000">
              <a:latin typeface="Times New Roman"/>
              <a:cs typeface="Times New Roman"/>
            </a:endParaRPr>
          </a:p>
          <a:p>
            <a:pPr marL="12700" marR="7620" lvl="1" indent="-952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dirty="0">
                <a:latin typeface="Times New Roman"/>
                <a:cs typeface="Times New Roman"/>
              </a:rPr>
              <a:t>	Включає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Спільну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політику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безпеки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оборони</a:t>
            </a:r>
            <a:r>
              <a:rPr sz="2000" spc="1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(CSDP),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дозволяє </a:t>
            </a:r>
            <a:r>
              <a:rPr sz="2000" dirty="0">
                <a:latin typeface="Times New Roman"/>
                <a:cs typeface="Times New Roman"/>
              </a:rPr>
              <a:t>проводити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військові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цивільні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місії.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266700" indent="-254000">
              <a:lnSpc>
                <a:spcPct val="100000"/>
              </a:lnSpc>
              <a:buAutoNum type="arabicPeriod" startAt="3"/>
              <a:tabLst>
                <a:tab pos="266700" algn="l"/>
              </a:tabLst>
            </a:pPr>
            <a:r>
              <a:rPr sz="2000" b="1" dirty="0">
                <a:latin typeface="Times New Roman"/>
                <a:cs typeface="Times New Roman"/>
              </a:rPr>
              <a:t>Міжнародні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угоди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партнерства</a:t>
            </a:r>
            <a:endParaRPr sz="2000">
              <a:latin typeface="Times New Roman"/>
              <a:cs typeface="Times New Roman"/>
            </a:endParaRPr>
          </a:p>
          <a:p>
            <a:pPr marL="100330" lvl="1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spc="-55" dirty="0">
                <a:latin typeface="Times New Roman"/>
                <a:cs typeface="Times New Roman"/>
              </a:rPr>
              <a:t>Угоди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асоціацію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(наприклад,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Україною).</a:t>
            </a:r>
            <a:endParaRPr sz="2000">
              <a:latin typeface="Times New Roman"/>
              <a:cs typeface="Times New Roman"/>
            </a:endParaRPr>
          </a:p>
          <a:p>
            <a:pPr marL="100330" lvl="1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spc="-20" dirty="0">
                <a:latin typeface="Times New Roman"/>
                <a:cs typeface="Times New Roman"/>
              </a:rPr>
              <a:t>Торговельні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угоди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(з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Канадою,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Японією,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Великобританією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тощо).</a:t>
            </a:r>
            <a:endParaRPr sz="2000">
              <a:latin typeface="Times New Roman"/>
              <a:cs typeface="Times New Roman"/>
            </a:endParaRPr>
          </a:p>
          <a:p>
            <a:pPr marL="100330" lvl="1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dirty="0">
                <a:latin typeface="Times New Roman"/>
                <a:cs typeface="Times New Roman"/>
              </a:rPr>
              <a:t>Стратегічні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партнерства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(з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США,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Китаєм,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Африканським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Союзом).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3"/>
            <a:ext cx="2133600" cy="14249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93444" y="633730"/>
            <a:ext cx="5581015" cy="1550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Хто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формує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зовнішню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політику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ЄС?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00330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b="1" dirty="0">
                <a:latin typeface="Times New Roman"/>
                <a:cs typeface="Times New Roman"/>
              </a:rPr>
              <a:t>Європейська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рада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визначає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загальну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стратегію.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2158111"/>
            <a:ext cx="54813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00330" indent="-97155">
              <a:lnSpc>
                <a:spcPct val="100000"/>
              </a:lnSpc>
              <a:spcBef>
                <a:spcPts val="105"/>
              </a:spcBef>
              <a:buSzPct val="95000"/>
              <a:buFont typeface="Arial MT"/>
              <a:buChar char="•"/>
              <a:tabLst>
                <a:tab pos="100330" algn="l"/>
                <a:tab pos="1507490" algn="l"/>
                <a:tab pos="3143250" algn="l"/>
                <a:tab pos="3669029" algn="l"/>
                <a:tab pos="401066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Верховний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представник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із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закордонних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7969" y="2158111"/>
            <a:ext cx="21412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44550" algn="l"/>
                <a:tab pos="108394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справ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50" dirty="0">
                <a:latin typeface="Times New Roman"/>
                <a:cs typeface="Times New Roman"/>
              </a:rPr>
              <a:t>і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політики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444" y="2462911"/>
            <a:ext cx="7768590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безпеки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головний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дипломат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ЄС.</a:t>
            </a:r>
            <a:endParaRPr sz="2000">
              <a:latin typeface="Times New Roman"/>
              <a:cs typeface="Times New Roman"/>
            </a:endParaRPr>
          </a:p>
          <a:p>
            <a:pPr marL="100330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  <a:tab pos="1887220" algn="l"/>
                <a:tab pos="2987675" algn="l"/>
                <a:tab pos="4404995" algn="l"/>
                <a:tab pos="5353050" algn="l"/>
                <a:tab pos="6473825" algn="l"/>
                <a:tab pos="688657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Європейська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служба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зовнішніх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справ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(EEAS)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виконує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дипломатичні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функції.</a:t>
            </a:r>
            <a:endParaRPr sz="2000">
              <a:latin typeface="Times New Roman"/>
              <a:cs typeface="Times New Roman"/>
            </a:endParaRPr>
          </a:p>
          <a:p>
            <a:pPr marL="12700" marR="5080" indent="-952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  <a:tab pos="810895" algn="l"/>
                <a:tab pos="1337945" algn="l"/>
                <a:tab pos="1764030" algn="l"/>
                <a:tab pos="3434079" algn="l"/>
                <a:tab pos="4432300" algn="l"/>
                <a:tab pos="4729480" algn="l"/>
                <a:tab pos="6118225" algn="l"/>
                <a:tab pos="7183755" algn="l"/>
              </a:tabLst>
            </a:pPr>
            <a:r>
              <a:rPr sz="2000" b="1" spc="-20" dirty="0">
                <a:latin typeface="Times New Roman"/>
                <a:cs typeface="Times New Roman"/>
              </a:rPr>
              <a:t>	Рада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та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Європейська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комісія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ухвалюють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рішення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30" dirty="0">
                <a:latin typeface="Times New Roman"/>
                <a:cs typeface="Times New Roman"/>
              </a:rPr>
              <a:t>щодо </a:t>
            </a:r>
            <a:r>
              <a:rPr sz="2000" dirty="0">
                <a:latin typeface="Times New Roman"/>
                <a:cs typeface="Times New Roman"/>
              </a:rPr>
              <a:t>санкцій,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угод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співпраці.</a:t>
            </a:r>
            <a:endParaRPr sz="2000">
              <a:latin typeface="Times New Roman"/>
              <a:cs typeface="Times New Roman"/>
            </a:endParaRPr>
          </a:p>
          <a:p>
            <a:pPr marL="100330" indent="-97155">
              <a:lnSpc>
                <a:spcPct val="100000"/>
              </a:lnSpc>
              <a:buSzPct val="95000"/>
              <a:buFont typeface="Arial MT"/>
              <a:buChar char="•"/>
              <a:tabLst>
                <a:tab pos="100330" algn="l"/>
              </a:tabLst>
            </a:pPr>
            <a:r>
              <a:rPr sz="2000" b="1" dirty="0">
                <a:latin typeface="Times New Roman"/>
                <a:cs typeface="Times New Roman"/>
              </a:rPr>
              <a:t>Європейський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парламент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здійснює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контроль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дає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рекомендації.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321310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spc="-10" dirty="0">
                <a:latin typeface="Times New Roman"/>
                <a:cs typeface="Times New Roman"/>
              </a:rPr>
              <a:t>Верховний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представник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ЄС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1547825"/>
            <a:ext cx="42678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15010" algn="l"/>
                <a:tab pos="2185670" algn="l"/>
                <a:tab pos="3089910" algn="l"/>
                <a:tab pos="3422015" algn="l"/>
              </a:tabLst>
            </a:pPr>
            <a:r>
              <a:rPr sz="2000" spc="-20" dirty="0">
                <a:latin typeface="Times New Roman"/>
                <a:cs typeface="Times New Roman"/>
              </a:rPr>
              <a:t>веде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політичний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діалог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третіми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66969" y="1547825"/>
            <a:ext cx="1004569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країнами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75528" y="1853311"/>
            <a:ext cx="6978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думки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14313" y="1547825"/>
            <a:ext cx="2447290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  <a:tabLst>
                <a:tab pos="456565" algn="l"/>
              </a:tabLst>
            </a:pPr>
            <a:r>
              <a:rPr sz="2000" spc="-25" dirty="0">
                <a:latin typeface="Times New Roman"/>
                <a:cs typeface="Times New Roman"/>
              </a:rPr>
              <a:t>та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міжнародними</a:t>
            </a:r>
            <a:endParaRPr sz="2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  <a:spcBef>
                <a:spcPts val="5"/>
              </a:spcBef>
              <a:tabLst>
                <a:tab pos="603250" algn="l"/>
                <a:tab pos="990600" algn="l"/>
              </a:tabLst>
            </a:pPr>
            <a:r>
              <a:rPr sz="2000" spc="-25" dirty="0">
                <a:latin typeface="Times New Roman"/>
                <a:cs typeface="Times New Roman"/>
              </a:rPr>
              <a:t>ЄС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міжнародних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3444" y="1853311"/>
            <a:ext cx="414274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623060" algn="l"/>
                <a:tab pos="1855470" algn="l"/>
                <a:tab pos="3289300" algn="l"/>
              </a:tabLst>
            </a:pPr>
            <a:r>
              <a:rPr sz="2000" spc="-10" dirty="0">
                <a:latin typeface="Times New Roman"/>
                <a:cs typeface="Times New Roman"/>
              </a:rPr>
              <a:t>організаціями,</a:t>
            </a:r>
            <a:r>
              <a:rPr sz="2000" dirty="0">
                <a:latin typeface="Times New Roman"/>
                <a:cs typeface="Times New Roman"/>
              </a:rPr>
              <a:t>		</a:t>
            </a:r>
            <a:r>
              <a:rPr sz="2000" spc="-10" dirty="0">
                <a:latin typeface="Times New Roman"/>
                <a:cs typeface="Times New Roman"/>
              </a:rPr>
              <a:t>висловлює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позиції, організаціях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01467" y="2158111"/>
            <a:ext cx="56565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23085" algn="l"/>
                <a:tab pos="2467610" algn="l"/>
                <a:tab pos="3935729" algn="l"/>
              </a:tabLst>
            </a:pPr>
            <a:r>
              <a:rPr sz="2000" spc="-10" dirty="0">
                <a:latin typeface="Times New Roman"/>
                <a:cs typeface="Times New Roman"/>
              </a:rPr>
              <a:t>конференціях.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Він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обирається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кваліфікованою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3444" y="2462911"/>
            <a:ext cx="7770495" cy="33801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8255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більшістю</a:t>
            </a:r>
            <a:r>
              <a:rPr sz="2000" spc="2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Європейської</a:t>
            </a:r>
            <a:r>
              <a:rPr sz="2000" spc="2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Ради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терміном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28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5</a:t>
            </a:r>
            <a:r>
              <a:rPr sz="2000" spc="2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років.</a:t>
            </a:r>
            <a:r>
              <a:rPr sz="2000" spc="29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Верховний </a:t>
            </a:r>
            <a:r>
              <a:rPr sz="2000" dirty="0">
                <a:latin typeface="Times New Roman"/>
                <a:cs typeface="Times New Roman"/>
              </a:rPr>
              <a:t>представник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посадою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заступником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голови</a:t>
            </a:r>
            <a:r>
              <a:rPr sz="2000" spc="1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Єврокомісії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очолює </a:t>
            </a:r>
            <a:r>
              <a:rPr sz="2000" dirty="0">
                <a:latin typeface="Times New Roman"/>
                <a:cs typeface="Times New Roman"/>
              </a:rPr>
              <a:t>Раду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питань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політики.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Верховний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представник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керує </a:t>
            </a:r>
            <a:r>
              <a:rPr sz="2000" dirty="0">
                <a:latin typeface="Times New Roman"/>
                <a:cs typeface="Times New Roman"/>
              </a:rPr>
              <a:t>службою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зовнішніх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відносин.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Йому</a:t>
            </a:r>
            <a:r>
              <a:rPr sz="2000" spc="31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допомагає</a:t>
            </a:r>
            <a:r>
              <a:rPr sz="2000" spc="3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Європейська</a:t>
            </a:r>
            <a:r>
              <a:rPr sz="2000" b="1" spc="32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служба</a:t>
            </a:r>
            <a:r>
              <a:rPr sz="2000" b="1" spc="31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зовнішніх</a:t>
            </a:r>
            <a:r>
              <a:rPr sz="2000" b="1" spc="32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справ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325" dirty="0">
                <a:latin typeface="Times New Roman"/>
                <a:cs typeface="Times New Roman"/>
              </a:rPr>
              <a:t>  </a:t>
            </a:r>
            <a:r>
              <a:rPr sz="2000" spc="-20" dirty="0">
                <a:latin typeface="Times New Roman"/>
                <a:cs typeface="Times New Roman"/>
              </a:rPr>
              <a:t>Вона </a:t>
            </a:r>
            <a:r>
              <a:rPr sz="2000" dirty="0">
                <a:latin typeface="Times New Roman"/>
                <a:cs typeface="Times New Roman"/>
              </a:rPr>
              <a:t>співпрацює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дипломатичними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службами</a:t>
            </a:r>
            <a:r>
              <a:rPr sz="2000" spc="1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держав-</a:t>
            </a:r>
            <a:r>
              <a:rPr sz="2000" dirty="0">
                <a:latin typeface="Times New Roman"/>
                <a:cs typeface="Times New Roman"/>
              </a:rPr>
              <a:t>членів.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1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її</a:t>
            </a:r>
            <a:r>
              <a:rPr sz="2000" spc="1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складу </a:t>
            </a:r>
            <a:r>
              <a:rPr sz="2000" dirty="0">
                <a:latin typeface="Times New Roman"/>
                <a:cs typeface="Times New Roman"/>
              </a:rPr>
              <a:t>входять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представники</a:t>
            </a:r>
            <a:r>
              <a:rPr sz="2000" spc="3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Генерального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секретаріату</a:t>
            </a:r>
            <a:r>
              <a:rPr sz="2000" spc="3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Ради</a:t>
            </a:r>
            <a:r>
              <a:rPr sz="2000" spc="3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3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Комісії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та </a:t>
            </a:r>
            <a:r>
              <a:rPr sz="2000" dirty="0">
                <a:latin typeface="Times New Roman"/>
                <a:cs typeface="Times New Roman"/>
              </a:rPr>
              <a:t>персонал,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наданий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національними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дипломатичними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службами.</a:t>
            </a:r>
            <a:endParaRPr sz="20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Європейська</a:t>
            </a:r>
            <a:r>
              <a:rPr sz="2000" b="1" spc="1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Комісія</a:t>
            </a:r>
            <a:r>
              <a:rPr sz="2000" b="1" spc="1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займається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координацією</a:t>
            </a:r>
            <a:r>
              <a:rPr sz="2000" spc="1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зовнішньополітичної </a:t>
            </a:r>
            <a:r>
              <a:rPr sz="2000" dirty="0">
                <a:latin typeface="Times New Roman"/>
                <a:cs typeface="Times New Roman"/>
              </a:rPr>
              <a:t>сфери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політики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Союзу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уповноважена</a:t>
            </a:r>
            <a:r>
              <a:rPr sz="2000" spc="12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готувати</a:t>
            </a:r>
            <a:r>
              <a:rPr sz="2000" spc="1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пропозиції</a:t>
            </a:r>
            <a:r>
              <a:rPr sz="2000" spc="114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для </a:t>
            </a:r>
            <a:r>
              <a:rPr sz="2000" dirty="0">
                <a:latin typeface="Times New Roman"/>
                <a:cs typeface="Times New Roman"/>
              </a:rPr>
              <a:t>ухвалення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рішень.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676145" y="6334150"/>
            <a:ext cx="74453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54785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imes New Roman"/>
                <a:cs typeface="Times New Roman"/>
              </a:rPr>
              <a:t>https://eugov.chmnu.edu.ua/miltymediinyi-posibnyk/%D0%BC%D0%BE%D0%B4%D1%83%D0%BB%D1%8C-</a:t>
            </a:r>
            <a:r>
              <a:rPr sz="1000" spc="-25" dirty="0">
                <a:latin typeface="Times New Roman"/>
                <a:cs typeface="Times New Roman"/>
              </a:rPr>
              <a:t>1-</a:t>
            </a:r>
            <a:endParaRPr sz="1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%D1%80%D0%BE%D0%B7%D0%B4%D1%96%D0%BB-4-%D0%B7%D0%BE%D0%B2%D0%BD%D1%96%D1%88%D0%BD%D1%8F-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%D0%BF%D0%BE%D0%BB%D1%96%D1%82%D0%B8%D0%BA%D0%B0-%D1%94%D1%81-%D1%82/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7769225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Європейський</a:t>
            </a:r>
            <a:r>
              <a:rPr sz="2000" b="1" spc="20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Парламент</a:t>
            </a:r>
            <a:r>
              <a:rPr sz="2000" b="1" spc="2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має</a:t>
            </a:r>
            <a:r>
              <a:rPr sz="2000" spc="2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формальних</a:t>
            </a:r>
            <a:r>
              <a:rPr sz="2000" spc="2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повноважень</a:t>
            </a:r>
            <a:r>
              <a:rPr sz="2000" spc="1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20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сфері </a:t>
            </a:r>
            <a:r>
              <a:rPr sz="2000" dirty="0">
                <a:latin typeface="Times New Roman"/>
                <a:cs typeface="Times New Roman"/>
              </a:rPr>
              <a:t>Спільної</a:t>
            </a:r>
            <a:r>
              <a:rPr sz="2000" spc="48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49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політики</a:t>
            </a:r>
            <a:r>
              <a:rPr sz="2000" spc="48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48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безпеки</a:t>
            </a:r>
            <a:r>
              <a:rPr sz="2000" spc="48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ЄС.</a:t>
            </a:r>
            <a:r>
              <a:rPr sz="2000" spc="48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Він</a:t>
            </a:r>
            <a:r>
              <a:rPr sz="2000" spc="484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здійснює </a:t>
            </a:r>
            <a:r>
              <a:rPr sz="2000" dirty="0">
                <a:latin typeface="Times New Roman"/>
                <a:cs typeface="Times New Roman"/>
              </a:rPr>
              <a:t>інформативні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консультативні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функції</a:t>
            </a:r>
            <a:r>
              <a:rPr sz="2000" spc="3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щодо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головних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аспектів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spc="-50" dirty="0">
                <a:latin typeface="Times New Roman"/>
                <a:cs typeface="Times New Roman"/>
              </a:rPr>
              <a:t>і </a:t>
            </a:r>
            <a:r>
              <a:rPr sz="2000" spc="-10" dirty="0">
                <a:latin typeface="Times New Roman"/>
                <a:cs typeface="Times New Roman"/>
              </a:rPr>
              <a:t>основоположних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пріоритетів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СЗППБ.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Допоміжним</a:t>
            </a:r>
            <a:r>
              <a:rPr sz="2000" spc="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органом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Ради</a:t>
            </a:r>
            <a:r>
              <a:rPr sz="2000" spc="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</a:t>
            </a:r>
            <a:r>
              <a:rPr sz="2000" spc="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Комітет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</a:t>
            </a:r>
            <a:r>
              <a:rPr sz="2000" b="1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питань</a:t>
            </a:r>
            <a:r>
              <a:rPr sz="2000" b="1" spc="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політики</a:t>
            </a:r>
            <a:r>
              <a:rPr sz="2000" b="1" spc="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безпеки</a:t>
            </a:r>
            <a:r>
              <a:rPr sz="2000" spc="-10" dirty="0">
                <a:latin typeface="Times New Roman"/>
                <a:cs typeface="Times New Roman"/>
              </a:rPr>
              <a:t>. </a:t>
            </a:r>
            <a:r>
              <a:rPr sz="2000" dirty="0">
                <a:latin typeface="Times New Roman"/>
                <a:cs typeface="Times New Roman"/>
              </a:rPr>
              <a:t>Його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повноваження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слідкувати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міжнародною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ситуацією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готувати </a:t>
            </a:r>
            <a:r>
              <a:rPr sz="2000" dirty="0">
                <a:latin typeface="Times New Roman"/>
                <a:cs typeface="Times New Roman"/>
              </a:rPr>
              <a:t>висновки  для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Ради  й  Верховного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представника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їх  запит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або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за </a:t>
            </a:r>
            <a:r>
              <a:rPr sz="2000" dirty="0">
                <a:latin typeface="Times New Roman"/>
                <a:cs typeface="Times New Roman"/>
              </a:rPr>
              <a:t>власною</a:t>
            </a:r>
            <a:r>
              <a:rPr sz="2000" spc="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ініціативою.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Крім</a:t>
            </a:r>
            <a:r>
              <a:rPr sz="2000" spc="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цього,</a:t>
            </a:r>
            <a:r>
              <a:rPr sz="2000" spc="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Комітет</a:t>
            </a:r>
            <a:r>
              <a:rPr sz="2000" spc="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слідкує</a:t>
            </a:r>
            <a:r>
              <a:rPr sz="2000" spc="6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7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здійсненням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3986860"/>
            <a:ext cx="776795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69390" algn="l"/>
                <a:tab pos="2893060" algn="l"/>
                <a:tab pos="4147820" algn="l"/>
                <a:tab pos="4749800" algn="l"/>
                <a:tab pos="6142990" algn="l"/>
                <a:tab pos="659574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погодженої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зовнішньої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політики.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Він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контролює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забезпечує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543685" algn="l"/>
              </a:tabLst>
            </a:pPr>
            <a:r>
              <a:rPr sz="2000" spc="-10" dirty="0">
                <a:latin typeface="Times New Roman"/>
                <a:cs typeface="Times New Roman"/>
              </a:rPr>
              <a:t>стратегічне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керівництво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1919" y="4292346"/>
            <a:ext cx="43300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47495" algn="l"/>
                <a:tab pos="1943735" algn="l"/>
                <a:tab pos="3763645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операціями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урегулювання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криз,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4597146"/>
            <a:ext cx="7768590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imes New Roman"/>
                <a:cs typeface="Times New Roman"/>
              </a:rPr>
              <a:t>передбачених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межах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СЗППБ.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Одним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із</a:t>
            </a:r>
            <a:r>
              <a:rPr sz="2000" spc="1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важливих</a:t>
            </a:r>
            <a:r>
              <a:rPr sz="2000" spc="114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інструментів</a:t>
            </a:r>
            <a:r>
              <a:rPr sz="2000" spc="1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успішного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здійснення</a:t>
            </a:r>
            <a:r>
              <a:rPr sz="2000" spc="10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СЗППБ</a:t>
            </a:r>
            <a:r>
              <a:rPr sz="2000" spc="114" dirty="0">
                <a:latin typeface="Times New Roman"/>
                <a:cs typeface="Times New Roman"/>
              </a:rPr>
              <a:t>  </a:t>
            </a:r>
            <a:r>
              <a:rPr sz="2000" spc="-50" dirty="0">
                <a:latin typeface="Times New Roman"/>
                <a:cs typeface="Times New Roman"/>
              </a:rPr>
              <a:t>є </a:t>
            </a:r>
            <a:r>
              <a:rPr sz="2000" b="1" dirty="0">
                <a:latin typeface="Times New Roman"/>
                <a:cs typeface="Times New Roman"/>
              </a:rPr>
              <a:t>міжнародні</a:t>
            </a:r>
            <a:r>
              <a:rPr sz="2000" b="1" spc="2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угоди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3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Такі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угоди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третіми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країнами</a:t>
            </a:r>
            <a:r>
              <a:rPr sz="2000" spc="3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міжнародними </a:t>
            </a:r>
            <a:r>
              <a:rPr sz="2000" dirty="0">
                <a:latin typeface="Times New Roman"/>
                <a:cs typeface="Times New Roman"/>
              </a:rPr>
              <a:t>організаціями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укладаються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Союзом.</a:t>
            </a:r>
            <a:r>
              <a:rPr sz="2000" spc="3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3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цьому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процесі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ключову</a:t>
            </a:r>
            <a:r>
              <a:rPr sz="2000" spc="37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роль </a:t>
            </a:r>
            <a:r>
              <a:rPr sz="2000" dirty="0">
                <a:latin typeface="Times New Roman"/>
                <a:cs typeface="Times New Roman"/>
              </a:rPr>
              <a:t>відіграє</a:t>
            </a:r>
            <a:r>
              <a:rPr sz="2000" spc="175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Європейська</a:t>
            </a:r>
            <a:r>
              <a:rPr sz="2000" b="1" spc="180" dirty="0">
                <a:latin typeface="Times New Roman"/>
                <a:cs typeface="Times New Roman"/>
              </a:rPr>
              <a:t>  </a:t>
            </a:r>
            <a:r>
              <a:rPr sz="2000" b="1" dirty="0">
                <a:latin typeface="Times New Roman"/>
                <a:cs typeface="Times New Roman"/>
              </a:rPr>
              <a:t>Рада.</a:t>
            </a:r>
            <a:r>
              <a:rPr sz="2000" b="1" spc="1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Інші</a:t>
            </a:r>
            <a:r>
              <a:rPr sz="2000" spc="17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інститути</a:t>
            </a:r>
            <a:r>
              <a:rPr sz="2000" spc="1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17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допомагають</a:t>
            </a:r>
            <a:r>
              <a:rPr sz="2000" spc="170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на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3444" y="6121400"/>
            <a:ext cx="19989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20" dirty="0">
                <a:latin typeface="Times New Roman"/>
                <a:cs typeface="Times New Roman"/>
              </a:rPr>
              <a:t>підготовчій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стадії.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3118230" y="6334150"/>
            <a:ext cx="60032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imes New Roman"/>
                <a:cs typeface="Times New Roman"/>
              </a:rPr>
              <a:t>https://eugov.chmnu.edu.ua/miltymediinyi-posibnyk/%D0%BC%D0%BE%D0%B4%D1%83%D0%BB%D1%8C-</a:t>
            </a:r>
            <a:r>
              <a:rPr sz="1000" spc="-25" dirty="0">
                <a:latin typeface="Times New Roman"/>
                <a:cs typeface="Times New Roman"/>
              </a:rPr>
              <a:t>1-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76145" y="6486550"/>
            <a:ext cx="74453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imes New Roman"/>
                <a:cs typeface="Times New Roman"/>
              </a:rPr>
              <a:t>%D1%80%D0%BE%D0%B7%D0%B4%D1%96%D0%BB-4-%D0%B7%D0%BE%D0%B2%D0%BD%D1%96%D1%88%D0%BD%D1%8F-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%D0%BF%D0%BE%D0%BB%D1%96%D1%82%D0%B8%D0%BA%D0%B0-%D1%94%D1%81-%D1%82/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633730"/>
            <a:ext cx="4904105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його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держави-члени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Заходи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щодо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спільної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зовнішньої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політики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проходять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наступних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формах: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3444" y="1547825"/>
            <a:ext cx="5846445" cy="636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Courier New"/>
              <a:buChar char="o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визначення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принципів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політики;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354965" algn="l"/>
                <a:tab pos="1624965" algn="l"/>
                <a:tab pos="2945130" algn="l"/>
                <a:tab pos="3650615" algn="l"/>
              </a:tabLst>
            </a:pPr>
            <a:r>
              <a:rPr sz="2000" spc="-10" dirty="0">
                <a:latin typeface="Times New Roman"/>
                <a:cs typeface="Times New Roman"/>
              </a:rPr>
              <a:t>розвиток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співпраці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між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державами-членами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13269" y="1853311"/>
            <a:ext cx="16471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9895" algn="l"/>
              </a:tabLst>
            </a:pPr>
            <a:r>
              <a:rPr sz="2000" spc="-5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проведенні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3444" y="2158111"/>
            <a:ext cx="584898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зовнішньої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політики;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прийняття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рішень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спільну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позицію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членів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ЄС;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  <a:tab pos="1914525" algn="l"/>
              </a:tabLst>
            </a:pPr>
            <a:r>
              <a:rPr sz="2000" spc="-10" dirty="0">
                <a:latin typeface="Times New Roman"/>
                <a:cs typeface="Times New Roman"/>
              </a:rPr>
              <a:t>обговорення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5" dirty="0">
                <a:latin typeface="Times New Roman"/>
                <a:cs typeface="Times New Roman"/>
              </a:rPr>
              <a:t>та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5495" y="2767406"/>
            <a:ext cx="543560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41755" algn="l"/>
                <a:tab pos="2299970" algn="l"/>
                <a:tab pos="3074035" algn="l"/>
                <a:tab pos="452564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прийняття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рішень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20" dirty="0">
                <a:latin typeface="Times New Roman"/>
                <a:cs typeface="Times New Roman"/>
              </a:rPr>
              <a:t>щодо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проведення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спільної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3444" y="3072764"/>
            <a:ext cx="7768590" cy="2769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зовнішньополітичної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акції.</a:t>
            </a:r>
            <a:endParaRPr sz="2000">
              <a:latin typeface="Times New Roman"/>
              <a:cs typeface="Times New Roman"/>
            </a:endParaRPr>
          </a:p>
          <a:p>
            <a:pPr marL="762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Зовнішня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та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безпека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ЄС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зосереджена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на</a:t>
            </a:r>
            <a:r>
              <a:rPr sz="2000" spc="-25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сприянні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міжнародному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миру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безпеці,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співпраці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галузі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розвитку,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права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людини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верховенство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права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реагування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гуманітарні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кліматичні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надзвичайні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ситуації.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Армії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ЄС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немає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оборона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залишається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виключно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питанням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держав-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spc="-10" dirty="0">
                <a:latin typeface="Times New Roman"/>
                <a:cs typeface="Times New Roman"/>
              </a:rPr>
              <a:t>членів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676145" y="6334150"/>
            <a:ext cx="74453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54785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imes New Roman"/>
                <a:cs typeface="Times New Roman"/>
              </a:rPr>
              <a:t>https://eugov.chmnu.edu.ua/miltymediinyi-posibnyk/%D0%BC%D0%BE%D0%B4%D1%83%D0%BB%D1%8C-</a:t>
            </a:r>
            <a:r>
              <a:rPr sz="1000" spc="-25" dirty="0">
                <a:latin typeface="Times New Roman"/>
                <a:cs typeface="Times New Roman"/>
              </a:rPr>
              <a:t>1-</a:t>
            </a:r>
            <a:endParaRPr sz="1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%D1%80%D0%BE%D0%B7%D0%B4%D1%96%D0%BB-4-%D0%B7%D0%BE%D0%B2%D0%BD%D1%96%D1%88%D0%BD%D1%8F-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%D0%BF%D0%BE%D0%BB%D1%96%D1%82%D0%B8%D0%BA%D0%B0-%D1%94%D1%81-%D1%82/</a:t>
            </a:r>
            <a:endParaRPr sz="1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3"/>
            <a:ext cx="2133600" cy="14249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Зовнішня</a:t>
            </a:r>
            <a:r>
              <a:rPr spc="-95" dirty="0"/>
              <a:t> </a:t>
            </a:r>
            <a:r>
              <a:rPr dirty="0"/>
              <a:t>політика</a:t>
            </a:r>
            <a:r>
              <a:rPr spc="-80" dirty="0"/>
              <a:t> </a:t>
            </a:r>
            <a:r>
              <a:rPr dirty="0"/>
              <a:t>Європейського</a:t>
            </a:r>
            <a:r>
              <a:rPr spc="-90" dirty="0"/>
              <a:t> </a:t>
            </a:r>
            <a:r>
              <a:rPr spc="-10" dirty="0"/>
              <a:t>Союзу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76145" y="6334150"/>
            <a:ext cx="74453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54785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Times New Roman"/>
                <a:cs typeface="Times New Roman"/>
              </a:rPr>
              <a:t>https://eugov.chmnu.edu.ua/miltymediinyi-posibnyk/%D0%BC%D0%BE%D0%B4%D1%83%D0%BB%D1%8C-</a:t>
            </a:r>
            <a:r>
              <a:rPr sz="1000" spc="-25" dirty="0">
                <a:latin typeface="Times New Roman"/>
                <a:cs typeface="Times New Roman"/>
              </a:rPr>
              <a:t>1-</a:t>
            </a:r>
            <a:endParaRPr sz="1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%D1%80%D0%BE%D0%B7%D0%B4%D1%96%D0%BB-4-%D0%B7%D0%BE%D0%B2%D0%BD%D1%96%D1%88%D0%BD%D1%8F-</a:t>
            </a:r>
            <a:endParaRPr sz="1000">
              <a:latin typeface="Times New Roman"/>
              <a:cs typeface="Times New Roman"/>
            </a:endParaRPr>
          </a:p>
          <a:p>
            <a:pPr marR="6350" algn="r">
              <a:lnSpc>
                <a:spcPct val="100000"/>
              </a:lnSpc>
            </a:pPr>
            <a:r>
              <a:rPr sz="1000" spc="-10" dirty="0">
                <a:latin typeface="Times New Roman"/>
                <a:cs typeface="Times New Roman"/>
              </a:rPr>
              <a:t>%D0%BF%D0%BE%D0%BB%D1%96%D1%82%D0%B8%D0%BA%D0%B0-%D1%94%D1%81-%D1%82/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63827" y="914781"/>
            <a:ext cx="7752080" cy="3379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Times New Roman"/>
                <a:cs typeface="Times New Roman"/>
              </a:rPr>
              <a:t>Європейська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політика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сусідства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–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це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ініціатива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ЄС,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яка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створена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2003-</a:t>
            </a:r>
            <a:r>
              <a:rPr sz="2000" dirty="0">
                <a:latin typeface="Times New Roman"/>
                <a:cs typeface="Times New Roman"/>
              </a:rPr>
              <a:t>2004</a:t>
            </a:r>
            <a:r>
              <a:rPr sz="2000" spc="4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роках,</a:t>
            </a:r>
            <a:r>
              <a:rPr sz="2000" spc="3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45" dirty="0">
                <a:latin typeface="Times New Roman"/>
                <a:cs typeface="Times New Roman"/>
              </a:rPr>
              <a:t>  </a:t>
            </a:r>
            <a:r>
              <a:rPr sz="2000" spc="-10" dirty="0">
                <a:latin typeface="Times New Roman"/>
                <a:cs typeface="Times New Roman"/>
              </a:rPr>
              <a:t>передбачає </a:t>
            </a:r>
            <a:r>
              <a:rPr sz="2000" dirty="0">
                <a:latin typeface="Times New Roman"/>
                <a:cs typeface="Times New Roman"/>
              </a:rPr>
              <a:t>забезпечення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стабільності  та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миру,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а  також</a:t>
            </a:r>
            <a:r>
              <a:rPr sz="2000" spc="175" dirty="0">
                <a:latin typeface="Times New Roman"/>
                <a:cs typeface="Times New Roman"/>
              </a:rPr>
              <a:t>   </a:t>
            </a:r>
            <a:r>
              <a:rPr sz="2000" dirty="0">
                <a:latin typeface="Times New Roman"/>
                <a:cs typeface="Times New Roman"/>
              </a:rPr>
              <a:t>розвиток</a:t>
            </a:r>
            <a:r>
              <a:rPr sz="2000" spc="10" dirty="0">
                <a:latin typeface="Times New Roman"/>
                <a:cs typeface="Times New Roman"/>
              </a:rPr>
              <a:t>  </a:t>
            </a:r>
            <a:r>
              <a:rPr sz="2000" dirty="0">
                <a:latin typeface="Times New Roman"/>
                <a:cs typeface="Times New Roman"/>
              </a:rPr>
              <a:t>співпраці</a:t>
            </a:r>
            <a:r>
              <a:rPr sz="2000" spc="5" dirty="0">
                <a:latin typeface="Times New Roman"/>
                <a:cs typeface="Times New Roman"/>
              </a:rPr>
              <a:t>  </a:t>
            </a:r>
            <a:r>
              <a:rPr sz="2000" spc="-25" dirty="0">
                <a:latin typeface="Times New Roman"/>
                <a:cs typeface="Times New Roman"/>
              </a:rPr>
              <a:t>із </a:t>
            </a:r>
            <a:r>
              <a:rPr sz="2000" dirty="0">
                <a:latin typeface="Times New Roman"/>
                <a:cs typeface="Times New Roman"/>
              </a:rPr>
              <a:t>сусідніми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країнами.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посланні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під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заголовком</a:t>
            </a:r>
            <a:r>
              <a:rPr sz="2000" spc="4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«Ширша</a:t>
            </a:r>
            <a:r>
              <a:rPr sz="2000" spc="4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Європа</a:t>
            </a:r>
            <a:r>
              <a:rPr sz="2000" spc="47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– </a:t>
            </a:r>
            <a:r>
              <a:rPr sz="2000" dirty="0">
                <a:latin typeface="Times New Roman"/>
                <a:cs typeface="Times New Roman"/>
              </a:rPr>
              <a:t>Сусідство:</a:t>
            </a:r>
            <a:r>
              <a:rPr sz="2000" spc="2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новий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вимір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відносин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нашими</a:t>
            </a:r>
            <a:r>
              <a:rPr sz="2000" spc="3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східними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3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південними </a:t>
            </a:r>
            <a:r>
              <a:rPr sz="2000" dirty="0">
                <a:latin typeface="Times New Roman"/>
                <a:cs typeface="Times New Roman"/>
              </a:rPr>
              <a:t>сусідами»</a:t>
            </a:r>
            <a:r>
              <a:rPr sz="2000" spc="25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Єврокомісія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чітко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визначила,</a:t>
            </a:r>
            <a:r>
              <a:rPr sz="2000" spc="2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що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метою</a:t>
            </a:r>
            <a:r>
              <a:rPr sz="2000" spc="2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нової</a:t>
            </a:r>
            <a:r>
              <a:rPr sz="2000" spc="2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концепції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є </a:t>
            </a:r>
            <a:r>
              <a:rPr sz="2000" dirty="0">
                <a:latin typeface="Times New Roman"/>
                <a:cs typeface="Times New Roman"/>
              </a:rPr>
              <a:t>утворення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зони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процвітання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добросусідства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«кола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друзів»,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яким </a:t>
            </a:r>
            <a:r>
              <a:rPr sz="2000" dirty="0">
                <a:latin typeface="Times New Roman"/>
                <a:cs typeface="Times New Roman"/>
              </a:rPr>
              <a:t>вона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матиме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тісні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мирні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стосунки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і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співробітництво.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Цілі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Європейської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політики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сусідства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є: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63827" y="4268215"/>
            <a:ext cx="43757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Courier New"/>
              <a:buChar char="o"/>
              <a:tabLst>
                <a:tab pos="354965" algn="l"/>
                <a:tab pos="1675130" algn="l"/>
                <a:tab pos="2028825" algn="l"/>
              </a:tabLst>
            </a:pPr>
            <a:r>
              <a:rPr sz="2000" spc="-10" dirty="0">
                <a:latin typeface="Times New Roman"/>
                <a:cs typeface="Times New Roman"/>
              </a:rPr>
              <a:t>співпраця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5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країнами-партнерами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65419" y="4268215"/>
            <a:ext cx="31496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1710" algn="l"/>
                <a:tab pos="2252980" algn="l"/>
              </a:tabLst>
            </a:pPr>
            <a:r>
              <a:rPr sz="2000" spc="-10" dirty="0">
                <a:latin typeface="Times New Roman"/>
                <a:cs typeface="Times New Roman"/>
              </a:rPr>
              <a:t>заради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сприяння</a:t>
            </a:r>
            <a:r>
              <a:rPr sz="2000" dirty="0">
                <a:latin typeface="Times New Roman"/>
                <a:cs typeface="Times New Roman"/>
              </a:rPr>
              <a:t>	</a:t>
            </a:r>
            <a:r>
              <a:rPr sz="2000" spc="-10" dirty="0">
                <a:latin typeface="Times New Roman"/>
                <a:cs typeface="Times New Roman"/>
              </a:rPr>
              <a:t>процесу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63827" y="4573270"/>
            <a:ext cx="5684520" cy="1245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політичних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економічних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реформ,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підтримка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більш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тісної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економічної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інтеграції,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підтримка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сталого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розвитку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забезпечення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політичної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підтримки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та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допомоги.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218948"/>
            <a:ext cx="5583555" cy="338554"/>
          </a:xfrm>
        </p:spPr>
        <p:txBody>
          <a:bodyPr/>
          <a:lstStyle/>
          <a:p>
            <a:r>
              <a:rPr lang="uk-UA" dirty="0" smtClean="0"/>
              <a:t>Підсумок 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066800" y="614527"/>
            <a:ext cx="8001000" cy="6278642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uk-UA" sz="1200" b="1" dirty="0" smtClean="0"/>
              <a:t>Загальноєвропейський </a:t>
            </a:r>
            <a:r>
              <a:rPr lang="uk-UA" sz="1200" b="1" dirty="0"/>
              <a:t>контекст </a:t>
            </a:r>
            <a:endParaRPr lang="uk-UA" sz="1200" b="1" dirty="0" smtClean="0"/>
          </a:p>
          <a:p>
            <a:pPr algn="just"/>
            <a:r>
              <a:rPr lang="uk-UA" sz="1200" dirty="0" smtClean="0"/>
              <a:t>Територія </a:t>
            </a:r>
            <a:r>
              <a:rPr lang="uk-UA" sz="1200" dirty="0"/>
              <a:t>та населення: Європа займає 23 млн $км^2$ (15,5% суходолу) , де проживає 742 млн осіб (9,9% населення планети</a:t>
            </a:r>
            <a:r>
              <a:rPr lang="uk-UA" sz="1200" dirty="0" smtClean="0"/>
              <a:t>).</a:t>
            </a:r>
            <a:endParaRPr lang="uk-UA" sz="1200" dirty="0"/>
          </a:p>
          <a:p>
            <a:pPr algn="just"/>
            <a:r>
              <a:rPr lang="uk-UA" sz="1200" dirty="0"/>
              <a:t>•	Економічна вага: Регіон виробляє 25,2% світового ВВП.</a:t>
            </a:r>
          </a:p>
          <a:p>
            <a:pPr algn="just"/>
            <a:r>
              <a:rPr lang="uk-UA" sz="1200" dirty="0"/>
              <a:t>•	Інтеграційна база: Європейський Союз є центром економічної інтеграції , а його зовнішня політика базується на Маастрихтському (1993) та Лісабонському (2009) договорах</a:t>
            </a:r>
            <a:r>
              <a:rPr lang="uk-UA" sz="1200" dirty="0" smtClean="0"/>
              <a:t>.</a:t>
            </a:r>
            <a:endParaRPr lang="uk-UA" sz="1200" dirty="0"/>
          </a:p>
          <a:p>
            <a:pPr algn="just"/>
            <a:r>
              <a:rPr lang="uk-UA" sz="1200" b="1" dirty="0"/>
              <a:t>2. Північна Європа: Безпека та Регіоналізм</a:t>
            </a:r>
          </a:p>
          <a:p>
            <a:pPr algn="just"/>
            <a:r>
              <a:rPr lang="uk-UA" sz="1200" dirty="0"/>
              <a:t>•	Склад регіону (ООН): Включає 10 держав: Скандинавські країни, країни Балтії, Велика Британія та Ірландія.</a:t>
            </a:r>
          </a:p>
          <a:p>
            <a:pPr algn="just"/>
            <a:r>
              <a:rPr lang="uk-UA" sz="1200" dirty="0"/>
              <a:t>•	Географічна особливість: Усі країни регіону мають вихід до моря, що визначає пріоритетність арктичних стратегій та морської безпеки.</a:t>
            </a:r>
          </a:p>
          <a:p>
            <a:pPr algn="just"/>
            <a:r>
              <a:rPr lang="uk-UA" sz="1200" dirty="0"/>
              <a:t>•	Ключові структури:</a:t>
            </a:r>
          </a:p>
          <a:p>
            <a:pPr algn="just"/>
            <a:r>
              <a:rPr lang="en-US" sz="1200" dirty="0"/>
              <a:t>o	</a:t>
            </a:r>
            <a:r>
              <a:rPr lang="uk-UA" sz="1200" dirty="0"/>
              <a:t>Північна Рада: Міжпарламентська співпраця.</a:t>
            </a:r>
          </a:p>
          <a:p>
            <a:pPr algn="just"/>
            <a:r>
              <a:rPr lang="en-US" sz="1200" dirty="0"/>
              <a:t>o	</a:t>
            </a:r>
            <a:r>
              <a:rPr lang="uk-UA" sz="1200" dirty="0"/>
              <a:t>Балтійська асамблея: Координація зусиль країн Балтії.</a:t>
            </a:r>
          </a:p>
          <a:p>
            <a:pPr algn="just"/>
            <a:r>
              <a:rPr lang="uk-UA" sz="1200" b="1" dirty="0"/>
              <a:t>3. Південна Європа: Виклики Середземномор'я</a:t>
            </a:r>
          </a:p>
          <a:p>
            <a:pPr algn="just"/>
            <a:r>
              <a:rPr lang="uk-UA" sz="1200" dirty="0"/>
              <a:t>•	Географія: Складається з 15 держав , більшість з яких мають вихід до Середземного моря</a:t>
            </a:r>
            <a:r>
              <a:rPr lang="uk-UA" sz="1200" dirty="0" smtClean="0"/>
              <a:t>.</a:t>
            </a:r>
            <a:endParaRPr lang="uk-UA" sz="1200" dirty="0"/>
          </a:p>
          <a:p>
            <a:pPr algn="just"/>
            <a:r>
              <a:rPr lang="uk-UA" sz="1200" dirty="0"/>
              <a:t>•	Економічні показники: Країни регіону (Греція, Італія, Іспанія) мають найвищий рівень державного боргу в ЄС — понад 100% від ВВП.</a:t>
            </a:r>
          </a:p>
          <a:p>
            <a:pPr algn="just"/>
            <a:r>
              <a:rPr lang="uk-UA" sz="1200" dirty="0"/>
              <a:t>•	Міграційний фактор: Спільна стратегія спрямована на реагування на міграційну кризу та управління зовнішніми кордонами</a:t>
            </a:r>
            <a:r>
              <a:rPr lang="uk-UA" sz="1200" dirty="0" smtClean="0"/>
              <a:t>.</a:t>
            </a:r>
            <a:endParaRPr lang="uk-UA" sz="1200" dirty="0"/>
          </a:p>
          <a:p>
            <a:pPr algn="just"/>
            <a:r>
              <a:rPr lang="uk-UA" sz="1200" b="1" dirty="0"/>
              <a:t>4. Інституційний механізм формування зовнішньої політики ЄС</a:t>
            </a:r>
          </a:p>
          <a:p>
            <a:pPr algn="just"/>
            <a:r>
              <a:rPr lang="uk-UA" sz="1200" dirty="0"/>
              <a:t>•	Європейська рада: Визначає загальну стратегію та пріоритети (наприклад, стратегічна програма на 2024-2029 рр.).</a:t>
            </a:r>
          </a:p>
          <a:p>
            <a:pPr algn="just"/>
            <a:r>
              <a:rPr lang="uk-UA" sz="1200" dirty="0" smtClean="0"/>
              <a:t>•</a:t>
            </a:r>
            <a:r>
              <a:rPr lang="uk-UA" sz="1200" dirty="0"/>
              <a:t>	Верховний представник ЄС: Веде політичний діалог з третіми країнами та міжнародними організаціями. Обирається терміном на 5 років.</a:t>
            </a:r>
          </a:p>
          <a:p>
            <a:pPr algn="just"/>
            <a:r>
              <a:rPr lang="uk-UA" sz="1200" dirty="0" smtClean="0"/>
              <a:t>•</a:t>
            </a:r>
            <a:r>
              <a:rPr lang="uk-UA" sz="1200" dirty="0"/>
              <a:t>	Європейська служба зовнішніх справ (</a:t>
            </a:r>
            <a:r>
              <a:rPr lang="en-US" sz="1200" dirty="0"/>
              <a:t>EEAS): </a:t>
            </a:r>
            <a:r>
              <a:rPr lang="uk-UA" sz="1200" dirty="0"/>
              <a:t>Виконує дипломатичні функції та допомагає Верховному представнику</a:t>
            </a:r>
            <a:r>
              <a:rPr lang="uk-UA" sz="1200" dirty="0" smtClean="0"/>
              <a:t>.</a:t>
            </a:r>
            <a:endParaRPr lang="uk-UA" sz="1200" dirty="0"/>
          </a:p>
          <a:p>
            <a:pPr algn="just"/>
            <a:r>
              <a:rPr lang="uk-UA" sz="1200" dirty="0"/>
              <a:t>•	Європейська політика сусідства (</a:t>
            </a:r>
            <a:r>
              <a:rPr lang="en-US" sz="1200" dirty="0"/>
              <a:t>ENP): </a:t>
            </a:r>
            <a:r>
              <a:rPr lang="uk-UA" sz="1200" dirty="0"/>
              <a:t>Спрямована на створення «кола друзів» (стабільність, мир та співпраця з сусідами, зокрема Україною).</a:t>
            </a:r>
          </a:p>
          <a:p>
            <a:pPr algn="just"/>
            <a:r>
              <a:rPr lang="uk-UA" sz="1200" dirty="0"/>
              <a:t>5. Пріоритети на 2024–2029 роки</a:t>
            </a:r>
          </a:p>
          <a:p>
            <a:pPr algn="just"/>
            <a:r>
              <a:rPr lang="uk-UA" sz="1200" dirty="0"/>
              <a:t>•	Вільна і демократична Європа: Відстоювання європейських цінностей.</a:t>
            </a:r>
          </a:p>
          <a:p>
            <a:pPr algn="just"/>
            <a:r>
              <a:rPr lang="uk-UA" sz="1200" dirty="0"/>
              <a:t>•	Сильна та безпечна Європа: Зміцнення оборони, захист громадян та комплексний підхід до управління міграцією</a:t>
            </a:r>
            <a:r>
              <a:rPr lang="uk-UA" sz="1200" dirty="0" smtClean="0"/>
              <a:t>.</a:t>
            </a:r>
            <a:endParaRPr lang="uk-UA" sz="1200" dirty="0"/>
          </a:p>
          <a:p>
            <a:pPr algn="just"/>
            <a:r>
              <a:rPr lang="uk-UA" sz="1200" dirty="0"/>
              <a:t>•	Процвітаюча Європа: Підвищення конкурентоспроможності та перехід на зелені й цифрові технології.</a:t>
            </a:r>
          </a:p>
          <a:p>
            <a:pPr algn="just"/>
            <a:endParaRPr lang="uk-UA" sz="1200" dirty="0"/>
          </a:p>
        </p:txBody>
      </p:sp>
    </p:spTree>
    <p:extLst>
      <p:ext uri="{BB962C8B-B14F-4D97-AF65-F5344CB8AC3E}">
        <p14:creationId xmlns:p14="http://schemas.microsoft.com/office/powerpoint/2010/main" val="17204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83152" y="804672"/>
            <a:ext cx="5184648" cy="507034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2.0.</a:t>
            </a:r>
            <a:r>
              <a:rPr spc="-55" dirty="0"/>
              <a:t> </a:t>
            </a:r>
            <a:r>
              <a:rPr dirty="0"/>
              <a:t>Регіон</a:t>
            </a:r>
            <a:r>
              <a:rPr spc="-35" dirty="0"/>
              <a:t> </a:t>
            </a:r>
            <a:r>
              <a:rPr dirty="0"/>
              <a:t>Європа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політичній</a:t>
            </a:r>
            <a:r>
              <a:rPr spc="-45" dirty="0"/>
              <a:t> </a:t>
            </a:r>
            <a:r>
              <a:rPr dirty="0"/>
              <a:t>карті</a:t>
            </a:r>
            <a:r>
              <a:rPr spc="-50" dirty="0"/>
              <a:t> </a:t>
            </a:r>
            <a:r>
              <a:rPr spc="-10" dirty="0"/>
              <a:t>світу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08380" y="1057097"/>
            <a:ext cx="2738120" cy="1672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230120" algn="l"/>
              </a:tabLst>
            </a:pPr>
            <a:r>
              <a:rPr sz="1800" dirty="0">
                <a:latin typeface="Times New Roman"/>
                <a:cs typeface="Times New Roman"/>
              </a:rPr>
              <a:t>Регіон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Західної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Європи</a:t>
            </a:r>
            <a:r>
              <a:rPr sz="1800" spc="459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за </a:t>
            </a:r>
            <a:r>
              <a:rPr sz="1800" spc="-10" dirty="0">
                <a:latin typeface="Times New Roman"/>
                <a:cs typeface="Times New Roman"/>
              </a:rPr>
              <a:t>визначенням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ООН </a:t>
            </a:r>
            <a:r>
              <a:rPr sz="1800" dirty="0">
                <a:latin typeface="Times New Roman"/>
                <a:cs typeface="Times New Roman"/>
              </a:rPr>
              <a:t>складається</a:t>
            </a:r>
            <a:r>
              <a:rPr sz="1800" spc="220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з</a:t>
            </a:r>
            <a:r>
              <a:rPr sz="1800" spc="225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9</a:t>
            </a:r>
            <a:r>
              <a:rPr sz="1800" spc="220" dirty="0">
                <a:latin typeface="Times New Roman"/>
                <a:cs typeface="Times New Roman"/>
              </a:rPr>
              <a:t>   </a:t>
            </a:r>
            <a:r>
              <a:rPr sz="1800" spc="-10" dirty="0">
                <a:latin typeface="Times New Roman"/>
                <a:cs typeface="Times New Roman"/>
              </a:rPr>
              <a:t>країн.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latin typeface="Times New Roman"/>
                <a:cs typeface="Times New Roman"/>
              </a:rPr>
              <a:t>Західноєвропейські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195070" algn="l"/>
                <a:tab pos="2494915" algn="l"/>
              </a:tabLst>
            </a:pPr>
            <a:r>
              <a:rPr sz="1800" spc="-10" dirty="0">
                <a:latin typeface="Times New Roman"/>
                <a:cs typeface="Times New Roman"/>
              </a:rPr>
              <a:t>держави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відносять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до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593215" algn="l"/>
              </a:tabLst>
            </a:pPr>
            <a:r>
              <a:rPr sz="1800" spc="-10" dirty="0">
                <a:latin typeface="Times New Roman"/>
                <a:cs typeface="Times New Roman"/>
              </a:rPr>
              <a:t>індустріально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розвинених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08380" y="2703957"/>
            <a:ext cx="835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держав Західної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6327" y="2703957"/>
            <a:ext cx="821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marR="5080" indent="-6413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світу. Європи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6222" y="2703957"/>
            <a:ext cx="701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Країни</a:t>
            </a:r>
            <a:endParaRPr sz="1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були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3801" y="3252596"/>
            <a:ext cx="10134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створення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08380" y="3252596"/>
            <a:ext cx="14808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ініціаторами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Європейського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97226" y="3526612"/>
            <a:ext cx="61087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союзу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15614" y="3526612"/>
            <a:ext cx="23431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та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26182" y="3801617"/>
            <a:ext cx="10179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imes New Roman"/>
                <a:cs typeface="Times New Roman"/>
              </a:rPr>
              <a:t>широкому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08380" y="3801617"/>
            <a:ext cx="1295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129665" algn="l"/>
              </a:tabLst>
            </a:pPr>
            <a:r>
              <a:rPr sz="1800" spc="-10" dirty="0">
                <a:latin typeface="Times New Roman"/>
                <a:cs typeface="Times New Roman"/>
              </a:rPr>
              <a:t>НАТО.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0" dirty="0">
                <a:latin typeface="Times New Roman"/>
                <a:cs typeface="Times New Roman"/>
              </a:rPr>
              <a:t>В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розумінні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48332" y="4075938"/>
            <a:ext cx="15982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52169" algn="l"/>
              </a:tabLst>
            </a:pPr>
            <a:r>
              <a:rPr sz="1800" spc="-10" dirty="0">
                <a:latin typeface="Times New Roman"/>
                <a:cs typeface="Times New Roman"/>
              </a:rPr>
              <a:t>термін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Західна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08380" y="4350257"/>
            <a:ext cx="273812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516890" algn="l"/>
                <a:tab pos="857885" algn="l"/>
                <a:tab pos="1776095" algn="l"/>
                <a:tab pos="1845945" algn="l"/>
              </a:tabLst>
            </a:pPr>
            <a:r>
              <a:rPr sz="1800" spc="-10" dirty="0">
                <a:latin typeface="Times New Roman"/>
                <a:cs typeface="Times New Roman"/>
              </a:rPr>
              <a:t>Європа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позначає</a:t>
            </a:r>
            <a:r>
              <a:rPr sz="1800" dirty="0">
                <a:latin typeface="Times New Roman"/>
                <a:cs typeface="Times New Roman"/>
              </a:rPr>
              <a:t>		</a:t>
            </a:r>
            <a:r>
              <a:rPr sz="1800" spc="-10" dirty="0">
                <a:latin typeface="Times New Roman"/>
                <a:cs typeface="Times New Roman"/>
              </a:rPr>
              <a:t>держави, </a:t>
            </a:r>
            <a:r>
              <a:rPr sz="1800" spc="-25" dirty="0">
                <a:latin typeface="Times New Roman"/>
                <a:cs typeface="Times New Roman"/>
              </a:rPr>
              <a:t>що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опинилися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західніше</a:t>
            </a:r>
            <a:endParaRPr sz="180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  <a:tabLst>
                <a:tab pos="1242060" algn="l"/>
                <a:tab pos="2295525" algn="l"/>
              </a:tabLst>
            </a:pPr>
            <a:r>
              <a:rPr sz="1800" spc="-10" dirty="0">
                <a:latin typeface="Times New Roman"/>
                <a:cs typeface="Times New Roman"/>
              </a:rPr>
              <a:t>«залізної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завіси»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поза </a:t>
            </a:r>
            <a:r>
              <a:rPr sz="1800" dirty="0">
                <a:latin typeface="Times New Roman"/>
                <a:cs typeface="Times New Roman"/>
              </a:rPr>
              <a:t>радянської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зони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окупації.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663822" y="6278371"/>
            <a:ext cx="53263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жовтим</a:t>
            </a:r>
            <a:r>
              <a:rPr sz="1200" i="1" spc="1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1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країни</a:t>
            </a:r>
            <a:r>
              <a:rPr sz="1200" i="1" spc="1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з</a:t>
            </a:r>
            <a:r>
              <a:rPr sz="1200" i="1" spc="1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виходом</a:t>
            </a:r>
            <a:r>
              <a:rPr sz="1200" i="1" spc="1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до</a:t>
            </a:r>
            <a:r>
              <a:rPr sz="1200" i="1" spc="1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моря;</a:t>
            </a:r>
            <a:r>
              <a:rPr sz="1200" i="1" spc="10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блакитним</a:t>
            </a:r>
            <a:r>
              <a:rPr sz="1200" i="1" spc="1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1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острівні</a:t>
            </a:r>
            <a:r>
              <a:rPr sz="1200" i="1" spc="114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держави;</a:t>
            </a:r>
            <a:r>
              <a:rPr sz="1200" i="1" spc="10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зірочкою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79424" y="6278371"/>
            <a:ext cx="2484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зеленим</a:t>
            </a:r>
            <a:r>
              <a:rPr sz="1200" i="1" spc="9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виділено</a:t>
            </a:r>
            <a:r>
              <a:rPr sz="1200" i="1" spc="10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материкові</a:t>
            </a:r>
            <a:r>
              <a:rPr sz="1200" i="1" spc="100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країни; </a:t>
            </a:r>
            <a:r>
              <a:rPr sz="1200" i="1" dirty="0">
                <a:latin typeface="Times New Roman"/>
                <a:cs typeface="Times New Roman"/>
              </a:rPr>
              <a:t>позначені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країни-</a:t>
            </a:r>
            <a:r>
              <a:rPr sz="1200" i="1" dirty="0">
                <a:latin typeface="Times New Roman"/>
                <a:cs typeface="Times New Roman"/>
              </a:rPr>
              <a:t>члени </a:t>
            </a:r>
            <a:r>
              <a:rPr sz="1200" i="1" spc="-10" dirty="0">
                <a:latin typeface="Times New Roman"/>
                <a:cs typeface="Times New Roman"/>
              </a:rPr>
              <a:t>Євросоюзу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2.0.</a:t>
            </a:r>
            <a:r>
              <a:rPr spc="-55" dirty="0"/>
              <a:t> </a:t>
            </a:r>
            <a:r>
              <a:rPr dirty="0"/>
              <a:t>Регіон</a:t>
            </a:r>
            <a:r>
              <a:rPr spc="-35" dirty="0"/>
              <a:t> </a:t>
            </a:r>
            <a:r>
              <a:rPr dirty="0"/>
              <a:t>Європа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політичній</a:t>
            </a:r>
            <a:r>
              <a:rPr spc="-45" dirty="0"/>
              <a:t> </a:t>
            </a:r>
            <a:r>
              <a:rPr dirty="0"/>
              <a:t>карті</a:t>
            </a:r>
            <a:r>
              <a:rPr spc="-50" dirty="0"/>
              <a:t> </a:t>
            </a:r>
            <a:r>
              <a:rPr spc="-10" dirty="0"/>
              <a:t>світу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5844" y="1067561"/>
            <a:ext cx="2008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63550" algn="l"/>
              </a:tabLst>
            </a:pPr>
            <a:r>
              <a:rPr sz="1800" spc="-25" dirty="0">
                <a:latin typeface="Times New Roman"/>
                <a:cs typeface="Times New Roman"/>
              </a:rPr>
              <a:t>За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номенклатурою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7186" y="1067561"/>
            <a:ext cx="7359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ООН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Європа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5844" y="1341882"/>
            <a:ext cx="27381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Південна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330325" algn="l"/>
                <a:tab pos="1581150" algn="l"/>
                <a:tab pos="1969770" algn="l"/>
              </a:tabLst>
            </a:pPr>
            <a:r>
              <a:rPr sz="1800" spc="-10" dirty="0">
                <a:latin typeface="Times New Roman"/>
                <a:cs typeface="Times New Roman"/>
              </a:rPr>
              <a:t>складається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50" dirty="0">
                <a:latin typeface="Times New Roman"/>
                <a:cs typeface="Times New Roman"/>
              </a:rPr>
              <a:t>з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15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держав.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5844" y="1890776"/>
            <a:ext cx="2735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9310" algn="l"/>
                <a:tab pos="1233170" algn="l"/>
                <a:tab pos="2001520" algn="l"/>
              </a:tabLst>
            </a:pPr>
            <a:r>
              <a:rPr sz="1800" spc="-10" dirty="0">
                <a:latin typeface="Times New Roman"/>
                <a:cs typeface="Times New Roman"/>
              </a:rPr>
              <a:t>Майже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всі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країни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регіону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5844" y="2165096"/>
            <a:ext cx="1838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99845" algn="l"/>
              </a:tabLst>
            </a:pPr>
            <a:r>
              <a:rPr sz="1800" spc="-10" dirty="0">
                <a:latin typeface="Times New Roman"/>
                <a:cs typeface="Times New Roman"/>
              </a:rPr>
              <a:t>мають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вихід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5844" y="2165096"/>
            <a:ext cx="27387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82850" algn="just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до </a:t>
            </a:r>
            <a:r>
              <a:rPr sz="1800" dirty="0">
                <a:latin typeface="Times New Roman"/>
                <a:cs typeface="Times New Roman"/>
              </a:rPr>
              <a:t>Середземного</a:t>
            </a:r>
            <a:r>
              <a:rPr sz="1800" spc="325" dirty="0">
                <a:latin typeface="Times New Roman"/>
                <a:cs typeface="Times New Roman"/>
              </a:rPr>
              <a:t>   </a:t>
            </a:r>
            <a:r>
              <a:rPr sz="1800" dirty="0">
                <a:latin typeface="Times New Roman"/>
                <a:cs typeface="Times New Roman"/>
              </a:rPr>
              <a:t>моря</a:t>
            </a:r>
            <a:r>
              <a:rPr sz="1800" spc="325" dirty="0">
                <a:latin typeface="Times New Roman"/>
                <a:cs typeface="Times New Roman"/>
              </a:rPr>
              <a:t>   </a:t>
            </a:r>
            <a:r>
              <a:rPr sz="1800" spc="-25" dirty="0">
                <a:latin typeface="Times New Roman"/>
                <a:cs typeface="Times New Roman"/>
              </a:rPr>
              <a:t>(за </a:t>
            </a:r>
            <a:r>
              <a:rPr sz="1800" spc="-10" dirty="0">
                <a:latin typeface="Times New Roman"/>
                <a:cs typeface="Times New Roman"/>
              </a:rPr>
              <a:t>винятком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90570" y="2713735"/>
            <a:ext cx="10941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«карликів»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45844" y="2988309"/>
            <a:ext cx="2738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129665" algn="l"/>
                <a:tab pos="2272665" algn="l"/>
              </a:tabLst>
            </a:pPr>
            <a:r>
              <a:rPr sz="1800" spc="-10" dirty="0">
                <a:latin typeface="Times New Roman"/>
                <a:cs typeface="Times New Roman"/>
              </a:rPr>
              <a:t>Андорри,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Ватикану,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0" dirty="0">
                <a:latin typeface="Times New Roman"/>
                <a:cs typeface="Times New Roman"/>
              </a:rPr>
              <a:t>Сан- </a:t>
            </a:r>
            <a:r>
              <a:rPr sz="1800" dirty="0">
                <a:latin typeface="Times New Roman"/>
                <a:cs typeface="Times New Roman"/>
              </a:rPr>
              <a:t>Марино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Сербії).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31544" y="5772099"/>
            <a:ext cx="27654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зеленим</a:t>
            </a:r>
            <a:r>
              <a:rPr sz="1200" i="1" spc="270" dirty="0">
                <a:latin typeface="Times New Roman"/>
                <a:cs typeface="Times New Roman"/>
              </a:rPr>
              <a:t>  </a:t>
            </a:r>
            <a:r>
              <a:rPr sz="1200" i="1" dirty="0">
                <a:latin typeface="Times New Roman"/>
                <a:cs typeface="Times New Roman"/>
              </a:rPr>
              <a:t>виділено</a:t>
            </a:r>
            <a:r>
              <a:rPr sz="1200" i="1" spc="265" dirty="0">
                <a:latin typeface="Times New Roman"/>
                <a:cs typeface="Times New Roman"/>
              </a:rPr>
              <a:t>  </a:t>
            </a:r>
            <a:r>
              <a:rPr sz="1200" i="1" dirty="0">
                <a:latin typeface="Times New Roman"/>
                <a:cs typeface="Times New Roman"/>
              </a:rPr>
              <a:t>материкові</a:t>
            </a:r>
            <a:r>
              <a:rPr sz="1200" i="1" spc="265" dirty="0">
                <a:latin typeface="Times New Roman"/>
                <a:cs typeface="Times New Roman"/>
              </a:rPr>
              <a:t>  </a:t>
            </a:r>
            <a:r>
              <a:rPr sz="1200" i="1" spc="-10" dirty="0">
                <a:latin typeface="Times New Roman"/>
                <a:cs typeface="Times New Roman"/>
              </a:rPr>
              <a:t>країни; </a:t>
            </a:r>
            <a:r>
              <a:rPr sz="1200" i="1" dirty="0">
                <a:latin typeface="Times New Roman"/>
                <a:cs typeface="Times New Roman"/>
              </a:rPr>
              <a:t>жовтим</a:t>
            </a:r>
            <a:r>
              <a:rPr sz="1200" i="1" spc="4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4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країни</a:t>
            </a:r>
            <a:r>
              <a:rPr sz="1200" i="1" spc="4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з</a:t>
            </a:r>
            <a:r>
              <a:rPr sz="1200" i="1" spc="45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виходом</a:t>
            </a:r>
            <a:r>
              <a:rPr sz="1200" i="1" spc="4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до</a:t>
            </a:r>
            <a:r>
              <a:rPr sz="1200" i="1" spc="445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моря; </a:t>
            </a:r>
            <a:r>
              <a:rPr sz="1200" i="1" dirty="0">
                <a:latin typeface="Times New Roman"/>
                <a:cs typeface="Times New Roman"/>
              </a:rPr>
              <a:t>блакитним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острівні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держави;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зірочкою </a:t>
            </a:r>
            <a:r>
              <a:rPr sz="1200" i="1" dirty="0">
                <a:latin typeface="Times New Roman"/>
                <a:cs typeface="Times New Roman"/>
              </a:rPr>
              <a:t>позначені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країни-</a:t>
            </a:r>
            <a:r>
              <a:rPr sz="1200" i="1" dirty="0">
                <a:latin typeface="Times New Roman"/>
                <a:cs typeface="Times New Roman"/>
              </a:rPr>
              <a:t>члени </a:t>
            </a:r>
            <a:r>
              <a:rPr sz="1200" i="1" spc="-10" dirty="0">
                <a:latin typeface="Times New Roman"/>
                <a:cs typeface="Times New Roman"/>
              </a:rPr>
              <a:t>Євросоюзу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582168"/>
            <a:ext cx="4343400" cy="60899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9915" y="943356"/>
            <a:ext cx="5170932" cy="50474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2.0.</a:t>
            </a:r>
            <a:r>
              <a:rPr spc="-55" dirty="0"/>
              <a:t> </a:t>
            </a:r>
            <a:r>
              <a:rPr dirty="0"/>
              <a:t>Регіон</a:t>
            </a:r>
            <a:r>
              <a:rPr spc="-35" dirty="0"/>
              <a:t> </a:t>
            </a:r>
            <a:r>
              <a:rPr dirty="0"/>
              <a:t>Європа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політичній</a:t>
            </a:r>
            <a:r>
              <a:rPr spc="-45" dirty="0"/>
              <a:t> </a:t>
            </a:r>
            <a:r>
              <a:rPr dirty="0"/>
              <a:t>карті</a:t>
            </a:r>
            <a:r>
              <a:rPr spc="-50" dirty="0"/>
              <a:t> </a:t>
            </a:r>
            <a:r>
              <a:rPr spc="-10" dirty="0"/>
              <a:t>світу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06525" y="1064767"/>
            <a:ext cx="2735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ООН</a:t>
            </a:r>
            <a:r>
              <a:rPr sz="1800" spc="3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відносить</a:t>
            </a:r>
            <a:r>
              <a:rPr sz="1800" spc="3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</a:t>
            </a:r>
            <a:r>
              <a:rPr sz="1800" spc="3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регіону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89401" y="1339088"/>
            <a:ext cx="254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latin typeface="Times New Roman"/>
                <a:cs typeface="Times New Roman"/>
              </a:rPr>
              <a:t>10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6525" y="1339088"/>
            <a:ext cx="20523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49325" algn="l"/>
                <a:tab pos="1329055" algn="l"/>
              </a:tabLst>
            </a:pPr>
            <a:r>
              <a:rPr sz="1800" spc="-10" dirty="0">
                <a:latin typeface="Times New Roman"/>
                <a:cs typeface="Times New Roman"/>
              </a:rPr>
              <a:t>Північна</a:t>
            </a:r>
            <a:r>
              <a:rPr sz="1800" dirty="0">
                <a:latin typeface="Times New Roman"/>
                <a:cs typeface="Times New Roman"/>
              </a:rPr>
              <a:t>		</a:t>
            </a:r>
            <a:r>
              <a:rPr sz="1800" spc="-10" dirty="0">
                <a:latin typeface="Times New Roman"/>
                <a:cs typeface="Times New Roman"/>
              </a:rPr>
              <a:t>Європа держав.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Північну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95625" y="1613408"/>
            <a:ext cx="746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Європу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86964" y="1887728"/>
            <a:ext cx="1456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Скандинавські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6525" y="1887728"/>
            <a:ext cx="1031240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Times New Roman"/>
                <a:cs typeface="Times New Roman"/>
              </a:rPr>
              <a:t>формують </a:t>
            </a:r>
            <a:r>
              <a:rPr sz="1800" spc="-10" dirty="0">
                <a:latin typeface="Times New Roman"/>
                <a:cs typeface="Times New Roman"/>
              </a:rPr>
              <a:t>країни, Велика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174875" y="2162302"/>
            <a:ext cx="9956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7475" marR="5080" indent="-10541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країни Британія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185541" y="2162302"/>
            <a:ext cx="661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Балтії,</a:t>
            </a:r>
            <a:endParaRPr sz="1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800" spc="-25" dirty="0">
                <a:latin typeface="Times New Roman"/>
                <a:cs typeface="Times New Roman"/>
              </a:rPr>
              <a:t>та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06525" y="2710941"/>
            <a:ext cx="2736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Ірландія.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Всі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країни</a:t>
            </a:r>
            <a:r>
              <a:rPr sz="1800" spc="21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мають </a:t>
            </a:r>
            <a:r>
              <a:rPr sz="1800" dirty="0">
                <a:latin typeface="Times New Roman"/>
                <a:cs typeface="Times New Roman"/>
              </a:rPr>
              <a:t>вихід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моря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31544" y="5772099"/>
            <a:ext cx="27654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зеленим</a:t>
            </a:r>
            <a:r>
              <a:rPr sz="1200" i="1" spc="270" dirty="0">
                <a:latin typeface="Times New Roman"/>
                <a:cs typeface="Times New Roman"/>
              </a:rPr>
              <a:t>  </a:t>
            </a:r>
            <a:r>
              <a:rPr sz="1200" i="1" dirty="0">
                <a:latin typeface="Times New Roman"/>
                <a:cs typeface="Times New Roman"/>
              </a:rPr>
              <a:t>виділено</a:t>
            </a:r>
            <a:r>
              <a:rPr sz="1200" i="1" spc="265" dirty="0">
                <a:latin typeface="Times New Roman"/>
                <a:cs typeface="Times New Roman"/>
              </a:rPr>
              <a:t>  </a:t>
            </a:r>
            <a:r>
              <a:rPr sz="1200" i="1" dirty="0">
                <a:latin typeface="Times New Roman"/>
                <a:cs typeface="Times New Roman"/>
              </a:rPr>
              <a:t>материкові</a:t>
            </a:r>
            <a:r>
              <a:rPr sz="1200" i="1" spc="265" dirty="0">
                <a:latin typeface="Times New Roman"/>
                <a:cs typeface="Times New Roman"/>
              </a:rPr>
              <a:t>  </a:t>
            </a:r>
            <a:r>
              <a:rPr sz="1200" i="1" spc="-10" dirty="0">
                <a:latin typeface="Times New Roman"/>
                <a:cs typeface="Times New Roman"/>
              </a:rPr>
              <a:t>країни; </a:t>
            </a:r>
            <a:r>
              <a:rPr sz="1200" i="1" dirty="0">
                <a:latin typeface="Times New Roman"/>
                <a:cs typeface="Times New Roman"/>
              </a:rPr>
              <a:t>жовтим</a:t>
            </a:r>
            <a:r>
              <a:rPr sz="1200" i="1" spc="4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4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країни</a:t>
            </a:r>
            <a:r>
              <a:rPr sz="1200" i="1" spc="4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з</a:t>
            </a:r>
            <a:r>
              <a:rPr sz="1200" i="1" spc="45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виходом</a:t>
            </a:r>
            <a:r>
              <a:rPr sz="1200" i="1" spc="4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до</a:t>
            </a:r>
            <a:r>
              <a:rPr sz="1200" i="1" spc="445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моря; </a:t>
            </a:r>
            <a:r>
              <a:rPr sz="1200" i="1" dirty="0">
                <a:latin typeface="Times New Roman"/>
                <a:cs typeface="Times New Roman"/>
              </a:rPr>
              <a:t>блакитним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острівні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держави;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зірочкою </a:t>
            </a:r>
            <a:r>
              <a:rPr sz="1200" i="1" dirty="0">
                <a:latin typeface="Times New Roman"/>
                <a:cs typeface="Times New Roman"/>
              </a:rPr>
              <a:t>позначені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країни-</a:t>
            </a:r>
            <a:r>
              <a:rPr sz="1200" i="1" dirty="0">
                <a:latin typeface="Times New Roman"/>
                <a:cs typeface="Times New Roman"/>
              </a:rPr>
              <a:t>члени </a:t>
            </a:r>
            <a:r>
              <a:rPr sz="1200" i="1" spc="-10" dirty="0">
                <a:latin typeface="Times New Roman"/>
                <a:cs typeface="Times New Roman"/>
              </a:rPr>
              <a:t>Євросоюзу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43400" y="652272"/>
            <a:ext cx="4572000" cy="60198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2.0.</a:t>
            </a:r>
            <a:r>
              <a:rPr spc="-55" dirty="0"/>
              <a:t> </a:t>
            </a:r>
            <a:r>
              <a:rPr dirty="0"/>
              <a:t>Регіон</a:t>
            </a:r>
            <a:r>
              <a:rPr spc="-35" dirty="0"/>
              <a:t> </a:t>
            </a:r>
            <a:r>
              <a:rPr dirty="0"/>
              <a:t>Європа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політичній</a:t>
            </a:r>
            <a:r>
              <a:rPr spc="-45" dirty="0"/>
              <a:t> </a:t>
            </a:r>
            <a:r>
              <a:rPr dirty="0"/>
              <a:t>карті</a:t>
            </a:r>
            <a:r>
              <a:rPr spc="-50" dirty="0"/>
              <a:t> </a:t>
            </a:r>
            <a:r>
              <a:rPr spc="-10" dirty="0"/>
              <a:t>світу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83360" y="1051305"/>
            <a:ext cx="27387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Східна</a:t>
            </a:r>
            <a:r>
              <a:rPr sz="1800" spc="2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Європа</a:t>
            </a:r>
            <a:r>
              <a:rPr sz="1800" spc="2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складається </a:t>
            </a:r>
            <a:r>
              <a:rPr sz="1800" dirty="0">
                <a:latin typeface="Times New Roman"/>
                <a:cs typeface="Times New Roman"/>
              </a:rPr>
              <a:t>з</a:t>
            </a:r>
            <a:r>
              <a:rPr sz="1800" spc="39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9</a:t>
            </a:r>
            <a:r>
              <a:rPr sz="1800" spc="3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незалежних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держав.</a:t>
            </a:r>
            <a:r>
              <a:rPr sz="1800" spc="40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У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83360" y="1599641"/>
            <a:ext cx="136017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минулому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  <a:tabLst>
                <a:tab pos="1117600" algn="l"/>
              </a:tabLst>
            </a:pPr>
            <a:r>
              <a:rPr sz="1800" spc="-10" dirty="0">
                <a:latin typeface="Times New Roman"/>
                <a:cs typeface="Times New Roman"/>
              </a:rPr>
              <a:t>належали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до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3360" y="2148966"/>
            <a:ext cx="186943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Times New Roman"/>
                <a:cs typeface="Times New Roman"/>
              </a:rPr>
              <a:t>соціалістичного Східноєвропейські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75102" y="1599641"/>
            <a:ext cx="1346835" cy="139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всі</a:t>
            </a:r>
            <a:r>
              <a:rPr sz="1800" spc="360" dirty="0">
                <a:latin typeface="Times New Roman"/>
                <a:cs typeface="Times New Roman"/>
              </a:rPr>
              <a:t>    </a:t>
            </a:r>
            <a:r>
              <a:rPr sz="1800" spc="-10" dirty="0">
                <a:latin typeface="Times New Roman"/>
                <a:cs typeface="Times New Roman"/>
              </a:rPr>
              <a:t>країни</a:t>
            </a:r>
            <a:endParaRPr sz="1800">
              <a:latin typeface="Times New Roman"/>
              <a:cs typeface="Times New Roman"/>
            </a:endParaRPr>
          </a:p>
          <a:p>
            <a:pPr marL="117475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так</a:t>
            </a:r>
            <a:r>
              <a:rPr sz="1800" spc="195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званого</a:t>
            </a:r>
            <a:endParaRPr sz="1800">
              <a:latin typeface="Times New Roman"/>
              <a:cs typeface="Times New Roman"/>
            </a:endParaRPr>
          </a:p>
          <a:p>
            <a:pPr marL="698500" marR="5080" indent="-59690" algn="just">
              <a:lnSpc>
                <a:spcPct val="100000"/>
              </a:lnSpc>
            </a:pPr>
            <a:r>
              <a:rPr sz="1800" spc="-40" dirty="0">
                <a:latin typeface="Times New Roman"/>
                <a:cs typeface="Times New Roman"/>
              </a:rPr>
              <a:t>табору. </a:t>
            </a:r>
            <a:r>
              <a:rPr sz="1800" spc="-10" dirty="0">
                <a:latin typeface="Times New Roman"/>
                <a:cs typeface="Times New Roman"/>
              </a:rPr>
              <a:t>країни низки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83360" y="2697607"/>
            <a:ext cx="27381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19225" algn="l"/>
              </a:tabLst>
            </a:pPr>
            <a:r>
              <a:rPr sz="1800" spc="-10" dirty="0">
                <a:latin typeface="Times New Roman"/>
                <a:cs typeface="Times New Roman"/>
              </a:rPr>
              <a:t>належать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25" dirty="0">
                <a:latin typeface="Times New Roman"/>
                <a:cs typeface="Times New Roman"/>
              </a:rPr>
              <a:t>до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1558290" algn="l"/>
              </a:tabLst>
            </a:pPr>
            <a:r>
              <a:rPr sz="1800" spc="-10" dirty="0">
                <a:latin typeface="Times New Roman"/>
                <a:cs typeface="Times New Roman"/>
              </a:rPr>
              <a:t>міжнародних</a:t>
            </a:r>
            <a:r>
              <a:rPr sz="1800" dirty="0">
                <a:latin typeface="Times New Roman"/>
                <a:cs typeface="Times New Roman"/>
              </a:rPr>
              <a:t>	</a:t>
            </a:r>
            <a:r>
              <a:rPr sz="1800" spc="-10" dirty="0">
                <a:latin typeface="Times New Roman"/>
                <a:cs typeface="Times New Roman"/>
              </a:rPr>
              <a:t>організацій.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3360" y="3246501"/>
            <a:ext cx="273939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Зокрема</a:t>
            </a:r>
            <a:r>
              <a:rPr sz="1800" spc="3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країни</a:t>
            </a:r>
            <a:r>
              <a:rPr sz="1800" spc="31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Східного </a:t>
            </a:r>
            <a:r>
              <a:rPr sz="1800" dirty="0">
                <a:latin typeface="Times New Roman"/>
                <a:cs typeface="Times New Roman"/>
              </a:rPr>
              <a:t>партнерства</a:t>
            </a:r>
            <a:r>
              <a:rPr sz="1800" spc="370" dirty="0">
                <a:latin typeface="Times New Roman"/>
                <a:cs typeface="Times New Roman"/>
              </a:rPr>
              <a:t>     </a:t>
            </a:r>
            <a:r>
              <a:rPr sz="1800" spc="-10" dirty="0">
                <a:latin typeface="Times New Roman"/>
                <a:cs typeface="Times New Roman"/>
              </a:rPr>
              <a:t>(Білорусь, </a:t>
            </a:r>
            <a:r>
              <a:rPr sz="1800" dirty="0">
                <a:latin typeface="Times New Roman"/>
                <a:cs typeface="Times New Roman"/>
              </a:rPr>
              <a:t>Молдова</a:t>
            </a:r>
            <a:r>
              <a:rPr sz="1800" spc="3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й</a:t>
            </a:r>
            <a:r>
              <a:rPr sz="1800" spc="3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Україна),</a:t>
            </a:r>
            <a:r>
              <a:rPr sz="1800" spc="35" dirty="0">
                <a:latin typeface="Times New Roman"/>
                <a:cs typeface="Times New Roman"/>
              </a:rPr>
              <a:t>  </a:t>
            </a:r>
            <a:r>
              <a:rPr sz="1800" spc="-20" dirty="0">
                <a:latin typeface="Times New Roman"/>
                <a:cs typeface="Times New Roman"/>
              </a:rPr>
              <a:t>інші </a:t>
            </a:r>
            <a:r>
              <a:rPr sz="1800" dirty="0">
                <a:latin typeface="Times New Roman"/>
                <a:cs typeface="Times New Roman"/>
              </a:rPr>
              <a:t>постсоціалістичні</a:t>
            </a:r>
            <a:r>
              <a:rPr sz="1800" spc="409" dirty="0">
                <a:latin typeface="Times New Roman"/>
                <a:cs typeface="Times New Roman"/>
              </a:rPr>
              <a:t>   </a:t>
            </a:r>
            <a:r>
              <a:rPr sz="1800" spc="-10" dirty="0">
                <a:latin typeface="Times New Roman"/>
                <a:cs typeface="Times New Roman"/>
              </a:rPr>
              <a:t>країни </a:t>
            </a:r>
            <a:r>
              <a:rPr sz="1800" dirty="0">
                <a:latin typeface="Times New Roman"/>
                <a:cs typeface="Times New Roman"/>
              </a:rPr>
              <a:t>вступили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ЄС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НАТО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2000-</a:t>
            </a:r>
            <a:r>
              <a:rPr sz="1800" dirty="0">
                <a:latin typeface="Times New Roman"/>
                <a:cs typeface="Times New Roman"/>
              </a:rPr>
              <a:t>их </a:t>
            </a:r>
            <a:r>
              <a:rPr sz="1800" spc="-10" dirty="0">
                <a:latin typeface="Times New Roman"/>
                <a:cs typeface="Times New Roman"/>
              </a:rPr>
              <a:t>роках.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31544" y="5772099"/>
            <a:ext cx="27654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зеленим</a:t>
            </a:r>
            <a:r>
              <a:rPr sz="1200" i="1" spc="270" dirty="0">
                <a:latin typeface="Times New Roman"/>
                <a:cs typeface="Times New Roman"/>
              </a:rPr>
              <a:t>  </a:t>
            </a:r>
            <a:r>
              <a:rPr sz="1200" i="1" dirty="0">
                <a:latin typeface="Times New Roman"/>
                <a:cs typeface="Times New Roman"/>
              </a:rPr>
              <a:t>виділено</a:t>
            </a:r>
            <a:r>
              <a:rPr sz="1200" i="1" spc="265" dirty="0">
                <a:latin typeface="Times New Roman"/>
                <a:cs typeface="Times New Roman"/>
              </a:rPr>
              <a:t>  </a:t>
            </a:r>
            <a:r>
              <a:rPr sz="1200" i="1" dirty="0">
                <a:latin typeface="Times New Roman"/>
                <a:cs typeface="Times New Roman"/>
              </a:rPr>
              <a:t>материкові</a:t>
            </a:r>
            <a:r>
              <a:rPr sz="1200" i="1" spc="265" dirty="0">
                <a:latin typeface="Times New Roman"/>
                <a:cs typeface="Times New Roman"/>
              </a:rPr>
              <a:t>  </a:t>
            </a:r>
            <a:r>
              <a:rPr sz="1200" i="1" spc="-10" dirty="0">
                <a:latin typeface="Times New Roman"/>
                <a:cs typeface="Times New Roman"/>
              </a:rPr>
              <a:t>країни; </a:t>
            </a:r>
            <a:r>
              <a:rPr sz="1200" i="1" dirty="0">
                <a:latin typeface="Times New Roman"/>
                <a:cs typeface="Times New Roman"/>
              </a:rPr>
              <a:t>жовтим</a:t>
            </a:r>
            <a:r>
              <a:rPr sz="1200" i="1" spc="4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44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країни</a:t>
            </a:r>
            <a:r>
              <a:rPr sz="1200" i="1" spc="4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з</a:t>
            </a:r>
            <a:r>
              <a:rPr sz="1200" i="1" spc="45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виходом</a:t>
            </a:r>
            <a:r>
              <a:rPr sz="1200" i="1" spc="4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до</a:t>
            </a:r>
            <a:r>
              <a:rPr sz="1200" i="1" spc="445" dirty="0">
                <a:latin typeface="Times New Roman"/>
                <a:cs typeface="Times New Roman"/>
              </a:rPr>
              <a:t> </a:t>
            </a:r>
            <a:r>
              <a:rPr sz="1200" i="1" spc="-20" dirty="0">
                <a:latin typeface="Times New Roman"/>
                <a:cs typeface="Times New Roman"/>
              </a:rPr>
              <a:t>моря; </a:t>
            </a:r>
            <a:r>
              <a:rPr sz="1200" i="1" dirty="0">
                <a:latin typeface="Times New Roman"/>
                <a:cs typeface="Times New Roman"/>
              </a:rPr>
              <a:t>блакитним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острівні</a:t>
            </a:r>
            <a:r>
              <a:rPr sz="1200" i="1" spc="5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держави;</a:t>
            </a:r>
            <a:r>
              <a:rPr sz="1200" i="1" spc="4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зірочкою </a:t>
            </a:r>
            <a:r>
              <a:rPr sz="1200" i="1" dirty="0">
                <a:latin typeface="Times New Roman"/>
                <a:cs typeface="Times New Roman"/>
              </a:rPr>
              <a:t>позначені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країни-</a:t>
            </a:r>
            <a:r>
              <a:rPr sz="1200" i="1" dirty="0">
                <a:latin typeface="Times New Roman"/>
                <a:cs typeface="Times New Roman"/>
              </a:rPr>
              <a:t>члени </a:t>
            </a:r>
            <a:r>
              <a:rPr sz="1200" i="1" spc="-10" dirty="0">
                <a:latin typeface="Times New Roman"/>
                <a:cs typeface="Times New Roman"/>
              </a:rPr>
              <a:t>Євросоюзу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8300" y="138424"/>
            <a:ext cx="5583555" cy="781685"/>
          </a:xfrm>
          <a:prstGeom prst="rect">
            <a:avLst/>
          </a:prstGeom>
        </p:spPr>
        <p:txBody>
          <a:bodyPr vert="horz" wrap="square" lIns="0" tIns="927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30"/>
              </a:spcBef>
            </a:pPr>
            <a:r>
              <a:rPr dirty="0"/>
              <a:t>2.0.</a:t>
            </a:r>
            <a:r>
              <a:rPr spc="-55" dirty="0"/>
              <a:t> </a:t>
            </a:r>
            <a:r>
              <a:rPr dirty="0"/>
              <a:t>Регіон</a:t>
            </a:r>
            <a:r>
              <a:rPr spc="-35" dirty="0"/>
              <a:t> </a:t>
            </a:r>
            <a:r>
              <a:rPr dirty="0"/>
              <a:t>Європа</a:t>
            </a:r>
            <a:r>
              <a:rPr spc="-60" dirty="0"/>
              <a:t> </a:t>
            </a:r>
            <a:r>
              <a:rPr dirty="0"/>
              <a:t>на</a:t>
            </a:r>
            <a:r>
              <a:rPr spc="-45" dirty="0"/>
              <a:t> </a:t>
            </a:r>
            <a:r>
              <a:rPr dirty="0"/>
              <a:t>політичній</a:t>
            </a:r>
            <a:r>
              <a:rPr spc="-45" dirty="0"/>
              <a:t> </a:t>
            </a:r>
            <a:r>
              <a:rPr dirty="0"/>
              <a:t>карті</a:t>
            </a:r>
            <a:r>
              <a:rPr spc="-50" dirty="0"/>
              <a:t> </a:t>
            </a:r>
            <a:r>
              <a:rPr spc="-10" dirty="0"/>
              <a:t>світу</a:t>
            </a:r>
          </a:p>
          <a:p>
            <a:pPr marR="363855" algn="ctr">
              <a:lnSpc>
                <a:spcPct val="100000"/>
              </a:lnSpc>
              <a:spcBef>
                <a:spcPts val="520"/>
              </a:spcBef>
            </a:pPr>
            <a:r>
              <a:rPr sz="1800" b="0" dirty="0">
                <a:latin typeface="Times New Roman"/>
                <a:cs typeface="Times New Roman"/>
              </a:rPr>
              <a:t>Країни,</a:t>
            </a:r>
            <a:r>
              <a:rPr sz="1800" b="0" spc="-3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Times New Roman"/>
                <a:cs typeface="Times New Roman"/>
              </a:rPr>
              <a:t>частково</a:t>
            </a:r>
            <a:r>
              <a:rPr sz="1800" b="0" spc="-4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Times New Roman"/>
                <a:cs typeface="Times New Roman"/>
              </a:rPr>
              <a:t>розташовані</a:t>
            </a:r>
            <a:r>
              <a:rPr sz="1800" b="0" spc="-35" dirty="0">
                <a:latin typeface="Times New Roman"/>
                <a:cs typeface="Times New Roman"/>
              </a:rPr>
              <a:t> </a:t>
            </a:r>
            <a:r>
              <a:rPr sz="1800" b="0" dirty="0">
                <a:latin typeface="Times New Roman"/>
                <a:cs typeface="Times New Roman"/>
              </a:rPr>
              <a:t>в</a:t>
            </a:r>
            <a:r>
              <a:rPr sz="1800" b="0" spc="-20" dirty="0">
                <a:latin typeface="Times New Roman"/>
                <a:cs typeface="Times New Roman"/>
              </a:rPr>
              <a:t> </a:t>
            </a:r>
            <a:r>
              <a:rPr sz="1800" b="0" spc="-10" dirty="0">
                <a:latin typeface="Times New Roman"/>
                <a:cs typeface="Times New Roman"/>
              </a:rPr>
              <a:t>Європі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577209" y="6125971"/>
            <a:ext cx="5154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жовтим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країни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з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виходом </a:t>
            </a:r>
            <a:r>
              <a:rPr sz="1200" i="1" dirty="0">
                <a:latin typeface="Times New Roman"/>
                <a:cs typeface="Times New Roman"/>
              </a:rPr>
              <a:t>до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моря;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блакитним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-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острівні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держави;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зірочкою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01369" y="6125971"/>
            <a:ext cx="2437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i="1" dirty="0">
                <a:latin typeface="Times New Roman"/>
                <a:cs typeface="Times New Roman"/>
              </a:rPr>
              <a:t>зеленим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виділено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материкові</a:t>
            </a:r>
            <a:r>
              <a:rPr sz="1200" i="1" spc="-1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країни; </a:t>
            </a:r>
            <a:r>
              <a:rPr sz="1200" i="1" dirty="0">
                <a:latin typeface="Times New Roman"/>
                <a:cs typeface="Times New Roman"/>
              </a:rPr>
              <a:t>позначені</a:t>
            </a:r>
            <a:r>
              <a:rPr sz="1200" i="1" spc="-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країни-</a:t>
            </a:r>
            <a:r>
              <a:rPr sz="1200" i="1" dirty="0">
                <a:latin typeface="Times New Roman"/>
                <a:cs typeface="Times New Roman"/>
              </a:rPr>
              <a:t>члени </a:t>
            </a:r>
            <a:r>
              <a:rPr sz="1200" i="1" spc="-10" dirty="0">
                <a:latin typeface="Times New Roman"/>
                <a:cs typeface="Times New Roman"/>
              </a:rPr>
              <a:t>Євросоюзу</a:t>
            </a:r>
            <a:endParaRPr sz="12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3460" y="917447"/>
            <a:ext cx="6384036" cy="322021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33678" y="4164838"/>
            <a:ext cx="31813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Times New Roman"/>
                <a:cs typeface="Times New Roman"/>
              </a:rPr>
              <a:t>Країни,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що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відносять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Європи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7739" y="4546091"/>
            <a:ext cx="8162544" cy="15941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2660" y="2997707"/>
            <a:ext cx="5516880" cy="365302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68300" y="218948"/>
            <a:ext cx="5583555" cy="10248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2.0.</a:t>
            </a:r>
            <a:r>
              <a:rPr sz="2200" b="1" spc="-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Регіон</a:t>
            </a:r>
            <a:r>
              <a:rPr sz="2200" b="1" spc="-3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Європа</a:t>
            </a:r>
            <a:r>
              <a:rPr sz="2200" b="1" spc="-6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на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політичній</a:t>
            </a:r>
            <a:r>
              <a:rPr sz="2200" b="1" spc="-4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карті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світу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>
              <a:lnSpc>
                <a:spcPct val="100000"/>
              </a:lnSpc>
              <a:tabLst>
                <a:tab pos="2473960" algn="l"/>
                <a:tab pos="3972560" algn="l"/>
                <a:tab pos="4254500" algn="l"/>
                <a:tab pos="4716145" algn="l"/>
              </a:tabLst>
            </a:pPr>
            <a:r>
              <a:rPr sz="2200" b="1" spc="-10" dirty="0">
                <a:latin typeface="Times New Roman"/>
                <a:cs typeface="Times New Roman"/>
              </a:rPr>
              <a:t>Європейська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b="1" spc="-10" dirty="0">
                <a:latin typeface="Times New Roman"/>
                <a:cs typeface="Times New Roman"/>
              </a:rPr>
              <a:t>інтеграція</a:t>
            </a:r>
            <a:r>
              <a:rPr sz="2200" b="1" dirty="0">
                <a:latin typeface="Times New Roman"/>
                <a:cs typeface="Times New Roman"/>
              </a:rPr>
              <a:t>	</a:t>
            </a:r>
            <a:r>
              <a:rPr sz="2200" spc="-50" dirty="0">
                <a:latin typeface="Times New Roman"/>
                <a:cs typeface="Times New Roman"/>
              </a:rPr>
              <a:t>-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25" dirty="0">
                <a:latin typeface="Times New Roman"/>
                <a:cs typeface="Times New Roman"/>
              </a:rPr>
              <a:t>це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процес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94857" y="883158"/>
            <a:ext cx="26663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555115" algn="l"/>
              </a:tabLst>
            </a:pPr>
            <a:r>
              <a:rPr sz="2200" spc="-10" dirty="0">
                <a:latin typeface="Times New Roman"/>
                <a:cs typeface="Times New Roman"/>
              </a:rPr>
              <a:t>політичної,</a:t>
            </a:r>
            <a:r>
              <a:rPr sz="2200" dirty="0">
                <a:latin typeface="Times New Roman"/>
                <a:cs typeface="Times New Roman"/>
              </a:rPr>
              <a:t>	</a:t>
            </a:r>
            <a:r>
              <a:rPr sz="2200" spc="-10" dirty="0">
                <a:latin typeface="Times New Roman"/>
                <a:cs typeface="Times New Roman"/>
              </a:rPr>
              <a:t>правової,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1218437"/>
            <a:ext cx="7767320" cy="170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dirty="0">
                <a:latin typeface="Times New Roman"/>
                <a:cs typeface="Times New Roman"/>
              </a:rPr>
              <a:t>економічної</a:t>
            </a:r>
            <a:r>
              <a:rPr sz="2200" spc="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(і</a:t>
            </a:r>
            <a:r>
              <a:rPr sz="2200" spc="9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деяких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випадках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соціальної</a:t>
            </a:r>
            <a:r>
              <a:rPr sz="2200" spc="10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та</a:t>
            </a:r>
            <a:r>
              <a:rPr sz="2200" spc="100" dirty="0">
                <a:latin typeface="Times New Roman"/>
                <a:cs typeface="Times New Roman"/>
              </a:rPr>
              <a:t>  </a:t>
            </a:r>
            <a:r>
              <a:rPr sz="2200" spc="-10" dirty="0">
                <a:latin typeface="Times New Roman"/>
                <a:cs typeface="Times New Roman"/>
              </a:rPr>
              <a:t>культурної) </a:t>
            </a:r>
            <a:r>
              <a:rPr sz="2200" dirty="0">
                <a:latin typeface="Times New Roman"/>
                <a:cs typeface="Times New Roman"/>
              </a:rPr>
              <a:t>інтеграції</a:t>
            </a:r>
            <a:r>
              <a:rPr sz="2200" spc="20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європейських</a:t>
            </a:r>
            <a:r>
              <a:rPr sz="2200" spc="21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держав,</a:t>
            </a:r>
            <a:r>
              <a:rPr sz="2200" spc="21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як</a:t>
            </a:r>
            <a:r>
              <a:rPr sz="2200" spc="204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це</a:t>
            </a:r>
            <a:r>
              <a:rPr sz="2200" spc="210" dirty="0">
                <a:latin typeface="Times New Roman"/>
                <a:cs typeface="Times New Roman"/>
              </a:rPr>
              <a:t>   </a:t>
            </a:r>
            <a:r>
              <a:rPr sz="2200" dirty="0">
                <a:latin typeface="Times New Roman"/>
                <a:cs typeface="Times New Roman"/>
              </a:rPr>
              <a:t>було</a:t>
            </a:r>
            <a:r>
              <a:rPr sz="2200" spc="204" dirty="0">
                <a:latin typeface="Times New Roman"/>
                <a:cs typeface="Times New Roman"/>
              </a:rPr>
              <a:t>   </a:t>
            </a:r>
            <a:r>
              <a:rPr sz="2200" spc="-10" dirty="0">
                <a:latin typeface="Times New Roman"/>
                <a:cs typeface="Times New Roman"/>
              </a:rPr>
              <a:t>здійснено </a:t>
            </a:r>
            <a:r>
              <a:rPr sz="2200" spc="-20" dirty="0">
                <a:latin typeface="Times New Roman"/>
                <a:cs typeface="Times New Roman"/>
              </a:rPr>
              <a:t>державами-</a:t>
            </a:r>
            <a:r>
              <a:rPr sz="2200" dirty="0">
                <a:latin typeface="Times New Roman"/>
                <a:cs typeface="Times New Roman"/>
              </a:rPr>
              <a:t>спонсорами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Ради</a:t>
            </a:r>
            <a:r>
              <a:rPr sz="2200" b="1" spc="4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Європи</a:t>
            </a:r>
            <a:r>
              <a:rPr sz="2200" b="1" spc="4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після</a:t>
            </a:r>
            <a:r>
              <a:rPr sz="2200" spc="45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закінчення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Другої </a:t>
            </a:r>
            <a:r>
              <a:rPr sz="2200" dirty="0">
                <a:latin typeface="Times New Roman"/>
                <a:cs typeface="Times New Roman"/>
              </a:rPr>
              <a:t>світової</a:t>
            </a:r>
            <a:r>
              <a:rPr sz="2200" spc="2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війни.</a:t>
            </a:r>
            <a:r>
              <a:rPr sz="2200" spc="2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Європейський</a:t>
            </a:r>
            <a:r>
              <a:rPr sz="2200" b="1" spc="21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Союз</a:t>
            </a:r>
            <a:r>
              <a:rPr sz="2200" b="1" spc="22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став</a:t>
            </a:r>
            <a:r>
              <a:rPr sz="2200" spc="22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центром</a:t>
            </a:r>
            <a:r>
              <a:rPr sz="2200" spc="22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економічної </a:t>
            </a:r>
            <a:r>
              <a:rPr sz="2200" dirty="0">
                <a:latin typeface="Times New Roman"/>
                <a:cs typeface="Times New Roman"/>
              </a:rPr>
              <a:t>інтеграції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континенті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з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моменту</a:t>
            </a:r>
            <a:r>
              <a:rPr sz="2200" spc="-8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свого</a:t>
            </a:r>
            <a:r>
              <a:rPr sz="2200" spc="-6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заснування.</a:t>
            </a:r>
            <a:endParaRPr sz="2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8300" y="218948"/>
            <a:ext cx="8394065" cy="5048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dirty="0">
                <a:latin typeface="Times New Roman"/>
                <a:cs typeface="Times New Roman"/>
              </a:rPr>
              <a:t>Зовнішня</a:t>
            </a:r>
            <a:r>
              <a:rPr sz="2200" b="1" spc="-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політика</a:t>
            </a:r>
            <a:r>
              <a:rPr sz="2200" b="1" spc="-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Європейського</a:t>
            </a:r>
            <a:r>
              <a:rPr sz="2200" b="1" spc="-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Союзу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 algn="just">
              <a:lnSpc>
                <a:spcPct val="100000"/>
              </a:lnSpc>
            </a:pP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b="1" spc="-2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та</a:t>
            </a:r>
            <a:r>
              <a:rPr sz="2200" b="1" spc="-1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його</a:t>
            </a:r>
            <a:r>
              <a:rPr sz="2200" b="1" spc="5" dirty="0">
                <a:latin typeface="Times New Roman"/>
                <a:cs typeface="Times New Roman"/>
              </a:rPr>
              <a:t> </a:t>
            </a:r>
            <a:r>
              <a:rPr sz="2200" b="1" spc="-20" dirty="0">
                <a:latin typeface="Times New Roman"/>
                <a:cs typeface="Times New Roman"/>
              </a:rPr>
              <a:t>держави-</a:t>
            </a:r>
            <a:r>
              <a:rPr sz="2200" b="1" spc="-10" dirty="0">
                <a:latin typeface="Times New Roman"/>
                <a:cs typeface="Times New Roman"/>
              </a:rPr>
              <a:t>члени</a:t>
            </a: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200">
              <a:latin typeface="Times New Roman"/>
              <a:cs typeface="Times New Roman"/>
            </a:endParaRPr>
          </a:p>
          <a:p>
            <a:pPr marL="637540" marR="5080" algn="just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Заснований:</a:t>
            </a:r>
            <a:r>
              <a:rPr sz="2200" spc="4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</a:t>
            </a:r>
            <a:r>
              <a:rPr sz="2200" spc="4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1951</a:t>
            </a:r>
            <a:r>
              <a:rPr sz="2200" b="1" spc="4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році</a:t>
            </a:r>
            <a:r>
              <a:rPr sz="2200" spc="4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після</a:t>
            </a:r>
            <a:r>
              <a:rPr sz="2200" spc="484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Другої</a:t>
            </a:r>
            <a:r>
              <a:rPr sz="2200" spc="4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світової</a:t>
            </a:r>
            <a:r>
              <a:rPr sz="2200" spc="48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війни</a:t>
            </a:r>
            <a:r>
              <a:rPr sz="2200" spc="47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шістьма </a:t>
            </a:r>
            <a:r>
              <a:rPr sz="2200" dirty="0">
                <a:latin typeface="Times New Roman"/>
                <a:cs typeface="Times New Roman"/>
              </a:rPr>
              <a:t>країнами</a:t>
            </a:r>
            <a:r>
              <a:rPr sz="2200" spc="28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(Бельгія,</a:t>
            </a:r>
            <a:r>
              <a:rPr sz="2200" spc="31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Франція,</a:t>
            </a:r>
            <a:r>
              <a:rPr sz="2200" spc="30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Німеччина,</a:t>
            </a:r>
            <a:r>
              <a:rPr sz="2200" spc="30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Італія,</a:t>
            </a:r>
            <a:r>
              <a:rPr sz="2200" spc="31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Люксембург</a:t>
            </a:r>
            <a:r>
              <a:rPr sz="2200" spc="31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та </a:t>
            </a:r>
            <a:r>
              <a:rPr sz="2200" spc="-10" dirty="0">
                <a:latin typeface="Times New Roman"/>
                <a:cs typeface="Times New Roman"/>
              </a:rPr>
              <a:t>Нідерланди).</a:t>
            </a:r>
            <a:endParaRPr sz="2200">
              <a:latin typeface="Times New Roman"/>
              <a:cs typeface="Times New Roman"/>
            </a:endParaRPr>
          </a:p>
          <a:p>
            <a:pPr marL="637540" algn="just">
              <a:lnSpc>
                <a:spcPct val="100000"/>
              </a:lnSpc>
            </a:pPr>
            <a:r>
              <a:rPr sz="2200" spc="-10" dirty="0">
                <a:latin typeface="Times New Roman"/>
                <a:cs typeface="Times New Roman"/>
              </a:rPr>
              <a:t>Поточні</a:t>
            </a:r>
            <a:r>
              <a:rPr sz="2200" spc="-50" dirty="0">
                <a:latin typeface="Times New Roman"/>
                <a:cs typeface="Times New Roman"/>
              </a:rPr>
              <a:t> </a:t>
            </a:r>
            <a:r>
              <a:rPr sz="2200" spc="-20" dirty="0">
                <a:latin typeface="Times New Roman"/>
                <a:cs typeface="Times New Roman"/>
              </a:rPr>
              <a:t>країни-</a:t>
            </a:r>
            <a:r>
              <a:rPr sz="2200" dirty="0">
                <a:latin typeface="Times New Roman"/>
                <a:cs typeface="Times New Roman"/>
              </a:rPr>
              <a:t>члени:</a:t>
            </a:r>
            <a:r>
              <a:rPr sz="2200" spc="-2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27</a:t>
            </a:r>
            <a:r>
              <a:rPr sz="2200" b="1" spc="-5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країн</a:t>
            </a:r>
            <a:r>
              <a:rPr sz="2200" b="1" spc="-40" dirty="0">
                <a:latin typeface="Times New Roman"/>
                <a:cs typeface="Times New Roman"/>
              </a:rPr>
              <a:t> </a:t>
            </a:r>
            <a:r>
              <a:rPr sz="2200" spc="-50" dirty="0">
                <a:latin typeface="Times New Roman"/>
                <a:cs typeface="Times New Roman"/>
              </a:rPr>
              <a:t>.</a:t>
            </a:r>
            <a:endParaRPr sz="2200">
              <a:latin typeface="Times New Roman"/>
              <a:cs typeface="Times New Roman"/>
            </a:endParaRPr>
          </a:p>
          <a:p>
            <a:pPr marL="637540" marR="5715" algn="just">
              <a:lnSpc>
                <a:spcPct val="100000"/>
              </a:lnSpc>
              <a:spcBef>
                <a:spcPts val="5"/>
              </a:spcBef>
            </a:pPr>
            <a:r>
              <a:rPr sz="2200" dirty="0">
                <a:latin typeface="Times New Roman"/>
                <a:cs typeface="Times New Roman"/>
              </a:rPr>
              <a:t>Претенденти</a:t>
            </a:r>
            <a:r>
              <a:rPr sz="2200" spc="4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3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майбутнє</a:t>
            </a:r>
            <a:r>
              <a:rPr sz="2200" spc="4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членство:</a:t>
            </a:r>
            <a:r>
              <a:rPr sz="2200" spc="35" dirty="0">
                <a:latin typeface="Times New Roman"/>
                <a:cs typeface="Times New Roman"/>
              </a:rPr>
              <a:t>  </a:t>
            </a:r>
            <a:r>
              <a:rPr sz="2200" b="1" dirty="0">
                <a:latin typeface="Times New Roman"/>
                <a:cs typeface="Times New Roman"/>
              </a:rPr>
              <a:t>9</a:t>
            </a:r>
            <a:r>
              <a:rPr sz="2200" b="1" spc="40" dirty="0">
                <a:latin typeface="Times New Roman"/>
                <a:cs typeface="Times New Roman"/>
              </a:rPr>
              <a:t>  </a:t>
            </a:r>
            <a:r>
              <a:rPr sz="2200" b="1" spc="-20" dirty="0">
                <a:latin typeface="Times New Roman"/>
                <a:cs typeface="Times New Roman"/>
              </a:rPr>
              <a:t>країн-</a:t>
            </a:r>
            <a:r>
              <a:rPr sz="2200" b="1" dirty="0">
                <a:latin typeface="Times New Roman"/>
                <a:cs typeface="Times New Roman"/>
              </a:rPr>
              <a:t>кандидатів</a:t>
            </a:r>
            <a:r>
              <a:rPr sz="2200" b="1" spc="4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40" dirty="0">
                <a:latin typeface="Times New Roman"/>
                <a:cs typeface="Times New Roman"/>
              </a:rPr>
              <a:t>  </a:t>
            </a:r>
            <a:r>
              <a:rPr sz="2200" spc="-50" dirty="0">
                <a:latin typeface="Times New Roman"/>
                <a:cs typeface="Times New Roman"/>
              </a:rPr>
              <a:t>1 </a:t>
            </a:r>
            <a:r>
              <a:rPr sz="2200" spc="-10" dirty="0">
                <a:latin typeface="Times New Roman"/>
                <a:cs typeface="Times New Roman"/>
              </a:rPr>
              <a:t>потенційний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кандидат.</a:t>
            </a:r>
            <a:endParaRPr sz="2200">
              <a:latin typeface="Times New Roman"/>
              <a:cs typeface="Times New Roman"/>
            </a:endParaRPr>
          </a:p>
          <a:p>
            <a:pPr marL="637540" marR="5080" algn="just">
              <a:lnSpc>
                <a:spcPct val="100000"/>
              </a:lnSpc>
            </a:pPr>
            <a:r>
              <a:rPr sz="2200" dirty="0">
                <a:latin typeface="Times New Roman"/>
                <a:cs typeface="Times New Roman"/>
              </a:rPr>
              <a:t>Інституційна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структура: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ЄС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має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унікальну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структуру</a:t>
            </a:r>
            <a:r>
              <a:rPr sz="2200" spc="-45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інституцій, </a:t>
            </a:r>
            <a:r>
              <a:rPr sz="2200" dirty="0">
                <a:latin typeface="Times New Roman"/>
                <a:cs typeface="Times New Roman"/>
              </a:rPr>
              <a:t>органів</a:t>
            </a:r>
            <a:r>
              <a:rPr sz="2200" spc="1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і</a:t>
            </a:r>
            <a:r>
              <a:rPr sz="2200" spc="1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агенцій,</a:t>
            </a:r>
            <a:r>
              <a:rPr sz="2200" spc="1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які</a:t>
            </a:r>
            <a:r>
              <a:rPr sz="2200" spc="1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працюють</a:t>
            </a:r>
            <a:r>
              <a:rPr sz="2200" spc="16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на</a:t>
            </a:r>
            <a:r>
              <a:rPr sz="2200" spc="17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спільні</a:t>
            </a:r>
            <a:r>
              <a:rPr sz="2200" spc="180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інтереси</a:t>
            </a:r>
            <a:r>
              <a:rPr sz="2200" spc="175" dirty="0">
                <a:latin typeface="Times New Roman"/>
                <a:cs typeface="Times New Roman"/>
              </a:rPr>
              <a:t>  </a:t>
            </a:r>
            <a:r>
              <a:rPr sz="2200" dirty="0">
                <a:latin typeface="Times New Roman"/>
                <a:cs typeface="Times New Roman"/>
              </a:rPr>
              <a:t>ЄС</a:t>
            </a:r>
            <a:r>
              <a:rPr sz="2200" spc="170" dirty="0">
                <a:latin typeface="Times New Roman"/>
                <a:cs typeface="Times New Roman"/>
              </a:rPr>
              <a:t>  </a:t>
            </a:r>
            <a:r>
              <a:rPr sz="2200" spc="-50" dirty="0">
                <a:latin typeface="Times New Roman"/>
                <a:cs typeface="Times New Roman"/>
              </a:rPr>
              <a:t>і </a:t>
            </a:r>
            <a:r>
              <a:rPr sz="2200" dirty="0">
                <a:latin typeface="Times New Roman"/>
                <a:cs typeface="Times New Roman"/>
              </a:rPr>
              <a:t>європейців.</a:t>
            </a:r>
            <a:r>
              <a:rPr sz="2200" spc="9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7</a:t>
            </a:r>
            <a:r>
              <a:rPr sz="2200" b="1" spc="9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європейських</a:t>
            </a:r>
            <a:r>
              <a:rPr sz="2200" b="1" spc="7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інституцій</a:t>
            </a:r>
            <a:r>
              <a:rPr sz="2200" b="1" spc="7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,</a:t>
            </a:r>
            <a:r>
              <a:rPr sz="2200" b="1" spc="9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9</a:t>
            </a:r>
            <a:r>
              <a:rPr sz="2200" b="1" spc="8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органів</a:t>
            </a:r>
            <a:r>
              <a:rPr sz="2200" b="1" spc="8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ЄС</a:t>
            </a:r>
            <a:r>
              <a:rPr sz="2200" b="1" spc="90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і</a:t>
            </a:r>
            <a:r>
              <a:rPr sz="2200" b="1" spc="90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понад </a:t>
            </a:r>
            <a:r>
              <a:rPr sz="2200" b="1" dirty="0">
                <a:latin typeface="Times New Roman"/>
                <a:cs typeface="Times New Roman"/>
              </a:rPr>
              <a:t>30</a:t>
            </a:r>
            <a:r>
              <a:rPr sz="2200" b="1" spc="4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децентралізованих</a:t>
            </a:r>
            <a:r>
              <a:rPr sz="2200" b="1" spc="455" dirty="0">
                <a:latin typeface="Times New Roman"/>
                <a:cs typeface="Times New Roman"/>
              </a:rPr>
              <a:t> </a:t>
            </a:r>
            <a:r>
              <a:rPr sz="2200" b="1" dirty="0">
                <a:latin typeface="Times New Roman"/>
                <a:cs typeface="Times New Roman"/>
              </a:rPr>
              <a:t>агенцій</a:t>
            </a:r>
            <a:r>
              <a:rPr sz="2200" dirty="0">
                <a:latin typeface="Times New Roman"/>
                <a:cs typeface="Times New Roman"/>
              </a:rPr>
              <a:t>,</a:t>
            </a:r>
            <a:r>
              <a:rPr sz="2200" spc="459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які</a:t>
            </a:r>
            <a:r>
              <a:rPr sz="2200" spc="46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виконують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певні</a:t>
            </a:r>
            <a:r>
              <a:rPr sz="2200" spc="450" dirty="0">
                <a:latin typeface="Times New Roman"/>
                <a:cs typeface="Times New Roman"/>
              </a:rPr>
              <a:t> </a:t>
            </a:r>
            <a:r>
              <a:rPr sz="2200" spc="-10" dirty="0">
                <a:latin typeface="Times New Roman"/>
                <a:cs typeface="Times New Roman"/>
              </a:rPr>
              <a:t>функції, </a:t>
            </a:r>
            <a:r>
              <a:rPr sz="2200" dirty="0">
                <a:latin typeface="Times New Roman"/>
                <a:cs typeface="Times New Roman"/>
              </a:rPr>
              <a:t>розташовані</a:t>
            </a:r>
            <a:r>
              <a:rPr sz="2200" spc="-70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по</a:t>
            </a:r>
            <a:r>
              <a:rPr sz="2200" spc="-7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всьому</a:t>
            </a:r>
            <a:r>
              <a:rPr sz="2200" spc="-85" dirty="0">
                <a:latin typeface="Times New Roman"/>
                <a:cs typeface="Times New Roman"/>
              </a:rPr>
              <a:t> </a:t>
            </a:r>
            <a:r>
              <a:rPr sz="2200" spc="-25" dirty="0">
                <a:latin typeface="Times New Roman"/>
                <a:cs typeface="Times New Roman"/>
              </a:rPr>
              <a:t>ЄС.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0" y="146304"/>
            <a:ext cx="2133600" cy="14249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125</TotalTime>
  <Words>2121</Words>
  <Application>Microsoft Office PowerPoint</Application>
  <PresentationFormat>Екран (4:3)</PresentationFormat>
  <Paragraphs>339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28</vt:i4>
      </vt:variant>
    </vt:vector>
  </HeadingPairs>
  <TitlesOfParts>
    <vt:vector size="29" baseType="lpstr">
      <vt:lpstr>Office Theme</vt:lpstr>
      <vt:lpstr>Аналіз зовнішньої політики</vt:lpstr>
      <vt:lpstr>2.0. Регіон Європа на політичній карті світу</vt:lpstr>
      <vt:lpstr>2.0. Регіон Європа на політичній карті світу</vt:lpstr>
      <vt:lpstr>2.0. Регіон Європа на політичній карті світу</vt:lpstr>
      <vt:lpstr>2.0. Регіон Європа на політичній карті світу</vt:lpstr>
      <vt:lpstr>2.0. Регіон Європа на політичній карті світу</vt:lpstr>
      <vt:lpstr>2.0. Регіон Європа на політичній карті світу Країни, частково розташовані в Європі</vt:lpstr>
      <vt:lpstr>Презентація PowerPoint</vt:lpstr>
      <vt:lpstr>Презентація PowerPoint</vt:lpstr>
      <vt:lpstr>Зовнішня політика Європейського Союзу</vt:lpstr>
      <vt:lpstr>Презентація PowerPoint</vt:lpstr>
      <vt:lpstr>Презентація PowerPoint</vt:lpstr>
      <vt:lpstr>Презентація PowerPoint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Зовнішня політика Європейського Союзу</vt:lpstr>
      <vt:lpstr>Підсумок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МІЖНАРОДНІ ОРГАНІЗАЦІЇ</dc:title>
  <dc:creator>Valentyna Ksendzuk</dc:creator>
  <cp:lastModifiedBy>User</cp:lastModifiedBy>
  <cp:revision>3</cp:revision>
  <dcterms:created xsi:type="dcterms:W3CDTF">2026-02-13T14:15:32Z</dcterms:created>
  <dcterms:modified xsi:type="dcterms:W3CDTF">2026-02-14T12:44:35Z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2026-02-13T00:00:00Z</vt:filetime>
  </property>
  <property fmtid="{D5CDD505-2E9C-101B-9397-08002B2CF9AE}" pid="5" name="Producer">
    <vt:lpwstr>Microsoft® PowerPoint® 2016</vt:lpwstr>
  </property>
</Properties>
</file>