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handoutMasterIdLst>
    <p:handoutMasterId r:id="rId66"/>
  </p:handoutMasterIdLst>
  <p:sldIdLst>
    <p:sldId id="256" r:id="rId2"/>
    <p:sldId id="305" r:id="rId3"/>
    <p:sldId id="269" r:id="rId4"/>
    <p:sldId id="257" r:id="rId5"/>
    <p:sldId id="258" r:id="rId6"/>
    <p:sldId id="260" r:id="rId7"/>
    <p:sldId id="263" r:id="rId8"/>
    <p:sldId id="264" r:id="rId9"/>
    <p:sldId id="265" r:id="rId10"/>
    <p:sldId id="266" r:id="rId11"/>
    <p:sldId id="267" r:id="rId12"/>
    <p:sldId id="268" r:id="rId13"/>
    <p:sldId id="261" r:id="rId14"/>
    <p:sldId id="262" r:id="rId15"/>
    <p:sldId id="270" r:id="rId16"/>
    <p:sldId id="271" r:id="rId17"/>
    <p:sldId id="272" r:id="rId18"/>
    <p:sldId id="273" r:id="rId19"/>
    <p:sldId id="274" r:id="rId20"/>
    <p:sldId id="275" r:id="rId21"/>
    <p:sldId id="276" r:id="rId22"/>
    <p:sldId id="277" r:id="rId23"/>
    <p:sldId id="278" r:id="rId24"/>
    <p:sldId id="279" r:id="rId25"/>
    <p:sldId id="296" r:id="rId26"/>
    <p:sldId id="299" r:id="rId27"/>
    <p:sldId id="298" r:id="rId28"/>
    <p:sldId id="297" r:id="rId29"/>
    <p:sldId id="295" r:id="rId30"/>
    <p:sldId id="307" r:id="rId31"/>
    <p:sldId id="306" r:id="rId32"/>
    <p:sldId id="308" r:id="rId33"/>
    <p:sldId id="309" r:id="rId34"/>
    <p:sldId id="310" r:id="rId35"/>
    <p:sldId id="311" r:id="rId36"/>
    <p:sldId id="280" r:id="rId37"/>
    <p:sldId id="281" r:id="rId38"/>
    <p:sldId id="282" r:id="rId39"/>
    <p:sldId id="283" r:id="rId40"/>
    <p:sldId id="284" r:id="rId41"/>
    <p:sldId id="285" r:id="rId42"/>
    <p:sldId id="286" r:id="rId43"/>
    <p:sldId id="287" r:id="rId44"/>
    <p:sldId id="288" r:id="rId45"/>
    <p:sldId id="289" r:id="rId46"/>
    <p:sldId id="290" r:id="rId47"/>
    <p:sldId id="322" r:id="rId48"/>
    <p:sldId id="323" r:id="rId49"/>
    <p:sldId id="291" r:id="rId50"/>
    <p:sldId id="292" r:id="rId51"/>
    <p:sldId id="293" r:id="rId52"/>
    <p:sldId id="302" r:id="rId53"/>
    <p:sldId id="303" r:id="rId54"/>
    <p:sldId id="304" r:id="rId55"/>
    <p:sldId id="312" r:id="rId56"/>
    <p:sldId id="313" r:id="rId57"/>
    <p:sldId id="314" r:id="rId58"/>
    <p:sldId id="315" r:id="rId59"/>
    <p:sldId id="316" r:id="rId60"/>
    <p:sldId id="317" r:id="rId61"/>
    <p:sldId id="318" r:id="rId62"/>
    <p:sldId id="319" r:id="rId63"/>
    <p:sldId id="320" r:id="rId64"/>
    <p:sldId id="321" r:id="rId65"/>
  </p:sldIdLst>
  <p:sldSz cx="9144000" cy="6858000" type="screen4x3"/>
  <p:notesSz cx="6797675" cy="992822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2DE63D5-997A-4646-A377-4702673A728D}" styleName="Светлый стиль 2 - акцент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48" autoAdjust="0"/>
    <p:restoredTop sz="94660"/>
  </p:normalViewPr>
  <p:slideViewPr>
    <p:cSldViewPr>
      <p:cViewPr varScale="1">
        <p:scale>
          <a:sx n="83" d="100"/>
          <a:sy n="83" d="100"/>
        </p:scale>
        <p:origin x="1421"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BED6F2A2-7887-4302-A8FD-1449EEE7BC00}" type="datetimeFigureOut">
              <a:rPr lang="ru-RU" smtClean="0"/>
              <a:t>16.04.2023</a:t>
            </a:fld>
            <a:endParaRPr lang="ru-RU"/>
          </a:p>
        </p:txBody>
      </p:sp>
      <p:sp>
        <p:nvSpPr>
          <p:cNvPr id="4" name="Нижний колонтитул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8FA6563C-38AA-47A8-9A49-2BD2D82EDF81}" type="slidenum">
              <a:rPr lang="ru-RU" smtClean="0"/>
              <a:t>‹#›</a:t>
            </a:fld>
            <a:endParaRPr lang="ru-RU"/>
          </a:p>
        </p:txBody>
      </p:sp>
    </p:spTree>
    <p:extLst>
      <p:ext uri="{BB962C8B-B14F-4D97-AF65-F5344CB8AC3E}">
        <p14:creationId xmlns:p14="http://schemas.microsoft.com/office/powerpoint/2010/main" val="195083907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5B106E36-FD25-4E2D-B0AA-010F637433A0}" type="datetimeFigureOut">
              <a:rPr lang="ru-RU" smtClean="0"/>
              <a:pPr/>
              <a:t>16.04.2023</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16.04.2023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16.04.2023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5B106E36-FD25-4E2D-B0AA-010F637433A0}" type="datetimeFigureOut">
              <a:rPr lang="ru-RU" smtClean="0"/>
              <a:pPr/>
              <a:t>16.04.2023</a:t>
            </a:fld>
            <a:endParaRPr lang="ru-RU"/>
          </a:p>
        </p:txBody>
      </p:sp>
      <p:sp>
        <p:nvSpPr>
          <p:cNvPr id="9" name="Номер слайда 8"/>
          <p:cNvSpPr>
            <a:spLocks noGrp="1"/>
          </p:cNvSpPr>
          <p:nvPr>
            <p:ph type="sldNum" sz="quarter" idx="15"/>
          </p:nvPr>
        </p:nvSpPr>
        <p:spPr/>
        <p:txBody>
          <a:bodyPr rtlCol="0"/>
          <a:lstStyle/>
          <a:p>
            <a:fld id="{725C68B6-61C2-468F-89AB-4B9F7531AA68}"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5B106E36-FD25-4E2D-B0AA-010F637433A0}" type="datetimeFigureOut">
              <a:rPr lang="ru-RU" smtClean="0"/>
              <a:pPr/>
              <a:t>16.04.2023</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16.04.2023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16.04.2023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5B106E36-FD25-4E2D-B0AA-010F637433A0}" type="datetimeFigureOut">
              <a:rPr lang="ru-RU" smtClean="0"/>
              <a:pPr/>
              <a:t>16.04.2023</a:t>
            </a:fld>
            <a:endParaRPr lang="ru-RU"/>
          </a:p>
        </p:txBody>
      </p:sp>
      <p:sp>
        <p:nvSpPr>
          <p:cNvPr id="7" name="Номер слайда 6"/>
          <p:cNvSpPr>
            <a:spLocks noGrp="1"/>
          </p:cNvSpPr>
          <p:nvPr>
            <p:ph type="sldNum" sz="quarter" idx="11"/>
          </p:nvPr>
        </p:nvSpPr>
        <p:spPr/>
        <p:txBody>
          <a:bodyPr rtlCol="0"/>
          <a:lstStyle/>
          <a:p>
            <a:fld id="{725C68B6-61C2-468F-89AB-4B9F7531AA68}"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16.04.2023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5B106E36-FD25-4E2D-B0AA-010F637433A0}" type="datetimeFigureOut">
              <a:rPr lang="ru-RU" smtClean="0"/>
              <a:pPr/>
              <a:t>16.04.2023</a:t>
            </a:fld>
            <a:endParaRPr lang="ru-RU"/>
          </a:p>
        </p:txBody>
      </p:sp>
      <p:sp>
        <p:nvSpPr>
          <p:cNvPr id="22" name="Номер слайда 21"/>
          <p:cNvSpPr>
            <a:spLocks noGrp="1"/>
          </p:cNvSpPr>
          <p:nvPr>
            <p:ph type="sldNum" sz="quarter" idx="15"/>
          </p:nvPr>
        </p:nvSpPr>
        <p:spPr/>
        <p:txBody>
          <a:bodyPr rtlCol="0"/>
          <a:lstStyle/>
          <a:p>
            <a:fld id="{725C68B6-61C2-468F-89AB-4B9F7531AA68}"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5B106E36-FD25-4E2D-B0AA-010F637433A0}" type="datetimeFigureOut">
              <a:rPr lang="ru-RU" smtClean="0"/>
              <a:pPr/>
              <a:t>16.04.2023</a:t>
            </a:fld>
            <a:endParaRPr lang="ru-RU"/>
          </a:p>
        </p:txBody>
      </p:sp>
      <p:sp>
        <p:nvSpPr>
          <p:cNvPr id="18" name="Номер слайда 17"/>
          <p:cNvSpPr>
            <a:spLocks noGrp="1"/>
          </p:cNvSpPr>
          <p:nvPr>
            <p:ph type="sldNum" sz="quarter" idx="11"/>
          </p:nvPr>
        </p:nvSpPr>
        <p:spPr/>
        <p:txBody>
          <a:bodyPr rtlCol="0"/>
          <a:lstStyle/>
          <a:p>
            <a:fld id="{725C68B6-61C2-468F-89AB-4B9F7531AA68}"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B106E36-FD25-4E2D-B0AA-010F637433A0}" type="datetimeFigureOut">
              <a:rPr lang="ru-RU" smtClean="0"/>
              <a:pPr/>
              <a:t>16.04.2023</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907704" y="404664"/>
            <a:ext cx="6879138" cy="5112568"/>
          </a:xfrm>
          <a:solidFill>
            <a:schemeClr val="bg2"/>
          </a:solidFill>
        </p:spPr>
        <p:style>
          <a:lnRef idx="1">
            <a:schemeClr val="accent1"/>
          </a:lnRef>
          <a:fillRef idx="2">
            <a:schemeClr val="accent1"/>
          </a:fillRef>
          <a:effectRef idx="1">
            <a:schemeClr val="accent1"/>
          </a:effectRef>
          <a:fontRef idx="minor">
            <a:schemeClr val="dk1"/>
          </a:fontRef>
        </p:style>
        <p:txBody>
          <a:bodyPr>
            <a:noAutofit/>
          </a:bodyPr>
          <a:lstStyle/>
          <a:p>
            <a:pPr algn="ctr"/>
            <a:r>
              <a:rPr lang="uk-UA" sz="3200" dirty="0" smtClean="0">
                <a:latin typeface="Times New Roman" pitchFamily="18" charset="0"/>
                <a:cs typeface="Times New Roman" pitchFamily="18" charset="0"/>
              </a:rPr>
              <a:t>ТЕМА: </a:t>
            </a:r>
            <a:br>
              <a:rPr lang="uk-UA" sz="3200" dirty="0" smtClean="0">
                <a:latin typeface="Times New Roman" pitchFamily="18" charset="0"/>
                <a:cs typeface="Times New Roman" pitchFamily="18" charset="0"/>
              </a:rPr>
            </a:br>
            <a:r>
              <a:rPr lang="uk-UA" sz="3200" dirty="0" smtClean="0">
                <a:latin typeface="Times New Roman" pitchFamily="18" charset="0"/>
                <a:cs typeface="Times New Roman" pitchFamily="18" charset="0"/>
              </a:rPr>
              <a:t>Бухгалтерський облік цільового фінансування та цільових надходжень</a:t>
            </a:r>
            <a:r>
              <a:rPr lang="uk-UA" sz="3200" dirty="0">
                <a:latin typeface="Times New Roman" pitchFamily="18" charset="0"/>
                <a:cs typeface="Times New Roman" pitchFamily="18" charset="0"/>
              </a:rPr>
              <a:t>. </a:t>
            </a:r>
            <a:r>
              <a:rPr lang="uk-UA" sz="3200" dirty="0" smtClean="0">
                <a:latin typeface="Times New Roman" pitchFamily="18" charset="0"/>
                <a:cs typeface="Times New Roman" pitchFamily="18" charset="0"/>
              </a:rPr>
              <a:t/>
            </a:r>
            <a:br>
              <a:rPr lang="uk-UA" sz="3200" dirty="0" smtClean="0">
                <a:latin typeface="Times New Roman" pitchFamily="18" charset="0"/>
                <a:cs typeface="Times New Roman" pitchFamily="18" charset="0"/>
              </a:rPr>
            </a:br>
            <a:r>
              <a:rPr lang="uk-UA" sz="3200" dirty="0" smtClean="0">
                <a:latin typeface="Times New Roman" pitchFamily="18" charset="0"/>
                <a:cs typeface="Times New Roman" pitchFamily="18" charset="0"/>
              </a:rPr>
              <a:t/>
            </a:r>
            <a:br>
              <a:rPr lang="uk-UA" sz="3200" dirty="0" smtClean="0">
                <a:latin typeface="Times New Roman" pitchFamily="18" charset="0"/>
                <a:cs typeface="Times New Roman" pitchFamily="18" charset="0"/>
              </a:rPr>
            </a:br>
            <a:r>
              <a:rPr lang="uk-UA" sz="3200" dirty="0" smtClean="0">
                <a:latin typeface="Times New Roman" pitchFamily="18" charset="0"/>
                <a:cs typeface="Times New Roman" pitchFamily="18" charset="0"/>
              </a:rPr>
              <a:t>Бухгалтерський </a:t>
            </a:r>
            <a:r>
              <a:rPr lang="uk-UA" sz="3200" dirty="0">
                <a:latin typeface="Times New Roman" pitchFamily="18" charset="0"/>
                <a:cs typeface="Times New Roman" pitchFamily="18" charset="0"/>
              </a:rPr>
              <a:t>облік забезпечення </a:t>
            </a:r>
            <a:r>
              <a:rPr lang="uk-UA" sz="3200" dirty="0" smtClean="0">
                <a:latin typeface="Times New Roman" pitchFamily="18" charset="0"/>
                <a:cs typeface="Times New Roman" pitchFamily="18" charset="0"/>
              </a:rPr>
              <a:t>майбутніх витрат і платежів</a:t>
            </a:r>
            <a:br>
              <a:rPr lang="uk-UA" sz="3200" dirty="0" smtClean="0">
                <a:latin typeface="Times New Roman" pitchFamily="18" charset="0"/>
                <a:cs typeface="Times New Roman" pitchFamily="18" charset="0"/>
              </a:rPr>
            </a:br>
            <a:endParaRPr lang="ru-RU" sz="32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357158" y="357166"/>
            <a:ext cx="7715304" cy="5786478"/>
          </a:xfrm>
          <a:solidFill>
            <a:schemeClr val="bg2"/>
          </a:solidFill>
        </p:spPr>
        <p:style>
          <a:lnRef idx="1">
            <a:schemeClr val="accent1"/>
          </a:lnRef>
          <a:fillRef idx="2">
            <a:schemeClr val="accent1"/>
          </a:fillRef>
          <a:effectRef idx="1">
            <a:schemeClr val="accent1"/>
          </a:effectRef>
          <a:fontRef idx="minor">
            <a:schemeClr val="dk1"/>
          </a:fontRef>
        </p:style>
        <p:txBody>
          <a:bodyPr>
            <a:normAutofit/>
          </a:bodyPr>
          <a:lstStyle/>
          <a:p>
            <a:pPr>
              <a:buNone/>
            </a:pPr>
            <a:r>
              <a:rPr lang="uk-UA" sz="2600" dirty="0" smtClean="0">
                <a:latin typeface="Times New Roman" pitchFamily="18" charset="0"/>
                <a:cs typeface="Times New Roman" pitchFamily="18" charset="0"/>
              </a:rPr>
              <a:t>    Кошти цільового фінансування і цільових надходжень підприємства можуть одержувати як субсидії, асигнуватися з бюджету і позабюджетних фондів, цільових внесків юридичних і фізичних осіб на:</a:t>
            </a:r>
          </a:p>
          <a:p>
            <a:pPr>
              <a:buFont typeface="Wingdings" pitchFamily="2" charset="2"/>
              <a:buChar char="v"/>
            </a:pPr>
            <a:r>
              <a:rPr lang="uk-UA" sz="2600" dirty="0" smtClean="0">
                <a:latin typeface="Times New Roman" pitchFamily="18" charset="0"/>
                <a:cs typeface="Times New Roman" pitchFamily="18" charset="0"/>
              </a:rPr>
              <a:t> фінансування капітальних інвестицій;</a:t>
            </a:r>
          </a:p>
          <a:p>
            <a:pPr>
              <a:buFont typeface="Wingdings" pitchFamily="2" charset="2"/>
              <a:buChar char="v"/>
            </a:pPr>
            <a:r>
              <a:rPr lang="uk-UA" sz="2600" dirty="0" smtClean="0">
                <a:latin typeface="Times New Roman" pitchFamily="18" charset="0"/>
                <a:cs typeface="Times New Roman" pitchFamily="18" charset="0"/>
              </a:rPr>
              <a:t> науково-дослідні роботи;</a:t>
            </a:r>
          </a:p>
          <a:p>
            <a:pPr>
              <a:buFont typeface="Wingdings" pitchFamily="2" charset="2"/>
              <a:buChar char="v"/>
            </a:pPr>
            <a:r>
              <a:rPr lang="uk-UA" sz="2600" dirty="0" smtClean="0">
                <a:latin typeface="Times New Roman" pitchFamily="18" charset="0"/>
                <a:cs typeface="Times New Roman" pitchFamily="18" charset="0"/>
              </a:rPr>
              <a:t> соціальний захист громадян;</a:t>
            </a:r>
          </a:p>
          <a:p>
            <a:pPr>
              <a:buFont typeface="Wingdings" pitchFamily="2" charset="2"/>
              <a:buChar char="v"/>
            </a:pPr>
            <a:r>
              <a:rPr lang="uk-UA" sz="2600" dirty="0" smtClean="0">
                <a:latin typeface="Times New Roman" pitchFamily="18" charset="0"/>
                <a:cs typeface="Times New Roman" pitchFamily="18" charset="0"/>
              </a:rPr>
              <a:t> державне регулювання цін на продовольчі товари, медикаменти, паливо для населення, послуги житлово-комунального господарства і пасажирського транспорту тощо.</a:t>
            </a:r>
            <a:endParaRPr lang="ru-RU" sz="2600" dirty="0" smtClean="0">
              <a:latin typeface="Times New Roman" pitchFamily="18" charset="0"/>
              <a:cs typeface="Times New Roman" pitchFamily="18" charset="0"/>
            </a:endParaRPr>
          </a:p>
          <a:p>
            <a:pPr>
              <a:buNone/>
            </a:pPr>
            <a:endParaRPr lang="ru-RU" sz="26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85720" y="428604"/>
            <a:ext cx="8429684" cy="6000792"/>
          </a:xfrm>
          <a:solidFill>
            <a:schemeClr val="bg2"/>
          </a:solidFill>
        </p:spPr>
        <p:style>
          <a:lnRef idx="1">
            <a:schemeClr val="accent1"/>
          </a:lnRef>
          <a:fillRef idx="2">
            <a:schemeClr val="accent1"/>
          </a:fillRef>
          <a:effectRef idx="1">
            <a:schemeClr val="accent1"/>
          </a:effectRef>
          <a:fontRef idx="minor">
            <a:schemeClr val="dk1"/>
          </a:fontRef>
        </p:style>
        <p:txBody>
          <a:bodyPr>
            <a:noAutofit/>
          </a:bodyPr>
          <a:lstStyle/>
          <a:p>
            <a:pPr>
              <a:buNone/>
            </a:pPr>
            <a:r>
              <a:rPr lang="uk-UA" sz="2500" dirty="0" smtClean="0">
                <a:latin typeface="Times New Roman" pitchFamily="18" charset="0"/>
                <a:cs typeface="Times New Roman" pitchFamily="18" charset="0"/>
              </a:rPr>
              <a:t>    Джерела цільового фінансування і цільових надходжень регламентуються відповідними урядовими постановами і нормативними документами, зокрема:</a:t>
            </a:r>
          </a:p>
          <a:p>
            <a:pPr>
              <a:buFont typeface="Wingdings" pitchFamily="2" charset="2"/>
              <a:buChar char="v"/>
            </a:pPr>
            <a:r>
              <a:rPr lang="uk-UA" sz="2500" dirty="0" smtClean="0">
                <a:latin typeface="Times New Roman" pitchFamily="18" charset="0"/>
                <a:cs typeface="Times New Roman" pitchFamily="18" charset="0"/>
              </a:rPr>
              <a:t>Законом України «Про статус і соціальний захист громадян, які постраждали внаслідок Чорнобильської катастрофи»;</a:t>
            </a:r>
          </a:p>
          <a:p>
            <a:pPr>
              <a:buFont typeface="Wingdings" pitchFamily="2" charset="2"/>
              <a:buChar char="v"/>
            </a:pPr>
            <a:r>
              <a:rPr lang="uk-UA" sz="2500" dirty="0" smtClean="0">
                <a:latin typeface="Times New Roman" pitchFamily="18" charset="0"/>
                <a:cs typeface="Times New Roman" pitchFamily="18" charset="0"/>
              </a:rPr>
              <a:t>листом Мінфіну України від 27.08.91 № 04-503 «Про облік виплат, пов'язаних із соціальним захистом громадян, які постраждали внаслідок Чорнобильської катастрофи»;</a:t>
            </a:r>
          </a:p>
          <a:p>
            <a:pPr>
              <a:buFont typeface="Wingdings" pitchFamily="2" charset="2"/>
              <a:buChar char="v"/>
            </a:pPr>
            <a:r>
              <a:rPr lang="uk-UA" sz="2500" dirty="0" smtClean="0">
                <a:latin typeface="Times New Roman" pitchFamily="18" charset="0"/>
                <a:cs typeface="Times New Roman" pitchFamily="18" charset="0"/>
              </a:rPr>
              <a:t>листом Мінфіну України від 28.01.92 № 18-412 «Про бухгалтерський облік окремих господарських операцій»;</a:t>
            </a:r>
          </a:p>
          <a:p>
            <a:pPr>
              <a:buFont typeface="Wingdings" pitchFamily="2" charset="2"/>
              <a:buChar char="v"/>
            </a:pPr>
            <a:r>
              <a:rPr lang="uk-UA" sz="2500" dirty="0" smtClean="0">
                <a:latin typeface="Times New Roman" pitchFamily="18" charset="0"/>
                <a:cs typeface="Times New Roman" pitchFamily="18" charset="0"/>
              </a:rPr>
              <a:t>наказом Мінфіну України від 14.12.99 № 298 «Про порядок бухгалтерського обліку гуманітарної допомоги» та ін.</a:t>
            </a:r>
          </a:p>
          <a:p>
            <a:pPr>
              <a:buNone/>
            </a:pPr>
            <a:endParaRPr lang="ru-RU" sz="25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71472" y="928670"/>
            <a:ext cx="7572428" cy="4500594"/>
          </a:xfrm>
          <a:solidFill>
            <a:schemeClr val="bg2"/>
          </a:solidFill>
        </p:spPr>
        <p:style>
          <a:lnRef idx="1">
            <a:schemeClr val="accent1"/>
          </a:lnRef>
          <a:fillRef idx="2">
            <a:schemeClr val="accent1"/>
          </a:fillRef>
          <a:effectRef idx="1">
            <a:schemeClr val="accent1"/>
          </a:effectRef>
          <a:fontRef idx="minor">
            <a:schemeClr val="dk1"/>
          </a:fontRef>
        </p:style>
        <p:txBody>
          <a:bodyPr>
            <a:normAutofit/>
          </a:bodyPr>
          <a:lstStyle/>
          <a:p>
            <a:pPr>
              <a:buNone/>
            </a:pPr>
            <a:r>
              <a:rPr lang="uk-UA" sz="2600" dirty="0" smtClean="0">
                <a:latin typeface="Times New Roman" pitchFamily="18" charset="0"/>
                <a:cs typeface="Times New Roman" pitchFamily="18" charset="0"/>
              </a:rPr>
              <a:t>    Згідно з п. 16 П(с)БО 15 - цільове фінансування не визнається доходом доти, доки не існує підтвердження того, що воно буде отримано та підприємство виконає умови щодо такого фінансування. </a:t>
            </a:r>
          </a:p>
          <a:p>
            <a:pPr>
              <a:buNone/>
            </a:pPr>
            <a:endParaRPr lang="uk-UA" sz="2600" dirty="0" smtClean="0">
              <a:latin typeface="Times New Roman" pitchFamily="18" charset="0"/>
              <a:cs typeface="Times New Roman" pitchFamily="18" charset="0"/>
            </a:endParaRPr>
          </a:p>
          <a:p>
            <a:pPr>
              <a:buNone/>
            </a:pPr>
            <a:r>
              <a:rPr lang="uk-UA" sz="2600" dirty="0" smtClean="0">
                <a:latin typeface="Times New Roman" pitchFamily="18" charset="0"/>
                <a:cs typeface="Times New Roman" pitchFamily="18" charset="0"/>
              </a:rPr>
              <a:t>    Отже, отримане цільове фінансування визнається доходом протягом тих періодів, у яких були зазнані витрати, пов’язані з виконанням умов цільового фінансування.</a:t>
            </a:r>
            <a:endParaRPr lang="ru-RU" sz="26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28596" y="285728"/>
            <a:ext cx="7643866" cy="5929354"/>
          </a:xfrm>
          <a:solidFill>
            <a:schemeClr val="bg2"/>
          </a:solidFill>
        </p:spPr>
        <p:style>
          <a:lnRef idx="1">
            <a:schemeClr val="accent1"/>
          </a:lnRef>
          <a:fillRef idx="2">
            <a:schemeClr val="accent1"/>
          </a:fillRef>
          <a:effectRef idx="1">
            <a:schemeClr val="accent1"/>
          </a:effectRef>
          <a:fontRef idx="minor">
            <a:schemeClr val="dk1"/>
          </a:fontRef>
        </p:style>
        <p:txBody>
          <a:bodyPr>
            <a:noAutofit/>
          </a:bodyPr>
          <a:lstStyle/>
          <a:p>
            <a:pPr fontAlgn="base">
              <a:buNone/>
            </a:pPr>
            <a:r>
              <a:rPr lang="uk-UA" sz="2600" dirty="0" smtClean="0">
                <a:latin typeface="Times New Roman" pitchFamily="18" charset="0"/>
                <a:cs typeface="Times New Roman" pitchFamily="18" charset="0"/>
              </a:rPr>
              <a:t>    </a:t>
            </a:r>
            <a:r>
              <a:rPr lang="uk-UA" sz="2600" b="1" i="1" dirty="0" smtClean="0">
                <a:latin typeface="Times New Roman" pitchFamily="18" charset="0"/>
                <a:cs typeface="Times New Roman" pitchFamily="18" charset="0"/>
              </a:rPr>
              <a:t>Відображення доходу у бухгалтерському обліку залежить від того, для яких цілей надходить фінансування, а саме:</a:t>
            </a:r>
            <a:endParaRPr lang="ru-RU" sz="2600" b="1" i="1" dirty="0" smtClean="0">
              <a:latin typeface="Times New Roman" pitchFamily="18" charset="0"/>
              <a:cs typeface="Times New Roman" pitchFamily="18" charset="0"/>
            </a:endParaRPr>
          </a:p>
          <a:p>
            <a:pPr fontAlgn="base">
              <a:buFont typeface="Wingdings" pitchFamily="2" charset="2"/>
              <a:buChar char="v"/>
            </a:pPr>
            <a:r>
              <a:rPr lang="uk-UA" sz="2600" dirty="0" smtClean="0">
                <a:latin typeface="Times New Roman" pitchFamily="18" charset="0"/>
                <a:cs typeface="Times New Roman" pitchFamily="18" charset="0"/>
              </a:rPr>
              <a:t>суми, отримані у вигляді грантів, субсидій, дотацій:</a:t>
            </a:r>
          </a:p>
          <a:p>
            <a:pPr algn="ctr" fontAlgn="base">
              <a:buNone/>
            </a:pPr>
            <a:r>
              <a:rPr lang="uk-UA" sz="2600" dirty="0" smtClean="0">
                <a:latin typeface="Times New Roman" pitchFamily="18" charset="0"/>
                <a:cs typeface="Times New Roman" pitchFamily="18" charset="0"/>
              </a:rPr>
              <a:t>     </a:t>
            </a:r>
            <a:r>
              <a:rPr lang="uk-UA" sz="2600" b="1" dirty="0" smtClean="0">
                <a:latin typeface="Times New Roman" pitchFamily="18" charset="0"/>
                <a:cs typeface="Times New Roman" pitchFamily="18" charset="0"/>
              </a:rPr>
              <a:t>Д-т 48-К-т 718;</a:t>
            </a:r>
            <a:endParaRPr lang="ru-RU" sz="2600" b="1" dirty="0" smtClean="0">
              <a:latin typeface="Times New Roman" pitchFamily="18" charset="0"/>
              <a:cs typeface="Times New Roman" pitchFamily="18" charset="0"/>
            </a:endParaRPr>
          </a:p>
          <a:p>
            <a:pPr fontAlgn="base">
              <a:buFont typeface="Wingdings" pitchFamily="2" charset="2"/>
              <a:buChar char="v"/>
            </a:pPr>
            <a:r>
              <a:rPr lang="uk-UA" sz="2600" dirty="0" smtClean="0">
                <a:latin typeface="Times New Roman" pitchFamily="18" charset="0"/>
                <a:cs typeface="Times New Roman" pitchFamily="18" charset="0"/>
              </a:rPr>
              <a:t> суми, отримані у вигляді цільових внесків юридичних і фізичних осіб, уряду та інших державних органів, членських внесків, дохід від цільового фінансування капітальних інвестицій, що підлягають амортизації, визначається у сумі, пропорційній сумі амортизації відповідних активів одночасно з її нарахуванням:</a:t>
            </a:r>
          </a:p>
          <a:p>
            <a:pPr algn="ctr" fontAlgn="base">
              <a:buNone/>
            </a:pPr>
            <a:r>
              <a:rPr lang="uk-UA" sz="2600" dirty="0" smtClean="0">
                <a:latin typeface="Times New Roman" pitchFamily="18" charset="0"/>
                <a:cs typeface="Times New Roman" pitchFamily="18" charset="0"/>
              </a:rPr>
              <a:t>     </a:t>
            </a:r>
            <a:r>
              <a:rPr lang="uk-UA" sz="2600" b="1" dirty="0" smtClean="0">
                <a:latin typeface="Times New Roman" pitchFamily="18" charset="0"/>
                <a:cs typeface="Times New Roman" pitchFamily="18" charset="0"/>
              </a:rPr>
              <a:t>Д-т 48-К-т 745.</a:t>
            </a:r>
            <a:endParaRPr lang="ru-RU" sz="2600" b="1" dirty="0" smtClean="0">
              <a:latin typeface="Times New Roman" pitchFamily="18" charset="0"/>
              <a:cs typeface="Times New Roman" pitchFamily="18" charset="0"/>
            </a:endParaRPr>
          </a:p>
          <a:p>
            <a:pPr>
              <a:buNone/>
            </a:pPr>
            <a:endParaRPr lang="ru-RU" sz="26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28596" y="500042"/>
            <a:ext cx="7786742" cy="3214710"/>
          </a:xfrm>
          <a:solidFill>
            <a:schemeClr val="bg2"/>
          </a:solidFill>
        </p:spPr>
        <p:style>
          <a:lnRef idx="1">
            <a:schemeClr val="accent1"/>
          </a:lnRef>
          <a:fillRef idx="2">
            <a:schemeClr val="accent1"/>
          </a:fillRef>
          <a:effectRef idx="1">
            <a:schemeClr val="accent1"/>
          </a:effectRef>
          <a:fontRef idx="minor">
            <a:schemeClr val="dk1"/>
          </a:fontRef>
        </p:style>
        <p:txBody>
          <a:bodyPr>
            <a:noAutofit/>
          </a:bodyPr>
          <a:lstStyle/>
          <a:p>
            <a:pPr>
              <a:buNone/>
            </a:pPr>
            <a:r>
              <a:rPr lang="uk-UA" sz="2600" dirty="0" smtClean="0">
                <a:latin typeface="Times New Roman" pitchFamily="18" charset="0"/>
                <a:cs typeface="Times New Roman" pitchFamily="18" charset="0"/>
              </a:rPr>
              <a:t>    Ситуація, коли витрати, пов’язані з використанням цільового фінансування понесені раніше, ніж були отримані кошти цільового фінансування регулюється пунктом 19 П(с)БО 15. Дохід за такими коштами визнається в момент утворення дебіторської заборгованості, пов’язаної з отриманням у рахунок компенсації раніше понесених витрат.</a:t>
            </a:r>
            <a:endParaRPr lang="ru-RU" sz="2600" dirty="0" smtClean="0">
              <a:latin typeface="Times New Roman" pitchFamily="18" charset="0"/>
              <a:cs typeface="Times New Roman" pitchFamily="18" charset="0"/>
            </a:endParaRPr>
          </a:p>
          <a:p>
            <a:pPr>
              <a:buNone/>
            </a:pPr>
            <a:endParaRPr lang="ru-RU" sz="2600" dirty="0">
              <a:latin typeface="Times New Roman" pitchFamily="18" charset="0"/>
              <a:cs typeface="Times New Roman" pitchFamily="18" charset="0"/>
            </a:endParaRPr>
          </a:p>
        </p:txBody>
      </p:sp>
      <p:pic>
        <p:nvPicPr>
          <p:cNvPr id="26625" name="Picture 1" descr="C:\Users\Аня\Desktop\Новая папка\peredayushchiesya-iz-mestnykh-byudzhetov-na-30-maya-2011-g-sostavili-997-mln-grn.jpg"/>
          <p:cNvPicPr>
            <a:picLocks noChangeAspect="1" noChangeArrowheads="1"/>
          </p:cNvPicPr>
          <p:nvPr/>
        </p:nvPicPr>
        <p:blipFill>
          <a:blip r:embed="rId2"/>
          <a:srcRect/>
          <a:stretch>
            <a:fillRect/>
          </a:stretch>
        </p:blipFill>
        <p:spPr bwMode="auto">
          <a:xfrm>
            <a:off x="357159" y="3714752"/>
            <a:ext cx="7786741" cy="3143248"/>
          </a:xfrm>
          <a:prstGeom prst="rect">
            <a:avLst/>
          </a:prstGeom>
          <a:ln>
            <a:noFill/>
          </a:ln>
          <a:effectLst>
            <a:softEdge rad="112500"/>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00034" y="571480"/>
            <a:ext cx="7467600" cy="5715040"/>
          </a:xfrm>
          <a:solidFill>
            <a:schemeClr val="bg2"/>
          </a:solidFill>
        </p:spPr>
        <p:style>
          <a:lnRef idx="1">
            <a:schemeClr val="accent1"/>
          </a:lnRef>
          <a:fillRef idx="2">
            <a:schemeClr val="accent1"/>
          </a:fillRef>
          <a:effectRef idx="1">
            <a:schemeClr val="accent1"/>
          </a:effectRef>
          <a:fontRef idx="minor">
            <a:schemeClr val="dk1"/>
          </a:fontRef>
        </p:style>
        <p:txBody>
          <a:bodyPr>
            <a:noAutofit/>
          </a:bodyPr>
          <a:lstStyle/>
          <a:p>
            <a:pPr>
              <a:buNone/>
            </a:pPr>
            <a:r>
              <a:rPr lang="uk-UA" sz="2600" dirty="0" smtClean="0">
                <a:latin typeface="Times New Roman" pitchFamily="18" charset="0"/>
                <a:cs typeface="Times New Roman" pitchFamily="18" charset="0"/>
              </a:rPr>
              <a:t>    Кошти цільового фінансування включаються до доходу не відразу при їх надходженні, а протягом тих періодів, у яких були понесені витрати, пов’язані з виконанням умов цільового фінансування. </a:t>
            </a:r>
          </a:p>
          <a:p>
            <a:pPr>
              <a:buNone/>
            </a:pPr>
            <a:r>
              <a:rPr lang="uk-UA" sz="2600" dirty="0" smtClean="0">
                <a:latin typeface="Times New Roman" pitchFamily="18" charset="0"/>
                <a:cs typeface="Times New Roman" pitchFamily="18" charset="0"/>
              </a:rPr>
              <a:t>    Якщо цільове фінансування використовується для здійснення капітальних інвестицій, то дохід визначається протягом корисного використання об’єкта інвестицій пропорційно сумі нарахованого зносу. У зв’язку з цим, при проведенні капітальних інвестицій використовується рахунок </a:t>
            </a:r>
            <a:r>
              <a:rPr lang="uk-UA" sz="2600" b="1" i="1" dirty="0" smtClean="0">
                <a:latin typeface="Times New Roman" pitchFamily="18" charset="0"/>
                <a:cs typeface="Times New Roman" pitchFamily="18" charset="0"/>
              </a:rPr>
              <a:t>69 </a:t>
            </a:r>
            <a:r>
              <a:rPr lang="uk-UA" sz="2600" b="1" i="1" dirty="0" err="1" smtClean="0">
                <a:latin typeface="Times New Roman" pitchFamily="18" charset="0"/>
                <a:cs typeface="Times New Roman" pitchFamily="18" charset="0"/>
              </a:rPr>
              <a:t>“Доходи</a:t>
            </a:r>
            <a:r>
              <a:rPr lang="uk-UA" sz="2600" b="1" i="1" dirty="0" smtClean="0">
                <a:latin typeface="Times New Roman" pitchFamily="18" charset="0"/>
                <a:cs typeface="Times New Roman" pitchFamily="18" charset="0"/>
              </a:rPr>
              <a:t> майбутніх </a:t>
            </a:r>
            <a:r>
              <a:rPr lang="uk-UA" sz="2600" b="1" i="1" dirty="0" err="1" smtClean="0">
                <a:latin typeface="Times New Roman" pitchFamily="18" charset="0"/>
                <a:cs typeface="Times New Roman" pitchFamily="18" charset="0"/>
              </a:rPr>
              <a:t>періодів”</a:t>
            </a:r>
            <a:r>
              <a:rPr lang="uk-UA" sz="2600" dirty="0" smtClean="0">
                <a:latin typeface="Times New Roman" pitchFamily="18" charset="0"/>
                <a:cs typeface="Times New Roman" pitchFamily="18" charset="0"/>
              </a:rPr>
              <a:t>, з якого вони періодично списуються у доход.</a:t>
            </a:r>
            <a:endParaRPr lang="ru-RU" sz="2600" dirty="0" smtClean="0">
              <a:latin typeface="Times New Roman" pitchFamily="18" charset="0"/>
              <a:cs typeface="Times New Roman" pitchFamily="18" charset="0"/>
            </a:endParaRPr>
          </a:p>
          <a:p>
            <a:pPr>
              <a:buNone/>
            </a:pPr>
            <a:endParaRPr lang="ru-RU" sz="26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85720" y="142852"/>
            <a:ext cx="8001056" cy="6357958"/>
          </a:xfrm>
          <a:solidFill>
            <a:schemeClr val="bg2"/>
          </a:solidFill>
        </p:spPr>
        <p:style>
          <a:lnRef idx="1">
            <a:schemeClr val="accent1"/>
          </a:lnRef>
          <a:fillRef idx="2">
            <a:schemeClr val="accent1"/>
          </a:fillRef>
          <a:effectRef idx="1">
            <a:schemeClr val="accent1"/>
          </a:effectRef>
          <a:fontRef idx="minor">
            <a:schemeClr val="dk1"/>
          </a:fontRef>
        </p:style>
        <p:txBody>
          <a:bodyPr>
            <a:noAutofit/>
          </a:bodyPr>
          <a:lstStyle/>
          <a:p>
            <a:pPr fontAlgn="base">
              <a:buNone/>
            </a:pPr>
            <a:r>
              <a:rPr lang="uk-UA" dirty="0" smtClean="0">
                <a:latin typeface="Times New Roman" pitchFamily="18" charset="0"/>
                <a:cs typeface="Times New Roman" pitchFamily="18" charset="0"/>
              </a:rPr>
              <a:t>    Відповідно до національного Плану рахунків облік коштів цільового фінансування та їх використання ведеться на пасивному рахунку </a:t>
            </a:r>
            <a:r>
              <a:rPr lang="uk-UA" b="1" i="1" dirty="0" smtClean="0">
                <a:latin typeface="Times New Roman" pitchFamily="18" charset="0"/>
                <a:cs typeface="Times New Roman" pitchFamily="18" charset="0"/>
              </a:rPr>
              <a:t>48 «Цільове фінансування і цільові надходження». </a:t>
            </a:r>
            <a:r>
              <a:rPr lang="uk-UA" dirty="0" smtClean="0">
                <a:latin typeface="Times New Roman" pitchFamily="18" charset="0"/>
                <a:cs typeface="Times New Roman" pitchFamily="18" charset="0"/>
              </a:rPr>
              <a:t>По </a:t>
            </a:r>
            <a:r>
              <a:rPr lang="uk-UA" b="1" i="1" dirty="0" smtClean="0">
                <a:latin typeface="Times New Roman" pitchFamily="18" charset="0"/>
                <a:cs typeface="Times New Roman" pitchFamily="18" charset="0"/>
              </a:rPr>
              <a:t>кредиту</a:t>
            </a:r>
            <a:r>
              <a:rPr lang="uk-UA" dirty="0" smtClean="0">
                <a:latin typeface="Times New Roman" pitchFamily="18" charset="0"/>
                <a:cs typeface="Times New Roman" pitchFamily="18" charset="0"/>
              </a:rPr>
              <a:t> цього рахунка відображається надходження коштів цільового призначення, а по </a:t>
            </a:r>
            <a:r>
              <a:rPr lang="uk-UA" b="1" i="1" dirty="0" smtClean="0">
                <a:latin typeface="Times New Roman" pitchFamily="18" charset="0"/>
                <a:cs typeface="Times New Roman" pitchFamily="18" charset="0"/>
              </a:rPr>
              <a:t>дебету</a:t>
            </a:r>
            <a:r>
              <a:rPr lang="uk-UA" dirty="0" smtClean="0">
                <a:latin typeface="Times New Roman" pitchFamily="18" charset="0"/>
                <a:cs typeface="Times New Roman" pitchFamily="18" charset="0"/>
              </a:rPr>
              <a:t> — їх використання за відповідними напрямками, визнання їх доходами, а також повернення невикористаних сум.</a:t>
            </a:r>
            <a:endParaRPr lang="ru-RU" dirty="0" smtClean="0">
              <a:latin typeface="Times New Roman" pitchFamily="18" charset="0"/>
              <a:cs typeface="Times New Roman" pitchFamily="18" charset="0"/>
            </a:endParaRPr>
          </a:p>
          <a:p>
            <a:pPr fontAlgn="base">
              <a:buNone/>
            </a:pPr>
            <a:r>
              <a:rPr lang="uk-UA" dirty="0" smtClean="0">
                <a:latin typeface="Times New Roman" pitchFamily="18" charset="0"/>
                <a:cs typeface="Times New Roman" pitchFamily="18" charset="0"/>
              </a:rPr>
              <a:t>   Надходження коштів на цільові заходи відображається по кредиту рахунка </a:t>
            </a:r>
            <a:r>
              <a:rPr lang="uk-UA" b="1" i="1" dirty="0" smtClean="0">
                <a:latin typeface="Times New Roman" pitchFamily="18" charset="0"/>
                <a:cs typeface="Times New Roman" pitchFamily="18" charset="0"/>
              </a:rPr>
              <a:t>48 «Цільове фінансування і цільові надходження» </a:t>
            </a:r>
            <a:r>
              <a:rPr lang="uk-UA" dirty="0" smtClean="0">
                <a:latin typeface="Times New Roman" pitchFamily="18" charset="0"/>
                <a:cs typeface="Times New Roman" pitchFamily="18" charset="0"/>
              </a:rPr>
              <a:t>в кореспонденції з дебетом рахунків:</a:t>
            </a:r>
            <a:endParaRPr lang="ru-RU" dirty="0" smtClean="0">
              <a:latin typeface="Times New Roman" pitchFamily="18" charset="0"/>
              <a:cs typeface="Times New Roman" pitchFamily="18" charset="0"/>
            </a:endParaRPr>
          </a:p>
          <a:p>
            <a:pPr fontAlgn="base">
              <a:buNone/>
            </a:pPr>
            <a:r>
              <a:rPr lang="uk-UA" dirty="0" smtClean="0">
                <a:latin typeface="Times New Roman" pitchFamily="18" charset="0"/>
                <a:cs typeface="Times New Roman" pitchFamily="18" charset="0"/>
              </a:rPr>
              <a:t>    </a:t>
            </a:r>
            <a:r>
              <a:rPr lang="uk-UA" b="1" i="1" dirty="0" smtClean="0">
                <a:latin typeface="Times New Roman" pitchFamily="18" charset="0"/>
                <a:cs typeface="Times New Roman" pitchFamily="18" charset="0"/>
              </a:rPr>
              <a:t>30 «Каса», 31 «Рахунки в банках» </a:t>
            </a:r>
            <a:r>
              <a:rPr lang="uk-UA" dirty="0" smtClean="0">
                <a:latin typeface="Times New Roman" pitchFamily="18" charset="0"/>
                <a:cs typeface="Times New Roman" pitchFamily="18" charset="0"/>
              </a:rPr>
              <a:t>(на суму коштів, одержаних на цільові заходи із бюджету, позабюджетних фондів, цільових внесків юридичних та фізичних осіб);</a:t>
            </a:r>
            <a:r>
              <a:rPr lang="uk-UA" b="1" i="1" dirty="0" smtClean="0">
                <a:latin typeface="Times New Roman" pitchFamily="18" charset="0"/>
                <a:cs typeface="Times New Roman" pitchFamily="18" charset="0"/>
              </a:rPr>
              <a:t> 20 «Виробничі запаси»</a:t>
            </a:r>
            <a:r>
              <a:rPr lang="uk-UA" dirty="0" smtClean="0">
                <a:latin typeface="Times New Roman" pitchFamily="18" charset="0"/>
                <a:cs typeface="Times New Roman" pitchFamily="18" charset="0"/>
              </a:rPr>
              <a:t>, </a:t>
            </a:r>
            <a:r>
              <a:rPr lang="uk-UA" b="1" i="1" dirty="0" smtClean="0">
                <a:latin typeface="Times New Roman" pitchFamily="18" charset="0"/>
                <a:cs typeface="Times New Roman" pitchFamily="18" charset="0"/>
              </a:rPr>
              <a:t>28 «Товари» </a:t>
            </a:r>
            <a:r>
              <a:rPr lang="uk-UA" dirty="0" smtClean="0">
                <a:latin typeface="Times New Roman" pitchFamily="18" charset="0"/>
                <a:cs typeface="Times New Roman" pitchFamily="18" charset="0"/>
              </a:rPr>
              <a:t>та ін. (на вартість одержаних на цільові заходи товарно-матеріальних цінностей) та ін.</a:t>
            </a:r>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28596" y="428604"/>
            <a:ext cx="8001056" cy="6000792"/>
          </a:xfrm>
          <a:solidFill>
            <a:schemeClr val="bg2"/>
          </a:solidFill>
        </p:spPr>
        <p:style>
          <a:lnRef idx="1">
            <a:schemeClr val="accent1"/>
          </a:lnRef>
          <a:fillRef idx="2">
            <a:schemeClr val="accent1"/>
          </a:fillRef>
          <a:effectRef idx="1">
            <a:schemeClr val="accent1"/>
          </a:effectRef>
          <a:fontRef idx="minor">
            <a:schemeClr val="dk1"/>
          </a:fontRef>
        </p:style>
        <p:txBody>
          <a:bodyPr>
            <a:noAutofit/>
          </a:bodyPr>
          <a:lstStyle/>
          <a:p>
            <a:pPr fontAlgn="base"/>
            <a:r>
              <a:rPr lang="uk-UA" dirty="0" smtClean="0">
                <a:latin typeface="Times New Roman" pitchFamily="18" charset="0"/>
                <a:cs typeface="Times New Roman" pitchFamily="18" charset="0"/>
              </a:rPr>
              <a:t>При бюджетному фінансуванні для підприємств відкриваються, як правило, бюджетний рахунок у Держказначействі. Надходження коштів на бюджетний рахунок, відображається </a:t>
            </a:r>
            <a:r>
              <a:rPr lang="uk-UA" b="1" i="1" dirty="0" smtClean="0">
                <a:latin typeface="Times New Roman" pitchFamily="18" charset="0"/>
                <a:cs typeface="Times New Roman" pitchFamily="18" charset="0"/>
              </a:rPr>
              <a:t>за дебетом рахунку 311 </a:t>
            </a:r>
            <a:r>
              <a:rPr lang="uk-UA" dirty="0" smtClean="0">
                <a:latin typeface="Times New Roman" pitchFamily="18" charset="0"/>
                <a:cs typeface="Times New Roman" pitchFamily="18" charset="0"/>
              </a:rPr>
              <a:t>у кореспонденції </a:t>
            </a:r>
            <a:r>
              <a:rPr lang="uk-UA" b="1" i="1" dirty="0" smtClean="0">
                <a:latin typeface="Times New Roman" pitchFamily="18" charset="0"/>
                <a:cs typeface="Times New Roman" pitchFamily="18" charset="0"/>
              </a:rPr>
              <a:t>з кредитом рахунку 48</a:t>
            </a:r>
            <a:r>
              <a:rPr lang="uk-UA" dirty="0" smtClean="0">
                <a:latin typeface="Times New Roman" pitchFamily="18" charset="0"/>
                <a:cs typeface="Times New Roman" pitchFamily="18" charset="0"/>
              </a:rPr>
              <a:t>. Слід зазначити, що за коштами цільового фінансування доходи визнаються одночасно з витратами. До коштів цільового фінансування належить також гуманітарна допомога.</a:t>
            </a:r>
            <a:endParaRPr lang="ru-RU" dirty="0" smtClean="0">
              <a:latin typeface="Times New Roman" pitchFamily="18" charset="0"/>
              <a:cs typeface="Times New Roman" pitchFamily="18" charset="0"/>
            </a:endParaRPr>
          </a:p>
          <a:p>
            <a:pPr fontAlgn="base"/>
            <a:r>
              <a:rPr lang="uk-UA" b="1" i="1" dirty="0" smtClean="0">
                <a:latin typeface="Times New Roman" pitchFamily="18" charset="0"/>
                <a:cs typeface="Times New Roman" pitchFamily="18" charset="0"/>
              </a:rPr>
              <a:t>По кредиту рахунка 48 </a:t>
            </a:r>
            <a:r>
              <a:rPr lang="uk-UA" dirty="0" smtClean="0">
                <a:latin typeface="Times New Roman" pitchFamily="18" charset="0"/>
                <a:cs typeface="Times New Roman" pitchFamily="18" charset="0"/>
              </a:rPr>
              <a:t>відображають кошти цільового призначення, отримані підприємством для фінансування окремих заходів, </a:t>
            </a:r>
            <a:r>
              <a:rPr lang="uk-UA" b="1" i="1" dirty="0" smtClean="0">
                <a:latin typeface="Times New Roman" pitchFamily="18" charset="0"/>
                <a:cs typeface="Times New Roman" pitchFamily="18" charset="0"/>
              </a:rPr>
              <a:t>по дебету </a:t>
            </a:r>
            <a:r>
              <a:rPr lang="uk-UA" dirty="0" smtClean="0">
                <a:latin typeface="Times New Roman" pitchFamily="18" charset="0"/>
                <a:cs typeface="Times New Roman" pitchFamily="18" charset="0"/>
              </a:rPr>
              <a:t>– використані суми за певними напрямками, визнання їх доходом, а також повернення невикористаних сум. Аналітичний облік коштів цільового фінансування і цільових надходжень, їх витрачання здійснюють за їх призначенням і джерелами надходження.</a:t>
            </a:r>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28596" y="142852"/>
            <a:ext cx="8286808" cy="4357718"/>
          </a:xfrm>
          <a:solidFill>
            <a:schemeClr val="bg2"/>
          </a:solidFill>
        </p:spPr>
        <p:style>
          <a:lnRef idx="1">
            <a:schemeClr val="accent1"/>
          </a:lnRef>
          <a:fillRef idx="2">
            <a:schemeClr val="accent1"/>
          </a:fillRef>
          <a:effectRef idx="1">
            <a:schemeClr val="accent1"/>
          </a:effectRef>
          <a:fontRef idx="minor">
            <a:schemeClr val="dk1"/>
          </a:fontRef>
        </p:style>
        <p:txBody>
          <a:bodyPr>
            <a:noAutofit/>
          </a:bodyPr>
          <a:lstStyle/>
          <a:p>
            <a:pPr fontAlgn="base">
              <a:buNone/>
            </a:pPr>
            <a:r>
              <a:rPr lang="uk-UA" sz="2200" dirty="0" smtClean="0">
                <a:latin typeface="Times New Roman" pitchFamily="18" charset="0"/>
                <a:cs typeface="Times New Roman" pitchFamily="18" charset="0"/>
              </a:rPr>
              <a:t>    Дотації та субсидії, отримані підприємствами, у бухгалтерському обліку відображаються в порядку, установленому П(С)БО 15.</a:t>
            </a:r>
            <a:endParaRPr lang="ru-RU" sz="2200" dirty="0" smtClean="0">
              <a:latin typeface="Times New Roman" pitchFamily="18" charset="0"/>
              <a:cs typeface="Times New Roman" pitchFamily="18" charset="0"/>
            </a:endParaRPr>
          </a:p>
          <a:p>
            <a:pPr fontAlgn="base">
              <a:buNone/>
            </a:pPr>
            <a:r>
              <a:rPr lang="uk-UA" sz="2200" dirty="0" smtClean="0">
                <a:latin typeface="Times New Roman" pitchFamily="18" charset="0"/>
                <a:cs typeface="Times New Roman" pitchFamily="18" charset="0"/>
              </a:rPr>
              <a:t>    Цільове фінансування відповідно до п. 16 П(С)БО 15 не визнається доходом доти, доки не з'явиться підтвердження, що його буде отримано і об'єднання виконає умови щодо такого фінансування. Отримане цільове фінансування визнається доходом протягом тих періодів, в яких було понесені витрати, пов'язані з виконанням умов цільового фінансування.</a:t>
            </a:r>
            <a:endParaRPr lang="ru-RU" sz="2200" dirty="0" smtClean="0">
              <a:latin typeface="Times New Roman" pitchFamily="18" charset="0"/>
              <a:cs typeface="Times New Roman" pitchFamily="18" charset="0"/>
            </a:endParaRPr>
          </a:p>
          <a:p>
            <a:pPr fontAlgn="base">
              <a:buNone/>
            </a:pPr>
            <a:r>
              <a:rPr lang="uk-UA" sz="2200" dirty="0" smtClean="0">
                <a:latin typeface="Times New Roman" pitchFamily="18" charset="0"/>
                <a:cs typeface="Times New Roman" pitchFamily="18" charset="0"/>
              </a:rPr>
              <a:t>    </a:t>
            </a:r>
            <a:endParaRPr lang="ru-RU" sz="2200" dirty="0" smtClean="0">
              <a:latin typeface="Times New Roman" pitchFamily="18" charset="0"/>
              <a:cs typeface="Times New Roman" pitchFamily="18" charset="0"/>
            </a:endParaRPr>
          </a:p>
          <a:p>
            <a:pPr>
              <a:buNone/>
            </a:pPr>
            <a:endParaRPr lang="ru-RU" sz="2200" dirty="0">
              <a:latin typeface="Times New Roman" pitchFamily="18" charset="0"/>
              <a:cs typeface="Times New Roman" pitchFamily="18" charset="0"/>
            </a:endParaRPr>
          </a:p>
        </p:txBody>
      </p:sp>
      <p:pic>
        <p:nvPicPr>
          <p:cNvPr id="22529" name="Picture 1" descr="C:\Users\Аня\Desktop\Новая папка\dtrans-2.jpg"/>
          <p:cNvPicPr>
            <a:picLocks noChangeAspect="1" noChangeArrowheads="1"/>
          </p:cNvPicPr>
          <p:nvPr/>
        </p:nvPicPr>
        <p:blipFill>
          <a:blip r:embed="rId2"/>
          <a:srcRect/>
          <a:stretch>
            <a:fillRect/>
          </a:stretch>
        </p:blipFill>
        <p:spPr bwMode="auto">
          <a:xfrm>
            <a:off x="4786314" y="3143248"/>
            <a:ext cx="4071966" cy="3571900"/>
          </a:xfrm>
          <a:prstGeom prst="rect">
            <a:avLst/>
          </a:prstGeom>
          <a:ln>
            <a:noFill/>
          </a:ln>
          <a:effectLst>
            <a:softEdge rad="112500"/>
          </a:effectLst>
        </p:spPr>
      </p:pic>
      <p:sp>
        <p:nvSpPr>
          <p:cNvPr id="5" name="Прямоугольник 4"/>
          <p:cNvSpPr/>
          <p:nvPr/>
        </p:nvSpPr>
        <p:spPr>
          <a:xfrm>
            <a:off x="428596" y="3000372"/>
            <a:ext cx="4357718" cy="3857628"/>
          </a:xfrm>
          <a:prstGeom prst="rect">
            <a:avLst/>
          </a:prstGeom>
          <a:solidFill>
            <a:schemeClr val="bg2"/>
          </a:solidFill>
        </p:spPr>
        <p:style>
          <a:lnRef idx="1">
            <a:schemeClr val="accent1"/>
          </a:lnRef>
          <a:fillRef idx="2">
            <a:schemeClr val="accent1"/>
          </a:fillRef>
          <a:effectRef idx="1">
            <a:schemeClr val="accent1"/>
          </a:effectRef>
          <a:fontRef idx="minor">
            <a:schemeClr val="dk1"/>
          </a:fontRef>
        </p:style>
        <p:txBody>
          <a:bodyPr wrap="square">
            <a:spAutoFit/>
          </a:bodyPr>
          <a:lstStyle/>
          <a:p>
            <a:r>
              <a:rPr lang="uk-UA" sz="2200" dirty="0" smtClean="0">
                <a:latin typeface="Times New Roman" pitchFamily="18" charset="0"/>
                <a:cs typeface="Times New Roman" pitchFamily="18" charset="0"/>
              </a:rPr>
              <a:t>Цільове фінансування для компенсації витрат (збитків), понесених підприємством, і фінансування для надання підтримки підприємству без установлення умов його витрачання на виконання в майбутньому певних заходів визнаються дебіторською заборгованістю з одночасним визнанням доходу.</a:t>
            </a:r>
            <a:endParaRPr lang="ru-RU" sz="2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357158" y="142852"/>
            <a:ext cx="8215370" cy="4286280"/>
          </a:xfrm>
          <a:solidFill>
            <a:schemeClr val="bg2"/>
          </a:solidFill>
        </p:spPr>
        <p:style>
          <a:lnRef idx="1">
            <a:schemeClr val="accent1"/>
          </a:lnRef>
          <a:fillRef idx="2">
            <a:schemeClr val="accent1"/>
          </a:fillRef>
          <a:effectRef idx="1">
            <a:schemeClr val="accent1"/>
          </a:effectRef>
          <a:fontRef idx="minor">
            <a:schemeClr val="dk1"/>
          </a:fontRef>
        </p:style>
        <p:txBody>
          <a:bodyPr>
            <a:noAutofit/>
          </a:bodyPr>
          <a:lstStyle/>
          <a:p>
            <a:pPr fontAlgn="base">
              <a:buNone/>
            </a:pPr>
            <a:r>
              <a:rPr lang="uk-UA" sz="2600" dirty="0" smtClean="0">
                <a:latin typeface="Times New Roman" pitchFamily="18" charset="0"/>
                <a:cs typeface="Times New Roman" pitchFamily="18" charset="0"/>
              </a:rPr>
              <a:t>    У бухгалтерському обліку субсидії та відшкодування пільг, а також дотації, що підлягають отриманню з бюджету, відображають як дебіторську заборгованість </a:t>
            </a:r>
            <a:r>
              <a:rPr lang="uk-UA" sz="2600" b="1" i="1" dirty="0" smtClean="0">
                <a:latin typeface="Times New Roman" pitchFamily="18" charset="0"/>
                <a:cs typeface="Times New Roman" pitchFamily="18" charset="0"/>
              </a:rPr>
              <a:t>по дебету рахунка 377 і кредиту рахунка 48.</a:t>
            </a:r>
            <a:endParaRPr lang="ru-RU" sz="2600" b="1" i="1" dirty="0" smtClean="0">
              <a:latin typeface="Times New Roman" pitchFamily="18" charset="0"/>
              <a:cs typeface="Times New Roman" pitchFamily="18" charset="0"/>
            </a:endParaRPr>
          </a:p>
          <a:p>
            <a:pPr fontAlgn="base">
              <a:buNone/>
            </a:pPr>
            <a:r>
              <a:rPr lang="uk-UA" sz="2600" dirty="0" smtClean="0">
                <a:latin typeface="Times New Roman" pitchFamily="18" charset="0"/>
                <a:cs typeface="Times New Roman" pitchFamily="18" charset="0"/>
              </a:rPr>
              <a:t>   Використання коштів, одержаних у порядку цільового фінансування, відображається на відповідних рахунках обліку </a:t>
            </a:r>
            <a:r>
              <a:rPr lang="uk-UA" sz="2600" b="1" i="1" dirty="0" smtClean="0">
                <a:latin typeface="Times New Roman" pitchFamily="18" charset="0"/>
                <a:cs typeface="Times New Roman" pitchFamily="18" charset="0"/>
              </a:rPr>
              <a:t>виробничих затрат або рахунку 949 «Інші витрати операційної діяльності» </a:t>
            </a:r>
            <a:r>
              <a:rPr lang="uk-UA" sz="2600" dirty="0" smtClean="0">
                <a:latin typeface="Times New Roman" pitchFamily="18" charset="0"/>
                <a:cs typeface="Times New Roman" pitchFamily="18" charset="0"/>
              </a:rPr>
              <a:t>(на утримання дошкільних дитячих установ, оздоровчі, соціально-культурні заходи та ін.).</a:t>
            </a:r>
            <a:endParaRPr lang="ru-RU" sz="2600" dirty="0" smtClean="0">
              <a:latin typeface="Times New Roman" pitchFamily="18" charset="0"/>
              <a:cs typeface="Times New Roman" pitchFamily="18" charset="0"/>
            </a:endParaRPr>
          </a:p>
          <a:p>
            <a:pPr>
              <a:buNone/>
            </a:pPr>
            <a:endParaRPr lang="ru-RU" sz="2600" dirty="0">
              <a:latin typeface="Times New Roman" pitchFamily="18" charset="0"/>
              <a:cs typeface="Times New Roman" pitchFamily="18" charset="0"/>
            </a:endParaRPr>
          </a:p>
        </p:txBody>
      </p:sp>
      <p:pic>
        <p:nvPicPr>
          <p:cNvPr id="21506" name="Picture 2" descr="C:\Users\Аня\Desktop\Новая папка\untitled.bmp"/>
          <p:cNvPicPr>
            <a:picLocks noChangeAspect="1" noChangeArrowheads="1"/>
          </p:cNvPicPr>
          <p:nvPr/>
        </p:nvPicPr>
        <p:blipFill>
          <a:blip r:embed="rId2"/>
          <a:srcRect/>
          <a:stretch>
            <a:fillRect/>
          </a:stretch>
        </p:blipFill>
        <p:spPr bwMode="auto">
          <a:xfrm>
            <a:off x="1643042" y="4476750"/>
            <a:ext cx="5643602" cy="2381250"/>
          </a:xfrm>
          <a:prstGeom prst="rect">
            <a:avLst/>
          </a:prstGeom>
          <a:ln>
            <a:noFill/>
          </a:ln>
          <a:effectLst>
            <a:softEdge rad="112500"/>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052736"/>
            <a:ext cx="7467600" cy="724942"/>
          </a:xfrm>
        </p:spPr>
        <p:txBody>
          <a:bodyPr/>
          <a:lstStyle/>
          <a:p>
            <a:pPr algn="ctr"/>
            <a:r>
              <a:rPr lang="uk-UA" b="1" dirty="0" smtClean="0">
                <a:solidFill>
                  <a:schemeClr val="tx1"/>
                </a:solidFill>
                <a:latin typeface="Times New Roman" pitchFamily="18" charset="0"/>
                <a:cs typeface="Times New Roman" pitchFamily="18" charset="0"/>
              </a:rPr>
              <a:t>План лекції</a:t>
            </a:r>
            <a:endParaRPr lang="uk-UA" b="1" dirty="0">
              <a:solidFill>
                <a:schemeClr val="tx1"/>
              </a:solidFill>
              <a:latin typeface="Times New Roman" pitchFamily="18" charset="0"/>
              <a:cs typeface="Times New Roman" pitchFamily="18" charset="0"/>
            </a:endParaRPr>
          </a:p>
        </p:txBody>
      </p:sp>
      <p:sp>
        <p:nvSpPr>
          <p:cNvPr id="4" name="Заголовок 1"/>
          <p:cNvSpPr>
            <a:spLocks noGrp="1"/>
          </p:cNvSpPr>
          <p:nvPr>
            <p:ph sz="quarter" idx="1"/>
          </p:nvPr>
        </p:nvSpPr>
        <p:spPr>
          <a:xfrm>
            <a:off x="323528" y="2348880"/>
            <a:ext cx="8136904" cy="2376264"/>
          </a:xfrm>
          <a:solidFill>
            <a:schemeClr val="bg2"/>
          </a:solidFill>
        </p:spPr>
        <p:style>
          <a:lnRef idx="1">
            <a:schemeClr val="accent1"/>
          </a:lnRef>
          <a:fillRef idx="2">
            <a:schemeClr val="accent1"/>
          </a:fillRef>
          <a:effectRef idx="1">
            <a:schemeClr val="accent1"/>
          </a:effectRef>
          <a:fontRef idx="minor">
            <a:schemeClr val="dk1"/>
          </a:fontRef>
        </p:style>
        <p:txBody>
          <a:bodyPr anchor="ctr">
            <a:normAutofit fontScale="97500"/>
          </a:bodyPr>
          <a:lstStyle/>
          <a:p>
            <a:pPr marL="0" indent="450000" algn="just">
              <a:lnSpc>
                <a:spcPct val="110000"/>
              </a:lnSpc>
              <a:spcBef>
                <a:spcPts val="0"/>
              </a:spcBef>
              <a:buNone/>
            </a:pPr>
            <a:r>
              <a:rPr lang="en-US" sz="3300" b="1" dirty="0" smtClean="0">
                <a:latin typeface="Times New Roman" pitchFamily="18" charset="0"/>
                <a:cs typeface="Times New Roman" pitchFamily="18" charset="0"/>
              </a:rPr>
              <a:t>1. </a:t>
            </a:r>
            <a:r>
              <a:rPr lang="uk-UA" sz="3300" b="1" dirty="0">
                <a:latin typeface="Times New Roman" pitchFamily="18" charset="0"/>
                <a:cs typeface="Times New Roman" pitchFamily="18" charset="0"/>
              </a:rPr>
              <a:t>О</a:t>
            </a:r>
            <a:r>
              <a:rPr lang="uk-UA" sz="3300" b="1" dirty="0" smtClean="0">
                <a:latin typeface="Times New Roman" pitchFamily="18" charset="0"/>
                <a:cs typeface="Times New Roman" pitchFamily="18" charset="0"/>
              </a:rPr>
              <a:t>блік коштів цільового фінансування та цільових надходжень</a:t>
            </a:r>
          </a:p>
          <a:p>
            <a:pPr marL="0" indent="450000" algn="just">
              <a:lnSpc>
                <a:spcPct val="110000"/>
              </a:lnSpc>
              <a:spcBef>
                <a:spcPts val="0"/>
              </a:spcBef>
              <a:buNone/>
            </a:pPr>
            <a:r>
              <a:rPr lang="uk-UA" sz="3300" b="1" dirty="0" smtClean="0">
                <a:latin typeface="Times New Roman" pitchFamily="18" charset="0"/>
                <a:cs typeface="Times New Roman" pitchFamily="18" charset="0"/>
              </a:rPr>
              <a:t>2. Облік забезпечення майбутніх витрат і платежів</a:t>
            </a:r>
          </a:p>
        </p:txBody>
      </p:sp>
    </p:spTree>
    <p:extLst>
      <p:ext uri="{BB962C8B-B14F-4D97-AF65-F5344CB8AC3E}">
        <p14:creationId xmlns:p14="http://schemas.microsoft.com/office/powerpoint/2010/main" val="26786432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28596" y="571480"/>
            <a:ext cx="7467600" cy="2500330"/>
          </a:xfrm>
          <a:solidFill>
            <a:schemeClr val="bg2"/>
          </a:solidFill>
        </p:spPr>
        <p:style>
          <a:lnRef idx="1">
            <a:schemeClr val="accent1"/>
          </a:lnRef>
          <a:fillRef idx="2">
            <a:schemeClr val="accent1"/>
          </a:fillRef>
          <a:effectRef idx="1">
            <a:schemeClr val="accent1"/>
          </a:effectRef>
          <a:fontRef idx="minor">
            <a:schemeClr val="dk1"/>
          </a:fontRef>
        </p:style>
        <p:txBody>
          <a:bodyPr>
            <a:noAutofit/>
          </a:bodyPr>
          <a:lstStyle/>
          <a:p>
            <a:pPr>
              <a:buNone/>
            </a:pPr>
            <a:r>
              <a:rPr lang="uk-UA" sz="2600" dirty="0" smtClean="0">
                <a:latin typeface="Times New Roman" pitchFamily="18" charset="0"/>
                <a:cs typeface="Times New Roman" pitchFamily="18" charset="0"/>
              </a:rPr>
              <a:t>   Одночасно використані у звітному періоді кошти цільового призначення зараховуються до операційних доходів підприємства записом по дебету рахунка </a:t>
            </a:r>
            <a:r>
              <a:rPr lang="uk-UA" sz="2600" b="1" i="1" dirty="0" smtClean="0">
                <a:latin typeface="Times New Roman" pitchFamily="18" charset="0"/>
                <a:cs typeface="Times New Roman" pitchFamily="18" charset="0"/>
              </a:rPr>
              <a:t>48 «Цільове фінансування і цільові надходження» і кредиту рахунка 718 «Одержані гранти та субсидії».</a:t>
            </a:r>
            <a:endParaRPr lang="ru-RU" sz="2600" b="1" i="1" dirty="0" smtClean="0">
              <a:latin typeface="Times New Roman" pitchFamily="18" charset="0"/>
              <a:cs typeface="Times New Roman" pitchFamily="18" charset="0"/>
            </a:endParaRPr>
          </a:p>
          <a:p>
            <a:endParaRPr lang="ru-RU" sz="2600" dirty="0">
              <a:latin typeface="Times New Roman" pitchFamily="18" charset="0"/>
              <a:cs typeface="Times New Roman" pitchFamily="18" charset="0"/>
            </a:endParaRPr>
          </a:p>
        </p:txBody>
      </p:sp>
      <p:pic>
        <p:nvPicPr>
          <p:cNvPr id="20481" name="Picture 1" descr="C:\Users\Аня\Desktop\Новая папка\20-017.jpg"/>
          <p:cNvPicPr>
            <a:picLocks noChangeAspect="1" noChangeArrowheads="1"/>
          </p:cNvPicPr>
          <p:nvPr/>
        </p:nvPicPr>
        <p:blipFill>
          <a:blip r:embed="rId2"/>
          <a:srcRect/>
          <a:stretch>
            <a:fillRect/>
          </a:stretch>
        </p:blipFill>
        <p:spPr bwMode="auto">
          <a:xfrm>
            <a:off x="857224" y="3214686"/>
            <a:ext cx="6429420" cy="3450566"/>
          </a:xfrm>
          <a:prstGeom prst="rect">
            <a:avLst/>
          </a:prstGeom>
          <a:ln>
            <a:noFill/>
          </a:ln>
          <a:effectLst>
            <a:softEdge rad="112500"/>
          </a:effec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14282" y="285728"/>
            <a:ext cx="8501122" cy="6357982"/>
          </a:xfrm>
          <a:solidFill>
            <a:schemeClr val="bg2"/>
          </a:solidFill>
        </p:spPr>
        <p:style>
          <a:lnRef idx="1">
            <a:schemeClr val="accent1"/>
          </a:lnRef>
          <a:fillRef idx="2">
            <a:schemeClr val="accent1"/>
          </a:fillRef>
          <a:effectRef idx="1">
            <a:schemeClr val="accent1"/>
          </a:effectRef>
          <a:fontRef idx="minor">
            <a:schemeClr val="dk1"/>
          </a:fontRef>
        </p:style>
        <p:txBody>
          <a:bodyPr>
            <a:noAutofit/>
          </a:bodyPr>
          <a:lstStyle/>
          <a:p>
            <a:pPr fontAlgn="base">
              <a:buNone/>
            </a:pPr>
            <a:r>
              <a:rPr lang="uk-UA" dirty="0" smtClean="0">
                <a:latin typeface="Times New Roman" pitchFamily="18" charset="0"/>
                <a:cs typeface="Times New Roman" pitchFamily="18" charset="0"/>
              </a:rPr>
              <a:t>    Цільове фінансування, одержане підприємством у вигляді виконаних робіт некапітального характеру, відображається записом по дебету рахунків </a:t>
            </a:r>
            <a:r>
              <a:rPr lang="uk-UA" b="1" i="1" dirty="0" smtClean="0">
                <a:latin typeface="Times New Roman" pitchFamily="18" charset="0"/>
                <a:cs typeface="Times New Roman" pitchFamily="18" charset="0"/>
              </a:rPr>
              <a:t>23 «Виробництво» 949 «Інші витрати операційної діяльності» та ін. в кореспонденції з кредитом рахунка 48 «Цільове фінансуванні цільові надходження». </a:t>
            </a:r>
            <a:r>
              <a:rPr lang="uk-UA" dirty="0" smtClean="0">
                <a:latin typeface="Times New Roman" pitchFamily="18" charset="0"/>
                <a:cs typeface="Times New Roman" pitchFamily="18" charset="0"/>
              </a:rPr>
              <a:t>Одночасно вартість таких робіт : зараховується до доходів операційної діяльності підприємства записом по дебету </a:t>
            </a:r>
            <a:r>
              <a:rPr lang="uk-UA" b="1" i="1" dirty="0" smtClean="0">
                <a:latin typeface="Times New Roman" pitchFamily="18" charset="0"/>
                <a:cs typeface="Times New Roman" pitchFamily="18" charset="0"/>
              </a:rPr>
              <a:t>рахунка 48 «Цільове фінансування і цільові надходження» </a:t>
            </a:r>
            <a:r>
              <a:rPr lang="uk-UA" dirty="0" smtClean="0">
                <a:latin typeface="Times New Roman" pitchFamily="18" charset="0"/>
                <a:cs typeface="Times New Roman" pitchFamily="18" charset="0"/>
              </a:rPr>
              <a:t>І кредиту рахунка </a:t>
            </a:r>
            <a:r>
              <a:rPr lang="uk-UA" b="1" i="1" dirty="0" smtClean="0">
                <a:latin typeface="Times New Roman" pitchFamily="18" charset="0"/>
                <a:cs typeface="Times New Roman" pitchFamily="18" charset="0"/>
              </a:rPr>
              <a:t>718 «Одержані гранти та субсидії».</a:t>
            </a:r>
            <a:endParaRPr lang="ru-RU" b="1" i="1" dirty="0" smtClean="0">
              <a:latin typeface="Times New Roman" pitchFamily="18" charset="0"/>
              <a:cs typeface="Times New Roman" pitchFamily="18" charset="0"/>
            </a:endParaRPr>
          </a:p>
          <a:p>
            <a:pPr fontAlgn="base">
              <a:buNone/>
            </a:pPr>
            <a:r>
              <a:rPr lang="uk-UA" dirty="0" smtClean="0">
                <a:latin typeface="Times New Roman" pitchFamily="18" charset="0"/>
                <a:cs typeface="Times New Roman" pitchFamily="18" charset="0"/>
              </a:rPr>
              <a:t>    У разі фінансування капітальних вкладень сальдо рахунка </a:t>
            </a:r>
            <a:r>
              <a:rPr lang="uk-UA" b="1" i="1" dirty="0" smtClean="0">
                <a:latin typeface="Times New Roman" pitchFamily="18" charset="0"/>
                <a:cs typeface="Times New Roman" pitchFamily="18" charset="0"/>
              </a:rPr>
              <a:t>48 «Цільове фінансування і цільові надходження»</a:t>
            </a:r>
            <a:r>
              <a:rPr lang="uk-UA" dirty="0" smtClean="0">
                <a:latin typeface="Times New Roman" pitchFamily="18" charset="0"/>
                <a:cs typeface="Times New Roman" pitchFamily="18" charset="0"/>
              </a:rPr>
              <a:t> підлягає списанню на рахунок </a:t>
            </a:r>
            <a:r>
              <a:rPr lang="uk-UA" b="1" i="1" dirty="0" smtClean="0">
                <a:latin typeface="Times New Roman" pitchFamily="18" charset="0"/>
                <a:cs typeface="Times New Roman" pitchFamily="18" charset="0"/>
              </a:rPr>
              <a:t>69 «Доходи майбутніх періодів» </a:t>
            </a:r>
            <a:r>
              <a:rPr lang="uk-UA" dirty="0" smtClean="0">
                <a:latin typeface="Times New Roman" pitchFamily="18" charset="0"/>
                <a:cs typeface="Times New Roman" pitchFamily="18" charset="0"/>
              </a:rPr>
              <a:t>з наступним послідовним включенням (одночасно з нарахуванням амортизації) в доходи відповідних періодів. При будівництві об'єктів основних засобів у порядку пайової участі в бухгалтерському обліку роблять такі записи.</a:t>
            </a:r>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785786" y="428604"/>
            <a:ext cx="7467600" cy="4873752"/>
          </a:xfrm>
          <a:solidFill>
            <a:schemeClr val="bg2"/>
          </a:solidFill>
        </p:spPr>
        <p:style>
          <a:lnRef idx="1">
            <a:schemeClr val="accent1"/>
          </a:lnRef>
          <a:fillRef idx="2">
            <a:schemeClr val="accent1"/>
          </a:fillRef>
          <a:effectRef idx="1">
            <a:schemeClr val="accent1"/>
          </a:effectRef>
          <a:fontRef idx="minor">
            <a:schemeClr val="dk1"/>
          </a:fontRef>
        </p:style>
        <p:txBody>
          <a:bodyPr>
            <a:normAutofit/>
          </a:bodyPr>
          <a:lstStyle/>
          <a:p>
            <a:pPr>
              <a:buNone/>
            </a:pPr>
            <a:r>
              <a:rPr lang="uk-UA" sz="2600" dirty="0" smtClean="0">
                <a:latin typeface="Times New Roman" pitchFamily="18" charset="0"/>
                <a:cs typeface="Times New Roman" pitchFamily="18" charset="0"/>
              </a:rPr>
              <a:t>    Грошові кошти, одержані підприємством-забудовником від пайовика для пайової участі у будівництві об'єкта, відображаються по дебету рахунка </a:t>
            </a:r>
            <a:r>
              <a:rPr lang="uk-UA" sz="2600" b="1" i="1" dirty="0" smtClean="0">
                <a:latin typeface="Times New Roman" pitchFamily="18" charset="0"/>
                <a:cs typeface="Times New Roman" pitchFamily="18" charset="0"/>
              </a:rPr>
              <a:t>31 «Рахунки в банках» і кредиту рахунка 48 «Цільове фінансування і цільові надходження». </a:t>
            </a:r>
            <a:r>
              <a:rPr lang="uk-UA" sz="2600" dirty="0" smtClean="0">
                <a:latin typeface="Times New Roman" pitchFamily="18" charset="0"/>
                <a:cs typeface="Times New Roman" pitchFamily="18" charset="0"/>
              </a:rPr>
              <a:t>Після оформлення документів на право власності пайовика на відповідну частку збудованого об'єкта (квартиру, нежитлове приміщення) забудовник на вартість цієї частки об'єкта робить запис по дебету </a:t>
            </a:r>
            <a:r>
              <a:rPr lang="uk-UA" sz="2600" b="1" i="1" dirty="0" smtClean="0">
                <a:latin typeface="Times New Roman" pitchFamily="18" charset="0"/>
                <a:cs typeface="Times New Roman" pitchFamily="18" charset="0"/>
              </a:rPr>
              <a:t>рахунка 48 «Цільове фінансування і цільові надходження» і кредиту рахунка 15 «Капітальні інвестиції».</a:t>
            </a:r>
            <a:endParaRPr lang="ru-RU" sz="2600" b="1" i="1" dirty="0" smtClean="0">
              <a:latin typeface="Times New Roman" pitchFamily="18" charset="0"/>
              <a:cs typeface="Times New Roman" pitchFamily="18" charset="0"/>
            </a:endParaRPr>
          </a:p>
          <a:p>
            <a:pPr>
              <a:buNone/>
            </a:pPr>
            <a:endParaRPr lang="ru-RU" sz="26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1" descr="C:\Users\Аня\Desktop\Новая папка\20-018.jpg"/>
          <p:cNvPicPr>
            <a:picLocks noChangeAspect="1" noChangeArrowheads="1"/>
          </p:cNvPicPr>
          <p:nvPr/>
        </p:nvPicPr>
        <p:blipFill>
          <a:blip r:embed="rId2"/>
          <a:srcRect/>
          <a:stretch>
            <a:fillRect/>
          </a:stretch>
        </p:blipFill>
        <p:spPr bwMode="auto">
          <a:xfrm>
            <a:off x="500034" y="4429132"/>
            <a:ext cx="8358246" cy="2428868"/>
          </a:xfrm>
          <a:prstGeom prst="rect">
            <a:avLst/>
          </a:prstGeom>
          <a:ln>
            <a:noFill/>
          </a:ln>
          <a:effectLst>
            <a:softEdge rad="112500"/>
          </a:effectLst>
        </p:spPr>
      </p:pic>
      <p:sp>
        <p:nvSpPr>
          <p:cNvPr id="3" name="Содержимое 2"/>
          <p:cNvSpPr>
            <a:spLocks noGrp="1"/>
          </p:cNvSpPr>
          <p:nvPr>
            <p:ph sz="quarter" idx="1"/>
          </p:nvPr>
        </p:nvSpPr>
        <p:spPr>
          <a:xfrm>
            <a:off x="500034" y="142852"/>
            <a:ext cx="8072494" cy="4714908"/>
          </a:xfrm>
          <a:solidFill>
            <a:schemeClr val="bg2"/>
          </a:solidFill>
        </p:spPr>
        <p:style>
          <a:lnRef idx="1">
            <a:schemeClr val="accent1"/>
          </a:lnRef>
          <a:fillRef idx="2">
            <a:schemeClr val="accent1"/>
          </a:fillRef>
          <a:effectRef idx="1">
            <a:schemeClr val="accent1"/>
          </a:effectRef>
          <a:fontRef idx="minor">
            <a:schemeClr val="dk1"/>
          </a:fontRef>
        </p:style>
        <p:txBody>
          <a:bodyPr>
            <a:normAutofit fontScale="92500" lnSpcReduction="10000"/>
          </a:bodyPr>
          <a:lstStyle/>
          <a:p>
            <a:pPr fontAlgn="base">
              <a:buNone/>
            </a:pPr>
            <a:r>
              <a:rPr lang="uk-UA" dirty="0" smtClean="0">
                <a:latin typeface="Times New Roman" pitchFamily="18" charset="0"/>
                <a:cs typeface="Times New Roman" pitchFamily="18" charset="0"/>
              </a:rPr>
              <a:t>    Пайовик передані підприємству-забудовнику кошти для пайової участі у будівництві об'єкта </a:t>
            </a:r>
            <a:r>
              <a:rPr lang="uk-UA" b="1" i="1" dirty="0" smtClean="0">
                <a:latin typeface="Times New Roman" pitchFamily="18" charset="0"/>
                <a:cs typeface="Times New Roman" pitchFamily="18" charset="0"/>
              </a:rPr>
              <a:t>відображає по дебету рахунка 37 «Розрахунки з різними дебіторами» і кредиту рахунка 31 «Рахунки в банках».</a:t>
            </a:r>
            <a:r>
              <a:rPr lang="uk-UA" dirty="0" smtClean="0">
                <a:latin typeface="Times New Roman" pitchFamily="18" charset="0"/>
                <a:cs typeface="Times New Roman" pitchFamily="18" charset="0"/>
              </a:rPr>
              <a:t> Після одержання оформлених документів на право власності на відповідну частку збудованого об'єкта робиться запис </a:t>
            </a:r>
            <a:r>
              <a:rPr lang="uk-UA" b="1" dirty="0" smtClean="0">
                <a:latin typeface="Times New Roman" pitchFamily="18" charset="0"/>
                <a:cs typeface="Times New Roman" pitchFamily="18" charset="0"/>
              </a:rPr>
              <a:t>по дебету рахунка 15 «Капітальні інвестиції» і кредиту рахунка 37 «Розрахунки з різними дебіторами».</a:t>
            </a:r>
            <a:endParaRPr lang="ru-RU" b="1" dirty="0" smtClean="0">
              <a:latin typeface="Times New Roman" pitchFamily="18" charset="0"/>
              <a:cs typeface="Times New Roman" pitchFamily="18" charset="0"/>
            </a:endParaRPr>
          </a:p>
          <a:p>
            <a:pPr fontAlgn="base">
              <a:buNone/>
            </a:pPr>
            <a:r>
              <a:rPr lang="uk-UA" dirty="0" smtClean="0">
                <a:latin typeface="Times New Roman" pitchFamily="18" charset="0"/>
                <a:cs typeface="Times New Roman" pitchFamily="18" charset="0"/>
              </a:rPr>
              <a:t>    Зарахування на баланс власної частки збудованого в порядку пайової участі об'єкта оформляється записом по дебету рахунка 10 «Основні засоби» і кредиту рахунка 15 «Капітальні інвестиції». Якщо пайовиком власна частка збудованого об'єкта (квартири, нежитлового приміщення) призначена для продажу, то її вартість списується з </a:t>
            </a:r>
            <a:r>
              <a:rPr lang="uk-UA" dirty="0" err="1" smtClean="0">
                <a:latin typeface="Times New Roman" pitchFamily="18" charset="0"/>
                <a:cs typeface="Times New Roman" pitchFamily="18" charset="0"/>
              </a:rPr>
              <a:t>кредита</a:t>
            </a:r>
            <a:r>
              <a:rPr lang="uk-UA" dirty="0" smtClean="0">
                <a:latin typeface="Times New Roman" pitchFamily="18" charset="0"/>
                <a:cs typeface="Times New Roman" pitchFamily="18" charset="0"/>
              </a:rPr>
              <a:t> рахунка 15 «Капітальні Інвестиції» на дебет рахунка 28 «Товари».</a:t>
            </a:r>
            <a:endParaRPr lang="ru-RU" dirty="0" smtClean="0">
              <a:latin typeface="Times New Roman" pitchFamily="18" charset="0"/>
              <a:cs typeface="Times New Roman" pitchFamily="18" charset="0"/>
            </a:endParaRPr>
          </a:p>
          <a:p>
            <a:pPr>
              <a:buNone/>
            </a:pPr>
            <a:endParaRPr lang="uk-UA"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85720" y="214290"/>
            <a:ext cx="8572560" cy="6429420"/>
          </a:xfrm>
        </p:spPr>
        <p:txBody>
          <a:bodyPr/>
          <a:lstStyle/>
          <a:p>
            <a:pPr>
              <a:buNone/>
            </a:pPr>
            <a:r>
              <a:rPr lang="uk-UA" dirty="0" smtClean="0">
                <a:latin typeface="Times New Roman" pitchFamily="18" charset="0"/>
                <a:cs typeface="Times New Roman" pitchFamily="18" charset="0"/>
              </a:rPr>
              <a:t>    </a:t>
            </a:r>
            <a:r>
              <a:rPr lang="uk-UA" sz="2600" dirty="0" smtClean="0">
                <a:latin typeface="Times New Roman" pitchFamily="18" charset="0"/>
                <a:cs typeface="Times New Roman" pitchFamily="18" charset="0"/>
              </a:rPr>
              <a:t>Основні проводки з руху коштів цільового  фінансування наведено в табл. 1-</a:t>
            </a:r>
            <a:r>
              <a:rPr lang="ru-RU" sz="2600" dirty="0" smtClean="0">
                <a:latin typeface="Times New Roman" pitchFamily="18" charset="0"/>
                <a:cs typeface="Times New Roman" pitchFamily="18" charset="0"/>
              </a:rPr>
              <a:t>4</a:t>
            </a:r>
            <a:r>
              <a:rPr lang="uk-UA" sz="2600" dirty="0" smtClean="0">
                <a:latin typeface="Times New Roman" pitchFamily="18" charset="0"/>
                <a:cs typeface="Times New Roman" pitchFamily="18" charset="0"/>
              </a:rPr>
              <a:t>.</a:t>
            </a:r>
            <a:endParaRPr lang="ru-RU" sz="2600" dirty="0" smtClean="0">
              <a:latin typeface="Times New Roman" pitchFamily="18" charset="0"/>
              <a:cs typeface="Times New Roman" pitchFamily="18" charset="0"/>
            </a:endParaRPr>
          </a:p>
          <a:p>
            <a:pPr>
              <a:buNone/>
            </a:pPr>
            <a:r>
              <a:rPr lang="uk-UA" sz="2600" b="1" dirty="0" smtClean="0">
                <a:latin typeface="Times New Roman" pitchFamily="18" charset="0"/>
                <a:cs typeface="Times New Roman" pitchFamily="18" charset="0"/>
              </a:rPr>
              <a:t>    Таблиця 1. Основні бухгалтерські проводки з отримання та використання коштів цільового фінансування на придбання послуг</a:t>
            </a:r>
            <a:endParaRPr lang="ru-RU" sz="2600"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graphicFrame>
        <p:nvGraphicFramePr>
          <p:cNvPr id="4" name="Таблица 3"/>
          <p:cNvGraphicFramePr>
            <a:graphicFrameLocks noGrp="1"/>
          </p:cNvGraphicFramePr>
          <p:nvPr/>
        </p:nvGraphicFramePr>
        <p:xfrm>
          <a:off x="857225" y="2456813"/>
          <a:ext cx="7358112" cy="3615392"/>
        </p:xfrm>
        <a:graphic>
          <a:graphicData uri="http://schemas.openxmlformats.org/drawingml/2006/table">
            <a:tbl>
              <a:tblPr>
                <a:tableStyleId>{3C2FFA5D-87B4-456A-9821-1D502468CF0F}</a:tableStyleId>
              </a:tblPr>
              <a:tblGrid>
                <a:gridCol w="4786345"/>
                <a:gridCol w="831139"/>
                <a:gridCol w="929765"/>
                <a:gridCol w="810863"/>
              </a:tblGrid>
              <a:tr h="359670">
                <a:tc>
                  <a:txBody>
                    <a:bodyPr/>
                    <a:lstStyle/>
                    <a:p>
                      <a:pPr algn="ctr" fontAlgn="base">
                        <a:lnSpc>
                          <a:spcPct val="115000"/>
                        </a:lnSpc>
                        <a:spcAft>
                          <a:spcPts val="0"/>
                        </a:spcAft>
                      </a:pPr>
                      <a:r>
                        <a:rPr lang="uk-UA" sz="2000" b="1" i="1" dirty="0">
                          <a:latin typeface="Times New Roman" pitchFamily="18" charset="0"/>
                          <a:cs typeface="Times New Roman" pitchFamily="18" charset="0"/>
                        </a:rPr>
                        <a:t>Господарська операція</a:t>
                      </a:r>
                      <a:endParaRPr lang="ru-RU" sz="2000" b="1" i="1"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b="1" i="1">
                          <a:latin typeface="Times New Roman" pitchFamily="18" charset="0"/>
                          <a:cs typeface="Times New Roman" pitchFamily="18" charset="0"/>
                        </a:rPr>
                        <a:t>Дебет</a:t>
                      </a:r>
                      <a:endParaRPr lang="ru-RU" sz="2000" b="1" i="1">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b="1" i="1">
                          <a:latin typeface="Times New Roman" pitchFamily="18" charset="0"/>
                          <a:cs typeface="Times New Roman" pitchFamily="18" charset="0"/>
                        </a:rPr>
                        <a:t>Кредит</a:t>
                      </a:r>
                      <a:endParaRPr lang="ru-RU" sz="2000" b="1" i="1">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b="1" i="1" dirty="0">
                          <a:latin typeface="Times New Roman" pitchFamily="18" charset="0"/>
                          <a:cs typeface="Times New Roman" pitchFamily="18" charset="0"/>
                        </a:rPr>
                        <a:t>Сума</a:t>
                      </a:r>
                      <a:endParaRPr lang="ru-RU" sz="2000" b="1" i="1" dirty="0">
                        <a:latin typeface="Times New Roman" pitchFamily="18" charset="0"/>
                        <a:ea typeface="Calibri"/>
                        <a:cs typeface="Times New Roman" pitchFamily="18" charset="0"/>
                      </a:endParaRPr>
                    </a:p>
                  </a:txBody>
                  <a:tcPr marL="0" marR="0" marT="0" marB="0" anchor="b">
                    <a:solidFill>
                      <a:schemeClr val="bg2"/>
                    </a:solidFill>
                  </a:tcPr>
                </a:tc>
              </a:tr>
              <a:tr h="359670">
                <a:tc>
                  <a:txBody>
                    <a:bodyPr/>
                    <a:lstStyle/>
                    <a:p>
                      <a:pPr algn="l" fontAlgn="base">
                        <a:lnSpc>
                          <a:spcPct val="115000"/>
                        </a:lnSpc>
                        <a:spcAft>
                          <a:spcPts val="0"/>
                        </a:spcAft>
                      </a:pPr>
                      <a:r>
                        <a:rPr lang="uk-UA" sz="2000" dirty="0">
                          <a:latin typeface="Times New Roman" pitchFamily="18" charset="0"/>
                          <a:cs typeface="Times New Roman" pitchFamily="18" charset="0"/>
                        </a:rPr>
                        <a:t>Отримані кошти цільового фінансування</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311</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48</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10 000</a:t>
                      </a:r>
                      <a:endParaRPr lang="ru-RU" sz="2000" dirty="0">
                        <a:latin typeface="Times New Roman" pitchFamily="18" charset="0"/>
                        <a:ea typeface="Calibri"/>
                        <a:cs typeface="Times New Roman" pitchFamily="18" charset="0"/>
                      </a:endParaRPr>
                    </a:p>
                  </a:txBody>
                  <a:tcPr marL="0" marR="0" marT="0" marB="0" anchor="b">
                    <a:solidFill>
                      <a:schemeClr val="bg2"/>
                    </a:solidFill>
                  </a:tcPr>
                </a:tc>
              </a:tr>
              <a:tr h="722088">
                <a:tc>
                  <a:txBody>
                    <a:bodyPr/>
                    <a:lstStyle/>
                    <a:p>
                      <a:pPr algn="l" fontAlgn="base">
                        <a:lnSpc>
                          <a:spcPct val="115000"/>
                        </a:lnSpc>
                        <a:spcAft>
                          <a:spcPts val="0"/>
                        </a:spcAft>
                      </a:pPr>
                      <a:r>
                        <a:rPr lang="uk-UA" sz="2000" dirty="0">
                          <a:latin typeface="Times New Roman" pitchFamily="18" charset="0"/>
                          <a:cs typeface="Times New Roman" pitchFamily="18" charset="0"/>
                        </a:rPr>
                        <a:t>Відображена заборгованість стороннім організаціям за отриманими послугами</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23</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631</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2000</a:t>
                      </a:r>
                      <a:endParaRPr lang="ru-RU" sz="2000">
                        <a:latin typeface="Times New Roman" pitchFamily="18" charset="0"/>
                        <a:ea typeface="Calibri"/>
                        <a:cs typeface="Times New Roman" pitchFamily="18" charset="0"/>
                      </a:endParaRPr>
                    </a:p>
                  </a:txBody>
                  <a:tcPr marL="0" marR="0" marT="0" marB="0" anchor="b">
                    <a:solidFill>
                      <a:schemeClr val="bg2"/>
                    </a:solidFill>
                  </a:tcPr>
                </a:tc>
              </a:tr>
              <a:tr h="359670">
                <a:tc>
                  <a:txBody>
                    <a:bodyPr/>
                    <a:lstStyle/>
                    <a:p>
                      <a:pPr algn="l" fontAlgn="base">
                        <a:lnSpc>
                          <a:spcPct val="115000"/>
                        </a:lnSpc>
                        <a:spcAft>
                          <a:spcPts val="0"/>
                        </a:spcAft>
                      </a:pPr>
                      <a:r>
                        <a:rPr lang="uk-UA" sz="2000" dirty="0">
                          <a:latin typeface="Times New Roman" pitchFamily="18" charset="0"/>
                          <a:cs typeface="Times New Roman" pitchFamily="18" charset="0"/>
                        </a:rPr>
                        <a:t>ПДВ за послугами</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48</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631</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400</a:t>
                      </a:r>
                      <a:endParaRPr lang="ru-RU" sz="2000">
                        <a:latin typeface="Times New Roman" pitchFamily="18" charset="0"/>
                        <a:ea typeface="Calibri"/>
                        <a:cs typeface="Times New Roman" pitchFamily="18" charset="0"/>
                      </a:endParaRPr>
                    </a:p>
                  </a:txBody>
                  <a:tcPr marL="0" marR="0" marT="0" marB="0" anchor="b">
                    <a:solidFill>
                      <a:schemeClr val="bg2"/>
                    </a:solidFill>
                  </a:tcPr>
                </a:tc>
              </a:tr>
              <a:tr h="1094954">
                <a:tc>
                  <a:txBody>
                    <a:bodyPr/>
                    <a:lstStyle/>
                    <a:p>
                      <a:pPr algn="l" fontAlgn="base">
                        <a:lnSpc>
                          <a:spcPct val="115000"/>
                        </a:lnSpc>
                        <a:spcAft>
                          <a:spcPts val="0"/>
                        </a:spcAft>
                      </a:pPr>
                      <a:r>
                        <a:rPr lang="uk-UA" sz="2000" dirty="0">
                          <a:latin typeface="Times New Roman" pitchFamily="18" charset="0"/>
                          <a:cs typeface="Times New Roman" pitchFamily="18" charset="0"/>
                        </a:rPr>
                        <a:t>Використана частина коштів цільового фінансування на сплату послуг сторонніх </a:t>
                      </a:r>
                      <a:r>
                        <a:rPr lang="uk-UA" sz="2000" dirty="0" smtClean="0">
                          <a:latin typeface="Times New Roman" pitchFamily="18" charset="0"/>
                          <a:cs typeface="Times New Roman" pitchFamily="18" charset="0"/>
                        </a:rPr>
                        <a:t>організацій</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smtClean="0">
                          <a:latin typeface="Times New Roman" pitchFamily="18" charset="0"/>
                          <a:cs typeface="Times New Roman" pitchFamily="18" charset="0"/>
                        </a:rPr>
                        <a:t>631</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311</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2400</a:t>
                      </a:r>
                      <a:endParaRPr lang="ru-RU" sz="2000">
                        <a:latin typeface="Times New Roman" pitchFamily="18" charset="0"/>
                        <a:ea typeface="Calibri"/>
                        <a:cs typeface="Times New Roman" pitchFamily="18" charset="0"/>
                      </a:endParaRPr>
                    </a:p>
                  </a:txBody>
                  <a:tcPr marL="0" marR="0" marT="0" marB="0" anchor="b">
                    <a:solidFill>
                      <a:schemeClr val="bg2"/>
                    </a:solidFill>
                  </a:tcPr>
                </a:tc>
              </a:tr>
              <a:tr h="359670">
                <a:tc>
                  <a:txBody>
                    <a:bodyPr/>
                    <a:lstStyle/>
                    <a:p>
                      <a:pPr algn="l" fontAlgn="base">
                        <a:lnSpc>
                          <a:spcPct val="115000"/>
                        </a:lnSpc>
                        <a:spcAft>
                          <a:spcPts val="0"/>
                        </a:spcAft>
                      </a:pPr>
                      <a:r>
                        <a:rPr lang="uk-UA" sz="2000" dirty="0">
                          <a:latin typeface="Times New Roman" pitchFamily="18" charset="0"/>
                          <a:cs typeface="Times New Roman" pitchFamily="18" charset="0"/>
                        </a:rPr>
                        <a:t>Відображено дохід одночасно з витратами</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48</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718</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2000</a:t>
                      </a:r>
                      <a:endParaRPr lang="ru-RU" sz="2000">
                        <a:latin typeface="Times New Roman" pitchFamily="18" charset="0"/>
                        <a:ea typeface="Calibri"/>
                        <a:cs typeface="Times New Roman" pitchFamily="18" charset="0"/>
                      </a:endParaRPr>
                    </a:p>
                  </a:txBody>
                  <a:tcPr marL="0" marR="0" marT="0" marB="0" anchor="b">
                    <a:solidFill>
                      <a:schemeClr val="bg2"/>
                    </a:solidFill>
                  </a:tcPr>
                </a:tc>
              </a:tr>
              <a:tr h="359670">
                <a:tc>
                  <a:txBody>
                    <a:bodyPr/>
                    <a:lstStyle/>
                    <a:p>
                      <a:pPr algn="l" fontAlgn="base">
                        <a:lnSpc>
                          <a:spcPct val="115000"/>
                        </a:lnSpc>
                        <a:spcAft>
                          <a:spcPts val="0"/>
                        </a:spcAft>
                      </a:pPr>
                      <a:r>
                        <a:rPr lang="uk-UA" sz="2000" dirty="0">
                          <a:latin typeface="Times New Roman" pitchFamily="18" charset="0"/>
                          <a:cs typeface="Times New Roman" pitchFamily="18" charset="0"/>
                        </a:rPr>
                        <a:t>Закриття доходу</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718</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791</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2000</a:t>
                      </a:r>
                      <a:endParaRPr lang="ru-RU" sz="2000" dirty="0">
                        <a:latin typeface="Times New Roman" pitchFamily="18" charset="0"/>
                        <a:ea typeface="Calibri"/>
                        <a:cs typeface="Times New Roman" pitchFamily="18" charset="0"/>
                      </a:endParaRPr>
                    </a:p>
                  </a:txBody>
                  <a:tcPr marL="0" marR="0" marT="0" marB="0" anchor="b">
                    <a:solidFill>
                      <a:schemeClr val="bg2"/>
                    </a:solidFill>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85720" y="214290"/>
            <a:ext cx="8572560" cy="6429420"/>
          </a:xfrm>
        </p:spPr>
        <p:txBody>
          <a:bodyPr/>
          <a:lstStyle/>
          <a:p>
            <a:pPr>
              <a:buNone/>
            </a:pPr>
            <a:r>
              <a:rPr lang="uk-UA" sz="2600" b="1" dirty="0" smtClean="0">
                <a:latin typeface="Times New Roman" pitchFamily="18" charset="0"/>
                <a:cs typeface="Times New Roman" pitchFamily="18" charset="0"/>
              </a:rPr>
              <a:t>Таблиця 2.Основні бухгалтерські проводки з обліку цільового фінансування інвестицій</a:t>
            </a:r>
            <a:endParaRPr lang="ru-RU" sz="2600" dirty="0" smtClean="0">
              <a:latin typeface="Times New Roman" pitchFamily="18" charset="0"/>
              <a:cs typeface="Times New Roman" pitchFamily="18" charset="0"/>
            </a:endParaRPr>
          </a:p>
          <a:p>
            <a:pPr>
              <a:buNone/>
            </a:pPr>
            <a:endParaRPr lang="ru-RU" dirty="0" smtClean="0"/>
          </a:p>
          <a:p>
            <a:pPr>
              <a:buNone/>
            </a:pPr>
            <a:endParaRPr lang="ru-RU" dirty="0"/>
          </a:p>
        </p:txBody>
      </p:sp>
      <p:graphicFrame>
        <p:nvGraphicFramePr>
          <p:cNvPr id="4" name="Таблица 3"/>
          <p:cNvGraphicFramePr>
            <a:graphicFrameLocks noGrp="1"/>
          </p:cNvGraphicFramePr>
          <p:nvPr/>
        </p:nvGraphicFramePr>
        <p:xfrm>
          <a:off x="428596" y="1357298"/>
          <a:ext cx="8143932" cy="4206240"/>
        </p:xfrm>
        <a:graphic>
          <a:graphicData uri="http://schemas.openxmlformats.org/drawingml/2006/table">
            <a:tbl>
              <a:tblPr>
                <a:tableStyleId>{3C2FFA5D-87B4-456A-9821-1D502468CF0F}</a:tableStyleId>
              </a:tblPr>
              <a:tblGrid>
                <a:gridCol w="5500726"/>
                <a:gridCol w="785818"/>
                <a:gridCol w="959927"/>
                <a:gridCol w="897461"/>
              </a:tblGrid>
              <a:tr h="321893">
                <a:tc>
                  <a:txBody>
                    <a:bodyPr/>
                    <a:lstStyle/>
                    <a:p>
                      <a:pPr algn="ctr" fontAlgn="base">
                        <a:lnSpc>
                          <a:spcPct val="115000"/>
                        </a:lnSpc>
                        <a:spcAft>
                          <a:spcPts val="0"/>
                        </a:spcAft>
                      </a:pPr>
                      <a:r>
                        <a:rPr lang="uk-UA" sz="2000" b="1" i="1" dirty="0">
                          <a:latin typeface="Times New Roman" pitchFamily="18" charset="0"/>
                          <a:cs typeface="Times New Roman" pitchFamily="18" charset="0"/>
                        </a:rPr>
                        <a:t>Господарська операція</a:t>
                      </a:r>
                      <a:endParaRPr lang="ru-RU" sz="2000" b="1" i="1"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b="1" i="1" dirty="0">
                          <a:latin typeface="Times New Roman" pitchFamily="18" charset="0"/>
                          <a:cs typeface="Times New Roman" pitchFamily="18" charset="0"/>
                        </a:rPr>
                        <a:t>Дебет</a:t>
                      </a:r>
                      <a:endParaRPr lang="ru-RU" sz="2000" b="1" i="1"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b="1" i="1">
                          <a:latin typeface="Times New Roman" pitchFamily="18" charset="0"/>
                          <a:cs typeface="Times New Roman" pitchFamily="18" charset="0"/>
                        </a:rPr>
                        <a:t>Кредит</a:t>
                      </a:r>
                      <a:endParaRPr lang="ru-RU" sz="2000" b="1" i="1">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b="1" i="1" dirty="0">
                          <a:latin typeface="Times New Roman" pitchFamily="18" charset="0"/>
                          <a:cs typeface="Times New Roman" pitchFamily="18" charset="0"/>
                        </a:rPr>
                        <a:t>Сума</a:t>
                      </a:r>
                      <a:endParaRPr lang="ru-RU" sz="2000" b="1" i="1" dirty="0">
                        <a:latin typeface="Times New Roman" pitchFamily="18" charset="0"/>
                        <a:ea typeface="Calibri"/>
                        <a:cs typeface="Times New Roman" pitchFamily="18" charset="0"/>
                      </a:endParaRPr>
                    </a:p>
                  </a:txBody>
                  <a:tcPr marL="0" marR="0" marT="0" marB="0" anchor="b">
                    <a:solidFill>
                      <a:schemeClr val="bg2"/>
                    </a:solidFill>
                  </a:tcPr>
                </a:tc>
              </a:tr>
              <a:tr h="321893">
                <a:tc>
                  <a:txBody>
                    <a:bodyPr/>
                    <a:lstStyle/>
                    <a:p>
                      <a:pPr fontAlgn="base">
                        <a:lnSpc>
                          <a:spcPct val="115000"/>
                        </a:lnSpc>
                        <a:spcAft>
                          <a:spcPts val="0"/>
                        </a:spcAft>
                      </a:pPr>
                      <a:r>
                        <a:rPr lang="uk-UA" sz="2000" dirty="0">
                          <a:latin typeface="Times New Roman" pitchFamily="18" charset="0"/>
                          <a:cs typeface="Times New Roman" pitchFamily="18" charset="0"/>
                        </a:rPr>
                        <a:t>Отримані кошти цільового фінансування</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311</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48</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12 000</a:t>
                      </a:r>
                      <a:endParaRPr lang="ru-RU" sz="2000">
                        <a:latin typeface="Times New Roman" pitchFamily="18" charset="0"/>
                        <a:ea typeface="Calibri"/>
                        <a:cs typeface="Times New Roman" pitchFamily="18" charset="0"/>
                      </a:endParaRPr>
                    </a:p>
                  </a:txBody>
                  <a:tcPr marL="0" marR="0" marT="0" marB="0" anchor="b">
                    <a:solidFill>
                      <a:schemeClr val="bg2"/>
                    </a:solidFill>
                  </a:tcPr>
                </a:tc>
              </a:tr>
              <a:tr h="321893">
                <a:tc>
                  <a:txBody>
                    <a:bodyPr/>
                    <a:lstStyle/>
                    <a:p>
                      <a:pPr fontAlgn="base">
                        <a:lnSpc>
                          <a:spcPct val="115000"/>
                        </a:lnSpc>
                        <a:spcAft>
                          <a:spcPts val="0"/>
                        </a:spcAft>
                      </a:pPr>
                      <a:r>
                        <a:rPr lang="uk-UA" sz="2000">
                          <a:latin typeface="Times New Roman" pitchFamily="18" charset="0"/>
                          <a:cs typeface="Times New Roman" pitchFamily="18" charset="0"/>
                        </a:rPr>
                        <a:t>Використані кошти на капітальне будівництво</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151</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631</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10 000</a:t>
                      </a:r>
                      <a:endParaRPr lang="ru-RU" sz="2000">
                        <a:latin typeface="Times New Roman" pitchFamily="18" charset="0"/>
                        <a:ea typeface="Calibri"/>
                        <a:cs typeface="Times New Roman" pitchFamily="18" charset="0"/>
                      </a:endParaRPr>
                    </a:p>
                  </a:txBody>
                  <a:tcPr marL="0" marR="0" marT="0" marB="0" anchor="b">
                    <a:solidFill>
                      <a:schemeClr val="bg2"/>
                    </a:solidFill>
                  </a:tcPr>
                </a:tc>
              </a:tr>
              <a:tr h="665910">
                <a:tc>
                  <a:txBody>
                    <a:bodyPr/>
                    <a:lstStyle/>
                    <a:p>
                      <a:pPr fontAlgn="base">
                        <a:lnSpc>
                          <a:spcPct val="115000"/>
                        </a:lnSpc>
                        <a:spcAft>
                          <a:spcPts val="0"/>
                        </a:spcAft>
                      </a:pPr>
                      <a:r>
                        <a:rPr lang="uk-UA" sz="2000">
                          <a:latin typeface="Times New Roman" pitchFamily="18" charset="0"/>
                          <a:cs typeface="Times New Roman" pitchFamily="18" charset="0"/>
                        </a:rPr>
                        <a:t>Відображена сума ПДВ у заборгованості виконавцю будівельних робіт</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48</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631</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2000</a:t>
                      </a:r>
                      <a:endParaRPr lang="ru-RU" sz="2000">
                        <a:latin typeface="Times New Roman" pitchFamily="18" charset="0"/>
                        <a:ea typeface="Calibri"/>
                        <a:cs typeface="Times New Roman" pitchFamily="18" charset="0"/>
                      </a:endParaRPr>
                    </a:p>
                  </a:txBody>
                  <a:tcPr marL="0" marR="0" marT="0" marB="0" anchor="b">
                    <a:solidFill>
                      <a:schemeClr val="bg2"/>
                    </a:solidFill>
                  </a:tcPr>
                </a:tc>
              </a:tr>
              <a:tr h="665910">
                <a:tc>
                  <a:txBody>
                    <a:bodyPr/>
                    <a:lstStyle/>
                    <a:p>
                      <a:pPr fontAlgn="base">
                        <a:lnSpc>
                          <a:spcPct val="115000"/>
                        </a:lnSpc>
                        <a:spcAft>
                          <a:spcPts val="0"/>
                        </a:spcAft>
                      </a:pPr>
                      <a:r>
                        <a:rPr lang="uk-UA" sz="2000">
                          <a:latin typeface="Times New Roman" pitchFamily="18" charset="0"/>
                          <a:cs typeface="Times New Roman" pitchFamily="18" charset="0"/>
                        </a:rPr>
                        <a:t>Віднесення цільового фінансування на доходи майбутніх періодів</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48</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69</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10 000</a:t>
                      </a:r>
                      <a:endParaRPr lang="ru-RU" sz="2000" dirty="0">
                        <a:latin typeface="Times New Roman" pitchFamily="18" charset="0"/>
                        <a:ea typeface="Calibri"/>
                        <a:cs typeface="Times New Roman" pitchFamily="18" charset="0"/>
                      </a:endParaRPr>
                    </a:p>
                  </a:txBody>
                  <a:tcPr marL="0" marR="0" marT="0" marB="0" anchor="b">
                    <a:solidFill>
                      <a:schemeClr val="bg2"/>
                    </a:solidFill>
                  </a:tcPr>
                </a:tc>
              </a:tr>
              <a:tr h="321893">
                <a:tc>
                  <a:txBody>
                    <a:bodyPr/>
                    <a:lstStyle/>
                    <a:p>
                      <a:pPr fontAlgn="base">
                        <a:lnSpc>
                          <a:spcPct val="115000"/>
                        </a:lnSpc>
                        <a:spcAft>
                          <a:spcPts val="0"/>
                        </a:spcAft>
                      </a:pPr>
                      <a:r>
                        <a:rPr lang="uk-UA" sz="2000">
                          <a:latin typeface="Times New Roman" pitchFamily="18" charset="0"/>
                          <a:cs typeface="Times New Roman" pitchFamily="18" charset="0"/>
                        </a:rPr>
                        <a:t>Оприбуткований об’єкт капітального будівництва</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103</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151</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10 000</a:t>
                      </a:r>
                      <a:endParaRPr lang="ru-RU" sz="2000" dirty="0">
                        <a:latin typeface="Times New Roman" pitchFamily="18" charset="0"/>
                        <a:ea typeface="Calibri"/>
                        <a:cs typeface="Times New Roman" pitchFamily="18" charset="0"/>
                      </a:endParaRPr>
                    </a:p>
                  </a:txBody>
                  <a:tcPr marL="0" marR="0" marT="0" marB="0" anchor="b">
                    <a:solidFill>
                      <a:schemeClr val="bg2"/>
                    </a:solidFill>
                  </a:tcPr>
                </a:tc>
              </a:tr>
              <a:tr h="665910">
                <a:tc>
                  <a:txBody>
                    <a:bodyPr/>
                    <a:lstStyle/>
                    <a:p>
                      <a:pPr fontAlgn="base">
                        <a:lnSpc>
                          <a:spcPct val="115000"/>
                        </a:lnSpc>
                        <a:spcAft>
                          <a:spcPts val="0"/>
                        </a:spcAft>
                      </a:pPr>
                      <a:r>
                        <a:rPr lang="uk-UA" sz="2000">
                          <a:latin typeface="Times New Roman" pitchFamily="18" charset="0"/>
                          <a:cs typeface="Times New Roman" pitchFamily="18" charset="0"/>
                        </a:rPr>
                        <a:t>Нарахована амортизація за 1 квартал після введення в експлуатацію</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23</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en-US" sz="2000">
                          <a:latin typeface="Times New Roman" pitchFamily="18" charset="0"/>
                          <a:cs typeface="Times New Roman" pitchFamily="18" charset="0"/>
                        </a:rPr>
                        <a:t>1</a:t>
                      </a:r>
                      <a:r>
                        <a:rPr lang="uk-UA" sz="2000">
                          <a:latin typeface="Times New Roman" pitchFamily="18" charset="0"/>
                          <a:cs typeface="Times New Roman" pitchFamily="18" charset="0"/>
                        </a:rPr>
                        <a:t>31</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125</a:t>
                      </a:r>
                      <a:endParaRPr lang="ru-RU" sz="2000" dirty="0">
                        <a:latin typeface="Times New Roman" pitchFamily="18" charset="0"/>
                        <a:ea typeface="Calibri"/>
                        <a:cs typeface="Times New Roman" pitchFamily="18" charset="0"/>
                      </a:endParaRPr>
                    </a:p>
                  </a:txBody>
                  <a:tcPr marL="0" marR="0" marT="0" marB="0" anchor="b">
                    <a:solidFill>
                      <a:schemeClr val="bg2"/>
                    </a:solidFill>
                  </a:tcPr>
                </a:tc>
              </a:tr>
              <a:tr h="321893">
                <a:tc>
                  <a:txBody>
                    <a:bodyPr/>
                    <a:lstStyle/>
                    <a:p>
                      <a:pPr fontAlgn="base">
                        <a:lnSpc>
                          <a:spcPct val="115000"/>
                        </a:lnSpc>
                        <a:spcAft>
                          <a:spcPts val="0"/>
                        </a:spcAft>
                      </a:pPr>
                      <a:r>
                        <a:rPr lang="uk-UA" sz="2000">
                          <a:latin typeface="Times New Roman" pitchFamily="18" charset="0"/>
                          <a:cs typeface="Times New Roman" pitchFamily="18" charset="0"/>
                        </a:rPr>
                        <a:t>Відображено дохід одночасно з витратами</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69</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745</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125</a:t>
                      </a:r>
                      <a:endParaRPr lang="ru-RU" sz="2000" dirty="0">
                        <a:latin typeface="Times New Roman" pitchFamily="18" charset="0"/>
                        <a:ea typeface="Calibri"/>
                        <a:cs typeface="Times New Roman" pitchFamily="18" charset="0"/>
                      </a:endParaRPr>
                    </a:p>
                  </a:txBody>
                  <a:tcPr marL="0" marR="0" marT="0" marB="0" anchor="b">
                    <a:solidFill>
                      <a:schemeClr val="bg2"/>
                    </a:solidFill>
                  </a:tcPr>
                </a:tc>
              </a:tr>
              <a:tr h="321893">
                <a:tc>
                  <a:txBody>
                    <a:bodyPr/>
                    <a:lstStyle/>
                    <a:p>
                      <a:pPr fontAlgn="base">
                        <a:lnSpc>
                          <a:spcPct val="115000"/>
                        </a:lnSpc>
                        <a:spcAft>
                          <a:spcPts val="0"/>
                        </a:spcAft>
                      </a:pPr>
                      <a:r>
                        <a:rPr lang="uk-UA" sz="2000">
                          <a:latin typeface="Times New Roman" pitchFamily="18" charset="0"/>
                          <a:cs typeface="Times New Roman" pitchFamily="18" charset="0"/>
                        </a:rPr>
                        <a:t>Закриття доходу</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745</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793</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125</a:t>
                      </a:r>
                      <a:endParaRPr lang="ru-RU" sz="2000" dirty="0">
                        <a:latin typeface="Times New Roman" pitchFamily="18" charset="0"/>
                        <a:ea typeface="Calibri"/>
                        <a:cs typeface="Times New Roman" pitchFamily="18" charset="0"/>
                      </a:endParaRPr>
                    </a:p>
                  </a:txBody>
                  <a:tcPr marL="0" marR="0" marT="0" marB="0" anchor="b">
                    <a:solidFill>
                      <a:schemeClr val="bg2"/>
                    </a:solidFill>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85720" y="214290"/>
            <a:ext cx="8572560" cy="6429420"/>
          </a:xfrm>
        </p:spPr>
        <p:txBody>
          <a:bodyPr>
            <a:normAutofit/>
          </a:bodyPr>
          <a:lstStyle/>
          <a:p>
            <a:pPr>
              <a:buNone/>
            </a:pPr>
            <a:r>
              <a:rPr lang="uk-UA" sz="2600" b="1" dirty="0" smtClean="0">
                <a:latin typeface="Times New Roman" pitchFamily="18" charset="0"/>
                <a:cs typeface="Times New Roman" pitchFamily="18" charset="0"/>
              </a:rPr>
              <a:t> Таблиця 3.Облік гуманітарної допомоги</a:t>
            </a:r>
            <a:endParaRPr lang="ru-RU" sz="2600" dirty="0" smtClean="0">
              <a:latin typeface="Times New Roman" pitchFamily="18" charset="0"/>
              <a:cs typeface="Times New Roman" pitchFamily="18" charset="0"/>
            </a:endParaRPr>
          </a:p>
          <a:p>
            <a:pPr>
              <a:buNone/>
            </a:pPr>
            <a:endParaRPr lang="ru-RU" sz="2600" dirty="0" smtClean="0">
              <a:latin typeface="Times New Roman" pitchFamily="18" charset="0"/>
              <a:cs typeface="Times New Roman" pitchFamily="18" charset="0"/>
            </a:endParaRPr>
          </a:p>
          <a:p>
            <a:pPr>
              <a:buNone/>
            </a:pPr>
            <a:endParaRPr lang="ru-RU" sz="2600" dirty="0">
              <a:latin typeface="Times New Roman" pitchFamily="18" charset="0"/>
              <a:cs typeface="Times New Roman" pitchFamily="18" charset="0"/>
            </a:endParaRPr>
          </a:p>
        </p:txBody>
      </p:sp>
      <p:graphicFrame>
        <p:nvGraphicFramePr>
          <p:cNvPr id="5" name="Таблица 4"/>
          <p:cNvGraphicFramePr>
            <a:graphicFrameLocks noGrp="1"/>
          </p:cNvGraphicFramePr>
          <p:nvPr/>
        </p:nvGraphicFramePr>
        <p:xfrm>
          <a:off x="285721" y="662304"/>
          <a:ext cx="8429682" cy="5921244"/>
        </p:xfrm>
        <a:graphic>
          <a:graphicData uri="http://schemas.openxmlformats.org/drawingml/2006/table">
            <a:tbl>
              <a:tblPr>
                <a:tableStyleId>{3C2FFA5D-87B4-456A-9821-1D502468CF0F}</a:tableStyleId>
              </a:tblPr>
              <a:tblGrid>
                <a:gridCol w="6171733"/>
                <a:gridCol w="615847"/>
                <a:gridCol w="794075"/>
                <a:gridCol w="848027"/>
              </a:tblGrid>
              <a:tr h="511424">
                <a:tc>
                  <a:txBody>
                    <a:bodyPr/>
                    <a:lstStyle/>
                    <a:p>
                      <a:pPr algn="ctr" fontAlgn="base">
                        <a:lnSpc>
                          <a:spcPct val="115000"/>
                        </a:lnSpc>
                        <a:spcAft>
                          <a:spcPts val="0"/>
                        </a:spcAft>
                      </a:pPr>
                      <a:r>
                        <a:rPr lang="uk-UA" sz="1700" b="1" i="1" dirty="0">
                          <a:latin typeface="Times New Roman" pitchFamily="18" charset="0"/>
                          <a:cs typeface="Times New Roman" pitchFamily="18" charset="0"/>
                        </a:rPr>
                        <a:t>Господарська операція</a:t>
                      </a:r>
                      <a:endParaRPr lang="ru-RU" sz="1700" b="1" i="1"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b="1" i="1">
                          <a:latin typeface="Times New Roman" pitchFamily="18" charset="0"/>
                          <a:cs typeface="Times New Roman" pitchFamily="18" charset="0"/>
                        </a:rPr>
                        <a:t>Дебет</a:t>
                      </a:r>
                      <a:endParaRPr lang="ru-RU" sz="1700" b="1" i="1">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b="1" i="1">
                          <a:latin typeface="Times New Roman" pitchFamily="18" charset="0"/>
                          <a:cs typeface="Times New Roman" pitchFamily="18" charset="0"/>
                        </a:rPr>
                        <a:t>Кредит</a:t>
                      </a:r>
                      <a:endParaRPr lang="ru-RU" sz="1700" b="1" i="1">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b="1" i="1" dirty="0">
                          <a:latin typeface="Times New Roman" pitchFamily="18" charset="0"/>
                          <a:cs typeface="Times New Roman" pitchFamily="18" charset="0"/>
                        </a:rPr>
                        <a:t>Сума</a:t>
                      </a:r>
                      <a:endParaRPr lang="ru-RU" sz="1700" b="1" i="1" dirty="0">
                        <a:latin typeface="Times New Roman" pitchFamily="18" charset="0"/>
                        <a:ea typeface="Calibri"/>
                        <a:cs typeface="Times New Roman" pitchFamily="18" charset="0"/>
                      </a:endParaRPr>
                    </a:p>
                  </a:txBody>
                  <a:tcPr marL="0" marR="0" marT="0" marB="0" anchor="b">
                    <a:solidFill>
                      <a:schemeClr val="bg2"/>
                    </a:solidFill>
                  </a:tcPr>
                </a:tc>
              </a:tr>
              <a:tr h="303800">
                <a:tc>
                  <a:txBody>
                    <a:bodyPr/>
                    <a:lstStyle/>
                    <a:p>
                      <a:pPr fontAlgn="base">
                        <a:lnSpc>
                          <a:spcPct val="115000"/>
                        </a:lnSpc>
                        <a:spcAft>
                          <a:spcPts val="0"/>
                        </a:spcAft>
                      </a:pPr>
                      <a:r>
                        <a:rPr lang="uk-UA" sz="1700" b="1" dirty="0">
                          <a:latin typeface="Times New Roman" pitchFamily="18" charset="0"/>
                          <a:cs typeface="Times New Roman" pitchFamily="18" charset="0"/>
                        </a:rPr>
                        <a:t>Надходження гуманітарної допомоги</a:t>
                      </a:r>
                      <a:endParaRPr lang="ru-RU" sz="1700" b="1"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a:lnSpc>
                          <a:spcPct val="115000"/>
                        </a:lnSpc>
                      </a:pPr>
                      <a:endParaRPr lang="ru-RU" sz="1700" dirty="0">
                        <a:latin typeface="Times New Roman" pitchFamily="18" charset="0"/>
                        <a:cs typeface="Times New Roman" pitchFamily="18" charset="0"/>
                      </a:endParaRPr>
                    </a:p>
                  </a:txBody>
                  <a:tcPr marL="0" marR="0" marT="0" marB="0" anchor="b">
                    <a:solidFill>
                      <a:schemeClr val="bg2"/>
                    </a:solidFill>
                  </a:tcPr>
                </a:tc>
                <a:tc>
                  <a:txBody>
                    <a:bodyPr/>
                    <a:lstStyle/>
                    <a:p>
                      <a:pPr algn="ctr">
                        <a:lnSpc>
                          <a:spcPct val="115000"/>
                        </a:lnSpc>
                      </a:pPr>
                      <a:endParaRPr lang="ru-RU" sz="1700">
                        <a:latin typeface="Times New Roman" pitchFamily="18" charset="0"/>
                        <a:cs typeface="Times New Roman" pitchFamily="18" charset="0"/>
                      </a:endParaRPr>
                    </a:p>
                  </a:txBody>
                  <a:tcPr marL="0" marR="0" marT="0" marB="0" anchor="b">
                    <a:solidFill>
                      <a:schemeClr val="bg2"/>
                    </a:solidFill>
                  </a:tcPr>
                </a:tc>
                <a:tc>
                  <a:txBody>
                    <a:bodyPr/>
                    <a:lstStyle/>
                    <a:p>
                      <a:pPr algn="ctr">
                        <a:lnSpc>
                          <a:spcPct val="115000"/>
                        </a:lnSpc>
                      </a:pPr>
                      <a:endParaRPr lang="ru-RU" sz="1700" dirty="0">
                        <a:latin typeface="Times New Roman" pitchFamily="18" charset="0"/>
                        <a:cs typeface="Times New Roman" pitchFamily="18" charset="0"/>
                      </a:endParaRPr>
                    </a:p>
                  </a:txBody>
                  <a:tcPr marL="0" marR="0" marT="0" marB="0" anchor="b">
                    <a:solidFill>
                      <a:schemeClr val="bg2"/>
                    </a:solidFill>
                  </a:tcPr>
                </a:tc>
              </a:tr>
              <a:tr h="288368">
                <a:tc>
                  <a:txBody>
                    <a:bodyPr/>
                    <a:lstStyle/>
                    <a:p>
                      <a:pPr fontAlgn="base">
                        <a:lnSpc>
                          <a:spcPct val="115000"/>
                        </a:lnSpc>
                        <a:spcAft>
                          <a:spcPts val="0"/>
                        </a:spcAft>
                      </a:pPr>
                      <a:r>
                        <a:rPr lang="uk-UA" sz="1700">
                          <a:latin typeface="Times New Roman" pitchFamily="18" charset="0"/>
                          <a:cs typeface="Times New Roman" pitchFamily="18" charset="0"/>
                        </a:rPr>
                        <a:t>Надійшла гуманітарна допомога у грошових коштах</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a:latin typeface="Times New Roman" pitchFamily="18" charset="0"/>
                          <a:cs typeface="Times New Roman" pitchFamily="18" charset="0"/>
                        </a:rPr>
                        <a:t>311</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a:latin typeface="Times New Roman" pitchFamily="18" charset="0"/>
                          <a:cs typeface="Times New Roman" pitchFamily="18" charset="0"/>
                        </a:rPr>
                        <a:t>48</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a:latin typeface="Times New Roman" pitchFamily="18" charset="0"/>
                          <a:cs typeface="Times New Roman" pitchFamily="18" charset="0"/>
                        </a:rPr>
                        <a:t>20 000</a:t>
                      </a:r>
                      <a:endParaRPr lang="ru-RU" sz="1700">
                        <a:latin typeface="Times New Roman" pitchFamily="18" charset="0"/>
                        <a:ea typeface="Calibri"/>
                        <a:cs typeface="Times New Roman" pitchFamily="18" charset="0"/>
                      </a:endParaRPr>
                    </a:p>
                  </a:txBody>
                  <a:tcPr marL="0" marR="0" marT="0" marB="0" anchor="b">
                    <a:solidFill>
                      <a:schemeClr val="bg2"/>
                    </a:solidFill>
                  </a:tcPr>
                </a:tc>
              </a:tr>
              <a:tr h="288368">
                <a:tc>
                  <a:txBody>
                    <a:bodyPr/>
                    <a:lstStyle/>
                    <a:p>
                      <a:pPr fontAlgn="base">
                        <a:lnSpc>
                          <a:spcPct val="115000"/>
                        </a:lnSpc>
                        <a:spcAft>
                          <a:spcPts val="0"/>
                        </a:spcAft>
                      </a:pPr>
                      <a:r>
                        <a:rPr lang="uk-UA" sz="1700">
                          <a:latin typeface="Times New Roman" pitchFamily="18" charset="0"/>
                          <a:cs typeface="Times New Roman" pitchFamily="18" charset="0"/>
                        </a:rPr>
                        <a:t>Надійшла гуманітарна допомога у вигляді матеріалів</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a:latin typeface="Times New Roman" pitchFamily="18" charset="0"/>
                          <a:cs typeface="Times New Roman" pitchFamily="18" charset="0"/>
                        </a:rPr>
                        <a:t>20</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a:latin typeface="Times New Roman" pitchFamily="18" charset="0"/>
                          <a:cs typeface="Times New Roman" pitchFamily="18" charset="0"/>
                        </a:rPr>
                        <a:t>48</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a:latin typeface="Times New Roman" pitchFamily="18" charset="0"/>
                          <a:cs typeface="Times New Roman" pitchFamily="18" charset="0"/>
                        </a:rPr>
                        <a:t>20 000</a:t>
                      </a:r>
                      <a:endParaRPr lang="ru-RU" sz="1700">
                        <a:latin typeface="Times New Roman" pitchFamily="18" charset="0"/>
                        <a:ea typeface="Calibri"/>
                        <a:cs typeface="Times New Roman" pitchFamily="18" charset="0"/>
                      </a:endParaRPr>
                    </a:p>
                  </a:txBody>
                  <a:tcPr marL="0" marR="0" marT="0" marB="0" anchor="b">
                    <a:solidFill>
                      <a:schemeClr val="bg2"/>
                    </a:solidFill>
                  </a:tcPr>
                </a:tc>
              </a:tr>
              <a:tr h="288368">
                <a:tc>
                  <a:txBody>
                    <a:bodyPr/>
                    <a:lstStyle/>
                    <a:p>
                      <a:pPr fontAlgn="base">
                        <a:lnSpc>
                          <a:spcPct val="115000"/>
                        </a:lnSpc>
                        <a:spcAft>
                          <a:spcPts val="0"/>
                        </a:spcAft>
                      </a:pPr>
                      <a:r>
                        <a:rPr lang="uk-UA" sz="1700">
                          <a:latin typeface="Times New Roman" pitchFamily="18" charset="0"/>
                          <a:cs typeface="Times New Roman" pitchFamily="18" charset="0"/>
                        </a:rPr>
                        <a:t>Надійшла гуманітарна допомога у вигляді виконаних робіт</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a:latin typeface="Times New Roman" pitchFamily="18" charset="0"/>
                          <a:cs typeface="Times New Roman" pitchFamily="18" charset="0"/>
                        </a:rPr>
                        <a:t>23</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a:latin typeface="Times New Roman" pitchFamily="18" charset="0"/>
                          <a:cs typeface="Times New Roman" pitchFamily="18" charset="0"/>
                        </a:rPr>
                        <a:t>48</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a:latin typeface="Times New Roman" pitchFamily="18" charset="0"/>
                          <a:cs typeface="Times New Roman" pitchFamily="18" charset="0"/>
                        </a:rPr>
                        <a:t>20 000</a:t>
                      </a:r>
                      <a:endParaRPr lang="ru-RU" sz="1700">
                        <a:latin typeface="Times New Roman" pitchFamily="18" charset="0"/>
                        <a:ea typeface="Calibri"/>
                        <a:cs typeface="Times New Roman" pitchFamily="18" charset="0"/>
                      </a:endParaRPr>
                    </a:p>
                  </a:txBody>
                  <a:tcPr marL="0" marR="0" marT="0" marB="0" anchor="b">
                    <a:solidFill>
                      <a:schemeClr val="bg2"/>
                    </a:solidFill>
                  </a:tcPr>
                </a:tc>
              </a:tr>
              <a:tr h="583248">
                <a:tc>
                  <a:txBody>
                    <a:bodyPr/>
                    <a:lstStyle/>
                    <a:p>
                      <a:pPr fontAlgn="base">
                        <a:lnSpc>
                          <a:spcPct val="115000"/>
                        </a:lnSpc>
                        <a:spcAft>
                          <a:spcPts val="0"/>
                        </a:spcAft>
                      </a:pPr>
                      <a:r>
                        <a:rPr lang="uk-UA" sz="1700">
                          <a:latin typeface="Times New Roman" pitchFamily="18" charset="0"/>
                          <a:cs typeface="Times New Roman" pitchFamily="18" charset="0"/>
                        </a:rPr>
                        <a:t>Відображено дохід після використання сум цільового фінансування за призначенням</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dirty="0">
                          <a:latin typeface="Times New Roman" pitchFamily="18" charset="0"/>
                          <a:cs typeface="Times New Roman" pitchFamily="18" charset="0"/>
                        </a:rPr>
                        <a:t>48</a:t>
                      </a:r>
                      <a:endParaRPr lang="ru-RU" sz="17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a:latin typeface="Times New Roman" pitchFamily="18" charset="0"/>
                          <a:cs typeface="Times New Roman" pitchFamily="18" charset="0"/>
                        </a:rPr>
                        <a:t>718</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a:latin typeface="Times New Roman" pitchFamily="18" charset="0"/>
                          <a:cs typeface="Times New Roman" pitchFamily="18" charset="0"/>
                        </a:rPr>
                        <a:t>20 000</a:t>
                      </a:r>
                      <a:endParaRPr lang="ru-RU" sz="1700">
                        <a:latin typeface="Times New Roman" pitchFamily="18" charset="0"/>
                        <a:ea typeface="Calibri"/>
                        <a:cs typeface="Times New Roman" pitchFamily="18" charset="0"/>
                      </a:endParaRPr>
                    </a:p>
                  </a:txBody>
                  <a:tcPr marL="0" marR="0" marT="0" marB="0" anchor="b">
                    <a:solidFill>
                      <a:schemeClr val="bg2"/>
                    </a:solidFill>
                  </a:tcPr>
                </a:tc>
              </a:tr>
              <a:tr h="303800">
                <a:tc>
                  <a:txBody>
                    <a:bodyPr/>
                    <a:lstStyle/>
                    <a:p>
                      <a:pPr fontAlgn="base">
                        <a:lnSpc>
                          <a:spcPct val="115000"/>
                        </a:lnSpc>
                        <a:spcAft>
                          <a:spcPts val="0"/>
                        </a:spcAft>
                      </a:pPr>
                      <a:r>
                        <a:rPr lang="uk-UA" sz="1700" b="1" dirty="0">
                          <a:latin typeface="Times New Roman" pitchFamily="18" charset="0"/>
                          <a:cs typeface="Times New Roman" pitchFamily="18" charset="0"/>
                        </a:rPr>
                        <a:t>Передача гуманітарної допомоги</a:t>
                      </a:r>
                      <a:endParaRPr lang="ru-RU" sz="1700" b="1"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a:lnSpc>
                          <a:spcPct val="115000"/>
                        </a:lnSpc>
                      </a:pPr>
                      <a:endParaRPr lang="ru-RU" sz="1700">
                        <a:latin typeface="Times New Roman" pitchFamily="18" charset="0"/>
                        <a:cs typeface="Times New Roman" pitchFamily="18" charset="0"/>
                      </a:endParaRPr>
                    </a:p>
                  </a:txBody>
                  <a:tcPr marL="0" marR="0" marT="0" marB="0" anchor="b">
                    <a:solidFill>
                      <a:schemeClr val="bg2"/>
                    </a:solidFill>
                  </a:tcPr>
                </a:tc>
                <a:tc>
                  <a:txBody>
                    <a:bodyPr/>
                    <a:lstStyle/>
                    <a:p>
                      <a:pPr algn="ctr">
                        <a:lnSpc>
                          <a:spcPct val="115000"/>
                        </a:lnSpc>
                      </a:pPr>
                      <a:endParaRPr lang="ru-RU" sz="1700">
                        <a:latin typeface="Times New Roman" pitchFamily="18" charset="0"/>
                        <a:cs typeface="Times New Roman" pitchFamily="18" charset="0"/>
                      </a:endParaRPr>
                    </a:p>
                  </a:txBody>
                  <a:tcPr marL="0" marR="0" marT="0" marB="0" anchor="b">
                    <a:solidFill>
                      <a:schemeClr val="bg2"/>
                    </a:solidFill>
                  </a:tcPr>
                </a:tc>
                <a:tc>
                  <a:txBody>
                    <a:bodyPr/>
                    <a:lstStyle/>
                    <a:p>
                      <a:pPr algn="ctr">
                        <a:lnSpc>
                          <a:spcPct val="115000"/>
                        </a:lnSpc>
                      </a:pPr>
                      <a:endParaRPr lang="ru-RU" sz="1700">
                        <a:latin typeface="Times New Roman" pitchFamily="18" charset="0"/>
                        <a:cs typeface="Times New Roman" pitchFamily="18" charset="0"/>
                      </a:endParaRPr>
                    </a:p>
                  </a:txBody>
                  <a:tcPr marL="0" marR="0" marT="0" marB="0" anchor="b">
                    <a:solidFill>
                      <a:schemeClr val="bg2"/>
                    </a:solidFill>
                  </a:tcPr>
                </a:tc>
              </a:tr>
              <a:tr h="288368">
                <a:tc>
                  <a:txBody>
                    <a:bodyPr/>
                    <a:lstStyle/>
                    <a:p>
                      <a:pPr fontAlgn="base">
                        <a:lnSpc>
                          <a:spcPct val="115000"/>
                        </a:lnSpc>
                        <a:spcAft>
                          <a:spcPts val="0"/>
                        </a:spcAft>
                      </a:pPr>
                      <a:r>
                        <a:rPr lang="uk-UA" sz="1700">
                          <a:latin typeface="Times New Roman" pitchFamily="18" charset="0"/>
                          <a:cs typeface="Times New Roman" pitchFamily="18" charset="0"/>
                        </a:rPr>
                        <a:t>Передача гуманітарної допомоги у вигляді матеріалів</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a:latin typeface="Times New Roman" pitchFamily="18" charset="0"/>
                          <a:cs typeface="Times New Roman" pitchFamily="18" charset="0"/>
                        </a:rPr>
                        <a:t>48</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a:latin typeface="Times New Roman" pitchFamily="18" charset="0"/>
                          <a:cs typeface="Times New Roman" pitchFamily="18" charset="0"/>
                        </a:rPr>
                        <a:t>20</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a:latin typeface="Times New Roman" pitchFamily="18" charset="0"/>
                          <a:cs typeface="Times New Roman" pitchFamily="18" charset="0"/>
                        </a:rPr>
                        <a:t>20 000</a:t>
                      </a:r>
                      <a:endParaRPr lang="ru-RU" sz="1700">
                        <a:latin typeface="Times New Roman" pitchFamily="18" charset="0"/>
                        <a:ea typeface="Calibri"/>
                        <a:cs typeface="Times New Roman" pitchFamily="18" charset="0"/>
                      </a:endParaRPr>
                    </a:p>
                  </a:txBody>
                  <a:tcPr marL="0" marR="0" marT="0" marB="0" anchor="b">
                    <a:solidFill>
                      <a:schemeClr val="bg2"/>
                    </a:solidFill>
                  </a:tcPr>
                </a:tc>
              </a:tr>
              <a:tr h="288368">
                <a:tc>
                  <a:txBody>
                    <a:bodyPr/>
                    <a:lstStyle/>
                    <a:p>
                      <a:pPr fontAlgn="base">
                        <a:lnSpc>
                          <a:spcPct val="115000"/>
                        </a:lnSpc>
                        <a:spcAft>
                          <a:spcPts val="0"/>
                        </a:spcAft>
                      </a:pPr>
                      <a:r>
                        <a:rPr lang="uk-UA" sz="1700">
                          <a:latin typeface="Times New Roman" pitchFamily="18" charset="0"/>
                          <a:cs typeface="Times New Roman" pitchFamily="18" charset="0"/>
                        </a:rPr>
                        <a:t>Передача гуманітарної допомоги у вигляді грошових коштів</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dirty="0">
                          <a:latin typeface="Times New Roman" pitchFamily="18" charset="0"/>
                          <a:cs typeface="Times New Roman" pitchFamily="18" charset="0"/>
                        </a:rPr>
                        <a:t>48</a:t>
                      </a:r>
                      <a:endParaRPr lang="ru-RU" sz="17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a:latin typeface="Times New Roman" pitchFamily="18" charset="0"/>
                          <a:cs typeface="Times New Roman" pitchFamily="18" charset="0"/>
                        </a:rPr>
                        <a:t>311</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a:latin typeface="Times New Roman" pitchFamily="18" charset="0"/>
                          <a:cs typeface="Times New Roman" pitchFamily="18" charset="0"/>
                        </a:rPr>
                        <a:t>20 000</a:t>
                      </a:r>
                      <a:endParaRPr lang="ru-RU" sz="1700">
                        <a:latin typeface="Times New Roman" pitchFamily="18" charset="0"/>
                        <a:ea typeface="Calibri"/>
                        <a:cs typeface="Times New Roman" pitchFamily="18" charset="0"/>
                      </a:endParaRPr>
                    </a:p>
                  </a:txBody>
                  <a:tcPr marL="0" marR="0" marT="0" marB="0" anchor="b">
                    <a:solidFill>
                      <a:schemeClr val="bg2"/>
                    </a:solidFill>
                  </a:tcPr>
                </a:tc>
              </a:tr>
              <a:tr h="288368">
                <a:tc>
                  <a:txBody>
                    <a:bodyPr/>
                    <a:lstStyle/>
                    <a:p>
                      <a:pPr fontAlgn="base">
                        <a:lnSpc>
                          <a:spcPct val="115000"/>
                        </a:lnSpc>
                        <a:spcAft>
                          <a:spcPts val="0"/>
                        </a:spcAft>
                      </a:pPr>
                      <a:r>
                        <a:rPr lang="uk-UA" sz="1700" dirty="0">
                          <a:latin typeface="Times New Roman" pitchFamily="18" charset="0"/>
                          <a:cs typeface="Times New Roman" pitchFamily="18" charset="0"/>
                        </a:rPr>
                        <a:t>Передача гуманітарної допомоги у вигляді готівки</a:t>
                      </a:r>
                      <a:endParaRPr lang="ru-RU" sz="17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dirty="0">
                          <a:latin typeface="Times New Roman" pitchFamily="18" charset="0"/>
                          <a:cs typeface="Times New Roman" pitchFamily="18" charset="0"/>
                        </a:rPr>
                        <a:t>48</a:t>
                      </a:r>
                      <a:endParaRPr lang="ru-RU" sz="17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a:latin typeface="Times New Roman" pitchFamily="18" charset="0"/>
                          <a:cs typeface="Times New Roman" pitchFamily="18" charset="0"/>
                        </a:rPr>
                        <a:t>301</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a:latin typeface="Times New Roman" pitchFamily="18" charset="0"/>
                          <a:cs typeface="Times New Roman" pitchFamily="18" charset="0"/>
                        </a:rPr>
                        <a:t>20 000</a:t>
                      </a:r>
                      <a:endParaRPr lang="ru-RU" sz="1700">
                        <a:latin typeface="Times New Roman" pitchFamily="18" charset="0"/>
                        <a:ea typeface="Calibri"/>
                        <a:cs typeface="Times New Roman" pitchFamily="18" charset="0"/>
                      </a:endParaRPr>
                    </a:p>
                  </a:txBody>
                  <a:tcPr marL="0" marR="0" marT="0" marB="0" anchor="b">
                    <a:solidFill>
                      <a:schemeClr val="bg2"/>
                    </a:solidFill>
                  </a:tcPr>
                </a:tc>
              </a:tr>
              <a:tr h="303800">
                <a:tc>
                  <a:txBody>
                    <a:bodyPr/>
                    <a:lstStyle/>
                    <a:p>
                      <a:pPr fontAlgn="base">
                        <a:lnSpc>
                          <a:spcPct val="115000"/>
                        </a:lnSpc>
                        <a:spcAft>
                          <a:spcPts val="0"/>
                        </a:spcAft>
                      </a:pPr>
                      <a:r>
                        <a:rPr lang="uk-UA" sz="1700">
                          <a:latin typeface="Times New Roman" pitchFamily="18" charset="0"/>
                          <a:cs typeface="Times New Roman" pitchFamily="18" charset="0"/>
                        </a:rPr>
                        <a:t>Використання гуманітарної допомоги</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a:lnSpc>
                          <a:spcPct val="115000"/>
                        </a:lnSpc>
                      </a:pPr>
                      <a:endParaRPr lang="ru-RU" sz="1700" dirty="0">
                        <a:latin typeface="Times New Roman" pitchFamily="18" charset="0"/>
                        <a:cs typeface="Times New Roman" pitchFamily="18" charset="0"/>
                      </a:endParaRPr>
                    </a:p>
                  </a:txBody>
                  <a:tcPr marL="0" marR="0" marT="0" marB="0" anchor="b">
                    <a:solidFill>
                      <a:schemeClr val="bg2"/>
                    </a:solidFill>
                  </a:tcPr>
                </a:tc>
                <a:tc>
                  <a:txBody>
                    <a:bodyPr/>
                    <a:lstStyle/>
                    <a:p>
                      <a:pPr algn="ctr">
                        <a:lnSpc>
                          <a:spcPct val="115000"/>
                        </a:lnSpc>
                      </a:pPr>
                      <a:endParaRPr lang="ru-RU" sz="1700">
                        <a:latin typeface="Times New Roman" pitchFamily="18" charset="0"/>
                        <a:cs typeface="Times New Roman" pitchFamily="18" charset="0"/>
                      </a:endParaRPr>
                    </a:p>
                  </a:txBody>
                  <a:tcPr marL="0" marR="0" marT="0" marB="0" anchor="b">
                    <a:solidFill>
                      <a:schemeClr val="bg2"/>
                    </a:solidFill>
                  </a:tcPr>
                </a:tc>
                <a:tc>
                  <a:txBody>
                    <a:bodyPr/>
                    <a:lstStyle/>
                    <a:p>
                      <a:pPr algn="ctr">
                        <a:lnSpc>
                          <a:spcPct val="115000"/>
                        </a:lnSpc>
                      </a:pPr>
                      <a:endParaRPr lang="ru-RU" sz="1700">
                        <a:latin typeface="Times New Roman" pitchFamily="18" charset="0"/>
                        <a:cs typeface="Times New Roman" pitchFamily="18" charset="0"/>
                      </a:endParaRPr>
                    </a:p>
                  </a:txBody>
                  <a:tcPr marL="0" marR="0" marT="0" marB="0" anchor="b">
                    <a:solidFill>
                      <a:schemeClr val="bg2"/>
                    </a:solidFill>
                  </a:tcPr>
                </a:tc>
              </a:tr>
              <a:tr h="303800">
                <a:tc>
                  <a:txBody>
                    <a:bodyPr/>
                    <a:lstStyle/>
                    <a:p>
                      <a:pPr fontAlgn="base">
                        <a:lnSpc>
                          <a:spcPct val="115000"/>
                        </a:lnSpc>
                        <a:spcAft>
                          <a:spcPts val="0"/>
                        </a:spcAft>
                      </a:pPr>
                      <a:r>
                        <a:rPr lang="uk-UA" sz="1700">
                          <a:latin typeface="Times New Roman" pitchFamily="18" charset="0"/>
                          <a:cs typeface="Times New Roman" pitchFamily="18" charset="0"/>
                        </a:rPr>
                        <a:t>Використані матеріали на виробництво</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a:latin typeface="Times New Roman" pitchFamily="18" charset="0"/>
                          <a:cs typeface="Times New Roman" pitchFamily="18" charset="0"/>
                        </a:rPr>
                        <a:t>23</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a:latin typeface="Times New Roman" pitchFamily="18" charset="0"/>
                          <a:cs typeface="Times New Roman" pitchFamily="18" charset="0"/>
                        </a:rPr>
                        <a:t>20 (311)</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a:lnSpc>
                          <a:spcPct val="115000"/>
                        </a:lnSpc>
                      </a:pPr>
                      <a:endParaRPr lang="ru-RU" sz="1700">
                        <a:latin typeface="Times New Roman" pitchFamily="18" charset="0"/>
                        <a:cs typeface="Times New Roman" pitchFamily="18" charset="0"/>
                      </a:endParaRPr>
                    </a:p>
                  </a:txBody>
                  <a:tcPr marL="0" marR="0" marT="0" marB="0" anchor="b">
                    <a:solidFill>
                      <a:schemeClr val="bg2"/>
                    </a:solidFill>
                  </a:tcPr>
                </a:tc>
              </a:tr>
              <a:tr h="303800">
                <a:tc>
                  <a:txBody>
                    <a:bodyPr/>
                    <a:lstStyle/>
                    <a:p>
                      <a:pPr fontAlgn="base">
                        <a:lnSpc>
                          <a:spcPct val="115000"/>
                        </a:lnSpc>
                        <a:spcAft>
                          <a:spcPts val="0"/>
                        </a:spcAft>
                      </a:pPr>
                      <a:r>
                        <a:rPr lang="uk-UA" sz="1700">
                          <a:latin typeface="Times New Roman" pitchFamily="18" charset="0"/>
                          <a:cs typeface="Times New Roman" pitchFamily="18" charset="0"/>
                        </a:rPr>
                        <a:t>Одночасно відображено доход</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dirty="0">
                          <a:latin typeface="Times New Roman" pitchFamily="18" charset="0"/>
                          <a:cs typeface="Times New Roman" pitchFamily="18" charset="0"/>
                        </a:rPr>
                        <a:t>48</a:t>
                      </a:r>
                      <a:endParaRPr lang="ru-RU" sz="17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a:latin typeface="Times New Roman" pitchFamily="18" charset="0"/>
                          <a:cs typeface="Times New Roman" pitchFamily="18" charset="0"/>
                        </a:rPr>
                        <a:t>745</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a:lnSpc>
                          <a:spcPct val="115000"/>
                        </a:lnSpc>
                      </a:pPr>
                      <a:endParaRPr lang="ru-RU" sz="1700">
                        <a:latin typeface="Times New Roman" pitchFamily="18" charset="0"/>
                        <a:cs typeface="Times New Roman" pitchFamily="18" charset="0"/>
                      </a:endParaRPr>
                    </a:p>
                  </a:txBody>
                  <a:tcPr marL="0" marR="0" marT="0" marB="0" anchor="b">
                    <a:solidFill>
                      <a:schemeClr val="bg2"/>
                    </a:solidFill>
                  </a:tcPr>
                </a:tc>
              </a:tr>
              <a:tr h="583248">
                <a:tc>
                  <a:txBody>
                    <a:bodyPr/>
                    <a:lstStyle/>
                    <a:p>
                      <a:pPr fontAlgn="base">
                        <a:lnSpc>
                          <a:spcPct val="115000"/>
                        </a:lnSpc>
                        <a:spcAft>
                          <a:spcPts val="0"/>
                        </a:spcAft>
                      </a:pPr>
                      <a:r>
                        <a:rPr lang="uk-UA" sz="1700" b="1" dirty="0">
                          <a:latin typeface="Times New Roman" pitchFamily="18" charset="0"/>
                          <a:cs typeface="Times New Roman" pitchFamily="18" charset="0"/>
                        </a:rPr>
                        <a:t>Надходження гуманітарної допомоги у вигляді капітальних інвестицій</a:t>
                      </a:r>
                      <a:endParaRPr lang="ru-RU" sz="1700" b="1"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a:lnSpc>
                          <a:spcPct val="115000"/>
                        </a:lnSpc>
                      </a:pPr>
                      <a:endParaRPr lang="ru-RU" sz="1700" dirty="0">
                        <a:latin typeface="Times New Roman" pitchFamily="18" charset="0"/>
                        <a:cs typeface="Times New Roman" pitchFamily="18" charset="0"/>
                      </a:endParaRPr>
                    </a:p>
                  </a:txBody>
                  <a:tcPr marL="0" marR="0" marT="0" marB="0" anchor="b">
                    <a:solidFill>
                      <a:schemeClr val="bg2"/>
                    </a:solidFill>
                  </a:tcPr>
                </a:tc>
                <a:tc>
                  <a:txBody>
                    <a:bodyPr/>
                    <a:lstStyle/>
                    <a:p>
                      <a:pPr algn="ctr">
                        <a:lnSpc>
                          <a:spcPct val="115000"/>
                        </a:lnSpc>
                      </a:pPr>
                      <a:endParaRPr lang="ru-RU" sz="1700">
                        <a:latin typeface="Times New Roman" pitchFamily="18" charset="0"/>
                        <a:cs typeface="Times New Roman" pitchFamily="18" charset="0"/>
                      </a:endParaRPr>
                    </a:p>
                  </a:txBody>
                  <a:tcPr marL="0" marR="0" marT="0" marB="0" anchor="b">
                    <a:solidFill>
                      <a:schemeClr val="bg2"/>
                    </a:solidFill>
                  </a:tcPr>
                </a:tc>
                <a:tc>
                  <a:txBody>
                    <a:bodyPr/>
                    <a:lstStyle/>
                    <a:p>
                      <a:pPr algn="ctr">
                        <a:lnSpc>
                          <a:spcPct val="115000"/>
                        </a:lnSpc>
                      </a:pPr>
                      <a:endParaRPr lang="ru-RU" sz="1700">
                        <a:latin typeface="Times New Roman" pitchFamily="18" charset="0"/>
                        <a:cs typeface="Times New Roman" pitchFamily="18" charset="0"/>
                      </a:endParaRPr>
                    </a:p>
                  </a:txBody>
                  <a:tcPr marL="0" marR="0" marT="0" marB="0" anchor="b">
                    <a:solidFill>
                      <a:schemeClr val="bg2"/>
                    </a:solidFill>
                  </a:tcPr>
                </a:tc>
              </a:tr>
              <a:tr h="303800">
                <a:tc>
                  <a:txBody>
                    <a:bodyPr/>
                    <a:lstStyle/>
                    <a:p>
                      <a:pPr fontAlgn="base">
                        <a:lnSpc>
                          <a:spcPct val="115000"/>
                        </a:lnSpc>
                        <a:spcAft>
                          <a:spcPts val="0"/>
                        </a:spcAft>
                      </a:pPr>
                      <a:r>
                        <a:rPr lang="uk-UA" sz="1700">
                          <a:latin typeface="Times New Roman" pitchFamily="18" charset="0"/>
                          <a:cs typeface="Times New Roman" pitchFamily="18" charset="0"/>
                        </a:rPr>
                        <a:t>Використані матеріали на капітальні інвестиції</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dirty="0">
                          <a:latin typeface="Times New Roman" pitchFamily="18" charset="0"/>
                          <a:cs typeface="Times New Roman" pitchFamily="18" charset="0"/>
                        </a:rPr>
                        <a:t>15</a:t>
                      </a:r>
                      <a:endParaRPr lang="ru-RU" sz="17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a:latin typeface="Times New Roman" pitchFamily="18" charset="0"/>
                          <a:cs typeface="Times New Roman" pitchFamily="18" charset="0"/>
                        </a:rPr>
                        <a:t>20</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a:lnSpc>
                          <a:spcPct val="115000"/>
                        </a:lnSpc>
                      </a:pPr>
                      <a:endParaRPr lang="ru-RU" sz="1700">
                        <a:latin typeface="Times New Roman" pitchFamily="18" charset="0"/>
                        <a:cs typeface="Times New Roman" pitchFamily="18" charset="0"/>
                      </a:endParaRPr>
                    </a:p>
                  </a:txBody>
                  <a:tcPr marL="0" marR="0" marT="0" marB="0" anchor="b">
                    <a:solidFill>
                      <a:schemeClr val="bg2"/>
                    </a:solidFill>
                  </a:tcPr>
                </a:tc>
              </a:tr>
              <a:tr h="303800">
                <a:tc>
                  <a:txBody>
                    <a:bodyPr/>
                    <a:lstStyle/>
                    <a:p>
                      <a:pPr fontAlgn="base">
                        <a:lnSpc>
                          <a:spcPct val="115000"/>
                        </a:lnSpc>
                        <a:spcAft>
                          <a:spcPts val="0"/>
                        </a:spcAft>
                      </a:pPr>
                      <a:r>
                        <a:rPr lang="uk-UA" sz="1700">
                          <a:latin typeface="Times New Roman" pitchFamily="18" charset="0"/>
                          <a:cs typeface="Times New Roman" pitchFamily="18" charset="0"/>
                        </a:rPr>
                        <a:t>Оприбутковані основні засоби</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a:latin typeface="Times New Roman" pitchFamily="18" charset="0"/>
                          <a:cs typeface="Times New Roman" pitchFamily="18" charset="0"/>
                        </a:rPr>
                        <a:t>10</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dirty="0">
                          <a:latin typeface="Times New Roman" pitchFamily="18" charset="0"/>
                          <a:cs typeface="Times New Roman" pitchFamily="18" charset="0"/>
                        </a:rPr>
                        <a:t>15</a:t>
                      </a:r>
                      <a:endParaRPr lang="ru-RU" sz="17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a:lnSpc>
                          <a:spcPct val="115000"/>
                        </a:lnSpc>
                      </a:pPr>
                      <a:endParaRPr lang="ru-RU" sz="1700" dirty="0">
                        <a:latin typeface="Times New Roman" pitchFamily="18" charset="0"/>
                        <a:cs typeface="Times New Roman" pitchFamily="18" charset="0"/>
                      </a:endParaRPr>
                    </a:p>
                  </a:txBody>
                  <a:tcPr marL="0" marR="0" marT="0" marB="0" anchor="b">
                    <a:solidFill>
                      <a:schemeClr val="bg2"/>
                    </a:solidFill>
                  </a:tcPr>
                </a:tc>
              </a:tr>
              <a:tr h="303800">
                <a:tc>
                  <a:txBody>
                    <a:bodyPr/>
                    <a:lstStyle/>
                    <a:p>
                      <a:pPr fontAlgn="base">
                        <a:lnSpc>
                          <a:spcPct val="115000"/>
                        </a:lnSpc>
                        <a:spcAft>
                          <a:spcPts val="0"/>
                        </a:spcAft>
                      </a:pPr>
                      <a:r>
                        <a:rPr lang="uk-UA" sz="1700" dirty="0">
                          <a:latin typeface="Times New Roman" pitchFamily="18" charset="0"/>
                          <a:cs typeface="Times New Roman" pitchFamily="18" charset="0"/>
                        </a:rPr>
                        <a:t>Відображено доход</a:t>
                      </a:r>
                      <a:endParaRPr lang="ru-RU" sz="17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a:latin typeface="Times New Roman" pitchFamily="18" charset="0"/>
                          <a:cs typeface="Times New Roman" pitchFamily="18" charset="0"/>
                        </a:rPr>
                        <a:t>48</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1700">
                          <a:latin typeface="Times New Roman" pitchFamily="18" charset="0"/>
                          <a:cs typeface="Times New Roman" pitchFamily="18" charset="0"/>
                        </a:rPr>
                        <a:t>745</a:t>
                      </a:r>
                      <a:endParaRPr lang="ru-RU" sz="17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a:lnSpc>
                          <a:spcPct val="115000"/>
                        </a:lnSpc>
                      </a:pPr>
                      <a:endParaRPr lang="ru-RU" sz="1700" dirty="0">
                        <a:latin typeface="Times New Roman" pitchFamily="18" charset="0"/>
                        <a:cs typeface="Times New Roman" pitchFamily="18" charset="0"/>
                      </a:endParaRPr>
                    </a:p>
                  </a:txBody>
                  <a:tcPr marL="0" marR="0" marT="0" marB="0" anchor="b">
                    <a:solidFill>
                      <a:schemeClr val="bg2"/>
                    </a:solidFill>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85720" y="214290"/>
            <a:ext cx="8572560" cy="6429420"/>
          </a:xfrm>
        </p:spPr>
        <p:txBody>
          <a:bodyPr/>
          <a:lstStyle/>
          <a:p>
            <a:pPr>
              <a:buNone/>
            </a:pPr>
            <a:r>
              <a:rPr lang="uk-UA" sz="2600" b="1" dirty="0" smtClean="0">
                <a:latin typeface="Times New Roman" pitchFamily="18" charset="0"/>
                <a:cs typeface="Times New Roman" pitchFamily="18" charset="0"/>
              </a:rPr>
              <a:t>Таблиця 4.Приклад цільового фінансування субсидій і пільг</a:t>
            </a:r>
            <a:endParaRPr lang="ru-RU" sz="2600" dirty="0" smtClean="0">
              <a:latin typeface="Times New Roman" pitchFamily="18" charset="0"/>
              <a:cs typeface="Times New Roman" pitchFamily="18" charset="0"/>
            </a:endParaRPr>
          </a:p>
          <a:p>
            <a:pPr>
              <a:buNone/>
            </a:pPr>
            <a:endParaRPr lang="ru-RU" dirty="0" smtClean="0"/>
          </a:p>
          <a:p>
            <a:pPr>
              <a:buNone/>
            </a:pPr>
            <a:endParaRPr lang="ru-RU" dirty="0"/>
          </a:p>
        </p:txBody>
      </p:sp>
      <p:graphicFrame>
        <p:nvGraphicFramePr>
          <p:cNvPr id="4" name="Таблица 3"/>
          <p:cNvGraphicFramePr>
            <a:graphicFrameLocks noGrp="1"/>
          </p:cNvGraphicFramePr>
          <p:nvPr/>
        </p:nvGraphicFramePr>
        <p:xfrm>
          <a:off x="428596" y="1142984"/>
          <a:ext cx="7858181" cy="4556760"/>
        </p:xfrm>
        <a:graphic>
          <a:graphicData uri="http://schemas.openxmlformats.org/drawingml/2006/table">
            <a:tbl>
              <a:tblPr>
                <a:tableStyleId>{3C2FFA5D-87B4-456A-9821-1D502468CF0F}</a:tableStyleId>
              </a:tblPr>
              <a:tblGrid>
                <a:gridCol w="4973532"/>
                <a:gridCol w="895235"/>
                <a:gridCol w="994707"/>
                <a:gridCol w="994707"/>
              </a:tblGrid>
              <a:tr h="335610">
                <a:tc>
                  <a:txBody>
                    <a:bodyPr/>
                    <a:lstStyle/>
                    <a:p>
                      <a:pPr algn="ctr" fontAlgn="base">
                        <a:lnSpc>
                          <a:spcPct val="115000"/>
                        </a:lnSpc>
                        <a:spcAft>
                          <a:spcPts val="0"/>
                        </a:spcAft>
                      </a:pPr>
                      <a:r>
                        <a:rPr lang="uk-UA" sz="2000" b="1" i="1" dirty="0">
                          <a:latin typeface="Times New Roman" pitchFamily="18" charset="0"/>
                          <a:cs typeface="Times New Roman" pitchFamily="18" charset="0"/>
                        </a:rPr>
                        <a:t>Господарська операція</a:t>
                      </a:r>
                      <a:endParaRPr lang="ru-RU" sz="2000" b="1" i="1"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b="1" i="1" dirty="0" smtClean="0">
                          <a:latin typeface="Times New Roman" pitchFamily="18" charset="0"/>
                          <a:cs typeface="Times New Roman" pitchFamily="18" charset="0"/>
                        </a:rPr>
                        <a:t>   Дебет</a:t>
                      </a:r>
                      <a:endParaRPr lang="ru-RU" sz="2000" b="1" i="1"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b="1" i="1">
                          <a:latin typeface="Times New Roman" pitchFamily="18" charset="0"/>
                          <a:cs typeface="Times New Roman" pitchFamily="18" charset="0"/>
                        </a:rPr>
                        <a:t>Кредит</a:t>
                      </a:r>
                      <a:endParaRPr lang="ru-RU" sz="2000" b="1" i="1">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b="1" i="1" dirty="0">
                          <a:latin typeface="Times New Roman" pitchFamily="18" charset="0"/>
                          <a:cs typeface="Times New Roman" pitchFamily="18" charset="0"/>
                        </a:rPr>
                        <a:t>Сума</a:t>
                      </a:r>
                      <a:endParaRPr lang="ru-RU" sz="2000" b="1" i="1" dirty="0">
                        <a:latin typeface="Times New Roman" pitchFamily="18" charset="0"/>
                        <a:ea typeface="Calibri"/>
                        <a:cs typeface="Times New Roman" pitchFamily="18" charset="0"/>
                      </a:endParaRPr>
                    </a:p>
                  </a:txBody>
                  <a:tcPr marL="0" marR="0" marT="0" marB="0" anchor="b">
                    <a:solidFill>
                      <a:schemeClr val="bg2"/>
                    </a:solidFill>
                  </a:tcPr>
                </a:tc>
              </a:tr>
              <a:tr h="335610">
                <a:tc>
                  <a:txBody>
                    <a:bodyPr/>
                    <a:lstStyle/>
                    <a:p>
                      <a:pPr fontAlgn="base">
                        <a:lnSpc>
                          <a:spcPct val="115000"/>
                        </a:lnSpc>
                        <a:spcAft>
                          <a:spcPts val="0"/>
                        </a:spcAft>
                      </a:pPr>
                      <a:r>
                        <a:rPr lang="uk-UA" sz="2000" dirty="0">
                          <a:latin typeface="Times New Roman" pitchFamily="18" charset="0"/>
                          <a:cs typeface="Times New Roman" pitchFamily="18" charset="0"/>
                        </a:rPr>
                        <a:t>Надано послуги населенню</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361</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703</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24 000</a:t>
                      </a:r>
                      <a:endParaRPr lang="ru-RU" sz="2000">
                        <a:latin typeface="Times New Roman" pitchFamily="18" charset="0"/>
                        <a:ea typeface="Calibri"/>
                        <a:cs typeface="Times New Roman" pitchFamily="18" charset="0"/>
                      </a:endParaRPr>
                    </a:p>
                  </a:txBody>
                  <a:tcPr marL="0" marR="0" marT="0" marB="0" anchor="b">
                    <a:solidFill>
                      <a:schemeClr val="bg2"/>
                    </a:solidFill>
                  </a:tcPr>
                </a:tc>
              </a:tr>
              <a:tr h="335610">
                <a:tc>
                  <a:txBody>
                    <a:bodyPr/>
                    <a:lstStyle/>
                    <a:p>
                      <a:pPr fontAlgn="base">
                        <a:lnSpc>
                          <a:spcPct val="115000"/>
                        </a:lnSpc>
                        <a:spcAft>
                          <a:spcPts val="0"/>
                        </a:spcAft>
                      </a:pPr>
                      <a:r>
                        <a:rPr lang="uk-UA" sz="2000" dirty="0">
                          <a:latin typeface="Times New Roman" pitchFamily="18" charset="0"/>
                          <a:cs typeface="Times New Roman" pitchFamily="18" charset="0"/>
                        </a:rPr>
                        <a:t>У тому числі субсидії та пільги</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645,646</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361</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12 000</a:t>
                      </a:r>
                      <a:endParaRPr lang="ru-RU" sz="2000">
                        <a:latin typeface="Times New Roman" pitchFamily="18" charset="0"/>
                        <a:ea typeface="Calibri"/>
                        <a:cs typeface="Times New Roman" pitchFamily="18" charset="0"/>
                      </a:endParaRPr>
                    </a:p>
                  </a:txBody>
                  <a:tcPr marL="0" marR="0" marT="0" marB="0" anchor="b">
                    <a:solidFill>
                      <a:schemeClr val="bg2"/>
                    </a:solidFill>
                  </a:tcPr>
                </a:tc>
              </a:tr>
              <a:tr h="335610">
                <a:tc>
                  <a:txBody>
                    <a:bodyPr/>
                    <a:lstStyle/>
                    <a:p>
                      <a:pPr fontAlgn="base">
                        <a:lnSpc>
                          <a:spcPct val="115000"/>
                        </a:lnSpc>
                        <a:spcAft>
                          <a:spcPts val="0"/>
                        </a:spcAft>
                      </a:pPr>
                      <a:r>
                        <a:rPr lang="uk-UA" sz="2000">
                          <a:latin typeface="Times New Roman" pitchFamily="18" charset="0"/>
                          <a:cs typeface="Times New Roman" pitchFamily="18" charset="0"/>
                        </a:rPr>
                        <a:t>Відображено податкові зобов’язання з ПДВ </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703</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641</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1000</a:t>
                      </a:r>
                      <a:endParaRPr lang="ru-RU" sz="2000">
                        <a:latin typeface="Times New Roman" pitchFamily="18" charset="0"/>
                        <a:ea typeface="Calibri"/>
                        <a:cs typeface="Times New Roman" pitchFamily="18" charset="0"/>
                      </a:endParaRPr>
                    </a:p>
                  </a:txBody>
                  <a:tcPr marL="0" marR="0" marT="0" marB="0" anchor="b">
                    <a:solidFill>
                      <a:schemeClr val="bg2"/>
                    </a:solidFill>
                  </a:tcPr>
                </a:tc>
              </a:tr>
              <a:tr h="335610">
                <a:tc>
                  <a:txBody>
                    <a:bodyPr/>
                    <a:lstStyle/>
                    <a:p>
                      <a:pPr fontAlgn="base">
                        <a:lnSpc>
                          <a:spcPct val="115000"/>
                        </a:lnSpc>
                        <a:spcAft>
                          <a:spcPts val="0"/>
                        </a:spcAft>
                      </a:pPr>
                      <a:r>
                        <a:rPr lang="uk-UA" sz="2000">
                          <a:latin typeface="Times New Roman" pitchFamily="18" charset="0"/>
                          <a:cs typeface="Times New Roman" pitchFamily="18" charset="0"/>
                        </a:rPr>
                        <a:t>За касовим методом</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703</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643</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1000</a:t>
                      </a:r>
                      <a:endParaRPr lang="ru-RU" sz="2000">
                        <a:latin typeface="Times New Roman" pitchFamily="18" charset="0"/>
                        <a:ea typeface="Calibri"/>
                        <a:cs typeface="Times New Roman" pitchFamily="18" charset="0"/>
                      </a:endParaRPr>
                    </a:p>
                  </a:txBody>
                  <a:tcPr marL="0" marR="0" marT="0" marB="0" anchor="b">
                    <a:solidFill>
                      <a:schemeClr val="bg2"/>
                    </a:solidFill>
                  </a:tcPr>
                </a:tc>
              </a:tr>
              <a:tr h="335610">
                <a:tc>
                  <a:txBody>
                    <a:bodyPr/>
                    <a:lstStyle/>
                    <a:p>
                      <a:pPr fontAlgn="base">
                        <a:lnSpc>
                          <a:spcPct val="115000"/>
                        </a:lnSpc>
                        <a:spcAft>
                          <a:spcPts val="0"/>
                        </a:spcAft>
                      </a:pPr>
                      <a:r>
                        <a:rPr lang="uk-UA" sz="2000">
                          <a:latin typeface="Times New Roman" pitchFamily="18" charset="0"/>
                          <a:cs typeface="Times New Roman" pitchFamily="18" charset="0"/>
                        </a:rPr>
                        <a:t>За заборгованістю бюджету (субсидії, пільги)</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703</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643</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2000</a:t>
                      </a:r>
                      <a:endParaRPr lang="ru-RU" sz="2000">
                        <a:latin typeface="Times New Roman" pitchFamily="18" charset="0"/>
                        <a:ea typeface="Calibri"/>
                        <a:cs typeface="Times New Roman" pitchFamily="18" charset="0"/>
                      </a:endParaRPr>
                    </a:p>
                  </a:txBody>
                  <a:tcPr marL="0" marR="0" marT="0" marB="0" anchor="b">
                    <a:solidFill>
                      <a:schemeClr val="bg2"/>
                    </a:solidFill>
                  </a:tcPr>
                </a:tc>
              </a:tr>
              <a:tr h="694286">
                <a:tc>
                  <a:txBody>
                    <a:bodyPr/>
                    <a:lstStyle/>
                    <a:p>
                      <a:pPr fontAlgn="base">
                        <a:lnSpc>
                          <a:spcPct val="115000"/>
                        </a:lnSpc>
                        <a:spcAft>
                          <a:spcPts val="0"/>
                        </a:spcAft>
                      </a:pPr>
                      <a:r>
                        <a:rPr lang="uk-UA" sz="2000" dirty="0">
                          <a:latin typeface="Times New Roman" pitchFamily="18" charset="0"/>
                          <a:cs typeface="Times New Roman" pitchFamily="18" charset="0"/>
                        </a:rPr>
                        <a:t>Отримано з бюджету суми субсидій і пільг населенню</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311</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48</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12 000</a:t>
                      </a:r>
                      <a:endParaRPr lang="ru-RU" sz="2000">
                        <a:latin typeface="Times New Roman" pitchFamily="18" charset="0"/>
                        <a:ea typeface="Calibri"/>
                        <a:cs typeface="Times New Roman" pitchFamily="18" charset="0"/>
                      </a:endParaRPr>
                    </a:p>
                  </a:txBody>
                  <a:tcPr marL="0" marR="0" marT="0" marB="0" anchor="b">
                    <a:solidFill>
                      <a:schemeClr val="bg2"/>
                    </a:solidFill>
                  </a:tcPr>
                </a:tc>
              </a:tr>
              <a:tr h="335610">
                <a:tc>
                  <a:txBody>
                    <a:bodyPr/>
                    <a:lstStyle/>
                    <a:p>
                      <a:pPr fontAlgn="base">
                        <a:lnSpc>
                          <a:spcPct val="115000"/>
                        </a:lnSpc>
                        <a:spcAft>
                          <a:spcPts val="0"/>
                        </a:spcAft>
                      </a:pPr>
                      <a:r>
                        <a:rPr lang="uk-UA" sz="2000">
                          <a:latin typeface="Times New Roman" pitchFamily="18" charset="0"/>
                          <a:cs typeface="Times New Roman" pitchFamily="18" charset="0"/>
                        </a:rPr>
                        <a:t>Відображено погашення заборгованості бюджету</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48</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645,646</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12 000</a:t>
                      </a:r>
                      <a:endParaRPr lang="ru-RU" sz="2000" dirty="0">
                        <a:latin typeface="Times New Roman" pitchFamily="18" charset="0"/>
                        <a:ea typeface="Calibri"/>
                        <a:cs typeface="Times New Roman" pitchFamily="18" charset="0"/>
                      </a:endParaRPr>
                    </a:p>
                  </a:txBody>
                  <a:tcPr marL="0" marR="0" marT="0" marB="0" anchor="b">
                    <a:solidFill>
                      <a:schemeClr val="bg2"/>
                    </a:solidFill>
                  </a:tcPr>
                </a:tc>
              </a:tr>
              <a:tr h="335610">
                <a:tc>
                  <a:txBody>
                    <a:bodyPr/>
                    <a:lstStyle/>
                    <a:p>
                      <a:pPr fontAlgn="base">
                        <a:lnSpc>
                          <a:spcPct val="115000"/>
                        </a:lnSpc>
                        <a:spcAft>
                          <a:spcPts val="0"/>
                        </a:spcAft>
                      </a:pPr>
                      <a:r>
                        <a:rPr lang="uk-UA" sz="2000" dirty="0">
                          <a:latin typeface="Times New Roman" pitchFamily="18" charset="0"/>
                          <a:cs typeface="Times New Roman" pitchFamily="18" charset="0"/>
                        </a:rPr>
                        <a:t>Нараховані податкові зобов’язання з ПДВ</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643</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641</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3000</a:t>
                      </a:r>
                      <a:endParaRPr lang="ru-RU" sz="2000" dirty="0">
                        <a:latin typeface="Times New Roman" pitchFamily="18" charset="0"/>
                        <a:ea typeface="Calibri"/>
                        <a:cs typeface="Times New Roman" pitchFamily="18" charset="0"/>
                      </a:endParaRPr>
                    </a:p>
                  </a:txBody>
                  <a:tcPr marL="0" marR="0" marT="0" marB="0" anchor="b">
                    <a:solidFill>
                      <a:schemeClr val="bg2"/>
                    </a:solidFill>
                  </a:tcPr>
                </a:tc>
              </a:tr>
              <a:tr h="335610">
                <a:tc>
                  <a:txBody>
                    <a:bodyPr/>
                    <a:lstStyle/>
                    <a:p>
                      <a:pPr fontAlgn="base">
                        <a:lnSpc>
                          <a:spcPct val="115000"/>
                        </a:lnSpc>
                        <a:spcAft>
                          <a:spcPts val="0"/>
                        </a:spcAft>
                      </a:pPr>
                      <a:r>
                        <a:rPr lang="uk-UA" sz="2000" dirty="0">
                          <a:latin typeface="Times New Roman" pitchFamily="18" charset="0"/>
                          <a:cs typeface="Times New Roman" pitchFamily="18" charset="0"/>
                        </a:rPr>
                        <a:t>Оплачено послуги населенням</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311</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361</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12 000</a:t>
                      </a:r>
                      <a:endParaRPr lang="ru-RU" sz="2000" dirty="0">
                        <a:latin typeface="Times New Roman" pitchFamily="18" charset="0"/>
                        <a:ea typeface="Calibri"/>
                        <a:cs typeface="Times New Roman" pitchFamily="18" charset="0"/>
                      </a:endParaRPr>
                    </a:p>
                  </a:txBody>
                  <a:tcPr marL="0" marR="0" marT="0" marB="0" anchor="b">
                    <a:solidFill>
                      <a:schemeClr val="bg2"/>
                    </a:solidFill>
                  </a:tcPr>
                </a:tc>
              </a:tr>
            </a:tbl>
          </a:graphicData>
        </a:graphic>
      </p:graphicFrame>
      <p:sp>
        <p:nvSpPr>
          <p:cNvPr id="54273" name="Rectangle 1"/>
          <p:cNvSpPr>
            <a:spLocks noChangeArrowheads="1"/>
          </p:cNvSpPr>
          <p:nvPr/>
        </p:nvSpPr>
        <p:spPr bwMode="auto">
          <a:xfrm>
            <a:off x="428596" y="5733256"/>
            <a:ext cx="8715404"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*645 </a:t>
            </a:r>
            <a:r>
              <a:rPr kumimoji="0" lang="uk-UA"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“Субсидії</a:t>
            </a:r>
            <a:r>
              <a:rPr kumimoji="0" lang="uk-UA"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за рахунок </a:t>
            </a:r>
            <a:r>
              <a:rPr kumimoji="0" lang="uk-UA"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бюджету”</a:t>
            </a:r>
            <a:r>
              <a:rPr kumimoji="0" lang="uk-UA"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646 </a:t>
            </a:r>
            <a:r>
              <a:rPr kumimoji="0" lang="uk-UA"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“Пільги</a:t>
            </a:r>
            <a:r>
              <a:rPr kumimoji="0" lang="uk-UA"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за рахунок </a:t>
            </a:r>
            <a:r>
              <a:rPr kumimoji="0" lang="uk-UA"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бюджету”</a:t>
            </a:r>
            <a:r>
              <a:rPr kumimoji="0" lang="uk-UA"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uk-UA" sz="1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85720" y="214290"/>
            <a:ext cx="8572560" cy="6429420"/>
          </a:xfrm>
        </p:spPr>
        <p:txBody>
          <a:bodyPr>
            <a:normAutofit/>
          </a:bodyPr>
          <a:lstStyle/>
          <a:p>
            <a:pPr>
              <a:buNone/>
            </a:pPr>
            <a:r>
              <a:rPr lang="uk-UA" sz="2000" dirty="0" smtClean="0">
                <a:latin typeface="Times New Roman" pitchFamily="18" charset="0"/>
                <a:cs typeface="Times New Roman" pitchFamily="18" charset="0"/>
              </a:rPr>
              <a:t>    </a:t>
            </a:r>
            <a:r>
              <a:rPr lang="uk-UA" sz="2200" dirty="0" smtClean="0">
                <a:latin typeface="Times New Roman" pitchFamily="18" charset="0"/>
                <a:cs typeface="Times New Roman" pitchFamily="18" charset="0"/>
              </a:rPr>
              <a:t>У ряді випадків нормативними документами України передбачено нарахування персоналу підприємства компенсацій, за якими передбачене отримання відшкодування з бюджету. Суми такого відшкодування є цільовим фінансуванням. Приклад проводок із нарахування компенсацій працівникам за рахунок цільового фінансування наведено в табл. 6-7.</a:t>
            </a:r>
            <a:endParaRPr lang="ru-RU" sz="2200" dirty="0" smtClean="0">
              <a:latin typeface="Times New Roman" pitchFamily="18" charset="0"/>
              <a:cs typeface="Times New Roman" pitchFamily="18" charset="0"/>
            </a:endParaRPr>
          </a:p>
          <a:p>
            <a:pPr>
              <a:buNone/>
            </a:pPr>
            <a:r>
              <a:rPr lang="ru-RU" sz="2400" b="1" dirty="0" smtClean="0"/>
              <a:t>    </a:t>
            </a:r>
            <a:r>
              <a:rPr lang="uk-UA" sz="2200" b="1" dirty="0" smtClean="0">
                <a:latin typeface="Times New Roman" pitchFamily="18" charset="0"/>
                <a:cs typeface="Times New Roman" pitchFamily="18" charset="0"/>
              </a:rPr>
              <a:t>Таблиця 6.Приклад проводок із нарахуванню компенсацій працівникам за рахунок цільового фінансування</a:t>
            </a:r>
            <a:endParaRPr lang="ru-RU" sz="2200" dirty="0" smtClean="0">
              <a:latin typeface="Times New Roman" pitchFamily="18" charset="0"/>
              <a:cs typeface="Times New Roman" pitchFamily="18" charset="0"/>
            </a:endParaRPr>
          </a:p>
          <a:p>
            <a:pPr>
              <a:buNone/>
            </a:pPr>
            <a:endParaRPr lang="ru-RU" dirty="0" smtClean="0"/>
          </a:p>
          <a:p>
            <a:pPr>
              <a:buNone/>
            </a:pPr>
            <a:endParaRPr lang="ru-RU" dirty="0"/>
          </a:p>
        </p:txBody>
      </p:sp>
      <p:graphicFrame>
        <p:nvGraphicFramePr>
          <p:cNvPr id="5" name="Таблица 4"/>
          <p:cNvGraphicFramePr>
            <a:graphicFrameLocks noGrp="1"/>
          </p:cNvGraphicFramePr>
          <p:nvPr/>
        </p:nvGraphicFramePr>
        <p:xfrm>
          <a:off x="642910" y="3071809"/>
          <a:ext cx="7786743" cy="3520726"/>
        </p:xfrm>
        <a:graphic>
          <a:graphicData uri="http://schemas.openxmlformats.org/drawingml/2006/table">
            <a:tbl>
              <a:tblPr>
                <a:tableStyleId>{3C2FFA5D-87B4-456A-9821-1D502468CF0F}</a:tableStyleId>
              </a:tblPr>
              <a:tblGrid>
                <a:gridCol w="5214974"/>
                <a:gridCol w="785818"/>
                <a:gridCol w="928694"/>
                <a:gridCol w="857257"/>
              </a:tblGrid>
              <a:tr h="498341">
                <a:tc>
                  <a:txBody>
                    <a:bodyPr/>
                    <a:lstStyle/>
                    <a:p>
                      <a:pPr algn="ctr" fontAlgn="base">
                        <a:lnSpc>
                          <a:spcPct val="115000"/>
                        </a:lnSpc>
                        <a:spcAft>
                          <a:spcPts val="0"/>
                        </a:spcAft>
                      </a:pPr>
                      <a:r>
                        <a:rPr lang="uk-UA" sz="2000" b="1" i="1" dirty="0">
                          <a:latin typeface="Times New Roman" pitchFamily="18" charset="0"/>
                          <a:cs typeface="Times New Roman" pitchFamily="18" charset="0"/>
                        </a:rPr>
                        <a:t>Господарська операція</a:t>
                      </a:r>
                      <a:endParaRPr lang="ru-RU" sz="2000" b="1" i="1"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b="1" i="1" dirty="0">
                          <a:latin typeface="Times New Roman" pitchFamily="18" charset="0"/>
                          <a:cs typeface="Times New Roman" pitchFamily="18" charset="0"/>
                        </a:rPr>
                        <a:t>Дебет</a:t>
                      </a:r>
                      <a:endParaRPr lang="ru-RU" sz="2000" b="1" i="1"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b="1" i="1" dirty="0">
                          <a:latin typeface="Times New Roman" pitchFamily="18" charset="0"/>
                          <a:cs typeface="Times New Roman" pitchFamily="18" charset="0"/>
                        </a:rPr>
                        <a:t>Кредит</a:t>
                      </a:r>
                      <a:endParaRPr lang="ru-RU" sz="2000" b="1" i="1"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b="1" i="1" dirty="0">
                          <a:latin typeface="Times New Roman" pitchFamily="18" charset="0"/>
                          <a:cs typeface="Times New Roman" pitchFamily="18" charset="0"/>
                        </a:rPr>
                        <a:t>Сума</a:t>
                      </a:r>
                      <a:endParaRPr lang="ru-RU" sz="2000" b="1" i="1" dirty="0">
                        <a:latin typeface="Times New Roman" pitchFamily="18" charset="0"/>
                        <a:ea typeface="Calibri"/>
                        <a:cs typeface="Times New Roman" pitchFamily="18" charset="0"/>
                      </a:endParaRPr>
                    </a:p>
                  </a:txBody>
                  <a:tcPr marL="0" marR="0" marT="0" marB="0" anchor="b">
                    <a:solidFill>
                      <a:schemeClr val="bg2"/>
                    </a:solidFill>
                  </a:tcPr>
                </a:tc>
              </a:tr>
              <a:tr h="390125">
                <a:tc>
                  <a:txBody>
                    <a:bodyPr/>
                    <a:lstStyle/>
                    <a:p>
                      <a:pPr fontAlgn="base">
                        <a:lnSpc>
                          <a:spcPct val="115000"/>
                        </a:lnSpc>
                        <a:spcAft>
                          <a:spcPts val="0"/>
                        </a:spcAft>
                      </a:pPr>
                      <a:r>
                        <a:rPr lang="uk-UA" sz="2000">
                          <a:latin typeface="Times New Roman" pitchFamily="18" charset="0"/>
                          <a:cs typeface="Times New Roman" pitchFamily="18" charset="0"/>
                        </a:rPr>
                        <a:t>Нарахована компенсація</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91</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en-US" sz="2000" dirty="0">
                          <a:latin typeface="Times New Roman" pitchFamily="18" charset="0"/>
                          <a:cs typeface="Times New Roman" pitchFamily="18" charset="0"/>
                        </a:rPr>
                        <a:t>661</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1000</a:t>
                      </a:r>
                      <a:endParaRPr lang="ru-RU" sz="2000" dirty="0">
                        <a:latin typeface="Times New Roman" pitchFamily="18" charset="0"/>
                        <a:ea typeface="Calibri"/>
                        <a:cs typeface="Times New Roman" pitchFamily="18" charset="0"/>
                      </a:endParaRPr>
                    </a:p>
                  </a:txBody>
                  <a:tcPr marL="0" marR="0" marT="0" marB="0" anchor="b">
                    <a:solidFill>
                      <a:schemeClr val="bg2"/>
                    </a:solidFill>
                  </a:tcPr>
                </a:tc>
              </a:tr>
              <a:tr h="535610">
                <a:tc>
                  <a:txBody>
                    <a:bodyPr/>
                    <a:lstStyle/>
                    <a:p>
                      <a:pPr fontAlgn="base">
                        <a:lnSpc>
                          <a:spcPct val="115000"/>
                        </a:lnSpc>
                        <a:spcAft>
                          <a:spcPts val="0"/>
                        </a:spcAft>
                      </a:pPr>
                      <a:r>
                        <a:rPr lang="uk-UA" sz="2000" dirty="0">
                          <a:latin typeface="Times New Roman" pitchFamily="18" charset="0"/>
                          <a:cs typeface="Times New Roman" pitchFamily="18" charset="0"/>
                        </a:rPr>
                        <a:t>Списано витрати на фінансовий результат</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793</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91</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1000</a:t>
                      </a:r>
                      <a:endParaRPr lang="ru-RU" sz="2000">
                        <a:latin typeface="Times New Roman" pitchFamily="18" charset="0"/>
                        <a:ea typeface="Calibri"/>
                        <a:cs typeface="Times New Roman" pitchFamily="18" charset="0"/>
                      </a:endParaRPr>
                    </a:p>
                  </a:txBody>
                  <a:tcPr marL="0" marR="0" marT="0" marB="0" anchor="b">
                    <a:solidFill>
                      <a:schemeClr val="bg2"/>
                    </a:solidFill>
                  </a:tcPr>
                </a:tc>
              </a:tr>
              <a:tr h="860000">
                <a:tc>
                  <a:txBody>
                    <a:bodyPr/>
                    <a:lstStyle/>
                    <a:p>
                      <a:pPr fontAlgn="base">
                        <a:lnSpc>
                          <a:spcPct val="115000"/>
                        </a:lnSpc>
                        <a:spcAft>
                          <a:spcPts val="0"/>
                        </a:spcAft>
                      </a:pPr>
                      <a:r>
                        <a:rPr lang="uk-UA" sz="2000">
                          <a:latin typeface="Times New Roman" pitchFamily="18" charset="0"/>
                          <a:cs typeface="Times New Roman" pitchFamily="18" charset="0"/>
                        </a:rPr>
                        <a:t>Одночасно відображена заборгованість бюджету за коштами цільового фінансування</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377</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48</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1000</a:t>
                      </a:r>
                      <a:endParaRPr lang="ru-RU" sz="2000">
                        <a:latin typeface="Times New Roman" pitchFamily="18" charset="0"/>
                        <a:ea typeface="Calibri"/>
                        <a:cs typeface="Times New Roman" pitchFamily="18" charset="0"/>
                      </a:endParaRPr>
                    </a:p>
                  </a:txBody>
                  <a:tcPr marL="0" marR="0" marT="0" marB="0" anchor="b">
                    <a:solidFill>
                      <a:schemeClr val="bg2"/>
                    </a:solidFill>
                  </a:tcPr>
                </a:tc>
              </a:tr>
              <a:tr h="343522">
                <a:tc>
                  <a:txBody>
                    <a:bodyPr/>
                    <a:lstStyle/>
                    <a:p>
                      <a:pPr fontAlgn="base">
                        <a:lnSpc>
                          <a:spcPct val="115000"/>
                        </a:lnSpc>
                        <a:spcAft>
                          <a:spcPts val="0"/>
                        </a:spcAft>
                      </a:pPr>
                      <a:r>
                        <a:rPr lang="uk-UA" sz="2000">
                          <a:latin typeface="Times New Roman" pitchFamily="18" charset="0"/>
                          <a:cs typeface="Times New Roman" pitchFamily="18" charset="0"/>
                        </a:rPr>
                        <a:t>Надійшли кошти з бюджету</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311</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377</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1000</a:t>
                      </a:r>
                      <a:endParaRPr lang="ru-RU" sz="2000">
                        <a:latin typeface="Times New Roman" pitchFamily="18" charset="0"/>
                        <a:ea typeface="Calibri"/>
                        <a:cs typeface="Times New Roman" pitchFamily="18" charset="0"/>
                      </a:endParaRPr>
                    </a:p>
                  </a:txBody>
                  <a:tcPr marL="0" marR="0" marT="0" marB="0" anchor="b">
                    <a:solidFill>
                      <a:schemeClr val="bg2"/>
                    </a:solidFill>
                  </a:tcPr>
                </a:tc>
              </a:tr>
              <a:tr h="343522">
                <a:tc>
                  <a:txBody>
                    <a:bodyPr/>
                    <a:lstStyle/>
                    <a:p>
                      <a:pPr fontAlgn="base">
                        <a:lnSpc>
                          <a:spcPct val="115000"/>
                        </a:lnSpc>
                        <a:spcAft>
                          <a:spcPts val="0"/>
                        </a:spcAft>
                      </a:pPr>
                      <a:r>
                        <a:rPr lang="uk-UA" sz="2000">
                          <a:latin typeface="Times New Roman" pitchFamily="18" charset="0"/>
                          <a:cs typeface="Times New Roman" pitchFamily="18" charset="0"/>
                        </a:rPr>
                        <a:t>Відображений дохід</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48</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718</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1000</a:t>
                      </a:r>
                      <a:endParaRPr lang="ru-RU" sz="2000">
                        <a:latin typeface="Times New Roman" pitchFamily="18" charset="0"/>
                        <a:ea typeface="Calibri"/>
                        <a:cs typeface="Times New Roman" pitchFamily="18" charset="0"/>
                      </a:endParaRPr>
                    </a:p>
                  </a:txBody>
                  <a:tcPr marL="0" marR="0" marT="0" marB="0" anchor="b">
                    <a:solidFill>
                      <a:schemeClr val="bg2"/>
                    </a:solidFill>
                  </a:tcPr>
                </a:tc>
              </a:tr>
              <a:tr h="535610">
                <a:tc>
                  <a:txBody>
                    <a:bodyPr/>
                    <a:lstStyle/>
                    <a:p>
                      <a:pPr fontAlgn="base">
                        <a:lnSpc>
                          <a:spcPct val="115000"/>
                        </a:lnSpc>
                        <a:spcAft>
                          <a:spcPts val="0"/>
                        </a:spcAft>
                      </a:pPr>
                      <a:r>
                        <a:rPr lang="uk-UA" sz="2000" dirty="0">
                          <a:latin typeface="Times New Roman" pitchFamily="18" charset="0"/>
                          <a:cs typeface="Times New Roman" pitchFamily="18" charset="0"/>
                        </a:rPr>
                        <a:t>Списано дохід на фінансовий результат</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718</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791</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1000</a:t>
                      </a:r>
                      <a:endParaRPr lang="ru-RU" sz="2000" dirty="0">
                        <a:latin typeface="Times New Roman" pitchFamily="18" charset="0"/>
                        <a:ea typeface="Calibri"/>
                        <a:cs typeface="Times New Roman" pitchFamily="18" charset="0"/>
                      </a:endParaRPr>
                    </a:p>
                  </a:txBody>
                  <a:tcPr marL="0" marR="0" marT="0" marB="0" anchor="b">
                    <a:solidFill>
                      <a:schemeClr val="bg2"/>
                    </a:solidFill>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85720" y="214290"/>
            <a:ext cx="8572560" cy="6429420"/>
          </a:xfrm>
        </p:spPr>
        <p:txBody>
          <a:bodyPr/>
          <a:lstStyle/>
          <a:p>
            <a:pPr>
              <a:buNone/>
            </a:pPr>
            <a:r>
              <a:rPr lang="uk-UA" b="1" dirty="0" smtClean="0"/>
              <a:t> </a:t>
            </a:r>
            <a:r>
              <a:rPr lang="uk-UA" sz="2600" b="1" dirty="0" smtClean="0">
                <a:latin typeface="Times New Roman" pitchFamily="18" charset="0"/>
                <a:cs typeface="Times New Roman" pitchFamily="18" charset="0"/>
              </a:rPr>
              <a:t>Таблиця 7.Приклад цільового фінансування з фонду Чорнобиля</a:t>
            </a:r>
            <a:endParaRPr lang="ru-RU" sz="2600" dirty="0" smtClean="0">
              <a:latin typeface="Times New Roman" pitchFamily="18" charset="0"/>
              <a:cs typeface="Times New Roman" pitchFamily="18" charset="0"/>
            </a:endParaRPr>
          </a:p>
          <a:p>
            <a:pPr>
              <a:buNone/>
            </a:pPr>
            <a:endParaRPr lang="ru-RU" dirty="0"/>
          </a:p>
        </p:txBody>
      </p:sp>
      <p:graphicFrame>
        <p:nvGraphicFramePr>
          <p:cNvPr id="5" name="Таблица 4"/>
          <p:cNvGraphicFramePr>
            <a:graphicFrameLocks noGrp="1"/>
          </p:cNvGraphicFramePr>
          <p:nvPr/>
        </p:nvGraphicFramePr>
        <p:xfrm>
          <a:off x="357159" y="1071546"/>
          <a:ext cx="8215369" cy="5395380"/>
        </p:xfrm>
        <a:graphic>
          <a:graphicData uri="http://schemas.openxmlformats.org/drawingml/2006/table">
            <a:tbl>
              <a:tblPr>
                <a:tableStyleId>{3C2FFA5D-87B4-456A-9821-1D502468CF0F}</a:tableStyleId>
              </a:tblPr>
              <a:tblGrid>
                <a:gridCol w="5572163"/>
                <a:gridCol w="834318"/>
                <a:gridCol w="979815"/>
                <a:gridCol w="829073"/>
              </a:tblGrid>
              <a:tr h="186360">
                <a:tc>
                  <a:txBody>
                    <a:bodyPr/>
                    <a:lstStyle/>
                    <a:p>
                      <a:pPr algn="ctr" fontAlgn="base">
                        <a:lnSpc>
                          <a:spcPct val="115000"/>
                        </a:lnSpc>
                        <a:spcAft>
                          <a:spcPts val="0"/>
                        </a:spcAft>
                      </a:pPr>
                      <a:r>
                        <a:rPr lang="uk-UA" sz="2000" b="1" i="1" dirty="0">
                          <a:latin typeface="Times New Roman" pitchFamily="18" charset="0"/>
                          <a:cs typeface="Times New Roman" pitchFamily="18" charset="0"/>
                        </a:rPr>
                        <a:t>Господарська операція</a:t>
                      </a:r>
                      <a:endParaRPr lang="ru-RU" sz="2000" b="1" i="1"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b="1" i="1">
                          <a:latin typeface="Times New Roman" pitchFamily="18" charset="0"/>
                          <a:cs typeface="Times New Roman" pitchFamily="18" charset="0"/>
                        </a:rPr>
                        <a:t>Дебет</a:t>
                      </a:r>
                      <a:endParaRPr lang="ru-RU" sz="2000" b="1" i="1">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b="1" i="1">
                          <a:latin typeface="Times New Roman" pitchFamily="18" charset="0"/>
                          <a:cs typeface="Times New Roman" pitchFamily="18" charset="0"/>
                        </a:rPr>
                        <a:t>Кредит</a:t>
                      </a:r>
                      <a:endParaRPr lang="ru-RU" sz="2000" b="1" i="1">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b="1" i="1" dirty="0">
                          <a:latin typeface="Times New Roman" pitchFamily="18" charset="0"/>
                          <a:cs typeface="Times New Roman" pitchFamily="18" charset="0"/>
                        </a:rPr>
                        <a:t>Сума</a:t>
                      </a:r>
                      <a:endParaRPr lang="ru-RU" sz="2000" b="1" i="1" dirty="0">
                        <a:latin typeface="Times New Roman" pitchFamily="18" charset="0"/>
                        <a:ea typeface="Calibri"/>
                        <a:cs typeface="Times New Roman" pitchFamily="18" charset="0"/>
                      </a:endParaRPr>
                    </a:p>
                  </a:txBody>
                  <a:tcPr marL="0" marR="0" marT="0" marB="0" anchor="b">
                    <a:solidFill>
                      <a:schemeClr val="bg2"/>
                    </a:solidFill>
                  </a:tcPr>
                </a:tc>
              </a:tr>
              <a:tr h="372720">
                <a:tc>
                  <a:txBody>
                    <a:bodyPr/>
                    <a:lstStyle/>
                    <a:p>
                      <a:pPr fontAlgn="base">
                        <a:lnSpc>
                          <a:spcPct val="115000"/>
                        </a:lnSpc>
                        <a:spcAft>
                          <a:spcPts val="0"/>
                        </a:spcAft>
                      </a:pPr>
                      <a:r>
                        <a:rPr lang="uk-UA" sz="2000" b="1" dirty="0" smtClean="0">
                          <a:latin typeface="Times New Roman" pitchFamily="18" charset="0"/>
                          <a:cs typeface="Times New Roman" pitchFamily="18" charset="0"/>
                        </a:rPr>
                        <a:t>1.Нарахування </a:t>
                      </a:r>
                      <a:r>
                        <a:rPr lang="uk-UA" sz="2000" b="1" dirty="0">
                          <a:latin typeface="Times New Roman" pitchFamily="18" charset="0"/>
                          <a:cs typeface="Times New Roman" pitchFamily="18" charset="0"/>
                        </a:rPr>
                        <a:t>і виплата</a:t>
                      </a:r>
                      <a:endParaRPr lang="ru-RU" sz="2000" b="1"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a:lnSpc>
                          <a:spcPct val="115000"/>
                        </a:lnSpc>
                      </a:pPr>
                      <a:endParaRPr lang="ru-RU" sz="2000" dirty="0">
                        <a:latin typeface="Times New Roman" pitchFamily="18" charset="0"/>
                        <a:cs typeface="Times New Roman" pitchFamily="18" charset="0"/>
                      </a:endParaRPr>
                    </a:p>
                  </a:txBody>
                  <a:tcPr marL="0" marR="0" marT="0" marB="0" anchor="b">
                    <a:solidFill>
                      <a:schemeClr val="bg2"/>
                    </a:solidFill>
                  </a:tcPr>
                </a:tc>
                <a:tc>
                  <a:txBody>
                    <a:bodyPr/>
                    <a:lstStyle/>
                    <a:p>
                      <a:pPr algn="ctr">
                        <a:lnSpc>
                          <a:spcPct val="115000"/>
                        </a:lnSpc>
                      </a:pPr>
                      <a:endParaRPr lang="ru-RU" sz="2000">
                        <a:latin typeface="Times New Roman" pitchFamily="18" charset="0"/>
                        <a:cs typeface="Times New Roman" pitchFamily="18" charset="0"/>
                      </a:endParaRPr>
                    </a:p>
                  </a:txBody>
                  <a:tcPr marL="0" marR="0" marT="0" marB="0" anchor="b">
                    <a:solidFill>
                      <a:schemeClr val="bg2"/>
                    </a:solidFill>
                  </a:tcPr>
                </a:tc>
                <a:tc>
                  <a:txBody>
                    <a:bodyPr/>
                    <a:lstStyle/>
                    <a:p>
                      <a:pPr algn="ctr">
                        <a:lnSpc>
                          <a:spcPct val="115000"/>
                        </a:lnSpc>
                      </a:pPr>
                      <a:endParaRPr lang="ru-RU" sz="2000">
                        <a:latin typeface="Times New Roman" pitchFamily="18" charset="0"/>
                        <a:cs typeface="Times New Roman" pitchFamily="18" charset="0"/>
                      </a:endParaRPr>
                    </a:p>
                  </a:txBody>
                  <a:tcPr marL="0" marR="0" marT="0" marB="0" anchor="b">
                    <a:solidFill>
                      <a:schemeClr val="bg2"/>
                    </a:solidFill>
                  </a:tcPr>
                </a:tc>
              </a:tr>
              <a:tr h="652260">
                <a:tc>
                  <a:txBody>
                    <a:bodyPr/>
                    <a:lstStyle/>
                    <a:p>
                      <a:pPr fontAlgn="base">
                        <a:lnSpc>
                          <a:spcPct val="115000"/>
                        </a:lnSpc>
                        <a:spcAft>
                          <a:spcPts val="0"/>
                        </a:spcAft>
                      </a:pPr>
                      <a:r>
                        <a:rPr lang="uk-UA" sz="2000">
                          <a:latin typeface="Times New Roman" pitchFamily="18" charset="0"/>
                          <a:cs typeface="Times New Roman" pitchFamily="18" charset="0"/>
                        </a:rPr>
                        <a:t>Нарахована компенсація працівникові – учаснику ліквідації наслідків аварії на ЧАЕС</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949</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en-US" sz="2000">
                          <a:latin typeface="Times New Roman" pitchFamily="18" charset="0"/>
                          <a:cs typeface="Times New Roman" pitchFamily="18" charset="0"/>
                        </a:rPr>
                        <a:t>661</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60</a:t>
                      </a:r>
                      <a:endParaRPr lang="ru-RU" sz="2000" dirty="0">
                        <a:latin typeface="Times New Roman" pitchFamily="18" charset="0"/>
                        <a:ea typeface="Calibri"/>
                        <a:cs typeface="Times New Roman" pitchFamily="18" charset="0"/>
                      </a:endParaRPr>
                    </a:p>
                  </a:txBody>
                  <a:tcPr marL="0" marR="0" marT="0" marB="0" anchor="b">
                    <a:solidFill>
                      <a:schemeClr val="bg2"/>
                    </a:solidFill>
                  </a:tcPr>
                </a:tc>
              </a:tr>
              <a:tr h="279540">
                <a:tc>
                  <a:txBody>
                    <a:bodyPr/>
                    <a:lstStyle/>
                    <a:p>
                      <a:pPr fontAlgn="base">
                        <a:lnSpc>
                          <a:spcPct val="115000"/>
                        </a:lnSpc>
                        <a:spcAft>
                          <a:spcPts val="0"/>
                        </a:spcAft>
                      </a:pPr>
                      <a:r>
                        <a:rPr lang="uk-UA" sz="2000">
                          <a:latin typeface="Times New Roman" pitchFamily="18" charset="0"/>
                          <a:cs typeface="Times New Roman" pitchFamily="18" charset="0"/>
                        </a:rPr>
                        <a:t>Видана нарахована компенсація</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661</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301</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60</a:t>
                      </a:r>
                      <a:endParaRPr lang="ru-RU" sz="2000">
                        <a:latin typeface="Times New Roman" pitchFamily="18" charset="0"/>
                        <a:ea typeface="Calibri"/>
                        <a:cs typeface="Times New Roman" pitchFamily="18" charset="0"/>
                      </a:endParaRPr>
                    </a:p>
                  </a:txBody>
                  <a:tcPr marL="0" marR="0" marT="0" marB="0" anchor="b">
                    <a:solidFill>
                      <a:schemeClr val="bg2"/>
                    </a:solidFill>
                  </a:tcPr>
                </a:tc>
              </a:tr>
              <a:tr h="465900">
                <a:tc>
                  <a:txBody>
                    <a:bodyPr/>
                    <a:lstStyle/>
                    <a:p>
                      <a:pPr fontAlgn="base">
                        <a:lnSpc>
                          <a:spcPct val="115000"/>
                        </a:lnSpc>
                        <a:spcAft>
                          <a:spcPts val="0"/>
                        </a:spcAft>
                      </a:pPr>
                      <a:r>
                        <a:rPr lang="uk-UA" sz="2000">
                          <a:latin typeface="Times New Roman" pitchFamily="18" charset="0"/>
                          <a:cs typeface="Times New Roman" pitchFamily="18" charset="0"/>
                        </a:rPr>
                        <a:t>Визнана заборгованість бюджету з виплаченої компенсації</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377</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48</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60</a:t>
                      </a:r>
                      <a:endParaRPr lang="ru-RU" sz="2000">
                        <a:latin typeface="Times New Roman" pitchFamily="18" charset="0"/>
                        <a:ea typeface="Calibri"/>
                        <a:cs typeface="Times New Roman" pitchFamily="18" charset="0"/>
                      </a:endParaRPr>
                    </a:p>
                  </a:txBody>
                  <a:tcPr marL="0" marR="0" marT="0" marB="0" anchor="b">
                    <a:solidFill>
                      <a:schemeClr val="bg2"/>
                    </a:solidFill>
                  </a:tcPr>
                </a:tc>
              </a:tr>
              <a:tr h="279540">
                <a:tc>
                  <a:txBody>
                    <a:bodyPr/>
                    <a:lstStyle/>
                    <a:p>
                      <a:pPr fontAlgn="base">
                        <a:lnSpc>
                          <a:spcPct val="115000"/>
                        </a:lnSpc>
                        <a:spcAft>
                          <a:spcPts val="0"/>
                        </a:spcAft>
                      </a:pPr>
                      <a:r>
                        <a:rPr lang="uk-UA" sz="2000" dirty="0">
                          <a:latin typeface="Times New Roman" pitchFamily="18" charset="0"/>
                          <a:cs typeface="Times New Roman" pitchFamily="18" charset="0"/>
                        </a:rPr>
                        <a:t>Одночасно визнаний дохід звітного періоду</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48</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718</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60</a:t>
                      </a:r>
                      <a:endParaRPr lang="ru-RU" sz="2000" dirty="0">
                        <a:latin typeface="Times New Roman" pitchFamily="18" charset="0"/>
                        <a:ea typeface="Calibri"/>
                        <a:cs typeface="Times New Roman" pitchFamily="18" charset="0"/>
                      </a:endParaRPr>
                    </a:p>
                  </a:txBody>
                  <a:tcPr marL="0" marR="0" marT="0" marB="0" anchor="b">
                    <a:solidFill>
                      <a:schemeClr val="bg2"/>
                    </a:solidFill>
                  </a:tcPr>
                </a:tc>
              </a:tr>
              <a:tr h="186360">
                <a:tc>
                  <a:txBody>
                    <a:bodyPr/>
                    <a:lstStyle/>
                    <a:p>
                      <a:pPr fontAlgn="base">
                        <a:lnSpc>
                          <a:spcPct val="115000"/>
                        </a:lnSpc>
                        <a:spcAft>
                          <a:spcPts val="0"/>
                        </a:spcAft>
                      </a:pPr>
                      <a:r>
                        <a:rPr lang="uk-UA" sz="2000">
                          <a:latin typeface="Times New Roman" pitchFamily="18" charset="0"/>
                          <a:cs typeface="Times New Roman" pitchFamily="18" charset="0"/>
                        </a:rPr>
                        <a:t>Отримана сума з бюджету</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311</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377</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60</a:t>
                      </a:r>
                      <a:endParaRPr lang="ru-RU" sz="2000">
                        <a:latin typeface="Times New Roman" pitchFamily="18" charset="0"/>
                        <a:ea typeface="Calibri"/>
                        <a:cs typeface="Times New Roman" pitchFamily="18" charset="0"/>
                      </a:endParaRPr>
                    </a:p>
                  </a:txBody>
                  <a:tcPr marL="0" marR="0" marT="0" marB="0" anchor="b">
                    <a:solidFill>
                      <a:schemeClr val="bg2"/>
                    </a:solidFill>
                  </a:tcPr>
                </a:tc>
              </a:tr>
              <a:tr h="465900">
                <a:tc>
                  <a:txBody>
                    <a:bodyPr/>
                    <a:lstStyle/>
                    <a:p>
                      <a:pPr fontAlgn="base">
                        <a:lnSpc>
                          <a:spcPct val="115000"/>
                        </a:lnSpc>
                        <a:spcAft>
                          <a:spcPts val="0"/>
                        </a:spcAft>
                      </a:pPr>
                      <a:r>
                        <a:rPr lang="uk-UA" sz="2000" b="1" dirty="0">
                          <a:latin typeface="Times New Roman" pitchFamily="18" charset="0"/>
                          <a:cs typeface="Times New Roman" pitchFamily="18" charset="0"/>
                        </a:rPr>
                        <a:t>2. </a:t>
                      </a:r>
                      <a:r>
                        <a:rPr lang="uk-UA" sz="2000" b="1" dirty="0" smtClean="0">
                          <a:latin typeface="Times New Roman" pitchFamily="18" charset="0"/>
                          <a:cs typeface="Times New Roman" pitchFamily="18" charset="0"/>
                        </a:rPr>
                        <a:t>Отримання </a:t>
                      </a:r>
                      <a:r>
                        <a:rPr lang="uk-UA" sz="2000" b="1" dirty="0">
                          <a:latin typeface="Times New Roman" pitchFamily="18" charset="0"/>
                          <a:cs typeface="Times New Roman" pitchFamily="18" charset="0"/>
                        </a:rPr>
                        <a:t>коштів з бюджету</a:t>
                      </a:r>
                      <a:endParaRPr lang="ru-RU" sz="2000" b="1"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a:lnSpc>
                          <a:spcPct val="115000"/>
                        </a:lnSpc>
                      </a:pPr>
                      <a:endParaRPr lang="ru-RU" sz="2000">
                        <a:latin typeface="Times New Roman" pitchFamily="18" charset="0"/>
                        <a:cs typeface="Times New Roman" pitchFamily="18" charset="0"/>
                      </a:endParaRPr>
                    </a:p>
                  </a:txBody>
                  <a:tcPr marL="0" marR="0" marT="0" marB="0" anchor="b">
                    <a:solidFill>
                      <a:schemeClr val="bg2"/>
                    </a:solidFill>
                  </a:tcPr>
                </a:tc>
                <a:tc>
                  <a:txBody>
                    <a:bodyPr/>
                    <a:lstStyle/>
                    <a:p>
                      <a:pPr algn="ctr">
                        <a:lnSpc>
                          <a:spcPct val="115000"/>
                        </a:lnSpc>
                      </a:pPr>
                      <a:endParaRPr lang="ru-RU" sz="2000">
                        <a:latin typeface="Times New Roman" pitchFamily="18" charset="0"/>
                        <a:cs typeface="Times New Roman" pitchFamily="18" charset="0"/>
                      </a:endParaRPr>
                    </a:p>
                  </a:txBody>
                  <a:tcPr marL="0" marR="0" marT="0" marB="0" anchor="b">
                    <a:solidFill>
                      <a:schemeClr val="bg2"/>
                    </a:solidFill>
                  </a:tcPr>
                </a:tc>
                <a:tc>
                  <a:txBody>
                    <a:bodyPr/>
                    <a:lstStyle/>
                    <a:p>
                      <a:pPr algn="ctr">
                        <a:lnSpc>
                          <a:spcPct val="115000"/>
                        </a:lnSpc>
                      </a:pPr>
                      <a:endParaRPr lang="ru-RU" sz="2000">
                        <a:latin typeface="Times New Roman" pitchFamily="18" charset="0"/>
                        <a:cs typeface="Times New Roman" pitchFamily="18" charset="0"/>
                      </a:endParaRPr>
                    </a:p>
                  </a:txBody>
                  <a:tcPr marL="0" marR="0" marT="0" marB="0" anchor="b">
                    <a:solidFill>
                      <a:schemeClr val="bg2"/>
                    </a:solidFill>
                  </a:tcPr>
                </a:tc>
              </a:tr>
              <a:tr h="186360">
                <a:tc>
                  <a:txBody>
                    <a:bodyPr/>
                    <a:lstStyle/>
                    <a:p>
                      <a:pPr fontAlgn="base">
                        <a:lnSpc>
                          <a:spcPct val="115000"/>
                        </a:lnSpc>
                        <a:spcAft>
                          <a:spcPts val="0"/>
                        </a:spcAft>
                      </a:pPr>
                      <a:r>
                        <a:rPr lang="uk-UA" sz="2000" dirty="0">
                          <a:latin typeface="Times New Roman" pitchFamily="18" charset="0"/>
                          <a:cs typeface="Times New Roman" pitchFamily="18" charset="0"/>
                        </a:rPr>
                        <a:t>Надійшли кошти з бюджету</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311</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48</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60</a:t>
                      </a:r>
                      <a:endParaRPr lang="ru-RU" sz="2000">
                        <a:latin typeface="Times New Roman" pitchFamily="18" charset="0"/>
                        <a:ea typeface="Calibri"/>
                        <a:cs typeface="Times New Roman" pitchFamily="18" charset="0"/>
                      </a:endParaRPr>
                    </a:p>
                  </a:txBody>
                  <a:tcPr marL="0" marR="0" marT="0" marB="0" anchor="b">
                    <a:solidFill>
                      <a:schemeClr val="bg2"/>
                    </a:solidFill>
                  </a:tcPr>
                </a:tc>
              </a:tr>
              <a:tr h="652260">
                <a:tc>
                  <a:txBody>
                    <a:bodyPr/>
                    <a:lstStyle/>
                    <a:p>
                      <a:pPr fontAlgn="base">
                        <a:lnSpc>
                          <a:spcPct val="115000"/>
                        </a:lnSpc>
                        <a:spcAft>
                          <a:spcPts val="0"/>
                        </a:spcAft>
                      </a:pPr>
                      <a:r>
                        <a:rPr lang="uk-UA" sz="2000">
                          <a:latin typeface="Times New Roman" pitchFamily="18" charset="0"/>
                          <a:cs typeface="Times New Roman" pitchFamily="18" charset="0"/>
                        </a:rPr>
                        <a:t>Нарахована компенсація працівникові – учаснику ліквідації наслідків аварії на ЧАЕС</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949</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en-US" sz="2000">
                          <a:latin typeface="Times New Roman" pitchFamily="18" charset="0"/>
                          <a:cs typeface="Times New Roman" pitchFamily="18" charset="0"/>
                        </a:rPr>
                        <a:t>661</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60</a:t>
                      </a:r>
                      <a:endParaRPr lang="ru-RU" sz="2000">
                        <a:latin typeface="Times New Roman" pitchFamily="18" charset="0"/>
                        <a:ea typeface="Calibri"/>
                        <a:cs typeface="Times New Roman" pitchFamily="18" charset="0"/>
                      </a:endParaRPr>
                    </a:p>
                  </a:txBody>
                  <a:tcPr marL="0" marR="0" marT="0" marB="0" anchor="b">
                    <a:solidFill>
                      <a:schemeClr val="bg2"/>
                    </a:solidFill>
                  </a:tcPr>
                </a:tc>
              </a:tr>
              <a:tr h="279540">
                <a:tc>
                  <a:txBody>
                    <a:bodyPr/>
                    <a:lstStyle/>
                    <a:p>
                      <a:pPr fontAlgn="base">
                        <a:lnSpc>
                          <a:spcPct val="115000"/>
                        </a:lnSpc>
                        <a:spcAft>
                          <a:spcPts val="0"/>
                        </a:spcAft>
                      </a:pPr>
                      <a:r>
                        <a:rPr lang="uk-UA" sz="2000" dirty="0">
                          <a:latin typeface="Times New Roman" pitchFamily="18" charset="0"/>
                          <a:cs typeface="Times New Roman" pitchFamily="18" charset="0"/>
                        </a:rPr>
                        <a:t>Видана нарахована компенсація</a:t>
                      </a:r>
                      <a:endParaRPr lang="ru-RU" sz="2000"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661</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301</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60</a:t>
                      </a:r>
                      <a:endParaRPr lang="ru-RU" sz="2000">
                        <a:latin typeface="Times New Roman" pitchFamily="18" charset="0"/>
                        <a:ea typeface="Calibri"/>
                        <a:cs typeface="Times New Roman" pitchFamily="18" charset="0"/>
                      </a:endParaRPr>
                    </a:p>
                  </a:txBody>
                  <a:tcPr marL="0" marR="0" marT="0" marB="0" anchor="b">
                    <a:solidFill>
                      <a:schemeClr val="bg2"/>
                    </a:solidFill>
                  </a:tcPr>
                </a:tc>
              </a:tr>
              <a:tr h="279540">
                <a:tc>
                  <a:txBody>
                    <a:bodyPr/>
                    <a:lstStyle/>
                    <a:p>
                      <a:pPr fontAlgn="base">
                        <a:lnSpc>
                          <a:spcPct val="115000"/>
                        </a:lnSpc>
                        <a:spcAft>
                          <a:spcPts val="0"/>
                        </a:spcAft>
                      </a:pPr>
                      <a:r>
                        <a:rPr lang="uk-UA" sz="2000">
                          <a:latin typeface="Times New Roman" pitchFamily="18" charset="0"/>
                          <a:cs typeface="Times New Roman" pitchFamily="18" charset="0"/>
                        </a:rPr>
                        <a:t>Одночасно визнаний дохід звітного періоду</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48</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a:latin typeface="Times New Roman" pitchFamily="18" charset="0"/>
                          <a:cs typeface="Times New Roman" pitchFamily="18" charset="0"/>
                        </a:rPr>
                        <a:t>718</a:t>
                      </a:r>
                      <a:endParaRPr lang="ru-RU" sz="200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dirty="0">
                          <a:latin typeface="Times New Roman" pitchFamily="18" charset="0"/>
                          <a:cs typeface="Times New Roman" pitchFamily="18" charset="0"/>
                        </a:rPr>
                        <a:t>60</a:t>
                      </a:r>
                      <a:endParaRPr lang="ru-RU" sz="2000" dirty="0">
                        <a:latin typeface="Times New Roman" pitchFamily="18" charset="0"/>
                        <a:ea typeface="Calibri"/>
                        <a:cs typeface="Times New Roman" pitchFamily="18" charset="0"/>
                      </a:endParaRPr>
                    </a:p>
                  </a:txBody>
                  <a:tcPr marL="0" marR="0" marT="0" marB="0" anchor="b">
                    <a:solidFill>
                      <a:schemeClr val="bg2"/>
                    </a:solid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1500174"/>
            <a:ext cx="8229600" cy="1857388"/>
          </a:xfrm>
          <a:solidFill>
            <a:schemeClr val="bg2"/>
          </a:solidFill>
        </p:spPr>
        <p:style>
          <a:lnRef idx="1">
            <a:schemeClr val="accent1"/>
          </a:lnRef>
          <a:fillRef idx="2">
            <a:schemeClr val="accent1"/>
          </a:fillRef>
          <a:effectRef idx="1">
            <a:schemeClr val="accent1"/>
          </a:effectRef>
          <a:fontRef idx="minor">
            <a:schemeClr val="dk1"/>
          </a:fontRef>
        </p:style>
        <p:txBody>
          <a:bodyPr anchor="ctr">
            <a:normAutofit fontScale="90000"/>
          </a:bodyPr>
          <a:lstStyle/>
          <a:p>
            <a:pPr algn="ctr"/>
            <a:r>
              <a:rPr lang="uk-UA" b="1" dirty="0" smtClean="0">
                <a:latin typeface="Times New Roman" pitchFamily="18" charset="0"/>
                <a:cs typeface="Times New Roman" pitchFamily="18" charset="0"/>
              </a:rPr>
              <a:t/>
            </a:r>
            <a:br>
              <a:rPr lang="uk-UA"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1. </a:t>
            </a:r>
            <a:r>
              <a:rPr lang="uk-UA" b="1" dirty="0" smtClean="0">
                <a:latin typeface="Times New Roman" pitchFamily="18" charset="0"/>
                <a:cs typeface="Times New Roman" pitchFamily="18" charset="0"/>
              </a:rPr>
              <a:t>ОБЛІК КОШТІВ ЦІЛЬОВОГО ФІНАНСУВАННЯ ТА ЦІЛЬОВИХ НАДХОДЖЕНЬ</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bg2"/>
          </a:solidFill>
        </p:spPr>
        <p:style>
          <a:lnRef idx="2">
            <a:schemeClr val="accent1"/>
          </a:lnRef>
          <a:fillRef idx="1">
            <a:schemeClr val="lt1"/>
          </a:fillRef>
          <a:effectRef idx="0">
            <a:schemeClr val="accent1"/>
          </a:effectRef>
          <a:fontRef idx="minor">
            <a:schemeClr val="dk1"/>
          </a:fontRef>
        </p:style>
        <p:txBody>
          <a:bodyPr>
            <a:normAutofit/>
          </a:bodyPr>
          <a:lstStyle/>
          <a:p>
            <a:r>
              <a:rPr lang="uk-UA" sz="3200" dirty="0" smtClean="0">
                <a:solidFill>
                  <a:schemeClr val="tx1"/>
                </a:solidFill>
                <a:latin typeface="Times New Roman" pitchFamily="18" charset="0"/>
                <a:cs typeface="Times New Roman" pitchFamily="18" charset="0"/>
              </a:rPr>
              <a:t>Приклад 1</a:t>
            </a:r>
            <a:endParaRPr lang="uk-UA" sz="3200" dirty="0">
              <a:solidFill>
                <a:schemeClr val="tx1"/>
              </a:solidFill>
              <a:latin typeface="Times New Roman" pitchFamily="18" charset="0"/>
              <a:cs typeface="Times New Roman" pitchFamily="18" charset="0"/>
            </a:endParaRPr>
          </a:p>
        </p:txBody>
      </p:sp>
      <p:sp>
        <p:nvSpPr>
          <p:cNvPr id="3" name="Объект 2"/>
          <p:cNvSpPr>
            <a:spLocks noGrp="1"/>
          </p:cNvSpPr>
          <p:nvPr>
            <p:ph sz="quarter" idx="1"/>
          </p:nvPr>
        </p:nvSpPr>
        <p:spPr>
          <a:xfrm>
            <a:off x="457200" y="1600200"/>
            <a:ext cx="7467600" cy="3052936"/>
          </a:xfrm>
          <a:solidFill>
            <a:schemeClr val="bg2"/>
          </a:solidFill>
        </p:spPr>
        <p:style>
          <a:lnRef idx="2">
            <a:schemeClr val="accent1"/>
          </a:lnRef>
          <a:fillRef idx="1">
            <a:schemeClr val="lt1"/>
          </a:fillRef>
          <a:effectRef idx="0">
            <a:schemeClr val="accent1"/>
          </a:effectRef>
          <a:fontRef idx="minor">
            <a:schemeClr val="dk1"/>
          </a:fontRef>
        </p:style>
        <p:txBody>
          <a:bodyPr/>
          <a:lstStyle/>
          <a:p>
            <a:r>
              <a:rPr lang="uk-UA" dirty="0">
                <a:latin typeface="Times New Roman" pitchFamily="18" charset="0"/>
                <a:cs typeface="Times New Roman" pitchFamily="18" charset="0"/>
              </a:rPr>
              <a:t>У звітному періоді на рахунок ­підприємства надійшли кошти цільового фінансування. </a:t>
            </a:r>
          </a:p>
          <a:p>
            <a:pPr marL="0" indent="0">
              <a:buNone/>
            </a:pPr>
            <a:r>
              <a:rPr lang="uk-UA" dirty="0" smtClean="0">
                <a:latin typeface="Times New Roman" pitchFamily="18" charset="0"/>
                <a:cs typeface="Times New Roman" pitchFamily="18" charset="0"/>
              </a:rPr>
              <a:t>   Підприємство </a:t>
            </a:r>
            <a:r>
              <a:rPr lang="uk-UA" dirty="0">
                <a:latin typeface="Times New Roman" pitchFamily="18" charset="0"/>
                <a:cs typeface="Times New Roman" pitchFamily="18" charset="0"/>
              </a:rPr>
              <a:t>за рахунок коштів, що надійшли за програмою цільового фінансування, придбало об’єкт основних засобів </a:t>
            </a:r>
            <a:br>
              <a:rPr lang="uk-UA" dirty="0">
                <a:latin typeface="Times New Roman" pitchFamily="18" charset="0"/>
                <a:cs typeface="Times New Roman" pitchFamily="18" charset="0"/>
              </a:rPr>
            </a:br>
            <a:r>
              <a:rPr lang="uk-UA" dirty="0">
                <a:latin typeface="Times New Roman" pitchFamily="18" charset="0"/>
                <a:cs typeface="Times New Roman" pitchFamily="18" charset="0"/>
              </a:rPr>
              <a:t>вартістю 120 тис. грн. (у тому числі ПДВ — 20 тис. грн.).</a:t>
            </a:r>
          </a:p>
        </p:txBody>
      </p:sp>
    </p:spTree>
    <p:extLst>
      <p:ext uri="{BB962C8B-B14F-4D97-AF65-F5344CB8AC3E}">
        <p14:creationId xmlns:p14="http://schemas.microsoft.com/office/powerpoint/2010/main" val="92685961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003232" cy="562074"/>
          </a:xfrm>
        </p:spPr>
        <p:txBody>
          <a:bodyPr>
            <a:noAutofit/>
          </a:bodyPr>
          <a:lstStyle/>
          <a:p>
            <a:pPr algn="ctr"/>
            <a:r>
              <a:rPr lang="ru-RU" sz="1800" b="1" dirty="0" err="1">
                <a:solidFill>
                  <a:schemeClr val="tx1"/>
                </a:solidFill>
                <a:latin typeface="Times New Roman" pitchFamily="18" charset="0"/>
                <a:cs typeface="Times New Roman" pitchFamily="18" charset="0"/>
              </a:rPr>
              <a:t>Таблиця</a:t>
            </a:r>
            <a:r>
              <a:rPr lang="ru-RU" sz="1800" b="1" dirty="0">
                <a:solidFill>
                  <a:schemeClr val="tx1"/>
                </a:solidFill>
                <a:latin typeface="Times New Roman" pitchFamily="18" charset="0"/>
                <a:cs typeface="Times New Roman" pitchFamily="18" charset="0"/>
              </a:rPr>
              <a:t> </a:t>
            </a:r>
            <a:r>
              <a:rPr lang="en-US" sz="1800" b="1" dirty="0" smtClean="0">
                <a:solidFill>
                  <a:schemeClr val="tx1"/>
                </a:solidFill>
                <a:latin typeface="Times New Roman" pitchFamily="18" charset="0"/>
                <a:cs typeface="Times New Roman" pitchFamily="18" charset="0"/>
              </a:rPr>
              <a:t>8</a:t>
            </a:r>
            <a:r>
              <a:rPr lang="ru-RU" sz="1800" b="1" dirty="0" smtClean="0">
                <a:solidFill>
                  <a:schemeClr val="tx1"/>
                </a:solidFill>
                <a:latin typeface="Times New Roman" pitchFamily="18" charset="0"/>
                <a:cs typeface="Times New Roman" pitchFamily="18" charset="0"/>
              </a:rPr>
              <a:t>. </a:t>
            </a:r>
            <a:r>
              <a:rPr lang="ru-RU" sz="1800" b="1" dirty="0" err="1">
                <a:solidFill>
                  <a:schemeClr val="tx1"/>
                </a:solidFill>
                <a:latin typeface="Times New Roman" pitchFamily="18" charset="0"/>
                <a:cs typeface="Times New Roman" pitchFamily="18" charset="0"/>
              </a:rPr>
              <a:t>Облік</a:t>
            </a:r>
            <a:r>
              <a:rPr lang="ru-RU" sz="1800" b="1" dirty="0">
                <a:solidFill>
                  <a:schemeClr val="tx1"/>
                </a:solidFill>
                <a:latin typeface="Times New Roman" pitchFamily="18" charset="0"/>
                <a:cs typeface="Times New Roman" pitchFamily="18" charset="0"/>
              </a:rPr>
              <a:t> </a:t>
            </a:r>
            <a:r>
              <a:rPr lang="ru-RU" sz="1800" b="1" dirty="0" err="1">
                <a:solidFill>
                  <a:schemeClr val="tx1"/>
                </a:solidFill>
                <a:latin typeface="Times New Roman" pitchFamily="18" charset="0"/>
                <a:cs typeface="Times New Roman" pitchFamily="18" charset="0"/>
              </a:rPr>
              <a:t>цільового</a:t>
            </a:r>
            <a:r>
              <a:rPr lang="ru-RU" sz="1800" b="1" dirty="0">
                <a:solidFill>
                  <a:schemeClr val="tx1"/>
                </a:solidFill>
                <a:latin typeface="Times New Roman" pitchFamily="18" charset="0"/>
                <a:cs typeface="Times New Roman" pitchFamily="18" charset="0"/>
              </a:rPr>
              <a:t> </a:t>
            </a:r>
            <a:r>
              <a:rPr lang="ru-RU" sz="1800" b="1" dirty="0" err="1">
                <a:solidFill>
                  <a:schemeClr val="tx1"/>
                </a:solidFill>
                <a:latin typeface="Times New Roman" pitchFamily="18" charset="0"/>
                <a:cs typeface="Times New Roman" pitchFamily="18" charset="0"/>
              </a:rPr>
              <a:t>фінансування</a:t>
            </a:r>
            <a:r>
              <a:rPr lang="ru-RU" sz="1800" b="1" dirty="0">
                <a:solidFill>
                  <a:schemeClr val="tx1"/>
                </a:solidFill>
                <a:latin typeface="Times New Roman" pitchFamily="18" charset="0"/>
                <a:cs typeface="Times New Roman" pitchFamily="18" charset="0"/>
              </a:rPr>
              <a:t> для </a:t>
            </a:r>
            <a:r>
              <a:rPr lang="ru-RU" sz="1800" b="1" dirty="0" err="1">
                <a:solidFill>
                  <a:schemeClr val="tx1"/>
                </a:solidFill>
                <a:latin typeface="Times New Roman" pitchFamily="18" charset="0"/>
                <a:cs typeface="Times New Roman" pitchFamily="18" charset="0"/>
              </a:rPr>
              <a:t>купівлі</a:t>
            </a:r>
            <a:r>
              <a:rPr lang="ru-RU" sz="1800" b="1" dirty="0">
                <a:solidFill>
                  <a:schemeClr val="tx1"/>
                </a:solidFill>
                <a:latin typeface="Times New Roman" pitchFamily="18" charset="0"/>
                <a:cs typeface="Times New Roman" pitchFamily="18" charset="0"/>
              </a:rPr>
              <a:t> </a:t>
            </a:r>
            <a:r>
              <a:rPr lang="ru-RU" sz="1800" b="1" dirty="0" err="1">
                <a:solidFill>
                  <a:schemeClr val="tx1"/>
                </a:solidFill>
                <a:latin typeface="Times New Roman" pitchFamily="18" charset="0"/>
                <a:cs typeface="Times New Roman" pitchFamily="18" charset="0"/>
              </a:rPr>
              <a:t>об’єкта</a:t>
            </a:r>
            <a:r>
              <a:rPr lang="ru-RU" sz="1800" b="1" dirty="0">
                <a:solidFill>
                  <a:schemeClr val="tx1"/>
                </a:solidFill>
                <a:latin typeface="Times New Roman" pitchFamily="18" charset="0"/>
                <a:cs typeface="Times New Roman" pitchFamily="18" charset="0"/>
              </a:rPr>
              <a:t> </a:t>
            </a:r>
            <a:r>
              <a:rPr lang="ru-RU" sz="1800" b="1" dirty="0" err="1">
                <a:solidFill>
                  <a:schemeClr val="tx1"/>
                </a:solidFill>
                <a:latin typeface="Times New Roman" pitchFamily="18" charset="0"/>
                <a:cs typeface="Times New Roman" pitchFamily="18" charset="0"/>
              </a:rPr>
              <a:t>основних</a:t>
            </a:r>
            <a:r>
              <a:rPr lang="ru-RU" sz="1800" b="1" dirty="0">
                <a:solidFill>
                  <a:schemeClr val="tx1"/>
                </a:solidFill>
                <a:latin typeface="Times New Roman" pitchFamily="18" charset="0"/>
                <a:cs typeface="Times New Roman" pitchFamily="18" charset="0"/>
              </a:rPr>
              <a:t> </a:t>
            </a:r>
            <a:r>
              <a:rPr lang="ru-RU" sz="1800" b="1" dirty="0" err="1">
                <a:solidFill>
                  <a:schemeClr val="tx1"/>
                </a:solidFill>
                <a:latin typeface="Times New Roman" pitchFamily="18" charset="0"/>
                <a:cs typeface="Times New Roman" pitchFamily="18" charset="0"/>
              </a:rPr>
              <a:t>засобів</a:t>
            </a:r>
            <a:endParaRPr lang="uk-UA" sz="1800" b="1" dirty="0">
              <a:solidFill>
                <a:schemeClr val="tx1"/>
              </a:solidFill>
              <a:latin typeface="Times New Roman" pitchFamily="18" charset="0"/>
              <a:cs typeface="Times New Roman" pitchFamily="18" charset="0"/>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492139097"/>
              </p:ext>
            </p:extLst>
          </p:nvPr>
        </p:nvGraphicFramePr>
        <p:xfrm>
          <a:off x="539552" y="909919"/>
          <a:ext cx="7920881" cy="5832648"/>
        </p:xfrm>
        <a:graphic>
          <a:graphicData uri="http://schemas.openxmlformats.org/drawingml/2006/table">
            <a:tbl>
              <a:tblPr/>
              <a:tblGrid>
                <a:gridCol w="504056"/>
                <a:gridCol w="4320480"/>
                <a:gridCol w="1008112"/>
                <a:gridCol w="1008112"/>
                <a:gridCol w="1080121"/>
              </a:tblGrid>
              <a:tr h="64400">
                <a:tc rowSpan="2">
                  <a:txBody>
                    <a:bodyPr/>
                    <a:lstStyle/>
                    <a:p>
                      <a:pPr algn="ctr" fontAlgn="base"/>
                      <a:r>
                        <a:rPr lang="uk-UA" sz="1400" b="1" dirty="0">
                          <a:solidFill>
                            <a:srgbClr val="000000"/>
                          </a:solidFill>
                          <a:effectLst/>
                          <a:latin typeface="Times New Roman" pitchFamily="18" charset="0"/>
                          <a:cs typeface="Times New Roman" pitchFamily="18" charset="0"/>
                        </a:rPr>
                        <a:t>№ з/п</a:t>
                      </a:r>
                      <a:endParaRPr lang="uk-UA" sz="1400" dirty="0">
                        <a:solidFill>
                          <a:srgbClr val="000000"/>
                        </a:solidFill>
                        <a:effectLst/>
                        <a:latin typeface="Times New Roman" pitchFamily="18" charset="0"/>
                        <a:cs typeface="Times New Roman" pitchFamily="18" charset="0"/>
                      </a:endParaRP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rowSpan="2">
                  <a:txBody>
                    <a:bodyPr/>
                    <a:lstStyle/>
                    <a:p>
                      <a:pPr algn="ctr" fontAlgn="base"/>
                      <a:r>
                        <a:rPr lang="uk-UA" sz="1400" b="1" dirty="0">
                          <a:solidFill>
                            <a:srgbClr val="000000"/>
                          </a:solidFill>
                          <a:effectLst/>
                          <a:latin typeface="Times New Roman" pitchFamily="18" charset="0"/>
                          <a:cs typeface="Times New Roman" pitchFamily="18" charset="0"/>
                        </a:rPr>
                        <a:t>Зміст господарської операції</a:t>
                      </a:r>
                      <a:endParaRPr lang="uk-UA" sz="1400" dirty="0">
                        <a:solidFill>
                          <a:srgbClr val="000000"/>
                        </a:solidFill>
                        <a:effectLst/>
                        <a:latin typeface="Times New Roman" pitchFamily="18" charset="0"/>
                        <a:cs typeface="Times New Roman" pitchFamily="18" charset="0"/>
                      </a:endParaRP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gridSpan="2">
                  <a:txBody>
                    <a:bodyPr/>
                    <a:lstStyle/>
                    <a:p>
                      <a:pPr algn="ctr" fontAlgn="base"/>
                      <a:r>
                        <a:rPr lang="uk-UA" sz="1400" b="1">
                          <a:solidFill>
                            <a:srgbClr val="000000"/>
                          </a:solidFill>
                          <a:effectLst/>
                          <a:latin typeface="Times New Roman" pitchFamily="18" charset="0"/>
                          <a:cs typeface="Times New Roman" pitchFamily="18" charset="0"/>
                        </a:rPr>
                        <a:t>Бухгалтерський облік</a:t>
                      </a:r>
                      <a:endParaRPr lang="uk-UA" sz="1400">
                        <a:solidFill>
                          <a:srgbClr val="000000"/>
                        </a:solidFill>
                        <a:effectLst/>
                        <a:latin typeface="Times New Roman" pitchFamily="18" charset="0"/>
                        <a:cs typeface="Times New Roman" pitchFamily="18" charset="0"/>
                      </a:endParaRP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endParaRPr lang="uk-UA"/>
                    </a:p>
                  </a:txBody>
                  <a:tcPr/>
                </a:tc>
                <a:tc rowSpan="2">
                  <a:txBody>
                    <a:bodyPr/>
                    <a:lstStyle/>
                    <a:p>
                      <a:pPr algn="ctr" fontAlgn="base"/>
                      <a:r>
                        <a:rPr lang="uk-UA" sz="1400" b="1" dirty="0">
                          <a:solidFill>
                            <a:srgbClr val="000000"/>
                          </a:solidFill>
                          <a:effectLst/>
                          <a:latin typeface="Times New Roman" pitchFamily="18" charset="0"/>
                          <a:cs typeface="Times New Roman" pitchFamily="18" charset="0"/>
                        </a:rPr>
                        <a:t>Сума,</a:t>
                      </a:r>
                      <a:br>
                        <a:rPr lang="uk-UA" sz="1400" b="1" dirty="0">
                          <a:solidFill>
                            <a:srgbClr val="000000"/>
                          </a:solidFill>
                          <a:effectLst/>
                          <a:latin typeface="Times New Roman" pitchFamily="18" charset="0"/>
                          <a:cs typeface="Times New Roman" pitchFamily="18" charset="0"/>
                        </a:rPr>
                      </a:br>
                      <a:r>
                        <a:rPr lang="uk-UA" sz="1400" b="1" dirty="0">
                          <a:solidFill>
                            <a:srgbClr val="000000"/>
                          </a:solidFill>
                          <a:effectLst/>
                          <a:latin typeface="Times New Roman" pitchFamily="18" charset="0"/>
                          <a:cs typeface="Times New Roman" pitchFamily="18" charset="0"/>
                        </a:rPr>
                        <a:t>грн.</a:t>
                      </a:r>
                      <a:endParaRPr lang="uk-UA" sz="1400" dirty="0">
                        <a:solidFill>
                          <a:srgbClr val="000000"/>
                        </a:solidFill>
                        <a:effectLst/>
                        <a:latin typeface="Times New Roman" pitchFamily="18" charset="0"/>
                        <a:cs typeface="Times New Roman" pitchFamily="18" charset="0"/>
                      </a:endParaRP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185669">
                <a:tc vMerge="1">
                  <a:txBody>
                    <a:bodyPr/>
                    <a:lstStyle/>
                    <a:p>
                      <a:endParaRPr lang="uk-UA"/>
                    </a:p>
                  </a:txBody>
                  <a:tcPr/>
                </a:tc>
                <a:tc vMerge="1">
                  <a:txBody>
                    <a:bodyPr/>
                    <a:lstStyle/>
                    <a:p>
                      <a:endParaRPr lang="uk-UA"/>
                    </a:p>
                  </a:txBody>
                  <a:tcPr/>
                </a:tc>
                <a:tc>
                  <a:txBody>
                    <a:bodyPr/>
                    <a:lstStyle/>
                    <a:p>
                      <a:pPr algn="ctr" fontAlgn="base"/>
                      <a:r>
                        <a:rPr lang="uk-UA" sz="1400" b="1">
                          <a:solidFill>
                            <a:srgbClr val="000000"/>
                          </a:solidFill>
                          <a:effectLst/>
                          <a:latin typeface="Times New Roman" pitchFamily="18" charset="0"/>
                          <a:cs typeface="Times New Roman" pitchFamily="18" charset="0"/>
                        </a:rPr>
                        <a:t>Дт</a:t>
                      </a:r>
                      <a:endParaRPr lang="uk-UA" sz="1400">
                        <a:solidFill>
                          <a:srgbClr val="000000"/>
                        </a:solidFill>
                        <a:effectLst/>
                        <a:latin typeface="Times New Roman" pitchFamily="18" charset="0"/>
                        <a:cs typeface="Times New Roman" pitchFamily="18" charset="0"/>
                      </a:endParaRP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b="1">
                          <a:solidFill>
                            <a:srgbClr val="000000"/>
                          </a:solidFill>
                          <a:effectLst/>
                          <a:latin typeface="Times New Roman" pitchFamily="18" charset="0"/>
                          <a:cs typeface="Times New Roman" pitchFamily="18" charset="0"/>
                        </a:rPr>
                        <a:t>Кт</a:t>
                      </a:r>
                      <a:endParaRPr lang="uk-UA" sz="1400">
                        <a:solidFill>
                          <a:srgbClr val="000000"/>
                        </a:solidFill>
                        <a:effectLst/>
                        <a:latin typeface="Times New Roman" pitchFamily="18" charset="0"/>
                        <a:cs typeface="Times New Roman" pitchFamily="18" charset="0"/>
                      </a:endParaRP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vMerge="1">
                  <a:txBody>
                    <a:bodyPr/>
                    <a:lstStyle/>
                    <a:p>
                      <a:endParaRPr lang="uk-UA"/>
                    </a:p>
                  </a:txBody>
                  <a:tcPr/>
                </a:tc>
              </a:tr>
              <a:tr h="216162">
                <a:tc>
                  <a:txBody>
                    <a:bodyPr/>
                    <a:lstStyle/>
                    <a:p>
                      <a:pPr algn="ctr" fontAlgn="base"/>
                      <a:r>
                        <a:rPr lang="uk-UA" sz="1400" dirty="0">
                          <a:solidFill>
                            <a:srgbClr val="000000"/>
                          </a:solidFill>
                          <a:effectLst/>
                          <a:latin typeface="Times New Roman" pitchFamily="18" charset="0"/>
                          <a:cs typeface="Times New Roman" pitchFamily="18" charset="0"/>
                        </a:rPr>
                        <a:t>1</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fontAlgn="base"/>
                      <a:r>
                        <a:rPr lang="uk-UA" sz="1400" dirty="0">
                          <a:solidFill>
                            <a:srgbClr val="000000"/>
                          </a:solidFill>
                          <a:effectLst/>
                          <a:latin typeface="Times New Roman" pitchFamily="18" charset="0"/>
                          <a:cs typeface="Times New Roman" pitchFamily="18" charset="0"/>
                        </a:rPr>
                        <a:t>Надійшло цільове фінансування</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311</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48</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120000</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767088">
                <a:tc>
                  <a:txBody>
                    <a:bodyPr/>
                    <a:lstStyle/>
                    <a:p>
                      <a:pPr algn="ctr" fontAlgn="base"/>
                      <a:r>
                        <a:rPr lang="uk-UA" sz="1400">
                          <a:solidFill>
                            <a:srgbClr val="000000"/>
                          </a:solidFill>
                          <a:effectLst/>
                          <a:latin typeface="Times New Roman" pitchFamily="18" charset="0"/>
                          <a:cs typeface="Times New Roman" pitchFamily="18" charset="0"/>
                        </a:rPr>
                        <a:t>2</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fontAlgn="base"/>
                      <a:r>
                        <a:rPr lang="ru-RU" sz="1400" dirty="0" err="1">
                          <a:solidFill>
                            <a:srgbClr val="000000"/>
                          </a:solidFill>
                          <a:effectLst/>
                          <a:latin typeface="Times New Roman" pitchFamily="18" charset="0"/>
                          <a:cs typeface="Times New Roman" pitchFamily="18" charset="0"/>
                        </a:rPr>
                        <a:t>Перераховано</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передоплату</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постачальнику</a:t>
                      </a:r>
                      <a:r>
                        <a:rPr lang="ru-RU" sz="1400" dirty="0">
                          <a:solidFill>
                            <a:srgbClr val="000000"/>
                          </a:solidFill>
                          <a:effectLst/>
                          <a:latin typeface="Times New Roman" pitchFamily="18" charset="0"/>
                          <a:cs typeface="Times New Roman" pitchFamily="18" charset="0"/>
                        </a:rPr>
                        <a:t> за </a:t>
                      </a:r>
                      <a:r>
                        <a:rPr lang="ru-RU" sz="1400" dirty="0" err="1">
                          <a:solidFill>
                            <a:srgbClr val="000000"/>
                          </a:solidFill>
                          <a:effectLst/>
                          <a:latin typeface="Times New Roman" pitchFamily="18" charset="0"/>
                          <a:cs typeface="Times New Roman" pitchFamily="18" charset="0"/>
                        </a:rPr>
                        <a:t>об’єкт</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основних</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засобів</a:t>
                      </a:r>
                      <a:r>
                        <a:rPr lang="ru-RU" sz="1400" dirty="0">
                          <a:solidFill>
                            <a:srgbClr val="000000"/>
                          </a:solidFill>
                          <a:effectLst/>
                          <a:latin typeface="Times New Roman" pitchFamily="18" charset="0"/>
                          <a:cs typeface="Times New Roman" pitchFamily="18" charset="0"/>
                        </a:rPr>
                        <a:t> (за </a:t>
                      </a:r>
                      <a:r>
                        <a:rPr lang="ru-RU" sz="1400" dirty="0" err="1">
                          <a:solidFill>
                            <a:srgbClr val="000000"/>
                          </a:solidFill>
                          <a:effectLst/>
                          <a:latin typeface="Times New Roman" pitchFamily="18" charset="0"/>
                          <a:cs typeface="Times New Roman" pitchFamily="18" charset="0"/>
                        </a:rPr>
                        <a:t>рахунок</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коштів</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цільового</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фінансування</a:t>
                      </a:r>
                      <a:r>
                        <a:rPr lang="ru-RU" sz="1400" dirty="0">
                          <a:solidFill>
                            <a:srgbClr val="000000"/>
                          </a:solidFill>
                          <a:effectLst/>
                          <a:latin typeface="Times New Roman" pitchFamily="18" charset="0"/>
                          <a:cs typeface="Times New Roman" pitchFamily="18" charset="0"/>
                        </a:rPr>
                        <a:t>)</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371</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311</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120000</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216162">
                <a:tc>
                  <a:txBody>
                    <a:bodyPr/>
                    <a:lstStyle/>
                    <a:p>
                      <a:pPr algn="ctr" fontAlgn="base"/>
                      <a:r>
                        <a:rPr lang="uk-UA" sz="1400">
                          <a:solidFill>
                            <a:srgbClr val="000000"/>
                          </a:solidFill>
                          <a:effectLst/>
                          <a:latin typeface="Times New Roman" pitchFamily="18" charset="0"/>
                          <a:cs typeface="Times New Roman" pitchFamily="18" charset="0"/>
                        </a:rPr>
                        <a:t>3</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fontAlgn="base"/>
                      <a:r>
                        <a:rPr lang="ru-RU" sz="1400" dirty="0" err="1">
                          <a:solidFill>
                            <a:srgbClr val="000000"/>
                          </a:solidFill>
                          <a:effectLst/>
                          <a:latin typeface="Times New Roman" pitchFamily="18" charset="0"/>
                          <a:cs typeface="Times New Roman" pitchFamily="18" charset="0"/>
                        </a:rPr>
                        <a:t>Відображено</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податковий</a:t>
                      </a:r>
                      <a:r>
                        <a:rPr lang="ru-RU" sz="1400" dirty="0">
                          <a:solidFill>
                            <a:srgbClr val="000000"/>
                          </a:solidFill>
                          <a:effectLst/>
                          <a:latin typeface="Times New Roman" pitchFamily="18" charset="0"/>
                          <a:cs typeface="Times New Roman" pitchFamily="18" charset="0"/>
                        </a:rPr>
                        <a:t> кредит з ПДВ</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641</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644</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20000</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698222">
                <a:tc>
                  <a:txBody>
                    <a:bodyPr/>
                    <a:lstStyle/>
                    <a:p>
                      <a:pPr algn="ctr" fontAlgn="base"/>
                      <a:r>
                        <a:rPr lang="uk-UA" sz="1400" dirty="0">
                          <a:solidFill>
                            <a:srgbClr val="000000"/>
                          </a:solidFill>
                          <a:effectLst/>
                          <a:latin typeface="Times New Roman" pitchFamily="18" charset="0"/>
                          <a:cs typeface="Times New Roman" pitchFamily="18" charset="0"/>
                        </a:rPr>
                        <a:t>4</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fontAlgn="base"/>
                      <a:r>
                        <a:rPr lang="ru-RU" sz="1400" dirty="0">
                          <a:solidFill>
                            <a:srgbClr val="000000"/>
                          </a:solidFill>
                          <a:effectLst/>
                          <a:latin typeface="Times New Roman" pitchFamily="18" charset="0"/>
                          <a:cs typeface="Times New Roman" pitchFamily="18" charset="0"/>
                        </a:rPr>
                        <a:t>Суму </a:t>
                      </a:r>
                      <a:r>
                        <a:rPr lang="ru-RU" sz="1400" dirty="0" err="1">
                          <a:solidFill>
                            <a:srgbClr val="000000"/>
                          </a:solidFill>
                          <a:effectLst/>
                          <a:latin typeface="Times New Roman" pitchFamily="18" charset="0"/>
                          <a:cs typeface="Times New Roman" pitchFamily="18" charset="0"/>
                        </a:rPr>
                        <a:t>використаного</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цільового</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фінансування</a:t>
                      </a:r>
                      <a:r>
                        <a:rPr lang="ru-RU" sz="1400" dirty="0">
                          <a:solidFill>
                            <a:srgbClr val="000000"/>
                          </a:solidFill>
                          <a:effectLst/>
                          <a:latin typeface="Times New Roman" pitchFamily="18" charset="0"/>
                          <a:cs typeface="Times New Roman" pitchFamily="18" charset="0"/>
                        </a:rPr>
                        <a:t> (у </a:t>
                      </a:r>
                      <a:r>
                        <a:rPr lang="ru-RU" sz="1400" dirty="0" err="1">
                          <a:solidFill>
                            <a:srgbClr val="000000"/>
                          </a:solidFill>
                          <a:effectLst/>
                          <a:latin typeface="Times New Roman" pitchFamily="18" charset="0"/>
                          <a:cs typeface="Times New Roman" pitchFamily="18" charset="0"/>
                        </a:rPr>
                        <a:t>частині</a:t>
                      </a:r>
                      <a:r>
                        <a:rPr lang="ru-RU" sz="1400" dirty="0">
                          <a:solidFill>
                            <a:srgbClr val="000000"/>
                          </a:solidFill>
                          <a:effectLst/>
                          <a:latin typeface="Times New Roman" pitchFamily="18" charset="0"/>
                          <a:cs typeface="Times New Roman" pitchFamily="18" charset="0"/>
                        </a:rPr>
                        <a:t> ПДВ) </a:t>
                      </a:r>
                      <a:r>
                        <a:rPr lang="ru-RU" sz="1400" dirty="0" err="1">
                          <a:solidFill>
                            <a:srgbClr val="000000"/>
                          </a:solidFill>
                          <a:effectLst/>
                          <a:latin typeface="Times New Roman" pitchFamily="18" charset="0"/>
                          <a:cs typeface="Times New Roman" pitchFamily="18" charset="0"/>
                        </a:rPr>
                        <a:t>визнано</a:t>
                      </a:r>
                      <a:r>
                        <a:rPr lang="ru-RU" sz="1400" dirty="0">
                          <a:solidFill>
                            <a:srgbClr val="000000"/>
                          </a:solidFill>
                          <a:effectLst/>
                          <a:latin typeface="Times New Roman" pitchFamily="18" charset="0"/>
                          <a:cs typeface="Times New Roman" pitchFamily="18" charset="0"/>
                        </a:rPr>
                        <a:t> доходом </a:t>
                      </a:r>
                      <a:r>
                        <a:rPr lang="ru-RU" sz="1400" dirty="0" err="1">
                          <a:solidFill>
                            <a:srgbClr val="000000"/>
                          </a:solidFill>
                          <a:effectLst/>
                          <a:latin typeface="Times New Roman" pitchFamily="18" charset="0"/>
                          <a:cs typeface="Times New Roman" pitchFamily="18" charset="0"/>
                        </a:rPr>
                        <a:t>звітного</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періоду</a:t>
                      </a:r>
                      <a:endParaRPr lang="ru-RU" sz="1400" dirty="0">
                        <a:solidFill>
                          <a:srgbClr val="000000"/>
                        </a:solidFill>
                        <a:effectLst/>
                        <a:latin typeface="Times New Roman" pitchFamily="18" charset="0"/>
                        <a:cs typeface="Times New Roman" pitchFamily="18" charset="0"/>
                      </a:endParaRP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48</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745</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20000</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381038">
                <a:tc>
                  <a:txBody>
                    <a:bodyPr/>
                    <a:lstStyle/>
                    <a:p>
                      <a:pPr algn="ctr" fontAlgn="base"/>
                      <a:r>
                        <a:rPr lang="uk-UA" sz="1400">
                          <a:solidFill>
                            <a:srgbClr val="000000"/>
                          </a:solidFill>
                          <a:effectLst/>
                          <a:latin typeface="Times New Roman" pitchFamily="18" charset="0"/>
                          <a:cs typeface="Times New Roman" pitchFamily="18" charset="0"/>
                        </a:rPr>
                        <a:t>5</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fontAlgn="base"/>
                      <a:r>
                        <a:rPr lang="ru-RU" sz="1400" dirty="0" err="1">
                          <a:solidFill>
                            <a:srgbClr val="000000"/>
                          </a:solidFill>
                          <a:effectLst/>
                          <a:latin typeface="Times New Roman" pitchFamily="18" charset="0"/>
                          <a:cs typeface="Times New Roman" pitchFamily="18" charset="0"/>
                        </a:rPr>
                        <a:t>Отримано</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об’єкт</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основних</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засобів</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куплений</a:t>
                      </a:r>
                      <a:r>
                        <a:rPr lang="ru-RU" sz="1400" dirty="0">
                          <a:solidFill>
                            <a:srgbClr val="000000"/>
                          </a:solidFill>
                          <a:effectLst/>
                          <a:latin typeface="Times New Roman" pitchFamily="18" charset="0"/>
                          <a:cs typeface="Times New Roman" pitchFamily="18" charset="0"/>
                        </a:rPr>
                        <a:t> за </a:t>
                      </a:r>
                      <a:r>
                        <a:rPr lang="ru-RU" sz="1400" dirty="0" err="1">
                          <a:solidFill>
                            <a:srgbClr val="000000"/>
                          </a:solidFill>
                          <a:effectLst/>
                          <a:latin typeface="Times New Roman" pitchFamily="18" charset="0"/>
                          <a:cs typeface="Times New Roman" pitchFamily="18" charset="0"/>
                        </a:rPr>
                        <a:t>рахунок</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коштів</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цільового</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фінансування</a:t>
                      </a:r>
                      <a:endParaRPr lang="ru-RU" sz="1400" dirty="0">
                        <a:solidFill>
                          <a:srgbClr val="000000"/>
                        </a:solidFill>
                        <a:effectLst/>
                        <a:latin typeface="Times New Roman" pitchFamily="18" charset="0"/>
                        <a:cs typeface="Times New Roman" pitchFamily="18" charset="0"/>
                      </a:endParaRP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152</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631</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100000</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422759">
                <a:tc>
                  <a:txBody>
                    <a:bodyPr/>
                    <a:lstStyle/>
                    <a:p>
                      <a:pPr algn="ctr" fontAlgn="base"/>
                      <a:r>
                        <a:rPr lang="uk-UA" sz="1400">
                          <a:solidFill>
                            <a:srgbClr val="000000"/>
                          </a:solidFill>
                          <a:effectLst/>
                          <a:latin typeface="Times New Roman" pitchFamily="18" charset="0"/>
                          <a:cs typeface="Times New Roman" pitchFamily="18" charset="0"/>
                        </a:rPr>
                        <a:t>6</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fontAlgn="base"/>
                      <a:r>
                        <a:rPr lang="ru-RU" sz="1400">
                          <a:solidFill>
                            <a:srgbClr val="000000"/>
                          </a:solidFill>
                          <a:effectLst/>
                          <a:latin typeface="Times New Roman" pitchFamily="18" charset="0"/>
                          <a:cs typeface="Times New Roman" pitchFamily="18" charset="0"/>
                        </a:rPr>
                        <a:t>Списано суму раніше відображеного податкового кредиту з ПДВ</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644</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631</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20000</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285028">
                <a:tc>
                  <a:txBody>
                    <a:bodyPr/>
                    <a:lstStyle/>
                    <a:p>
                      <a:pPr algn="ctr" fontAlgn="base"/>
                      <a:r>
                        <a:rPr lang="uk-UA" sz="1400">
                          <a:solidFill>
                            <a:srgbClr val="000000"/>
                          </a:solidFill>
                          <a:effectLst/>
                          <a:latin typeface="Times New Roman" pitchFamily="18" charset="0"/>
                          <a:cs typeface="Times New Roman" pitchFamily="18" charset="0"/>
                        </a:rPr>
                        <a:t>7</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fontAlgn="base"/>
                      <a:r>
                        <a:rPr lang="uk-UA" sz="1400">
                          <a:solidFill>
                            <a:srgbClr val="000000"/>
                          </a:solidFill>
                          <a:effectLst/>
                          <a:latin typeface="Times New Roman" pitchFamily="18" charset="0"/>
                          <a:cs typeface="Times New Roman" pitchFamily="18" charset="0"/>
                        </a:rPr>
                        <a:t>Відображено залік заборгованості</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631</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371</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120000</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361775">
                <a:tc>
                  <a:txBody>
                    <a:bodyPr/>
                    <a:lstStyle/>
                    <a:p>
                      <a:pPr algn="ctr" fontAlgn="base"/>
                      <a:r>
                        <a:rPr lang="uk-UA" sz="1400">
                          <a:solidFill>
                            <a:srgbClr val="000000"/>
                          </a:solidFill>
                          <a:effectLst/>
                          <a:latin typeface="Times New Roman" pitchFamily="18" charset="0"/>
                          <a:cs typeface="Times New Roman" pitchFamily="18" charset="0"/>
                        </a:rPr>
                        <a:t>8</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fontAlgn="base"/>
                      <a:r>
                        <a:rPr lang="ru-RU" sz="1400">
                          <a:solidFill>
                            <a:srgbClr val="000000"/>
                          </a:solidFill>
                          <a:effectLst/>
                          <a:latin typeface="Times New Roman" pitchFamily="18" charset="0"/>
                          <a:cs typeface="Times New Roman" pitchFamily="18" charset="0"/>
                        </a:rPr>
                        <a:t>Введено об’єкт основних засобів в експлуатацію</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10</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152</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100000</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491625">
                <a:tc>
                  <a:txBody>
                    <a:bodyPr/>
                    <a:lstStyle/>
                    <a:p>
                      <a:pPr algn="ctr" fontAlgn="base"/>
                      <a:r>
                        <a:rPr lang="uk-UA" sz="1400">
                          <a:solidFill>
                            <a:srgbClr val="000000"/>
                          </a:solidFill>
                          <a:effectLst/>
                          <a:latin typeface="Times New Roman" pitchFamily="18" charset="0"/>
                          <a:cs typeface="Times New Roman" pitchFamily="18" charset="0"/>
                        </a:rPr>
                        <a:t>9</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fontAlgn="base"/>
                      <a:r>
                        <a:rPr lang="ru-RU" sz="1400">
                          <a:solidFill>
                            <a:srgbClr val="000000"/>
                          </a:solidFill>
                          <a:effectLst/>
                          <a:latin typeface="Times New Roman" pitchFamily="18" charset="0"/>
                          <a:cs typeface="Times New Roman" pitchFamily="18" charset="0"/>
                        </a:rPr>
                        <a:t>Кошти цільового фінансування віднесено </a:t>
                      </a:r>
                      <a:br>
                        <a:rPr lang="ru-RU" sz="1400">
                          <a:solidFill>
                            <a:srgbClr val="000000"/>
                          </a:solidFill>
                          <a:effectLst/>
                          <a:latin typeface="Times New Roman" pitchFamily="18" charset="0"/>
                          <a:cs typeface="Times New Roman" pitchFamily="18" charset="0"/>
                        </a:rPr>
                      </a:br>
                      <a:r>
                        <a:rPr lang="ru-RU" sz="1400">
                          <a:solidFill>
                            <a:srgbClr val="000000"/>
                          </a:solidFill>
                          <a:effectLst/>
                          <a:latin typeface="Times New Roman" pitchFamily="18" charset="0"/>
                          <a:cs typeface="Times New Roman" pitchFamily="18" charset="0"/>
                        </a:rPr>
                        <a:t>до доходів майбутніх періодів</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48</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69</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100000</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361775">
                <a:tc>
                  <a:txBody>
                    <a:bodyPr/>
                    <a:lstStyle/>
                    <a:p>
                      <a:pPr algn="ctr" fontAlgn="base"/>
                      <a:r>
                        <a:rPr lang="uk-UA" sz="1400">
                          <a:solidFill>
                            <a:srgbClr val="000000"/>
                          </a:solidFill>
                          <a:effectLst/>
                          <a:latin typeface="Times New Roman" pitchFamily="18" charset="0"/>
                          <a:cs typeface="Times New Roman" pitchFamily="18" charset="0"/>
                        </a:rPr>
                        <a:t>10</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fontAlgn="base"/>
                      <a:r>
                        <a:rPr lang="ru-RU" sz="1400">
                          <a:solidFill>
                            <a:srgbClr val="000000"/>
                          </a:solidFill>
                          <a:effectLst/>
                          <a:latin typeface="Times New Roman" pitchFamily="18" charset="0"/>
                          <a:cs typeface="Times New Roman" pitchFamily="18" charset="0"/>
                        </a:rPr>
                        <a:t>Нараховано амортизацію за об’єктом основних засобів</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23, 91, 92, </a:t>
                      </a:r>
                      <a:br>
                        <a:rPr lang="uk-UA" sz="1400">
                          <a:solidFill>
                            <a:srgbClr val="000000"/>
                          </a:solidFill>
                          <a:effectLst/>
                          <a:latin typeface="Times New Roman" pitchFamily="18" charset="0"/>
                          <a:cs typeface="Times New Roman" pitchFamily="18" charset="0"/>
                        </a:rPr>
                      </a:br>
                      <a:r>
                        <a:rPr lang="uk-UA" sz="1400">
                          <a:solidFill>
                            <a:srgbClr val="000000"/>
                          </a:solidFill>
                          <a:effectLst/>
                          <a:latin typeface="Times New Roman" pitchFamily="18" charset="0"/>
                          <a:cs typeface="Times New Roman" pitchFamily="18" charset="0"/>
                        </a:rPr>
                        <a:t>93, 94</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131</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1500</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422759">
                <a:tc>
                  <a:txBody>
                    <a:bodyPr/>
                    <a:lstStyle/>
                    <a:p>
                      <a:pPr algn="ctr" fontAlgn="base"/>
                      <a:r>
                        <a:rPr lang="uk-UA" sz="1400">
                          <a:solidFill>
                            <a:srgbClr val="000000"/>
                          </a:solidFill>
                          <a:effectLst/>
                          <a:latin typeface="Times New Roman" pitchFamily="18" charset="0"/>
                          <a:cs typeface="Times New Roman" pitchFamily="18" charset="0"/>
                        </a:rPr>
                        <a:t>11</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fontAlgn="base"/>
                      <a:r>
                        <a:rPr lang="ru-RU" sz="1400">
                          <a:solidFill>
                            <a:srgbClr val="000000"/>
                          </a:solidFill>
                          <a:effectLst/>
                          <a:latin typeface="Times New Roman" pitchFamily="18" charset="0"/>
                          <a:cs typeface="Times New Roman" pitchFamily="18" charset="0"/>
                        </a:rPr>
                        <a:t>Відображено дохід пропорційно сумі нарахованої амортизації</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69</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745</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1500</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185669">
                <a:tc rowSpan="2">
                  <a:txBody>
                    <a:bodyPr/>
                    <a:lstStyle/>
                    <a:p>
                      <a:pPr algn="ctr" fontAlgn="base"/>
                      <a:r>
                        <a:rPr lang="uk-UA" sz="1400">
                          <a:solidFill>
                            <a:srgbClr val="000000"/>
                          </a:solidFill>
                          <a:effectLst/>
                          <a:latin typeface="Times New Roman" pitchFamily="18" charset="0"/>
                          <a:cs typeface="Times New Roman" pitchFamily="18" charset="0"/>
                        </a:rPr>
                        <a:t>12</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rowSpan="2">
                  <a:txBody>
                    <a:bodyPr/>
                    <a:lstStyle/>
                    <a:p>
                      <a:pPr fontAlgn="base"/>
                      <a:r>
                        <a:rPr lang="uk-UA" sz="1400">
                          <a:solidFill>
                            <a:srgbClr val="000000"/>
                          </a:solidFill>
                          <a:effectLst/>
                          <a:latin typeface="Times New Roman" pitchFamily="18" charset="0"/>
                          <a:cs typeface="Times New Roman" pitchFamily="18" charset="0"/>
                        </a:rPr>
                        <a:t>Відображено фінансовий результат</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745</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791</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1500</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365842">
                <a:tc vMerge="1">
                  <a:txBody>
                    <a:bodyPr/>
                    <a:lstStyle/>
                    <a:p>
                      <a:endParaRPr lang="uk-UA"/>
                    </a:p>
                  </a:txBody>
                  <a:tcPr/>
                </a:tc>
                <a:tc vMerge="1">
                  <a:txBody>
                    <a:bodyPr/>
                    <a:lstStyle/>
                    <a:p>
                      <a:endParaRPr lang="uk-UA"/>
                    </a:p>
                  </a:txBody>
                  <a:tcPr/>
                </a:tc>
                <a:tc>
                  <a:txBody>
                    <a:bodyPr/>
                    <a:lstStyle/>
                    <a:p>
                      <a:pPr algn="ctr" fontAlgn="base"/>
                      <a:r>
                        <a:rPr lang="uk-UA" sz="1400">
                          <a:solidFill>
                            <a:srgbClr val="000000"/>
                          </a:solidFill>
                          <a:effectLst/>
                          <a:latin typeface="Times New Roman" pitchFamily="18" charset="0"/>
                          <a:cs typeface="Times New Roman" pitchFamily="18" charset="0"/>
                        </a:rPr>
                        <a:t>791</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90, 92, 93, 94</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1500</a:t>
                      </a:r>
                    </a:p>
                  </a:txBody>
                  <a:tcPr marL="4966" marR="4966" marT="4966" marB="4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bl>
          </a:graphicData>
        </a:graphic>
      </p:graphicFrame>
    </p:spTree>
    <p:extLst>
      <p:ext uri="{BB962C8B-B14F-4D97-AF65-F5344CB8AC3E}">
        <p14:creationId xmlns:p14="http://schemas.microsoft.com/office/powerpoint/2010/main" val="346125372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bg2"/>
          </a:solidFill>
        </p:spPr>
        <p:style>
          <a:lnRef idx="2">
            <a:schemeClr val="accent1"/>
          </a:lnRef>
          <a:fillRef idx="1">
            <a:schemeClr val="lt1"/>
          </a:fillRef>
          <a:effectRef idx="0">
            <a:schemeClr val="accent1"/>
          </a:effectRef>
          <a:fontRef idx="minor">
            <a:schemeClr val="dk1"/>
          </a:fontRef>
        </p:style>
        <p:txBody>
          <a:bodyPr/>
          <a:lstStyle/>
          <a:p>
            <a:r>
              <a:rPr lang="uk-UA" b="1" dirty="0" smtClean="0">
                <a:solidFill>
                  <a:schemeClr val="tx1"/>
                </a:solidFill>
                <a:latin typeface="Times New Roman" pitchFamily="18" charset="0"/>
                <a:cs typeface="Times New Roman" pitchFamily="18" charset="0"/>
              </a:rPr>
              <a:t>Приклад 2</a:t>
            </a:r>
            <a:endParaRPr lang="uk-UA" b="1" dirty="0">
              <a:solidFill>
                <a:schemeClr val="tx1"/>
              </a:solidFill>
              <a:latin typeface="Times New Roman" pitchFamily="18" charset="0"/>
              <a:cs typeface="Times New Roman" pitchFamily="18" charset="0"/>
            </a:endParaRPr>
          </a:p>
        </p:txBody>
      </p:sp>
      <p:sp>
        <p:nvSpPr>
          <p:cNvPr id="3" name="Объект 2"/>
          <p:cNvSpPr>
            <a:spLocks noGrp="1"/>
          </p:cNvSpPr>
          <p:nvPr>
            <p:ph sz="quarter" idx="1"/>
          </p:nvPr>
        </p:nvSpPr>
        <p:spPr>
          <a:xfrm>
            <a:off x="457200" y="1600200"/>
            <a:ext cx="7467600" cy="2908920"/>
          </a:xfrm>
          <a:solidFill>
            <a:schemeClr val="bg2"/>
          </a:solidFill>
        </p:spPr>
        <p:style>
          <a:lnRef idx="2">
            <a:schemeClr val="accent1"/>
          </a:lnRef>
          <a:fillRef idx="1">
            <a:schemeClr val="lt1"/>
          </a:fillRef>
          <a:effectRef idx="0">
            <a:schemeClr val="accent1"/>
          </a:effectRef>
          <a:fontRef idx="minor">
            <a:schemeClr val="dk1"/>
          </a:fontRef>
        </p:style>
        <p:txBody>
          <a:bodyPr/>
          <a:lstStyle/>
          <a:p>
            <a:r>
              <a:rPr lang="uk-UA" dirty="0">
                <a:latin typeface="Times New Roman" pitchFamily="18" charset="0"/>
                <a:cs typeface="Times New Roman" pitchFamily="18" charset="0"/>
              </a:rPr>
              <a:t>Підприємство отримало та оплатило послуги, призначені під цільове фінансування. Вартість послуг склала 12000 грн. (у тому числі ПДВ — 2000 грн.). У тому ж періоді на банківський рахунок підприємства надійшли кошти цільового фінансування.</a:t>
            </a:r>
          </a:p>
        </p:txBody>
      </p:sp>
    </p:spTree>
    <p:extLst>
      <p:ext uri="{BB962C8B-B14F-4D97-AF65-F5344CB8AC3E}">
        <p14:creationId xmlns:p14="http://schemas.microsoft.com/office/powerpoint/2010/main" val="108840703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003232" cy="850106"/>
          </a:xfrm>
          <a:solidFill>
            <a:schemeClr val="bg2"/>
          </a:solidFill>
        </p:spPr>
        <p:style>
          <a:lnRef idx="2">
            <a:schemeClr val="accent1"/>
          </a:lnRef>
          <a:fillRef idx="1">
            <a:schemeClr val="lt1"/>
          </a:fillRef>
          <a:effectRef idx="0">
            <a:schemeClr val="accent1"/>
          </a:effectRef>
          <a:fontRef idx="minor">
            <a:schemeClr val="dk1"/>
          </a:fontRef>
        </p:style>
        <p:txBody>
          <a:bodyPr>
            <a:normAutofit/>
          </a:bodyPr>
          <a:lstStyle/>
          <a:p>
            <a:pPr algn="ctr"/>
            <a:r>
              <a:rPr lang="ru-RU" sz="2000" b="1" dirty="0" err="1">
                <a:solidFill>
                  <a:schemeClr val="tx1"/>
                </a:solidFill>
                <a:latin typeface="Times New Roman" pitchFamily="18" charset="0"/>
                <a:cs typeface="Times New Roman" pitchFamily="18" charset="0"/>
              </a:rPr>
              <a:t>Таблиця</a:t>
            </a:r>
            <a:r>
              <a:rPr lang="ru-RU" sz="2000" b="1" dirty="0">
                <a:solidFill>
                  <a:schemeClr val="tx1"/>
                </a:solidFill>
                <a:latin typeface="Times New Roman" pitchFamily="18" charset="0"/>
                <a:cs typeface="Times New Roman" pitchFamily="18" charset="0"/>
              </a:rPr>
              <a:t> </a:t>
            </a:r>
            <a:r>
              <a:rPr lang="ru-RU" sz="2000" b="1" dirty="0" smtClean="0">
                <a:solidFill>
                  <a:schemeClr val="tx1"/>
                </a:solidFill>
                <a:latin typeface="Times New Roman" pitchFamily="18" charset="0"/>
                <a:cs typeface="Times New Roman" pitchFamily="18" charset="0"/>
              </a:rPr>
              <a:t>9. </a:t>
            </a:r>
            <a:r>
              <a:rPr lang="ru-RU" sz="2000" b="1" dirty="0" err="1">
                <a:solidFill>
                  <a:schemeClr val="tx1"/>
                </a:solidFill>
                <a:latin typeface="Times New Roman" pitchFamily="18" charset="0"/>
                <a:cs typeface="Times New Roman" pitchFamily="18" charset="0"/>
              </a:rPr>
              <a:t>Облік</a:t>
            </a:r>
            <a:r>
              <a:rPr lang="ru-RU" sz="2000" b="1" dirty="0">
                <a:solidFill>
                  <a:schemeClr val="tx1"/>
                </a:solidFill>
                <a:latin typeface="Times New Roman" pitchFamily="18" charset="0"/>
                <a:cs typeface="Times New Roman" pitchFamily="18" charset="0"/>
              </a:rPr>
              <a:t> </a:t>
            </a:r>
            <a:r>
              <a:rPr lang="ru-RU" sz="2000" b="1" dirty="0" err="1">
                <a:solidFill>
                  <a:schemeClr val="tx1"/>
                </a:solidFill>
                <a:latin typeface="Times New Roman" pitchFamily="18" charset="0"/>
                <a:cs typeface="Times New Roman" pitchFamily="18" charset="0"/>
              </a:rPr>
              <a:t>цільового</a:t>
            </a:r>
            <a:r>
              <a:rPr lang="ru-RU" sz="2000" b="1" dirty="0">
                <a:solidFill>
                  <a:schemeClr val="tx1"/>
                </a:solidFill>
                <a:latin typeface="Times New Roman" pitchFamily="18" charset="0"/>
                <a:cs typeface="Times New Roman" pitchFamily="18" charset="0"/>
              </a:rPr>
              <a:t> </a:t>
            </a:r>
            <a:r>
              <a:rPr lang="ru-RU" sz="2000" b="1" dirty="0" err="1">
                <a:solidFill>
                  <a:schemeClr val="tx1"/>
                </a:solidFill>
                <a:latin typeface="Times New Roman" pitchFamily="18" charset="0"/>
                <a:cs typeface="Times New Roman" pitchFamily="18" charset="0"/>
              </a:rPr>
              <a:t>фінансування</a:t>
            </a:r>
            <a:r>
              <a:rPr lang="ru-RU" sz="2000" b="1" dirty="0">
                <a:solidFill>
                  <a:schemeClr val="tx1"/>
                </a:solidFill>
                <a:latin typeface="Times New Roman" pitchFamily="18" charset="0"/>
                <a:cs typeface="Times New Roman" pitchFamily="18" charset="0"/>
              </a:rPr>
              <a:t>, </a:t>
            </a:r>
            <a:r>
              <a:rPr lang="ru-RU" sz="2000" b="1" dirty="0" err="1">
                <a:solidFill>
                  <a:schemeClr val="tx1"/>
                </a:solidFill>
                <a:latin typeface="Times New Roman" pitchFamily="18" charset="0"/>
                <a:cs typeface="Times New Roman" pitchFamily="18" charset="0"/>
              </a:rPr>
              <a:t>отриманого</a:t>
            </a:r>
            <a:r>
              <a:rPr lang="ru-RU" sz="2000" b="1" dirty="0">
                <a:solidFill>
                  <a:schemeClr val="tx1"/>
                </a:solidFill>
                <a:latin typeface="Times New Roman" pitchFamily="18" charset="0"/>
                <a:cs typeface="Times New Roman" pitchFamily="18" charset="0"/>
              </a:rPr>
              <a:t> </a:t>
            </a:r>
            <a:r>
              <a:rPr lang="ru-RU" sz="2000" b="1" dirty="0" err="1">
                <a:solidFill>
                  <a:schemeClr val="tx1"/>
                </a:solidFill>
                <a:latin typeface="Times New Roman" pitchFamily="18" charset="0"/>
                <a:cs typeface="Times New Roman" pitchFamily="18" charset="0"/>
              </a:rPr>
              <a:t>під</a:t>
            </a:r>
            <a:r>
              <a:rPr lang="ru-RU" sz="2000" b="1" dirty="0">
                <a:solidFill>
                  <a:schemeClr val="tx1"/>
                </a:solidFill>
                <a:latin typeface="Times New Roman" pitchFamily="18" charset="0"/>
                <a:cs typeface="Times New Roman" pitchFamily="18" charset="0"/>
              </a:rPr>
              <a:t> </a:t>
            </a:r>
            <a:r>
              <a:rPr lang="ru-RU" sz="2000" b="1" dirty="0" err="1">
                <a:solidFill>
                  <a:schemeClr val="tx1"/>
                </a:solidFill>
                <a:latin typeface="Times New Roman" pitchFamily="18" charset="0"/>
                <a:cs typeface="Times New Roman" pitchFamily="18" charset="0"/>
              </a:rPr>
              <a:t>компенсацію</a:t>
            </a:r>
            <a:r>
              <a:rPr lang="ru-RU" sz="2000" b="1" dirty="0">
                <a:solidFill>
                  <a:schemeClr val="tx1"/>
                </a:solidFill>
                <a:latin typeface="Times New Roman" pitchFamily="18" charset="0"/>
                <a:cs typeface="Times New Roman" pitchFamily="18" charset="0"/>
              </a:rPr>
              <a:t> </a:t>
            </a:r>
            <a:r>
              <a:rPr lang="ru-RU" sz="2000" b="1" dirty="0" err="1">
                <a:solidFill>
                  <a:schemeClr val="tx1"/>
                </a:solidFill>
                <a:latin typeface="Times New Roman" pitchFamily="18" charset="0"/>
                <a:cs typeface="Times New Roman" pitchFamily="18" charset="0"/>
              </a:rPr>
              <a:t>витрат</a:t>
            </a:r>
            <a:endParaRPr lang="uk-UA" sz="2000" dirty="0">
              <a:solidFill>
                <a:schemeClr val="tx1"/>
              </a:solidFill>
              <a:latin typeface="Times New Roman" pitchFamily="18" charset="0"/>
              <a:cs typeface="Times New Roman" pitchFamily="18" charset="0"/>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4187869136"/>
              </p:ext>
            </p:extLst>
          </p:nvPr>
        </p:nvGraphicFramePr>
        <p:xfrm>
          <a:off x="467544" y="1236504"/>
          <a:ext cx="7992888" cy="4838789"/>
        </p:xfrm>
        <a:graphic>
          <a:graphicData uri="http://schemas.openxmlformats.org/drawingml/2006/table">
            <a:tbl>
              <a:tblPr/>
              <a:tblGrid>
                <a:gridCol w="504056"/>
                <a:gridCol w="3240360"/>
                <a:gridCol w="1224136"/>
                <a:gridCol w="1080120"/>
                <a:gridCol w="1944216"/>
              </a:tblGrid>
              <a:tr h="0">
                <a:tc rowSpan="2">
                  <a:txBody>
                    <a:bodyPr/>
                    <a:lstStyle/>
                    <a:p>
                      <a:pPr algn="ctr" fontAlgn="base"/>
                      <a:r>
                        <a:rPr lang="uk-UA" sz="1400" b="1" dirty="0">
                          <a:solidFill>
                            <a:srgbClr val="000000"/>
                          </a:solidFill>
                          <a:effectLst/>
                          <a:latin typeface="Times New Roman" pitchFamily="18" charset="0"/>
                          <a:cs typeface="Times New Roman" pitchFamily="18" charset="0"/>
                        </a:rPr>
                        <a:t>№ з/п</a:t>
                      </a:r>
                      <a:endParaRPr lang="uk-UA" sz="1400" dirty="0">
                        <a:solidFill>
                          <a:srgbClr val="000000"/>
                        </a:solidFill>
                        <a:effectLst/>
                        <a:latin typeface="Times New Roman" pitchFamily="18" charset="0"/>
                        <a:cs typeface="Times New Roman" pitchFamily="18" charset="0"/>
                      </a:endParaRP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rowSpan="2">
                  <a:txBody>
                    <a:bodyPr/>
                    <a:lstStyle/>
                    <a:p>
                      <a:pPr algn="ctr" fontAlgn="base"/>
                      <a:r>
                        <a:rPr lang="uk-UA" sz="1400" b="1" dirty="0">
                          <a:solidFill>
                            <a:srgbClr val="000000"/>
                          </a:solidFill>
                          <a:effectLst/>
                          <a:latin typeface="Times New Roman" pitchFamily="18" charset="0"/>
                          <a:cs typeface="Times New Roman" pitchFamily="18" charset="0"/>
                        </a:rPr>
                        <a:t>Зміст господарської операції</a:t>
                      </a:r>
                      <a:endParaRPr lang="uk-UA" sz="1400" dirty="0">
                        <a:solidFill>
                          <a:srgbClr val="000000"/>
                        </a:solidFill>
                        <a:effectLst/>
                        <a:latin typeface="Times New Roman" pitchFamily="18" charset="0"/>
                        <a:cs typeface="Times New Roman" pitchFamily="18" charset="0"/>
                      </a:endParaRP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gridSpan="2">
                  <a:txBody>
                    <a:bodyPr/>
                    <a:lstStyle/>
                    <a:p>
                      <a:pPr algn="ctr" fontAlgn="base"/>
                      <a:r>
                        <a:rPr lang="uk-UA" sz="1400" b="1">
                          <a:solidFill>
                            <a:srgbClr val="000000"/>
                          </a:solidFill>
                          <a:effectLst/>
                          <a:latin typeface="Times New Roman" pitchFamily="18" charset="0"/>
                          <a:cs typeface="Times New Roman" pitchFamily="18" charset="0"/>
                        </a:rPr>
                        <a:t>Бухгалтерський облік</a:t>
                      </a:r>
                      <a:endParaRPr lang="uk-UA" sz="1400">
                        <a:solidFill>
                          <a:srgbClr val="000000"/>
                        </a:solidFill>
                        <a:effectLst/>
                        <a:latin typeface="Times New Roman" pitchFamily="18" charset="0"/>
                        <a:cs typeface="Times New Roman" pitchFamily="18" charset="0"/>
                      </a:endParaRP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hMerge="1">
                  <a:txBody>
                    <a:bodyPr/>
                    <a:lstStyle/>
                    <a:p>
                      <a:endParaRPr lang="uk-UA"/>
                    </a:p>
                  </a:txBody>
                  <a:tcPr/>
                </a:tc>
                <a:tc rowSpan="2">
                  <a:txBody>
                    <a:bodyPr/>
                    <a:lstStyle/>
                    <a:p>
                      <a:pPr algn="ctr" fontAlgn="base"/>
                      <a:r>
                        <a:rPr lang="uk-UA" sz="1400" b="1">
                          <a:solidFill>
                            <a:srgbClr val="000000"/>
                          </a:solidFill>
                          <a:effectLst/>
                          <a:latin typeface="Times New Roman" pitchFamily="18" charset="0"/>
                          <a:cs typeface="Times New Roman" pitchFamily="18" charset="0"/>
                        </a:rPr>
                        <a:t>Сума,</a:t>
                      </a:r>
                      <a:br>
                        <a:rPr lang="uk-UA" sz="1400" b="1">
                          <a:solidFill>
                            <a:srgbClr val="000000"/>
                          </a:solidFill>
                          <a:effectLst/>
                          <a:latin typeface="Times New Roman" pitchFamily="18" charset="0"/>
                          <a:cs typeface="Times New Roman" pitchFamily="18" charset="0"/>
                        </a:rPr>
                      </a:br>
                      <a:r>
                        <a:rPr lang="uk-UA" sz="1400" b="1">
                          <a:solidFill>
                            <a:srgbClr val="000000"/>
                          </a:solidFill>
                          <a:effectLst/>
                          <a:latin typeface="Times New Roman" pitchFamily="18" charset="0"/>
                          <a:cs typeface="Times New Roman" pitchFamily="18" charset="0"/>
                        </a:rPr>
                        <a:t>грн.</a:t>
                      </a:r>
                      <a:endParaRPr lang="uk-UA" sz="1400">
                        <a:solidFill>
                          <a:srgbClr val="000000"/>
                        </a:solidFill>
                        <a:effectLst/>
                        <a:latin typeface="Times New Roman" pitchFamily="18" charset="0"/>
                        <a:cs typeface="Times New Roman" pitchFamily="18" charset="0"/>
                      </a:endParaRP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r>
              <a:tr h="249787">
                <a:tc vMerge="1">
                  <a:txBody>
                    <a:bodyPr/>
                    <a:lstStyle/>
                    <a:p>
                      <a:endParaRPr lang="uk-UA"/>
                    </a:p>
                  </a:txBody>
                  <a:tcPr/>
                </a:tc>
                <a:tc vMerge="1">
                  <a:txBody>
                    <a:bodyPr/>
                    <a:lstStyle/>
                    <a:p>
                      <a:endParaRPr lang="uk-UA"/>
                    </a:p>
                  </a:txBody>
                  <a:tcPr/>
                </a:tc>
                <a:tc>
                  <a:txBody>
                    <a:bodyPr/>
                    <a:lstStyle/>
                    <a:p>
                      <a:pPr algn="ctr" fontAlgn="base"/>
                      <a:r>
                        <a:rPr lang="uk-UA" sz="1400" b="1">
                          <a:solidFill>
                            <a:srgbClr val="000000"/>
                          </a:solidFill>
                          <a:effectLst/>
                          <a:latin typeface="Times New Roman" pitchFamily="18" charset="0"/>
                          <a:cs typeface="Times New Roman" pitchFamily="18" charset="0"/>
                        </a:rPr>
                        <a:t>Дт</a:t>
                      </a:r>
                      <a:endParaRPr lang="uk-UA" sz="1400">
                        <a:solidFill>
                          <a:srgbClr val="000000"/>
                        </a:solidFill>
                        <a:effectLst/>
                        <a:latin typeface="Times New Roman" pitchFamily="18" charset="0"/>
                        <a:cs typeface="Times New Roman" pitchFamily="18" charset="0"/>
                      </a:endParaRP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b="1">
                          <a:solidFill>
                            <a:srgbClr val="000000"/>
                          </a:solidFill>
                          <a:effectLst/>
                          <a:latin typeface="Times New Roman" pitchFamily="18" charset="0"/>
                          <a:cs typeface="Times New Roman" pitchFamily="18" charset="0"/>
                        </a:rPr>
                        <a:t>Кт</a:t>
                      </a:r>
                      <a:endParaRPr lang="uk-UA" sz="1400">
                        <a:solidFill>
                          <a:srgbClr val="000000"/>
                        </a:solidFill>
                        <a:effectLst/>
                        <a:latin typeface="Times New Roman" pitchFamily="18" charset="0"/>
                        <a:cs typeface="Times New Roman" pitchFamily="18" charset="0"/>
                      </a:endParaRP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vMerge="1">
                  <a:txBody>
                    <a:bodyPr/>
                    <a:lstStyle/>
                    <a:p>
                      <a:endParaRPr lang="uk-UA"/>
                    </a:p>
                  </a:txBody>
                  <a:tcPr/>
                </a:tc>
              </a:tr>
              <a:tr h="891318">
                <a:tc>
                  <a:txBody>
                    <a:bodyPr/>
                    <a:lstStyle/>
                    <a:p>
                      <a:pPr algn="ctr" fontAlgn="base"/>
                      <a:r>
                        <a:rPr lang="uk-UA" sz="1400">
                          <a:solidFill>
                            <a:srgbClr val="000000"/>
                          </a:solidFill>
                          <a:effectLst/>
                          <a:latin typeface="Times New Roman" pitchFamily="18" charset="0"/>
                          <a:cs typeface="Times New Roman" pitchFamily="18" charset="0"/>
                        </a:rPr>
                        <a:t>1</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fontAlgn="base"/>
                      <a:r>
                        <a:rPr lang="ru-RU" sz="1400" dirty="0" err="1">
                          <a:solidFill>
                            <a:srgbClr val="000000"/>
                          </a:solidFill>
                          <a:effectLst/>
                          <a:latin typeface="Times New Roman" pitchFamily="18" charset="0"/>
                          <a:cs typeface="Times New Roman" pitchFamily="18" charset="0"/>
                        </a:rPr>
                        <a:t>Отримано</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послуги</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виконані</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під</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цільове</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фінансування</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підписано</a:t>
                      </a:r>
                      <a:r>
                        <a:rPr lang="ru-RU" sz="1400" dirty="0">
                          <a:solidFill>
                            <a:srgbClr val="000000"/>
                          </a:solidFill>
                          <a:effectLst/>
                          <a:latin typeface="Times New Roman" pitchFamily="18" charset="0"/>
                          <a:cs typeface="Times New Roman" pitchFamily="18" charset="0"/>
                        </a:rPr>
                        <a:t> акт)</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949</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631</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10000</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r>
              <a:tr h="641531">
                <a:tc>
                  <a:txBody>
                    <a:bodyPr/>
                    <a:lstStyle/>
                    <a:p>
                      <a:pPr algn="ctr" fontAlgn="base"/>
                      <a:r>
                        <a:rPr lang="uk-UA" sz="1400">
                          <a:solidFill>
                            <a:srgbClr val="000000"/>
                          </a:solidFill>
                          <a:effectLst/>
                          <a:latin typeface="Times New Roman" pitchFamily="18" charset="0"/>
                          <a:cs typeface="Times New Roman" pitchFamily="18" charset="0"/>
                        </a:rPr>
                        <a:t>2</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fontAlgn="base"/>
                      <a:r>
                        <a:rPr lang="ru-RU" sz="1400" dirty="0" err="1">
                          <a:solidFill>
                            <a:srgbClr val="000000"/>
                          </a:solidFill>
                          <a:effectLst/>
                          <a:latin typeface="Times New Roman" pitchFamily="18" charset="0"/>
                          <a:cs typeface="Times New Roman" pitchFamily="18" charset="0"/>
                        </a:rPr>
                        <a:t>Відображено</a:t>
                      </a:r>
                      <a:r>
                        <a:rPr lang="ru-RU" sz="1400" dirty="0">
                          <a:solidFill>
                            <a:srgbClr val="000000"/>
                          </a:solidFill>
                          <a:effectLst/>
                          <a:latin typeface="Times New Roman" pitchFamily="18" charset="0"/>
                          <a:cs typeface="Times New Roman" pitchFamily="18" charset="0"/>
                        </a:rPr>
                        <a:t> суму </a:t>
                      </a:r>
                      <a:r>
                        <a:rPr lang="ru-RU" sz="1400" dirty="0" err="1">
                          <a:solidFill>
                            <a:srgbClr val="000000"/>
                          </a:solidFill>
                          <a:effectLst/>
                          <a:latin typeface="Times New Roman" pitchFamily="18" charset="0"/>
                          <a:cs typeface="Times New Roman" pitchFamily="18" charset="0"/>
                        </a:rPr>
                        <a:t>податкового</a:t>
                      </a:r>
                      <a:r>
                        <a:rPr lang="ru-RU" sz="1400" dirty="0">
                          <a:solidFill>
                            <a:srgbClr val="000000"/>
                          </a:solidFill>
                          <a:effectLst/>
                          <a:latin typeface="Times New Roman" pitchFamily="18" charset="0"/>
                          <a:cs typeface="Times New Roman" pitchFamily="18" charset="0"/>
                        </a:rPr>
                        <a:t> кредиту з ПДВ</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641</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631</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2000</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r>
              <a:tr h="516637">
                <a:tc>
                  <a:txBody>
                    <a:bodyPr/>
                    <a:lstStyle/>
                    <a:p>
                      <a:pPr algn="ctr" fontAlgn="base"/>
                      <a:r>
                        <a:rPr lang="uk-UA" sz="1400">
                          <a:solidFill>
                            <a:srgbClr val="000000"/>
                          </a:solidFill>
                          <a:effectLst/>
                          <a:latin typeface="Times New Roman" pitchFamily="18" charset="0"/>
                          <a:cs typeface="Times New Roman" pitchFamily="18" charset="0"/>
                        </a:rPr>
                        <a:t>3</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fontAlgn="base"/>
                      <a:r>
                        <a:rPr lang="ru-RU" sz="1400">
                          <a:solidFill>
                            <a:srgbClr val="000000"/>
                          </a:solidFill>
                          <a:effectLst/>
                          <a:latin typeface="Times New Roman" pitchFamily="18" charset="0"/>
                          <a:cs typeface="Times New Roman" pitchFamily="18" charset="0"/>
                        </a:rPr>
                        <a:t>Перераховано оплату постачальнику за послуги</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631</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311</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12000</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r>
              <a:tr h="457405">
                <a:tc>
                  <a:txBody>
                    <a:bodyPr/>
                    <a:lstStyle/>
                    <a:p>
                      <a:pPr algn="ctr" fontAlgn="base"/>
                      <a:r>
                        <a:rPr lang="uk-UA" sz="1400">
                          <a:solidFill>
                            <a:srgbClr val="000000"/>
                          </a:solidFill>
                          <a:effectLst/>
                          <a:latin typeface="Times New Roman" pitchFamily="18" charset="0"/>
                          <a:cs typeface="Times New Roman" pitchFamily="18" charset="0"/>
                        </a:rPr>
                        <a:t>4</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fontAlgn="base"/>
                      <a:r>
                        <a:rPr lang="ru-RU" sz="1400">
                          <a:solidFill>
                            <a:srgbClr val="000000"/>
                          </a:solidFill>
                          <a:effectLst/>
                          <a:latin typeface="Times New Roman" pitchFamily="18" charset="0"/>
                          <a:cs typeface="Times New Roman" pitchFamily="18" charset="0"/>
                        </a:rPr>
                        <a:t>Відображено заборгованість з відшкодування витрат, пов’язаних з цільовим фінансуванням</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377</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48</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12000</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r>
              <a:tr h="641531">
                <a:tc>
                  <a:txBody>
                    <a:bodyPr/>
                    <a:lstStyle/>
                    <a:p>
                      <a:pPr algn="ctr" fontAlgn="base"/>
                      <a:r>
                        <a:rPr lang="uk-UA" sz="1400">
                          <a:solidFill>
                            <a:srgbClr val="000000"/>
                          </a:solidFill>
                          <a:effectLst/>
                          <a:latin typeface="Times New Roman" pitchFamily="18" charset="0"/>
                          <a:cs typeface="Times New Roman" pitchFamily="18" charset="0"/>
                        </a:rPr>
                        <a:t>5</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fontAlgn="base"/>
                      <a:r>
                        <a:rPr lang="ru-RU" sz="1400">
                          <a:solidFill>
                            <a:srgbClr val="000000"/>
                          </a:solidFill>
                          <a:effectLst/>
                          <a:latin typeface="Times New Roman" pitchFamily="18" charset="0"/>
                          <a:cs typeface="Times New Roman" pitchFamily="18" charset="0"/>
                        </a:rPr>
                        <a:t>Визнано дохід у сумі цільового фінансування</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48</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718</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12000</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r>
              <a:tr h="516637">
                <a:tc>
                  <a:txBody>
                    <a:bodyPr/>
                    <a:lstStyle/>
                    <a:p>
                      <a:pPr algn="ctr" fontAlgn="base"/>
                      <a:r>
                        <a:rPr lang="uk-UA" sz="1400">
                          <a:solidFill>
                            <a:srgbClr val="000000"/>
                          </a:solidFill>
                          <a:effectLst/>
                          <a:latin typeface="Times New Roman" pitchFamily="18" charset="0"/>
                          <a:cs typeface="Times New Roman" pitchFamily="18" charset="0"/>
                        </a:rPr>
                        <a:t>6</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fontAlgn="base"/>
                      <a:r>
                        <a:rPr lang="uk-UA" sz="1400">
                          <a:solidFill>
                            <a:srgbClr val="000000"/>
                          </a:solidFill>
                          <a:effectLst/>
                          <a:latin typeface="Times New Roman" pitchFamily="18" charset="0"/>
                          <a:cs typeface="Times New Roman" pitchFamily="18" charset="0"/>
                        </a:rPr>
                        <a:t>Отримано цільове фінансування</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311</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377</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12000</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r>
              <a:tr h="141956">
                <a:tc rowSpan="2">
                  <a:txBody>
                    <a:bodyPr/>
                    <a:lstStyle/>
                    <a:p>
                      <a:pPr algn="ctr" fontAlgn="base"/>
                      <a:r>
                        <a:rPr lang="uk-UA" sz="1400">
                          <a:solidFill>
                            <a:srgbClr val="000000"/>
                          </a:solidFill>
                          <a:effectLst/>
                          <a:latin typeface="Times New Roman" pitchFamily="18" charset="0"/>
                          <a:cs typeface="Times New Roman" pitchFamily="18" charset="0"/>
                        </a:rPr>
                        <a:t>7</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rowSpan="2">
                  <a:txBody>
                    <a:bodyPr/>
                    <a:lstStyle/>
                    <a:p>
                      <a:pPr fontAlgn="base"/>
                      <a:r>
                        <a:rPr lang="uk-UA" sz="1400">
                          <a:solidFill>
                            <a:srgbClr val="000000"/>
                          </a:solidFill>
                          <a:effectLst/>
                          <a:latin typeface="Times New Roman" pitchFamily="18" charset="0"/>
                          <a:cs typeface="Times New Roman" pitchFamily="18" charset="0"/>
                        </a:rPr>
                        <a:t>Відображено фінансовий результат</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791</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949</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10000</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r>
              <a:tr h="249787">
                <a:tc vMerge="1">
                  <a:txBody>
                    <a:bodyPr/>
                    <a:lstStyle/>
                    <a:p>
                      <a:endParaRPr lang="uk-UA"/>
                    </a:p>
                  </a:txBody>
                  <a:tcPr/>
                </a:tc>
                <a:tc vMerge="1">
                  <a:txBody>
                    <a:bodyPr/>
                    <a:lstStyle/>
                    <a:p>
                      <a:endParaRPr lang="uk-UA"/>
                    </a:p>
                  </a:txBody>
                  <a:tcPr/>
                </a:tc>
                <a:tc>
                  <a:txBody>
                    <a:bodyPr/>
                    <a:lstStyle/>
                    <a:p>
                      <a:pPr algn="ctr" fontAlgn="base"/>
                      <a:r>
                        <a:rPr lang="uk-UA" sz="1400">
                          <a:solidFill>
                            <a:srgbClr val="000000"/>
                          </a:solidFill>
                          <a:effectLst/>
                          <a:latin typeface="Times New Roman" pitchFamily="18" charset="0"/>
                          <a:cs typeface="Times New Roman" pitchFamily="18" charset="0"/>
                        </a:rPr>
                        <a:t>718</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791</a:t>
                      </a:r>
                    </a:p>
                  </a:txBody>
                  <a:tcPr marL="9369" marR="9369" marT="9369" marB="9369">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a:r>
                        <a:rPr lang="uk-UA" sz="1400" dirty="0" smtClean="0">
                          <a:latin typeface="Times New Roman" pitchFamily="18" charset="0"/>
                          <a:cs typeface="Times New Roman" pitchFamily="18" charset="0"/>
                        </a:rPr>
                        <a:t>12000</a:t>
                      </a:r>
                      <a:endParaRPr lang="uk-UA" sz="1400" dirty="0">
                        <a:latin typeface="Times New Roman" pitchFamily="18" charset="0"/>
                        <a:cs typeface="Times New Roman" pitchFamily="18" charset="0"/>
                      </a:endParaRPr>
                    </a:p>
                  </a:txBody>
                  <a:tcPr marL="44973" marR="44973" marT="22487" marB="22487">
                    <a:lnL w="9525" cap="flat" cmpd="sng" algn="ctr">
                      <a:solidFill>
                        <a:srgbClr val="000000"/>
                      </a:solidFill>
                      <a:prstDash val="solid"/>
                      <a:round/>
                      <a:headEnd type="none" w="med" len="med"/>
                      <a:tailEnd type="none" w="med" len="med"/>
                    </a:lnL>
                    <a:lnT w="9525" cap="flat" cmpd="sng" algn="ctr">
                      <a:solidFill>
                        <a:srgbClr val="000000"/>
                      </a:solidFill>
                      <a:prstDash val="solid"/>
                      <a:round/>
                      <a:headEnd type="none" w="med" len="med"/>
                      <a:tailEnd type="none" w="med" len="med"/>
                    </a:lnT>
                    <a:solidFill>
                      <a:schemeClr val="bg2"/>
                    </a:solidFill>
                  </a:tcPr>
                </a:tc>
              </a:tr>
            </a:tbl>
          </a:graphicData>
        </a:graphic>
      </p:graphicFrame>
    </p:spTree>
    <p:extLst>
      <p:ext uri="{BB962C8B-B14F-4D97-AF65-F5344CB8AC3E}">
        <p14:creationId xmlns:p14="http://schemas.microsoft.com/office/powerpoint/2010/main" val="202529429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bg2"/>
          </a:solidFill>
          <a:ln>
            <a:solidFill>
              <a:schemeClr val="accent1"/>
            </a:solidFill>
          </a:ln>
        </p:spPr>
        <p:txBody>
          <a:bodyPr/>
          <a:lstStyle/>
          <a:p>
            <a:r>
              <a:rPr lang="uk-UA" dirty="0" smtClean="0">
                <a:solidFill>
                  <a:schemeClr val="tx1"/>
                </a:solidFill>
                <a:latin typeface="Times New Roman" pitchFamily="18" charset="0"/>
                <a:cs typeface="Times New Roman" pitchFamily="18" charset="0"/>
              </a:rPr>
              <a:t>Приклад 3</a:t>
            </a:r>
            <a:endParaRPr lang="uk-UA" dirty="0">
              <a:solidFill>
                <a:schemeClr val="tx1"/>
              </a:solidFill>
              <a:latin typeface="Times New Roman" pitchFamily="18" charset="0"/>
              <a:cs typeface="Times New Roman" pitchFamily="18" charset="0"/>
            </a:endParaRPr>
          </a:p>
        </p:txBody>
      </p:sp>
      <p:sp>
        <p:nvSpPr>
          <p:cNvPr id="3" name="Объект 2"/>
          <p:cNvSpPr>
            <a:spLocks noGrp="1"/>
          </p:cNvSpPr>
          <p:nvPr>
            <p:ph sz="quarter" idx="1"/>
          </p:nvPr>
        </p:nvSpPr>
        <p:spPr>
          <a:xfrm>
            <a:off x="457200" y="1600200"/>
            <a:ext cx="7467600" cy="3268960"/>
          </a:xfrm>
          <a:solidFill>
            <a:schemeClr val="bg2"/>
          </a:solidFill>
          <a:ln>
            <a:solidFill>
              <a:schemeClr val="accent1"/>
            </a:solidFill>
          </a:ln>
        </p:spPr>
        <p:txBody>
          <a:bodyPr/>
          <a:lstStyle/>
          <a:p>
            <a:r>
              <a:rPr lang="uk-UA" dirty="0">
                <a:latin typeface="Times New Roman" pitchFamily="18" charset="0"/>
                <a:cs typeface="Times New Roman" pitchFamily="18" charset="0"/>
              </a:rPr>
              <a:t>На банківський рахунок підприємства надійшли кошти цільового фінансування в сумі 50000 грн. У межах реалізації програми цільового фінансування підприємство в тому самому періоді отримало та оплатило послуги. Вартість послуг склала 12000 грн. (у тому числі ПДВ — 2000 грн.).</a:t>
            </a:r>
          </a:p>
        </p:txBody>
      </p:sp>
    </p:spTree>
    <p:extLst>
      <p:ext uri="{BB962C8B-B14F-4D97-AF65-F5344CB8AC3E}">
        <p14:creationId xmlns:p14="http://schemas.microsoft.com/office/powerpoint/2010/main" val="234905693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003232" cy="778098"/>
          </a:xfrm>
          <a:solidFill>
            <a:schemeClr val="bg2"/>
          </a:solidFill>
          <a:ln>
            <a:solidFill>
              <a:schemeClr val="accent1"/>
            </a:solidFill>
          </a:ln>
        </p:spPr>
        <p:txBody>
          <a:bodyPr>
            <a:normAutofit/>
          </a:bodyPr>
          <a:lstStyle/>
          <a:p>
            <a:pPr algn="ctr"/>
            <a:r>
              <a:rPr lang="ru-RU" sz="2000" b="1" dirty="0" err="1">
                <a:solidFill>
                  <a:schemeClr val="tx1"/>
                </a:solidFill>
                <a:latin typeface="Times New Roman" pitchFamily="18" charset="0"/>
                <a:cs typeface="Times New Roman" pitchFamily="18" charset="0"/>
              </a:rPr>
              <a:t>Таблиця</a:t>
            </a:r>
            <a:r>
              <a:rPr lang="ru-RU" sz="2000" b="1" dirty="0">
                <a:solidFill>
                  <a:schemeClr val="tx1"/>
                </a:solidFill>
                <a:latin typeface="Times New Roman" pitchFamily="18" charset="0"/>
                <a:cs typeface="Times New Roman" pitchFamily="18" charset="0"/>
              </a:rPr>
              <a:t> </a:t>
            </a:r>
            <a:r>
              <a:rPr lang="ru-RU" sz="2000" b="1" dirty="0" smtClean="0">
                <a:solidFill>
                  <a:schemeClr val="tx1"/>
                </a:solidFill>
                <a:latin typeface="Times New Roman" pitchFamily="18" charset="0"/>
                <a:cs typeface="Times New Roman" pitchFamily="18" charset="0"/>
              </a:rPr>
              <a:t>10. </a:t>
            </a:r>
            <a:r>
              <a:rPr lang="ru-RU" sz="2000" b="1" dirty="0" err="1">
                <a:solidFill>
                  <a:schemeClr val="tx1"/>
                </a:solidFill>
                <a:latin typeface="Times New Roman" pitchFamily="18" charset="0"/>
                <a:cs typeface="Times New Roman" pitchFamily="18" charset="0"/>
              </a:rPr>
              <a:t>Облік</a:t>
            </a:r>
            <a:r>
              <a:rPr lang="ru-RU" sz="2000" b="1" dirty="0">
                <a:solidFill>
                  <a:schemeClr val="tx1"/>
                </a:solidFill>
                <a:latin typeface="Times New Roman" pitchFamily="18" charset="0"/>
                <a:cs typeface="Times New Roman" pitchFamily="18" charset="0"/>
              </a:rPr>
              <a:t> </a:t>
            </a:r>
            <a:r>
              <a:rPr lang="ru-RU" sz="2000" b="1" dirty="0" err="1">
                <a:solidFill>
                  <a:schemeClr val="tx1"/>
                </a:solidFill>
                <a:latin typeface="Times New Roman" pitchFamily="18" charset="0"/>
                <a:cs typeface="Times New Roman" pitchFamily="18" charset="0"/>
              </a:rPr>
              <a:t>цільового</a:t>
            </a:r>
            <a:r>
              <a:rPr lang="ru-RU" sz="2000" b="1" dirty="0">
                <a:solidFill>
                  <a:schemeClr val="tx1"/>
                </a:solidFill>
                <a:latin typeface="Times New Roman" pitchFamily="18" charset="0"/>
                <a:cs typeface="Times New Roman" pitchFamily="18" charset="0"/>
              </a:rPr>
              <a:t> </a:t>
            </a:r>
            <a:r>
              <a:rPr lang="ru-RU" sz="2000" b="1" dirty="0" err="1">
                <a:solidFill>
                  <a:schemeClr val="tx1"/>
                </a:solidFill>
                <a:latin typeface="Times New Roman" pitchFamily="18" charset="0"/>
                <a:cs typeface="Times New Roman" pitchFamily="18" charset="0"/>
              </a:rPr>
              <a:t>фінансування</a:t>
            </a:r>
            <a:r>
              <a:rPr lang="ru-RU" sz="2000" b="1" dirty="0">
                <a:solidFill>
                  <a:schemeClr val="tx1"/>
                </a:solidFill>
                <a:latin typeface="Times New Roman" pitchFamily="18" charset="0"/>
                <a:cs typeface="Times New Roman" pitchFamily="18" charset="0"/>
              </a:rPr>
              <a:t> для оплати </a:t>
            </a:r>
            <a:r>
              <a:rPr lang="ru-RU" sz="2000" b="1" dirty="0" err="1">
                <a:solidFill>
                  <a:schemeClr val="tx1"/>
                </a:solidFill>
                <a:latin typeface="Times New Roman" pitchFamily="18" charset="0"/>
                <a:cs typeface="Times New Roman" pitchFamily="18" charset="0"/>
              </a:rPr>
              <a:t>майбутніх</a:t>
            </a:r>
            <a:r>
              <a:rPr lang="ru-RU" sz="2000" b="1" dirty="0">
                <a:solidFill>
                  <a:schemeClr val="tx1"/>
                </a:solidFill>
                <a:latin typeface="Times New Roman" pitchFamily="18" charset="0"/>
                <a:cs typeface="Times New Roman" pitchFamily="18" charset="0"/>
              </a:rPr>
              <a:t> </a:t>
            </a:r>
            <a:r>
              <a:rPr lang="ru-RU" sz="2000" b="1" dirty="0" err="1">
                <a:solidFill>
                  <a:schemeClr val="tx1"/>
                </a:solidFill>
                <a:latin typeface="Times New Roman" pitchFamily="18" charset="0"/>
                <a:cs typeface="Times New Roman" pitchFamily="18" charset="0"/>
              </a:rPr>
              <a:t>витрат</a:t>
            </a:r>
            <a:endParaRPr lang="uk-UA" sz="2000" dirty="0">
              <a:solidFill>
                <a:schemeClr val="tx1"/>
              </a:solidFill>
              <a:latin typeface="Times New Roman" pitchFamily="18" charset="0"/>
              <a:cs typeface="Times New Roman" pitchFamily="18" charset="0"/>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4223320611"/>
              </p:ext>
            </p:extLst>
          </p:nvPr>
        </p:nvGraphicFramePr>
        <p:xfrm>
          <a:off x="467545" y="1196975"/>
          <a:ext cx="7992887" cy="4699418"/>
        </p:xfrm>
        <a:graphic>
          <a:graphicData uri="http://schemas.openxmlformats.org/drawingml/2006/table">
            <a:tbl>
              <a:tblPr/>
              <a:tblGrid>
                <a:gridCol w="576063"/>
                <a:gridCol w="4104456"/>
                <a:gridCol w="1152128"/>
                <a:gridCol w="936104"/>
                <a:gridCol w="1224136"/>
              </a:tblGrid>
              <a:tr h="138954">
                <a:tc rowSpan="2">
                  <a:txBody>
                    <a:bodyPr/>
                    <a:lstStyle/>
                    <a:p>
                      <a:pPr algn="ctr" fontAlgn="base"/>
                      <a:r>
                        <a:rPr lang="uk-UA" sz="1400" b="1" dirty="0">
                          <a:solidFill>
                            <a:srgbClr val="000000"/>
                          </a:solidFill>
                          <a:effectLst/>
                          <a:latin typeface="Times New Roman" pitchFamily="18" charset="0"/>
                          <a:cs typeface="Times New Roman" pitchFamily="18" charset="0"/>
                        </a:rPr>
                        <a:t>№ з/п</a:t>
                      </a:r>
                      <a:endParaRPr lang="uk-UA" sz="1400" dirty="0">
                        <a:solidFill>
                          <a:srgbClr val="000000"/>
                        </a:solidFill>
                        <a:effectLst/>
                        <a:latin typeface="Times New Roman" pitchFamily="18" charset="0"/>
                        <a:cs typeface="Times New Roman" pitchFamily="18" charset="0"/>
                      </a:endParaRP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rowSpan="2">
                  <a:txBody>
                    <a:bodyPr/>
                    <a:lstStyle/>
                    <a:p>
                      <a:pPr algn="ctr" fontAlgn="base"/>
                      <a:r>
                        <a:rPr lang="uk-UA" sz="1400" b="1" dirty="0">
                          <a:solidFill>
                            <a:srgbClr val="000000"/>
                          </a:solidFill>
                          <a:effectLst/>
                          <a:latin typeface="Times New Roman" pitchFamily="18" charset="0"/>
                          <a:cs typeface="Times New Roman" pitchFamily="18" charset="0"/>
                        </a:rPr>
                        <a:t>Зміст господарської операції</a:t>
                      </a:r>
                      <a:endParaRPr lang="uk-UA" sz="1400" dirty="0">
                        <a:solidFill>
                          <a:srgbClr val="000000"/>
                        </a:solidFill>
                        <a:effectLst/>
                        <a:latin typeface="Times New Roman" pitchFamily="18" charset="0"/>
                        <a:cs typeface="Times New Roman" pitchFamily="18" charset="0"/>
                      </a:endParaRP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gridSpan="2">
                  <a:txBody>
                    <a:bodyPr/>
                    <a:lstStyle/>
                    <a:p>
                      <a:pPr algn="ctr" fontAlgn="base"/>
                      <a:r>
                        <a:rPr lang="uk-UA" sz="1400" b="1">
                          <a:solidFill>
                            <a:srgbClr val="000000"/>
                          </a:solidFill>
                          <a:effectLst/>
                          <a:latin typeface="Times New Roman" pitchFamily="18" charset="0"/>
                          <a:cs typeface="Times New Roman" pitchFamily="18" charset="0"/>
                        </a:rPr>
                        <a:t>Бухгалтерський облік</a:t>
                      </a:r>
                      <a:endParaRPr lang="uk-UA" sz="1400">
                        <a:solidFill>
                          <a:srgbClr val="000000"/>
                        </a:solidFill>
                        <a:effectLst/>
                        <a:latin typeface="Times New Roman" pitchFamily="18" charset="0"/>
                        <a:cs typeface="Times New Roman" pitchFamily="18" charset="0"/>
                      </a:endParaRP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hMerge="1">
                  <a:txBody>
                    <a:bodyPr/>
                    <a:lstStyle/>
                    <a:p>
                      <a:endParaRPr lang="uk-UA"/>
                    </a:p>
                  </a:txBody>
                  <a:tcPr/>
                </a:tc>
                <a:tc rowSpan="2">
                  <a:txBody>
                    <a:bodyPr/>
                    <a:lstStyle/>
                    <a:p>
                      <a:pPr algn="ctr" fontAlgn="base"/>
                      <a:r>
                        <a:rPr lang="uk-UA" sz="1400" b="1">
                          <a:solidFill>
                            <a:srgbClr val="000000"/>
                          </a:solidFill>
                          <a:effectLst/>
                          <a:latin typeface="Times New Roman" pitchFamily="18" charset="0"/>
                          <a:cs typeface="Times New Roman" pitchFamily="18" charset="0"/>
                        </a:rPr>
                        <a:t>Сума,</a:t>
                      </a:r>
                      <a:br>
                        <a:rPr lang="uk-UA" sz="1400" b="1">
                          <a:solidFill>
                            <a:srgbClr val="000000"/>
                          </a:solidFill>
                          <a:effectLst/>
                          <a:latin typeface="Times New Roman" pitchFamily="18" charset="0"/>
                          <a:cs typeface="Times New Roman" pitchFamily="18" charset="0"/>
                        </a:rPr>
                      </a:br>
                      <a:r>
                        <a:rPr lang="uk-UA" sz="1400" b="1">
                          <a:solidFill>
                            <a:srgbClr val="000000"/>
                          </a:solidFill>
                          <a:effectLst/>
                          <a:latin typeface="Times New Roman" pitchFamily="18" charset="0"/>
                          <a:cs typeface="Times New Roman" pitchFamily="18" charset="0"/>
                        </a:rPr>
                        <a:t>грн.</a:t>
                      </a:r>
                      <a:endParaRPr lang="uk-UA" sz="1400">
                        <a:solidFill>
                          <a:srgbClr val="000000"/>
                        </a:solidFill>
                        <a:effectLst/>
                        <a:latin typeface="Times New Roman" pitchFamily="18" charset="0"/>
                        <a:cs typeface="Times New Roman" pitchFamily="18" charset="0"/>
                      </a:endParaRP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r>
              <a:tr h="244016">
                <a:tc vMerge="1">
                  <a:txBody>
                    <a:bodyPr/>
                    <a:lstStyle/>
                    <a:p>
                      <a:endParaRPr lang="uk-UA"/>
                    </a:p>
                  </a:txBody>
                  <a:tcPr/>
                </a:tc>
                <a:tc vMerge="1">
                  <a:txBody>
                    <a:bodyPr/>
                    <a:lstStyle/>
                    <a:p>
                      <a:endParaRPr lang="uk-UA"/>
                    </a:p>
                  </a:txBody>
                  <a:tcPr/>
                </a:tc>
                <a:tc>
                  <a:txBody>
                    <a:bodyPr/>
                    <a:lstStyle/>
                    <a:p>
                      <a:pPr algn="ctr" fontAlgn="base"/>
                      <a:r>
                        <a:rPr lang="uk-UA" sz="1400" b="1">
                          <a:solidFill>
                            <a:srgbClr val="000000"/>
                          </a:solidFill>
                          <a:effectLst/>
                          <a:latin typeface="Times New Roman" pitchFamily="18" charset="0"/>
                          <a:cs typeface="Times New Roman" pitchFamily="18" charset="0"/>
                        </a:rPr>
                        <a:t>Дт</a:t>
                      </a:r>
                      <a:endParaRPr lang="uk-UA" sz="1400">
                        <a:solidFill>
                          <a:srgbClr val="000000"/>
                        </a:solidFill>
                        <a:effectLst/>
                        <a:latin typeface="Times New Roman" pitchFamily="18" charset="0"/>
                        <a:cs typeface="Times New Roman" pitchFamily="18" charset="0"/>
                      </a:endParaRP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b="1">
                          <a:solidFill>
                            <a:srgbClr val="000000"/>
                          </a:solidFill>
                          <a:effectLst/>
                          <a:latin typeface="Times New Roman" pitchFamily="18" charset="0"/>
                          <a:cs typeface="Times New Roman" pitchFamily="18" charset="0"/>
                        </a:rPr>
                        <a:t>Кт</a:t>
                      </a:r>
                      <a:endParaRPr lang="uk-UA" sz="1400">
                        <a:solidFill>
                          <a:srgbClr val="000000"/>
                        </a:solidFill>
                        <a:effectLst/>
                        <a:latin typeface="Times New Roman" pitchFamily="18" charset="0"/>
                        <a:cs typeface="Times New Roman" pitchFamily="18" charset="0"/>
                      </a:endParaRP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vMerge="1">
                  <a:txBody>
                    <a:bodyPr/>
                    <a:lstStyle/>
                    <a:p>
                      <a:endParaRPr lang="uk-UA"/>
                    </a:p>
                  </a:txBody>
                  <a:tcPr/>
                </a:tc>
              </a:tr>
              <a:tr h="382970">
                <a:tc>
                  <a:txBody>
                    <a:bodyPr/>
                    <a:lstStyle/>
                    <a:p>
                      <a:pPr algn="ctr" fontAlgn="base"/>
                      <a:r>
                        <a:rPr lang="uk-UA" sz="1400">
                          <a:solidFill>
                            <a:srgbClr val="000000"/>
                          </a:solidFill>
                          <a:effectLst/>
                          <a:latin typeface="Times New Roman" pitchFamily="18" charset="0"/>
                          <a:cs typeface="Times New Roman" pitchFamily="18" charset="0"/>
                        </a:rPr>
                        <a:t>1</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fontAlgn="base"/>
                      <a:r>
                        <a:rPr lang="uk-UA" sz="1400" dirty="0">
                          <a:solidFill>
                            <a:srgbClr val="000000"/>
                          </a:solidFill>
                          <a:effectLst/>
                          <a:latin typeface="Times New Roman" pitchFamily="18" charset="0"/>
                          <a:cs typeface="Times New Roman" pitchFamily="18" charset="0"/>
                        </a:rPr>
                        <a:t>Отримано цільове фінансування</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311</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48</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50000</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r>
              <a:tr h="748994">
                <a:tc>
                  <a:txBody>
                    <a:bodyPr/>
                    <a:lstStyle/>
                    <a:p>
                      <a:pPr algn="ctr" fontAlgn="base"/>
                      <a:r>
                        <a:rPr lang="uk-UA" sz="1400">
                          <a:solidFill>
                            <a:srgbClr val="000000"/>
                          </a:solidFill>
                          <a:effectLst/>
                          <a:latin typeface="Times New Roman" pitchFamily="18" charset="0"/>
                          <a:cs typeface="Times New Roman" pitchFamily="18" charset="0"/>
                        </a:rPr>
                        <a:t>2</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fontAlgn="base"/>
                      <a:r>
                        <a:rPr lang="ru-RU" sz="1400" dirty="0" err="1">
                          <a:solidFill>
                            <a:srgbClr val="000000"/>
                          </a:solidFill>
                          <a:effectLst/>
                          <a:latin typeface="Times New Roman" pitchFamily="18" charset="0"/>
                          <a:cs typeface="Times New Roman" pitchFamily="18" charset="0"/>
                        </a:rPr>
                        <a:t>Перераховано</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передоплату</a:t>
                      </a:r>
                      <a:r>
                        <a:rPr lang="ru-RU" sz="1400" dirty="0">
                          <a:solidFill>
                            <a:srgbClr val="000000"/>
                          </a:solidFill>
                          <a:effectLst/>
                          <a:latin typeface="Times New Roman" pitchFamily="18" charset="0"/>
                          <a:cs typeface="Times New Roman" pitchFamily="18" charset="0"/>
                        </a:rPr>
                        <a:t> за </a:t>
                      </a:r>
                      <a:r>
                        <a:rPr lang="ru-RU" sz="1400" dirty="0" err="1">
                          <a:solidFill>
                            <a:srgbClr val="000000"/>
                          </a:solidFill>
                          <a:effectLst/>
                          <a:latin typeface="Times New Roman" pitchFamily="18" charset="0"/>
                          <a:cs typeface="Times New Roman" pitchFamily="18" charset="0"/>
                        </a:rPr>
                        <a:t>послуги</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отримувані</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під</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цільове</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фінансування</a:t>
                      </a:r>
                      <a:endParaRPr lang="ru-RU" sz="1400" dirty="0">
                        <a:solidFill>
                          <a:srgbClr val="000000"/>
                        </a:solidFill>
                        <a:effectLst/>
                        <a:latin typeface="Times New Roman" pitchFamily="18" charset="0"/>
                        <a:cs typeface="Times New Roman" pitchFamily="18" charset="0"/>
                      </a:endParaRP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371</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311</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12000</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r>
              <a:tr h="265699">
                <a:tc>
                  <a:txBody>
                    <a:bodyPr/>
                    <a:lstStyle/>
                    <a:p>
                      <a:pPr algn="ctr" fontAlgn="base"/>
                      <a:r>
                        <a:rPr lang="uk-UA" sz="1400">
                          <a:solidFill>
                            <a:srgbClr val="000000"/>
                          </a:solidFill>
                          <a:effectLst/>
                          <a:latin typeface="Times New Roman" pitchFamily="18" charset="0"/>
                          <a:cs typeface="Times New Roman" pitchFamily="18" charset="0"/>
                        </a:rPr>
                        <a:t>3</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fontAlgn="base"/>
                      <a:r>
                        <a:rPr lang="ru-RU" sz="1400" dirty="0" err="1">
                          <a:solidFill>
                            <a:srgbClr val="000000"/>
                          </a:solidFill>
                          <a:effectLst/>
                          <a:latin typeface="Times New Roman" pitchFamily="18" charset="0"/>
                          <a:cs typeface="Times New Roman" pitchFamily="18" charset="0"/>
                        </a:rPr>
                        <a:t>Відображено</a:t>
                      </a:r>
                      <a:r>
                        <a:rPr lang="ru-RU" sz="1400" dirty="0">
                          <a:solidFill>
                            <a:srgbClr val="000000"/>
                          </a:solidFill>
                          <a:effectLst/>
                          <a:latin typeface="Times New Roman" pitchFamily="18" charset="0"/>
                          <a:cs typeface="Times New Roman" pitchFamily="18" charset="0"/>
                        </a:rPr>
                        <a:t> суму </a:t>
                      </a:r>
                      <a:r>
                        <a:rPr lang="ru-RU" sz="1400" dirty="0" err="1">
                          <a:solidFill>
                            <a:srgbClr val="000000"/>
                          </a:solidFill>
                          <a:effectLst/>
                          <a:latin typeface="Times New Roman" pitchFamily="18" charset="0"/>
                          <a:cs typeface="Times New Roman" pitchFamily="18" charset="0"/>
                        </a:rPr>
                        <a:t>податкового</a:t>
                      </a:r>
                      <a:r>
                        <a:rPr lang="ru-RU" sz="1400" dirty="0">
                          <a:solidFill>
                            <a:srgbClr val="000000"/>
                          </a:solidFill>
                          <a:effectLst/>
                          <a:latin typeface="Times New Roman" pitchFamily="18" charset="0"/>
                          <a:cs typeface="Times New Roman" pitchFamily="18" charset="0"/>
                        </a:rPr>
                        <a:t> кредиту з ПДВ</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641</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644</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2000</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r>
              <a:tr h="502809">
                <a:tc>
                  <a:txBody>
                    <a:bodyPr/>
                    <a:lstStyle/>
                    <a:p>
                      <a:pPr algn="ctr" fontAlgn="base"/>
                      <a:r>
                        <a:rPr lang="uk-UA" sz="1400">
                          <a:solidFill>
                            <a:srgbClr val="000000"/>
                          </a:solidFill>
                          <a:effectLst/>
                          <a:latin typeface="Times New Roman" pitchFamily="18" charset="0"/>
                          <a:cs typeface="Times New Roman" pitchFamily="18" charset="0"/>
                        </a:rPr>
                        <a:t>4</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fontAlgn="base"/>
                      <a:r>
                        <a:rPr lang="ru-RU" sz="1400" dirty="0">
                          <a:solidFill>
                            <a:srgbClr val="000000"/>
                          </a:solidFill>
                          <a:effectLst/>
                          <a:latin typeface="Times New Roman" pitchFamily="18" charset="0"/>
                          <a:cs typeface="Times New Roman" pitchFamily="18" charset="0"/>
                        </a:rPr>
                        <a:t>Суму </a:t>
                      </a:r>
                      <a:r>
                        <a:rPr lang="ru-RU" sz="1400" dirty="0" err="1">
                          <a:solidFill>
                            <a:srgbClr val="000000"/>
                          </a:solidFill>
                          <a:effectLst/>
                          <a:latin typeface="Times New Roman" pitchFamily="18" charset="0"/>
                          <a:cs typeface="Times New Roman" pitchFamily="18" charset="0"/>
                        </a:rPr>
                        <a:t>використаного</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цільового</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фінансування</a:t>
                      </a:r>
                      <a:r>
                        <a:rPr lang="ru-RU" sz="1400" dirty="0">
                          <a:solidFill>
                            <a:srgbClr val="000000"/>
                          </a:solidFill>
                          <a:effectLst/>
                          <a:latin typeface="Times New Roman" pitchFamily="18" charset="0"/>
                          <a:cs typeface="Times New Roman" pitchFamily="18" charset="0"/>
                        </a:rPr>
                        <a:t> (у </a:t>
                      </a:r>
                      <a:r>
                        <a:rPr lang="ru-RU" sz="1400" dirty="0" err="1">
                          <a:solidFill>
                            <a:srgbClr val="000000"/>
                          </a:solidFill>
                          <a:effectLst/>
                          <a:latin typeface="Times New Roman" pitchFamily="18" charset="0"/>
                          <a:cs typeface="Times New Roman" pitchFamily="18" charset="0"/>
                        </a:rPr>
                        <a:t>частині</a:t>
                      </a:r>
                      <a:r>
                        <a:rPr lang="ru-RU" sz="1400" dirty="0">
                          <a:solidFill>
                            <a:srgbClr val="000000"/>
                          </a:solidFill>
                          <a:effectLst/>
                          <a:latin typeface="Times New Roman" pitchFamily="18" charset="0"/>
                          <a:cs typeface="Times New Roman" pitchFamily="18" charset="0"/>
                        </a:rPr>
                        <a:t> ПДВ) </a:t>
                      </a:r>
                      <a:r>
                        <a:rPr lang="ru-RU" sz="1400" dirty="0" err="1">
                          <a:solidFill>
                            <a:srgbClr val="000000"/>
                          </a:solidFill>
                          <a:effectLst/>
                          <a:latin typeface="Times New Roman" pitchFamily="18" charset="0"/>
                          <a:cs typeface="Times New Roman" pitchFamily="18" charset="0"/>
                        </a:rPr>
                        <a:t>визнано</a:t>
                      </a:r>
                      <a:r>
                        <a:rPr lang="ru-RU" sz="1400" dirty="0">
                          <a:solidFill>
                            <a:srgbClr val="000000"/>
                          </a:solidFill>
                          <a:effectLst/>
                          <a:latin typeface="Times New Roman" pitchFamily="18" charset="0"/>
                          <a:cs typeface="Times New Roman" pitchFamily="18" charset="0"/>
                        </a:rPr>
                        <a:t> доходом</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48</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718</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2000</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r>
              <a:tr h="138954">
                <a:tc rowSpan="2">
                  <a:txBody>
                    <a:bodyPr/>
                    <a:lstStyle/>
                    <a:p>
                      <a:pPr algn="ctr" fontAlgn="base"/>
                      <a:r>
                        <a:rPr lang="uk-UA" sz="1400">
                          <a:solidFill>
                            <a:srgbClr val="000000"/>
                          </a:solidFill>
                          <a:effectLst/>
                          <a:latin typeface="Times New Roman" pitchFamily="18" charset="0"/>
                          <a:cs typeface="Times New Roman" pitchFamily="18" charset="0"/>
                        </a:rPr>
                        <a:t>5</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rowSpan="2">
                  <a:txBody>
                    <a:bodyPr/>
                    <a:lstStyle/>
                    <a:p>
                      <a:pPr fontAlgn="base"/>
                      <a:r>
                        <a:rPr lang="ru-RU" sz="1400" dirty="0" err="1">
                          <a:solidFill>
                            <a:srgbClr val="000000"/>
                          </a:solidFill>
                          <a:effectLst/>
                          <a:latin typeface="Times New Roman" pitchFamily="18" charset="0"/>
                          <a:cs typeface="Times New Roman" pitchFamily="18" charset="0"/>
                        </a:rPr>
                        <a:t>Отримано</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послуги</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від</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постачальника</a:t>
                      </a:r>
                      <a:r>
                        <a:rPr lang="ru-RU" sz="1400" dirty="0">
                          <a:solidFill>
                            <a:srgbClr val="000000"/>
                          </a:solidFill>
                          <a:effectLst/>
                          <a:latin typeface="Times New Roman" pitchFamily="18" charset="0"/>
                          <a:cs typeface="Times New Roman" pitchFamily="18" charset="0"/>
                        </a:rPr>
                        <a:t> (</a:t>
                      </a:r>
                      <a:r>
                        <a:rPr lang="ru-RU" sz="1400" dirty="0" err="1">
                          <a:solidFill>
                            <a:srgbClr val="000000"/>
                          </a:solidFill>
                          <a:effectLst/>
                          <a:latin typeface="Times New Roman" pitchFamily="18" charset="0"/>
                          <a:cs typeface="Times New Roman" pitchFamily="18" charset="0"/>
                        </a:rPr>
                        <a:t>підписано</a:t>
                      </a:r>
                      <a:r>
                        <a:rPr lang="ru-RU" sz="1400" dirty="0">
                          <a:solidFill>
                            <a:srgbClr val="000000"/>
                          </a:solidFill>
                          <a:effectLst/>
                          <a:latin typeface="Times New Roman" pitchFamily="18" charset="0"/>
                          <a:cs typeface="Times New Roman" pitchFamily="18" charset="0"/>
                        </a:rPr>
                        <a:t> акт)</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949</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631</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10000</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r>
              <a:tr h="488032">
                <a:tc vMerge="1">
                  <a:txBody>
                    <a:bodyPr/>
                    <a:lstStyle/>
                    <a:p>
                      <a:endParaRPr lang="uk-UA"/>
                    </a:p>
                  </a:txBody>
                  <a:tcPr/>
                </a:tc>
                <a:tc vMerge="1">
                  <a:txBody>
                    <a:bodyPr/>
                    <a:lstStyle/>
                    <a:p>
                      <a:endParaRPr lang="uk-UA"/>
                    </a:p>
                  </a:txBody>
                  <a:tcPr/>
                </a:tc>
                <a:tc>
                  <a:txBody>
                    <a:bodyPr/>
                    <a:lstStyle/>
                    <a:p>
                      <a:pPr algn="ctr" fontAlgn="base"/>
                      <a:r>
                        <a:rPr lang="uk-UA" sz="1400" dirty="0">
                          <a:solidFill>
                            <a:srgbClr val="000000"/>
                          </a:solidFill>
                          <a:effectLst/>
                          <a:latin typeface="Times New Roman" pitchFamily="18" charset="0"/>
                          <a:cs typeface="Times New Roman" pitchFamily="18" charset="0"/>
                        </a:rPr>
                        <a:t>644</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631</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2000</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r>
              <a:tr h="504978">
                <a:tc>
                  <a:txBody>
                    <a:bodyPr/>
                    <a:lstStyle/>
                    <a:p>
                      <a:pPr algn="ctr" fontAlgn="base"/>
                      <a:r>
                        <a:rPr lang="uk-UA" sz="1400">
                          <a:solidFill>
                            <a:srgbClr val="000000"/>
                          </a:solidFill>
                          <a:effectLst/>
                          <a:latin typeface="Times New Roman" pitchFamily="18" charset="0"/>
                          <a:cs typeface="Times New Roman" pitchFamily="18" charset="0"/>
                        </a:rPr>
                        <a:t>6</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fontAlgn="base"/>
                      <a:r>
                        <a:rPr lang="uk-UA" sz="1400">
                          <a:solidFill>
                            <a:srgbClr val="000000"/>
                          </a:solidFill>
                          <a:effectLst/>
                          <a:latin typeface="Times New Roman" pitchFamily="18" charset="0"/>
                          <a:cs typeface="Times New Roman" pitchFamily="18" charset="0"/>
                        </a:rPr>
                        <a:t>Відображено залік заборгованості</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631</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371</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12000</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r>
              <a:tr h="626986">
                <a:tc>
                  <a:txBody>
                    <a:bodyPr/>
                    <a:lstStyle/>
                    <a:p>
                      <a:pPr algn="ctr" fontAlgn="base"/>
                      <a:r>
                        <a:rPr lang="uk-UA" sz="1400">
                          <a:solidFill>
                            <a:srgbClr val="000000"/>
                          </a:solidFill>
                          <a:effectLst/>
                          <a:latin typeface="Times New Roman" pitchFamily="18" charset="0"/>
                          <a:cs typeface="Times New Roman" pitchFamily="18" charset="0"/>
                        </a:rPr>
                        <a:t>7</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fontAlgn="base"/>
                      <a:r>
                        <a:rPr lang="ru-RU" sz="1400">
                          <a:solidFill>
                            <a:srgbClr val="000000"/>
                          </a:solidFill>
                          <a:effectLst/>
                          <a:latin typeface="Times New Roman" pitchFamily="18" charset="0"/>
                          <a:cs typeface="Times New Roman" pitchFamily="18" charset="0"/>
                        </a:rPr>
                        <a:t>На частину цільового фінансування </a:t>
                      </a:r>
                      <a:br>
                        <a:rPr lang="ru-RU" sz="1400">
                          <a:solidFill>
                            <a:srgbClr val="000000"/>
                          </a:solidFill>
                          <a:effectLst/>
                          <a:latin typeface="Times New Roman" pitchFamily="18" charset="0"/>
                          <a:cs typeface="Times New Roman" pitchFamily="18" charset="0"/>
                        </a:rPr>
                      </a:br>
                      <a:r>
                        <a:rPr lang="ru-RU" sz="1400">
                          <a:solidFill>
                            <a:srgbClr val="000000"/>
                          </a:solidFill>
                          <a:effectLst/>
                          <a:latin typeface="Times New Roman" pitchFamily="18" charset="0"/>
                          <a:cs typeface="Times New Roman" pitchFamily="18" charset="0"/>
                        </a:rPr>
                        <a:t>визнано дохід</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48</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718</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10000</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r>
              <a:tr h="138954">
                <a:tc rowSpan="2">
                  <a:txBody>
                    <a:bodyPr/>
                    <a:lstStyle/>
                    <a:p>
                      <a:pPr algn="ctr" fontAlgn="base"/>
                      <a:r>
                        <a:rPr lang="uk-UA" sz="1400">
                          <a:solidFill>
                            <a:srgbClr val="000000"/>
                          </a:solidFill>
                          <a:effectLst/>
                          <a:latin typeface="Times New Roman" pitchFamily="18" charset="0"/>
                          <a:cs typeface="Times New Roman" pitchFamily="18" charset="0"/>
                        </a:rPr>
                        <a:t>8</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rowSpan="2">
                  <a:txBody>
                    <a:bodyPr/>
                    <a:lstStyle/>
                    <a:p>
                      <a:pPr fontAlgn="base"/>
                      <a:r>
                        <a:rPr lang="uk-UA" sz="1400">
                          <a:solidFill>
                            <a:srgbClr val="000000"/>
                          </a:solidFill>
                          <a:effectLst/>
                          <a:latin typeface="Times New Roman" pitchFamily="18" charset="0"/>
                          <a:cs typeface="Times New Roman" pitchFamily="18" charset="0"/>
                        </a:rPr>
                        <a:t>Відображено фінансовий результат</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718</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791</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12000</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r>
              <a:tr h="244016">
                <a:tc vMerge="1">
                  <a:txBody>
                    <a:bodyPr/>
                    <a:lstStyle/>
                    <a:p>
                      <a:endParaRPr lang="uk-UA"/>
                    </a:p>
                  </a:txBody>
                  <a:tcPr/>
                </a:tc>
                <a:tc vMerge="1">
                  <a:txBody>
                    <a:bodyPr/>
                    <a:lstStyle/>
                    <a:p>
                      <a:endParaRPr lang="uk-UA"/>
                    </a:p>
                  </a:txBody>
                  <a:tcPr/>
                </a:tc>
                <a:tc>
                  <a:txBody>
                    <a:bodyPr/>
                    <a:lstStyle/>
                    <a:p>
                      <a:pPr algn="ctr" fontAlgn="base"/>
                      <a:r>
                        <a:rPr lang="uk-UA" sz="1400">
                          <a:solidFill>
                            <a:srgbClr val="000000"/>
                          </a:solidFill>
                          <a:effectLst/>
                          <a:latin typeface="Times New Roman" pitchFamily="18" charset="0"/>
                          <a:cs typeface="Times New Roman" pitchFamily="18" charset="0"/>
                        </a:rPr>
                        <a:t>791</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a:solidFill>
                            <a:srgbClr val="000000"/>
                          </a:solidFill>
                          <a:effectLst/>
                          <a:latin typeface="Times New Roman" pitchFamily="18" charset="0"/>
                          <a:cs typeface="Times New Roman" pitchFamily="18" charset="0"/>
                        </a:rPr>
                        <a:t>949</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c>
                  <a:txBody>
                    <a:bodyPr/>
                    <a:lstStyle/>
                    <a:p>
                      <a:pPr algn="ctr" fontAlgn="base"/>
                      <a:r>
                        <a:rPr lang="uk-UA" sz="1400" dirty="0">
                          <a:solidFill>
                            <a:srgbClr val="000000"/>
                          </a:solidFill>
                          <a:effectLst/>
                          <a:latin typeface="Times New Roman" pitchFamily="18" charset="0"/>
                          <a:cs typeface="Times New Roman" pitchFamily="18" charset="0"/>
                        </a:rPr>
                        <a:t>10000</a:t>
                      </a:r>
                    </a:p>
                  </a:txBody>
                  <a:tcPr marL="8473" marR="8473" marT="8473" marB="8473">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2"/>
                    </a:solidFill>
                  </a:tcPr>
                </a:tc>
              </a:tr>
            </a:tbl>
          </a:graphicData>
        </a:graphic>
      </p:graphicFrame>
    </p:spTree>
    <p:extLst>
      <p:ext uri="{BB962C8B-B14F-4D97-AF65-F5344CB8AC3E}">
        <p14:creationId xmlns:p14="http://schemas.microsoft.com/office/powerpoint/2010/main" val="275435980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2643182"/>
            <a:ext cx="8229600" cy="1143008"/>
          </a:xfrm>
          <a:solidFill>
            <a:schemeClr val="bg2"/>
          </a:solidFill>
        </p:spPr>
        <p:style>
          <a:lnRef idx="1">
            <a:schemeClr val="accent1"/>
          </a:lnRef>
          <a:fillRef idx="2">
            <a:schemeClr val="accent1"/>
          </a:fillRef>
          <a:effectRef idx="1">
            <a:schemeClr val="accent1"/>
          </a:effectRef>
          <a:fontRef idx="minor">
            <a:schemeClr val="dk1"/>
          </a:fontRef>
        </p:style>
        <p:txBody>
          <a:bodyPr anchor="ctr">
            <a:normAutofit fontScale="90000"/>
          </a:bodyPr>
          <a:lstStyle/>
          <a:p>
            <a:pPr algn="ctr"/>
            <a:r>
              <a:rPr lang="uk-UA" b="1" dirty="0" smtClean="0">
                <a:latin typeface="Times New Roman" pitchFamily="18" charset="0"/>
                <a:cs typeface="Times New Roman" pitchFamily="18" charset="0"/>
              </a:rPr>
              <a:t/>
            </a:r>
            <a:br>
              <a:rPr lang="uk-UA" b="1" dirty="0" smtClean="0">
                <a:latin typeface="Times New Roman" pitchFamily="18" charset="0"/>
                <a:cs typeface="Times New Roman" pitchFamily="18" charset="0"/>
              </a:rPr>
            </a:br>
            <a:r>
              <a:rPr lang="uk-UA" b="1" dirty="0" smtClean="0">
                <a:latin typeface="Times New Roman" pitchFamily="18" charset="0"/>
                <a:cs typeface="Times New Roman" pitchFamily="18" charset="0"/>
              </a:rPr>
              <a:t>2. ОБЛІК ЗАБЕЗПЕЧЕННЯ МАЙБУТНІХ ВИТРАТ І ПЛАТЕЖІВ</a:t>
            </a:r>
            <a:r>
              <a:rPr lang="ru-RU" dirty="0" smtClean="0"/>
              <a:t/>
            </a:r>
            <a:br>
              <a:rPr lang="ru-RU" dirty="0" smtClean="0"/>
            </a:br>
            <a:endParaRPr lang="ru-RU"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28596" y="428604"/>
            <a:ext cx="7929618" cy="5500726"/>
          </a:xfrm>
          <a:solidFill>
            <a:schemeClr val="bg2"/>
          </a:solidFill>
        </p:spPr>
        <p:style>
          <a:lnRef idx="1">
            <a:schemeClr val="accent1"/>
          </a:lnRef>
          <a:fillRef idx="2">
            <a:schemeClr val="accent1"/>
          </a:fillRef>
          <a:effectRef idx="1">
            <a:schemeClr val="accent1"/>
          </a:effectRef>
          <a:fontRef idx="minor">
            <a:schemeClr val="dk1"/>
          </a:fontRef>
        </p:style>
        <p:txBody>
          <a:bodyPr>
            <a:noAutofit/>
          </a:bodyPr>
          <a:lstStyle/>
          <a:p>
            <a:pPr>
              <a:buNone/>
            </a:pPr>
            <a:r>
              <a:rPr lang="uk-UA" sz="2600" b="1" i="1" dirty="0" smtClean="0">
                <a:latin typeface="Times New Roman" pitchFamily="18" charset="0"/>
                <a:cs typeface="Times New Roman" pitchFamily="18" charset="0"/>
              </a:rPr>
              <a:t>   Забезпечення </a:t>
            </a:r>
            <a:r>
              <a:rPr lang="uk-UA" sz="2600" dirty="0" smtClean="0">
                <a:latin typeface="Times New Roman" pitchFamily="18" charset="0"/>
                <a:cs typeface="Times New Roman" pitchFamily="18" charset="0"/>
              </a:rPr>
              <a:t>– зобов’язання з невизначеною сумою або часом погашення на дату балансу.</a:t>
            </a:r>
            <a:endParaRPr lang="ru-RU" sz="2600" dirty="0" smtClean="0">
              <a:latin typeface="Times New Roman" pitchFamily="18" charset="0"/>
              <a:cs typeface="Times New Roman" pitchFamily="18" charset="0"/>
            </a:endParaRPr>
          </a:p>
          <a:p>
            <a:pPr>
              <a:buNone/>
            </a:pPr>
            <a:r>
              <a:rPr lang="uk-UA" sz="2600" dirty="0" smtClean="0">
                <a:latin typeface="Times New Roman" pitchFamily="18" charset="0"/>
                <a:cs typeface="Times New Roman" pitchFamily="18" charset="0"/>
              </a:rPr>
              <a:t>   Забезпечення можуть створюватися для відшкодування наступних</a:t>
            </a:r>
            <a:r>
              <a:rPr lang="ru-RU" sz="2600" dirty="0" smtClean="0">
                <a:latin typeface="Times New Roman" pitchFamily="18" charset="0"/>
                <a:cs typeface="Times New Roman" pitchFamily="18" charset="0"/>
              </a:rPr>
              <a:t> </a:t>
            </a:r>
            <a:r>
              <a:rPr lang="uk-UA" sz="2600" dirty="0" smtClean="0">
                <a:latin typeface="Times New Roman" pitchFamily="18" charset="0"/>
                <a:cs typeface="Times New Roman" pitchFamily="18" charset="0"/>
              </a:rPr>
              <a:t>( майбутніх ) витрат</a:t>
            </a:r>
            <a:r>
              <a:rPr lang="ru-RU" sz="2600" dirty="0" smtClean="0">
                <a:latin typeface="Times New Roman" pitchFamily="18" charset="0"/>
                <a:cs typeface="Times New Roman" pitchFamily="18" charset="0"/>
              </a:rPr>
              <a:t>:</a:t>
            </a:r>
          </a:p>
          <a:p>
            <a:pPr>
              <a:buFont typeface="Wingdings" pitchFamily="2" charset="2"/>
              <a:buChar char="v"/>
            </a:pPr>
            <a:r>
              <a:rPr lang="uk-UA" sz="2600" dirty="0" smtClean="0">
                <a:latin typeface="Times New Roman" pitchFamily="18" charset="0"/>
                <a:cs typeface="Times New Roman" pitchFamily="18" charset="0"/>
              </a:rPr>
              <a:t>на виплату відпусток працівникам;</a:t>
            </a:r>
            <a:endParaRPr lang="ru-RU" sz="2600" dirty="0" smtClean="0">
              <a:latin typeface="Times New Roman" pitchFamily="18" charset="0"/>
              <a:cs typeface="Times New Roman" pitchFamily="18" charset="0"/>
            </a:endParaRPr>
          </a:p>
          <a:p>
            <a:pPr>
              <a:buFont typeface="Wingdings" pitchFamily="2" charset="2"/>
              <a:buChar char="v"/>
            </a:pPr>
            <a:r>
              <a:rPr lang="uk-UA" sz="2600" dirty="0" smtClean="0">
                <a:latin typeface="Times New Roman" pitchFamily="18" charset="0"/>
                <a:cs typeface="Times New Roman" pitchFamily="18" charset="0"/>
              </a:rPr>
              <a:t>додаткове пенсійне забезпечення;</a:t>
            </a:r>
            <a:endParaRPr lang="ru-RU" sz="2600" dirty="0" smtClean="0">
              <a:latin typeface="Times New Roman" pitchFamily="18" charset="0"/>
              <a:cs typeface="Times New Roman" pitchFamily="18" charset="0"/>
            </a:endParaRPr>
          </a:p>
          <a:p>
            <a:pPr>
              <a:buFont typeface="Wingdings" pitchFamily="2" charset="2"/>
              <a:buChar char="v"/>
            </a:pPr>
            <a:r>
              <a:rPr lang="uk-UA" sz="2600" dirty="0" smtClean="0">
                <a:latin typeface="Times New Roman" pitchFamily="18" charset="0"/>
                <a:cs typeface="Times New Roman" pitchFamily="18" charset="0"/>
              </a:rPr>
              <a:t>виконання гарантійних зобов’язань ;</a:t>
            </a:r>
            <a:endParaRPr lang="ru-RU" sz="2600" dirty="0" smtClean="0">
              <a:latin typeface="Times New Roman" pitchFamily="18" charset="0"/>
              <a:cs typeface="Times New Roman" pitchFamily="18" charset="0"/>
            </a:endParaRPr>
          </a:p>
          <a:p>
            <a:pPr>
              <a:buFont typeface="Wingdings" pitchFamily="2" charset="2"/>
              <a:buChar char="v"/>
            </a:pPr>
            <a:r>
              <a:rPr lang="uk-UA" sz="2600" dirty="0" smtClean="0">
                <a:latin typeface="Times New Roman" pitchFamily="18" charset="0"/>
                <a:cs typeface="Times New Roman" pitchFamily="18" charset="0"/>
              </a:rPr>
              <a:t>реструктуризацію;</a:t>
            </a:r>
          </a:p>
          <a:p>
            <a:pPr>
              <a:buNone/>
            </a:pPr>
            <a:endParaRPr lang="ru-RU" sz="2600" dirty="0" smtClean="0">
              <a:latin typeface="Times New Roman" pitchFamily="18" charset="0"/>
              <a:cs typeface="Times New Roman" pitchFamily="18" charset="0"/>
            </a:endParaRPr>
          </a:p>
          <a:p>
            <a:pPr>
              <a:buNone/>
            </a:pPr>
            <a:r>
              <a:rPr lang="uk-UA" sz="2600" b="1" i="1" dirty="0" smtClean="0">
                <a:latin typeface="Times New Roman" pitchFamily="18" charset="0"/>
                <a:cs typeface="Times New Roman" pitchFamily="18" charset="0"/>
              </a:rPr>
              <a:t>    Забороняється створювати забезпечення для покриття майбутніх збитків від діяльності підприємства.</a:t>
            </a:r>
            <a:endParaRPr lang="ru-RU" sz="2600" b="1" i="1" dirty="0" smtClean="0">
              <a:latin typeface="Times New Roman" pitchFamily="18" charset="0"/>
              <a:cs typeface="Times New Roman" pitchFamily="18" charset="0"/>
            </a:endParaRPr>
          </a:p>
          <a:p>
            <a:pPr>
              <a:buNone/>
            </a:pPr>
            <a:endParaRPr lang="ru-RU" sz="2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28596" y="428604"/>
            <a:ext cx="7715304" cy="5357850"/>
          </a:xfrm>
          <a:solidFill>
            <a:schemeClr val="bg2"/>
          </a:solidFill>
        </p:spPr>
        <p:style>
          <a:lnRef idx="1">
            <a:schemeClr val="accent1"/>
          </a:lnRef>
          <a:fillRef idx="2">
            <a:schemeClr val="accent1"/>
          </a:fillRef>
          <a:effectRef idx="1">
            <a:schemeClr val="accent1"/>
          </a:effectRef>
          <a:fontRef idx="minor">
            <a:schemeClr val="dk1"/>
          </a:fontRef>
        </p:style>
        <p:txBody>
          <a:bodyPr>
            <a:noAutofit/>
          </a:bodyPr>
          <a:lstStyle/>
          <a:p>
            <a:pPr>
              <a:buNone/>
            </a:pPr>
            <a:r>
              <a:rPr lang="uk-UA" sz="2600" dirty="0" smtClean="0">
                <a:latin typeface="Times New Roman" pitchFamily="18" charset="0"/>
                <a:cs typeface="Times New Roman" pitchFamily="18" charset="0"/>
              </a:rPr>
              <a:t>    До власних джерел підприємства відносяться забезпечення майбутніх витрат і платежів, які враховуються на рахунку </a:t>
            </a:r>
            <a:r>
              <a:rPr lang="uk-UA" sz="2600" b="1" i="1" dirty="0" smtClean="0">
                <a:latin typeface="Times New Roman" pitchFamily="18" charset="0"/>
                <a:cs typeface="Times New Roman" pitchFamily="18" charset="0"/>
              </a:rPr>
              <a:t>47 </a:t>
            </a:r>
            <a:r>
              <a:rPr lang="uk-UA" sz="2600" b="1" i="1" dirty="0" err="1" smtClean="0">
                <a:latin typeface="Times New Roman" pitchFamily="18" charset="0"/>
                <a:cs typeface="Times New Roman" pitchFamily="18" charset="0"/>
              </a:rPr>
              <a:t>“Забезпечення</a:t>
            </a:r>
            <a:r>
              <a:rPr lang="uk-UA" sz="2600" b="1" i="1" dirty="0" smtClean="0">
                <a:latin typeface="Times New Roman" pitchFamily="18" charset="0"/>
                <a:cs typeface="Times New Roman" pitchFamily="18" charset="0"/>
              </a:rPr>
              <a:t> майбутніх витрат і </a:t>
            </a:r>
            <a:r>
              <a:rPr lang="uk-UA" sz="2600" b="1" i="1" dirty="0" err="1" smtClean="0">
                <a:latin typeface="Times New Roman" pitchFamily="18" charset="0"/>
                <a:cs typeface="Times New Roman" pitchFamily="18" charset="0"/>
              </a:rPr>
              <a:t>платежів”</a:t>
            </a:r>
            <a:r>
              <a:rPr lang="uk-UA" sz="2600" b="1" i="1" dirty="0" smtClean="0">
                <a:latin typeface="Times New Roman" pitchFamily="18" charset="0"/>
                <a:cs typeface="Times New Roman" pitchFamily="18" charset="0"/>
              </a:rPr>
              <a:t>. </a:t>
            </a:r>
            <a:r>
              <a:rPr lang="uk-UA" sz="2600" dirty="0" smtClean="0">
                <a:latin typeface="Times New Roman" pitchFamily="18" charset="0"/>
                <a:cs typeface="Times New Roman" pitchFamily="18" charset="0"/>
              </a:rPr>
              <a:t>На цьому рахунку ведеться узагальнення інформації про рух коштів, які за рішенням підприємства резервуються для забезпечення майбутніх витрат і платежів і включення їх до витрат поточного періоду.</a:t>
            </a:r>
          </a:p>
          <a:p>
            <a:pPr>
              <a:buNone/>
            </a:pPr>
            <a:endParaRPr lang="uk-UA" sz="2600" dirty="0" smtClean="0">
              <a:latin typeface="Times New Roman" pitchFamily="18" charset="0"/>
              <a:cs typeface="Times New Roman" pitchFamily="18" charset="0"/>
            </a:endParaRPr>
          </a:p>
          <a:p>
            <a:pPr>
              <a:buNone/>
            </a:pPr>
            <a:r>
              <a:rPr lang="uk-UA" sz="2600" dirty="0" smtClean="0">
                <a:latin typeface="Times New Roman" pitchFamily="18" charset="0"/>
                <a:cs typeface="Times New Roman" pitchFamily="18" charset="0"/>
              </a:rPr>
              <a:t>    </a:t>
            </a:r>
            <a:r>
              <a:rPr lang="uk-UA" sz="2600" b="1" i="1" dirty="0" smtClean="0">
                <a:latin typeface="Times New Roman" pitchFamily="18" charset="0"/>
                <a:cs typeface="Times New Roman" pitchFamily="18" charset="0"/>
              </a:rPr>
              <a:t>За кредитом рахунку відображається нарахування забезпечень, за дебетом — їх використання.</a:t>
            </a:r>
            <a:endParaRPr lang="ru-RU" sz="2600" b="1" i="1" dirty="0" smtClean="0">
              <a:latin typeface="Times New Roman" pitchFamily="18" charset="0"/>
              <a:cs typeface="Times New Roman" pitchFamily="18" charset="0"/>
            </a:endParaRPr>
          </a:p>
          <a:p>
            <a:pPr>
              <a:buNone/>
            </a:pPr>
            <a:endParaRPr lang="ru-RU" sz="2600" dirty="0">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85720" y="285728"/>
            <a:ext cx="8229600" cy="6126163"/>
          </a:xfrm>
          <a:solidFill>
            <a:schemeClr val="bg2"/>
          </a:solidFill>
        </p:spPr>
        <p:style>
          <a:lnRef idx="1">
            <a:schemeClr val="accent1"/>
          </a:lnRef>
          <a:fillRef idx="2">
            <a:schemeClr val="accent1"/>
          </a:fillRef>
          <a:effectRef idx="1">
            <a:schemeClr val="accent1"/>
          </a:effectRef>
          <a:fontRef idx="minor">
            <a:schemeClr val="dk1"/>
          </a:fontRef>
        </p:style>
        <p:txBody>
          <a:bodyPr>
            <a:noAutofit/>
          </a:bodyPr>
          <a:lstStyle/>
          <a:p>
            <a:pPr>
              <a:buNone/>
            </a:pPr>
            <a:r>
              <a:rPr lang="uk-UA" sz="2600" dirty="0" smtClean="0">
                <a:latin typeface="Times New Roman" pitchFamily="18" charset="0"/>
                <a:cs typeface="Times New Roman" pitchFamily="18" charset="0"/>
              </a:rPr>
              <a:t>   На субрахунку </a:t>
            </a:r>
            <a:r>
              <a:rPr lang="uk-UA" sz="2600" b="1" i="1" dirty="0" smtClean="0">
                <a:latin typeface="Times New Roman" pitchFamily="18" charset="0"/>
                <a:cs typeface="Times New Roman" pitchFamily="18" charset="0"/>
              </a:rPr>
              <a:t>471 </a:t>
            </a:r>
            <a:r>
              <a:rPr lang="uk-UA" sz="2600" b="1" i="1" dirty="0" err="1" smtClean="0">
                <a:latin typeface="Times New Roman" pitchFamily="18" charset="0"/>
                <a:cs typeface="Times New Roman" pitchFamily="18" charset="0"/>
              </a:rPr>
              <a:t>“Забезпечення</a:t>
            </a:r>
            <a:r>
              <a:rPr lang="uk-UA" sz="2600" b="1" i="1" dirty="0" smtClean="0">
                <a:latin typeface="Times New Roman" pitchFamily="18" charset="0"/>
                <a:cs typeface="Times New Roman" pitchFamily="18" charset="0"/>
              </a:rPr>
              <a:t> виплат </a:t>
            </a:r>
            <a:r>
              <a:rPr lang="uk-UA" sz="2600" b="1" i="1" dirty="0" err="1" smtClean="0">
                <a:latin typeface="Times New Roman" pitchFamily="18" charset="0"/>
                <a:cs typeface="Times New Roman" pitchFamily="18" charset="0"/>
              </a:rPr>
              <a:t>відпусток”</a:t>
            </a:r>
            <a:r>
              <a:rPr lang="uk-UA" sz="2600" b="1" i="1" dirty="0" smtClean="0">
                <a:latin typeface="Times New Roman" pitchFamily="18" charset="0"/>
                <a:cs typeface="Times New Roman" pitchFamily="18" charset="0"/>
              </a:rPr>
              <a:t> </a:t>
            </a:r>
            <a:r>
              <a:rPr lang="uk-UA" sz="2600" dirty="0" smtClean="0">
                <a:latin typeface="Times New Roman" pitchFamily="18" charset="0"/>
                <a:cs typeface="Times New Roman" pitchFamily="18" charset="0"/>
              </a:rPr>
              <a:t>ведеться облік руху та залишків коштів на оплату чергових відпусток працівникам. Сума забезпечення визначається щомісячно як добуток фактично нарахованої заробітної плати працівникам і відсотку, обчисленого як відношення річної планової суми на оплату відпусток до загального планового фонду оплати праці. </a:t>
            </a:r>
          </a:p>
          <a:p>
            <a:pPr>
              <a:buNone/>
            </a:pPr>
            <a:r>
              <a:rPr lang="uk-UA" sz="2600" dirty="0" smtClean="0">
                <a:latin typeface="Times New Roman" pitchFamily="18" charset="0"/>
                <a:cs typeface="Times New Roman" pitchFamily="18" charset="0"/>
              </a:rPr>
              <a:t>   </a:t>
            </a:r>
          </a:p>
          <a:p>
            <a:pPr>
              <a:buNone/>
            </a:pPr>
            <a:r>
              <a:rPr lang="uk-UA" sz="2600" dirty="0" smtClean="0">
                <a:latin typeface="Times New Roman" pitchFamily="18" charset="0"/>
                <a:cs typeface="Times New Roman" pitchFamily="18" charset="0"/>
              </a:rPr>
              <a:t>   На цьому субрахунку також узагальнюється інформація про забезпечення обов'язкових відрахувань (зборів) від забезпечення виплат відпусток на внески на обов'язкове державне пенсійне страхування, на обов'язкове соціальне страхування, на обов'язкове соціальне страхування на випадок безробіття тощо.</a:t>
            </a:r>
            <a:endParaRPr lang="ru-RU" sz="2600" dirty="0" smtClean="0">
              <a:latin typeface="Times New Roman" pitchFamily="18" charset="0"/>
              <a:cs typeface="Times New Roman" pitchFamily="18" charset="0"/>
            </a:endParaRPr>
          </a:p>
          <a:p>
            <a:pPr>
              <a:buNone/>
            </a:pPr>
            <a:endParaRPr lang="ru-RU" sz="26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14282" y="142852"/>
            <a:ext cx="8572560" cy="4429156"/>
          </a:xfrm>
          <a:solidFill>
            <a:schemeClr val="bg2"/>
          </a:solidFill>
        </p:spPr>
        <p:style>
          <a:lnRef idx="1">
            <a:schemeClr val="accent1"/>
          </a:lnRef>
          <a:fillRef idx="2">
            <a:schemeClr val="accent1"/>
          </a:fillRef>
          <a:effectRef idx="1">
            <a:schemeClr val="accent1"/>
          </a:effectRef>
          <a:fontRef idx="minor">
            <a:schemeClr val="dk1"/>
          </a:fontRef>
        </p:style>
        <p:txBody>
          <a:bodyPr>
            <a:noAutofit/>
          </a:bodyPr>
          <a:lstStyle/>
          <a:p>
            <a:pPr>
              <a:buNone/>
            </a:pPr>
            <a:r>
              <a:rPr lang="uk-UA" sz="2600" dirty="0" smtClean="0">
                <a:latin typeface="Times New Roman" pitchFamily="18" charset="0"/>
                <a:cs typeface="Times New Roman" pitchFamily="18" charset="0"/>
              </a:rPr>
              <a:t>    Підприємства та організації можуть одержувати з державного та місцевого бюджетів дотації, субсидії, поточні та капітальні трансферти для фінансування заходів цільового призначення.</a:t>
            </a:r>
          </a:p>
          <a:p>
            <a:pPr>
              <a:buNone/>
            </a:pPr>
            <a:r>
              <a:rPr lang="uk-UA" sz="2600" dirty="0" smtClean="0">
                <a:latin typeface="Times New Roman" pitchFamily="18" charset="0"/>
                <a:cs typeface="Times New Roman" pitchFamily="18" charset="0"/>
              </a:rPr>
              <a:t>    Кошти цільового фінансування і цільових надходжень можуть надходити на підприємства, незалежно від форми власності та організаційної форми господарювання, як субсидії, асигнування з бюджету та позабюджетних фондів, гранти, цільові внески фізичних та юридичних осіб тощо для здійснення заходів цільового призначення.</a:t>
            </a:r>
            <a:endParaRPr lang="ru-RU" sz="2600" dirty="0" smtClean="0">
              <a:latin typeface="Times New Roman" pitchFamily="18" charset="0"/>
              <a:cs typeface="Times New Roman" pitchFamily="18" charset="0"/>
            </a:endParaRPr>
          </a:p>
          <a:p>
            <a:pPr>
              <a:buNone/>
            </a:pPr>
            <a:endParaRPr lang="ru-RU" sz="2600" dirty="0" smtClean="0">
              <a:latin typeface="Times New Roman" pitchFamily="18" charset="0"/>
              <a:cs typeface="Times New Roman" pitchFamily="18" charset="0"/>
            </a:endParaRPr>
          </a:p>
          <a:p>
            <a:pPr>
              <a:buNone/>
            </a:pPr>
            <a:endParaRPr lang="ru-RU" sz="2600" dirty="0">
              <a:latin typeface="Times New Roman" pitchFamily="18" charset="0"/>
              <a:cs typeface="Times New Roman" pitchFamily="18" charset="0"/>
            </a:endParaRPr>
          </a:p>
        </p:txBody>
      </p:sp>
      <p:pic>
        <p:nvPicPr>
          <p:cNvPr id="37889" name="Picture 1" descr="C:\Users\Аня\Desktop\Новая папка\1340634.jpg"/>
          <p:cNvPicPr>
            <a:picLocks noChangeAspect="1" noChangeArrowheads="1"/>
          </p:cNvPicPr>
          <p:nvPr/>
        </p:nvPicPr>
        <p:blipFill>
          <a:blip r:embed="rId2"/>
          <a:srcRect/>
          <a:stretch>
            <a:fillRect/>
          </a:stretch>
        </p:blipFill>
        <p:spPr bwMode="auto">
          <a:xfrm>
            <a:off x="142844" y="4572008"/>
            <a:ext cx="8715436" cy="2285992"/>
          </a:xfrm>
          <a:prstGeom prst="rect">
            <a:avLst/>
          </a:prstGeom>
          <a:ln>
            <a:noFill/>
          </a:ln>
          <a:effectLst>
            <a:softEdge rad="112500"/>
          </a:effectLst>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1000100" y="2857496"/>
            <a:ext cx="6686568" cy="2643207"/>
          </a:xfrm>
          <a:solidFill>
            <a:schemeClr val="bg2"/>
          </a:solidFill>
        </p:spPr>
        <p:style>
          <a:lnRef idx="1">
            <a:schemeClr val="accent1"/>
          </a:lnRef>
          <a:fillRef idx="2">
            <a:schemeClr val="accent1"/>
          </a:fillRef>
          <a:effectRef idx="1">
            <a:schemeClr val="accent1"/>
          </a:effectRef>
          <a:fontRef idx="minor">
            <a:schemeClr val="dk1"/>
          </a:fontRef>
        </p:style>
        <p:txBody>
          <a:bodyPr/>
          <a:lstStyle/>
          <a:p>
            <a:pPr>
              <a:buNone/>
            </a:pPr>
            <a:endParaRPr lang="uk-UA" b="1" i="1" dirty="0" smtClean="0">
              <a:latin typeface="Times New Roman" pitchFamily="18" charset="0"/>
              <a:cs typeface="Times New Roman" pitchFamily="18" charset="0"/>
            </a:endParaRPr>
          </a:p>
          <a:p>
            <a:pPr>
              <a:buNone/>
            </a:pPr>
            <a:endParaRPr lang="uk-UA" b="1" i="1" dirty="0" smtClean="0">
              <a:latin typeface="Times New Roman" pitchFamily="18" charset="0"/>
              <a:cs typeface="Times New Roman" pitchFamily="18" charset="0"/>
            </a:endParaRPr>
          </a:p>
          <a:p>
            <a:pPr>
              <a:buNone/>
            </a:pPr>
            <a:r>
              <a:rPr lang="uk-UA" b="1" i="1" dirty="0" smtClean="0">
                <a:latin typeface="Times New Roman" pitchFamily="18" charset="0"/>
                <a:cs typeface="Times New Roman" pitchFamily="18" charset="0"/>
              </a:rPr>
              <a:t>% Забезпечення  = </a:t>
            </a:r>
            <a:endParaRPr lang="ru-RU" b="1" i="1" dirty="0">
              <a:latin typeface="Times New Roman" pitchFamily="18" charset="0"/>
              <a:cs typeface="Times New Roman" pitchFamily="18" charset="0"/>
            </a:endParaRPr>
          </a:p>
        </p:txBody>
      </p:sp>
      <p:graphicFrame>
        <p:nvGraphicFramePr>
          <p:cNvPr id="5" name="Таблица 4"/>
          <p:cNvGraphicFramePr>
            <a:graphicFrameLocks noGrp="1"/>
          </p:cNvGraphicFramePr>
          <p:nvPr/>
        </p:nvGraphicFramePr>
        <p:xfrm>
          <a:off x="3714744" y="3214686"/>
          <a:ext cx="3809984" cy="1645920"/>
        </p:xfrm>
        <a:graphic>
          <a:graphicData uri="http://schemas.openxmlformats.org/drawingml/2006/table">
            <a:tbl>
              <a:tblPr firstRow="1" bandRow="1">
                <a:tableStyleId>{2D5ABB26-0587-4C30-8999-92F81FD0307C}</a:tableStyleId>
              </a:tblPr>
              <a:tblGrid>
                <a:gridCol w="3809984"/>
              </a:tblGrid>
              <a:tr h="4286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2400" b="1" i="1" kern="1200" dirty="0" smtClean="0">
                          <a:latin typeface="Times New Roman" pitchFamily="18" charset="0"/>
                          <a:cs typeface="Times New Roman" pitchFamily="18" charset="0"/>
                        </a:rPr>
                        <a:t>Річна планова сума на оплату відпусток</a:t>
                      </a:r>
                      <a:endParaRPr lang="ru-RU" sz="2400" b="1" i="1" dirty="0" smtClean="0">
                        <a:latin typeface="Times New Roman" pitchFamily="18" charset="0"/>
                        <a:cs typeface="Times New Roman" pitchFamily="18" charset="0"/>
                      </a:endParaRPr>
                    </a:p>
                  </a:txBody>
                  <a:tcPr>
                    <a:lnB w="12700" cap="flat" cmpd="sng" algn="ctr">
                      <a:solidFill>
                        <a:schemeClr val="tx1"/>
                      </a:solidFill>
                      <a:prstDash val="solid"/>
                      <a:round/>
                      <a:headEnd type="none" w="med" len="med"/>
                      <a:tailEnd type="none" w="med" len="med"/>
                    </a:lnB>
                  </a:tcPr>
                </a:tc>
              </a:tr>
              <a:tr h="4286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2400" b="1" i="1" kern="1200" dirty="0" smtClean="0">
                          <a:latin typeface="Times New Roman" pitchFamily="18" charset="0"/>
                          <a:cs typeface="Times New Roman" pitchFamily="18" charset="0"/>
                        </a:rPr>
                        <a:t>Загальний плановий фонд оплати праці</a:t>
                      </a:r>
                      <a:endParaRPr lang="ru-RU" sz="2400" b="1" i="1" kern="1200" dirty="0" smtClean="0">
                        <a:solidFill>
                          <a:schemeClr val="dk1"/>
                        </a:solidFill>
                        <a:latin typeface="Times New Roman" pitchFamily="18" charset="0"/>
                        <a:ea typeface="+mn-ea"/>
                        <a:cs typeface="Times New Roman" pitchFamily="18" charset="0"/>
                      </a:endParaRPr>
                    </a:p>
                  </a:txBody>
                  <a:tcPr>
                    <a:lnT w="12700" cap="flat" cmpd="sng" algn="ctr">
                      <a:solidFill>
                        <a:schemeClr val="tx1"/>
                      </a:solidFill>
                      <a:prstDash val="solid"/>
                      <a:round/>
                      <a:headEnd type="none" w="med" len="med"/>
                      <a:tailEnd type="none" w="med" len="med"/>
                    </a:lnT>
                  </a:tcPr>
                </a:tc>
              </a:tr>
            </a:tbl>
          </a:graphicData>
        </a:graphic>
      </p:graphicFrame>
      <p:sp>
        <p:nvSpPr>
          <p:cNvPr id="7" name="Прямоугольник 6"/>
          <p:cNvSpPr/>
          <p:nvPr/>
        </p:nvSpPr>
        <p:spPr>
          <a:xfrm>
            <a:off x="214282" y="1428736"/>
            <a:ext cx="8501122" cy="492443"/>
          </a:xfrm>
          <a:prstGeom prst="rect">
            <a:avLst/>
          </a:prstGeom>
          <a:solidFill>
            <a:schemeClr val="bg2"/>
          </a:solidFill>
        </p:spPr>
        <p:style>
          <a:lnRef idx="1">
            <a:schemeClr val="accent1"/>
          </a:lnRef>
          <a:fillRef idx="2">
            <a:schemeClr val="accent1"/>
          </a:fillRef>
          <a:effectRef idx="1">
            <a:schemeClr val="accent1"/>
          </a:effectRef>
          <a:fontRef idx="minor">
            <a:schemeClr val="dk1"/>
          </a:fontRef>
        </p:style>
        <p:txBody>
          <a:bodyPr wrap="square">
            <a:spAutoFit/>
          </a:bodyPr>
          <a:lstStyle/>
          <a:p>
            <a:pPr>
              <a:buNone/>
            </a:pPr>
            <a:r>
              <a:rPr lang="en-US" sz="2600" b="1" i="1" dirty="0" smtClean="0">
                <a:latin typeface="Times New Roman" pitchFamily="18" charset="0"/>
                <a:cs typeface="Times New Roman" pitchFamily="18" charset="0"/>
              </a:rPr>
              <a:t>Ʃ</a:t>
            </a:r>
            <a:r>
              <a:rPr lang="uk-UA" sz="2000" b="1" i="1" dirty="0" err="1" smtClean="0">
                <a:latin typeface="Times New Roman" pitchFamily="18" charset="0"/>
                <a:cs typeface="Times New Roman" pitchFamily="18" charset="0"/>
              </a:rPr>
              <a:t>забезп</a:t>
            </a:r>
            <a:r>
              <a:rPr lang="uk-UA" sz="2000" b="1" i="1" dirty="0" smtClean="0">
                <a:latin typeface="Times New Roman" pitchFamily="18" charset="0"/>
                <a:cs typeface="Times New Roman" pitchFamily="18" charset="0"/>
              </a:rPr>
              <a:t>. </a:t>
            </a:r>
            <a:r>
              <a:rPr lang="uk-UA" sz="2600" b="1" i="1" dirty="0" smtClean="0">
                <a:latin typeface="Times New Roman" pitchFamily="18" charset="0"/>
                <a:cs typeface="Times New Roman" pitchFamily="18" charset="0"/>
              </a:rPr>
              <a:t>= </a:t>
            </a:r>
            <a:r>
              <a:rPr lang="uk-UA" sz="2200" b="1" i="1" dirty="0" smtClean="0">
                <a:latin typeface="Times New Roman" pitchFamily="18" charset="0"/>
                <a:cs typeface="Times New Roman" pitchFamily="18" charset="0"/>
              </a:rPr>
              <a:t>Фактично нарахована з/п</a:t>
            </a:r>
            <a:r>
              <a:rPr lang="uk-UA" sz="2600" b="1" i="1" dirty="0" smtClean="0">
                <a:latin typeface="Times New Roman" pitchFamily="18" charset="0"/>
                <a:cs typeface="Times New Roman" pitchFamily="18" charset="0"/>
              </a:rPr>
              <a:t> </a:t>
            </a:r>
            <a:r>
              <a:rPr lang="uk-UA" sz="2600" b="1" dirty="0" smtClean="0">
                <a:latin typeface="Times New Roman" pitchFamily="18" charset="0"/>
                <a:cs typeface="Times New Roman" pitchFamily="18" charset="0"/>
              </a:rPr>
              <a:t>х</a:t>
            </a:r>
            <a:r>
              <a:rPr lang="uk-UA" sz="2600" b="1" i="1" dirty="0" smtClean="0">
                <a:latin typeface="Times New Roman" pitchFamily="18" charset="0"/>
                <a:cs typeface="Times New Roman" pitchFamily="18" charset="0"/>
              </a:rPr>
              <a:t> </a:t>
            </a:r>
            <a:r>
              <a:rPr lang="uk-UA" sz="2200" b="1" i="1" dirty="0" smtClean="0">
                <a:latin typeface="Times New Roman" pitchFamily="18" charset="0"/>
                <a:cs typeface="Times New Roman" pitchFamily="18" charset="0"/>
              </a:rPr>
              <a:t>Відсоток забезпечення</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Содержимое 5"/>
          <p:cNvGraphicFramePr>
            <a:graphicFrameLocks noGrp="1"/>
          </p:cNvGraphicFramePr>
          <p:nvPr>
            <p:ph sz="quarter" idx="1"/>
          </p:nvPr>
        </p:nvGraphicFramePr>
        <p:xfrm>
          <a:off x="357158" y="1142984"/>
          <a:ext cx="8229600" cy="4394200"/>
        </p:xfrm>
        <a:graphic>
          <a:graphicData uri="http://schemas.openxmlformats.org/drawingml/2006/table">
            <a:tbl>
              <a:tblPr firstRow="1" bandRow="1">
                <a:tableStyleId>{69CF1AB2-1976-4502-BF36-3FF5EA218861}</a:tableStyleId>
              </a:tblPr>
              <a:tblGrid>
                <a:gridCol w="2757478"/>
                <a:gridCol w="1357322"/>
                <a:gridCol w="1571636"/>
                <a:gridCol w="2543164"/>
              </a:tblGrid>
              <a:tr h="370840">
                <a:tc>
                  <a:txBody>
                    <a:bodyPr/>
                    <a:lstStyle/>
                    <a:p>
                      <a:pPr algn="ctr" fontAlgn="base">
                        <a:lnSpc>
                          <a:spcPct val="115000"/>
                        </a:lnSpc>
                        <a:spcAft>
                          <a:spcPts val="0"/>
                        </a:spcAft>
                      </a:pPr>
                      <a:r>
                        <a:rPr lang="uk-UA" sz="2000" dirty="0">
                          <a:latin typeface="Times New Roman" pitchFamily="18" charset="0"/>
                          <a:ea typeface="Times New Roman"/>
                          <a:cs typeface="Times New Roman" pitchFamily="18" charset="0"/>
                        </a:rPr>
                        <a:t>Господарська операція</a:t>
                      </a:r>
                      <a:endParaRPr lang="ru-RU" sz="2000" dirty="0">
                        <a:latin typeface="Times New Roman" pitchFamily="18" charset="0"/>
                        <a:ea typeface="Calibri"/>
                        <a:cs typeface="Times New Roman" pitchFamily="18" charset="0"/>
                      </a:endParaRPr>
                    </a:p>
                  </a:txBody>
                  <a:tcPr marL="0" marR="0" marT="0" marB="0" anchor="b">
                    <a:lnB w="12700" cap="flat" cmpd="sng" algn="ctr">
                      <a:solidFill>
                        <a:schemeClr val="tx1"/>
                      </a:solidFill>
                      <a:prstDash val="solid"/>
                      <a:round/>
                      <a:headEnd type="none" w="med" len="med"/>
                      <a:tailEnd type="none" w="med" len="med"/>
                    </a:lnB>
                    <a:solidFill>
                      <a:schemeClr val="bg2"/>
                    </a:solidFill>
                  </a:tcPr>
                </a:tc>
                <a:tc>
                  <a:txBody>
                    <a:bodyPr/>
                    <a:lstStyle/>
                    <a:p>
                      <a:pPr algn="ctr" fontAlgn="base">
                        <a:lnSpc>
                          <a:spcPct val="115000"/>
                        </a:lnSpc>
                        <a:spcAft>
                          <a:spcPts val="0"/>
                        </a:spcAft>
                      </a:pPr>
                      <a:r>
                        <a:rPr lang="uk-UA" sz="2000" dirty="0">
                          <a:latin typeface="Times New Roman" pitchFamily="18" charset="0"/>
                          <a:ea typeface="Times New Roman"/>
                          <a:cs typeface="Times New Roman" pitchFamily="18" charset="0"/>
                        </a:rPr>
                        <a:t>Дебет</a:t>
                      </a:r>
                      <a:endParaRPr lang="ru-RU" sz="2000" dirty="0">
                        <a:latin typeface="Times New Roman" pitchFamily="18" charset="0"/>
                        <a:ea typeface="Calibri"/>
                        <a:cs typeface="Times New Roman" pitchFamily="18" charset="0"/>
                      </a:endParaRPr>
                    </a:p>
                  </a:txBody>
                  <a:tcPr marL="0" marR="0" marT="0" marB="0" anchor="b">
                    <a:lnB w="12700" cap="flat" cmpd="sng" algn="ctr">
                      <a:solidFill>
                        <a:schemeClr val="tx1"/>
                      </a:solidFill>
                      <a:prstDash val="solid"/>
                      <a:round/>
                      <a:headEnd type="none" w="med" len="med"/>
                      <a:tailEnd type="none" w="med" len="med"/>
                    </a:lnB>
                    <a:solidFill>
                      <a:schemeClr val="bg2"/>
                    </a:solidFill>
                  </a:tcPr>
                </a:tc>
                <a:tc>
                  <a:txBody>
                    <a:bodyPr/>
                    <a:lstStyle/>
                    <a:p>
                      <a:pPr algn="ctr" fontAlgn="base">
                        <a:lnSpc>
                          <a:spcPct val="115000"/>
                        </a:lnSpc>
                        <a:spcAft>
                          <a:spcPts val="0"/>
                        </a:spcAft>
                      </a:pPr>
                      <a:r>
                        <a:rPr lang="uk-UA" sz="2000" dirty="0">
                          <a:latin typeface="Times New Roman" pitchFamily="18" charset="0"/>
                          <a:ea typeface="Times New Roman"/>
                          <a:cs typeface="Times New Roman" pitchFamily="18" charset="0"/>
                        </a:rPr>
                        <a:t>Кредит</a:t>
                      </a:r>
                      <a:endParaRPr lang="ru-RU" sz="2000" dirty="0">
                        <a:latin typeface="Times New Roman" pitchFamily="18" charset="0"/>
                        <a:ea typeface="Calibri"/>
                        <a:cs typeface="Times New Roman" pitchFamily="18" charset="0"/>
                      </a:endParaRPr>
                    </a:p>
                  </a:txBody>
                  <a:tcPr marL="0" marR="0" marT="0" marB="0" anchor="b">
                    <a:lnB w="12700" cap="flat" cmpd="sng" algn="ctr">
                      <a:solidFill>
                        <a:schemeClr val="tx1"/>
                      </a:solidFill>
                      <a:prstDash val="solid"/>
                      <a:round/>
                      <a:headEnd type="none" w="med" len="med"/>
                      <a:tailEnd type="none" w="med" len="med"/>
                    </a:lnB>
                    <a:solidFill>
                      <a:schemeClr val="bg2"/>
                    </a:solidFill>
                  </a:tcPr>
                </a:tc>
                <a:tc>
                  <a:txBody>
                    <a:bodyPr/>
                    <a:lstStyle/>
                    <a:p>
                      <a:pPr algn="ctr" fontAlgn="base">
                        <a:lnSpc>
                          <a:spcPct val="115000"/>
                        </a:lnSpc>
                        <a:spcAft>
                          <a:spcPts val="0"/>
                        </a:spcAft>
                      </a:pPr>
                      <a:r>
                        <a:rPr lang="uk-UA" sz="2000" dirty="0">
                          <a:latin typeface="Times New Roman" pitchFamily="18" charset="0"/>
                          <a:ea typeface="Times New Roman"/>
                          <a:cs typeface="Times New Roman" pitchFamily="18" charset="0"/>
                        </a:rPr>
                        <a:t>Сума</a:t>
                      </a:r>
                      <a:endParaRPr lang="ru-RU" sz="2000" dirty="0">
                        <a:latin typeface="Times New Roman" pitchFamily="18" charset="0"/>
                        <a:ea typeface="Calibri"/>
                        <a:cs typeface="Times New Roman" pitchFamily="18" charset="0"/>
                      </a:endParaRPr>
                    </a:p>
                  </a:txBody>
                  <a:tcPr marL="0" marR="0" marT="0" marB="0" anchor="b">
                    <a:lnB w="12700" cap="flat" cmpd="sng" algn="ctr">
                      <a:solidFill>
                        <a:schemeClr val="tx1"/>
                      </a:solidFill>
                      <a:prstDash val="solid"/>
                      <a:round/>
                      <a:headEnd type="none" w="med" len="med"/>
                      <a:tailEnd type="none" w="med" len="med"/>
                    </a:lnB>
                    <a:solidFill>
                      <a:schemeClr val="bg2"/>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2000" kern="1200" dirty="0" smtClean="0">
                          <a:solidFill>
                            <a:schemeClr val="dk1"/>
                          </a:solidFill>
                          <a:latin typeface="Times New Roman" pitchFamily="18" charset="0"/>
                          <a:ea typeface="+mn-ea"/>
                          <a:cs typeface="Times New Roman" pitchFamily="18" charset="0"/>
                        </a:rPr>
                        <a:t>1.Створено забезпечення на оплату відпусток</a:t>
                      </a:r>
                      <a:endParaRPr lang="ru-RU" sz="2000" kern="1200" dirty="0" smtClean="0">
                        <a:solidFill>
                          <a:schemeClr val="dk1"/>
                        </a:solidFill>
                        <a:latin typeface="Times New Roman" pitchFamily="18" charset="0"/>
                        <a:ea typeface="+mn-ea"/>
                        <a:cs typeface="Times New Roman" pitchFamily="18"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uk-UA" sz="2000" dirty="0" smtClean="0">
                          <a:latin typeface="Times New Roman" pitchFamily="18" charset="0"/>
                          <a:cs typeface="Times New Roman" pitchFamily="18" charset="0"/>
                        </a:rPr>
                        <a:t>23,91-94</a:t>
                      </a:r>
                      <a:endParaRPr lang="ru-RU" sz="200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uk-UA" sz="2000" dirty="0" smtClean="0">
                          <a:latin typeface="Times New Roman" pitchFamily="18" charset="0"/>
                          <a:cs typeface="Times New Roman" pitchFamily="18" charset="0"/>
                        </a:rPr>
                        <a:t>471</a:t>
                      </a:r>
                      <a:endParaRPr lang="ru-RU" sz="200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uk-UA" sz="2000" kern="1200" dirty="0" smtClean="0">
                          <a:solidFill>
                            <a:schemeClr val="dk1"/>
                          </a:solidFill>
                          <a:latin typeface="Times New Roman" pitchFamily="18" charset="0"/>
                          <a:ea typeface="+mn-ea"/>
                          <a:cs typeface="Times New Roman" pitchFamily="18" charset="0"/>
                        </a:rPr>
                        <a:t>ЗП х % забезпечення</a:t>
                      </a:r>
                      <a:endParaRPr lang="ru-RU" sz="200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2000" kern="1200" dirty="0" smtClean="0">
                          <a:solidFill>
                            <a:schemeClr val="dk1"/>
                          </a:solidFill>
                          <a:latin typeface="Times New Roman" pitchFamily="18" charset="0"/>
                          <a:ea typeface="+mn-ea"/>
                          <a:cs typeface="Times New Roman" pitchFamily="18" charset="0"/>
                        </a:rPr>
                        <a:t>2. Нарахований ЄСВ на відпустки</a:t>
                      </a:r>
                      <a:endParaRPr lang="ru-RU" sz="2000" kern="1200" dirty="0" smtClean="0">
                        <a:solidFill>
                          <a:schemeClr val="dk1"/>
                        </a:solidFill>
                        <a:latin typeface="Times New Roman" pitchFamily="18" charset="0"/>
                        <a:ea typeface="+mn-ea"/>
                        <a:cs typeface="Times New Roman" pitchFamily="18"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uk-UA" sz="2000" dirty="0" smtClean="0">
                          <a:latin typeface="Times New Roman" pitchFamily="18" charset="0"/>
                          <a:cs typeface="Times New Roman" pitchFamily="18" charset="0"/>
                        </a:rPr>
                        <a:t>23,91-94</a:t>
                      </a:r>
                      <a:endParaRPr lang="ru-RU" sz="200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uk-UA" sz="2000" dirty="0" smtClean="0">
                          <a:latin typeface="Times New Roman" pitchFamily="18" charset="0"/>
                          <a:cs typeface="Times New Roman" pitchFamily="18" charset="0"/>
                        </a:rPr>
                        <a:t>471</a:t>
                      </a:r>
                      <a:endParaRPr lang="ru-RU" sz="200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uk-UA" sz="2000" kern="1200" dirty="0" smtClean="0">
                          <a:solidFill>
                            <a:schemeClr val="dk1"/>
                          </a:solidFill>
                          <a:latin typeface="Times New Roman" pitchFamily="18" charset="0"/>
                          <a:ea typeface="+mn-ea"/>
                          <a:cs typeface="Times New Roman" pitchFamily="18" charset="0"/>
                        </a:rPr>
                        <a:t>Сума х 22%</a:t>
                      </a:r>
                      <a:endParaRPr lang="ru-RU" sz="200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2000" kern="1200" dirty="0" smtClean="0">
                          <a:solidFill>
                            <a:schemeClr val="dk1"/>
                          </a:solidFill>
                          <a:latin typeface="Times New Roman" pitchFamily="18" charset="0"/>
                          <a:ea typeface="+mn-ea"/>
                          <a:cs typeface="Times New Roman" pitchFamily="18" charset="0"/>
                        </a:rPr>
                        <a:t>3.Нарахована відпустка за рахунок забезпечення відпусток</a:t>
                      </a:r>
                      <a:endParaRPr lang="ru-RU" sz="2000" kern="1200" dirty="0" smtClean="0">
                        <a:solidFill>
                          <a:schemeClr val="dk1"/>
                        </a:solidFill>
                        <a:latin typeface="Times New Roman" pitchFamily="18" charset="0"/>
                        <a:ea typeface="+mn-ea"/>
                        <a:cs typeface="Times New Roman" pitchFamily="18"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uk-UA" sz="2000" dirty="0" smtClean="0">
                          <a:latin typeface="Times New Roman" pitchFamily="18" charset="0"/>
                          <a:cs typeface="Times New Roman" pitchFamily="18" charset="0"/>
                        </a:rPr>
                        <a:t>471</a:t>
                      </a:r>
                      <a:endParaRPr lang="ru-RU" sz="200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uk-UA" sz="2000" dirty="0" smtClean="0">
                          <a:latin typeface="Times New Roman" pitchFamily="18" charset="0"/>
                          <a:cs typeface="Times New Roman" pitchFamily="18" charset="0"/>
                        </a:rPr>
                        <a:t>661</a:t>
                      </a:r>
                      <a:endParaRPr lang="ru-RU" sz="200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uk-UA" sz="2000" kern="1200" dirty="0" smtClean="0">
                          <a:solidFill>
                            <a:schemeClr val="dk1"/>
                          </a:solidFill>
                          <a:latin typeface="Times New Roman" pitchFamily="18" charset="0"/>
                          <a:ea typeface="+mn-ea"/>
                          <a:cs typeface="Times New Roman" pitchFamily="18" charset="0"/>
                        </a:rPr>
                        <a:t>Середньоденний заробіток х кількість календарних днів відпустки</a:t>
                      </a:r>
                      <a:endParaRPr lang="ru-RU" sz="2000" kern="1200" dirty="0">
                        <a:solidFill>
                          <a:schemeClr val="dk1"/>
                        </a:solidFill>
                        <a:latin typeface="Times New Roman" pitchFamily="18" charset="0"/>
                        <a:ea typeface="+mn-ea"/>
                        <a:cs typeface="Times New Roman" pitchFamily="18"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2000" kern="1200" dirty="0" smtClean="0">
                          <a:solidFill>
                            <a:schemeClr val="dk1"/>
                          </a:solidFill>
                          <a:latin typeface="Times New Roman" pitchFamily="18" charset="0"/>
                          <a:ea typeface="+mn-ea"/>
                          <a:cs typeface="Times New Roman" pitchFamily="18" charset="0"/>
                        </a:rPr>
                        <a:t>4. Відображення нарахування ЄСВ на відпустки</a:t>
                      </a:r>
                      <a:endParaRPr lang="ru-RU" sz="2000" kern="1200" dirty="0" smtClean="0">
                        <a:solidFill>
                          <a:schemeClr val="dk1"/>
                        </a:solidFill>
                        <a:latin typeface="Times New Roman" pitchFamily="18" charset="0"/>
                        <a:ea typeface="+mn-ea"/>
                        <a:cs typeface="Times New Roman" pitchFamily="18" charset="0"/>
                      </a:endParaRPr>
                    </a:p>
                  </a:txBody>
                  <a:tcPr>
                    <a:lnT w="12700" cap="flat" cmpd="sng" algn="ctr">
                      <a:solidFill>
                        <a:schemeClr val="tx1"/>
                      </a:solidFill>
                      <a:prstDash val="solid"/>
                      <a:round/>
                      <a:headEnd type="none" w="med" len="med"/>
                      <a:tailEnd type="none" w="med" len="med"/>
                    </a:lnT>
                    <a:solidFill>
                      <a:schemeClr val="bg2"/>
                    </a:solidFill>
                  </a:tcPr>
                </a:tc>
                <a:tc>
                  <a:txBody>
                    <a:bodyPr/>
                    <a:lstStyle/>
                    <a:p>
                      <a:pPr algn="ctr"/>
                      <a:r>
                        <a:rPr lang="uk-UA" sz="2000" dirty="0" smtClean="0">
                          <a:latin typeface="Times New Roman" pitchFamily="18" charset="0"/>
                          <a:cs typeface="Times New Roman" pitchFamily="18" charset="0"/>
                        </a:rPr>
                        <a:t>471</a:t>
                      </a:r>
                      <a:endParaRPr lang="ru-RU" sz="200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solidFill>
                      <a:schemeClr val="bg2"/>
                    </a:solidFill>
                  </a:tcPr>
                </a:tc>
                <a:tc>
                  <a:txBody>
                    <a:bodyPr/>
                    <a:lstStyle/>
                    <a:p>
                      <a:pPr algn="ctr"/>
                      <a:r>
                        <a:rPr lang="uk-UA" sz="2000" dirty="0" smtClean="0">
                          <a:latin typeface="Times New Roman" pitchFamily="18" charset="0"/>
                          <a:cs typeface="Times New Roman" pitchFamily="18" charset="0"/>
                        </a:rPr>
                        <a:t>651</a:t>
                      </a:r>
                      <a:endParaRPr lang="ru-RU" sz="200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solidFill>
                      <a:schemeClr val="bg2"/>
                    </a:solidFill>
                  </a:tcPr>
                </a:tc>
                <a:tc>
                  <a:txBody>
                    <a:bodyPr/>
                    <a:lstStyle/>
                    <a:p>
                      <a:pPr algn="ctr"/>
                      <a:r>
                        <a:rPr lang="uk-UA" sz="2000" kern="1200" dirty="0" smtClean="0">
                          <a:solidFill>
                            <a:schemeClr val="dk1"/>
                          </a:solidFill>
                          <a:latin typeface="Times New Roman" pitchFamily="18" charset="0"/>
                          <a:ea typeface="+mn-ea"/>
                          <a:cs typeface="Times New Roman" pitchFamily="18" charset="0"/>
                        </a:rPr>
                        <a:t>Сума відпустки х 22 %</a:t>
                      </a:r>
                      <a:endParaRPr lang="ru-RU" sz="200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solidFill>
                      <a:schemeClr val="bg2"/>
                    </a:solidFill>
                  </a:tcPr>
                </a:tc>
              </a:tr>
            </a:tbl>
          </a:graphicData>
        </a:graphic>
      </p:graphicFrame>
      <p:sp>
        <p:nvSpPr>
          <p:cNvPr id="10241" name="Rectangle 1"/>
          <p:cNvSpPr>
            <a:spLocks noChangeArrowheads="1"/>
          </p:cNvSpPr>
          <p:nvPr/>
        </p:nvSpPr>
        <p:spPr bwMode="auto">
          <a:xfrm>
            <a:off x="2428860" y="0"/>
            <a:ext cx="3778407" cy="49244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2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Кореспонденція рахунків</a:t>
            </a:r>
            <a:endParaRPr kumimoji="0" lang="uk-UA" sz="2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642910" y="642918"/>
            <a:ext cx="7467600" cy="4873752"/>
          </a:xfrm>
          <a:solidFill>
            <a:schemeClr val="bg2"/>
          </a:solidFill>
        </p:spPr>
        <p:style>
          <a:lnRef idx="1">
            <a:schemeClr val="accent1"/>
          </a:lnRef>
          <a:fillRef idx="2">
            <a:schemeClr val="accent1"/>
          </a:fillRef>
          <a:effectRef idx="1">
            <a:schemeClr val="accent1"/>
          </a:effectRef>
          <a:fontRef idx="minor">
            <a:schemeClr val="dk1"/>
          </a:fontRef>
        </p:style>
        <p:txBody>
          <a:bodyPr>
            <a:normAutofit/>
          </a:bodyPr>
          <a:lstStyle/>
          <a:p>
            <a:pPr>
              <a:buNone/>
            </a:pPr>
            <a:r>
              <a:rPr lang="uk-UA" dirty="0" smtClean="0">
                <a:latin typeface="Times New Roman" pitchFamily="18" charset="0"/>
                <a:cs typeface="Times New Roman" pitchFamily="18" charset="0"/>
              </a:rPr>
              <a:t>    На субрахунку </a:t>
            </a:r>
            <a:r>
              <a:rPr lang="uk-UA" b="1" i="1" dirty="0" smtClean="0">
                <a:latin typeface="Times New Roman" pitchFamily="18" charset="0"/>
                <a:cs typeface="Times New Roman" pitchFamily="18" charset="0"/>
              </a:rPr>
              <a:t>472 </a:t>
            </a:r>
            <a:r>
              <a:rPr lang="uk-UA" b="1" i="1" dirty="0" err="1" smtClean="0">
                <a:latin typeface="Times New Roman" pitchFamily="18" charset="0"/>
                <a:cs typeface="Times New Roman" pitchFamily="18" charset="0"/>
              </a:rPr>
              <a:t>“Додаткове</a:t>
            </a:r>
            <a:r>
              <a:rPr lang="uk-UA" b="1" i="1" dirty="0" smtClean="0">
                <a:latin typeface="Times New Roman" pitchFamily="18" charset="0"/>
                <a:cs typeface="Times New Roman" pitchFamily="18" charset="0"/>
              </a:rPr>
              <a:t> пенсійне </a:t>
            </a:r>
            <a:r>
              <a:rPr lang="uk-UA" b="1" i="1" dirty="0" err="1" smtClean="0">
                <a:latin typeface="Times New Roman" pitchFamily="18" charset="0"/>
                <a:cs typeface="Times New Roman" pitchFamily="18" charset="0"/>
              </a:rPr>
              <a:t>забезпечення”</a:t>
            </a:r>
            <a:r>
              <a:rPr lang="uk-UA" b="1" i="1"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ведеться облік коштів для реалізації програми пенсійного забезпечення. Резерв на додаткове пенсійне забезпечення (рах.472). Хоча законодавством України передбачена можливість реалізації програм додаткового пенсійного забезпечення за рахунок створення внутрішньовиробничих пенсійних фондів, у практиці господарювання вітчизняних підприємств вони ще не набули поширення. Між тим залишки у фондах (які є складовою забезпечень наступних витрат) на підприємствах розглядаються як важливе джерело фінансування.</a:t>
            </a:r>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357158" y="571480"/>
            <a:ext cx="8072494" cy="5643602"/>
          </a:xfrm>
          <a:solidFill>
            <a:schemeClr val="bg2"/>
          </a:solidFill>
        </p:spPr>
        <p:style>
          <a:lnRef idx="1">
            <a:schemeClr val="accent1"/>
          </a:lnRef>
          <a:fillRef idx="2">
            <a:schemeClr val="accent1"/>
          </a:fillRef>
          <a:effectRef idx="1">
            <a:schemeClr val="accent1"/>
          </a:effectRef>
          <a:fontRef idx="minor">
            <a:schemeClr val="dk1"/>
          </a:fontRef>
        </p:style>
        <p:txBody>
          <a:bodyPr>
            <a:noAutofit/>
          </a:bodyPr>
          <a:lstStyle/>
          <a:p>
            <a:pPr>
              <a:buNone/>
            </a:pPr>
            <a:r>
              <a:rPr lang="uk-UA" dirty="0" smtClean="0">
                <a:latin typeface="Times New Roman" pitchFamily="18" charset="0"/>
                <a:cs typeface="Times New Roman" pitchFamily="18" charset="0"/>
              </a:rPr>
              <a:t>	Якщо трудовим договором між працівником та працедавцем передбачаються грошові компенсації у разі непрацездатності, інвалідності, смерті чи старості, то протягом активної діяльності працівника нараховуються внески у відповідні фонди. Грошові видатки з цих фондів здійснюються лише з настанням певних обставин (вихід на пенсію, настання страхового випадку тощо), як правило, через багато років.</a:t>
            </a:r>
            <a:endParaRPr lang="ru-RU" dirty="0" smtClean="0">
              <a:latin typeface="Times New Roman" pitchFamily="18" charset="0"/>
              <a:cs typeface="Times New Roman" pitchFamily="18" charset="0"/>
            </a:endParaRPr>
          </a:p>
          <a:p>
            <a:pPr>
              <a:buNone/>
            </a:pPr>
            <a:r>
              <a:rPr lang="uk-UA" dirty="0" smtClean="0">
                <a:latin typeface="Times New Roman" pitchFamily="18" charset="0"/>
                <a:cs typeface="Times New Roman" pitchFamily="18" charset="0"/>
              </a:rPr>
              <a:t> 	Слід зауважити, що практика додаткового пенсійного забезпечення поширеною є у країнах з розвинутою економікою, що не можна спостерігати у постсоціалістичних країнах. Щодо вітчизняної практики, то дуже рідко можна спостерігати підприємства, які використовують свої резерви на додаткове пенсійне забезпечення.</a:t>
            </a:r>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285728"/>
            <a:ext cx="8229600" cy="5840435"/>
          </a:xfrm>
        </p:spPr>
        <p:txBody>
          <a:bodyPr/>
          <a:lstStyle/>
          <a:p>
            <a:pPr>
              <a:buNone/>
            </a:pPr>
            <a:r>
              <a:rPr lang="uk-UA" dirty="0" smtClean="0"/>
              <a:t>	</a:t>
            </a:r>
            <a:r>
              <a:rPr lang="uk-UA" dirty="0" smtClean="0">
                <a:latin typeface="Times New Roman" pitchFamily="18" charset="0"/>
                <a:cs typeface="Times New Roman" pitchFamily="18" charset="0"/>
              </a:rPr>
              <a:t>472 „ Додаткове пенсійне </a:t>
            </a:r>
            <a:r>
              <a:rPr lang="uk-UA" dirty="0" err="1" smtClean="0">
                <a:latin typeface="Times New Roman" pitchFamily="18" charset="0"/>
                <a:cs typeface="Times New Roman" pitchFamily="18" charset="0"/>
              </a:rPr>
              <a:t>забезпечення”</a:t>
            </a:r>
            <a:r>
              <a:rPr lang="uk-UA" dirty="0" smtClean="0">
                <a:latin typeface="Times New Roman" pitchFamily="18" charset="0"/>
                <a:cs typeface="Times New Roman" pitchFamily="18" charset="0"/>
              </a:rPr>
              <a:t> — облік коштів для реалізації програми пенсійного забезпечення.</a:t>
            </a:r>
          </a:p>
          <a:p>
            <a:pPr>
              <a:buNone/>
            </a:pPr>
            <a:endParaRPr lang="uk-UA" dirty="0" smtClean="0"/>
          </a:p>
          <a:p>
            <a:pPr>
              <a:buNone/>
            </a:pPr>
            <a:endParaRPr lang="ru-RU" dirty="0" smtClean="0"/>
          </a:p>
          <a:p>
            <a:pPr>
              <a:buNone/>
            </a:pPr>
            <a:endParaRPr lang="ru-RU" dirty="0"/>
          </a:p>
        </p:txBody>
      </p:sp>
      <p:graphicFrame>
        <p:nvGraphicFramePr>
          <p:cNvPr id="4" name="Содержимое 5"/>
          <p:cNvGraphicFramePr>
            <a:graphicFrameLocks/>
          </p:cNvGraphicFramePr>
          <p:nvPr/>
        </p:nvGraphicFramePr>
        <p:xfrm>
          <a:off x="857225" y="1857363"/>
          <a:ext cx="7358113" cy="3609207"/>
        </p:xfrm>
        <a:graphic>
          <a:graphicData uri="http://schemas.openxmlformats.org/drawingml/2006/table">
            <a:tbl>
              <a:tblPr firstRow="1" bandRow="1">
                <a:tableStyleId>{69CF1AB2-1976-4502-BF36-3FF5EA218861}</a:tableStyleId>
              </a:tblPr>
              <a:tblGrid>
                <a:gridCol w="4857783"/>
                <a:gridCol w="1214446"/>
                <a:gridCol w="1285884"/>
              </a:tblGrid>
              <a:tr h="348264">
                <a:tc>
                  <a:txBody>
                    <a:bodyPr/>
                    <a:lstStyle/>
                    <a:p>
                      <a:pPr algn="ctr" fontAlgn="base">
                        <a:lnSpc>
                          <a:spcPct val="115000"/>
                        </a:lnSpc>
                        <a:spcAft>
                          <a:spcPts val="0"/>
                        </a:spcAft>
                      </a:pPr>
                      <a:r>
                        <a:rPr lang="uk-UA" sz="2200" i="1" dirty="0">
                          <a:latin typeface="Times New Roman" pitchFamily="18" charset="0"/>
                          <a:cs typeface="Times New Roman" pitchFamily="18" charset="0"/>
                        </a:rPr>
                        <a:t>Господарська операція</a:t>
                      </a:r>
                      <a:endParaRPr lang="ru-RU" sz="2200" i="1"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200" i="1" dirty="0">
                          <a:latin typeface="Times New Roman" pitchFamily="18" charset="0"/>
                          <a:cs typeface="Times New Roman" pitchFamily="18" charset="0"/>
                        </a:rPr>
                        <a:t>Дебет</a:t>
                      </a:r>
                      <a:endParaRPr lang="ru-RU" sz="2200" i="1"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200" i="1" dirty="0">
                          <a:latin typeface="Times New Roman" pitchFamily="18" charset="0"/>
                          <a:cs typeface="Times New Roman" pitchFamily="18" charset="0"/>
                        </a:rPr>
                        <a:t>Кредит</a:t>
                      </a:r>
                      <a:endParaRPr lang="ru-RU" sz="2200" i="1" dirty="0">
                        <a:latin typeface="Times New Roman" pitchFamily="18" charset="0"/>
                        <a:ea typeface="Calibri"/>
                        <a:cs typeface="Times New Roman" pitchFamily="18" charset="0"/>
                      </a:endParaRPr>
                    </a:p>
                  </a:txBody>
                  <a:tcPr marL="0" marR="0" marT="0" marB="0" anchor="b">
                    <a:solidFill>
                      <a:schemeClr val="bg2"/>
                    </a:solidFill>
                  </a:tcPr>
                </a:tc>
              </a:tr>
              <a:tr h="1045503">
                <a:tc>
                  <a:txBody>
                    <a:bodyPr/>
                    <a:lstStyle/>
                    <a:p>
                      <a:r>
                        <a:rPr lang="uk-UA" sz="2200" b="1" kern="1200" dirty="0" smtClean="0">
                          <a:latin typeface="Times New Roman" pitchFamily="18" charset="0"/>
                          <a:cs typeface="Times New Roman" pitchFamily="18" charset="0"/>
                        </a:rPr>
                        <a:t>Створений резерв на додаткове пенсійне забезпечення :</a:t>
                      </a:r>
                      <a:endParaRPr lang="ru-RU" sz="2200" b="1" kern="1200" dirty="0">
                        <a:solidFill>
                          <a:schemeClr val="dk1"/>
                        </a:solidFill>
                        <a:latin typeface="Times New Roman" pitchFamily="18" charset="0"/>
                        <a:ea typeface="+mn-ea"/>
                        <a:cs typeface="Times New Roman" pitchFamily="18" charset="0"/>
                      </a:endParaRPr>
                    </a:p>
                  </a:txBody>
                  <a:tcPr>
                    <a:solidFill>
                      <a:schemeClr val="bg2"/>
                    </a:solidFill>
                  </a:tcPr>
                </a:tc>
                <a:tc gridSpan="2">
                  <a:txBody>
                    <a:bodyPr/>
                    <a:lstStyle/>
                    <a:p>
                      <a:pPr algn="ctr"/>
                      <a:endParaRPr lang="ru-RU" sz="2200" dirty="0">
                        <a:latin typeface="Times New Roman" pitchFamily="18" charset="0"/>
                        <a:cs typeface="Times New Roman" pitchFamily="18" charset="0"/>
                      </a:endParaRPr>
                    </a:p>
                  </a:txBody>
                  <a:tcPr>
                    <a:solidFill>
                      <a:schemeClr val="bg2"/>
                    </a:solidFill>
                  </a:tcPr>
                </a:tc>
                <a:tc hMerge="1">
                  <a:txBody>
                    <a:bodyPr/>
                    <a:lstStyle/>
                    <a:p>
                      <a:endParaRPr lang="ru-RU"/>
                    </a:p>
                  </a:txBody>
                  <a:tcPr/>
                </a:tc>
              </a:tr>
              <a:tr h="72604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2200" kern="1200" dirty="0" smtClean="0">
                          <a:latin typeface="Times New Roman" pitchFamily="18" charset="0"/>
                          <a:cs typeface="Times New Roman" pitchFamily="18" charset="0"/>
                        </a:rPr>
                        <a:t>а) за рахунок витрат підприємства</a:t>
                      </a:r>
                      <a:endParaRPr lang="ru-RU" sz="2200" kern="1200" dirty="0" smtClean="0">
                        <a:solidFill>
                          <a:schemeClr val="dk1"/>
                        </a:solidFill>
                        <a:latin typeface="Times New Roman" pitchFamily="18" charset="0"/>
                        <a:ea typeface="+mn-ea"/>
                        <a:cs typeface="Times New Roman" pitchFamily="18" charset="0"/>
                      </a:endParaRPr>
                    </a:p>
                  </a:txBody>
                  <a:tcPr>
                    <a:solidFill>
                      <a:schemeClr val="bg2"/>
                    </a:solidFill>
                  </a:tcPr>
                </a:tc>
                <a:tc>
                  <a:txBody>
                    <a:bodyPr/>
                    <a:lstStyle/>
                    <a:p>
                      <a:pPr algn="ctr"/>
                      <a:r>
                        <a:rPr lang="uk-UA" sz="2200" dirty="0" smtClean="0">
                          <a:latin typeface="Times New Roman" pitchFamily="18" charset="0"/>
                          <a:cs typeface="Times New Roman" pitchFamily="18" charset="0"/>
                        </a:rPr>
                        <a:t>23,91-94</a:t>
                      </a:r>
                      <a:endParaRPr lang="ru-RU" sz="2200" dirty="0">
                        <a:latin typeface="Times New Roman" pitchFamily="18" charset="0"/>
                        <a:cs typeface="Times New Roman" pitchFamily="18" charset="0"/>
                      </a:endParaRPr>
                    </a:p>
                  </a:txBody>
                  <a:tcPr>
                    <a:solidFill>
                      <a:schemeClr val="bg2"/>
                    </a:solidFill>
                  </a:tcPr>
                </a:tc>
                <a:tc>
                  <a:txBody>
                    <a:bodyPr/>
                    <a:lstStyle/>
                    <a:p>
                      <a:pPr algn="ctr"/>
                      <a:r>
                        <a:rPr lang="uk-UA" sz="2200" dirty="0" smtClean="0">
                          <a:latin typeface="Times New Roman" pitchFamily="18" charset="0"/>
                          <a:cs typeface="Times New Roman" pitchFamily="18" charset="0"/>
                        </a:rPr>
                        <a:t>472</a:t>
                      </a:r>
                      <a:endParaRPr lang="ru-RU" sz="2200" dirty="0">
                        <a:latin typeface="Times New Roman" pitchFamily="18" charset="0"/>
                        <a:cs typeface="Times New Roman" pitchFamily="18" charset="0"/>
                      </a:endParaRPr>
                    </a:p>
                  </a:txBody>
                  <a:tcPr>
                    <a:solidFill>
                      <a:schemeClr val="bg2"/>
                    </a:solidFill>
                  </a:tcPr>
                </a:tc>
              </a:tr>
              <a:tr h="726044">
                <a:tc>
                  <a:txBody>
                    <a:bodyPr/>
                    <a:lstStyle/>
                    <a:p>
                      <a:r>
                        <a:rPr lang="uk-UA" sz="2200" kern="1200" dirty="0" smtClean="0">
                          <a:latin typeface="Times New Roman" pitchFamily="18" charset="0"/>
                          <a:cs typeface="Times New Roman" pitchFamily="18" charset="0"/>
                        </a:rPr>
                        <a:t>б) за рахунок внесків працівників</a:t>
                      </a:r>
                      <a:endParaRPr lang="ru-RU" sz="2200" kern="1200" dirty="0">
                        <a:solidFill>
                          <a:schemeClr val="dk1"/>
                        </a:solidFill>
                        <a:latin typeface="Times New Roman" pitchFamily="18" charset="0"/>
                        <a:ea typeface="+mn-ea"/>
                        <a:cs typeface="Times New Roman" pitchFamily="18" charset="0"/>
                      </a:endParaRPr>
                    </a:p>
                  </a:txBody>
                  <a:tcPr>
                    <a:solidFill>
                      <a:schemeClr val="bg2"/>
                    </a:solidFill>
                  </a:tcPr>
                </a:tc>
                <a:tc>
                  <a:txBody>
                    <a:bodyPr/>
                    <a:lstStyle/>
                    <a:p>
                      <a:pPr algn="ctr"/>
                      <a:r>
                        <a:rPr lang="uk-UA" sz="2200" dirty="0" smtClean="0">
                          <a:latin typeface="Times New Roman" pitchFamily="18" charset="0"/>
                          <a:cs typeface="Times New Roman" pitchFamily="18" charset="0"/>
                        </a:rPr>
                        <a:t>661</a:t>
                      </a:r>
                      <a:endParaRPr lang="ru-RU" sz="2200" dirty="0">
                        <a:latin typeface="Times New Roman" pitchFamily="18" charset="0"/>
                        <a:cs typeface="Times New Roman" pitchFamily="18" charset="0"/>
                      </a:endParaRPr>
                    </a:p>
                  </a:txBody>
                  <a:tcPr>
                    <a:solidFill>
                      <a:schemeClr val="bg2"/>
                    </a:solidFill>
                  </a:tcPr>
                </a:tc>
                <a:tc>
                  <a:txBody>
                    <a:bodyPr/>
                    <a:lstStyle/>
                    <a:p>
                      <a:pPr algn="ctr"/>
                      <a:r>
                        <a:rPr lang="uk-UA" sz="2200" dirty="0" smtClean="0">
                          <a:latin typeface="Times New Roman" pitchFamily="18" charset="0"/>
                          <a:cs typeface="Times New Roman" pitchFamily="18" charset="0"/>
                        </a:rPr>
                        <a:t>472</a:t>
                      </a:r>
                      <a:endParaRPr lang="ru-RU" sz="2200" dirty="0">
                        <a:latin typeface="Times New Roman" pitchFamily="18" charset="0"/>
                        <a:cs typeface="Times New Roman" pitchFamily="18" charset="0"/>
                      </a:endParaRPr>
                    </a:p>
                  </a:txBody>
                  <a:tcPr>
                    <a:solidFill>
                      <a:schemeClr val="bg2"/>
                    </a:solidFill>
                  </a:tcPr>
                </a:tc>
              </a:tr>
              <a:tr h="726044">
                <a:tc>
                  <a:txBody>
                    <a:bodyPr/>
                    <a:lstStyle/>
                    <a:p>
                      <a:r>
                        <a:rPr lang="uk-UA" sz="2200" kern="1200" dirty="0" smtClean="0">
                          <a:latin typeface="Times New Roman" pitchFamily="18" charset="0"/>
                          <a:cs typeface="Times New Roman" pitchFamily="18" charset="0"/>
                        </a:rPr>
                        <a:t>Перераховані кошти на виплату пенсій</a:t>
                      </a:r>
                      <a:endParaRPr lang="ru-RU" sz="2200" kern="1200" dirty="0">
                        <a:solidFill>
                          <a:schemeClr val="dk1"/>
                        </a:solidFill>
                        <a:latin typeface="Times New Roman" pitchFamily="18" charset="0"/>
                        <a:ea typeface="+mn-ea"/>
                        <a:cs typeface="Times New Roman" pitchFamily="18" charset="0"/>
                      </a:endParaRPr>
                    </a:p>
                  </a:txBody>
                  <a:tcPr>
                    <a:solidFill>
                      <a:schemeClr val="bg2"/>
                    </a:solidFill>
                  </a:tcPr>
                </a:tc>
                <a:tc>
                  <a:txBody>
                    <a:bodyPr/>
                    <a:lstStyle/>
                    <a:p>
                      <a:pPr algn="ctr"/>
                      <a:r>
                        <a:rPr lang="uk-UA" sz="2200" dirty="0" smtClean="0">
                          <a:latin typeface="Times New Roman" pitchFamily="18" charset="0"/>
                          <a:cs typeface="Times New Roman" pitchFamily="18" charset="0"/>
                        </a:rPr>
                        <a:t>472</a:t>
                      </a:r>
                      <a:endParaRPr lang="ru-RU" sz="2200" dirty="0">
                        <a:latin typeface="Times New Roman" pitchFamily="18" charset="0"/>
                        <a:cs typeface="Times New Roman" pitchFamily="18" charset="0"/>
                      </a:endParaRPr>
                    </a:p>
                  </a:txBody>
                  <a:tcPr>
                    <a:solidFill>
                      <a:schemeClr val="bg2"/>
                    </a:solidFill>
                  </a:tcPr>
                </a:tc>
                <a:tc>
                  <a:txBody>
                    <a:bodyPr/>
                    <a:lstStyle/>
                    <a:p>
                      <a:pPr algn="ctr"/>
                      <a:r>
                        <a:rPr lang="uk-UA" sz="2200" dirty="0" smtClean="0">
                          <a:latin typeface="Times New Roman" pitchFamily="18" charset="0"/>
                          <a:cs typeface="Times New Roman" pitchFamily="18" charset="0"/>
                        </a:rPr>
                        <a:t>311</a:t>
                      </a:r>
                      <a:endParaRPr lang="ru-RU" sz="2200" dirty="0">
                        <a:latin typeface="Times New Roman" pitchFamily="18" charset="0"/>
                        <a:cs typeface="Times New Roman" pitchFamily="18" charset="0"/>
                      </a:endParaRPr>
                    </a:p>
                  </a:txBody>
                  <a:tcPr>
                    <a:solidFill>
                      <a:schemeClr val="bg2"/>
                    </a:solidFill>
                  </a:tcPr>
                </a:tc>
              </a:tr>
            </a:tbl>
          </a:graphicData>
        </a:graphic>
      </p:graphicFrame>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357158" y="428604"/>
            <a:ext cx="8229600" cy="5072098"/>
          </a:xfrm>
          <a:solidFill>
            <a:schemeClr val="bg2"/>
          </a:solidFill>
        </p:spPr>
        <p:style>
          <a:lnRef idx="1">
            <a:schemeClr val="accent1"/>
          </a:lnRef>
          <a:fillRef idx="2">
            <a:schemeClr val="accent1"/>
          </a:fillRef>
          <a:effectRef idx="1">
            <a:schemeClr val="accent1"/>
          </a:effectRef>
          <a:fontRef idx="minor">
            <a:schemeClr val="dk1"/>
          </a:fontRef>
        </p:style>
        <p:txBody>
          <a:bodyPr>
            <a:normAutofit/>
          </a:bodyPr>
          <a:lstStyle/>
          <a:p>
            <a:pPr>
              <a:buNone/>
            </a:pPr>
            <a:r>
              <a:rPr lang="uk-UA" dirty="0" smtClean="0">
                <a:latin typeface="Times New Roman" pitchFamily="18" charset="0"/>
                <a:cs typeface="Times New Roman" pitchFamily="18" charset="0"/>
              </a:rPr>
              <a:t>	На субрахунку </a:t>
            </a:r>
            <a:r>
              <a:rPr lang="uk-UA" b="1" i="1" dirty="0" smtClean="0">
                <a:latin typeface="Times New Roman" pitchFamily="18" charset="0"/>
                <a:cs typeface="Times New Roman" pitchFamily="18" charset="0"/>
              </a:rPr>
              <a:t>473 </a:t>
            </a:r>
            <a:r>
              <a:rPr lang="uk-UA" b="1" i="1" dirty="0" err="1" smtClean="0">
                <a:latin typeface="Times New Roman" pitchFamily="18" charset="0"/>
                <a:cs typeface="Times New Roman" pitchFamily="18" charset="0"/>
              </a:rPr>
              <a:t>“Забезпечення</a:t>
            </a:r>
            <a:r>
              <a:rPr lang="uk-UA" b="1" i="1" dirty="0" smtClean="0">
                <a:latin typeface="Times New Roman" pitchFamily="18" charset="0"/>
                <a:cs typeface="Times New Roman" pitchFamily="18" charset="0"/>
              </a:rPr>
              <a:t> гарантійних </a:t>
            </a:r>
            <a:r>
              <a:rPr lang="uk-UA" b="1" i="1" dirty="0" err="1" smtClean="0">
                <a:latin typeface="Times New Roman" pitchFamily="18" charset="0"/>
                <a:cs typeface="Times New Roman" pitchFamily="18" charset="0"/>
              </a:rPr>
              <a:t>зобов'язань”</a:t>
            </a:r>
            <a:r>
              <a:rPr lang="uk-UA" b="1" i="1"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ведеться облік руху та залишків коштів, зарезервованих для забезпечення майбутніх витрат на проведення гарантійних ремонтів проданої продукції, на проведення ремонту предметів прокату тощо.</a:t>
            </a:r>
            <a:endParaRPr lang="ru-RU" dirty="0" smtClean="0">
              <a:latin typeface="Times New Roman" pitchFamily="18" charset="0"/>
              <a:cs typeface="Times New Roman" pitchFamily="18" charset="0"/>
            </a:endParaRPr>
          </a:p>
          <a:p>
            <a:pPr>
              <a:buNone/>
            </a:pPr>
            <a:r>
              <a:rPr lang="uk-UA" dirty="0" smtClean="0">
                <a:latin typeface="Times New Roman" pitchFamily="18" charset="0"/>
                <a:cs typeface="Times New Roman" pitchFamily="18" charset="0"/>
              </a:rPr>
              <a:t>	Резерв на виконання гарантійних зобов’язань (рах.473). По товарах, на які встановлено гарантійний термін, до обов’язків продавця (виробника) входить виконання гарантійних зобов’язань протягом терміну гарантії. У разі виявлення дефектів або фальсифікації товарів протягом гарантійного терміну експлуатації споживач має право вимагати від продавця (виробника) їх усунення та відшкодування заподіяних збитків. </a:t>
            </a:r>
            <a:endParaRPr lang="ru-RU" dirty="0" smtClean="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Содержимое 5"/>
          <p:cNvGraphicFramePr>
            <a:graphicFrameLocks/>
          </p:cNvGraphicFramePr>
          <p:nvPr/>
        </p:nvGraphicFramePr>
        <p:xfrm>
          <a:off x="714348" y="3071810"/>
          <a:ext cx="7329510" cy="2245318"/>
        </p:xfrm>
        <a:graphic>
          <a:graphicData uri="http://schemas.openxmlformats.org/drawingml/2006/table">
            <a:tbl>
              <a:tblPr firstRow="1" bandRow="1">
                <a:tableStyleId>{69CF1AB2-1976-4502-BF36-3FF5EA218861}</a:tableStyleId>
              </a:tblPr>
              <a:tblGrid>
                <a:gridCol w="5357850"/>
                <a:gridCol w="1000132"/>
                <a:gridCol w="971528"/>
              </a:tblGrid>
              <a:tr h="360132">
                <a:tc>
                  <a:txBody>
                    <a:bodyPr/>
                    <a:lstStyle/>
                    <a:p>
                      <a:pPr algn="ctr" fontAlgn="base">
                        <a:lnSpc>
                          <a:spcPct val="115000"/>
                        </a:lnSpc>
                        <a:spcAft>
                          <a:spcPts val="0"/>
                        </a:spcAft>
                      </a:pPr>
                      <a:r>
                        <a:rPr lang="uk-UA" sz="2000" i="1" dirty="0">
                          <a:latin typeface="Times New Roman" pitchFamily="18" charset="0"/>
                          <a:cs typeface="Times New Roman" pitchFamily="18" charset="0"/>
                        </a:rPr>
                        <a:t>Господарська операція</a:t>
                      </a:r>
                      <a:endParaRPr lang="ru-RU" sz="2000" i="1"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i="1" dirty="0">
                          <a:latin typeface="Times New Roman" pitchFamily="18" charset="0"/>
                          <a:cs typeface="Times New Roman" pitchFamily="18" charset="0"/>
                        </a:rPr>
                        <a:t>Дебет</a:t>
                      </a:r>
                      <a:endParaRPr lang="ru-RU" sz="2000" i="1"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i="1" dirty="0">
                          <a:latin typeface="Times New Roman" pitchFamily="18" charset="0"/>
                          <a:cs typeface="Times New Roman" pitchFamily="18" charset="0"/>
                        </a:rPr>
                        <a:t>Кредит</a:t>
                      </a:r>
                      <a:endParaRPr lang="ru-RU" sz="2000" i="1" dirty="0">
                        <a:latin typeface="Times New Roman" pitchFamily="18" charset="0"/>
                        <a:ea typeface="Calibri"/>
                        <a:cs typeface="Times New Roman" pitchFamily="18" charset="0"/>
                      </a:endParaRPr>
                    </a:p>
                  </a:txBody>
                  <a:tcPr marL="0" marR="0" marT="0" marB="0" anchor="b">
                    <a:solidFill>
                      <a:schemeClr val="bg2"/>
                    </a:solidFill>
                  </a:tcPr>
                </a:tc>
              </a:tr>
              <a:tr h="9971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2000" kern="1200" dirty="0" smtClean="0">
                          <a:latin typeface="Times New Roman" pitchFamily="18" charset="0"/>
                          <a:cs typeface="Times New Roman" pitchFamily="18" charset="0"/>
                        </a:rPr>
                        <a:t>1. Створено забезпечення на проведення гарантійних ремонтів</a:t>
                      </a:r>
                      <a:endParaRPr lang="ru-RU" sz="2000" kern="1200" dirty="0" smtClean="0">
                        <a:solidFill>
                          <a:schemeClr val="dk1"/>
                        </a:solidFill>
                        <a:latin typeface="Times New Roman" pitchFamily="18" charset="0"/>
                        <a:ea typeface="+mn-ea"/>
                        <a:cs typeface="Times New Roman" pitchFamily="18" charset="0"/>
                      </a:endParaRPr>
                    </a:p>
                  </a:txBody>
                  <a:tcPr>
                    <a:solidFill>
                      <a:schemeClr val="bg2"/>
                    </a:solidFill>
                  </a:tcPr>
                </a:tc>
                <a:tc>
                  <a:txBody>
                    <a:bodyPr/>
                    <a:lstStyle/>
                    <a:p>
                      <a:pPr algn="ctr"/>
                      <a:r>
                        <a:rPr lang="uk-UA" sz="2000" dirty="0" smtClean="0">
                          <a:latin typeface="Times New Roman" pitchFamily="18" charset="0"/>
                          <a:cs typeface="Times New Roman" pitchFamily="18" charset="0"/>
                        </a:rPr>
                        <a:t>23</a:t>
                      </a:r>
                      <a:endParaRPr lang="ru-RU" sz="2000" dirty="0">
                        <a:latin typeface="Times New Roman" pitchFamily="18" charset="0"/>
                        <a:cs typeface="Times New Roman" pitchFamily="18" charset="0"/>
                      </a:endParaRPr>
                    </a:p>
                  </a:txBody>
                  <a:tcPr>
                    <a:solidFill>
                      <a:schemeClr val="bg2"/>
                    </a:solidFill>
                  </a:tcPr>
                </a:tc>
                <a:tc>
                  <a:txBody>
                    <a:bodyPr/>
                    <a:lstStyle/>
                    <a:p>
                      <a:pPr algn="ctr"/>
                      <a:r>
                        <a:rPr lang="uk-UA" sz="2000" dirty="0" smtClean="0">
                          <a:latin typeface="Times New Roman" pitchFamily="18" charset="0"/>
                          <a:cs typeface="Times New Roman" pitchFamily="18" charset="0"/>
                        </a:rPr>
                        <a:t>473</a:t>
                      </a:r>
                      <a:endParaRPr lang="ru-RU" sz="2000" dirty="0">
                        <a:latin typeface="Times New Roman" pitchFamily="18" charset="0"/>
                        <a:cs typeface="Times New Roman" pitchFamily="18" charset="0"/>
                      </a:endParaRPr>
                    </a:p>
                  </a:txBody>
                  <a:tcPr>
                    <a:solidFill>
                      <a:schemeClr val="bg2"/>
                    </a:solidFill>
                  </a:tcPr>
                </a:tc>
              </a:tr>
              <a:tr h="88799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2000" kern="1200" dirty="0" smtClean="0">
                          <a:latin typeface="Times New Roman" pitchFamily="18" charset="0"/>
                          <a:cs typeface="Times New Roman" pitchFamily="18" charset="0"/>
                        </a:rPr>
                        <a:t>2. Списані матеріали на проведення гарантійних ремонтів</a:t>
                      </a:r>
                      <a:endParaRPr lang="ru-RU" sz="2000" kern="1200" dirty="0" smtClean="0">
                        <a:solidFill>
                          <a:schemeClr val="dk1"/>
                        </a:solidFill>
                        <a:latin typeface="Times New Roman" pitchFamily="18" charset="0"/>
                        <a:ea typeface="+mn-ea"/>
                        <a:cs typeface="Times New Roman" pitchFamily="18" charset="0"/>
                      </a:endParaRPr>
                    </a:p>
                  </a:txBody>
                  <a:tcPr>
                    <a:solidFill>
                      <a:schemeClr val="bg2"/>
                    </a:solidFill>
                  </a:tcPr>
                </a:tc>
                <a:tc>
                  <a:txBody>
                    <a:bodyPr/>
                    <a:lstStyle/>
                    <a:p>
                      <a:pPr algn="ctr"/>
                      <a:r>
                        <a:rPr lang="uk-UA" sz="2000" dirty="0" smtClean="0">
                          <a:latin typeface="Times New Roman" pitchFamily="18" charset="0"/>
                          <a:cs typeface="Times New Roman" pitchFamily="18" charset="0"/>
                        </a:rPr>
                        <a:t>473</a:t>
                      </a:r>
                      <a:endParaRPr lang="ru-RU" sz="2000" dirty="0">
                        <a:latin typeface="Times New Roman" pitchFamily="18" charset="0"/>
                        <a:cs typeface="Times New Roman" pitchFamily="18" charset="0"/>
                      </a:endParaRPr>
                    </a:p>
                  </a:txBody>
                  <a:tcPr>
                    <a:solidFill>
                      <a:schemeClr val="bg2"/>
                    </a:solidFill>
                  </a:tcPr>
                </a:tc>
                <a:tc>
                  <a:txBody>
                    <a:bodyPr/>
                    <a:lstStyle/>
                    <a:p>
                      <a:pPr algn="ctr"/>
                      <a:r>
                        <a:rPr lang="uk-UA" sz="2000" dirty="0" smtClean="0">
                          <a:latin typeface="Times New Roman" pitchFamily="18" charset="0"/>
                          <a:cs typeface="Times New Roman" pitchFamily="18" charset="0"/>
                        </a:rPr>
                        <a:t>20</a:t>
                      </a:r>
                      <a:endParaRPr lang="ru-RU" sz="2000" dirty="0">
                        <a:latin typeface="Times New Roman" pitchFamily="18" charset="0"/>
                        <a:cs typeface="Times New Roman" pitchFamily="18" charset="0"/>
                      </a:endParaRPr>
                    </a:p>
                  </a:txBody>
                  <a:tcPr>
                    <a:solidFill>
                      <a:schemeClr val="bg2"/>
                    </a:solidFill>
                  </a:tcPr>
                </a:tc>
              </a:tr>
            </a:tbl>
          </a:graphicData>
        </a:graphic>
      </p:graphicFrame>
      <p:sp>
        <p:nvSpPr>
          <p:cNvPr id="8" name="Прямоугольник 7"/>
          <p:cNvSpPr/>
          <p:nvPr/>
        </p:nvSpPr>
        <p:spPr>
          <a:xfrm>
            <a:off x="285720" y="285728"/>
            <a:ext cx="8286808" cy="2462213"/>
          </a:xfrm>
          <a:prstGeom prst="rect">
            <a:avLst/>
          </a:prstGeom>
        </p:spPr>
        <p:txBody>
          <a:bodyPr wrap="square">
            <a:spAutoFit/>
          </a:bodyPr>
          <a:lstStyle/>
          <a:p>
            <a:r>
              <a:rPr lang="uk-UA" sz="2200" dirty="0" smtClean="0">
                <a:latin typeface="Times New Roman" pitchFamily="18" charset="0"/>
                <a:cs typeface="Times New Roman" pitchFamily="18" charset="0"/>
              </a:rPr>
              <a:t>З метою рівномірного віднесення на собівартість продукції витрат на гарантійний ремонт (обслуговування) підприємство може сформувати резерв на виконання гарантійних зобов’язань. Величина резерву встановлюється, виходячи з рівня гарантійних замін, установленого підприємством на основі прогнозних оцінок. Формується такий резерв також за рахунок витрат операційної діяльності.</a:t>
            </a:r>
            <a:endParaRPr lang="ru-RU" sz="2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787208" cy="850106"/>
          </a:xfrm>
          <a:solidFill>
            <a:schemeClr val="bg2"/>
          </a:solidFill>
        </p:spPr>
        <p:style>
          <a:lnRef idx="2">
            <a:schemeClr val="accent1"/>
          </a:lnRef>
          <a:fillRef idx="1">
            <a:schemeClr val="lt1"/>
          </a:fillRef>
          <a:effectRef idx="0">
            <a:schemeClr val="accent1"/>
          </a:effectRef>
          <a:fontRef idx="minor">
            <a:schemeClr val="dk1"/>
          </a:fontRef>
        </p:style>
        <p:txBody>
          <a:bodyPr>
            <a:normAutofit/>
          </a:bodyPr>
          <a:lstStyle/>
          <a:p>
            <a:pPr lvl="0" algn="ctr"/>
            <a:r>
              <a:rPr lang="uk-UA" sz="1400" b="1" cap="none" dirty="0">
                <a:solidFill>
                  <a:schemeClr val="tx1"/>
                </a:solidFill>
                <a:latin typeface="Times New Roman" pitchFamily="18" charset="0"/>
                <a:cs typeface="Times New Roman" pitchFamily="18" charset="0"/>
              </a:rPr>
              <a:t>Основними кореспондуючими рахунками обліку резерву (забезпечення) для відшкодування наступних (майбутніх) операційних витрат </a:t>
            </a:r>
            <a:r>
              <a:rPr lang="uk-UA" sz="1400" b="1" cap="none" dirty="0" err="1">
                <a:solidFill>
                  <a:schemeClr val="tx1"/>
                </a:solidFill>
                <a:latin typeface="Times New Roman" pitchFamily="18" charset="0"/>
                <a:cs typeface="Times New Roman" pitchFamily="18" charset="0"/>
              </a:rPr>
              <a:t>на виконання гарантій</a:t>
            </a:r>
            <a:r>
              <a:rPr lang="uk-UA" sz="1400" b="1" cap="none" dirty="0">
                <a:solidFill>
                  <a:schemeClr val="tx1"/>
                </a:solidFill>
                <a:latin typeface="Times New Roman" pitchFamily="18" charset="0"/>
                <a:cs typeface="Times New Roman" pitchFamily="18" charset="0"/>
              </a:rPr>
              <a:t>них зобов'язань є </a:t>
            </a:r>
            <a:r>
              <a:rPr lang="uk-UA" sz="1400" b="1" cap="none" dirty="0" smtClean="0">
                <a:solidFill>
                  <a:schemeClr val="tx1"/>
                </a:solidFill>
                <a:latin typeface="Times New Roman" pitchFamily="18" charset="0"/>
                <a:cs typeface="Times New Roman" pitchFamily="18" charset="0"/>
              </a:rPr>
              <a:t>:</a:t>
            </a:r>
            <a:r>
              <a:rPr lang="uk-UA" sz="1400" cap="none" dirty="0">
                <a:solidFill>
                  <a:schemeClr val="tx1"/>
                </a:solidFill>
                <a:latin typeface="Times New Roman" pitchFamily="18" charset="0"/>
                <a:cs typeface="Times New Roman" pitchFamily="18" charset="0"/>
              </a:rPr>
              <a:t/>
            </a:r>
            <a:br>
              <a:rPr lang="uk-UA" sz="1400" cap="none" dirty="0">
                <a:solidFill>
                  <a:schemeClr val="tx1"/>
                </a:solidFill>
                <a:latin typeface="Times New Roman" pitchFamily="18" charset="0"/>
                <a:cs typeface="Times New Roman" pitchFamily="18" charset="0"/>
              </a:rPr>
            </a:br>
            <a:endParaRPr lang="uk-UA" sz="1400" dirty="0">
              <a:solidFill>
                <a:schemeClr val="tx1"/>
              </a:solidFill>
              <a:latin typeface="Times New Roman" pitchFamily="18" charset="0"/>
              <a:cs typeface="Times New Roman" pitchFamily="18" charset="0"/>
            </a:endParaRPr>
          </a:p>
        </p:txBody>
      </p:sp>
      <p:sp>
        <p:nvSpPr>
          <p:cNvPr id="3" name="Объект 2"/>
          <p:cNvSpPr>
            <a:spLocks noGrp="1"/>
          </p:cNvSpPr>
          <p:nvPr>
            <p:ph sz="quarter" idx="1"/>
          </p:nvPr>
        </p:nvSpPr>
        <p:spPr/>
        <p:txBody>
          <a:bodyPr/>
          <a:lstStyle/>
          <a:p>
            <a:r>
              <a:rPr lang="uk-UA" dirty="0" smtClean="0"/>
              <a:t> </a:t>
            </a:r>
            <a:endParaRPr lang="uk-UA" dirty="0"/>
          </a:p>
        </p:txBody>
      </p:sp>
      <p:graphicFrame>
        <p:nvGraphicFramePr>
          <p:cNvPr id="4" name="Таблица 3"/>
          <p:cNvGraphicFramePr>
            <a:graphicFrameLocks noGrp="1"/>
          </p:cNvGraphicFramePr>
          <p:nvPr>
            <p:extLst>
              <p:ext uri="{D42A27DB-BD31-4B8C-83A1-F6EECF244321}">
                <p14:modId xmlns:p14="http://schemas.microsoft.com/office/powerpoint/2010/main" val="965235584"/>
              </p:ext>
            </p:extLst>
          </p:nvPr>
        </p:nvGraphicFramePr>
        <p:xfrm>
          <a:off x="457200" y="1268761"/>
          <a:ext cx="7787208" cy="3890884"/>
        </p:xfrm>
        <a:graphic>
          <a:graphicData uri="http://schemas.openxmlformats.org/drawingml/2006/table">
            <a:tbl>
              <a:tblPr/>
              <a:tblGrid>
                <a:gridCol w="874440"/>
                <a:gridCol w="936104"/>
                <a:gridCol w="5976664"/>
              </a:tblGrid>
              <a:tr h="504055">
                <a:tc>
                  <a:txBody>
                    <a:bodyPr/>
                    <a:lstStyle/>
                    <a:p>
                      <a:pPr algn="ctr" fontAlgn="base"/>
                      <a:r>
                        <a:rPr lang="uk-UA" sz="1400" b="1" dirty="0">
                          <a:solidFill>
                            <a:schemeClr val="tx1"/>
                          </a:solidFill>
                          <a:effectLst/>
                          <a:latin typeface="Times New Roman" pitchFamily="18" charset="0"/>
                          <a:cs typeface="Times New Roman" pitchFamily="18" charset="0"/>
                        </a:rPr>
                        <a:t>Дебет</a:t>
                      </a:r>
                      <a:endParaRPr lang="uk-UA" sz="1400" b="0" dirty="0">
                        <a:solidFill>
                          <a:schemeClr val="tx1"/>
                        </a:solidFill>
                        <a:effectLst/>
                        <a:latin typeface="Times New Roman" pitchFamily="18" charset="0"/>
                        <a:cs typeface="Times New Roman" pitchFamily="18" charset="0"/>
                      </a:endParaRPr>
                    </a:p>
                  </a:txBody>
                  <a:tcPr marL="65006" marR="65006" marT="81258" marB="8125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400" b="1" dirty="0">
                          <a:solidFill>
                            <a:schemeClr val="tx1"/>
                          </a:solidFill>
                          <a:effectLst/>
                          <a:latin typeface="Times New Roman" pitchFamily="18" charset="0"/>
                          <a:cs typeface="Times New Roman" pitchFamily="18" charset="0"/>
                        </a:rPr>
                        <a:t>Кредит</a:t>
                      </a:r>
                      <a:endParaRPr lang="uk-UA" sz="1400" b="0" dirty="0">
                        <a:solidFill>
                          <a:schemeClr val="tx1"/>
                        </a:solidFill>
                        <a:effectLst/>
                        <a:latin typeface="Times New Roman" pitchFamily="18" charset="0"/>
                        <a:cs typeface="Times New Roman" pitchFamily="18" charset="0"/>
                      </a:endParaRPr>
                    </a:p>
                  </a:txBody>
                  <a:tcPr marL="65006" marR="65006" marT="81258" marB="8125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400" b="1" dirty="0">
                          <a:solidFill>
                            <a:schemeClr val="tx1"/>
                          </a:solidFill>
                          <a:effectLst/>
                          <a:latin typeface="Times New Roman" pitchFamily="18" charset="0"/>
                          <a:cs typeface="Times New Roman" pitchFamily="18" charset="0"/>
                        </a:rPr>
                        <a:t>Зміст господарської операції</a:t>
                      </a:r>
                      <a:endParaRPr lang="uk-UA" sz="1400" b="0" dirty="0">
                        <a:solidFill>
                          <a:schemeClr val="tx1"/>
                        </a:solidFill>
                        <a:effectLst/>
                        <a:latin typeface="Times New Roman" pitchFamily="18" charset="0"/>
                        <a:cs typeface="Times New Roman" pitchFamily="18" charset="0"/>
                      </a:endParaRPr>
                    </a:p>
                  </a:txBody>
                  <a:tcPr marL="65006" marR="65006" marT="81258" marB="8125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630561">
                <a:tc>
                  <a:txBody>
                    <a:bodyPr/>
                    <a:lstStyle/>
                    <a:p>
                      <a:pPr algn="ctr" fontAlgn="base"/>
                      <a:r>
                        <a:rPr lang="uk-UA" sz="1400" b="0">
                          <a:solidFill>
                            <a:schemeClr val="tx1"/>
                          </a:solidFill>
                          <a:effectLst/>
                          <a:latin typeface="Times New Roman" pitchFamily="18" charset="0"/>
                          <a:cs typeface="Times New Roman" pitchFamily="18" charset="0"/>
                        </a:rPr>
                        <a:t>93</a:t>
                      </a:r>
                    </a:p>
                  </a:txBody>
                  <a:tcPr marL="65006" marR="65006" marT="81258" marB="8125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400" b="0">
                          <a:solidFill>
                            <a:schemeClr val="tx1"/>
                          </a:solidFill>
                          <a:effectLst/>
                          <a:latin typeface="Times New Roman" pitchFamily="18" charset="0"/>
                          <a:cs typeface="Times New Roman" pitchFamily="18" charset="0"/>
                        </a:rPr>
                        <a:t>473</a:t>
                      </a:r>
                    </a:p>
                  </a:txBody>
                  <a:tcPr marL="65006" marR="65006" marT="81258" marB="8125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400" b="0" dirty="0" err="1">
                          <a:solidFill>
                            <a:schemeClr val="tx1"/>
                          </a:solidFill>
                          <a:effectLst/>
                          <a:latin typeface="Times New Roman" pitchFamily="18" charset="0"/>
                          <a:cs typeface="Times New Roman" pitchFamily="18" charset="0"/>
                        </a:rPr>
                        <a:t>Нарахування</a:t>
                      </a:r>
                      <a:r>
                        <a:rPr lang="ru-RU" sz="1400" b="0" dirty="0">
                          <a:solidFill>
                            <a:schemeClr val="tx1"/>
                          </a:solidFill>
                          <a:effectLst/>
                          <a:latin typeface="Times New Roman" pitchFamily="18" charset="0"/>
                          <a:cs typeface="Times New Roman" pitchFamily="18" charset="0"/>
                        </a:rPr>
                        <a:t> резерву на </a:t>
                      </a:r>
                      <a:r>
                        <a:rPr lang="ru-RU" sz="1400" b="0" dirty="0" err="1">
                          <a:solidFill>
                            <a:schemeClr val="tx1"/>
                          </a:solidFill>
                          <a:effectLst/>
                          <a:latin typeface="Times New Roman" pitchFamily="18" charset="0"/>
                          <a:cs typeface="Times New Roman" pitchFamily="18" charset="0"/>
                        </a:rPr>
                        <a:t>гарантійний</a:t>
                      </a:r>
                      <a:r>
                        <a:rPr lang="ru-RU" sz="1400" b="0" dirty="0">
                          <a:solidFill>
                            <a:schemeClr val="tx1"/>
                          </a:solidFill>
                          <a:effectLst/>
                          <a:latin typeface="Times New Roman" pitchFamily="18" charset="0"/>
                          <a:cs typeface="Times New Roman" pitchFamily="18" charset="0"/>
                        </a:rPr>
                        <a:t> ремонт </a:t>
                      </a:r>
                      <a:r>
                        <a:rPr lang="ru-RU" sz="1400" b="0" dirty="0" err="1">
                          <a:solidFill>
                            <a:schemeClr val="tx1"/>
                          </a:solidFill>
                          <a:effectLst/>
                          <a:latin typeface="Times New Roman" pitchFamily="18" charset="0"/>
                          <a:cs typeface="Times New Roman" pitchFamily="18" charset="0"/>
                        </a:rPr>
                        <a:t>реалізованої</a:t>
                      </a:r>
                      <a:r>
                        <a:rPr lang="ru-RU" sz="1400" b="0" dirty="0">
                          <a:solidFill>
                            <a:schemeClr val="tx1"/>
                          </a:solidFill>
                          <a:effectLst/>
                          <a:latin typeface="Times New Roman" pitchFamily="18" charset="0"/>
                          <a:cs typeface="Times New Roman" pitchFamily="18" charset="0"/>
                        </a:rPr>
                        <a:t> </a:t>
                      </a:r>
                      <a:r>
                        <a:rPr lang="ru-RU" sz="1400" b="0" dirty="0" err="1">
                          <a:solidFill>
                            <a:schemeClr val="tx1"/>
                          </a:solidFill>
                          <a:effectLst/>
                          <a:latin typeface="Times New Roman" pitchFamily="18" charset="0"/>
                          <a:cs typeface="Times New Roman" pitchFamily="18" charset="0"/>
                        </a:rPr>
                        <a:t>продукції</a:t>
                      </a:r>
                      <a:endParaRPr lang="ru-RU" sz="1400" b="0" dirty="0">
                        <a:solidFill>
                          <a:schemeClr val="tx1"/>
                        </a:solidFill>
                        <a:effectLst/>
                        <a:latin typeface="Times New Roman" pitchFamily="18" charset="0"/>
                        <a:cs typeface="Times New Roman" pitchFamily="18" charset="0"/>
                      </a:endParaRPr>
                    </a:p>
                  </a:txBody>
                  <a:tcPr marL="65006" marR="65006" marT="81258" marB="8125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96539">
                <a:tc>
                  <a:txBody>
                    <a:bodyPr/>
                    <a:lstStyle/>
                    <a:p>
                      <a:pPr algn="ctr" fontAlgn="base"/>
                      <a:r>
                        <a:rPr lang="uk-UA" sz="1400" b="0">
                          <a:solidFill>
                            <a:schemeClr val="tx1"/>
                          </a:solidFill>
                          <a:effectLst/>
                          <a:latin typeface="Times New Roman" pitchFamily="18" charset="0"/>
                          <a:cs typeface="Times New Roman" pitchFamily="18" charset="0"/>
                        </a:rPr>
                        <a:t>473</a:t>
                      </a:r>
                    </a:p>
                  </a:txBody>
                  <a:tcPr marL="65006" marR="65006" marT="81258" marB="8125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400" b="0">
                          <a:solidFill>
                            <a:schemeClr val="tx1"/>
                          </a:solidFill>
                          <a:effectLst/>
                          <a:latin typeface="Times New Roman" pitchFamily="18" charset="0"/>
                          <a:cs typeface="Times New Roman" pitchFamily="18" charset="0"/>
                        </a:rPr>
                        <a:t>20</a:t>
                      </a:r>
                    </a:p>
                  </a:txBody>
                  <a:tcPr marL="65006" marR="65006" marT="81258" marB="8125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400" b="0" dirty="0" err="1">
                          <a:solidFill>
                            <a:schemeClr val="tx1"/>
                          </a:solidFill>
                          <a:effectLst/>
                          <a:latin typeface="Times New Roman" pitchFamily="18" charset="0"/>
                          <a:cs typeface="Times New Roman" pitchFamily="18" charset="0"/>
                        </a:rPr>
                        <a:t>Використання</a:t>
                      </a:r>
                      <a:r>
                        <a:rPr lang="ru-RU" sz="1400" b="0" dirty="0">
                          <a:solidFill>
                            <a:schemeClr val="tx1"/>
                          </a:solidFill>
                          <a:effectLst/>
                          <a:latin typeface="Times New Roman" pitchFamily="18" charset="0"/>
                          <a:cs typeface="Times New Roman" pitchFamily="18" charset="0"/>
                        </a:rPr>
                        <a:t> </a:t>
                      </a:r>
                      <a:r>
                        <a:rPr lang="ru-RU" sz="1400" b="0" dirty="0" err="1">
                          <a:solidFill>
                            <a:schemeClr val="tx1"/>
                          </a:solidFill>
                          <a:effectLst/>
                          <a:latin typeface="Times New Roman" pitchFamily="18" charset="0"/>
                          <a:cs typeface="Times New Roman" pitchFamily="18" charset="0"/>
                        </a:rPr>
                        <a:t>запасів</a:t>
                      </a:r>
                      <a:r>
                        <a:rPr lang="ru-RU" sz="1400" b="0" dirty="0">
                          <a:solidFill>
                            <a:schemeClr val="tx1"/>
                          </a:solidFill>
                          <a:effectLst/>
                          <a:latin typeface="Times New Roman" pitchFamily="18" charset="0"/>
                          <a:cs typeface="Times New Roman" pitchFamily="18" charset="0"/>
                        </a:rPr>
                        <a:t> для </a:t>
                      </a:r>
                      <a:r>
                        <a:rPr lang="ru-RU" sz="1400" b="0" dirty="0" err="1">
                          <a:solidFill>
                            <a:schemeClr val="tx1"/>
                          </a:solidFill>
                          <a:effectLst/>
                          <a:latin typeface="Times New Roman" pitchFamily="18" charset="0"/>
                          <a:cs typeface="Times New Roman" pitchFamily="18" charset="0"/>
                        </a:rPr>
                        <a:t>гарантійного</a:t>
                      </a:r>
                      <a:r>
                        <a:rPr lang="ru-RU" sz="1400" b="0" dirty="0">
                          <a:solidFill>
                            <a:schemeClr val="tx1"/>
                          </a:solidFill>
                          <a:effectLst/>
                          <a:latin typeface="Times New Roman" pitchFamily="18" charset="0"/>
                          <a:cs typeface="Times New Roman" pitchFamily="18" charset="0"/>
                        </a:rPr>
                        <a:t> ремонту</a:t>
                      </a:r>
                    </a:p>
                  </a:txBody>
                  <a:tcPr marL="65006" marR="65006" marT="81258" marB="8125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630561">
                <a:tc>
                  <a:txBody>
                    <a:bodyPr/>
                    <a:lstStyle/>
                    <a:p>
                      <a:pPr algn="ctr" fontAlgn="base"/>
                      <a:r>
                        <a:rPr lang="uk-UA" sz="1400" b="0">
                          <a:solidFill>
                            <a:schemeClr val="tx1"/>
                          </a:solidFill>
                          <a:effectLst/>
                          <a:latin typeface="Times New Roman" pitchFamily="18" charset="0"/>
                          <a:cs typeface="Times New Roman" pitchFamily="18" charset="0"/>
                        </a:rPr>
                        <a:t>473</a:t>
                      </a:r>
                    </a:p>
                  </a:txBody>
                  <a:tcPr marL="65006" marR="65006" marT="81258" marB="8125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400" b="0">
                          <a:solidFill>
                            <a:schemeClr val="tx1"/>
                          </a:solidFill>
                          <a:effectLst/>
                          <a:latin typeface="Times New Roman" pitchFamily="18" charset="0"/>
                          <a:cs typeface="Times New Roman" pitchFamily="18" charset="0"/>
                        </a:rPr>
                        <a:t>631, 685</a:t>
                      </a:r>
                    </a:p>
                  </a:txBody>
                  <a:tcPr marL="65006" marR="65006" marT="81258" marB="8125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400" b="0" dirty="0" err="1">
                          <a:solidFill>
                            <a:schemeClr val="tx1"/>
                          </a:solidFill>
                          <a:effectLst/>
                          <a:latin typeface="Times New Roman" pitchFamily="18" charset="0"/>
                          <a:cs typeface="Times New Roman" pitchFamily="18" charset="0"/>
                        </a:rPr>
                        <a:t>Використання</a:t>
                      </a:r>
                      <a:r>
                        <a:rPr lang="ru-RU" sz="1400" b="0" dirty="0">
                          <a:solidFill>
                            <a:schemeClr val="tx1"/>
                          </a:solidFill>
                          <a:effectLst/>
                          <a:latin typeface="Times New Roman" pitchFamily="18" charset="0"/>
                          <a:cs typeface="Times New Roman" pitchFamily="18" charset="0"/>
                        </a:rPr>
                        <a:t> резерву на </a:t>
                      </a:r>
                      <a:r>
                        <a:rPr lang="ru-RU" sz="1400" b="0" dirty="0" err="1">
                          <a:solidFill>
                            <a:schemeClr val="tx1"/>
                          </a:solidFill>
                          <a:effectLst/>
                          <a:latin typeface="Times New Roman" pitchFamily="18" charset="0"/>
                          <a:cs typeface="Times New Roman" pitchFamily="18" charset="0"/>
                        </a:rPr>
                        <a:t>гарантійний</a:t>
                      </a:r>
                      <a:r>
                        <a:rPr lang="ru-RU" sz="1400" b="0" dirty="0">
                          <a:solidFill>
                            <a:schemeClr val="tx1"/>
                          </a:solidFill>
                          <a:effectLst/>
                          <a:latin typeface="Times New Roman" pitchFamily="18" charset="0"/>
                          <a:cs typeface="Times New Roman" pitchFamily="18" charset="0"/>
                        </a:rPr>
                        <a:t> ремонт на оплату </a:t>
                      </a:r>
                      <a:r>
                        <a:rPr lang="ru-RU" sz="1400" b="0" dirty="0" err="1">
                          <a:solidFill>
                            <a:schemeClr val="tx1"/>
                          </a:solidFill>
                          <a:effectLst/>
                          <a:latin typeface="Times New Roman" pitchFamily="18" charset="0"/>
                          <a:cs typeface="Times New Roman" pitchFamily="18" charset="0"/>
                        </a:rPr>
                        <a:t>вартості</a:t>
                      </a:r>
                      <a:r>
                        <a:rPr lang="ru-RU" sz="1400" b="0" dirty="0">
                          <a:solidFill>
                            <a:schemeClr val="tx1"/>
                          </a:solidFill>
                          <a:effectLst/>
                          <a:latin typeface="Times New Roman" pitchFamily="18" charset="0"/>
                          <a:cs typeface="Times New Roman" pitchFamily="18" charset="0"/>
                        </a:rPr>
                        <a:t> </a:t>
                      </a:r>
                      <a:r>
                        <a:rPr lang="ru-RU" sz="1400" b="0" dirty="0" err="1">
                          <a:solidFill>
                            <a:schemeClr val="tx1"/>
                          </a:solidFill>
                          <a:effectLst/>
                          <a:latin typeface="Times New Roman" pitchFamily="18" charset="0"/>
                          <a:cs typeface="Times New Roman" pitchFamily="18" charset="0"/>
                        </a:rPr>
                        <a:t>послуг</a:t>
                      </a:r>
                      <a:r>
                        <a:rPr lang="ru-RU" sz="1400" b="0" dirty="0">
                          <a:solidFill>
                            <a:schemeClr val="tx1"/>
                          </a:solidFill>
                          <a:effectLst/>
                          <a:latin typeface="Times New Roman" pitchFamily="18" charset="0"/>
                          <a:cs typeface="Times New Roman" pitchFamily="18" charset="0"/>
                        </a:rPr>
                        <a:t> </a:t>
                      </a:r>
                      <a:r>
                        <a:rPr lang="ru-RU" sz="1400" b="0" dirty="0" err="1">
                          <a:solidFill>
                            <a:schemeClr val="tx1"/>
                          </a:solidFill>
                          <a:effectLst/>
                          <a:latin typeface="Times New Roman" pitchFamily="18" charset="0"/>
                          <a:cs typeface="Times New Roman" pitchFamily="18" charset="0"/>
                        </a:rPr>
                        <a:t>третіх</a:t>
                      </a:r>
                      <a:r>
                        <a:rPr lang="ru-RU" sz="1400" b="0" dirty="0">
                          <a:solidFill>
                            <a:schemeClr val="tx1"/>
                          </a:solidFill>
                          <a:effectLst/>
                          <a:latin typeface="Times New Roman" pitchFamily="18" charset="0"/>
                          <a:cs typeface="Times New Roman" pitchFamily="18" charset="0"/>
                        </a:rPr>
                        <a:t> </a:t>
                      </a:r>
                      <a:r>
                        <a:rPr lang="ru-RU" sz="1400" b="0" dirty="0" err="1">
                          <a:solidFill>
                            <a:schemeClr val="tx1"/>
                          </a:solidFill>
                          <a:effectLst/>
                          <a:latin typeface="Times New Roman" pitchFamily="18" charset="0"/>
                          <a:cs typeface="Times New Roman" pitchFamily="18" charset="0"/>
                        </a:rPr>
                        <a:t>осіб</a:t>
                      </a:r>
                      <a:r>
                        <a:rPr lang="ru-RU" sz="1400" b="0" dirty="0">
                          <a:solidFill>
                            <a:schemeClr val="tx1"/>
                          </a:solidFill>
                          <a:effectLst/>
                          <a:latin typeface="Times New Roman" pitchFamily="18" charset="0"/>
                          <a:cs typeface="Times New Roman" pitchFamily="18" charset="0"/>
                        </a:rPr>
                        <a:t> для </a:t>
                      </a:r>
                      <a:r>
                        <a:rPr lang="ru-RU" sz="1400" b="0" dirty="0" err="1">
                          <a:solidFill>
                            <a:schemeClr val="tx1"/>
                          </a:solidFill>
                          <a:effectLst/>
                          <a:latin typeface="Times New Roman" pitchFamily="18" charset="0"/>
                          <a:cs typeface="Times New Roman" pitchFamily="18" charset="0"/>
                        </a:rPr>
                        <a:t>здійснення</a:t>
                      </a:r>
                      <a:r>
                        <a:rPr lang="ru-RU" sz="1400" b="0" dirty="0">
                          <a:solidFill>
                            <a:schemeClr val="tx1"/>
                          </a:solidFill>
                          <a:effectLst/>
                          <a:latin typeface="Times New Roman" pitchFamily="18" charset="0"/>
                          <a:cs typeface="Times New Roman" pitchFamily="18" charset="0"/>
                        </a:rPr>
                        <a:t> такого ремонту</a:t>
                      </a:r>
                    </a:p>
                  </a:txBody>
                  <a:tcPr marL="65006" marR="65006" marT="81258" marB="8125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630561">
                <a:tc>
                  <a:txBody>
                    <a:bodyPr/>
                    <a:lstStyle/>
                    <a:p>
                      <a:pPr algn="ctr" fontAlgn="base"/>
                      <a:r>
                        <a:rPr lang="uk-UA" sz="1400" b="0">
                          <a:solidFill>
                            <a:schemeClr val="tx1"/>
                          </a:solidFill>
                          <a:effectLst/>
                          <a:latin typeface="Times New Roman" pitchFamily="18" charset="0"/>
                          <a:cs typeface="Times New Roman" pitchFamily="18" charset="0"/>
                        </a:rPr>
                        <a:t>473</a:t>
                      </a:r>
                    </a:p>
                  </a:txBody>
                  <a:tcPr marL="65006" marR="65006" marT="81258" marB="8125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400" b="0">
                          <a:solidFill>
                            <a:schemeClr val="tx1"/>
                          </a:solidFill>
                          <a:effectLst/>
                          <a:latin typeface="Times New Roman" pitchFamily="18" charset="0"/>
                          <a:cs typeface="Times New Roman" pitchFamily="18" charset="0"/>
                        </a:rPr>
                        <a:t>661</a:t>
                      </a:r>
                    </a:p>
                  </a:txBody>
                  <a:tcPr marL="65006" marR="65006" marT="81258" marB="8125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400" b="0" dirty="0" err="1">
                          <a:solidFill>
                            <a:schemeClr val="tx1"/>
                          </a:solidFill>
                          <a:effectLst/>
                          <a:latin typeface="Times New Roman" pitchFamily="18" charset="0"/>
                          <a:cs typeface="Times New Roman" pitchFamily="18" charset="0"/>
                        </a:rPr>
                        <a:t>Нарахування</a:t>
                      </a:r>
                      <a:r>
                        <a:rPr lang="ru-RU" sz="1400" b="0" dirty="0">
                          <a:solidFill>
                            <a:schemeClr val="tx1"/>
                          </a:solidFill>
                          <a:effectLst/>
                          <a:latin typeface="Times New Roman" pitchFamily="18" charset="0"/>
                          <a:cs typeface="Times New Roman" pitchFamily="18" charset="0"/>
                        </a:rPr>
                        <a:t> </a:t>
                      </a:r>
                      <a:r>
                        <a:rPr lang="ru-RU" sz="1400" b="0" dirty="0" err="1">
                          <a:solidFill>
                            <a:schemeClr val="tx1"/>
                          </a:solidFill>
                          <a:effectLst/>
                          <a:latin typeface="Times New Roman" pitchFamily="18" charset="0"/>
                          <a:cs typeface="Times New Roman" pitchFamily="18" charset="0"/>
                        </a:rPr>
                        <a:t>заробітної</a:t>
                      </a:r>
                      <a:r>
                        <a:rPr lang="ru-RU" sz="1400" b="0" dirty="0">
                          <a:solidFill>
                            <a:schemeClr val="tx1"/>
                          </a:solidFill>
                          <a:effectLst/>
                          <a:latin typeface="Times New Roman" pitchFamily="18" charset="0"/>
                          <a:cs typeface="Times New Roman" pitchFamily="18" charset="0"/>
                        </a:rPr>
                        <a:t> плати </a:t>
                      </a:r>
                      <a:r>
                        <a:rPr lang="ru-RU" sz="1400" b="0" dirty="0" err="1">
                          <a:solidFill>
                            <a:schemeClr val="tx1"/>
                          </a:solidFill>
                          <a:effectLst/>
                          <a:latin typeface="Times New Roman" pitchFamily="18" charset="0"/>
                          <a:cs typeface="Times New Roman" pitchFamily="18" charset="0"/>
                        </a:rPr>
                        <a:t>працівникам</a:t>
                      </a:r>
                      <a:r>
                        <a:rPr lang="ru-RU" sz="1400" b="0" dirty="0">
                          <a:solidFill>
                            <a:schemeClr val="tx1"/>
                          </a:solidFill>
                          <a:effectLst/>
                          <a:latin typeface="Times New Roman" pitchFamily="18" charset="0"/>
                          <a:cs typeface="Times New Roman" pitchFamily="18" charset="0"/>
                        </a:rPr>
                        <a:t>, </a:t>
                      </a:r>
                      <a:r>
                        <a:rPr lang="ru-RU" sz="1400" b="0" dirty="0" err="1">
                          <a:solidFill>
                            <a:schemeClr val="tx1"/>
                          </a:solidFill>
                          <a:effectLst/>
                          <a:latin typeface="Times New Roman" pitchFamily="18" charset="0"/>
                          <a:cs typeface="Times New Roman" pitchFamily="18" charset="0"/>
                        </a:rPr>
                        <a:t>які</a:t>
                      </a:r>
                      <a:r>
                        <a:rPr lang="ru-RU" sz="1400" b="0" dirty="0">
                          <a:solidFill>
                            <a:schemeClr val="tx1"/>
                          </a:solidFill>
                          <a:effectLst/>
                          <a:latin typeface="Times New Roman" pitchFamily="18" charset="0"/>
                          <a:cs typeface="Times New Roman" pitchFamily="18" charset="0"/>
                        </a:rPr>
                        <a:t> </a:t>
                      </a:r>
                      <a:r>
                        <a:rPr lang="ru-RU" sz="1400" b="0" dirty="0" err="1">
                          <a:solidFill>
                            <a:schemeClr val="tx1"/>
                          </a:solidFill>
                          <a:effectLst/>
                          <a:latin typeface="Times New Roman" pitchFamily="18" charset="0"/>
                          <a:cs typeface="Times New Roman" pitchFamily="18" charset="0"/>
                        </a:rPr>
                        <a:t>здійснюють</a:t>
                      </a:r>
                      <a:r>
                        <a:rPr lang="ru-RU" sz="1400" b="0" dirty="0">
                          <a:solidFill>
                            <a:schemeClr val="tx1"/>
                          </a:solidFill>
                          <a:effectLst/>
                          <a:latin typeface="Times New Roman" pitchFamily="18" charset="0"/>
                          <a:cs typeface="Times New Roman" pitchFamily="18" charset="0"/>
                        </a:rPr>
                        <a:t> </a:t>
                      </a:r>
                      <a:r>
                        <a:rPr lang="ru-RU" sz="1400" b="0" dirty="0" err="1">
                          <a:solidFill>
                            <a:schemeClr val="tx1"/>
                          </a:solidFill>
                          <a:effectLst/>
                          <a:latin typeface="Times New Roman" pitchFamily="18" charset="0"/>
                          <a:cs typeface="Times New Roman" pitchFamily="18" charset="0"/>
                        </a:rPr>
                        <a:t>гарантійний</a:t>
                      </a:r>
                      <a:r>
                        <a:rPr lang="ru-RU" sz="1400" b="0" dirty="0">
                          <a:solidFill>
                            <a:schemeClr val="tx1"/>
                          </a:solidFill>
                          <a:effectLst/>
                          <a:latin typeface="Times New Roman" pitchFamily="18" charset="0"/>
                          <a:cs typeface="Times New Roman" pitchFamily="18" charset="0"/>
                        </a:rPr>
                        <a:t> ремонт</a:t>
                      </a:r>
                    </a:p>
                  </a:txBody>
                  <a:tcPr marL="65006" marR="65006" marT="81258" marB="8125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1098607">
                <a:tc>
                  <a:txBody>
                    <a:bodyPr/>
                    <a:lstStyle/>
                    <a:p>
                      <a:pPr algn="ctr" fontAlgn="base"/>
                      <a:r>
                        <a:rPr lang="uk-UA" sz="1400" b="0">
                          <a:solidFill>
                            <a:schemeClr val="tx1"/>
                          </a:solidFill>
                          <a:effectLst/>
                          <a:latin typeface="Times New Roman" pitchFamily="18" charset="0"/>
                          <a:cs typeface="Times New Roman" pitchFamily="18" charset="0"/>
                        </a:rPr>
                        <a:t>473</a:t>
                      </a:r>
                    </a:p>
                  </a:txBody>
                  <a:tcPr marL="65006" marR="65006" marT="81258" marB="8125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400" b="0">
                          <a:solidFill>
                            <a:schemeClr val="tx1"/>
                          </a:solidFill>
                          <a:effectLst/>
                          <a:latin typeface="Times New Roman" pitchFamily="18" charset="0"/>
                          <a:cs typeface="Times New Roman" pitchFamily="18" charset="0"/>
                        </a:rPr>
                        <a:t>651</a:t>
                      </a:r>
                    </a:p>
                  </a:txBody>
                  <a:tcPr marL="65006" marR="65006" marT="81258" marB="8125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400" b="0" dirty="0" err="1">
                          <a:solidFill>
                            <a:schemeClr val="tx1"/>
                          </a:solidFill>
                          <a:effectLst/>
                          <a:latin typeface="Times New Roman" pitchFamily="18" charset="0"/>
                          <a:cs typeface="Times New Roman" pitchFamily="18" charset="0"/>
                        </a:rPr>
                        <a:t>Нарахування</a:t>
                      </a:r>
                      <a:r>
                        <a:rPr lang="ru-RU" sz="1400" b="0" dirty="0">
                          <a:solidFill>
                            <a:schemeClr val="tx1"/>
                          </a:solidFill>
                          <a:effectLst/>
                          <a:latin typeface="Times New Roman" pitchFamily="18" charset="0"/>
                          <a:cs typeface="Times New Roman" pitchFamily="18" charset="0"/>
                        </a:rPr>
                        <a:t> </a:t>
                      </a:r>
                      <a:r>
                        <a:rPr lang="ru-RU" sz="1400" b="0" dirty="0" err="1">
                          <a:solidFill>
                            <a:schemeClr val="tx1"/>
                          </a:solidFill>
                          <a:effectLst/>
                          <a:latin typeface="Times New Roman" pitchFamily="18" charset="0"/>
                          <a:cs typeface="Times New Roman" pitchFamily="18" charset="0"/>
                        </a:rPr>
                        <a:t>єдиного</a:t>
                      </a:r>
                      <a:r>
                        <a:rPr lang="ru-RU" sz="1400" b="0" dirty="0">
                          <a:solidFill>
                            <a:schemeClr val="tx1"/>
                          </a:solidFill>
                          <a:effectLst/>
                          <a:latin typeface="Times New Roman" pitchFamily="18" charset="0"/>
                          <a:cs typeface="Times New Roman" pitchFamily="18" charset="0"/>
                        </a:rPr>
                        <a:t> </a:t>
                      </a:r>
                      <a:r>
                        <a:rPr lang="ru-RU" sz="1400" b="0" dirty="0" err="1">
                          <a:solidFill>
                            <a:schemeClr val="tx1"/>
                          </a:solidFill>
                          <a:effectLst/>
                          <a:latin typeface="Times New Roman" pitchFamily="18" charset="0"/>
                          <a:cs typeface="Times New Roman" pitchFamily="18" charset="0"/>
                        </a:rPr>
                        <a:t>соціального</a:t>
                      </a:r>
                      <a:r>
                        <a:rPr lang="ru-RU" sz="1400" b="0" dirty="0">
                          <a:solidFill>
                            <a:schemeClr val="tx1"/>
                          </a:solidFill>
                          <a:effectLst/>
                          <a:latin typeface="Times New Roman" pitchFamily="18" charset="0"/>
                          <a:cs typeface="Times New Roman" pitchFamily="18" charset="0"/>
                        </a:rPr>
                        <a:t> </a:t>
                      </a:r>
                      <a:r>
                        <a:rPr lang="ru-RU" sz="1400" b="0" dirty="0" err="1">
                          <a:solidFill>
                            <a:schemeClr val="tx1"/>
                          </a:solidFill>
                          <a:effectLst/>
                          <a:latin typeface="Times New Roman" pitchFamily="18" charset="0"/>
                          <a:cs typeface="Times New Roman" pitchFamily="18" charset="0"/>
                        </a:rPr>
                        <a:t>внеску</a:t>
                      </a:r>
                      <a:r>
                        <a:rPr lang="ru-RU" sz="1400" b="0" dirty="0">
                          <a:solidFill>
                            <a:schemeClr val="tx1"/>
                          </a:solidFill>
                          <a:effectLst/>
                          <a:latin typeface="Times New Roman" pitchFamily="18" charset="0"/>
                          <a:cs typeface="Times New Roman" pitchFamily="18" charset="0"/>
                        </a:rPr>
                        <a:t> на </a:t>
                      </a:r>
                      <a:r>
                        <a:rPr lang="ru-RU" sz="1400" b="0" dirty="0" err="1">
                          <a:solidFill>
                            <a:schemeClr val="tx1"/>
                          </a:solidFill>
                          <a:effectLst/>
                          <a:latin typeface="Times New Roman" pitchFamily="18" charset="0"/>
                          <a:cs typeface="Times New Roman" pitchFamily="18" charset="0"/>
                        </a:rPr>
                        <a:t>загальнообов'язкове</a:t>
                      </a:r>
                      <a:r>
                        <a:rPr lang="ru-RU" sz="1400" b="0" dirty="0">
                          <a:solidFill>
                            <a:schemeClr val="tx1"/>
                          </a:solidFill>
                          <a:effectLst/>
                          <a:latin typeface="Times New Roman" pitchFamily="18" charset="0"/>
                          <a:cs typeface="Times New Roman" pitchFamily="18" charset="0"/>
                        </a:rPr>
                        <a:t> </a:t>
                      </a:r>
                      <a:r>
                        <a:rPr lang="ru-RU" sz="1400" b="0" dirty="0" err="1">
                          <a:solidFill>
                            <a:schemeClr val="tx1"/>
                          </a:solidFill>
                          <a:effectLst/>
                          <a:latin typeface="Times New Roman" pitchFamily="18" charset="0"/>
                          <a:cs typeface="Times New Roman" pitchFamily="18" charset="0"/>
                        </a:rPr>
                        <a:t>державне</a:t>
                      </a:r>
                      <a:r>
                        <a:rPr lang="ru-RU" sz="1400" b="0" dirty="0">
                          <a:solidFill>
                            <a:schemeClr val="tx1"/>
                          </a:solidFill>
                          <a:effectLst/>
                          <a:latin typeface="Times New Roman" pitchFamily="18" charset="0"/>
                          <a:cs typeface="Times New Roman" pitchFamily="18" charset="0"/>
                        </a:rPr>
                        <a:t> </a:t>
                      </a:r>
                      <a:r>
                        <a:rPr lang="ru-RU" sz="1400" b="0" dirty="0" err="1">
                          <a:solidFill>
                            <a:schemeClr val="tx1"/>
                          </a:solidFill>
                          <a:effectLst/>
                          <a:latin typeface="Times New Roman" pitchFamily="18" charset="0"/>
                          <a:cs typeface="Times New Roman" pitchFamily="18" charset="0"/>
                        </a:rPr>
                        <a:t>соціальне</a:t>
                      </a:r>
                      <a:r>
                        <a:rPr lang="ru-RU" sz="1400" b="0" dirty="0">
                          <a:solidFill>
                            <a:schemeClr val="tx1"/>
                          </a:solidFill>
                          <a:effectLst/>
                          <a:latin typeface="Times New Roman" pitchFamily="18" charset="0"/>
                          <a:cs typeface="Times New Roman" pitchFamily="18" charset="0"/>
                        </a:rPr>
                        <a:t> </a:t>
                      </a:r>
                      <a:r>
                        <a:rPr lang="ru-RU" sz="1400" b="0" dirty="0" err="1">
                          <a:solidFill>
                            <a:schemeClr val="tx1"/>
                          </a:solidFill>
                          <a:effectLst/>
                          <a:latin typeface="Times New Roman" pitchFamily="18" charset="0"/>
                          <a:cs typeface="Times New Roman" pitchFamily="18" charset="0"/>
                        </a:rPr>
                        <a:t>страхування</a:t>
                      </a:r>
                      <a:r>
                        <a:rPr lang="ru-RU" sz="1400" b="0" dirty="0">
                          <a:solidFill>
                            <a:schemeClr val="tx1"/>
                          </a:solidFill>
                          <a:effectLst/>
                          <a:latin typeface="Times New Roman" pitchFamily="18" charset="0"/>
                          <a:cs typeface="Times New Roman" pitchFamily="18" charset="0"/>
                        </a:rPr>
                        <a:t> на </a:t>
                      </a:r>
                      <a:r>
                        <a:rPr lang="ru-RU" sz="1400" b="0" dirty="0" err="1">
                          <a:solidFill>
                            <a:schemeClr val="tx1"/>
                          </a:solidFill>
                          <a:effectLst/>
                          <a:latin typeface="Times New Roman" pitchFamily="18" charset="0"/>
                          <a:cs typeface="Times New Roman" pitchFamily="18" charset="0"/>
                        </a:rPr>
                        <a:t>заробітну</a:t>
                      </a:r>
                      <a:r>
                        <a:rPr lang="ru-RU" sz="1400" b="0" dirty="0">
                          <a:solidFill>
                            <a:schemeClr val="tx1"/>
                          </a:solidFill>
                          <a:effectLst/>
                          <a:latin typeface="Times New Roman" pitchFamily="18" charset="0"/>
                          <a:cs typeface="Times New Roman" pitchFamily="18" charset="0"/>
                        </a:rPr>
                        <a:t> плату </a:t>
                      </a:r>
                      <a:r>
                        <a:rPr lang="ru-RU" sz="1400" b="0" dirty="0" err="1">
                          <a:solidFill>
                            <a:schemeClr val="tx1"/>
                          </a:solidFill>
                          <a:effectLst/>
                          <a:latin typeface="Times New Roman" pitchFamily="18" charset="0"/>
                          <a:cs typeface="Times New Roman" pitchFamily="18" charset="0"/>
                        </a:rPr>
                        <a:t>працівників</a:t>
                      </a:r>
                      <a:r>
                        <a:rPr lang="ru-RU" sz="1400" b="0" dirty="0">
                          <a:solidFill>
                            <a:schemeClr val="tx1"/>
                          </a:solidFill>
                          <a:effectLst/>
                          <a:latin typeface="Times New Roman" pitchFamily="18" charset="0"/>
                          <a:cs typeface="Times New Roman" pitchFamily="18" charset="0"/>
                        </a:rPr>
                        <a:t>, </a:t>
                      </a:r>
                      <a:r>
                        <a:rPr lang="ru-RU" sz="1400" b="0" dirty="0" err="1">
                          <a:solidFill>
                            <a:schemeClr val="tx1"/>
                          </a:solidFill>
                          <a:effectLst/>
                          <a:latin typeface="Times New Roman" pitchFamily="18" charset="0"/>
                          <a:cs typeface="Times New Roman" pitchFamily="18" charset="0"/>
                        </a:rPr>
                        <a:t>які</a:t>
                      </a:r>
                      <a:r>
                        <a:rPr lang="ru-RU" sz="1400" b="0" dirty="0">
                          <a:solidFill>
                            <a:schemeClr val="tx1"/>
                          </a:solidFill>
                          <a:effectLst/>
                          <a:latin typeface="Times New Roman" pitchFamily="18" charset="0"/>
                          <a:cs typeface="Times New Roman" pitchFamily="18" charset="0"/>
                        </a:rPr>
                        <a:t> </a:t>
                      </a:r>
                      <a:r>
                        <a:rPr lang="ru-RU" sz="1400" b="0" dirty="0" err="1">
                          <a:solidFill>
                            <a:schemeClr val="tx1"/>
                          </a:solidFill>
                          <a:effectLst/>
                          <a:latin typeface="Times New Roman" pitchFamily="18" charset="0"/>
                          <a:cs typeface="Times New Roman" pitchFamily="18" charset="0"/>
                        </a:rPr>
                        <a:t>здійснюють</a:t>
                      </a:r>
                      <a:r>
                        <a:rPr lang="ru-RU" sz="1400" b="0" dirty="0">
                          <a:solidFill>
                            <a:schemeClr val="tx1"/>
                          </a:solidFill>
                          <a:effectLst/>
                          <a:latin typeface="Times New Roman" pitchFamily="18" charset="0"/>
                          <a:cs typeface="Times New Roman" pitchFamily="18" charset="0"/>
                        </a:rPr>
                        <a:t> </a:t>
                      </a:r>
                      <a:r>
                        <a:rPr lang="ru-RU" sz="1400" b="0" dirty="0" err="1">
                          <a:solidFill>
                            <a:schemeClr val="tx1"/>
                          </a:solidFill>
                          <a:effectLst/>
                          <a:latin typeface="Times New Roman" pitchFamily="18" charset="0"/>
                          <a:cs typeface="Times New Roman" pitchFamily="18" charset="0"/>
                        </a:rPr>
                        <a:t>гарантійний</a:t>
                      </a:r>
                      <a:r>
                        <a:rPr lang="ru-RU" sz="1400" b="0" dirty="0">
                          <a:solidFill>
                            <a:schemeClr val="tx1"/>
                          </a:solidFill>
                          <a:effectLst/>
                          <a:latin typeface="Times New Roman" pitchFamily="18" charset="0"/>
                          <a:cs typeface="Times New Roman" pitchFamily="18" charset="0"/>
                        </a:rPr>
                        <a:t> ремонт</a:t>
                      </a:r>
                    </a:p>
                  </a:txBody>
                  <a:tcPr marL="65006" marR="65006" marT="81258" marB="8125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bl>
          </a:graphicData>
        </a:graphic>
      </p:graphicFrame>
    </p:spTree>
    <p:extLst>
      <p:ext uri="{BB962C8B-B14F-4D97-AF65-F5344CB8AC3E}">
        <p14:creationId xmlns:p14="http://schemas.microsoft.com/office/powerpoint/2010/main" val="338680034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859216" cy="850106"/>
          </a:xfrm>
          <a:solidFill>
            <a:schemeClr val="bg2"/>
          </a:solidFill>
        </p:spPr>
        <p:style>
          <a:lnRef idx="2">
            <a:schemeClr val="accent1"/>
          </a:lnRef>
          <a:fillRef idx="1">
            <a:schemeClr val="lt1"/>
          </a:fillRef>
          <a:effectRef idx="0">
            <a:schemeClr val="accent1"/>
          </a:effectRef>
          <a:fontRef idx="minor">
            <a:schemeClr val="dk1"/>
          </a:fontRef>
        </p:style>
        <p:txBody>
          <a:bodyPr>
            <a:noAutofit/>
          </a:bodyPr>
          <a:lstStyle/>
          <a:p>
            <a:pPr algn="ctr"/>
            <a:r>
              <a:rPr lang="ru-RU" sz="1600" b="1" dirty="0" err="1">
                <a:latin typeface="Times New Roman" pitchFamily="18" charset="0"/>
                <a:cs typeface="Times New Roman" pitchFamily="18" charset="0"/>
              </a:rPr>
              <a:t>Основними</a:t>
            </a:r>
            <a:r>
              <a:rPr lang="ru-RU" sz="1600" b="1" dirty="0">
                <a:latin typeface="Times New Roman" pitchFamily="18" charset="0"/>
                <a:cs typeface="Times New Roman" pitchFamily="18" charset="0"/>
              </a:rPr>
              <a:t> </a:t>
            </a:r>
            <a:r>
              <a:rPr lang="ru-RU" sz="1600" b="1" dirty="0" err="1">
                <a:latin typeface="Times New Roman" pitchFamily="18" charset="0"/>
                <a:cs typeface="Times New Roman" pitchFamily="18" charset="0"/>
              </a:rPr>
              <a:t>кореспондуючими</a:t>
            </a:r>
            <a:r>
              <a:rPr lang="ru-RU" sz="1600" b="1" dirty="0">
                <a:latin typeface="Times New Roman" pitchFamily="18" charset="0"/>
                <a:cs typeface="Times New Roman" pitchFamily="18" charset="0"/>
              </a:rPr>
              <a:t> </a:t>
            </a:r>
            <a:r>
              <a:rPr lang="ru-RU" sz="1600" b="1" dirty="0" err="1">
                <a:latin typeface="Times New Roman" pitchFamily="18" charset="0"/>
                <a:cs typeface="Times New Roman" pitchFamily="18" charset="0"/>
              </a:rPr>
              <a:t>рахунками</a:t>
            </a:r>
            <a:r>
              <a:rPr lang="ru-RU" sz="1600" b="1" dirty="0">
                <a:latin typeface="Times New Roman" pitchFamily="18" charset="0"/>
                <a:cs typeface="Times New Roman" pitchFamily="18" charset="0"/>
              </a:rPr>
              <a:t> при </a:t>
            </a:r>
            <a:r>
              <a:rPr lang="ru-RU" sz="1600" b="1" dirty="0" err="1">
                <a:latin typeface="Times New Roman" pitchFamily="18" charset="0"/>
                <a:cs typeface="Times New Roman" pitchFamily="18" charset="0"/>
              </a:rPr>
              <a:t>здійсненні</a:t>
            </a:r>
            <a:r>
              <a:rPr lang="ru-RU" sz="1600" b="1" dirty="0">
                <a:latin typeface="Times New Roman" pitchFamily="18" charset="0"/>
                <a:cs typeface="Times New Roman" pitchFamily="18" charset="0"/>
              </a:rPr>
              <a:t> </a:t>
            </a:r>
            <a:r>
              <a:rPr lang="ru-RU" sz="1600" b="1" dirty="0" err="1">
                <a:latin typeface="Times New Roman" pitchFamily="18" charset="0"/>
                <a:cs typeface="Times New Roman" pitchFamily="18" charset="0"/>
              </a:rPr>
              <a:t>гарантійних</a:t>
            </a:r>
            <a:r>
              <a:rPr lang="ru-RU" sz="1600" b="1" dirty="0">
                <a:latin typeface="Times New Roman" pitchFamily="18" charset="0"/>
                <a:cs typeface="Times New Roman" pitchFamily="18" charset="0"/>
              </a:rPr>
              <a:t> </a:t>
            </a:r>
            <a:r>
              <a:rPr lang="ru-RU" sz="1600" b="1" dirty="0" err="1">
                <a:latin typeface="Times New Roman" pitchFamily="18" charset="0"/>
                <a:cs typeface="Times New Roman" pitchFamily="18" charset="0"/>
              </a:rPr>
              <a:t>ремонтів</a:t>
            </a:r>
            <a:r>
              <a:rPr lang="ru-RU" sz="1600" b="1" dirty="0">
                <a:latin typeface="Times New Roman" pitchFamily="18" charset="0"/>
                <a:cs typeface="Times New Roman" pitchFamily="18" charset="0"/>
              </a:rPr>
              <a:t> та </a:t>
            </a:r>
            <a:r>
              <a:rPr lang="ru-RU" sz="1600" b="1" dirty="0" err="1">
                <a:latin typeface="Times New Roman" pitchFamily="18" charset="0"/>
                <a:cs typeface="Times New Roman" pitchFamily="18" charset="0"/>
              </a:rPr>
              <a:t>гарантійного</a:t>
            </a:r>
            <a:r>
              <a:rPr lang="ru-RU" sz="1600" b="1" dirty="0">
                <a:latin typeface="Times New Roman" pitchFamily="18" charset="0"/>
                <a:cs typeface="Times New Roman" pitchFamily="18" charset="0"/>
              </a:rPr>
              <a:t> </a:t>
            </a:r>
            <a:r>
              <a:rPr lang="ru-RU" sz="1600" b="1" dirty="0" err="1">
                <a:latin typeface="Times New Roman" pitchFamily="18" charset="0"/>
                <a:cs typeface="Times New Roman" pitchFamily="18" charset="0"/>
              </a:rPr>
              <a:t>обслуговування</a:t>
            </a:r>
            <a:r>
              <a:rPr lang="ru-RU" sz="1600" b="1" dirty="0">
                <a:latin typeface="Times New Roman" pitchFamily="18" charset="0"/>
                <a:cs typeface="Times New Roman" pitchFamily="18" charset="0"/>
              </a:rPr>
              <a:t> у </a:t>
            </a:r>
            <a:r>
              <a:rPr lang="ru-RU" sz="1600" b="1" dirty="0" err="1">
                <a:latin typeface="Times New Roman" pitchFamily="18" charset="0"/>
                <a:cs typeface="Times New Roman" pitchFamily="18" charset="0"/>
              </a:rPr>
              <a:t>власних</a:t>
            </a:r>
            <a:r>
              <a:rPr lang="ru-RU" sz="1600" b="1" dirty="0">
                <a:latin typeface="Times New Roman" pitchFamily="18" charset="0"/>
                <a:cs typeface="Times New Roman" pitchFamily="18" charset="0"/>
              </a:rPr>
              <a:t> </a:t>
            </a:r>
            <a:r>
              <a:rPr lang="ru-RU" sz="1600" b="1" dirty="0" err="1">
                <a:latin typeface="Times New Roman" pitchFamily="18" charset="0"/>
                <a:cs typeface="Times New Roman" pitchFamily="18" charset="0"/>
              </a:rPr>
              <a:t>гарантійних</a:t>
            </a:r>
            <a:r>
              <a:rPr lang="ru-RU" sz="1600" b="1" dirty="0">
                <a:latin typeface="Times New Roman" pitchFamily="18" charset="0"/>
                <a:cs typeface="Times New Roman" pitchFamily="18" charset="0"/>
              </a:rPr>
              <a:t> </a:t>
            </a:r>
            <a:r>
              <a:rPr lang="ru-RU" sz="1600" b="1" dirty="0" err="1">
                <a:latin typeface="Times New Roman" pitchFamily="18" charset="0"/>
                <a:cs typeface="Times New Roman" pitchFamily="18" charset="0"/>
              </a:rPr>
              <a:t>майстернях</a:t>
            </a:r>
            <a:r>
              <a:rPr lang="ru-RU" sz="1600" b="1" dirty="0">
                <a:latin typeface="Times New Roman" pitchFamily="18" charset="0"/>
                <a:cs typeface="Times New Roman" pitchFamily="18" charset="0"/>
              </a:rPr>
              <a:t> </a:t>
            </a:r>
            <a:r>
              <a:rPr lang="ru-RU" sz="1600" b="1" dirty="0" err="1">
                <a:latin typeface="Times New Roman" pitchFamily="18" charset="0"/>
                <a:cs typeface="Times New Roman" pitchFamily="18" charset="0"/>
              </a:rPr>
              <a:t>чи</a:t>
            </a:r>
            <a:r>
              <a:rPr lang="ru-RU" sz="1600" b="1" dirty="0">
                <a:latin typeface="Times New Roman" pitchFamily="18" charset="0"/>
                <a:cs typeface="Times New Roman" pitchFamily="18" charset="0"/>
              </a:rPr>
              <a:t> </a:t>
            </a:r>
            <a:r>
              <a:rPr lang="ru-RU" sz="1600" b="1" dirty="0" err="1">
                <a:latin typeface="Times New Roman" pitchFamily="18" charset="0"/>
                <a:cs typeface="Times New Roman" pitchFamily="18" charset="0"/>
              </a:rPr>
              <a:t>сервісних</a:t>
            </a:r>
            <a:r>
              <a:rPr lang="ru-RU" sz="1600" b="1" dirty="0">
                <a:latin typeface="Times New Roman" pitchFamily="18" charset="0"/>
                <a:cs typeface="Times New Roman" pitchFamily="18" charset="0"/>
              </a:rPr>
              <a:t> центрах </a:t>
            </a:r>
            <a:r>
              <a:rPr lang="ru-RU" sz="1600" b="1" dirty="0" smtClean="0">
                <a:latin typeface="Times New Roman" pitchFamily="18" charset="0"/>
                <a:cs typeface="Times New Roman" pitchFamily="18" charset="0"/>
              </a:rPr>
              <a:t>є:</a:t>
            </a:r>
            <a:endParaRPr lang="uk-UA" sz="1600" dirty="0">
              <a:latin typeface="Times New Roman" pitchFamily="18" charset="0"/>
              <a:cs typeface="Times New Roman" pitchFamily="18" charset="0"/>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1548829379"/>
              </p:ext>
            </p:extLst>
          </p:nvPr>
        </p:nvGraphicFramePr>
        <p:xfrm>
          <a:off x="467544" y="1268762"/>
          <a:ext cx="7920880" cy="5285624"/>
        </p:xfrm>
        <a:graphic>
          <a:graphicData uri="http://schemas.openxmlformats.org/drawingml/2006/table">
            <a:tbl>
              <a:tblPr/>
              <a:tblGrid>
                <a:gridCol w="1008112"/>
                <a:gridCol w="648072"/>
                <a:gridCol w="6264696"/>
              </a:tblGrid>
              <a:tr h="414700">
                <a:tc>
                  <a:txBody>
                    <a:bodyPr/>
                    <a:lstStyle/>
                    <a:p>
                      <a:pPr algn="ctr" fontAlgn="base"/>
                      <a:r>
                        <a:rPr lang="uk-UA" sz="1200" b="1" dirty="0">
                          <a:solidFill>
                            <a:schemeClr val="tx1"/>
                          </a:solidFill>
                          <a:effectLst/>
                          <a:latin typeface="Times New Roman" pitchFamily="18" charset="0"/>
                          <a:cs typeface="Times New Roman" pitchFamily="18" charset="0"/>
                        </a:rPr>
                        <a:t>Дебет</a:t>
                      </a:r>
                      <a:endParaRPr lang="uk-UA" sz="1200" b="0" dirty="0">
                        <a:solidFill>
                          <a:schemeClr val="tx1"/>
                        </a:solidFill>
                        <a:effectLst/>
                        <a:latin typeface="Times New Roman" pitchFamily="18" charset="0"/>
                        <a:cs typeface="Times New Roman" pitchFamily="18" charset="0"/>
                      </a:endParaRP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1" dirty="0">
                          <a:solidFill>
                            <a:schemeClr val="tx1"/>
                          </a:solidFill>
                          <a:effectLst/>
                          <a:latin typeface="Times New Roman" pitchFamily="18" charset="0"/>
                          <a:cs typeface="Times New Roman" pitchFamily="18" charset="0"/>
                        </a:rPr>
                        <a:t>Кредит</a:t>
                      </a:r>
                      <a:endParaRPr lang="uk-UA" sz="1200" b="0" dirty="0">
                        <a:solidFill>
                          <a:schemeClr val="tx1"/>
                        </a:solidFill>
                        <a:effectLst/>
                        <a:latin typeface="Times New Roman" pitchFamily="18" charset="0"/>
                        <a:cs typeface="Times New Roman" pitchFamily="18" charset="0"/>
                      </a:endParaRP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1" dirty="0">
                          <a:solidFill>
                            <a:schemeClr val="tx1"/>
                          </a:solidFill>
                          <a:effectLst/>
                          <a:latin typeface="Times New Roman" pitchFamily="18" charset="0"/>
                          <a:cs typeface="Times New Roman" pitchFamily="18" charset="0"/>
                        </a:rPr>
                        <a:t>Зміст господарської операції</a:t>
                      </a:r>
                      <a:endParaRPr lang="uk-UA" sz="1200" b="0" dirty="0">
                        <a:solidFill>
                          <a:schemeClr val="tx1"/>
                        </a:solidFill>
                        <a:effectLst/>
                        <a:latin typeface="Times New Roman" pitchFamily="18" charset="0"/>
                        <a:cs typeface="Times New Roman" pitchFamily="18" charset="0"/>
                      </a:endParaRP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722519">
                <a:tc>
                  <a:txBody>
                    <a:bodyPr/>
                    <a:lstStyle/>
                    <a:p>
                      <a:pPr algn="ctr" fontAlgn="base"/>
                      <a:r>
                        <a:rPr lang="uk-UA" sz="1200" b="0">
                          <a:solidFill>
                            <a:schemeClr val="tx1"/>
                          </a:solidFill>
                          <a:effectLst/>
                          <a:latin typeface="Times New Roman" pitchFamily="18" charset="0"/>
                          <a:cs typeface="Times New Roman" pitchFamily="18" charset="0"/>
                        </a:rPr>
                        <a:t>023</a:t>
                      </a: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a:t>
                      </a: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solidFill>
                          <a:effectLst/>
                          <a:latin typeface="Times New Roman" pitchFamily="18" charset="0"/>
                          <a:cs typeface="Times New Roman" pitchFamily="18" charset="0"/>
                        </a:rPr>
                        <a:t>Ведеться</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облік</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прийнятої</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від</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покупця</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продукції</a:t>
                      </a:r>
                      <a:r>
                        <a:rPr lang="ru-RU" sz="1200" b="0" dirty="0">
                          <a:solidFill>
                            <a:schemeClr val="tx1"/>
                          </a:solidFill>
                          <a:effectLst/>
                          <a:latin typeface="Times New Roman" pitchFamily="18" charset="0"/>
                          <a:cs typeface="Times New Roman" pitchFamily="18" charset="0"/>
                        </a:rPr>
                        <a:t> на </a:t>
                      </a:r>
                      <a:r>
                        <a:rPr lang="ru-RU" sz="1200" b="0" dirty="0" err="1">
                          <a:solidFill>
                            <a:schemeClr val="tx1"/>
                          </a:solidFill>
                          <a:effectLst/>
                          <a:latin typeface="Times New Roman" pitchFamily="18" charset="0"/>
                          <a:cs typeface="Times New Roman" pitchFamily="18" charset="0"/>
                        </a:rPr>
                        <a:t>гарантійний</a:t>
                      </a:r>
                      <a:r>
                        <a:rPr lang="ru-RU" sz="1200" b="0" dirty="0">
                          <a:solidFill>
                            <a:schemeClr val="tx1"/>
                          </a:solidFill>
                          <a:effectLst/>
                          <a:latin typeface="Times New Roman" pitchFamily="18" charset="0"/>
                          <a:cs typeface="Times New Roman" pitchFamily="18" charset="0"/>
                        </a:rPr>
                        <a:t> ремонт </a:t>
                      </a:r>
                      <a:r>
                        <a:rPr lang="ru-RU" sz="1200" b="0" dirty="0" err="1">
                          <a:solidFill>
                            <a:schemeClr val="tx1"/>
                          </a:solidFill>
                          <a:effectLst/>
                          <a:latin typeface="Times New Roman" pitchFamily="18" charset="0"/>
                          <a:cs typeface="Times New Roman" pitchFamily="18" charset="0"/>
                        </a:rPr>
                        <a:t>або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гарантійне</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обслуговування</a:t>
                      </a:r>
                      <a:r>
                        <a:rPr lang="ru-RU" sz="1200" b="0" dirty="0">
                          <a:solidFill>
                            <a:schemeClr val="tx1"/>
                          </a:solidFill>
                          <a:effectLst/>
                          <a:latin typeface="Times New Roman" pitchFamily="18" charset="0"/>
                          <a:cs typeface="Times New Roman" pitchFamily="18" charset="0"/>
                        </a:rPr>
                        <a:t>, а </a:t>
                      </a:r>
                      <a:r>
                        <a:rPr lang="ru-RU" sz="1200" b="0" dirty="0" err="1">
                          <a:solidFill>
                            <a:schemeClr val="tx1"/>
                          </a:solidFill>
                          <a:effectLst/>
                          <a:latin typeface="Times New Roman" pitchFamily="18" charset="0"/>
                          <a:cs typeface="Times New Roman" pitchFamily="18" charset="0"/>
                        </a:rPr>
                        <a:t>також</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від</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виробників</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запасних</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частин</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матеріалів</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необхідних</a:t>
                      </a:r>
                      <a:r>
                        <a:rPr lang="ru-RU" sz="1200" b="0" dirty="0">
                          <a:solidFill>
                            <a:schemeClr val="tx1"/>
                          </a:solidFill>
                          <a:effectLst/>
                          <a:latin typeface="Times New Roman" pitchFamily="18" charset="0"/>
                          <a:cs typeface="Times New Roman" pitchFamily="18" charset="0"/>
                        </a:rPr>
                        <a:t> для </a:t>
                      </a:r>
                      <a:r>
                        <a:rPr lang="ru-RU" sz="1200" b="0" dirty="0" err="1">
                          <a:solidFill>
                            <a:schemeClr val="tx1"/>
                          </a:solidFill>
                          <a:effectLst/>
                          <a:latin typeface="Times New Roman" pitchFamily="18" charset="0"/>
                          <a:cs typeface="Times New Roman" pitchFamily="18" charset="0"/>
                        </a:rPr>
                        <a:t>усунення</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несправностей</a:t>
                      </a:r>
                      <a:endParaRPr lang="ru-RU" sz="1200" b="0" dirty="0">
                        <a:solidFill>
                          <a:schemeClr val="tx1"/>
                        </a:solidFill>
                        <a:effectLst/>
                        <a:latin typeface="Times New Roman" pitchFamily="18" charset="0"/>
                        <a:cs typeface="Times New Roman" pitchFamily="18" charset="0"/>
                      </a:endParaRP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414700">
                <a:tc>
                  <a:txBody>
                    <a:bodyPr/>
                    <a:lstStyle/>
                    <a:p>
                      <a:pPr algn="ctr" fontAlgn="base"/>
                      <a:r>
                        <a:rPr lang="uk-UA" sz="1200" b="0">
                          <a:solidFill>
                            <a:schemeClr val="tx1"/>
                          </a:solidFill>
                          <a:effectLst/>
                          <a:latin typeface="Times New Roman" pitchFamily="18" charset="0"/>
                          <a:cs typeface="Times New Roman" pitchFamily="18" charset="0"/>
                        </a:rPr>
                        <a:t>23</a:t>
                      </a: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20, 22, 25</a:t>
                      </a: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solidFill>
                          <a:effectLst/>
                          <a:latin typeface="Times New Roman" pitchFamily="18" charset="0"/>
                          <a:cs typeface="Times New Roman" pitchFamily="18" charset="0"/>
                        </a:rPr>
                        <a:t>Відображається</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вартість</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запасів</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використаних</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зі</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складів</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підприємства</a:t>
                      </a:r>
                      <a:r>
                        <a:rPr lang="ru-RU" sz="1200" b="0" dirty="0">
                          <a:solidFill>
                            <a:schemeClr val="tx1"/>
                          </a:solidFill>
                          <a:effectLst/>
                          <a:latin typeface="Times New Roman" pitchFamily="18" charset="0"/>
                          <a:cs typeface="Times New Roman" pitchFamily="18" charset="0"/>
                        </a:rPr>
                        <a:t> у </a:t>
                      </a:r>
                      <a:r>
                        <a:rPr lang="ru-RU" sz="1200" b="0" dirty="0" err="1">
                          <a:solidFill>
                            <a:schemeClr val="tx1"/>
                          </a:solidFill>
                          <a:effectLst/>
                          <a:latin typeface="Times New Roman" pitchFamily="18" charset="0"/>
                          <a:cs typeface="Times New Roman" pitchFamily="18" charset="0"/>
                        </a:rPr>
                        <a:t>гарантійних</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майстернях</a:t>
                      </a:r>
                      <a:endParaRPr lang="ru-RU" sz="1200" b="0" dirty="0">
                        <a:solidFill>
                          <a:schemeClr val="tx1"/>
                        </a:solidFill>
                        <a:effectLst/>
                        <a:latin typeface="Times New Roman" pitchFamily="18" charset="0"/>
                        <a:cs typeface="Times New Roman" pitchFamily="18" charset="0"/>
                      </a:endParaRP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568609">
                <a:tc>
                  <a:txBody>
                    <a:bodyPr/>
                    <a:lstStyle/>
                    <a:p>
                      <a:pPr algn="ctr" fontAlgn="base"/>
                      <a:r>
                        <a:rPr lang="uk-UA" sz="1200" b="0">
                          <a:solidFill>
                            <a:schemeClr val="tx1"/>
                          </a:solidFill>
                          <a:effectLst/>
                          <a:latin typeface="Times New Roman" pitchFamily="18" charset="0"/>
                          <a:cs typeface="Times New Roman" pitchFamily="18" charset="0"/>
                        </a:rPr>
                        <a:t>23</a:t>
                      </a: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661</a:t>
                      </a: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uk-UA" sz="1200" b="0" dirty="0">
                          <a:solidFill>
                            <a:schemeClr val="tx1"/>
                          </a:solidFill>
                          <a:effectLst/>
                          <a:latin typeface="Times New Roman" pitchFamily="18" charset="0"/>
                          <a:cs typeface="Times New Roman" pitchFamily="18" charset="0"/>
                        </a:rPr>
                        <a:t>Відображається нарахування заробітної плати працівникам, які здійснюють гарантійний ремонт і гарантійне обслуговування</a:t>
                      </a: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568609">
                <a:tc>
                  <a:txBody>
                    <a:bodyPr/>
                    <a:lstStyle/>
                    <a:p>
                      <a:pPr algn="ctr" fontAlgn="base"/>
                      <a:r>
                        <a:rPr lang="uk-UA" sz="1200" b="0">
                          <a:solidFill>
                            <a:schemeClr val="tx1"/>
                          </a:solidFill>
                          <a:effectLst/>
                          <a:latin typeface="Times New Roman" pitchFamily="18" charset="0"/>
                          <a:cs typeface="Times New Roman" pitchFamily="18" charset="0"/>
                        </a:rPr>
                        <a:t>23</a:t>
                      </a: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651</a:t>
                      </a: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solidFill>
                          <a:effectLst/>
                          <a:latin typeface="Times New Roman" pitchFamily="18" charset="0"/>
                          <a:cs typeface="Times New Roman" pitchFamily="18" charset="0"/>
                        </a:rPr>
                        <a:t>Відображається</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нарахування</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єдиного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соціального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внеску</a:t>
                      </a:r>
                      <a:r>
                        <a:rPr lang="ru-RU" sz="1200" b="0" dirty="0">
                          <a:solidFill>
                            <a:schemeClr val="tx1"/>
                          </a:solidFill>
                          <a:effectLst/>
                          <a:latin typeface="Times New Roman" pitchFamily="18" charset="0"/>
                          <a:cs typeface="Times New Roman" pitchFamily="18" charset="0"/>
                        </a:rPr>
                        <a:t> на </a:t>
                      </a:r>
                      <a:r>
                        <a:rPr lang="ru-RU" sz="1200" b="0" dirty="0" err="1">
                          <a:solidFill>
                            <a:schemeClr val="tx1"/>
                          </a:solidFill>
                          <a:effectLst/>
                          <a:latin typeface="Times New Roman" pitchFamily="18" charset="0"/>
                          <a:cs typeface="Times New Roman" pitchFamily="18" charset="0"/>
                        </a:rPr>
                        <a:t>загальнообов'язкове</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державне</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соціальне</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страхування</a:t>
                      </a:r>
                      <a:r>
                        <a:rPr lang="ru-RU" sz="1200" b="0" dirty="0">
                          <a:solidFill>
                            <a:schemeClr val="tx1"/>
                          </a:solidFill>
                          <a:effectLst/>
                          <a:latin typeface="Times New Roman" pitchFamily="18" charset="0"/>
                          <a:cs typeface="Times New Roman" pitchFamily="18" charset="0"/>
                        </a:rPr>
                        <a:t> на </a:t>
                      </a:r>
                      <a:r>
                        <a:rPr lang="ru-RU" sz="1200" b="0" dirty="0" err="1">
                          <a:solidFill>
                            <a:schemeClr val="tx1"/>
                          </a:solidFill>
                          <a:effectLst/>
                          <a:latin typeface="Times New Roman" pitchFamily="18" charset="0"/>
                          <a:cs typeface="Times New Roman" pitchFamily="18" charset="0"/>
                        </a:rPr>
                        <a:t>заробітну</a:t>
                      </a:r>
                      <a:r>
                        <a:rPr lang="ru-RU" sz="1200" b="0" dirty="0">
                          <a:solidFill>
                            <a:schemeClr val="tx1"/>
                          </a:solidFill>
                          <a:effectLst/>
                          <a:latin typeface="Times New Roman" pitchFamily="18" charset="0"/>
                          <a:cs typeface="Times New Roman" pitchFamily="18" charset="0"/>
                        </a:rPr>
                        <a:t> плату</a:t>
                      </a: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414700">
                <a:tc>
                  <a:txBody>
                    <a:bodyPr/>
                    <a:lstStyle/>
                    <a:p>
                      <a:pPr algn="ctr" fontAlgn="base"/>
                      <a:r>
                        <a:rPr lang="uk-UA" sz="1200" b="0">
                          <a:solidFill>
                            <a:schemeClr val="tx1"/>
                          </a:solidFill>
                          <a:effectLst/>
                          <a:latin typeface="Times New Roman" pitchFamily="18" charset="0"/>
                          <a:cs typeface="Times New Roman" pitchFamily="18" charset="0"/>
                        </a:rPr>
                        <a:t>23</a:t>
                      </a: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631, 685</a:t>
                      </a: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solidFill>
                          <a:effectLst/>
                          <a:latin typeface="Times New Roman" pitchFamily="18" charset="0"/>
                          <a:cs typeface="Times New Roman" pitchFamily="18" charset="0"/>
                        </a:rPr>
                        <a:t>Відображається</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вартість</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послуг</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сторонніх</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організацій</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пов'язаних</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із</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здійсненням</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гарантійних</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робіт</a:t>
                      </a:r>
                      <a:endParaRPr lang="ru-RU" sz="1200" b="0" dirty="0">
                        <a:solidFill>
                          <a:schemeClr val="tx1"/>
                        </a:solidFill>
                        <a:effectLst/>
                        <a:latin typeface="Times New Roman" pitchFamily="18" charset="0"/>
                        <a:cs typeface="Times New Roman" pitchFamily="18" charset="0"/>
                      </a:endParaRP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423991">
                <a:tc>
                  <a:txBody>
                    <a:bodyPr/>
                    <a:lstStyle/>
                    <a:p>
                      <a:pPr algn="ctr" fontAlgn="base"/>
                      <a:r>
                        <a:rPr lang="uk-UA" sz="1200" b="0">
                          <a:solidFill>
                            <a:schemeClr val="tx1"/>
                          </a:solidFill>
                          <a:effectLst/>
                          <a:latin typeface="Times New Roman" pitchFamily="18" charset="0"/>
                          <a:cs typeface="Times New Roman" pitchFamily="18" charset="0"/>
                        </a:rPr>
                        <a:t>23</a:t>
                      </a: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372</a:t>
                      </a: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uk-UA" sz="1200" b="0" dirty="0">
                          <a:solidFill>
                            <a:schemeClr val="tx1"/>
                          </a:solidFill>
                          <a:effectLst/>
                          <a:latin typeface="Times New Roman" pitchFamily="18" charset="0"/>
                          <a:cs typeface="Times New Roman" pitchFamily="18" charset="0"/>
                        </a:rPr>
                        <a:t>Відображаються понесені витрати, здійснені через підзвітних осіб, пов'язані </a:t>
                      </a:r>
                      <a:r>
                        <a:rPr lang="uk-UA" sz="1200" b="0" dirty="0" err="1">
                          <a:solidFill>
                            <a:schemeClr val="tx1"/>
                          </a:solidFill>
                          <a:effectLst/>
                          <a:latin typeface="Times New Roman" pitchFamily="18" charset="0"/>
                          <a:cs typeface="Times New Roman" pitchFamily="18" charset="0"/>
                        </a:rPr>
                        <a:t>із здійсненням гарантій</a:t>
                      </a:r>
                      <a:r>
                        <a:rPr lang="uk-UA" sz="1200" b="0" dirty="0">
                          <a:solidFill>
                            <a:schemeClr val="tx1"/>
                          </a:solidFill>
                          <a:effectLst/>
                          <a:latin typeface="Times New Roman" pitchFamily="18" charset="0"/>
                          <a:cs typeface="Times New Roman" pitchFamily="18" charset="0"/>
                        </a:rPr>
                        <a:t>них робіт</a:t>
                      </a: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414700">
                <a:tc>
                  <a:txBody>
                    <a:bodyPr/>
                    <a:lstStyle/>
                    <a:p>
                      <a:pPr algn="ctr" fontAlgn="base"/>
                      <a:r>
                        <a:rPr lang="uk-UA" sz="1200" b="0">
                          <a:solidFill>
                            <a:schemeClr val="tx1"/>
                          </a:solidFill>
                          <a:effectLst/>
                          <a:latin typeface="Times New Roman" pitchFamily="18" charset="0"/>
                          <a:cs typeface="Times New Roman" pitchFamily="18" charset="0"/>
                        </a:rPr>
                        <a:t>23</a:t>
                      </a: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131</a:t>
                      </a: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solidFill>
                          <a:effectLst/>
                          <a:latin typeface="Times New Roman" pitchFamily="18" charset="0"/>
                          <a:cs typeface="Times New Roman" pitchFamily="18" charset="0"/>
                        </a:rPr>
                        <a:t>Нараховується</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знос</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основних</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засобів</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задіяних</a:t>
                      </a:r>
                      <a:r>
                        <a:rPr lang="ru-RU" sz="1200" b="0" dirty="0">
                          <a:solidFill>
                            <a:schemeClr val="tx1"/>
                          </a:solidFill>
                          <a:effectLst/>
                          <a:latin typeface="Times New Roman" pitchFamily="18" charset="0"/>
                          <a:cs typeface="Times New Roman" pitchFamily="18" charset="0"/>
                        </a:rPr>
                        <a:t> у </a:t>
                      </a:r>
                      <a:r>
                        <a:rPr lang="ru-RU" sz="1200" b="0" dirty="0" err="1">
                          <a:solidFill>
                            <a:schemeClr val="tx1"/>
                          </a:solidFill>
                          <a:effectLst/>
                          <a:latin typeface="Times New Roman" pitchFamily="18" charset="0"/>
                          <a:cs typeface="Times New Roman" pitchFamily="18" charset="0"/>
                        </a:rPr>
                        <a:t>роботі</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сервісних</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центрів</a:t>
                      </a:r>
                      <a:r>
                        <a:rPr lang="ru-RU" sz="1200" b="0" dirty="0">
                          <a:solidFill>
                            <a:schemeClr val="tx1"/>
                          </a:solidFill>
                          <a:effectLst/>
                          <a:latin typeface="Times New Roman" pitchFamily="18" charset="0"/>
                          <a:cs typeface="Times New Roman" pitchFamily="18" charset="0"/>
                        </a:rPr>
                        <a:t> і </a:t>
                      </a:r>
                      <a:r>
                        <a:rPr lang="ru-RU" sz="1200" b="0" dirty="0" err="1">
                          <a:solidFill>
                            <a:schemeClr val="tx1"/>
                          </a:solidFill>
                          <a:effectLst/>
                          <a:latin typeface="Times New Roman" pitchFamily="18" charset="0"/>
                          <a:cs typeface="Times New Roman" pitchFamily="18" charset="0"/>
                        </a:rPr>
                        <a:t>гарантійних</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майстерень</a:t>
                      </a:r>
                      <a:endParaRPr lang="ru-RU" sz="1200" b="0" dirty="0">
                        <a:solidFill>
                          <a:schemeClr val="tx1"/>
                        </a:solidFill>
                        <a:effectLst/>
                        <a:latin typeface="Times New Roman" pitchFamily="18" charset="0"/>
                        <a:cs typeface="Times New Roman" pitchFamily="18" charset="0"/>
                      </a:endParaRP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722519">
                <a:tc>
                  <a:txBody>
                    <a:bodyPr/>
                    <a:lstStyle/>
                    <a:p>
                      <a:pPr algn="ctr" fontAlgn="base"/>
                      <a:r>
                        <a:rPr lang="uk-UA" sz="1200" b="0">
                          <a:solidFill>
                            <a:schemeClr val="tx1"/>
                          </a:solidFill>
                          <a:effectLst/>
                          <a:latin typeface="Times New Roman" pitchFamily="18" charset="0"/>
                          <a:cs typeface="Times New Roman" pitchFamily="18" charset="0"/>
                        </a:rPr>
                        <a:t>—</a:t>
                      </a: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023</a:t>
                      </a: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solidFill>
                          <a:effectLst/>
                          <a:latin typeface="Times New Roman" pitchFamily="18" charset="0"/>
                          <a:cs typeface="Times New Roman" pitchFamily="18" charset="0"/>
                        </a:rPr>
                        <a:t>Відображається</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списання</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вартості</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відремонтованої</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продукції</a:t>
                      </a:r>
                      <a:r>
                        <a:rPr lang="ru-RU" sz="1200" b="0" dirty="0">
                          <a:solidFill>
                            <a:schemeClr val="tx1"/>
                          </a:solidFill>
                          <a:effectLst/>
                          <a:latin typeface="Times New Roman" pitchFamily="18" charset="0"/>
                          <a:cs typeface="Times New Roman" pitchFamily="18" charset="0"/>
                        </a:rPr>
                        <a:t> з </a:t>
                      </a:r>
                      <a:r>
                        <a:rPr lang="ru-RU" sz="1200" b="0" dirty="0" err="1">
                          <a:solidFill>
                            <a:schemeClr val="tx1"/>
                          </a:solidFill>
                          <a:effectLst/>
                          <a:latin typeface="Times New Roman" pitchFamily="18" charset="0"/>
                          <a:cs typeface="Times New Roman" pitchFamily="18" charset="0"/>
                        </a:rPr>
                        <a:t>позабалансового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рахунку</a:t>
                      </a:r>
                      <a:r>
                        <a:rPr lang="ru-RU" sz="1200" b="0" dirty="0">
                          <a:solidFill>
                            <a:schemeClr val="tx1"/>
                          </a:solidFill>
                          <a:effectLst/>
                          <a:latin typeface="Times New Roman" pitchFamily="18" charset="0"/>
                          <a:cs typeface="Times New Roman" pitchFamily="18" charset="0"/>
                        </a:rPr>
                        <a:t> при </a:t>
                      </a:r>
                      <a:r>
                        <a:rPr lang="ru-RU" sz="1200" b="0" dirty="0" err="1">
                          <a:solidFill>
                            <a:schemeClr val="tx1"/>
                          </a:solidFill>
                          <a:effectLst/>
                          <a:latin typeface="Times New Roman" pitchFamily="18" charset="0"/>
                          <a:cs typeface="Times New Roman" pitchFamily="18" charset="0"/>
                        </a:rPr>
                        <a:t>передачі</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покупцеві</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запасних</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частин</a:t>
                      </a:r>
                      <a:r>
                        <a:rPr lang="ru-RU" sz="1200" b="0" dirty="0">
                          <a:solidFill>
                            <a:schemeClr val="tx1"/>
                          </a:solidFill>
                          <a:effectLst/>
                          <a:latin typeface="Times New Roman" pitchFamily="18" charset="0"/>
                          <a:cs typeface="Times New Roman" pitchFamily="18" charset="0"/>
                        </a:rPr>
                        <a:t> і </a:t>
                      </a:r>
                      <a:r>
                        <a:rPr lang="ru-RU" sz="1200" b="0" dirty="0" err="1">
                          <a:solidFill>
                            <a:schemeClr val="tx1"/>
                          </a:solidFill>
                          <a:effectLst/>
                          <a:latin typeface="Times New Roman" pitchFamily="18" charset="0"/>
                          <a:cs typeface="Times New Roman" pitchFamily="18" charset="0"/>
                        </a:rPr>
                        <a:t>матеріалів</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безоплатно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отриманих</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від</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виробників</a:t>
                      </a:r>
                      <a:r>
                        <a:rPr lang="ru-RU" sz="1200" b="0" dirty="0">
                          <a:solidFill>
                            <a:schemeClr val="tx1"/>
                          </a:solidFill>
                          <a:effectLst/>
                          <a:latin typeface="Times New Roman" pitchFamily="18" charset="0"/>
                          <a:cs typeface="Times New Roman" pitchFamily="18" charset="0"/>
                        </a:rPr>
                        <a:t> та </a:t>
                      </a:r>
                      <a:r>
                        <a:rPr lang="ru-RU" sz="1200" b="0" dirty="0" err="1">
                          <a:solidFill>
                            <a:schemeClr val="tx1"/>
                          </a:solidFill>
                          <a:effectLst/>
                          <a:latin typeface="Times New Roman" pitchFamily="18" charset="0"/>
                          <a:cs typeface="Times New Roman" pitchFamily="18" charset="0"/>
                        </a:rPr>
                        <a:t>використаних</a:t>
                      </a:r>
                      <a:r>
                        <a:rPr lang="ru-RU" sz="1200" b="0" dirty="0">
                          <a:solidFill>
                            <a:schemeClr val="tx1"/>
                          </a:solidFill>
                          <a:effectLst/>
                          <a:latin typeface="Times New Roman" pitchFamily="18" charset="0"/>
                          <a:cs typeface="Times New Roman" pitchFamily="18" charset="0"/>
                        </a:rPr>
                        <a:t> для </a:t>
                      </a:r>
                      <a:r>
                        <a:rPr lang="ru-RU" sz="1200" b="0" dirty="0" err="1">
                          <a:solidFill>
                            <a:schemeClr val="tx1"/>
                          </a:solidFill>
                          <a:effectLst/>
                          <a:latin typeface="Times New Roman" pitchFamily="18" charset="0"/>
                          <a:cs typeface="Times New Roman" pitchFamily="18" charset="0"/>
                        </a:rPr>
                        <a:t>усунення</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несправностей</a:t>
                      </a:r>
                      <a:endParaRPr lang="ru-RU" sz="1200" b="0" dirty="0">
                        <a:solidFill>
                          <a:schemeClr val="tx1"/>
                        </a:solidFill>
                        <a:effectLst/>
                        <a:latin typeface="Times New Roman" pitchFamily="18" charset="0"/>
                        <a:cs typeface="Times New Roman" pitchFamily="18" charset="0"/>
                      </a:endParaRP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414700">
                <a:tc>
                  <a:txBody>
                    <a:bodyPr/>
                    <a:lstStyle/>
                    <a:p>
                      <a:pPr algn="ctr" fontAlgn="base"/>
                      <a:r>
                        <a:rPr lang="uk-UA" sz="1200" b="0">
                          <a:solidFill>
                            <a:schemeClr val="tx1"/>
                          </a:solidFill>
                          <a:effectLst/>
                          <a:latin typeface="Times New Roman" pitchFamily="18" charset="0"/>
                          <a:cs typeface="Times New Roman" pitchFamily="18" charset="0"/>
                        </a:rPr>
                        <a:t>473</a:t>
                      </a: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23</a:t>
                      </a: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solidFill>
                          <a:effectLst/>
                          <a:latin typeface="Times New Roman" pitchFamily="18" charset="0"/>
                          <a:cs typeface="Times New Roman" pitchFamily="18" charset="0"/>
                        </a:rPr>
                        <a:t>Списуються</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витрати</a:t>
                      </a:r>
                      <a:r>
                        <a:rPr lang="ru-RU" sz="1200" b="0" dirty="0">
                          <a:solidFill>
                            <a:schemeClr val="tx1"/>
                          </a:solidFill>
                          <a:effectLst/>
                          <a:latin typeface="Times New Roman" pitchFamily="18" charset="0"/>
                          <a:cs typeface="Times New Roman" pitchFamily="18" charset="0"/>
                        </a:rPr>
                        <a:t> з </a:t>
                      </a:r>
                      <a:r>
                        <a:rPr lang="ru-RU" sz="1200" b="0" dirty="0" err="1">
                          <a:solidFill>
                            <a:schemeClr val="tx1"/>
                          </a:solidFill>
                          <a:effectLst/>
                          <a:latin typeface="Times New Roman" pitchFamily="18" charset="0"/>
                          <a:cs typeface="Times New Roman" pitchFamily="18" charset="0"/>
                        </a:rPr>
                        <a:t>гарантійного</a:t>
                      </a:r>
                      <a:r>
                        <a:rPr lang="ru-RU" sz="1200" b="0" dirty="0">
                          <a:solidFill>
                            <a:schemeClr val="tx1"/>
                          </a:solidFill>
                          <a:effectLst/>
                          <a:latin typeface="Times New Roman" pitchFamily="18" charset="0"/>
                          <a:cs typeface="Times New Roman" pitchFamily="18" charset="0"/>
                        </a:rPr>
                        <a:t> ремонту за </a:t>
                      </a:r>
                      <a:r>
                        <a:rPr lang="ru-RU" sz="1200" b="0" dirty="0" err="1">
                          <a:solidFill>
                            <a:schemeClr val="tx1"/>
                          </a:solidFill>
                          <a:effectLst/>
                          <a:latin typeface="Times New Roman" pitchFamily="18" charset="0"/>
                          <a:cs typeface="Times New Roman" pitchFamily="18" charset="0"/>
                        </a:rPr>
                        <a:t>рахунок</a:t>
                      </a:r>
                      <a:r>
                        <a:rPr lang="ru-RU" sz="1200" b="0" dirty="0">
                          <a:solidFill>
                            <a:schemeClr val="tx1"/>
                          </a:solidFill>
                          <a:effectLst/>
                          <a:latin typeface="Times New Roman" pitchFamily="18" charset="0"/>
                          <a:cs typeface="Times New Roman" pitchFamily="18" charset="0"/>
                        </a:rPr>
                        <a:t> резерву</a:t>
                      </a:r>
                    </a:p>
                  </a:txBody>
                  <a:tcPr marL="41093" marR="41093" marT="51366" marB="51366">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bl>
          </a:graphicData>
        </a:graphic>
      </p:graphicFrame>
      <p:sp>
        <p:nvSpPr>
          <p:cNvPr id="5" name="Rectangle 1"/>
          <p:cNvSpPr>
            <a:spLocks noChangeArrowheads="1"/>
          </p:cNvSpPr>
          <p:nvPr/>
        </p:nvSpPr>
        <p:spPr bwMode="auto">
          <a:xfrm>
            <a:off x="1830388" y="1465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4400" b="0" i="0" u="none" strike="noStrike" cap="none" normalizeH="0" baseline="0" dirty="0" smtClean="0">
                <a:ln>
                  <a:noFill/>
                </a:ln>
                <a:solidFill>
                  <a:srgbClr val="3D3C3B"/>
                </a:solidFill>
                <a:effectLst/>
                <a:latin typeface="Roboto Condensed"/>
                <a:cs typeface="Arial" pitchFamily="34" charset="0"/>
              </a:rPr>
              <a:t> </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77479252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142844" y="571480"/>
            <a:ext cx="8501122" cy="5143536"/>
          </a:xfrm>
          <a:solidFill>
            <a:schemeClr val="bg2"/>
          </a:solidFill>
        </p:spPr>
        <p:style>
          <a:lnRef idx="1">
            <a:schemeClr val="accent1"/>
          </a:lnRef>
          <a:fillRef idx="2">
            <a:schemeClr val="accent1"/>
          </a:fillRef>
          <a:effectRef idx="1">
            <a:schemeClr val="accent1"/>
          </a:effectRef>
          <a:fontRef idx="minor">
            <a:schemeClr val="dk1"/>
          </a:fontRef>
        </p:style>
        <p:txBody>
          <a:bodyPr>
            <a:noAutofit/>
          </a:bodyPr>
          <a:lstStyle/>
          <a:p>
            <a:pPr>
              <a:buNone/>
            </a:pPr>
            <a:r>
              <a:rPr lang="uk-UA" dirty="0" smtClean="0">
                <a:latin typeface="Times New Roman" pitchFamily="18" charset="0"/>
                <a:cs typeface="Times New Roman" pitchFamily="18" charset="0"/>
              </a:rPr>
              <a:t>	На субрахунку </a:t>
            </a:r>
            <a:r>
              <a:rPr lang="uk-UA" b="1" i="1" dirty="0" smtClean="0">
                <a:latin typeface="Times New Roman" pitchFamily="18" charset="0"/>
                <a:cs typeface="Times New Roman" pitchFamily="18" charset="0"/>
              </a:rPr>
              <a:t>474 </a:t>
            </a:r>
            <a:r>
              <a:rPr lang="uk-UA" b="1" i="1" dirty="0" err="1" smtClean="0">
                <a:latin typeface="Times New Roman" pitchFamily="18" charset="0"/>
                <a:cs typeface="Times New Roman" pitchFamily="18" charset="0"/>
              </a:rPr>
              <a:t>“Забезпечення</a:t>
            </a:r>
            <a:r>
              <a:rPr lang="uk-UA" b="1" i="1" dirty="0" smtClean="0">
                <a:latin typeface="Times New Roman" pitchFamily="18" charset="0"/>
                <a:cs typeface="Times New Roman" pitchFamily="18" charset="0"/>
              </a:rPr>
              <a:t> інших витрат і </a:t>
            </a:r>
            <a:r>
              <a:rPr lang="uk-UA" b="1" i="1" dirty="0" err="1" smtClean="0">
                <a:latin typeface="Times New Roman" pitchFamily="18" charset="0"/>
                <a:cs typeface="Times New Roman" pitchFamily="18" charset="0"/>
              </a:rPr>
              <a:t>платежів”</a:t>
            </a:r>
            <a:r>
              <a:rPr lang="uk-UA" b="1" i="1"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ведеться облік забезпечення інших наступних витрат, що не знайшли відображення на інших субрахунках рахунку </a:t>
            </a:r>
            <a:r>
              <a:rPr lang="uk-UA" b="1" i="1" dirty="0" smtClean="0">
                <a:latin typeface="Times New Roman" pitchFamily="18" charset="0"/>
                <a:cs typeface="Times New Roman" pitchFamily="18" charset="0"/>
              </a:rPr>
              <a:t>47 </a:t>
            </a:r>
            <a:r>
              <a:rPr lang="uk-UA" b="1" i="1" dirty="0" err="1" smtClean="0">
                <a:latin typeface="Times New Roman" pitchFamily="18" charset="0"/>
                <a:cs typeface="Times New Roman" pitchFamily="18" charset="0"/>
              </a:rPr>
              <a:t>“Забезпечення</a:t>
            </a:r>
            <a:r>
              <a:rPr lang="uk-UA" b="1" i="1" dirty="0" smtClean="0">
                <a:latin typeface="Times New Roman" pitchFamily="18" charset="0"/>
                <a:cs typeface="Times New Roman" pitchFamily="18" charset="0"/>
              </a:rPr>
              <a:t> майбутніх витрат і </a:t>
            </a:r>
            <a:r>
              <a:rPr lang="uk-UA" b="1" i="1" dirty="0" err="1" smtClean="0">
                <a:latin typeface="Times New Roman" pitchFamily="18" charset="0"/>
                <a:cs typeface="Times New Roman" pitchFamily="18" charset="0"/>
              </a:rPr>
              <a:t>платежів”</a:t>
            </a:r>
            <a:r>
              <a:rPr lang="uk-UA" b="1" i="1"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Так, наприклад, згідно з П(с)БО 26 </a:t>
            </a:r>
            <a:r>
              <a:rPr lang="uk-UA" dirty="0" err="1" smtClean="0">
                <a:latin typeface="Times New Roman" pitchFamily="18" charset="0"/>
                <a:cs typeface="Times New Roman" pitchFamily="18" charset="0"/>
              </a:rPr>
              <a:t>“Виплати</a:t>
            </a:r>
            <a:r>
              <a:rPr lang="uk-UA"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працівникам”</a:t>
            </a:r>
            <a:r>
              <a:rPr lang="uk-UA" dirty="0" smtClean="0">
                <a:latin typeface="Times New Roman" pitchFamily="18" charset="0"/>
                <a:cs typeface="Times New Roman" pitchFamily="18" charset="0"/>
              </a:rPr>
              <a:t> підприємства повинні створювати забезпечення за виплатами при звільненні (наприклад, вихідна допомога). Витрати визнаються у тому періоді, в якому виникають зобов’язання, а саме при прийнятті рішення про звільнення працівників. Створюються також забезпечення для відшкодування майбутніх витрат на реструктуризацію, на виплату премій та інших заохочувальних виплат, якщо робота, виконана працівниками в цьому періоді, дає їм право на отримання таких виплат у майбутньому тощо.</a:t>
            </a:r>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14282" y="142852"/>
            <a:ext cx="3786214" cy="6429420"/>
          </a:xfrm>
          <a:solidFill>
            <a:schemeClr val="bg2"/>
          </a:solidFill>
        </p:spPr>
        <p:style>
          <a:lnRef idx="1">
            <a:schemeClr val="accent1"/>
          </a:lnRef>
          <a:fillRef idx="2">
            <a:schemeClr val="accent1"/>
          </a:fillRef>
          <a:effectRef idx="1">
            <a:schemeClr val="accent1"/>
          </a:effectRef>
          <a:fontRef idx="minor">
            <a:schemeClr val="dk1"/>
          </a:fontRef>
        </p:style>
        <p:txBody>
          <a:bodyPr>
            <a:normAutofit/>
          </a:bodyPr>
          <a:lstStyle/>
          <a:p>
            <a:pPr>
              <a:buNone/>
            </a:pPr>
            <a:r>
              <a:rPr lang="uk-UA" sz="2600" dirty="0" smtClean="0">
                <a:latin typeface="Times New Roman" pitchFamily="18" charset="0"/>
                <a:cs typeface="Times New Roman" pitchFamily="18" charset="0"/>
              </a:rPr>
              <a:t>   </a:t>
            </a:r>
            <a:r>
              <a:rPr lang="uk-UA" sz="2600" b="1" i="1" dirty="0" smtClean="0">
                <a:latin typeface="Times New Roman" pitchFamily="18" charset="0"/>
                <a:cs typeface="Times New Roman" pitchFamily="18" charset="0"/>
              </a:rPr>
              <a:t>Субсидії</a:t>
            </a:r>
            <a:r>
              <a:rPr lang="uk-UA" sz="2600" dirty="0" smtClean="0">
                <a:latin typeface="Times New Roman" pitchFamily="18" charset="0"/>
                <a:cs typeface="Times New Roman" pitchFamily="18" charset="0"/>
              </a:rPr>
              <a:t> - усі безоплатні поточні виплати підприємствам, що не передбачають компенсації у вигляді спеціально обумовлених виплат або товарів та послуг в обмін на проведені платежі, а також витрати, пов'язані з відшкодуванням збитків державних підприємств.</a:t>
            </a:r>
            <a:endParaRPr lang="ru-RU" sz="2600" dirty="0" smtClean="0">
              <a:latin typeface="Times New Roman" pitchFamily="18" charset="0"/>
              <a:cs typeface="Times New Roman" pitchFamily="18" charset="0"/>
            </a:endParaRPr>
          </a:p>
          <a:p>
            <a:pPr>
              <a:buNone/>
            </a:pPr>
            <a:endParaRPr lang="ru-RU" sz="2600" dirty="0">
              <a:latin typeface="Times New Roman" pitchFamily="18" charset="0"/>
              <a:cs typeface="Times New Roman" pitchFamily="18" charset="0"/>
            </a:endParaRPr>
          </a:p>
        </p:txBody>
      </p:sp>
      <p:pic>
        <p:nvPicPr>
          <p:cNvPr id="36866" name="Picture 2" descr="C:\Users\Аня\Desktop\Новая папка\67678787878.jpg"/>
          <p:cNvPicPr>
            <a:picLocks noChangeAspect="1" noChangeArrowheads="1"/>
          </p:cNvPicPr>
          <p:nvPr/>
        </p:nvPicPr>
        <p:blipFill>
          <a:blip r:embed="rId2"/>
          <a:srcRect/>
          <a:stretch>
            <a:fillRect/>
          </a:stretch>
        </p:blipFill>
        <p:spPr bwMode="auto">
          <a:xfrm>
            <a:off x="4071934" y="142852"/>
            <a:ext cx="4786346" cy="3305793"/>
          </a:xfrm>
          <a:prstGeom prst="rect">
            <a:avLst/>
          </a:prstGeom>
          <a:ln>
            <a:noFill/>
          </a:ln>
          <a:effectLst>
            <a:softEdge rad="112500"/>
          </a:effectLst>
        </p:spPr>
      </p:pic>
      <p:sp>
        <p:nvSpPr>
          <p:cNvPr id="6" name="Содержимое 2"/>
          <p:cNvSpPr txBox="1">
            <a:spLocks/>
          </p:cNvSpPr>
          <p:nvPr/>
        </p:nvSpPr>
        <p:spPr>
          <a:xfrm>
            <a:off x="4143372" y="3429000"/>
            <a:ext cx="4572032" cy="3143272"/>
          </a:xfrm>
          <a:prstGeom prst="rect">
            <a:avLst/>
          </a:prstGeom>
          <a:solidFill>
            <a:schemeClr val="bg2"/>
          </a:solidFill>
        </p:spPr>
        <p:style>
          <a:lnRef idx="1">
            <a:schemeClr val="accent1"/>
          </a:lnRef>
          <a:fillRef idx="2">
            <a:schemeClr val="accent1"/>
          </a:fillRef>
          <a:effectRef idx="1">
            <a:schemeClr val="accent1"/>
          </a:effectRef>
          <a:fontRef idx="minor">
            <a:schemeClr val="dk1"/>
          </a:fontRef>
        </p:style>
        <p:txBody>
          <a:bodyPr vert="horz">
            <a:no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kumimoji="0" lang="uk-UA" sz="2600" b="0" i="0" u="none" strike="noStrike" kern="1200" cap="none" spc="0" normalizeH="0" baseline="0" noProof="0" dirty="0" smtClean="0">
                <a:ln>
                  <a:noFill/>
                </a:ln>
                <a:solidFill>
                  <a:schemeClr val="dk1"/>
                </a:solidFill>
                <a:effectLst/>
                <a:uLnTx/>
                <a:uFillTx/>
                <a:latin typeface="Times New Roman" pitchFamily="18" charset="0"/>
                <a:cs typeface="Times New Roman" pitchFamily="18" charset="0"/>
              </a:rPr>
              <a:t>    До категорій субсидій та поточних трансфертів належать усі безоплатні державні платежі, що не підлягають поверненню та передбачаються тільки на поточні цілі одержувача бюджетних коштів.</a:t>
            </a:r>
            <a:endParaRPr kumimoji="0" lang="ru-RU" sz="2600" b="0" i="0" u="none" strike="noStrike" kern="1200" cap="none" spc="0" normalizeH="0" baseline="0" noProof="0" dirty="0" smtClean="0">
              <a:ln>
                <a:noFill/>
              </a:ln>
              <a:solidFill>
                <a:schemeClr val="dk1"/>
              </a:solidFill>
              <a:effectLst/>
              <a:uLnTx/>
              <a:uFillTx/>
              <a:latin typeface="Times New Roman" pitchFamily="18" charset="0"/>
              <a:cs typeface="Times New Roman" pitchFamily="18" charset="0"/>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ru-RU" sz="2600" b="0" i="0" u="none" strike="noStrike" kern="1200" cap="none" spc="0" normalizeH="0" baseline="0" noProof="0" dirty="0">
              <a:ln>
                <a:noFill/>
              </a:ln>
              <a:solidFill>
                <a:schemeClr val="dk1"/>
              </a:solidFill>
              <a:effectLst/>
              <a:uLnTx/>
              <a:uFillTx/>
              <a:latin typeface="Times New Roman" pitchFamily="18" charset="0"/>
              <a:cs typeface="Times New Roman" pitchFamily="18"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785786" y="642918"/>
            <a:ext cx="7467600" cy="1643074"/>
          </a:xfrm>
          <a:solidFill>
            <a:schemeClr val="bg2"/>
          </a:solidFill>
        </p:spPr>
        <p:style>
          <a:lnRef idx="1">
            <a:schemeClr val="accent1"/>
          </a:lnRef>
          <a:fillRef idx="2">
            <a:schemeClr val="accent1"/>
          </a:fillRef>
          <a:effectRef idx="1">
            <a:schemeClr val="accent1"/>
          </a:effectRef>
          <a:fontRef idx="minor">
            <a:schemeClr val="dk1"/>
          </a:fontRef>
        </p:style>
        <p:txBody>
          <a:bodyPr/>
          <a:lstStyle/>
          <a:p>
            <a:pPr>
              <a:buNone/>
            </a:pPr>
            <a:r>
              <a:rPr lang="uk-UA" dirty="0" smtClean="0"/>
              <a:t>	</a:t>
            </a:r>
            <a:r>
              <a:rPr lang="uk-UA" dirty="0" smtClean="0">
                <a:latin typeface="Times New Roman" pitchFamily="18" charset="0"/>
                <a:cs typeface="Times New Roman" pitchFamily="18" charset="0"/>
              </a:rPr>
              <a:t>474 „ Забезпечення інших витрат і платежів» (забезпечення на виконання зобов’язань щодо обтяжливих контрактів, на реструктуризацію та виконання зобов’язань при припиненні діяльності).</a:t>
            </a:r>
            <a:endParaRPr lang="ru-RU" dirty="0" smtClean="0">
              <a:latin typeface="Times New Roman" pitchFamily="18" charset="0"/>
              <a:cs typeface="Times New Roman" pitchFamily="18" charset="0"/>
            </a:endParaRPr>
          </a:p>
          <a:p>
            <a:pPr>
              <a:buNone/>
            </a:pPr>
            <a:endParaRPr lang="ru-RU" dirty="0"/>
          </a:p>
        </p:txBody>
      </p:sp>
      <p:graphicFrame>
        <p:nvGraphicFramePr>
          <p:cNvPr id="4" name="Содержимое 5"/>
          <p:cNvGraphicFramePr>
            <a:graphicFrameLocks/>
          </p:cNvGraphicFramePr>
          <p:nvPr/>
        </p:nvGraphicFramePr>
        <p:xfrm>
          <a:off x="785786" y="2786058"/>
          <a:ext cx="7429552" cy="2112688"/>
        </p:xfrm>
        <a:graphic>
          <a:graphicData uri="http://schemas.openxmlformats.org/drawingml/2006/table">
            <a:tbl>
              <a:tblPr firstRow="1" bandRow="1">
                <a:tableStyleId>{69CF1AB2-1976-4502-BF36-3FF5EA218861}</a:tableStyleId>
              </a:tblPr>
              <a:tblGrid>
                <a:gridCol w="5429288"/>
                <a:gridCol w="1000132"/>
                <a:gridCol w="1000132"/>
              </a:tblGrid>
              <a:tr h="309533">
                <a:tc>
                  <a:txBody>
                    <a:bodyPr/>
                    <a:lstStyle/>
                    <a:p>
                      <a:pPr algn="ctr" fontAlgn="base">
                        <a:lnSpc>
                          <a:spcPct val="115000"/>
                        </a:lnSpc>
                        <a:spcAft>
                          <a:spcPts val="0"/>
                        </a:spcAft>
                      </a:pPr>
                      <a:r>
                        <a:rPr lang="uk-UA" sz="2000" i="1" dirty="0">
                          <a:latin typeface="Times New Roman" pitchFamily="18" charset="0"/>
                          <a:cs typeface="Times New Roman" pitchFamily="18" charset="0"/>
                        </a:rPr>
                        <a:t>Господарська операція</a:t>
                      </a:r>
                      <a:endParaRPr lang="ru-RU" sz="2000" i="1"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i="1" dirty="0">
                          <a:latin typeface="Times New Roman" pitchFamily="18" charset="0"/>
                          <a:cs typeface="Times New Roman" pitchFamily="18" charset="0"/>
                        </a:rPr>
                        <a:t>Дебет</a:t>
                      </a:r>
                      <a:endParaRPr lang="ru-RU" sz="2000" i="1"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i="1" dirty="0">
                          <a:latin typeface="Times New Roman" pitchFamily="18" charset="0"/>
                          <a:cs typeface="Times New Roman" pitchFamily="18" charset="0"/>
                        </a:rPr>
                        <a:t>Кредит</a:t>
                      </a:r>
                      <a:endParaRPr lang="ru-RU" sz="2000" i="1" dirty="0">
                        <a:latin typeface="Times New Roman" pitchFamily="18" charset="0"/>
                        <a:ea typeface="Calibri"/>
                        <a:cs typeface="Times New Roman" pitchFamily="18" charset="0"/>
                      </a:endParaRPr>
                    </a:p>
                  </a:txBody>
                  <a:tcPr marL="0" marR="0" marT="0" marB="0" anchor="b">
                    <a:solidFill>
                      <a:schemeClr val="bg2"/>
                    </a:solidFill>
                  </a:tcPr>
                </a:tc>
              </a:tr>
              <a:tr h="769966">
                <a:tc>
                  <a:txBody>
                    <a:bodyPr/>
                    <a:lstStyle/>
                    <a:p>
                      <a:r>
                        <a:rPr lang="uk-UA" sz="2000" kern="1200" dirty="0" smtClean="0">
                          <a:latin typeface="Times New Roman" pitchFamily="18" charset="0"/>
                          <a:cs typeface="Times New Roman" pitchFamily="18" charset="0"/>
                        </a:rPr>
                        <a:t>1.Створено забезпечення для майбутніх витрат на реструктуризацію</a:t>
                      </a:r>
                      <a:endParaRPr lang="ru-RU" sz="2000" kern="1200" dirty="0">
                        <a:solidFill>
                          <a:schemeClr val="dk1"/>
                        </a:solidFill>
                        <a:latin typeface="Times New Roman" pitchFamily="18" charset="0"/>
                        <a:ea typeface="+mn-ea"/>
                        <a:cs typeface="Times New Roman" pitchFamily="18" charset="0"/>
                      </a:endParaRPr>
                    </a:p>
                  </a:txBody>
                  <a:tcPr>
                    <a:solidFill>
                      <a:schemeClr val="bg2"/>
                    </a:solidFill>
                  </a:tcPr>
                </a:tc>
                <a:tc>
                  <a:txBody>
                    <a:bodyPr/>
                    <a:lstStyle/>
                    <a:p>
                      <a:pPr algn="ctr"/>
                      <a:r>
                        <a:rPr lang="uk-UA" sz="2000" dirty="0" smtClean="0">
                          <a:latin typeface="Times New Roman" pitchFamily="18" charset="0"/>
                          <a:cs typeface="Times New Roman" pitchFamily="18" charset="0"/>
                        </a:rPr>
                        <a:t>949</a:t>
                      </a:r>
                      <a:endParaRPr lang="ru-RU" sz="2000" dirty="0">
                        <a:latin typeface="Times New Roman" pitchFamily="18" charset="0"/>
                        <a:cs typeface="Times New Roman" pitchFamily="18" charset="0"/>
                      </a:endParaRPr>
                    </a:p>
                  </a:txBody>
                  <a:tcPr>
                    <a:solidFill>
                      <a:schemeClr val="bg2"/>
                    </a:solidFill>
                  </a:tcPr>
                </a:tc>
                <a:tc>
                  <a:txBody>
                    <a:bodyPr/>
                    <a:lstStyle/>
                    <a:p>
                      <a:pPr algn="ctr"/>
                      <a:r>
                        <a:rPr lang="uk-UA" sz="2000" dirty="0" smtClean="0">
                          <a:latin typeface="Times New Roman" pitchFamily="18" charset="0"/>
                          <a:cs typeface="Times New Roman" pitchFamily="18" charset="0"/>
                        </a:rPr>
                        <a:t>474</a:t>
                      </a:r>
                      <a:endParaRPr lang="ru-RU" sz="2000" dirty="0">
                        <a:latin typeface="Times New Roman" pitchFamily="18" charset="0"/>
                        <a:cs typeface="Times New Roman" pitchFamily="18" charset="0"/>
                      </a:endParaRPr>
                    </a:p>
                  </a:txBody>
                  <a:tcPr>
                    <a:solidFill>
                      <a:schemeClr val="bg2"/>
                    </a:solidFill>
                  </a:tcPr>
                </a:tc>
              </a:tr>
              <a:tr h="992202">
                <a:tc>
                  <a:txBody>
                    <a:bodyPr/>
                    <a:lstStyle/>
                    <a:p>
                      <a:r>
                        <a:rPr lang="uk-UA" sz="2000" kern="1200" dirty="0" smtClean="0">
                          <a:latin typeface="Times New Roman" pitchFamily="18" charset="0"/>
                          <a:cs typeface="Times New Roman" pitchFamily="18" charset="0"/>
                        </a:rPr>
                        <a:t>2. Списання забезпечення для майбутніх витрат на реструктуризацію</a:t>
                      </a:r>
                      <a:endParaRPr lang="ru-RU" sz="2000" kern="1200" dirty="0">
                        <a:solidFill>
                          <a:schemeClr val="dk1"/>
                        </a:solidFill>
                        <a:latin typeface="Times New Roman" pitchFamily="18" charset="0"/>
                        <a:ea typeface="+mn-ea"/>
                        <a:cs typeface="Times New Roman" pitchFamily="18" charset="0"/>
                      </a:endParaRPr>
                    </a:p>
                  </a:txBody>
                  <a:tcPr>
                    <a:solidFill>
                      <a:schemeClr val="bg2"/>
                    </a:solidFill>
                  </a:tcPr>
                </a:tc>
                <a:tc>
                  <a:txBody>
                    <a:bodyPr/>
                    <a:lstStyle/>
                    <a:p>
                      <a:pPr algn="ctr"/>
                      <a:r>
                        <a:rPr lang="uk-UA" sz="2000" dirty="0" smtClean="0">
                          <a:latin typeface="Times New Roman" pitchFamily="18" charset="0"/>
                          <a:cs typeface="Times New Roman" pitchFamily="18" charset="0"/>
                        </a:rPr>
                        <a:t>474</a:t>
                      </a:r>
                      <a:endParaRPr lang="ru-RU" sz="2000" dirty="0">
                        <a:latin typeface="Times New Roman" pitchFamily="18" charset="0"/>
                        <a:cs typeface="Times New Roman" pitchFamily="18" charset="0"/>
                      </a:endParaRPr>
                    </a:p>
                  </a:txBody>
                  <a:tcPr>
                    <a:solidFill>
                      <a:schemeClr val="bg2"/>
                    </a:solidFill>
                  </a:tcPr>
                </a:tc>
                <a:tc>
                  <a:txBody>
                    <a:bodyPr/>
                    <a:lstStyle/>
                    <a:p>
                      <a:pPr algn="ctr"/>
                      <a:r>
                        <a:rPr lang="uk-UA" sz="2000" dirty="0" smtClean="0">
                          <a:latin typeface="Times New Roman" pitchFamily="18" charset="0"/>
                          <a:cs typeface="Times New Roman" pitchFamily="18" charset="0"/>
                        </a:rPr>
                        <a:t>719</a:t>
                      </a:r>
                      <a:endParaRPr lang="ru-RU" sz="2000" dirty="0">
                        <a:latin typeface="Times New Roman" pitchFamily="18" charset="0"/>
                        <a:cs typeface="Times New Roman" pitchFamily="18" charset="0"/>
                      </a:endParaRPr>
                    </a:p>
                  </a:txBody>
                  <a:tcPr>
                    <a:solidFill>
                      <a:schemeClr val="bg2"/>
                    </a:solidFill>
                  </a:tcPr>
                </a:tc>
              </a:tr>
            </a:tbl>
          </a:graphicData>
        </a:graphic>
      </p:graphicFrame>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714348" y="1142984"/>
            <a:ext cx="7467600" cy="3543312"/>
          </a:xfrm>
          <a:solidFill>
            <a:schemeClr val="bg2"/>
          </a:solidFill>
        </p:spPr>
        <p:style>
          <a:lnRef idx="1">
            <a:schemeClr val="accent1"/>
          </a:lnRef>
          <a:fillRef idx="2">
            <a:schemeClr val="accent1"/>
          </a:fillRef>
          <a:effectRef idx="1">
            <a:schemeClr val="accent1"/>
          </a:effectRef>
          <a:fontRef idx="minor">
            <a:schemeClr val="dk1"/>
          </a:fontRef>
        </p:style>
        <p:txBody>
          <a:bodyPr>
            <a:normAutofit/>
          </a:bodyPr>
          <a:lstStyle/>
          <a:p>
            <a:pPr>
              <a:buNone/>
            </a:pPr>
            <a:r>
              <a:rPr lang="uk-UA" dirty="0" smtClean="0">
                <a:latin typeface="Times New Roman" pitchFamily="18" charset="0"/>
                <a:cs typeface="Times New Roman" pitchFamily="18" charset="0"/>
              </a:rPr>
              <a:t>	На субрахунку </a:t>
            </a:r>
            <a:r>
              <a:rPr lang="uk-UA" b="1" i="1" dirty="0" smtClean="0">
                <a:latin typeface="Times New Roman" pitchFamily="18" charset="0"/>
                <a:cs typeface="Times New Roman" pitchFamily="18" charset="0"/>
              </a:rPr>
              <a:t>475 </a:t>
            </a:r>
            <a:r>
              <a:rPr lang="uk-UA" b="1" i="1" dirty="0" err="1" smtClean="0">
                <a:latin typeface="Times New Roman" pitchFamily="18" charset="0"/>
                <a:cs typeface="Times New Roman" pitchFamily="18" charset="0"/>
              </a:rPr>
              <a:t>“Забезпечення</a:t>
            </a:r>
            <a:r>
              <a:rPr lang="uk-UA" b="1" i="1" dirty="0" smtClean="0">
                <a:latin typeface="Times New Roman" pitchFamily="18" charset="0"/>
                <a:cs typeface="Times New Roman" pitchFamily="18" charset="0"/>
              </a:rPr>
              <a:t> призового фонду (резерв виплат)” </a:t>
            </a:r>
            <a:r>
              <a:rPr lang="uk-UA" dirty="0" smtClean="0">
                <a:latin typeface="Times New Roman" pitchFamily="18" charset="0"/>
                <a:cs typeface="Times New Roman" pitchFamily="18" charset="0"/>
              </a:rPr>
              <a:t>підприємства, які здійснюють діяльність з випуску та проведення лотерей на території України, узагальнюють інформацію про призовий фонд — суму, що підлягає виплаті переможцям лотереї відповідно до оприлюднених умов її випуску та проведення, зменшену на розмір </a:t>
            </a:r>
            <a:r>
              <a:rPr lang="uk-UA" dirty="0" err="1" smtClean="0">
                <a:latin typeface="Times New Roman" pitchFamily="18" charset="0"/>
                <a:cs typeface="Times New Roman" pitchFamily="18" charset="0"/>
              </a:rPr>
              <a:t>джек-поту</a:t>
            </a:r>
            <a:r>
              <a:rPr lang="uk-UA" dirty="0" smtClean="0">
                <a:latin typeface="Times New Roman" pitchFamily="18" charset="0"/>
                <a:cs typeface="Times New Roman" pitchFamily="18" charset="0"/>
              </a:rPr>
              <a:t>, не забезпеченого сплатою участі у лотереї.</a:t>
            </a:r>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28596" y="214291"/>
            <a:ext cx="8229600" cy="3929089"/>
          </a:xfrm>
          <a:solidFill>
            <a:schemeClr val="bg2"/>
          </a:solidFill>
        </p:spPr>
        <p:style>
          <a:lnRef idx="1">
            <a:schemeClr val="accent1"/>
          </a:lnRef>
          <a:fillRef idx="2">
            <a:schemeClr val="accent1"/>
          </a:fillRef>
          <a:effectRef idx="1">
            <a:schemeClr val="accent1"/>
          </a:effectRef>
          <a:fontRef idx="minor">
            <a:schemeClr val="dk1"/>
          </a:fontRef>
        </p:style>
        <p:txBody>
          <a:bodyPr>
            <a:normAutofit fontScale="92500" lnSpcReduction="10000"/>
          </a:bodyPr>
          <a:lstStyle/>
          <a:p>
            <a:pPr>
              <a:buNone/>
            </a:pPr>
            <a:r>
              <a:rPr lang="uk-UA" dirty="0" smtClean="0">
                <a:latin typeface="Times New Roman" pitchFamily="18" charset="0"/>
                <a:cs typeface="Times New Roman" pitchFamily="18" charset="0"/>
              </a:rPr>
              <a:t>	На субрахунку </a:t>
            </a:r>
            <a:r>
              <a:rPr lang="uk-UA" b="1" i="1" dirty="0" smtClean="0">
                <a:latin typeface="Times New Roman" pitchFamily="18" charset="0"/>
                <a:cs typeface="Times New Roman" pitchFamily="18" charset="0"/>
              </a:rPr>
              <a:t>476 </a:t>
            </a:r>
            <a:r>
              <a:rPr lang="uk-UA" b="1" i="1" dirty="0" err="1" smtClean="0">
                <a:latin typeface="Times New Roman" pitchFamily="18" charset="0"/>
                <a:cs typeface="Times New Roman" pitchFamily="18" charset="0"/>
              </a:rPr>
              <a:t>“Резерв</a:t>
            </a:r>
            <a:r>
              <a:rPr lang="uk-UA" b="1" i="1" dirty="0" smtClean="0">
                <a:latin typeface="Times New Roman" pitchFamily="18" charset="0"/>
                <a:cs typeface="Times New Roman" pitchFamily="18" charset="0"/>
              </a:rPr>
              <a:t> на виплату </a:t>
            </a:r>
            <a:r>
              <a:rPr lang="uk-UA" b="1" i="1" dirty="0" err="1" smtClean="0">
                <a:latin typeface="Times New Roman" pitchFamily="18" charset="0"/>
                <a:cs typeface="Times New Roman" pitchFamily="18" charset="0"/>
              </a:rPr>
              <a:t>джек-поту</a:t>
            </a:r>
            <a:r>
              <a:rPr lang="uk-UA" b="1" i="1" dirty="0" smtClean="0">
                <a:latin typeface="Times New Roman" pitchFamily="18" charset="0"/>
                <a:cs typeface="Times New Roman" pitchFamily="18" charset="0"/>
              </a:rPr>
              <a:t>, не забезпеченого сплатою участі у </a:t>
            </a:r>
            <a:r>
              <a:rPr lang="uk-UA" b="1" i="1" dirty="0" err="1" smtClean="0">
                <a:latin typeface="Times New Roman" pitchFamily="18" charset="0"/>
                <a:cs typeface="Times New Roman" pitchFamily="18" charset="0"/>
              </a:rPr>
              <a:t>лотереї”</a:t>
            </a:r>
            <a:r>
              <a:rPr lang="uk-UA" b="1" i="1"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підприємства, які здійснюють діяльність з випуску та проведення лотерей на території України, узагальнюють інформацію про резерв на виплату </a:t>
            </a:r>
            <a:r>
              <a:rPr lang="uk-UA" dirty="0" err="1" smtClean="0">
                <a:latin typeface="Times New Roman" pitchFamily="18" charset="0"/>
                <a:cs typeface="Times New Roman" pitchFamily="18" charset="0"/>
              </a:rPr>
              <a:t>джек-поту</a:t>
            </a:r>
            <a:r>
              <a:rPr lang="uk-UA" dirty="0" smtClean="0">
                <a:latin typeface="Times New Roman" pitchFamily="18" charset="0"/>
                <a:cs typeface="Times New Roman" pitchFamily="18" charset="0"/>
              </a:rPr>
              <a:t>, не забезпеченого сплатою участі у лотереї.</a:t>
            </a:r>
          </a:p>
          <a:p>
            <a:pPr>
              <a:buNone/>
            </a:pPr>
            <a:r>
              <a:rPr lang="uk-UA" dirty="0" smtClean="0">
                <a:latin typeface="Times New Roman" pitchFamily="18" charset="0"/>
                <a:cs typeface="Times New Roman" pitchFamily="18" charset="0"/>
              </a:rPr>
              <a:t>	За кредитом субрахунків </a:t>
            </a:r>
            <a:r>
              <a:rPr lang="uk-UA" b="1" i="1" dirty="0" smtClean="0">
                <a:latin typeface="Times New Roman" pitchFamily="18" charset="0"/>
                <a:cs typeface="Times New Roman" pitchFamily="18" charset="0"/>
              </a:rPr>
              <a:t>475 </a:t>
            </a:r>
            <a:r>
              <a:rPr lang="uk-UA" b="1" i="1" dirty="0" err="1" smtClean="0">
                <a:latin typeface="Times New Roman" pitchFamily="18" charset="0"/>
                <a:cs typeface="Times New Roman" pitchFamily="18" charset="0"/>
              </a:rPr>
              <a:t>“Забезпечення</a:t>
            </a:r>
            <a:r>
              <a:rPr lang="uk-UA" b="1" i="1" dirty="0" smtClean="0">
                <a:latin typeface="Times New Roman" pitchFamily="18" charset="0"/>
                <a:cs typeface="Times New Roman" pitchFamily="18" charset="0"/>
              </a:rPr>
              <a:t> призового фонду (резерв виплат)” і 476 </a:t>
            </a:r>
            <a:r>
              <a:rPr lang="uk-UA" b="1" i="1" dirty="0" err="1" smtClean="0">
                <a:latin typeface="Times New Roman" pitchFamily="18" charset="0"/>
                <a:cs typeface="Times New Roman" pitchFamily="18" charset="0"/>
              </a:rPr>
              <a:t>“Резерв</a:t>
            </a:r>
            <a:r>
              <a:rPr lang="uk-UA" b="1" i="1" dirty="0" smtClean="0">
                <a:latin typeface="Times New Roman" pitchFamily="18" charset="0"/>
                <a:cs typeface="Times New Roman" pitchFamily="18" charset="0"/>
              </a:rPr>
              <a:t> на виплату </a:t>
            </a:r>
            <a:r>
              <a:rPr lang="uk-UA" b="1" i="1" dirty="0" err="1" smtClean="0">
                <a:latin typeface="Times New Roman" pitchFamily="18" charset="0"/>
                <a:cs typeface="Times New Roman" pitchFamily="18" charset="0"/>
              </a:rPr>
              <a:t>джек-поту</a:t>
            </a:r>
            <a:r>
              <a:rPr lang="uk-UA" b="1" i="1" dirty="0" smtClean="0">
                <a:latin typeface="Times New Roman" pitchFamily="18" charset="0"/>
                <a:cs typeface="Times New Roman" pitchFamily="18" charset="0"/>
              </a:rPr>
              <a:t>, не забезпеченого сплатою участі у </a:t>
            </a:r>
            <a:r>
              <a:rPr lang="uk-UA" b="1" i="1" dirty="0" err="1" smtClean="0">
                <a:latin typeface="Times New Roman" pitchFamily="18" charset="0"/>
                <a:cs typeface="Times New Roman" pitchFamily="18" charset="0"/>
              </a:rPr>
              <a:t>лотереї”</a:t>
            </a:r>
            <a:r>
              <a:rPr lang="uk-UA" dirty="0" smtClean="0">
                <a:latin typeface="Times New Roman" pitchFamily="18" charset="0"/>
                <a:cs typeface="Times New Roman" pitchFamily="18" charset="0"/>
              </a:rPr>
              <a:t> і дебетом рахунку </a:t>
            </a:r>
            <a:r>
              <a:rPr lang="uk-UA" b="1" i="1" dirty="0" smtClean="0">
                <a:latin typeface="Times New Roman" pitchFamily="18" charset="0"/>
                <a:cs typeface="Times New Roman" pitchFamily="18" charset="0"/>
              </a:rPr>
              <a:t>90 </a:t>
            </a:r>
            <a:r>
              <a:rPr lang="uk-UA" b="1" i="1" dirty="0" err="1" smtClean="0">
                <a:latin typeface="Times New Roman" pitchFamily="18" charset="0"/>
                <a:cs typeface="Times New Roman" pitchFamily="18" charset="0"/>
              </a:rPr>
              <a:t>“Собівартість</a:t>
            </a:r>
            <a:r>
              <a:rPr lang="uk-UA" b="1" i="1" dirty="0" smtClean="0">
                <a:latin typeface="Times New Roman" pitchFamily="18" charset="0"/>
                <a:cs typeface="Times New Roman" pitchFamily="18" charset="0"/>
              </a:rPr>
              <a:t> </a:t>
            </a:r>
            <a:r>
              <a:rPr lang="uk-UA" b="1" i="1" dirty="0" err="1" smtClean="0">
                <a:latin typeface="Times New Roman" pitchFamily="18" charset="0"/>
                <a:cs typeface="Times New Roman" pitchFamily="18" charset="0"/>
              </a:rPr>
              <a:t>реалізації”</a:t>
            </a:r>
            <a:r>
              <a:rPr lang="uk-UA" b="1" i="1"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відображається відповідно створення (формування) призового фонду й резерву, що покриває суму </a:t>
            </a:r>
            <a:r>
              <a:rPr lang="uk-UA" dirty="0" err="1" smtClean="0">
                <a:latin typeface="Times New Roman" pitchFamily="18" charset="0"/>
                <a:cs typeface="Times New Roman" pitchFamily="18" charset="0"/>
              </a:rPr>
              <a:t>джек-поту</a:t>
            </a:r>
            <a:r>
              <a:rPr lang="uk-UA" dirty="0" smtClean="0">
                <a:latin typeface="Times New Roman" pitchFamily="18" charset="0"/>
                <a:cs typeface="Times New Roman" pitchFamily="18" charset="0"/>
              </a:rPr>
              <a:t>, не забезпечену сплатою участі у лотереї, за дебетом — виплата (видача) виграшів гравцям.</a:t>
            </a:r>
            <a:endParaRPr lang="ru-RU" dirty="0" smtClean="0">
              <a:latin typeface="Times New Roman" pitchFamily="18" charset="0"/>
              <a:cs typeface="Times New Roman" pitchFamily="18" charset="0"/>
            </a:endParaRPr>
          </a:p>
          <a:p>
            <a:pPr>
              <a:buNone/>
            </a:pPr>
            <a:endParaRPr lang="uk-UA" dirty="0" smtClean="0">
              <a:latin typeface="Times New Roman" pitchFamily="18" charset="0"/>
              <a:cs typeface="Times New Roman" pitchFamily="18" charset="0"/>
            </a:endParaRPr>
          </a:p>
          <a:p>
            <a:pPr>
              <a:buNone/>
            </a:pPr>
            <a:endParaRPr lang="uk-UA" dirty="0" smtClean="0">
              <a:latin typeface="Times New Roman" pitchFamily="18" charset="0"/>
              <a:cs typeface="Times New Roman" pitchFamily="18" charset="0"/>
            </a:endParaRPr>
          </a:p>
          <a:p>
            <a:pPr>
              <a:buNone/>
            </a:pPr>
            <a:endParaRPr lang="uk-UA" dirty="0" smtClean="0">
              <a:latin typeface="Times New Roman" pitchFamily="18" charset="0"/>
              <a:cs typeface="Times New Roman" pitchFamily="18" charset="0"/>
            </a:endParaRPr>
          </a:p>
          <a:p>
            <a:pPr>
              <a:buNone/>
            </a:pPr>
            <a:endParaRPr lang="uk-UA" dirty="0" smtClean="0">
              <a:latin typeface="Times New Roman" pitchFamily="18" charset="0"/>
              <a:cs typeface="Times New Roman" pitchFamily="18" charset="0"/>
            </a:endParaRPr>
          </a:p>
          <a:p>
            <a:pPr>
              <a:buNone/>
            </a:pPr>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graphicFrame>
        <p:nvGraphicFramePr>
          <p:cNvPr id="4" name="Содержимое 5"/>
          <p:cNvGraphicFramePr>
            <a:graphicFrameLocks/>
          </p:cNvGraphicFramePr>
          <p:nvPr/>
        </p:nvGraphicFramePr>
        <p:xfrm>
          <a:off x="428596" y="4286256"/>
          <a:ext cx="8215371" cy="2077720"/>
        </p:xfrm>
        <a:graphic>
          <a:graphicData uri="http://schemas.openxmlformats.org/drawingml/2006/table">
            <a:tbl>
              <a:tblPr firstRow="1" bandRow="1">
                <a:tableStyleId>{69CF1AB2-1976-4502-BF36-3FF5EA218861}</a:tableStyleId>
              </a:tblPr>
              <a:tblGrid>
                <a:gridCol w="6429420"/>
                <a:gridCol w="857256"/>
                <a:gridCol w="928695"/>
              </a:tblGrid>
              <a:tr h="370840">
                <a:tc>
                  <a:txBody>
                    <a:bodyPr/>
                    <a:lstStyle/>
                    <a:p>
                      <a:pPr algn="ctr" fontAlgn="base">
                        <a:lnSpc>
                          <a:spcPct val="115000"/>
                        </a:lnSpc>
                        <a:spcAft>
                          <a:spcPts val="0"/>
                        </a:spcAft>
                      </a:pPr>
                      <a:r>
                        <a:rPr lang="uk-UA" sz="2000" i="1" dirty="0">
                          <a:latin typeface="Times New Roman" pitchFamily="18" charset="0"/>
                          <a:cs typeface="Times New Roman" pitchFamily="18" charset="0"/>
                        </a:rPr>
                        <a:t>Господарська операція</a:t>
                      </a:r>
                      <a:endParaRPr lang="ru-RU" sz="2000" i="1"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i="1" dirty="0">
                          <a:latin typeface="Times New Roman" pitchFamily="18" charset="0"/>
                          <a:cs typeface="Times New Roman" pitchFamily="18" charset="0"/>
                        </a:rPr>
                        <a:t>Дебет</a:t>
                      </a:r>
                      <a:endParaRPr lang="ru-RU" sz="2000" i="1"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i="1" dirty="0">
                          <a:latin typeface="Times New Roman" pitchFamily="18" charset="0"/>
                          <a:cs typeface="Times New Roman" pitchFamily="18" charset="0"/>
                        </a:rPr>
                        <a:t>Кредит</a:t>
                      </a:r>
                      <a:endParaRPr lang="ru-RU" sz="2000" i="1" dirty="0">
                        <a:latin typeface="Times New Roman" pitchFamily="18" charset="0"/>
                        <a:ea typeface="Calibri"/>
                        <a:cs typeface="Times New Roman" pitchFamily="18" charset="0"/>
                      </a:endParaRPr>
                    </a:p>
                  </a:txBody>
                  <a:tcPr marL="0" marR="0" marT="0" marB="0" anchor="b">
                    <a:solidFill>
                      <a:schemeClr val="bg2"/>
                    </a:solidFill>
                  </a:tcPr>
                </a:tc>
              </a:tr>
              <a:tr h="370840">
                <a:tc>
                  <a:txBody>
                    <a:bodyPr/>
                    <a:lstStyle/>
                    <a:p>
                      <a:r>
                        <a:rPr lang="uk-UA" sz="2000" kern="1200" dirty="0" smtClean="0">
                          <a:latin typeface="Times New Roman" pitchFamily="18" charset="0"/>
                          <a:cs typeface="Times New Roman" pitchFamily="18" charset="0"/>
                        </a:rPr>
                        <a:t>1.Відображено створення (формування) призового фонду й резерву, що покриває суму </a:t>
                      </a:r>
                      <a:r>
                        <a:rPr lang="uk-UA" sz="2000" kern="1200" dirty="0" err="1" smtClean="0">
                          <a:latin typeface="Times New Roman" pitchFamily="18" charset="0"/>
                          <a:cs typeface="Times New Roman" pitchFamily="18" charset="0"/>
                        </a:rPr>
                        <a:t>джек-поту</a:t>
                      </a:r>
                      <a:r>
                        <a:rPr lang="uk-UA" sz="2000" kern="1200" dirty="0" smtClean="0">
                          <a:latin typeface="Times New Roman" pitchFamily="18" charset="0"/>
                          <a:cs typeface="Times New Roman" pitchFamily="18" charset="0"/>
                        </a:rPr>
                        <a:t>, не забезпечену сплатою участі у </a:t>
                      </a:r>
                      <a:r>
                        <a:rPr lang="uk-UA" sz="2000" kern="1200" dirty="0" err="1" smtClean="0">
                          <a:latin typeface="Times New Roman" pitchFamily="18" charset="0"/>
                          <a:cs typeface="Times New Roman" pitchFamily="18" charset="0"/>
                        </a:rPr>
                        <a:t>лотареї</a:t>
                      </a:r>
                      <a:r>
                        <a:rPr lang="uk-UA" sz="2000" kern="1200" dirty="0" smtClean="0">
                          <a:latin typeface="Times New Roman" pitchFamily="18" charset="0"/>
                          <a:cs typeface="Times New Roman" pitchFamily="18" charset="0"/>
                        </a:rPr>
                        <a:t>.</a:t>
                      </a:r>
                      <a:endParaRPr lang="ru-RU" sz="2000" kern="1200" dirty="0">
                        <a:solidFill>
                          <a:schemeClr val="dk1"/>
                        </a:solidFill>
                        <a:latin typeface="Times New Roman" pitchFamily="18" charset="0"/>
                        <a:ea typeface="+mn-ea"/>
                        <a:cs typeface="Times New Roman" pitchFamily="18" charset="0"/>
                      </a:endParaRPr>
                    </a:p>
                  </a:txBody>
                  <a:tcPr>
                    <a:solidFill>
                      <a:schemeClr val="bg2"/>
                    </a:solidFill>
                  </a:tcPr>
                </a:tc>
                <a:tc>
                  <a:txBody>
                    <a:bodyPr/>
                    <a:lstStyle/>
                    <a:p>
                      <a:pPr algn="ctr"/>
                      <a:r>
                        <a:rPr lang="uk-UA" sz="2000" dirty="0" smtClean="0">
                          <a:latin typeface="Times New Roman" pitchFamily="18" charset="0"/>
                          <a:cs typeface="Times New Roman" pitchFamily="18" charset="0"/>
                        </a:rPr>
                        <a:t>90</a:t>
                      </a:r>
                      <a:endParaRPr lang="ru-RU" sz="2000" dirty="0">
                        <a:latin typeface="Times New Roman" pitchFamily="18" charset="0"/>
                        <a:cs typeface="Times New Roman" pitchFamily="18" charset="0"/>
                      </a:endParaRPr>
                    </a:p>
                  </a:txBody>
                  <a:tcPr>
                    <a:solidFill>
                      <a:schemeClr val="bg2"/>
                    </a:solidFill>
                  </a:tcPr>
                </a:tc>
                <a:tc>
                  <a:txBody>
                    <a:bodyPr/>
                    <a:lstStyle/>
                    <a:p>
                      <a:pPr algn="ctr"/>
                      <a:r>
                        <a:rPr lang="uk-UA" sz="2000" dirty="0" smtClean="0">
                          <a:latin typeface="Times New Roman" pitchFamily="18" charset="0"/>
                          <a:cs typeface="Times New Roman" pitchFamily="18" charset="0"/>
                        </a:rPr>
                        <a:t>475</a:t>
                      </a:r>
                    </a:p>
                    <a:p>
                      <a:pPr algn="ctr"/>
                      <a:r>
                        <a:rPr lang="uk-UA" sz="2000" dirty="0" smtClean="0">
                          <a:latin typeface="Times New Roman" pitchFamily="18" charset="0"/>
                          <a:cs typeface="Times New Roman" pitchFamily="18" charset="0"/>
                        </a:rPr>
                        <a:t>476</a:t>
                      </a:r>
                      <a:endParaRPr lang="ru-RU" sz="2000" dirty="0">
                        <a:latin typeface="Times New Roman" pitchFamily="18" charset="0"/>
                        <a:cs typeface="Times New Roman" pitchFamily="18" charset="0"/>
                      </a:endParaRPr>
                    </a:p>
                  </a:txBody>
                  <a:tcPr>
                    <a:solidFill>
                      <a:schemeClr val="bg2"/>
                    </a:solidFill>
                  </a:tcPr>
                </a:tc>
              </a:tr>
              <a:tr h="370840">
                <a:tc>
                  <a:txBody>
                    <a:bodyPr/>
                    <a:lstStyle/>
                    <a:p>
                      <a:r>
                        <a:rPr lang="uk-UA" sz="2000" kern="1200" dirty="0" smtClean="0">
                          <a:latin typeface="Times New Roman" pitchFamily="18" charset="0"/>
                          <a:cs typeface="Times New Roman" pitchFamily="18" charset="0"/>
                        </a:rPr>
                        <a:t>2.Виплачений виграш гравцям</a:t>
                      </a:r>
                      <a:endParaRPr lang="ru-RU" sz="2000" kern="1200" dirty="0">
                        <a:solidFill>
                          <a:schemeClr val="dk1"/>
                        </a:solidFill>
                        <a:latin typeface="Times New Roman" pitchFamily="18" charset="0"/>
                        <a:ea typeface="+mn-ea"/>
                        <a:cs typeface="Times New Roman" pitchFamily="18" charset="0"/>
                      </a:endParaRPr>
                    </a:p>
                  </a:txBody>
                  <a:tcPr>
                    <a:solidFill>
                      <a:schemeClr val="bg2"/>
                    </a:solidFill>
                  </a:tcPr>
                </a:tc>
                <a:tc>
                  <a:txBody>
                    <a:bodyPr/>
                    <a:lstStyle/>
                    <a:p>
                      <a:pPr algn="ctr"/>
                      <a:r>
                        <a:rPr lang="uk-UA" sz="2000" dirty="0" smtClean="0">
                          <a:latin typeface="Times New Roman" pitchFamily="18" charset="0"/>
                          <a:cs typeface="Times New Roman" pitchFamily="18" charset="0"/>
                        </a:rPr>
                        <a:t>475</a:t>
                      </a:r>
                    </a:p>
                    <a:p>
                      <a:pPr algn="ctr"/>
                      <a:r>
                        <a:rPr lang="uk-UA" sz="2000" dirty="0" smtClean="0">
                          <a:latin typeface="Times New Roman" pitchFamily="18" charset="0"/>
                          <a:cs typeface="Times New Roman" pitchFamily="18" charset="0"/>
                        </a:rPr>
                        <a:t>476</a:t>
                      </a:r>
                      <a:endParaRPr lang="ru-RU" sz="2000" dirty="0">
                        <a:latin typeface="Times New Roman" pitchFamily="18" charset="0"/>
                        <a:cs typeface="Times New Roman" pitchFamily="18" charset="0"/>
                      </a:endParaRPr>
                    </a:p>
                  </a:txBody>
                  <a:tcPr>
                    <a:solidFill>
                      <a:schemeClr val="bg2"/>
                    </a:solidFill>
                  </a:tcPr>
                </a:tc>
                <a:tc>
                  <a:txBody>
                    <a:bodyPr/>
                    <a:lstStyle/>
                    <a:p>
                      <a:pPr algn="ctr"/>
                      <a:r>
                        <a:rPr lang="uk-UA" sz="2000" dirty="0" smtClean="0">
                          <a:latin typeface="Times New Roman" pitchFamily="18" charset="0"/>
                          <a:cs typeface="Times New Roman" pitchFamily="18" charset="0"/>
                        </a:rPr>
                        <a:t>311</a:t>
                      </a:r>
                      <a:endParaRPr lang="ru-RU" sz="2000" dirty="0">
                        <a:latin typeface="Times New Roman" pitchFamily="18" charset="0"/>
                        <a:cs typeface="Times New Roman" pitchFamily="18" charset="0"/>
                      </a:endParaRPr>
                    </a:p>
                  </a:txBody>
                  <a:tcPr>
                    <a:solidFill>
                      <a:schemeClr val="bg2"/>
                    </a:solidFill>
                  </a:tcPr>
                </a:tc>
              </a:tr>
            </a:tbl>
          </a:graphicData>
        </a:graphic>
      </p:graphicFrame>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28596" y="571480"/>
            <a:ext cx="8229600" cy="2143139"/>
          </a:xfrm>
          <a:solidFill>
            <a:schemeClr val="bg2"/>
          </a:solidFill>
        </p:spPr>
        <p:style>
          <a:lnRef idx="1">
            <a:schemeClr val="accent1"/>
          </a:lnRef>
          <a:fillRef idx="2">
            <a:schemeClr val="accent1"/>
          </a:fillRef>
          <a:effectRef idx="1">
            <a:schemeClr val="accent1"/>
          </a:effectRef>
          <a:fontRef idx="minor">
            <a:schemeClr val="dk1"/>
          </a:fontRef>
        </p:style>
        <p:txBody>
          <a:bodyPr>
            <a:normAutofit lnSpcReduction="10000"/>
          </a:bodyPr>
          <a:lstStyle/>
          <a:p>
            <a:pPr>
              <a:buNone/>
            </a:pPr>
            <a:r>
              <a:rPr lang="uk-UA" dirty="0" smtClean="0">
                <a:latin typeface="Times New Roman" pitchFamily="18" charset="0"/>
                <a:cs typeface="Times New Roman" pitchFamily="18" charset="0"/>
              </a:rPr>
              <a:t>	Субрахунок </a:t>
            </a:r>
            <a:r>
              <a:rPr lang="uk-UA" b="1" dirty="0" smtClean="0">
                <a:latin typeface="Times New Roman" pitchFamily="18" charset="0"/>
                <a:cs typeface="Times New Roman" pitchFamily="18" charset="0"/>
              </a:rPr>
              <a:t>477„ Забезпечення матеріального заохочення ” </a:t>
            </a:r>
            <a:r>
              <a:rPr lang="uk-UA" dirty="0" smtClean="0">
                <a:latin typeface="Times New Roman" pitchFamily="18" charset="0"/>
                <a:cs typeface="Times New Roman" pitchFamily="18" charset="0"/>
              </a:rPr>
              <a:t>на виплату працівникам винагороди, допомоги, премії, які підлягають сплаті протягом 12 місяців після закінчення періоду, в якому працівники виконали роботу, що дає їм право на отримання таких виплат у майбутньому.</a:t>
            </a:r>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graphicFrame>
        <p:nvGraphicFramePr>
          <p:cNvPr id="4" name="Содержимое 5"/>
          <p:cNvGraphicFramePr>
            <a:graphicFrameLocks/>
          </p:cNvGraphicFramePr>
          <p:nvPr>
            <p:extLst>
              <p:ext uri="{D42A27DB-BD31-4B8C-83A1-F6EECF244321}">
                <p14:modId xmlns:p14="http://schemas.microsoft.com/office/powerpoint/2010/main" val="2790392847"/>
              </p:ext>
            </p:extLst>
          </p:nvPr>
        </p:nvGraphicFramePr>
        <p:xfrm>
          <a:off x="500034" y="3214686"/>
          <a:ext cx="8143932" cy="1468120"/>
        </p:xfrm>
        <a:graphic>
          <a:graphicData uri="http://schemas.openxmlformats.org/drawingml/2006/table">
            <a:tbl>
              <a:tblPr firstRow="1" bandRow="1">
                <a:tableStyleId>{69CF1AB2-1976-4502-BF36-3FF5EA218861}</a:tableStyleId>
              </a:tblPr>
              <a:tblGrid>
                <a:gridCol w="5857916"/>
                <a:gridCol w="1214446"/>
                <a:gridCol w="1071570"/>
              </a:tblGrid>
              <a:tr h="370840">
                <a:tc>
                  <a:txBody>
                    <a:bodyPr/>
                    <a:lstStyle/>
                    <a:p>
                      <a:pPr algn="ctr" fontAlgn="base">
                        <a:lnSpc>
                          <a:spcPct val="115000"/>
                        </a:lnSpc>
                        <a:spcAft>
                          <a:spcPts val="0"/>
                        </a:spcAft>
                      </a:pPr>
                      <a:r>
                        <a:rPr lang="uk-UA" sz="2000" i="1" dirty="0">
                          <a:latin typeface="Times New Roman" pitchFamily="18" charset="0"/>
                          <a:cs typeface="Times New Roman" pitchFamily="18" charset="0"/>
                        </a:rPr>
                        <a:t>Господарська операція</a:t>
                      </a:r>
                      <a:endParaRPr lang="ru-RU" sz="2000" i="1"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i="1" dirty="0">
                          <a:latin typeface="Times New Roman" pitchFamily="18" charset="0"/>
                          <a:cs typeface="Times New Roman" pitchFamily="18" charset="0"/>
                        </a:rPr>
                        <a:t>Дебет</a:t>
                      </a:r>
                      <a:endParaRPr lang="ru-RU" sz="2000" i="1"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i="1" dirty="0">
                          <a:latin typeface="Times New Roman" pitchFamily="18" charset="0"/>
                          <a:cs typeface="Times New Roman" pitchFamily="18" charset="0"/>
                        </a:rPr>
                        <a:t>Кредит</a:t>
                      </a:r>
                      <a:endParaRPr lang="ru-RU" sz="2000" i="1" dirty="0">
                        <a:latin typeface="Times New Roman" pitchFamily="18" charset="0"/>
                        <a:ea typeface="Calibri"/>
                        <a:cs typeface="Times New Roman" pitchFamily="18" charset="0"/>
                      </a:endParaRPr>
                    </a:p>
                  </a:txBody>
                  <a:tcPr marL="0" marR="0" marT="0" marB="0" anchor="b">
                    <a:solidFill>
                      <a:schemeClr val="bg2"/>
                    </a:solidFill>
                  </a:tcPr>
                </a:tc>
              </a:tr>
              <a:tr h="370840">
                <a:tc>
                  <a:txBody>
                    <a:bodyPr/>
                    <a:lstStyle/>
                    <a:p>
                      <a:r>
                        <a:rPr lang="uk-UA" sz="2000" kern="1200" dirty="0" smtClean="0">
                          <a:latin typeface="Times New Roman" pitchFamily="18" charset="0"/>
                          <a:cs typeface="Times New Roman" pitchFamily="18" charset="0"/>
                        </a:rPr>
                        <a:t>1.Створено забезпечення матеріального заохочення</a:t>
                      </a:r>
                      <a:endParaRPr lang="ru-RU" sz="2000" kern="1200" dirty="0">
                        <a:solidFill>
                          <a:schemeClr val="dk1"/>
                        </a:solidFill>
                        <a:latin typeface="Times New Roman" pitchFamily="18" charset="0"/>
                        <a:ea typeface="+mn-ea"/>
                        <a:cs typeface="Times New Roman" pitchFamily="18" charset="0"/>
                      </a:endParaRPr>
                    </a:p>
                  </a:txBody>
                  <a:tcPr>
                    <a:solidFill>
                      <a:schemeClr val="bg2"/>
                    </a:solidFill>
                  </a:tcPr>
                </a:tc>
                <a:tc>
                  <a:txBody>
                    <a:bodyPr/>
                    <a:lstStyle/>
                    <a:p>
                      <a:pPr algn="ctr"/>
                      <a:r>
                        <a:rPr lang="uk-UA" sz="2000" dirty="0" smtClean="0">
                          <a:latin typeface="Times New Roman" pitchFamily="18" charset="0"/>
                          <a:cs typeface="Times New Roman" pitchFamily="18" charset="0"/>
                        </a:rPr>
                        <a:t>23,91-94</a:t>
                      </a:r>
                      <a:endParaRPr lang="ru-RU" sz="2000" dirty="0">
                        <a:latin typeface="Times New Roman" pitchFamily="18" charset="0"/>
                        <a:cs typeface="Times New Roman" pitchFamily="18" charset="0"/>
                      </a:endParaRPr>
                    </a:p>
                  </a:txBody>
                  <a:tcPr>
                    <a:solidFill>
                      <a:schemeClr val="bg2"/>
                    </a:solidFill>
                  </a:tcPr>
                </a:tc>
                <a:tc>
                  <a:txBody>
                    <a:bodyPr/>
                    <a:lstStyle/>
                    <a:p>
                      <a:pPr algn="ctr"/>
                      <a:r>
                        <a:rPr lang="uk-UA" sz="2000" dirty="0" smtClean="0">
                          <a:latin typeface="Times New Roman" pitchFamily="18" charset="0"/>
                          <a:cs typeface="Times New Roman" pitchFamily="18" charset="0"/>
                        </a:rPr>
                        <a:t>477</a:t>
                      </a:r>
                      <a:endParaRPr lang="ru-RU" sz="2000" dirty="0">
                        <a:latin typeface="Times New Roman" pitchFamily="18" charset="0"/>
                        <a:cs typeface="Times New Roman" pitchFamily="18" charset="0"/>
                      </a:endParaRPr>
                    </a:p>
                  </a:txBody>
                  <a:tcPr>
                    <a:solidFill>
                      <a:schemeClr val="bg2"/>
                    </a:solidFill>
                  </a:tcPr>
                </a:tc>
              </a:tr>
              <a:tr h="370840">
                <a:tc>
                  <a:txBody>
                    <a:bodyPr/>
                    <a:lstStyle/>
                    <a:p>
                      <a:r>
                        <a:rPr lang="uk-UA" sz="2000" kern="1200" dirty="0" smtClean="0">
                          <a:latin typeface="Times New Roman" pitchFamily="18" charset="0"/>
                          <a:cs typeface="Times New Roman" pitchFamily="18" charset="0"/>
                        </a:rPr>
                        <a:t>2.Використані забезпечення матеріального заохочення</a:t>
                      </a:r>
                      <a:endParaRPr lang="ru-RU" sz="2000" kern="1200" dirty="0">
                        <a:solidFill>
                          <a:schemeClr val="dk1"/>
                        </a:solidFill>
                        <a:latin typeface="Times New Roman" pitchFamily="18" charset="0"/>
                        <a:ea typeface="+mn-ea"/>
                        <a:cs typeface="Times New Roman" pitchFamily="18" charset="0"/>
                      </a:endParaRPr>
                    </a:p>
                  </a:txBody>
                  <a:tcPr>
                    <a:solidFill>
                      <a:schemeClr val="bg2"/>
                    </a:solidFill>
                  </a:tcPr>
                </a:tc>
                <a:tc>
                  <a:txBody>
                    <a:bodyPr/>
                    <a:lstStyle/>
                    <a:p>
                      <a:pPr algn="ctr"/>
                      <a:r>
                        <a:rPr lang="uk-UA" sz="2000" dirty="0" smtClean="0">
                          <a:latin typeface="Times New Roman" pitchFamily="18" charset="0"/>
                          <a:cs typeface="Times New Roman" pitchFamily="18" charset="0"/>
                        </a:rPr>
                        <a:t>477</a:t>
                      </a:r>
                      <a:endParaRPr lang="ru-RU" sz="2000" dirty="0">
                        <a:latin typeface="Times New Roman" pitchFamily="18" charset="0"/>
                        <a:cs typeface="Times New Roman" pitchFamily="18" charset="0"/>
                      </a:endParaRPr>
                    </a:p>
                  </a:txBody>
                  <a:tcPr>
                    <a:solidFill>
                      <a:schemeClr val="bg2"/>
                    </a:solidFill>
                  </a:tcPr>
                </a:tc>
                <a:tc>
                  <a:txBody>
                    <a:bodyPr/>
                    <a:lstStyle/>
                    <a:p>
                      <a:pPr algn="ctr"/>
                      <a:r>
                        <a:rPr lang="uk-UA" sz="2000" dirty="0" smtClean="0">
                          <a:latin typeface="Times New Roman" pitchFamily="18" charset="0"/>
                          <a:cs typeface="Times New Roman" pitchFamily="18" charset="0"/>
                        </a:rPr>
                        <a:t>661</a:t>
                      </a:r>
                      <a:endParaRPr lang="ru-RU" sz="2000" dirty="0">
                        <a:latin typeface="Times New Roman" pitchFamily="18" charset="0"/>
                        <a:cs typeface="Times New Roman" pitchFamily="18" charset="0"/>
                      </a:endParaRPr>
                    </a:p>
                  </a:txBody>
                  <a:tcPr>
                    <a:solidFill>
                      <a:schemeClr val="bg2"/>
                    </a:solidFill>
                  </a:tcPr>
                </a:tc>
              </a:tr>
            </a:tbl>
          </a:graphicData>
        </a:graphic>
      </p:graphicFrame>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28596" y="214290"/>
            <a:ext cx="7715304" cy="971544"/>
          </a:xfrm>
          <a:solidFill>
            <a:schemeClr val="bg2"/>
          </a:solidFill>
        </p:spPr>
        <p:style>
          <a:lnRef idx="1">
            <a:schemeClr val="accent1"/>
          </a:lnRef>
          <a:fillRef idx="2">
            <a:schemeClr val="accent1"/>
          </a:fillRef>
          <a:effectRef idx="1">
            <a:schemeClr val="accent1"/>
          </a:effectRef>
          <a:fontRef idx="minor">
            <a:schemeClr val="dk1"/>
          </a:fontRef>
        </p:style>
        <p:txBody>
          <a:bodyPr/>
          <a:lstStyle/>
          <a:p>
            <a:pPr>
              <a:buNone/>
            </a:pPr>
            <a:r>
              <a:rPr lang="uk-UA" dirty="0" smtClean="0"/>
              <a:t>	</a:t>
            </a:r>
            <a:r>
              <a:rPr lang="uk-UA" dirty="0" smtClean="0">
                <a:latin typeface="Times New Roman" pitchFamily="18" charset="0"/>
                <a:cs typeface="Times New Roman" pitchFamily="18" charset="0"/>
              </a:rPr>
              <a:t>Субрахунок </a:t>
            </a:r>
            <a:r>
              <a:rPr lang="uk-UA" b="1" i="1" dirty="0" smtClean="0">
                <a:latin typeface="Times New Roman" pitchFamily="18" charset="0"/>
                <a:cs typeface="Times New Roman" pitchFamily="18" charset="0"/>
              </a:rPr>
              <a:t>478 „ Забезпечення відновлення земельних </a:t>
            </a:r>
            <a:r>
              <a:rPr lang="uk-UA" b="1" i="1" dirty="0" err="1" smtClean="0">
                <a:latin typeface="Times New Roman" pitchFamily="18" charset="0"/>
                <a:cs typeface="Times New Roman" pitchFamily="18" charset="0"/>
              </a:rPr>
              <a:t>ділянок”</a:t>
            </a:r>
            <a:endParaRPr lang="ru-RU" b="1" i="1" dirty="0" smtClean="0">
              <a:latin typeface="Times New Roman" pitchFamily="18" charset="0"/>
              <a:cs typeface="Times New Roman" pitchFamily="18" charset="0"/>
            </a:endParaRPr>
          </a:p>
          <a:p>
            <a:pPr>
              <a:buNone/>
            </a:pPr>
            <a:endParaRPr lang="ru-RU" dirty="0"/>
          </a:p>
        </p:txBody>
      </p:sp>
      <p:graphicFrame>
        <p:nvGraphicFramePr>
          <p:cNvPr id="4" name="Содержимое 5"/>
          <p:cNvGraphicFramePr>
            <a:graphicFrameLocks/>
          </p:cNvGraphicFramePr>
          <p:nvPr>
            <p:extLst>
              <p:ext uri="{D42A27DB-BD31-4B8C-83A1-F6EECF244321}">
                <p14:modId xmlns:p14="http://schemas.microsoft.com/office/powerpoint/2010/main" val="2774276706"/>
              </p:ext>
            </p:extLst>
          </p:nvPr>
        </p:nvGraphicFramePr>
        <p:xfrm>
          <a:off x="428596" y="1785926"/>
          <a:ext cx="7715304" cy="3296920"/>
        </p:xfrm>
        <a:graphic>
          <a:graphicData uri="http://schemas.openxmlformats.org/drawingml/2006/table">
            <a:tbl>
              <a:tblPr firstRow="1" bandRow="1">
                <a:tableStyleId>{69CF1AB2-1976-4502-BF36-3FF5EA218861}</a:tableStyleId>
              </a:tblPr>
              <a:tblGrid>
                <a:gridCol w="6000792"/>
                <a:gridCol w="830467"/>
                <a:gridCol w="884045"/>
              </a:tblGrid>
              <a:tr h="370840">
                <a:tc>
                  <a:txBody>
                    <a:bodyPr/>
                    <a:lstStyle/>
                    <a:p>
                      <a:pPr algn="ctr" fontAlgn="base">
                        <a:lnSpc>
                          <a:spcPct val="115000"/>
                        </a:lnSpc>
                        <a:spcAft>
                          <a:spcPts val="0"/>
                        </a:spcAft>
                      </a:pPr>
                      <a:r>
                        <a:rPr lang="uk-UA" sz="2000" i="1" dirty="0">
                          <a:latin typeface="Times New Roman" pitchFamily="18" charset="0"/>
                          <a:cs typeface="Times New Roman" pitchFamily="18" charset="0"/>
                        </a:rPr>
                        <a:t>Господарська операція</a:t>
                      </a:r>
                      <a:endParaRPr lang="ru-RU" sz="2000" i="1"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i="1" dirty="0">
                          <a:latin typeface="Times New Roman" pitchFamily="18" charset="0"/>
                          <a:cs typeface="Times New Roman" pitchFamily="18" charset="0"/>
                        </a:rPr>
                        <a:t>Дебет</a:t>
                      </a:r>
                      <a:endParaRPr lang="ru-RU" sz="2000" i="1" dirty="0">
                        <a:latin typeface="Times New Roman" pitchFamily="18" charset="0"/>
                        <a:ea typeface="Calibri"/>
                        <a:cs typeface="Times New Roman" pitchFamily="18" charset="0"/>
                      </a:endParaRPr>
                    </a:p>
                  </a:txBody>
                  <a:tcPr marL="0" marR="0" marT="0" marB="0" anchor="b">
                    <a:solidFill>
                      <a:schemeClr val="bg2"/>
                    </a:solidFill>
                  </a:tcPr>
                </a:tc>
                <a:tc>
                  <a:txBody>
                    <a:bodyPr/>
                    <a:lstStyle/>
                    <a:p>
                      <a:pPr algn="ctr" fontAlgn="base">
                        <a:lnSpc>
                          <a:spcPct val="115000"/>
                        </a:lnSpc>
                        <a:spcAft>
                          <a:spcPts val="0"/>
                        </a:spcAft>
                      </a:pPr>
                      <a:r>
                        <a:rPr lang="uk-UA" sz="2000" i="1" dirty="0">
                          <a:latin typeface="Times New Roman" pitchFamily="18" charset="0"/>
                          <a:cs typeface="Times New Roman" pitchFamily="18" charset="0"/>
                        </a:rPr>
                        <a:t>Кредит</a:t>
                      </a:r>
                      <a:endParaRPr lang="ru-RU" sz="2000" i="1" dirty="0">
                        <a:latin typeface="Times New Roman" pitchFamily="18" charset="0"/>
                        <a:ea typeface="Calibri"/>
                        <a:cs typeface="Times New Roman" pitchFamily="18" charset="0"/>
                      </a:endParaRPr>
                    </a:p>
                  </a:txBody>
                  <a:tcPr marL="0" marR="0" marT="0" marB="0" anchor="b">
                    <a:solidFill>
                      <a:schemeClr val="bg2"/>
                    </a:solidFill>
                  </a:tcPr>
                </a:tc>
              </a:tr>
              <a:tr h="370840">
                <a:tc>
                  <a:txBody>
                    <a:bodyPr/>
                    <a:lstStyle/>
                    <a:p>
                      <a:r>
                        <a:rPr lang="uk-UA" sz="2000" kern="1200" dirty="0" smtClean="0">
                          <a:latin typeface="Times New Roman" pitchFamily="18" charset="0"/>
                          <a:cs typeface="Times New Roman" pitchFamily="18" charset="0"/>
                        </a:rPr>
                        <a:t>1.Створення забезпечення на демонтаж, переміщення об’єкта основних засобів та приведення земельної ділянки, на якій він розташований, у стан, придатний для подальшого використання</a:t>
                      </a:r>
                      <a:endParaRPr lang="ru-RU" sz="2000" kern="1200" dirty="0">
                        <a:solidFill>
                          <a:schemeClr val="dk1"/>
                        </a:solidFill>
                        <a:latin typeface="Times New Roman" pitchFamily="18" charset="0"/>
                        <a:ea typeface="+mn-ea"/>
                        <a:cs typeface="Times New Roman" pitchFamily="18" charset="0"/>
                      </a:endParaRPr>
                    </a:p>
                  </a:txBody>
                  <a:tcPr>
                    <a:solidFill>
                      <a:schemeClr val="bg2"/>
                    </a:solidFill>
                  </a:tcPr>
                </a:tc>
                <a:tc>
                  <a:txBody>
                    <a:bodyPr/>
                    <a:lstStyle/>
                    <a:p>
                      <a:pPr algn="ctr"/>
                      <a:r>
                        <a:rPr lang="uk-UA" sz="2000" dirty="0" smtClean="0">
                          <a:latin typeface="Times New Roman" pitchFamily="18" charset="0"/>
                          <a:cs typeface="Times New Roman" pitchFamily="18" charset="0"/>
                        </a:rPr>
                        <a:t>23</a:t>
                      </a:r>
                      <a:endParaRPr lang="ru-RU" sz="2000" dirty="0">
                        <a:latin typeface="Times New Roman" pitchFamily="18" charset="0"/>
                        <a:cs typeface="Times New Roman" pitchFamily="18" charset="0"/>
                      </a:endParaRPr>
                    </a:p>
                  </a:txBody>
                  <a:tcPr>
                    <a:solidFill>
                      <a:schemeClr val="bg2"/>
                    </a:solidFill>
                  </a:tcPr>
                </a:tc>
                <a:tc>
                  <a:txBody>
                    <a:bodyPr/>
                    <a:lstStyle/>
                    <a:p>
                      <a:pPr algn="ctr"/>
                      <a:r>
                        <a:rPr lang="uk-UA" sz="2000" dirty="0" smtClean="0">
                          <a:latin typeface="Times New Roman" pitchFamily="18" charset="0"/>
                          <a:cs typeface="Times New Roman" pitchFamily="18" charset="0"/>
                        </a:rPr>
                        <a:t>478</a:t>
                      </a:r>
                      <a:endParaRPr lang="ru-RU" sz="2000" dirty="0">
                        <a:latin typeface="Times New Roman" pitchFamily="18" charset="0"/>
                        <a:cs typeface="Times New Roman" pitchFamily="18" charset="0"/>
                      </a:endParaRPr>
                    </a:p>
                  </a:txBody>
                  <a:tcPr>
                    <a:solidFill>
                      <a:schemeClr val="bg2"/>
                    </a:solidFill>
                  </a:tcPr>
                </a:tc>
              </a:tr>
              <a:tr h="370840">
                <a:tc>
                  <a:txBody>
                    <a:bodyPr/>
                    <a:lstStyle/>
                    <a:p>
                      <a:r>
                        <a:rPr lang="uk-UA" sz="2000" kern="1200" dirty="0" smtClean="0">
                          <a:latin typeface="Times New Roman" pitchFamily="18" charset="0"/>
                          <a:cs typeface="Times New Roman" pitchFamily="18" charset="0"/>
                        </a:rPr>
                        <a:t>2. Використання створеного забезпечення на здійснювані роботи з демонтажу, переміщення об’єкта основних засобів, рекультивації порушених земель</a:t>
                      </a:r>
                      <a:endParaRPr lang="ru-RU" sz="2000" kern="1200" dirty="0">
                        <a:solidFill>
                          <a:schemeClr val="dk1"/>
                        </a:solidFill>
                        <a:latin typeface="Times New Roman" pitchFamily="18" charset="0"/>
                        <a:ea typeface="+mn-ea"/>
                        <a:cs typeface="Times New Roman" pitchFamily="18" charset="0"/>
                      </a:endParaRPr>
                    </a:p>
                  </a:txBody>
                  <a:tcPr>
                    <a:solidFill>
                      <a:schemeClr val="bg2"/>
                    </a:solidFill>
                  </a:tcPr>
                </a:tc>
                <a:tc>
                  <a:txBody>
                    <a:bodyPr/>
                    <a:lstStyle/>
                    <a:p>
                      <a:pPr algn="ctr"/>
                      <a:r>
                        <a:rPr lang="uk-UA" sz="2000" dirty="0" smtClean="0">
                          <a:latin typeface="Times New Roman" pitchFamily="18" charset="0"/>
                          <a:cs typeface="Times New Roman" pitchFamily="18" charset="0"/>
                        </a:rPr>
                        <a:t>478</a:t>
                      </a:r>
                    </a:p>
                  </a:txBody>
                  <a:tcPr>
                    <a:solidFill>
                      <a:schemeClr val="bg2"/>
                    </a:solidFill>
                  </a:tcPr>
                </a:tc>
                <a:tc>
                  <a:txBody>
                    <a:bodyPr/>
                    <a:lstStyle/>
                    <a:p>
                      <a:pPr algn="ctr"/>
                      <a:r>
                        <a:rPr lang="uk-UA" sz="2000" dirty="0" smtClean="0">
                          <a:latin typeface="Times New Roman" pitchFamily="18" charset="0"/>
                          <a:cs typeface="Times New Roman" pitchFamily="18" charset="0"/>
                        </a:rPr>
                        <a:t>20, 23,</a:t>
                      </a:r>
                    </a:p>
                    <a:p>
                      <a:pPr algn="ctr"/>
                      <a:r>
                        <a:rPr lang="uk-UA" sz="2000" dirty="0" smtClean="0">
                          <a:latin typeface="Times New Roman" pitchFamily="18" charset="0"/>
                          <a:cs typeface="Times New Roman" pitchFamily="18" charset="0"/>
                        </a:rPr>
                        <a:t>63, 68, 66, 65</a:t>
                      </a:r>
                      <a:endParaRPr lang="ru-RU" sz="2000" dirty="0" smtClean="0">
                        <a:latin typeface="Times New Roman" pitchFamily="18" charset="0"/>
                        <a:cs typeface="Times New Roman" pitchFamily="18" charset="0"/>
                      </a:endParaRPr>
                    </a:p>
                    <a:p>
                      <a:pPr algn="ctr"/>
                      <a:endParaRPr lang="ru-RU" sz="2000" dirty="0">
                        <a:latin typeface="Times New Roman" pitchFamily="18" charset="0"/>
                        <a:cs typeface="Times New Roman" pitchFamily="18" charset="0"/>
                      </a:endParaRPr>
                    </a:p>
                  </a:txBody>
                  <a:tcPr>
                    <a:solidFill>
                      <a:schemeClr val="bg2"/>
                    </a:solidFill>
                  </a:tcPr>
                </a:tc>
              </a:tr>
            </a:tbl>
          </a:graphicData>
        </a:graphic>
      </p:graphicFrame>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859216" cy="850106"/>
          </a:xfrm>
          <a:solidFill>
            <a:schemeClr val="bg2"/>
          </a:solidFill>
        </p:spPr>
        <p:style>
          <a:lnRef idx="2">
            <a:schemeClr val="accent1"/>
          </a:lnRef>
          <a:fillRef idx="1">
            <a:schemeClr val="lt1"/>
          </a:fillRef>
          <a:effectRef idx="0">
            <a:schemeClr val="accent1"/>
          </a:effectRef>
          <a:fontRef idx="minor">
            <a:schemeClr val="dk1"/>
          </a:fontRef>
        </p:style>
        <p:txBody>
          <a:bodyPr/>
          <a:lstStyle/>
          <a:p>
            <a:r>
              <a:rPr lang="uk-UA" dirty="0" smtClean="0"/>
              <a:t>Приклад 1</a:t>
            </a:r>
            <a:endParaRPr lang="uk-UA" dirty="0"/>
          </a:p>
        </p:txBody>
      </p:sp>
      <p:sp>
        <p:nvSpPr>
          <p:cNvPr id="3" name="Объект 2"/>
          <p:cNvSpPr>
            <a:spLocks noGrp="1"/>
          </p:cNvSpPr>
          <p:nvPr>
            <p:ph sz="quarter" idx="1"/>
          </p:nvPr>
        </p:nvSpPr>
        <p:spPr>
          <a:xfrm>
            <a:off x="457200" y="1268760"/>
            <a:ext cx="7931224" cy="5205192"/>
          </a:xfrm>
          <a:solidFill>
            <a:schemeClr val="bg2"/>
          </a:solidFill>
          <a:ln/>
        </p:spPr>
        <p:style>
          <a:lnRef idx="2">
            <a:schemeClr val="accent1"/>
          </a:lnRef>
          <a:fillRef idx="1">
            <a:schemeClr val="lt1"/>
          </a:fillRef>
          <a:effectRef idx="0">
            <a:schemeClr val="accent1"/>
          </a:effectRef>
          <a:fontRef idx="minor">
            <a:schemeClr val="dk1"/>
          </a:fontRef>
        </p:style>
        <p:txBody>
          <a:bodyPr>
            <a:normAutofit fontScale="77500" lnSpcReduction="20000"/>
          </a:bodyPr>
          <a:lstStyle/>
          <a:p>
            <a:pPr fontAlgn="base">
              <a:lnSpc>
                <a:spcPct val="120000"/>
              </a:lnSpc>
              <a:spcBef>
                <a:spcPts val="0"/>
              </a:spcBef>
            </a:pPr>
            <a:r>
              <a:rPr lang="ru-RU" sz="2300" dirty="0">
                <a:latin typeface="Times New Roman" pitchFamily="18" charset="0"/>
                <a:cs typeface="Times New Roman" pitchFamily="18" charset="0"/>
              </a:rPr>
              <a:t>ТОВ «Коробейник» (</a:t>
            </a:r>
            <a:r>
              <a:rPr lang="ru-RU" sz="2300" dirty="0" err="1">
                <a:latin typeface="Times New Roman" pitchFamily="18" charset="0"/>
                <a:cs typeface="Times New Roman" pitchFamily="18" charset="0"/>
              </a:rPr>
              <a:t>підприємство</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роздрібної</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торгівлі</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здійснено</a:t>
            </a:r>
            <a:r>
              <a:rPr lang="ru-RU" sz="2300" dirty="0">
                <a:latin typeface="Times New Roman" pitchFamily="18" charset="0"/>
                <a:cs typeface="Times New Roman" pitchFamily="18" charset="0"/>
              </a:rPr>
              <a:t> продаж </a:t>
            </a:r>
            <a:r>
              <a:rPr lang="ru-RU" sz="2300" dirty="0" err="1">
                <a:latin typeface="Times New Roman" pitchFamily="18" charset="0"/>
                <a:cs typeface="Times New Roman" pitchFamily="18" charset="0"/>
              </a:rPr>
              <a:t>електром'ясорубки</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вартістю</a:t>
            </a:r>
            <a:r>
              <a:rPr lang="ru-RU" sz="2300" dirty="0">
                <a:latin typeface="Times New Roman" pitchFamily="18" charset="0"/>
                <a:cs typeface="Times New Roman" pitchFamily="18" charset="0"/>
              </a:rPr>
              <a:t> 2600 грн., </a:t>
            </a:r>
            <a:r>
              <a:rPr lang="ru-RU" sz="2300" dirty="0" err="1">
                <a:latin typeface="Times New Roman" pitchFamily="18" charset="0"/>
                <a:cs typeface="Times New Roman" pitchFamily="18" charset="0"/>
              </a:rPr>
              <a:t>крім</a:t>
            </a:r>
            <a:r>
              <a:rPr lang="ru-RU" sz="2300" dirty="0">
                <a:latin typeface="Times New Roman" pitchFamily="18" charset="0"/>
                <a:cs typeface="Times New Roman" pitchFamily="18" charset="0"/>
              </a:rPr>
              <a:t> того, ПДВ 20% — 520 грн., разом — 3120 грн.</a:t>
            </a:r>
          </a:p>
          <a:p>
            <a:pPr fontAlgn="base">
              <a:lnSpc>
                <a:spcPct val="120000"/>
              </a:lnSpc>
              <a:spcBef>
                <a:spcPts val="0"/>
              </a:spcBef>
            </a:pPr>
            <a:r>
              <a:rPr lang="ru-RU" sz="2300" dirty="0" err="1">
                <a:latin typeface="Times New Roman" pitchFamily="18" charset="0"/>
                <a:cs typeface="Times New Roman" pitchFamily="18" charset="0"/>
              </a:rPr>
              <a:t>Протягом</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гарантійного</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терміну</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покупець</a:t>
            </a:r>
            <a:r>
              <a:rPr lang="ru-RU" sz="2300" dirty="0">
                <a:latin typeface="Times New Roman" pitchFamily="18" charset="0"/>
                <a:cs typeface="Times New Roman" pitchFamily="18" charset="0"/>
              </a:rPr>
              <a:t> — </a:t>
            </a:r>
            <a:r>
              <a:rPr lang="ru-RU" sz="2300" dirty="0" err="1">
                <a:latin typeface="Times New Roman" pitchFamily="18" charset="0"/>
                <a:cs typeface="Times New Roman" pitchFamily="18" charset="0"/>
              </a:rPr>
              <a:t>фізична</a:t>
            </a:r>
            <a:r>
              <a:rPr lang="ru-RU" sz="2300" dirty="0">
                <a:latin typeface="Times New Roman" pitchFamily="18" charset="0"/>
                <a:cs typeface="Times New Roman" pitchFamily="18" charset="0"/>
              </a:rPr>
              <a:t> особа </a:t>
            </a:r>
            <a:r>
              <a:rPr lang="ru-RU" sz="2300" dirty="0" err="1">
                <a:latin typeface="Times New Roman" pitchFamily="18" charset="0"/>
                <a:cs typeface="Times New Roman" pitchFamily="18" charset="0"/>
              </a:rPr>
              <a:t>звернувся</a:t>
            </a:r>
            <a:r>
              <a:rPr lang="ru-RU" sz="2300" dirty="0">
                <a:latin typeface="Times New Roman" pitchFamily="18" charset="0"/>
                <a:cs typeface="Times New Roman" pitchFamily="18" charset="0"/>
              </a:rPr>
              <a:t> з </a:t>
            </a:r>
            <a:r>
              <a:rPr lang="ru-RU" sz="2300" dirty="0" err="1">
                <a:latin typeface="Times New Roman" pitchFamily="18" charset="0"/>
                <a:cs typeface="Times New Roman" pitchFamily="18" charset="0"/>
              </a:rPr>
              <a:t>претензією</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щодо</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працездатності</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придбаного</a:t>
            </a:r>
            <a:r>
              <a:rPr lang="ru-RU" sz="2300" dirty="0">
                <a:latin typeface="Times New Roman" pitchFamily="18" charset="0"/>
                <a:cs typeface="Times New Roman" pitchFamily="18" charset="0"/>
              </a:rPr>
              <a:t> товару і </a:t>
            </a:r>
            <a:r>
              <a:rPr lang="ru-RU" sz="2300" dirty="0" err="1">
                <a:latin typeface="Times New Roman" pitchFamily="18" charset="0"/>
                <a:cs typeface="Times New Roman" pitchFamily="18" charset="0"/>
              </a:rPr>
              <a:t>вимогою</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повернути</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йому</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раніше</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сплачені</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кошти</a:t>
            </a:r>
            <a:r>
              <a:rPr lang="ru-RU" sz="2300" dirty="0">
                <a:latin typeface="Times New Roman" pitchFamily="18" charset="0"/>
                <a:cs typeface="Times New Roman" pitchFamily="18" charset="0"/>
              </a:rPr>
              <a:t> в </a:t>
            </a:r>
            <a:r>
              <a:rPr lang="ru-RU" sz="2300" dirty="0" err="1">
                <a:latin typeface="Times New Roman" pitchFamily="18" charset="0"/>
                <a:cs typeface="Times New Roman" pitchFamily="18" charset="0"/>
              </a:rPr>
              <a:t>сумі</a:t>
            </a:r>
            <a:r>
              <a:rPr lang="ru-RU" sz="2300" dirty="0">
                <a:latin typeface="Times New Roman" pitchFamily="18" charset="0"/>
                <a:cs typeface="Times New Roman" pitchFamily="18" charset="0"/>
              </a:rPr>
              <a:t> 3120 грн. Для </a:t>
            </a:r>
            <a:r>
              <a:rPr lang="ru-RU" sz="2300" dirty="0" err="1">
                <a:latin typeface="Times New Roman" pitchFamily="18" charset="0"/>
                <a:cs typeface="Times New Roman" pitchFamily="18" charset="0"/>
              </a:rPr>
              <a:t>виявлення</a:t>
            </a:r>
            <a:r>
              <a:rPr lang="ru-RU" sz="2300" dirty="0">
                <a:latin typeface="Times New Roman" pitchFamily="18" charset="0"/>
                <a:cs typeface="Times New Roman" pitchFamily="18" charset="0"/>
              </a:rPr>
              <a:t> причин </a:t>
            </a:r>
            <a:r>
              <a:rPr lang="ru-RU" sz="2300" dirty="0" err="1">
                <a:latin typeface="Times New Roman" pitchFamily="18" charset="0"/>
                <a:cs typeface="Times New Roman" pitchFamily="18" charset="0"/>
              </a:rPr>
              <a:t>несправностей</a:t>
            </a:r>
            <a:r>
              <a:rPr lang="ru-RU" sz="2300" dirty="0">
                <a:latin typeface="Times New Roman" pitchFamily="18" charset="0"/>
                <a:cs typeface="Times New Roman" pitchFamily="18" charset="0"/>
              </a:rPr>
              <a:t> магазин </a:t>
            </a:r>
            <a:r>
              <a:rPr lang="ru-RU" sz="2300" dirty="0" err="1">
                <a:latin typeface="Times New Roman" pitchFamily="18" charset="0"/>
                <a:cs typeface="Times New Roman" pitchFamily="18" charset="0"/>
              </a:rPr>
              <a:t>прийняв</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електром'ясорубку</a:t>
            </a:r>
            <a:r>
              <a:rPr lang="ru-RU" sz="2300" dirty="0">
                <a:latin typeface="Times New Roman" pitchFamily="18" charset="0"/>
                <a:cs typeface="Times New Roman" pitchFamily="18" charset="0"/>
              </a:rPr>
              <a:t> і передав </a:t>
            </a:r>
            <a:r>
              <a:rPr lang="ru-RU" sz="2300" dirty="0" err="1">
                <a:latin typeface="Times New Roman" pitchFamily="18" charset="0"/>
                <a:cs typeface="Times New Roman" pitchFamily="18" charset="0"/>
              </a:rPr>
              <a:t>її</a:t>
            </a:r>
            <a:r>
              <a:rPr lang="ru-RU" sz="2300" dirty="0">
                <a:latin typeface="Times New Roman" pitchFamily="18" charset="0"/>
                <a:cs typeface="Times New Roman" pitchFamily="18" charset="0"/>
              </a:rPr>
              <a:t> на </a:t>
            </a:r>
            <a:r>
              <a:rPr lang="ru-RU" sz="2300" dirty="0" err="1">
                <a:latin typeface="Times New Roman" pitchFamily="18" charset="0"/>
                <a:cs typeface="Times New Roman" pitchFamily="18" charset="0"/>
              </a:rPr>
              <a:t>експертизу</a:t>
            </a:r>
            <a:r>
              <a:rPr lang="ru-RU" sz="2300" dirty="0">
                <a:latin typeface="Times New Roman" pitchFamily="18" charset="0"/>
                <a:cs typeface="Times New Roman" pitchFamily="18" charset="0"/>
              </a:rPr>
              <a:t> в </a:t>
            </a:r>
            <a:r>
              <a:rPr lang="ru-RU" sz="2300" dirty="0" err="1">
                <a:latin typeface="Times New Roman" pitchFamily="18" charset="0"/>
                <a:cs typeface="Times New Roman" pitchFamily="18" charset="0"/>
              </a:rPr>
              <a:t>сервісний</a:t>
            </a:r>
            <a:r>
              <a:rPr lang="ru-RU" sz="2300" dirty="0">
                <a:latin typeface="Times New Roman" pitchFamily="18" charset="0"/>
                <a:cs typeface="Times New Roman" pitchFamily="18" charset="0"/>
              </a:rPr>
              <a:t> центр, </a:t>
            </a:r>
            <a:r>
              <a:rPr lang="ru-RU" sz="2300" dirty="0" err="1">
                <a:latin typeface="Times New Roman" pitchFamily="18" charset="0"/>
                <a:cs typeface="Times New Roman" pitchFamily="18" charset="0"/>
              </a:rPr>
              <a:t>вартість</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експертизи</a:t>
            </a:r>
            <a:r>
              <a:rPr lang="ru-RU" sz="2300" dirty="0">
                <a:latin typeface="Times New Roman" pitchFamily="18" charset="0"/>
                <a:cs typeface="Times New Roman" pitchFamily="18" charset="0"/>
              </a:rPr>
              <a:t> становила 200 грн., </a:t>
            </a:r>
            <a:r>
              <a:rPr lang="ru-RU" sz="2300" dirty="0" err="1">
                <a:latin typeface="Times New Roman" pitchFamily="18" charset="0"/>
                <a:cs typeface="Times New Roman" pitchFamily="18" charset="0"/>
              </a:rPr>
              <a:t>крім</a:t>
            </a:r>
            <a:r>
              <a:rPr lang="ru-RU" sz="2300" dirty="0">
                <a:latin typeface="Times New Roman" pitchFamily="18" charset="0"/>
                <a:cs typeface="Times New Roman" pitchFamily="18" charset="0"/>
              </a:rPr>
              <a:t> того, ПДВ 20% — 40 грн., разом — 240 грн. </a:t>
            </a:r>
            <a:r>
              <a:rPr lang="ru-RU" sz="2300" dirty="0" err="1">
                <a:latin typeface="Times New Roman" pitchFamily="18" charset="0"/>
                <a:cs typeface="Times New Roman" pitchFamily="18" charset="0"/>
              </a:rPr>
              <a:t>Експертизою</a:t>
            </a:r>
            <a:r>
              <a:rPr lang="ru-RU" sz="2300" dirty="0">
                <a:latin typeface="Times New Roman" pitchFamily="18" charset="0"/>
                <a:cs typeface="Times New Roman" pitchFamily="18" charset="0"/>
              </a:rPr>
              <a:t>, у свою </a:t>
            </a:r>
            <a:r>
              <a:rPr lang="ru-RU" sz="2300" dirty="0" err="1">
                <a:latin typeface="Times New Roman" pitchFamily="18" charset="0"/>
                <a:cs typeface="Times New Roman" pitchFamily="18" charset="0"/>
              </a:rPr>
              <a:t>чергу</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виявлено</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виробничий</a:t>
            </a:r>
            <a:r>
              <a:rPr lang="ru-RU" sz="2300" dirty="0">
                <a:latin typeface="Times New Roman" pitchFamily="18" charset="0"/>
                <a:cs typeface="Times New Roman" pitchFamily="18" charset="0"/>
              </a:rPr>
              <a:t> брак. </a:t>
            </a:r>
            <a:r>
              <a:rPr lang="ru-RU" sz="2300" dirty="0" err="1">
                <a:latin typeface="Times New Roman" pitchFamily="18" charset="0"/>
                <a:cs typeface="Times New Roman" pitchFamily="18" charset="0"/>
              </a:rPr>
              <a:t>Отже</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претензія</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покупця</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підлягає</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задоволенню</a:t>
            </a:r>
            <a:r>
              <a:rPr lang="ru-RU" sz="2300" dirty="0">
                <a:latin typeface="Times New Roman" pitchFamily="18" charset="0"/>
                <a:cs typeface="Times New Roman" pitchFamily="18" charset="0"/>
              </a:rPr>
              <a:t>, а </a:t>
            </a:r>
            <a:r>
              <a:rPr lang="ru-RU" sz="2300" dirty="0" err="1">
                <a:latin typeface="Times New Roman" pitchFamily="18" charset="0"/>
                <a:cs typeface="Times New Roman" pitchFamily="18" charset="0"/>
              </a:rPr>
              <a:t>витрати</a:t>
            </a:r>
            <a:r>
              <a:rPr lang="ru-RU" sz="2300" dirty="0">
                <a:latin typeface="Times New Roman" pitchFamily="18" charset="0"/>
                <a:cs typeface="Times New Roman" pitchFamily="18" charset="0"/>
              </a:rPr>
              <a:t> на </a:t>
            </a:r>
            <a:r>
              <a:rPr lang="ru-RU" sz="2300" dirty="0" err="1">
                <a:latin typeface="Times New Roman" pitchFamily="18" charset="0"/>
                <a:cs typeface="Times New Roman" pitchFamily="18" charset="0"/>
              </a:rPr>
              <a:t>проведення</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експертизи</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відшкодовуються</a:t>
            </a:r>
            <a:r>
              <a:rPr lang="ru-RU" sz="2300" dirty="0">
                <a:latin typeface="Times New Roman" pitchFamily="18" charset="0"/>
                <a:cs typeface="Times New Roman" pitchFamily="18" charset="0"/>
              </a:rPr>
              <a:t> за </a:t>
            </a:r>
            <a:r>
              <a:rPr lang="ru-RU" sz="2300" dirty="0" err="1">
                <a:latin typeface="Times New Roman" pitchFamily="18" charset="0"/>
                <a:cs typeface="Times New Roman" pitchFamily="18" charset="0"/>
              </a:rPr>
              <a:t>рахунок</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продавця</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Купівельна</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вартість</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електром'ясорубки</a:t>
            </a:r>
            <a:r>
              <a:rPr lang="ru-RU" sz="2300" dirty="0">
                <a:latin typeface="Times New Roman" pitchFamily="18" charset="0"/>
                <a:cs typeface="Times New Roman" pitchFamily="18" charset="0"/>
              </a:rPr>
              <a:t> становить 2300 грн., </a:t>
            </a:r>
            <a:r>
              <a:rPr lang="ru-RU" sz="2300" dirty="0" err="1">
                <a:latin typeface="Times New Roman" pitchFamily="18" charset="0"/>
                <a:cs typeface="Times New Roman" pitchFamily="18" charset="0"/>
              </a:rPr>
              <a:t>крім</a:t>
            </a:r>
            <a:r>
              <a:rPr lang="ru-RU" sz="2300" dirty="0">
                <a:latin typeface="Times New Roman" pitchFamily="18" charset="0"/>
                <a:cs typeface="Times New Roman" pitchFamily="18" charset="0"/>
              </a:rPr>
              <a:t> того, ПДВ 20% — 460 грн., разом — 2760 грн. </a:t>
            </a:r>
            <a:r>
              <a:rPr lang="ru-RU" sz="2300" dirty="0" err="1">
                <a:latin typeface="Times New Roman" pitchFamily="18" charset="0"/>
                <a:cs typeface="Times New Roman" pitchFamily="18" charset="0"/>
              </a:rPr>
              <a:t>Витрати</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понесені</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продавцем</a:t>
            </a:r>
            <a:r>
              <a:rPr lang="ru-RU" sz="2300" dirty="0">
                <a:latin typeface="Times New Roman" pitchFamily="18" charset="0"/>
                <a:cs typeface="Times New Roman" pitchFamily="18" charset="0"/>
              </a:rPr>
              <a:t> у </a:t>
            </a:r>
            <a:r>
              <a:rPr lang="ru-RU" sz="2300" dirty="0" err="1">
                <a:latin typeface="Times New Roman" pitchFamily="18" charset="0"/>
                <a:cs typeface="Times New Roman" pitchFamily="18" charset="0"/>
              </a:rPr>
              <a:t>зв'язку</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із</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задоволенням</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вимог</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споживача</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пред'явлено</a:t>
            </a:r>
            <a:r>
              <a:rPr lang="ru-RU" sz="2300" dirty="0">
                <a:latin typeface="Times New Roman" pitchFamily="18" charset="0"/>
                <a:cs typeface="Times New Roman" pitchFamily="18" charset="0"/>
              </a:rPr>
              <a:t> до </a:t>
            </a:r>
            <a:r>
              <a:rPr lang="ru-RU" sz="2300" dirty="0" err="1">
                <a:latin typeface="Times New Roman" pitchFamily="18" charset="0"/>
                <a:cs typeface="Times New Roman" pitchFamily="18" charset="0"/>
              </a:rPr>
              <a:t>відшкодування</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виробнику</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якому</a:t>
            </a:r>
            <a:r>
              <a:rPr lang="ru-RU" sz="2300" dirty="0">
                <a:latin typeface="Times New Roman" pitchFamily="18" charset="0"/>
                <a:cs typeface="Times New Roman" pitchFamily="18" charset="0"/>
              </a:rPr>
              <a:t> повернуто </a:t>
            </a:r>
            <a:r>
              <a:rPr lang="ru-RU" sz="2300" dirty="0" err="1">
                <a:latin typeface="Times New Roman" pitchFamily="18" charset="0"/>
                <a:cs typeface="Times New Roman" pitchFamily="18" charset="0"/>
              </a:rPr>
              <a:t>браковану</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електром'ясорубку</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Претензію</a:t>
            </a:r>
            <a:r>
              <a:rPr lang="ru-RU" sz="2300" dirty="0">
                <a:latin typeface="Times New Roman" pitchFamily="18" charset="0"/>
                <a:cs typeface="Times New Roman" pitchFamily="18" charset="0"/>
              </a:rPr>
              <a:t> магазину </a:t>
            </a:r>
            <a:r>
              <a:rPr lang="ru-RU" sz="2300" dirty="0" err="1">
                <a:latin typeface="Times New Roman" pitchFamily="18" charset="0"/>
                <a:cs typeface="Times New Roman" pitchFamily="18" charset="0"/>
              </a:rPr>
              <a:t>задоволено</a:t>
            </a:r>
            <a:r>
              <a:rPr lang="ru-RU" sz="2300" dirty="0">
                <a:latin typeface="Times New Roman" pitchFamily="18" charset="0"/>
                <a:cs typeface="Times New Roman" pitchFamily="18" charset="0"/>
              </a:rPr>
              <a:t> в </a:t>
            </a:r>
            <a:r>
              <a:rPr lang="ru-RU" sz="2300" dirty="0" err="1">
                <a:latin typeface="Times New Roman" pitchFamily="18" charset="0"/>
                <a:cs typeface="Times New Roman" pitchFamily="18" charset="0"/>
              </a:rPr>
              <a:t>місячний</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термін</a:t>
            </a:r>
            <a:r>
              <a:rPr lang="ru-RU" sz="2300" dirty="0">
                <a:latin typeface="Times New Roman" pitchFamily="18" charset="0"/>
                <a:cs typeface="Times New Roman" pitchFamily="18" charset="0"/>
              </a:rPr>
              <a:t>, і </a:t>
            </a:r>
            <a:r>
              <a:rPr lang="ru-RU" sz="2300" dirty="0" err="1">
                <a:latin typeface="Times New Roman" pitchFamily="18" charset="0"/>
                <a:cs typeface="Times New Roman" pitchFamily="18" charset="0"/>
              </a:rPr>
              <a:t>витрати</a:t>
            </a:r>
            <a:r>
              <a:rPr lang="ru-RU" sz="2300" dirty="0">
                <a:latin typeface="Times New Roman" pitchFamily="18" charset="0"/>
                <a:cs typeface="Times New Roman" pitchFamily="18" charset="0"/>
              </a:rPr>
              <a:t> на </a:t>
            </a:r>
            <a:r>
              <a:rPr lang="ru-RU" sz="2300" dirty="0" err="1">
                <a:latin typeface="Times New Roman" pitchFamily="18" charset="0"/>
                <a:cs typeface="Times New Roman" pitchFamily="18" charset="0"/>
              </a:rPr>
              <a:t>проведення</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експертизи</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відшкодовано</a:t>
            </a:r>
            <a:r>
              <a:rPr lang="ru-RU" sz="2300" dirty="0">
                <a:latin typeface="Times New Roman" pitchFamily="18" charset="0"/>
                <a:cs typeface="Times New Roman" pitchFamily="18" charset="0"/>
              </a:rPr>
              <a:t>.</a:t>
            </a:r>
          </a:p>
          <a:p>
            <a:endParaRPr lang="uk-UA" dirty="0"/>
          </a:p>
        </p:txBody>
      </p:sp>
    </p:spTree>
    <p:extLst>
      <p:ext uri="{BB962C8B-B14F-4D97-AF65-F5344CB8AC3E}">
        <p14:creationId xmlns:p14="http://schemas.microsoft.com/office/powerpoint/2010/main" val="383966120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7992888" cy="562074"/>
          </a:xfrm>
          <a:solidFill>
            <a:schemeClr val="bg2"/>
          </a:solidFill>
          <a:ln/>
        </p:spPr>
        <p:style>
          <a:lnRef idx="2">
            <a:schemeClr val="accent1"/>
          </a:lnRef>
          <a:fillRef idx="1">
            <a:schemeClr val="lt1"/>
          </a:fillRef>
          <a:effectRef idx="0">
            <a:schemeClr val="accent1"/>
          </a:effectRef>
          <a:fontRef idx="minor">
            <a:schemeClr val="dk1"/>
          </a:fontRef>
        </p:style>
        <p:txBody>
          <a:bodyPr>
            <a:normAutofit/>
          </a:bodyPr>
          <a:lstStyle/>
          <a:p>
            <a:r>
              <a:rPr lang="uk-UA" sz="2000" dirty="0" smtClean="0">
                <a:latin typeface="Times New Roman" pitchFamily="18" charset="0"/>
                <a:cs typeface="Times New Roman" pitchFamily="18" charset="0"/>
              </a:rPr>
              <a:t>Таблиця 11. Відображення господарських операцій</a:t>
            </a:r>
            <a:endParaRPr lang="uk-UA" sz="2000" dirty="0">
              <a:latin typeface="Times New Roman" pitchFamily="18" charset="0"/>
              <a:cs typeface="Times New Roman" pitchFamily="18" charset="0"/>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1632846018"/>
              </p:ext>
            </p:extLst>
          </p:nvPr>
        </p:nvGraphicFramePr>
        <p:xfrm>
          <a:off x="467545" y="908720"/>
          <a:ext cx="8064896" cy="5645332"/>
        </p:xfrm>
        <a:graphic>
          <a:graphicData uri="http://schemas.openxmlformats.org/drawingml/2006/table">
            <a:tbl>
              <a:tblPr/>
              <a:tblGrid>
                <a:gridCol w="360039"/>
                <a:gridCol w="5184576"/>
                <a:gridCol w="792088"/>
                <a:gridCol w="864096"/>
                <a:gridCol w="864097"/>
              </a:tblGrid>
              <a:tr h="0">
                <a:tc>
                  <a:txBody>
                    <a:bodyPr/>
                    <a:lstStyle/>
                    <a:p>
                      <a:pPr algn="ctr" fontAlgn="base"/>
                      <a:r>
                        <a:rPr lang="uk-UA" sz="1200" b="1" dirty="0">
                          <a:solidFill>
                            <a:schemeClr val="tx1">
                              <a:lumMod val="95000"/>
                              <a:lumOff val="5000"/>
                            </a:schemeClr>
                          </a:solidFill>
                          <a:effectLst/>
                          <a:latin typeface="Times New Roman" pitchFamily="18" charset="0"/>
                          <a:cs typeface="Times New Roman" pitchFamily="18" charset="0"/>
                        </a:rPr>
                        <a:t>№</a:t>
                      </a:r>
                      <a:endParaRPr lang="uk-UA" sz="1200" b="0" dirty="0">
                        <a:solidFill>
                          <a:schemeClr val="tx1">
                            <a:lumMod val="95000"/>
                            <a:lumOff val="5000"/>
                          </a:schemeClr>
                        </a:solidFill>
                        <a:effectLst/>
                        <a:latin typeface="Times New Roman" pitchFamily="18" charset="0"/>
                        <a:cs typeface="Times New Roman" pitchFamily="18" charset="0"/>
                      </a:endParaRPr>
                    </a:p>
                    <a:p>
                      <a:pPr algn="ctr" fontAlgn="base"/>
                      <a:r>
                        <a:rPr lang="uk-UA" sz="1200" b="1" dirty="0">
                          <a:solidFill>
                            <a:schemeClr val="tx1">
                              <a:lumMod val="95000"/>
                              <a:lumOff val="5000"/>
                            </a:schemeClr>
                          </a:solidFill>
                          <a:effectLst/>
                          <a:latin typeface="Times New Roman" pitchFamily="18" charset="0"/>
                          <a:cs typeface="Times New Roman" pitchFamily="18" charset="0"/>
                        </a:rPr>
                        <a:t>з/п</a:t>
                      </a:r>
                      <a:endParaRPr lang="uk-UA" sz="1200" b="0" dirty="0">
                        <a:solidFill>
                          <a:schemeClr val="tx1">
                            <a:lumMod val="95000"/>
                            <a:lumOff val="5000"/>
                          </a:schemeClr>
                        </a:solidFill>
                        <a:effectLst/>
                        <a:latin typeface="Times New Roman" pitchFamily="18" charset="0"/>
                        <a:cs typeface="Times New Roman" pitchFamily="18" charset="0"/>
                      </a:endParaRP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1" dirty="0">
                          <a:solidFill>
                            <a:schemeClr val="tx1">
                              <a:lumMod val="95000"/>
                              <a:lumOff val="5000"/>
                            </a:schemeClr>
                          </a:solidFill>
                          <a:effectLst/>
                          <a:latin typeface="Times New Roman" pitchFamily="18" charset="0"/>
                          <a:cs typeface="Times New Roman" pitchFamily="18" charset="0"/>
                        </a:rPr>
                        <a:t>Зміст господарської операції</a:t>
                      </a:r>
                      <a:endParaRPr lang="uk-UA" sz="1200" b="0" dirty="0">
                        <a:solidFill>
                          <a:schemeClr val="tx1">
                            <a:lumMod val="95000"/>
                            <a:lumOff val="5000"/>
                          </a:schemeClr>
                        </a:solidFill>
                        <a:effectLst/>
                        <a:latin typeface="Times New Roman" pitchFamily="18" charset="0"/>
                        <a:cs typeface="Times New Roman" pitchFamily="18" charset="0"/>
                      </a:endParaRP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gridSpan="2">
                  <a:txBody>
                    <a:bodyPr/>
                    <a:lstStyle/>
                    <a:p>
                      <a:pPr algn="ctr" fontAlgn="base"/>
                      <a:r>
                        <a:rPr lang="uk-UA" sz="1200" b="1" dirty="0">
                          <a:solidFill>
                            <a:schemeClr val="tx1">
                              <a:lumMod val="95000"/>
                              <a:lumOff val="5000"/>
                            </a:schemeClr>
                          </a:solidFill>
                          <a:effectLst/>
                          <a:latin typeface="Times New Roman" pitchFamily="18" charset="0"/>
                          <a:cs typeface="Times New Roman" pitchFamily="18" charset="0"/>
                        </a:rPr>
                        <a:t>Бухгалтерський облік</a:t>
                      </a:r>
                      <a:endParaRPr lang="uk-UA" sz="1200" b="0" dirty="0">
                        <a:solidFill>
                          <a:schemeClr val="tx1">
                            <a:lumMod val="95000"/>
                            <a:lumOff val="5000"/>
                          </a:schemeClr>
                        </a:solidFill>
                        <a:effectLst/>
                        <a:latin typeface="Times New Roman" pitchFamily="18" charset="0"/>
                        <a:cs typeface="Times New Roman" pitchFamily="18" charset="0"/>
                      </a:endParaRP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hMerge="1">
                  <a:txBody>
                    <a:bodyPr/>
                    <a:lstStyle/>
                    <a:p>
                      <a:endParaRPr lang="uk-UA"/>
                    </a:p>
                  </a:txBody>
                  <a:tcPr/>
                </a:tc>
                <a:tc>
                  <a:txBody>
                    <a:bodyPr/>
                    <a:lstStyle/>
                    <a:p>
                      <a:pPr algn="ctr" fontAlgn="base"/>
                      <a:r>
                        <a:rPr lang="uk-UA" sz="1200" b="1" dirty="0">
                          <a:solidFill>
                            <a:schemeClr val="tx1">
                              <a:lumMod val="95000"/>
                              <a:lumOff val="5000"/>
                            </a:schemeClr>
                          </a:solidFill>
                          <a:effectLst/>
                          <a:latin typeface="Times New Roman" pitchFamily="18" charset="0"/>
                          <a:cs typeface="Times New Roman" pitchFamily="18" charset="0"/>
                        </a:rPr>
                        <a:t>Сума,</a:t>
                      </a:r>
                      <a:endParaRPr lang="uk-UA" sz="1200" b="0" dirty="0">
                        <a:solidFill>
                          <a:schemeClr val="tx1">
                            <a:lumMod val="95000"/>
                            <a:lumOff val="5000"/>
                          </a:schemeClr>
                        </a:solidFill>
                        <a:effectLst/>
                        <a:latin typeface="Times New Roman" pitchFamily="18" charset="0"/>
                        <a:cs typeface="Times New Roman" pitchFamily="18" charset="0"/>
                      </a:endParaRPr>
                    </a:p>
                    <a:p>
                      <a:pPr algn="ctr" fontAlgn="base"/>
                      <a:r>
                        <a:rPr lang="uk-UA" sz="1200" b="1" dirty="0">
                          <a:solidFill>
                            <a:schemeClr val="tx1">
                              <a:lumMod val="95000"/>
                              <a:lumOff val="5000"/>
                            </a:schemeClr>
                          </a:solidFill>
                          <a:effectLst/>
                          <a:latin typeface="Times New Roman" pitchFamily="18" charset="0"/>
                          <a:cs typeface="Times New Roman" pitchFamily="18" charset="0"/>
                        </a:rPr>
                        <a:t>грн.</a:t>
                      </a:r>
                      <a:endParaRPr lang="uk-UA" sz="1200" b="0" dirty="0">
                        <a:solidFill>
                          <a:schemeClr val="tx1">
                            <a:lumMod val="95000"/>
                            <a:lumOff val="5000"/>
                          </a:schemeClr>
                        </a:solidFill>
                        <a:effectLst/>
                        <a:latin typeface="Times New Roman" pitchFamily="18" charset="0"/>
                        <a:cs typeface="Times New Roman" pitchFamily="18" charset="0"/>
                      </a:endParaRP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59441">
                <a:tc>
                  <a:txBody>
                    <a:bodyPr/>
                    <a:lstStyle/>
                    <a:p>
                      <a:pPr algn="ctr" fontAlgn="base"/>
                      <a:r>
                        <a:rPr lang="uk-UA" sz="1200" b="0" dirty="0">
                          <a:solidFill>
                            <a:schemeClr val="tx1">
                              <a:lumMod val="95000"/>
                              <a:lumOff val="5000"/>
                            </a:schemeClr>
                          </a:solidFill>
                          <a:effectLst/>
                          <a:latin typeface="Times New Roman" pitchFamily="18" charset="0"/>
                          <a:cs typeface="Times New Roman" pitchFamily="18" charset="0"/>
                        </a:rPr>
                        <a:t>1</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uk-UA" sz="1200" b="0" dirty="0">
                          <a:solidFill>
                            <a:schemeClr val="tx1">
                              <a:lumMod val="95000"/>
                              <a:lumOff val="5000"/>
                            </a:schemeClr>
                          </a:solidFill>
                          <a:effectLst/>
                          <a:latin typeface="Times New Roman" pitchFamily="18" charset="0"/>
                          <a:cs typeface="Times New Roman" pitchFamily="18" charset="0"/>
                        </a:rPr>
                        <a:t>Відображено реалізацію електром'ясорубки</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301</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lumMod val="95000"/>
                              <a:lumOff val="5000"/>
                            </a:schemeClr>
                          </a:solidFill>
                          <a:effectLst/>
                          <a:latin typeface="Times New Roman" pitchFamily="18" charset="0"/>
                          <a:cs typeface="Times New Roman" pitchFamily="18" charset="0"/>
                        </a:rPr>
                        <a:t>702</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dirty="0">
                          <a:solidFill>
                            <a:schemeClr val="tx1">
                              <a:lumMod val="95000"/>
                              <a:lumOff val="5000"/>
                            </a:schemeClr>
                          </a:solidFill>
                          <a:effectLst/>
                          <a:latin typeface="Times New Roman" pitchFamily="18" charset="0"/>
                          <a:cs typeface="Times New Roman" pitchFamily="18" charset="0"/>
                        </a:rPr>
                        <a:t>3120,00</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59441">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2</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lumMod val="95000"/>
                              <a:lumOff val="5000"/>
                            </a:schemeClr>
                          </a:solidFill>
                          <a:effectLst/>
                          <a:latin typeface="Times New Roman" pitchFamily="18" charset="0"/>
                          <a:cs typeface="Times New Roman" pitchFamily="18" charset="0"/>
                        </a:rPr>
                        <a:t>Відображено</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податкові</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зобов'язання</a:t>
                      </a:r>
                      <a:r>
                        <a:rPr lang="ru-RU" sz="1200" b="0" dirty="0">
                          <a:solidFill>
                            <a:schemeClr val="tx1">
                              <a:lumMod val="95000"/>
                              <a:lumOff val="5000"/>
                            </a:schemeClr>
                          </a:solidFill>
                          <a:effectLst/>
                          <a:latin typeface="Times New Roman" pitchFamily="18" charset="0"/>
                          <a:cs typeface="Times New Roman" pitchFamily="18" charset="0"/>
                        </a:rPr>
                        <a:t> з ПДВ</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702</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641/ПДВ</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lumMod val="95000"/>
                              <a:lumOff val="5000"/>
                            </a:schemeClr>
                          </a:solidFill>
                          <a:effectLst/>
                          <a:latin typeface="Times New Roman" pitchFamily="18" charset="0"/>
                          <a:cs typeface="Times New Roman" pitchFamily="18" charset="0"/>
                        </a:rPr>
                        <a:t>520,00</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59441">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3</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lumMod val="95000"/>
                              <a:lumOff val="5000"/>
                            </a:schemeClr>
                          </a:solidFill>
                          <a:effectLst/>
                          <a:latin typeface="Times New Roman" pitchFamily="18" charset="0"/>
                          <a:cs typeface="Times New Roman" pitchFamily="18" charset="0"/>
                        </a:rPr>
                        <a:t>Віднесено</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дохід</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від</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реалізації</a:t>
                      </a:r>
                      <a:r>
                        <a:rPr lang="ru-RU" sz="1200" b="0" dirty="0">
                          <a:solidFill>
                            <a:schemeClr val="tx1">
                              <a:lumMod val="95000"/>
                              <a:lumOff val="5000"/>
                            </a:schemeClr>
                          </a:solidFill>
                          <a:effectLst/>
                          <a:latin typeface="Times New Roman" pitchFamily="18" charset="0"/>
                          <a:cs typeface="Times New Roman" pitchFamily="18" charset="0"/>
                        </a:rPr>
                        <a:t> на </a:t>
                      </a:r>
                      <a:r>
                        <a:rPr lang="ru-RU" sz="1200" b="0" dirty="0" err="1">
                          <a:solidFill>
                            <a:schemeClr val="tx1">
                              <a:lumMod val="95000"/>
                              <a:lumOff val="5000"/>
                            </a:schemeClr>
                          </a:solidFill>
                          <a:effectLst/>
                          <a:latin typeface="Times New Roman" pitchFamily="18" charset="0"/>
                          <a:cs typeface="Times New Roman" pitchFamily="18" charset="0"/>
                        </a:rPr>
                        <a:t>фінансовий</a:t>
                      </a:r>
                      <a:r>
                        <a:rPr lang="ru-RU" sz="1200" b="0" dirty="0">
                          <a:solidFill>
                            <a:schemeClr val="tx1">
                              <a:lumMod val="95000"/>
                              <a:lumOff val="5000"/>
                            </a:schemeClr>
                          </a:solidFill>
                          <a:effectLst/>
                          <a:latin typeface="Times New Roman" pitchFamily="18" charset="0"/>
                          <a:cs typeface="Times New Roman" pitchFamily="18" charset="0"/>
                        </a:rPr>
                        <a:t> результат</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702</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791</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lumMod val="95000"/>
                              <a:lumOff val="5000"/>
                            </a:schemeClr>
                          </a:solidFill>
                          <a:effectLst/>
                          <a:latin typeface="Times New Roman" pitchFamily="18" charset="0"/>
                          <a:cs typeface="Times New Roman" pitchFamily="18" charset="0"/>
                        </a:rPr>
                        <a:t>2600,00</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59441">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4</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uk-UA" sz="1200" b="0" dirty="0">
                          <a:solidFill>
                            <a:schemeClr val="tx1">
                              <a:lumMod val="95000"/>
                              <a:lumOff val="5000"/>
                            </a:schemeClr>
                          </a:solidFill>
                          <a:effectLst/>
                          <a:latin typeface="Times New Roman" pitchFamily="18" charset="0"/>
                          <a:cs typeface="Times New Roman" pitchFamily="18" charset="0"/>
                        </a:rPr>
                        <a:t>Відображено собівартість реалізованої м'ясорубки</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902</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282</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lumMod val="95000"/>
                              <a:lumOff val="5000"/>
                            </a:schemeClr>
                          </a:solidFill>
                          <a:effectLst/>
                          <a:latin typeface="Times New Roman" pitchFamily="18" charset="0"/>
                          <a:cs typeface="Times New Roman" pitchFamily="18" charset="0"/>
                        </a:rPr>
                        <a:t>2300,00</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59441">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5</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lumMod val="95000"/>
                              <a:lumOff val="5000"/>
                            </a:schemeClr>
                          </a:solidFill>
                          <a:effectLst/>
                          <a:latin typeface="Times New Roman" pitchFamily="18" charset="0"/>
                          <a:cs typeface="Times New Roman" pitchFamily="18" charset="0"/>
                        </a:rPr>
                        <a:t>Віднесено</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собівартість</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реалізованого</a:t>
                      </a:r>
                      <a:r>
                        <a:rPr lang="ru-RU" sz="1200" b="0" dirty="0">
                          <a:solidFill>
                            <a:schemeClr val="tx1">
                              <a:lumMod val="95000"/>
                              <a:lumOff val="5000"/>
                            </a:schemeClr>
                          </a:solidFill>
                          <a:effectLst/>
                          <a:latin typeface="Times New Roman" pitchFamily="18" charset="0"/>
                          <a:cs typeface="Times New Roman" pitchFamily="18" charset="0"/>
                        </a:rPr>
                        <a:t> товару на </a:t>
                      </a:r>
                      <a:r>
                        <a:rPr lang="ru-RU" sz="1200" b="0" dirty="0" err="1">
                          <a:solidFill>
                            <a:schemeClr val="tx1">
                              <a:lumMod val="95000"/>
                              <a:lumOff val="5000"/>
                            </a:schemeClr>
                          </a:solidFill>
                          <a:effectLst/>
                          <a:latin typeface="Times New Roman" pitchFamily="18" charset="0"/>
                          <a:cs typeface="Times New Roman" pitchFamily="18" charset="0"/>
                        </a:rPr>
                        <a:t>фінансовий</a:t>
                      </a:r>
                      <a:r>
                        <a:rPr lang="ru-RU" sz="1200" b="0" dirty="0">
                          <a:solidFill>
                            <a:schemeClr val="tx1">
                              <a:lumMod val="95000"/>
                              <a:lumOff val="5000"/>
                            </a:schemeClr>
                          </a:solidFill>
                          <a:effectLst/>
                          <a:latin typeface="Times New Roman" pitchFamily="18" charset="0"/>
                          <a:cs typeface="Times New Roman" pitchFamily="18" charset="0"/>
                        </a:rPr>
                        <a:t> результат</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791</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902</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lumMod val="95000"/>
                              <a:lumOff val="5000"/>
                            </a:schemeClr>
                          </a:solidFill>
                          <a:effectLst/>
                          <a:latin typeface="Times New Roman" pitchFamily="18" charset="0"/>
                          <a:cs typeface="Times New Roman" pitchFamily="18" charset="0"/>
                        </a:rPr>
                        <a:t>2300,00</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59441">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6</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uk-UA" sz="1200" b="0" dirty="0">
                          <a:solidFill>
                            <a:schemeClr val="tx1">
                              <a:lumMod val="95000"/>
                              <a:lumOff val="5000"/>
                            </a:schemeClr>
                          </a:solidFill>
                          <a:effectLst/>
                          <a:latin typeface="Times New Roman" pitchFamily="18" charset="0"/>
                          <a:cs typeface="Times New Roman" pitchFamily="18" charset="0"/>
                        </a:rPr>
                        <a:t>Списано торговельну націнку</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lumMod val="95000"/>
                              <a:lumOff val="5000"/>
                            </a:schemeClr>
                          </a:solidFill>
                          <a:effectLst/>
                          <a:latin typeface="Times New Roman" pitchFamily="18" charset="0"/>
                          <a:cs typeface="Times New Roman" pitchFamily="18" charset="0"/>
                        </a:rPr>
                        <a:t>285</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282</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dirty="0">
                          <a:solidFill>
                            <a:schemeClr val="tx1">
                              <a:lumMod val="95000"/>
                              <a:lumOff val="5000"/>
                            </a:schemeClr>
                          </a:solidFill>
                          <a:effectLst/>
                          <a:latin typeface="Times New Roman" pitchFamily="18" charset="0"/>
                          <a:cs typeface="Times New Roman" pitchFamily="18" charset="0"/>
                        </a:rPr>
                        <a:t>820,00</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626242">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7</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lumMod val="95000"/>
                              <a:lumOff val="5000"/>
                            </a:schemeClr>
                          </a:solidFill>
                          <a:effectLst/>
                          <a:latin typeface="Times New Roman" pitchFamily="18" charset="0"/>
                          <a:cs typeface="Times New Roman" pitchFamily="18" charset="0"/>
                        </a:rPr>
                        <a:t>Пред'явлено</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претензію</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покупцем</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електром'ясорубку</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прийнято</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роздрібним</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підприємством</a:t>
                      </a:r>
                      <a:r>
                        <a:rPr lang="ru-RU" sz="1200" b="0" dirty="0">
                          <a:solidFill>
                            <a:schemeClr val="tx1">
                              <a:lumMod val="95000"/>
                              <a:lumOff val="5000"/>
                            </a:schemeClr>
                          </a:solidFill>
                          <a:effectLst/>
                          <a:latin typeface="Times New Roman" pitchFamily="18" charset="0"/>
                          <a:cs typeface="Times New Roman" pitchFamily="18" charset="0"/>
                        </a:rPr>
                        <a:t> для </a:t>
                      </a:r>
                      <a:r>
                        <a:rPr lang="ru-RU" sz="1200" b="0" dirty="0" err="1">
                          <a:solidFill>
                            <a:schemeClr val="tx1">
                              <a:lumMod val="95000"/>
                              <a:lumOff val="5000"/>
                            </a:schemeClr>
                          </a:solidFill>
                          <a:effectLst/>
                          <a:latin typeface="Times New Roman" pitchFamily="18" charset="0"/>
                          <a:cs typeface="Times New Roman" pitchFamily="18" charset="0"/>
                        </a:rPr>
                        <a:t>проведення</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експертизи</a:t>
                      </a:r>
                      <a:r>
                        <a:rPr lang="ru-RU" sz="1200" b="0" dirty="0">
                          <a:solidFill>
                            <a:schemeClr val="tx1">
                              <a:lumMod val="95000"/>
                              <a:lumOff val="5000"/>
                            </a:schemeClr>
                          </a:solidFill>
                          <a:effectLst/>
                          <a:latin typeface="Times New Roman" pitchFamily="18" charset="0"/>
                          <a:cs typeface="Times New Roman" pitchFamily="18" charset="0"/>
                        </a:rPr>
                        <a:t>, з </a:t>
                      </a:r>
                      <a:r>
                        <a:rPr lang="ru-RU" sz="1200" b="0" dirty="0" err="1">
                          <a:solidFill>
                            <a:schemeClr val="tx1">
                              <a:lumMod val="95000"/>
                              <a:lumOff val="5000"/>
                            </a:schemeClr>
                          </a:solidFill>
                          <a:effectLst/>
                          <a:latin typeface="Times New Roman" pitchFamily="18" charset="0"/>
                          <a:cs typeface="Times New Roman" pitchFamily="18" charset="0"/>
                        </a:rPr>
                        <a:t>відображенням</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збільшення</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залишку</a:t>
                      </a:r>
                      <a:r>
                        <a:rPr lang="ru-RU" sz="1200" b="0" dirty="0">
                          <a:solidFill>
                            <a:schemeClr val="tx1">
                              <a:lumMod val="95000"/>
                              <a:lumOff val="5000"/>
                            </a:schemeClr>
                          </a:solidFill>
                          <a:effectLst/>
                          <a:latin typeface="Times New Roman" pitchFamily="18" charset="0"/>
                          <a:cs typeface="Times New Roman" pitchFamily="18" charset="0"/>
                        </a:rPr>
                        <a:t> на </a:t>
                      </a:r>
                      <a:r>
                        <a:rPr lang="ru-RU" sz="1200" b="0" dirty="0" err="1">
                          <a:solidFill>
                            <a:schemeClr val="tx1">
                              <a:lumMod val="95000"/>
                              <a:lumOff val="5000"/>
                            </a:schemeClr>
                          </a:solidFill>
                          <a:effectLst/>
                          <a:latin typeface="Times New Roman" pitchFamily="18" charset="0"/>
                          <a:cs typeface="Times New Roman" pitchFamily="18" charset="0"/>
                        </a:rPr>
                        <a:t>позабалансовому</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рахунку</a:t>
                      </a:r>
                      <a:endParaRPr lang="ru-RU" sz="1200" b="0" dirty="0">
                        <a:solidFill>
                          <a:schemeClr val="tx1">
                            <a:lumMod val="95000"/>
                            <a:lumOff val="5000"/>
                          </a:schemeClr>
                        </a:solidFill>
                        <a:effectLst/>
                        <a:latin typeface="Times New Roman" pitchFamily="18" charset="0"/>
                        <a:cs typeface="Times New Roman" pitchFamily="18" charset="0"/>
                      </a:endParaRP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gridSpan="2">
                  <a:txBody>
                    <a:bodyPr/>
                    <a:lstStyle/>
                    <a:p>
                      <a:pPr algn="ctr" fontAlgn="base"/>
                      <a:r>
                        <a:rPr lang="uk-UA" sz="1200" b="0" dirty="0">
                          <a:solidFill>
                            <a:schemeClr val="tx1">
                              <a:lumMod val="95000"/>
                              <a:lumOff val="5000"/>
                            </a:schemeClr>
                          </a:solidFill>
                          <a:effectLst/>
                          <a:latin typeface="Times New Roman" pitchFamily="18" charset="0"/>
                          <a:cs typeface="Times New Roman" pitchFamily="18" charset="0"/>
                        </a:rPr>
                        <a:t>05</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hMerge="1">
                  <a:txBody>
                    <a:bodyPr/>
                    <a:lstStyle/>
                    <a:p>
                      <a:endParaRPr lang="uk-UA"/>
                    </a:p>
                  </a:txBody>
                  <a:tcPr/>
                </a:tc>
                <a:tc>
                  <a:txBody>
                    <a:bodyPr/>
                    <a:lstStyle/>
                    <a:p>
                      <a:pPr algn="r" fontAlgn="base"/>
                      <a:r>
                        <a:rPr lang="uk-UA" sz="1200" b="0" dirty="0">
                          <a:solidFill>
                            <a:schemeClr val="tx1">
                              <a:lumMod val="95000"/>
                              <a:lumOff val="5000"/>
                            </a:schemeClr>
                          </a:solidFill>
                          <a:effectLst/>
                          <a:latin typeface="Times New Roman" pitchFamily="18" charset="0"/>
                          <a:cs typeface="Times New Roman" pitchFamily="18" charset="0"/>
                        </a:rPr>
                        <a:t>2300,00</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492842">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8</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lumMod val="95000"/>
                              <a:lumOff val="5000"/>
                            </a:schemeClr>
                          </a:solidFill>
                          <a:effectLst/>
                          <a:latin typeface="Times New Roman" pitchFamily="18" charset="0"/>
                          <a:cs typeface="Times New Roman" pitchFamily="18" charset="0"/>
                        </a:rPr>
                        <a:t>Відновлено</a:t>
                      </a:r>
                      <a:r>
                        <a:rPr lang="ru-RU" sz="1200" b="0" dirty="0">
                          <a:solidFill>
                            <a:schemeClr val="tx1">
                              <a:lumMod val="95000"/>
                              <a:lumOff val="5000"/>
                            </a:schemeClr>
                          </a:solidFill>
                          <a:effectLst/>
                          <a:latin typeface="Times New Roman" pitchFamily="18" charset="0"/>
                          <a:cs typeface="Times New Roman" pitchFamily="18" charset="0"/>
                        </a:rPr>
                        <a:t> на </a:t>
                      </a:r>
                      <a:r>
                        <a:rPr lang="ru-RU" sz="1200" b="0" dirty="0" err="1">
                          <a:solidFill>
                            <a:schemeClr val="tx1">
                              <a:lumMod val="95000"/>
                              <a:lumOff val="5000"/>
                            </a:schemeClr>
                          </a:solidFill>
                          <a:effectLst/>
                          <a:latin typeface="Times New Roman" pitchFamily="18" charset="0"/>
                          <a:cs typeface="Times New Roman" pitchFamily="18" charset="0"/>
                        </a:rPr>
                        <a:t>балансі</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після</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експертизи</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купівельну</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вартість</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поверненої</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електром'ясорубки</a:t>
                      </a:r>
                      <a:r>
                        <a:rPr lang="ru-RU" sz="1200" b="0" dirty="0">
                          <a:solidFill>
                            <a:schemeClr val="tx1">
                              <a:lumMod val="95000"/>
                              <a:lumOff val="5000"/>
                            </a:schemeClr>
                          </a:solidFill>
                          <a:effectLst/>
                          <a:latin typeface="Times New Roman" pitchFamily="18" charset="0"/>
                          <a:cs typeface="Times New Roman" pitchFamily="18" charset="0"/>
                        </a:rPr>
                        <a:t> (способом «</a:t>
                      </a:r>
                      <a:r>
                        <a:rPr lang="ru-RU" sz="1200" b="0" dirty="0" err="1">
                          <a:solidFill>
                            <a:schemeClr val="tx1">
                              <a:lumMod val="95000"/>
                              <a:lumOff val="5000"/>
                            </a:schemeClr>
                          </a:solidFill>
                          <a:effectLst/>
                          <a:latin typeface="Times New Roman" pitchFamily="18" charset="0"/>
                          <a:cs typeface="Times New Roman" pitchFamily="18" charset="0"/>
                        </a:rPr>
                        <a:t>сторно</a:t>
                      </a:r>
                      <a:r>
                        <a:rPr lang="ru-RU" sz="1200" b="0" dirty="0">
                          <a:solidFill>
                            <a:schemeClr val="tx1">
                              <a:lumMod val="95000"/>
                              <a:lumOff val="5000"/>
                            </a:schemeClr>
                          </a:solidFill>
                          <a:effectLst/>
                          <a:latin typeface="Times New Roman" pitchFamily="18" charset="0"/>
                          <a:cs typeface="Times New Roman" pitchFamily="18" charset="0"/>
                        </a:rPr>
                        <a:t>»)</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lumMod val="95000"/>
                              <a:lumOff val="5000"/>
                            </a:schemeClr>
                          </a:solidFill>
                          <a:effectLst/>
                          <a:latin typeface="Times New Roman" pitchFamily="18" charset="0"/>
                          <a:cs typeface="Times New Roman" pitchFamily="18" charset="0"/>
                        </a:rPr>
                        <a:t>902</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lumMod val="95000"/>
                              <a:lumOff val="5000"/>
                            </a:schemeClr>
                          </a:solidFill>
                          <a:effectLst/>
                          <a:latin typeface="Times New Roman" pitchFamily="18" charset="0"/>
                          <a:cs typeface="Times New Roman" pitchFamily="18" charset="0"/>
                        </a:rPr>
                        <a:t>282</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lumMod val="95000"/>
                              <a:lumOff val="5000"/>
                            </a:schemeClr>
                          </a:solidFill>
                          <a:effectLst/>
                          <a:latin typeface="Times New Roman" pitchFamily="18" charset="0"/>
                          <a:cs typeface="Times New Roman" pitchFamily="18" charset="0"/>
                        </a:rPr>
                        <a:t>(2300,00)</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59441">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9</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a:solidFill>
                            <a:schemeClr val="tx1">
                              <a:lumMod val="95000"/>
                              <a:lumOff val="5000"/>
                            </a:schemeClr>
                          </a:solidFill>
                          <a:effectLst/>
                          <a:latin typeface="Times New Roman" pitchFamily="18" charset="0"/>
                          <a:cs typeface="Times New Roman" pitchFamily="18" charset="0"/>
                        </a:rPr>
                        <a:t>Відновлено торговельну націнку (способом «сторно»)</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lumMod val="95000"/>
                              <a:lumOff val="5000"/>
                            </a:schemeClr>
                          </a:solidFill>
                          <a:effectLst/>
                          <a:latin typeface="Times New Roman" pitchFamily="18" charset="0"/>
                          <a:cs typeface="Times New Roman" pitchFamily="18" charset="0"/>
                        </a:rPr>
                        <a:t>285</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lumMod val="95000"/>
                              <a:lumOff val="5000"/>
                            </a:schemeClr>
                          </a:solidFill>
                          <a:effectLst/>
                          <a:latin typeface="Times New Roman" pitchFamily="18" charset="0"/>
                          <a:cs typeface="Times New Roman" pitchFamily="18" charset="0"/>
                        </a:rPr>
                        <a:t>282</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lumMod val="95000"/>
                              <a:lumOff val="5000"/>
                            </a:schemeClr>
                          </a:solidFill>
                          <a:effectLst/>
                          <a:latin typeface="Times New Roman" pitchFamily="18" charset="0"/>
                          <a:cs typeface="Times New Roman" pitchFamily="18" charset="0"/>
                        </a:rPr>
                        <a:t>(820,00)</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59441">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10</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a:solidFill>
                            <a:schemeClr val="tx1">
                              <a:lumMod val="95000"/>
                              <a:lumOff val="5000"/>
                            </a:schemeClr>
                          </a:solidFill>
                          <a:effectLst/>
                          <a:latin typeface="Times New Roman" pitchFamily="18" charset="0"/>
                          <a:cs typeface="Times New Roman" pitchFamily="18" charset="0"/>
                        </a:rPr>
                        <a:t>Відображено операцію в складі фінансового результату (способом «сторно»)</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791</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lumMod val="95000"/>
                              <a:lumOff val="5000"/>
                            </a:schemeClr>
                          </a:solidFill>
                          <a:effectLst/>
                          <a:latin typeface="Times New Roman" pitchFamily="18" charset="0"/>
                          <a:cs typeface="Times New Roman" pitchFamily="18" charset="0"/>
                        </a:rPr>
                        <a:t>902</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dirty="0">
                          <a:solidFill>
                            <a:schemeClr val="tx1">
                              <a:lumMod val="95000"/>
                              <a:lumOff val="5000"/>
                            </a:schemeClr>
                          </a:solidFill>
                          <a:effectLst/>
                          <a:latin typeface="Times New Roman" pitchFamily="18" charset="0"/>
                          <a:cs typeface="Times New Roman" pitchFamily="18" charset="0"/>
                        </a:rPr>
                        <a:t>(2300,00)</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59441">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11</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a:solidFill>
                            <a:schemeClr val="tx1">
                              <a:lumMod val="95000"/>
                              <a:lumOff val="5000"/>
                            </a:schemeClr>
                          </a:solidFill>
                          <a:effectLst/>
                          <a:latin typeface="Times New Roman" pitchFamily="18" charset="0"/>
                          <a:cs typeface="Times New Roman" pitchFamily="18" charset="0"/>
                        </a:rPr>
                        <a:t>Відображено витрати з проведення експертизи згідно з актом виконаних робіт</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93</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lumMod val="95000"/>
                              <a:lumOff val="5000"/>
                            </a:schemeClr>
                          </a:solidFill>
                          <a:effectLst/>
                          <a:latin typeface="Times New Roman" pitchFamily="18" charset="0"/>
                          <a:cs typeface="Times New Roman" pitchFamily="18" charset="0"/>
                        </a:rPr>
                        <a:t>685</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dirty="0">
                          <a:solidFill>
                            <a:schemeClr val="tx1">
                              <a:lumMod val="95000"/>
                              <a:lumOff val="5000"/>
                            </a:schemeClr>
                          </a:solidFill>
                          <a:effectLst/>
                          <a:latin typeface="Times New Roman" pitchFamily="18" charset="0"/>
                          <a:cs typeface="Times New Roman" pitchFamily="18" charset="0"/>
                        </a:rPr>
                        <a:t>200,00</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59441">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12</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a:solidFill>
                            <a:schemeClr val="tx1">
                              <a:lumMod val="95000"/>
                              <a:lumOff val="5000"/>
                            </a:schemeClr>
                          </a:solidFill>
                          <a:effectLst/>
                          <a:latin typeface="Times New Roman" pitchFamily="18" charset="0"/>
                          <a:cs typeface="Times New Roman" pitchFamily="18" charset="0"/>
                        </a:rPr>
                        <a:t>Відображено суму ПДВ за витратами на проведення експертизи на підставі податкової накладної</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641/ПДВ</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lumMod val="95000"/>
                              <a:lumOff val="5000"/>
                            </a:schemeClr>
                          </a:solidFill>
                          <a:effectLst/>
                          <a:latin typeface="Times New Roman" pitchFamily="18" charset="0"/>
                          <a:cs typeface="Times New Roman" pitchFamily="18" charset="0"/>
                        </a:rPr>
                        <a:t>685</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dirty="0">
                          <a:solidFill>
                            <a:schemeClr val="tx1">
                              <a:lumMod val="95000"/>
                              <a:lumOff val="5000"/>
                            </a:schemeClr>
                          </a:solidFill>
                          <a:effectLst/>
                          <a:latin typeface="Times New Roman" pitchFamily="18" charset="0"/>
                          <a:cs typeface="Times New Roman" pitchFamily="18" charset="0"/>
                        </a:rPr>
                        <a:t>40,00</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59441">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13</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a:solidFill>
                            <a:schemeClr val="tx1">
                              <a:lumMod val="95000"/>
                              <a:lumOff val="5000"/>
                            </a:schemeClr>
                          </a:solidFill>
                          <a:effectLst/>
                          <a:latin typeface="Times New Roman" pitchFamily="18" charset="0"/>
                          <a:cs typeface="Times New Roman" pitchFamily="18" charset="0"/>
                        </a:rPr>
                        <a:t>Віднесено витрати з експертизи на фінансовий результат</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791</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93</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dirty="0">
                          <a:solidFill>
                            <a:schemeClr val="tx1">
                              <a:lumMod val="95000"/>
                              <a:lumOff val="5000"/>
                            </a:schemeClr>
                          </a:solidFill>
                          <a:effectLst/>
                          <a:latin typeface="Times New Roman" pitchFamily="18" charset="0"/>
                          <a:cs typeface="Times New Roman" pitchFamily="18" charset="0"/>
                        </a:rPr>
                        <a:t>200,00</a:t>
                      </a: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bl>
          </a:graphicData>
        </a:graphic>
      </p:graphicFrame>
    </p:spTree>
    <p:extLst>
      <p:ext uri="{BB962C8B-B14F-4D97-AF65-F5344CB8AC3E}">
        <p14:creationId xmlns:p14="http://schemas.microsoft.com/office/powerpoint/2010/main" val="171470338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003232" cy="418058"/>
          </a:xfrm>
          <a:solidFill>
            <a:schemeClr val="bg2"/>
          </a:solidFill>
        </p:spPr>
        <p:style>
          <a:lnRef idx="2">
            <a:schemeClr val="accent1"/>
          </a:lnRef>
          <a:fillRef idx="1">
            <a:schemeClr val="lt1"/>
          </a:fillRef>
          <a:effectRef idx="0">
            <a:schemeClr val="accent1"/>
          </a:effectRef>
          <a:fontRef idx="minor">
            <a:schemeClr val="dk1"/>
          </a:fontRef>
        </p:style>
        <p:txBody>
          <a:bodyPr>
            <a:noAutofit/>
          </a:bodyPr>
          <a:lstStyle/>
          <a:p>
            <a:pPr algn="r"/>
            <a:r>
              <a:rPr lang="uk-UA" sz="1600" dirty="0" smtClean="0">
                <a:solidFill>
                  <a:schemeClr val="tx1"/>
                </a:solidFill>
                <a:latin typeface="Times New Roman" pitchFamily="18" charset="0"/>
                <a:cs typeface="Times New Roman" pitchFamily="18" charset="0"/>
              </a:rPr>
              <a:t>Продовження табл.11</a:t>
            </a:r>
            <a:endParaRPr lang="uk-UA" sz="1600" dirty="0">
              <a:solidFill>
                <a:schemeClr val="tx1"/>
              </a:solidFill>
              <a:latin typeface="Times New Roman" pitchFamily="18" charset="0"/>
              <a:cs typeface="Times New Roman" pitchFamily="18" charset="0"/>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4083591316"/>
              </p:ext>
            </p:extLst>
          </p:nvPr>
        </p:nvGraphicFramePr>
        <p:xfrm>
          <a:off x="467544" y="1268760"/>
          <a:ext cx="7992888" cy="5488744"/>
        </p:xfrm>
        <a:graphic>
          <a:graphicData uri="http://schemas.openxmlformats.org/drawingml/2006/table">
            <a:tbl>
              <a:tblPr/>
              <a:tblGrid>
                <a:gridCol w="288032"/>
                <a:gridCol w="5256584"/>
                <a:gridCol w="864096"/>
                <a:gridCol w="792088"/>
                <a:gridCol w="792088"/>
              </a:tblGrid>
              <a:tr h="437808">
                <a:tc>
                  <a:txBody>
                    <a:bodyPr/>
                    <a:lstStyle/>
                    <a:p>
                      <a:pPr algn="ctr" fontAlgn="base"/>
                      <a:r>
                        <a:rPr lang="uk-UA" sz="1200" b="0" dirty="0">
                          <a:solidFill>
                            <a:schemeClr val="tx1">
                              <a:lumMod val="95000"/>
                              <a:lumOff val="5000"/>
                            </a:schemeClr>
                          </a:solidFill>
                          <a:effectLst/>
                          <a:latin typeface="Times New Roman" pitchFamily="18" charset="0"/>
                          <a:cs typeface="Times New Roman" pitchFamily="18" charset="0"/>
                        </a:rPr>
                        <a:t>14</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lumMod val="95000"/>
                              <a:lumOff val="5000"/>
                            </a:schemeClr>
                          </a:solidFill>
                          <a:effectLst/>
                          <a:latin typeface="Times New Roman" pitchFamily="18" charset="0"/>
                          <a:cs typeface="Times New Roman" pitchFamily="18" charset="0"/>
                        </a:rPr>
                        <a:t>Перераховано</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кошти</a:t>
                      </a:r>
                      <a:r>
                        <a:rPr lang="ru-RU" sz="1200" b="0" dirty="0">
                          <a:solidFill>
                            <a:schemeClr val="tx1">
                              <a:lumMod val="95000"/>
                              <a:lumOff val="5000"/>
                            </a:schemeClr>
                          </a:solidFill>
                          <a:effectLst/>
                          <a:latin typeface="Times New Roman" pitchFamily="18" charset="0"/>
                          <a:cs typeface="Times New Roman" pitchFamily="18" charset="0"/>
                        </a:rPr>
                        <a:t> за </a:t>
                      </a:r>
                      <a:r>
                        <a:rPr lang="ru-RU" sz="1200" b="0" dirty="0" err="1">
                          <a:solidFill>
                            <a:schemeClr val="tx1">
                              <a:lumMod val="95000"/>
                              <a:lumOff val="5000"/>
                            </a:schemeClr>
                          </a:solidFill>
                          <a:effectLst/>
                          <a:latin typeface="Times New Roman" pitchFamily="18" charset="0"/>
                          <a:cs typeface="Times New Roman" pitchFamily="18" charset="0"/>
                        </a:rPr>
                        <a:t>експертизу</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сервісному</a:t>
                      </a:r>
                      <a:r>
                        <a:rPr lang="ru-RU" sz="1200" b="0" dirty="0">
                          <a:solidFill>
                            <a:schemeClr val="tx1">
                              <a:lumMod val="95000"/>
                              <a:lumOff val="5000"/>
                            </a:schemeClr>
                          </a:solidFill>
                          <a:effectLst/>
                          <a:latin typeface="Times New Roman" pitchFamily="18" charset="0"/>
                          <a:cs typeface="Times New Roman" pitchFamily="18" charset="0"/>
                        </a:rPr>
                        <a:t> центру </a:t>
                      </a:r>
                      <a:r>
                        <a:rPr lang="ru-RU" sz="1200" b="0" dirty="0" err="1">
                          <a:solidFill>
                            <a:schemeClr val="tx1">
                              <a:lumMod val="95000"/>
                              <a:lumOff val="5000"/>
                            </a:schemeClr>
                          </a:solidFill>
                          <a:effectLst/>
                          <a:latin typeface="Times New Roman" pitchFamily="18" charset="0"/>
                          <a:cs typeface="Times New Roman" pitchFamily="18" charset="0"/>
                        </a:rPr>
                        <a:t>відповідно</a:t>
                      </a:r>
                      <a:r>
                        <a:rPr lang="ru-RU" sz="1200" b="0" dirty="0">
                          <a:solidFill>
                            <a:schemeClr val="tx1">
                              <a:lumMod val="95000"/>
                              <a:lumOff val="5000"/>
                            </a:schemeClr>
                          </a:solidFill>
                          <a:effectLst/>
                          <a:latin typeface="Times New Roman" pitchFamily="18" charset="0"/>
                          <a:cs typeface="Times New Roman" pitchFamily="18" charset="0"/>
                        </a:rPr>
                        <a:t> до </a:t>
                      </a:r>
                      <a:r>
                        <a:rPr lang="ru-RU" sz="1200" b="0" dirty="0" err="1">
                          <a:solidFill>
                            <a:schemeClr val="tx1">
                              <a:lumMod val="95000"/>
                              <a:lumOff val="5000"/>
                            </a:schemeClr>
                          </a:solidFill>
                          <a:effectLst/>
                          <a:latin typeface="Times New Roman" pitchFamily="18" charset="0"/>
                          <a:cs typeface="Times New Roman" pitchFamily="18" charset="0"/>
                        </a:rPr>
                        <a:t>рахунку</a:t>
                      </a:r>
                      <a:endParaRPr lang="ru-RU" sz="1200" b="0" dirty="0">
                        <a:solidFill>
                          <a:schemeClr val="tx1">
                            <a:lumMod val="95000"/>
                            <a:lumOff val="5000"/>
                          </a:schemeClr>
                        </a:solidFill>
                        <a:effectLst/>
                        <a:latin typeface="Times New Roman" pitchFamily="18" charset="0"/>
                        <a:cs typeface="Times New Roman" pitchFamily="18" charset="0"/>
                      </a:endParaRP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685</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lumMod val="95000"/>
                              <a:lumOff val="5000"/>
                            </a:schemeClr>
                          </a:solidFill>
                          <a:effectLst/>
                          <a:latin typeface="Times New Roman" pitchFamily="18" charset="0"/>
                          <a:cs typeface="Times New Roman" pitchFamily="18" charset="0"/>
                        </a:rPr>
                        <a:t>311</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lumMod val="95000"/>
                              <a:lumOff val="5000"/>
                            </a:schemeClr>
                          </a:solidFill>
                          <a:effectLst/>
                          <a:latin typeface="Times New Roman" pitchFamily="18" charset="0"/>
                          <a:cs typeface="Times New Roman" pitchFamily="18" charset="0"/>
                        </a:rPr>
                        <a:t>240,00</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259628">
                <a:tc rowSpan="2">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15</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rowSpan="2">
                  <a:txBody>
                    <a:bodyPr/>
                    <a:lstStyle/>
                    <a:p>
                      <a:pPr algn="l" fontAlgn="base"/>
                      <a:r>
                        <a:rPr lang="ru-RU" sz="1200" b="0" dirty="0">
                          <a:solidFill>
                            <a:schemeClr val="tx1">
                              <a:lumMod val="95000"/>
                              <a:lumOff val="5000"/>
                            </a:schemeClr>
                          </a:solidFill>
                          <a:effectLst/>
                          <a:latin typeface="Times New Roman" pitchFamily="18" charset="0"/>
                          <a:cs typeface="Times New Roman" pitchFamily="18" charset="0"/>
                        </a:rPr>
                        <a:t>Повернуто товар </a:t>
                      </a:r>
                      <a:r>
                        <a:rPr lang="ru-RU" sz="1200" b="0" dirty="0" err="1">
                          <a:solidFill>
                            <a:schemeClr val="tx1">
                              <a:lumMod val="95000"/>
                              <a:lumOff val="5000"/>
                            </a:schemeClr>
                          </a:solidFill>
                          <a:effectLst/>
                          <a:latin typeface="Times New Roman" pitchFamily="18" charset="0"/>
                          <a:cs typeface="Times New Roman" pitchFamily="18" charset="0"/>
                        </a:rPr>
                        <a:t>виробнику</a:t>
                      </a:r>
                      <a:r>
                        <a:rPr lang="ru-RU" sz="1200" b="0" dirty="0">
                          <a:solidFill>
                            <a:schemeClr val="tx1">
                              <a:lumMod val="95000"/>
                              <a:lumOff val="5000"/>
                            </a:schemeClr>
                          </a:solidFill>
                          <a:effectLst/>
                          <a:latin typeface="Times New Roman" pitchFamily="18" charset="0"/>
                          <a:cs typeface="Times New Roman" pitchFamily="18" charset="0"/>
                        </a:rPr>
                        <a:t> та </a:t>
                      </a:r>
                      <a:r>
                        <a:rPr lang="ru-RU" sz="1200" b="0" dirty="0" err="1">
                          <a:solidFill>
                            <a:schemeClr val="tx1">
                              <a:lumMod val="95000"/>
                              <a:lumOff val="5000"/>
                            </a:schemeClr>
                          </a:solidFill>
                          <a:effectLst/>
                          <a:latin typeface="Times New Roman" pitchFamily="18" charset="0"/>
                          <a:cs typeface="Times New Roman" pitchFamily="18" charset="0"/>
                        </a:rPr>
                        <a:t>виключено</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відповідну</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торговельну</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націнку</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відображено</a:t>
                      </a:r>
                      <a:r>
                        <a:rPr lang="ru-RU" sz="1200" b="0" dirty="0">
                          <a:solidFill>
                            <a:schemeClr val="tx1">
                              <a:lumMod val="95000"/>
                              <a:lumOff val="5000"/>
                            </a:schemeClr>
                          </a:solidFill>
                          <a:effectLst/>
                          <a:latin typeface="Times New Roman" pitchFamily="18" charset="0"/>
                          <a:cs typeface="Times New Roman" pitchFamily="18" charset="0"/>
                        </a:rPr>
                        <a:t> способом «</a:t>
                      </a:r>
                      <a:r>
                        <a:rPr lang="ru-RU" sz="1200" b="0" dirty="0" err="1">
                          <a:solidFill>
                            <a:schemeClr val="tx1">
                              <a:lumMod val="95000"/>
                              <a:lumOff val="5000"/>
                            </a:schemeClr>
                          </a:solidFill>
                          <a:effectLst/>
                          <a:latin typeface="Times New Roman" pitchFamily="18" charset="0"/>
                          <a:cs typeface="Times New Roman" pitchFamily="18" charset="0"/>
                        </a:rPr>
                        <a:t>сторно</a:t>
                      </a:r>
                      <a:r>
                        <a:rPr lang="ru-RU" sz="1200" b="0" dirty="0">
                          <a:solidFill>
                            <a:schemeClr val="tx1">
                              <a:lumMod val="95000"/>
                              <a:lumOff val="5000"/>
                            </a:schemeClr>
                          </a:solidFill>
                          <a:effectLst/>
                          <a:latin typeface="Times New Roman" pitchFamily="18" charset="0"/>
                          <a:cs typeface="Times New Roman" pitchFamily="18" charset="0"/>
                        </a:rPr>
                        <a:t>»)</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282</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631</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rowSpan="2">
                  <a:txBody>
                    <a:bodyPr/>
                    <a:lstStyle/>
                    <a:p>
                      <a:pPr algn="r" fontAlgn="base"/>
                      <a:r>
                        <a:rPr lang="uk-UA" sz="1200" b="0">
                          <a:solidFill>
                            <a:schemeClr val="tx1">
                              <a:lumMod val="95000"/>
                              <a:lumOff val="5000"/>
                            </a:schemeClr>
                          </a:solidFill>
                          <a:effectLst/>
                          <a:latin typeface="Times New Roman" pitchFamily="18" charset="0"/>
                          <a:cs typeface="Times New Roman" pitchFamily="18" charset="0"/>
                        </a:rPr>
                        <a:t>(2300,00)</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24122">
                <a:tc vMerge="1">
                  <a:txBody>
                    <a:bodyPr/>
                    <a:lstStyle/>
                    <a:p>
                      <a:endParaRPr lang="uk-UA"/>
                    </a:p>
                  </a:txBody>
                  <a:tcPr/>
                </a:tc>
                <a:tc vMerge="1">
                  <a:txBody>
                    <a:bodyPr/>
                    <a:lstStyle/>
                    <a:p>
                      <a:endParaRPr lang="uk-UA"/>
                    </a:p>
                  </a:txBody>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282</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285</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vMerge="1">
                  <a:txBody>
                    <a:bodyPr/>
                    <a:lstStyle/>
                    <a:p>
                      <a:endParaRPr lang="uk-UA"/>
                    </a:p>
                  </a:txBody>
                  <a:tcPr/>
                </a:tc>
              </a:tr>
              <a:tr h="437808">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16</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lumMod val="95000"/>
                              <a:lumOff val="5000"/>
                            </a:schemeClr>
                          </a:solidFill>
                          <a:effectLst/>
                          <a:latin typeface="Times New Roman" pitchFamily="18" charset="0"/>
                          <a:cs typeface="Times New Roman" pitchFamily="18" charset="0"/>
                        </a:rPr>
                        <a:t>Відкориговано</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податковий</a:t>
                      </a:r>
                      <a:r>
                        <a:rPr lang="ru-RU" sz="1200" b="0" dirty="0">
                          <a:solidFill>
                            <a:schemeClr val="tx1">
                              <a:lumMod val="95000"/>
                              <a:lumOff val="5000"/>
                            </a:schemeClr>
                          </a:solidFill>
                          <a:effectLst/>
                          <a:latin typeface="Times New Roman" pitchFamily="18" charset="0"/>
                          <a:cs typeface="Times New Roman" pitchFamily="18" charset="0"/>
                        </a:rPr>
                        <a:t> кредит з ПДВ (</a:t>
                      </a:r>
                      <a:r>
                        <a:rPr lang="ru-RU" sz="1200" b="0" dirty="0" err="1">
                          <a:solidFill>
                            <a:schemeClr val="tx1">
                              <a:lumMod val="95000"/>
                              <a:lumOff val="5000"/>
                            </a:schemeClr>
                          </a:solidFill>
                          <a:effectLst/>
                          <a:latin typeface="Times New Roman" pitchFamily="18" charset="0"/>
                          <a:cs typeface="Times New Roman" pitchFamily="18" charset="0"/>
                        </a:rPr>
                        <a:t>відображено</a:t>
                      </a:r>
                      <a:r>
                        <a:rPr lang="ru-RU" sz="1200" b="0" dirty="0">
                          <a:solidFill>
                            <a:schemeClr val="tx1">
                              <a:lumMod val="95000"/>
                              <a:lumOff val="5000"/>
                            </a:schemeClr>
                          </a:solidFill>
                          <a:effectLst/>
                          <a:latin typeface="Times New Roman" pitchFamily="18" charset="0"/>
                          <a:cs typeface="Times New Roman" pitchFamily="18" charset="0"/>
                        </a:rPr>
                        <a:t> способом «</a:t>
                      </a:r>
                      <a:r>
                        <a:rPr lang="ru-RU" sz="1200" b="0" dirty="0" err="1">
                          <a:solidFill>
                            <a:schemeClr val="tx1">
                              <a:lumMod val="95000"/>
                              <a:lumOff val="5000"/>
                            </a:schemeClr>
                          </a:solidFill>
                          <a:effectLst/>
                          <a:latin typeface="Times New Roman" pitchFamily="18" charset="0"/>
                          <a:cs typeface="Times New Roman" pitchFamily="18" charset="0"/>
                        </a:rPr>
                        <a:t>сторно</a:t>
                      </a:r>
                      <a:r>
                        <a:rPr lang="ru-RU" sz="1200" b="0" dirty="0">
                          <a:solidFill>
                            <a:schemeClr val="tx1">
                              <a:lumMod val="95000"/>
                              <a:lumOff val="5000"/>
                            </a:schemeClr>
                          </a:solidFill>
                          <a:effectLst/>
                          <a:latin typeface="Times New Roman" pitchFamily="18" charset="0"/>
                          <a:cs typeface="Times New Roman" pitchFamily="18" charset="0"/>
                        </a:rPr>
                        <a:t>»)</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lumMod val="95000"/>
                              <a:lumOff val="5000"/>
                            </a:schemeClr>
                          </a:solidFill>
                          <a:effectLst/>
                          <a:latin typeface="Times New Roman" pitchFamily="18" charset="0"/>
                          <a:cs typeface="Times New Roman" pitchFamily="18" charset="0"/>
                        </a:rPr>
                        <a:t>641/ПДВ</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631</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lumMod val="95000"/>
                              <a:lumOff val="5000"/>
                            </a:schemeClr>
                          </a:solidFill>
                          <a:effectLst/>
                          <a:latin typeface="Times New Roman" pitchFamily="18" charset="0"/>
                          <a:cs typeface="Times New Roman" pitchFamily="18" charset="0"/>
                        </a:rPr>
                        <a:t>(460,00)</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437808">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17</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a:solidFill>
                            <a:schemeClr val="tx1">
                              <a:lumMod val="95000"/>
                              <a:lumOff val="5000"/>
                            </a:schemeClr>
                          </a:solidFill>
                          <a:effectLst/>
                          <a:latin typeface="Times New Roman" pitchFamily="18" charset="0"/>
                          <a:cs typeface="Times New Roman" pitchFamily="18" charset="0"/>
                        </a:rPr>
                        <a:t>Повернуто </a:t>
                      </a:r>
                      <a:r>
                        <a:rPr lang="ru-RU" sz="1200" b="0" dirty="0" err="1">
                          <a:solidFill>
                            <a:schemeClr val="tx1">
                              <a:lumMod val="95000"/>
                              <a:lumOff val="5000"/>
                            </a:schemeClr>
                          </a:solidFill>
                          <a:effectLst/>
                          <a:latin typeface="Times New Roman" pitchFamily="18" charset="0"/>
                          <a:cs typeface="Times New Roman" pitchFamily="18" charset="0"/>
                        </a:rPr>
                        <a:t>підприємством-виробником</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кошти</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відображено</a:t>
                      </a:r>
                      <a:r>
                        <a:rPr lang="ru-RU" sz="1200" b="0" dirty="0">
                          <a:solidFill>
                            <a:schemeClr val="tx1">
                              <a:lumMod val="95000"/>
                              <a:lumOff val="5000"/>
                            </a:schemeClr>
                          </a:solidFill>
                          <a:effectLst/>
                          <a:latin typeface="Times New Roman" pitchFamily="18" charset="0"/>
                          <a:cs typeface="Times New Roman" pitchFamily="18" charset="0"/>
                        </a:rPr>
                        <a:t> способом «</a:t>
                      </a:r>
                      <a:r>
                        <a:rPr lang="ru-RU" sz="1200" b="0" dirty="0" err="1">
                          <a:solidFill>
                            <a:schemeClr val="tx1">
                              <a:lumMod val="95000"/>
                              <a:lumOff val="5000"/>
                            </a:schemeClr>
                          </a:solidFill>
                          <a:effectLst/>
                          <a:latin typeface="Times New Roman" pitchFamily="18" charset="0"/>
                          <a:cs typeface="Times New Roman" pitchFamily="18" charset="0"/>
                        </a:rPr>
                        <a:t>сторно</a:t>
                      </a:r>
                      <a:r>
                        <a:rPr lang="ru-RU" sz="1200" b="0" dirty="0">
                          <a:solidFill>
                            <a:schemeClr val="tx1">
                              <a:lumMod val="95000"/>
                              <a:lumOff val="5000"/>
                            </a:schemeClr>
                          </a:solidFill>
                          <a:effectLst/>
                          <a:latin typeface="Times New Roman" pitchFamily="18" charset="0"/>
                          <a:cs typeface="Times New Roman" pitchFamily="18" charset="0"/>
                        </a:rPr>
                        <a:t>»)</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311</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631</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lumMod val="95000"/>
                              <a:lumOff val="5000"/>
                            </a:schemeClr>
                          </a:solidFill>
                          <a:effectLst/>
                          <a:latin typeface="Times New Roman" pitchFamily="18" charset="0"/>
                          <a:cs typeface="Times New Roman" pitchFamily="18" charset="0"/>
                        </a:rPr>
                        <a:t>(2760,00)</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507190">
                <a:tc>
                  <a:txBody>
                    <a:bodyPr/>
                    <a:lstStyle/>
                    <a:p>
                      <a:pPr algn="ctr" fontAlgn="base"/>
                      <a:r>
                        <a:rPr lang="uk-UA" sz="1200" b="0" dirty="0">
                          <a:solidFill>
                            <a:schemeClr val="tx1">
                              <a:lumMod val="95000"/>
                              <a:lumOff val="5000"/>
                            </a:schemeClr>
                          </a:solidFill>
                          <a:effectLst/>
                          <a:latin typeface="Times New Roman" pitchFamily="18" charset="0"/>
                          <a:cs typeface="Times New Roman" pitchFamily="18" charset="0"/>
                        </a:rPr>
                        <a:t>18</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lumMod val="95000"/>
                              <a:lumOff val="5000"/>
                            </a:schemeClr>
                          </a:solidFill>
                          <a:effectLst/>
                          <a:latin typeface="Times New Roman" pitchFamily="18" charset="0"/>
                          <a:cs typeface="Times New Roman" pitchFamily="18" charset="0"/>
                        </a:rPr>
                        <a:t>Пред'явлено</a:t>
                      </a:r>
                      <a:r>
                        <a:rPr lang="ru-RU" sz="1200" b="0" dirty="0">
                          <a:solidFill>
                            <a:schemeClr val="tx1">
                              <a:lumMod val="95000"/>
                              <a:lumOff val="5000"/>
                            </a:schemeClr>
                          </a:solidFill>
                          <a:effectLst/>
                          <a:latin typeface="Times New Roman" pitchFamily="18" charset="0"/>
                          <a:cs typeface="Times New Roman" pitchFamily="18" charset="0"/>
                        </a:rPr>
                        <a:t> до </a:t>
                      </a:r>
                      <a:r>
                        <a:rPr lang="ru-RU" sz="1200" b="0" dirty="0" err="1">
                          <a:solidFill>
                            <a:schemeClr val="tx1">
                              <a:lumMod val="95000"/>
                              <a:lumOff val="5000"/>
                            </a:schemeClr>
                          </a:solidFill>
                          <a:effectLst/>
                          <a:latin typeface="Times New Roman" pitchFamily="18" charset="0"/>
                          <a:cs typeface="Times New Roman" pitchFamily="18" charset="0"/>
                        </a:rPr>
                        <a:t>відшкодування</a:t>
                      </a:r>
                      <a:r>
                        <a:rPr lang="ru-RU" sz="1200" b="0" dirty="0">
                          <a:solidFill>
                            <a:schemeClr val="tx1">
                              <a:lumMod val="95000"/>
                              <a:lumOff val="5000"/>
                            </a:schemeClr>
                          </a:solidFill>
                          <a:effectLst/>
                          <a:latin typeface="Times New Roman" pitchFamily="18" charset="0"/>
                          <a:cs typeface="Times New Roman" pitchFamily="18" charset="0"/>
                        </a:rPr>
                        <a:t> суму </a:t>
                      </a:r>
                      <a:r>
                        <a:rPr lang="ru-RU" sz="1200" b="0" dirty="0" err="1">
                          <a:solidFill>
                            <a:schemeClr val="tx1">
                              <a:lumMod val="95000"/>
                              <a:lumOff val="5000"/>
                            </a:schemeClr>
                          </a:solidFill>
                          <a:effectLst/>
                          <a:latin typeface="Times New Roman" pitchFamily="18" charset="0"/>
                          <a:cs typeface="Times New Roman" pitchFamily="18" charset="0"/>
                        </a:rPr>
                        <a:t>витрат</a:t>
                      </a:r>
                      <a:r>
                        <a:rPr lang="ru-RU" sz="1200" b="0" dirty="0">
                          <a:solidFill>
                            <a:schemeClr val="tx1">
                              <a:lumMod val="95000"/>
                              <a:lumOff val="5000"/>
                            </a:schemeClr>
                          </a:solidFill>
                          <a:effectLst/>
                          <a:latin typeface="Times New Roman" pitchFamily="18" charset="0"/>
                          <a:cs typeface="Times New Roman" pitchFamily="18" charset="0"/>
                        </a:rPr>
                        <a:t> на </a:t>
                      </a:r>
                      <a:r>
                        <a:rPr lang="ru-RU" sz="1200" b="0" dirty="0" err="1">
                          <a:solidFill>
                            <a:schemeClr val="tx1">
                              <a:lumMod val="95000"/>
                              <a:lumOff val="5000"/>
                            </a:schemeClr>
                          </a:solidFill>
                          <a:effectLst/>
                          <a:latin typeface="Times New Roman" pitchFamily="18" charset="0"/>
                          <a:cs typeface="Times New Roman" pitchFamily="18" charset="0"/>
                        </a:rPr>
                        <a:t>проведення</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експертизи</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електром'ясорубки</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понесених</a:t>
                      </a:r>
                      <a:r>
                        <a:rPr lang="ru-RU" sz="1200" b="0" dirty="0">
                          <a:solidFill>
                            <a:schemeClr val="tx1">
                              <a:lumMod val="95000"/>
                              <a:lumOff val="5000"/>
                            </a:schemeClr>
                          </a:solidFill>
                          <a:effectLst/>
                          <a:latin typeface="Times New Roman" pitchFamily="18" charset="0"/>
                          <a:cs typeface="Times New Roman" pitchFamily="18" charset="0"/>
                        </a:rPr>
                        <a:t> з вини </a:t>
                      </a:r>
                      <a:r>
                        <a:rPr lang="ru-RU" sz="1200" b="0" dirty="0" err="1">
                          <a:solidFill>
                            <a:schemeClr val="tx1">
                              <a:lumMod val="95000"/>
                              <a:lumOff val="5000"/>
                            </a:schemeClr>
                          </a:solidFill>
                          <a:effectLst/>
                          <a:latin typeface="Times New Roman" pitchFamily="18" charset="0"/>
                          <a:cs typeface="Times New Roman" pitchFamily="18" charset="0"/>
                        </a:rPr>
                        <a:t>підприємства-виробника</a:t>
                      </a:r>
                      <a:endParaRPr lang="ru-RU" sz="1200" b="0" dirty="0">
                        <a:solidFill>
                          <a:schemeClr val="tx1">
                            <a:lumMod val="95000"/>
                            <a:lumOff val="5000"/>
                          </a:schemeClr>
                        </a:solidFill>
                        <a:effectLst/>
                        <a:latin typeface="Times New Roman" pitchFamily="18" charset="0"/>
                        <a:cs typeface="Times New Roman" pitchFamily="18" charset="0"/>
                      </a:endParaRP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374</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715</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dirty="0">
                          <a:solidFill>
                            <a:schemeClr val="tx1">
                              <a:lumMod val="95000"/>
                              <a:lumOff val="5000"/>
                            </a:schemeClr>
                          </a:solidFill>
                          <a:effectLst/>
                          <a:latin typeface="Times New Roman" pitchFamily="18" charset="0"/>
                          <a:cs typeface="Times New Roman" pitchFamily="18" charset="0"/>
                        </a:rPr>
                        <a:t>240,00</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99149">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19</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lumMod val="95000"/>
                              <a:lumOff val="5000"/>
                            </a:schemeClr>
                          </a:solidFill>
                          <a:effectLst/>
                          <a:latin typeface="Times New Roman" pitchFamily="18" charset="0"/>
                          <a:cs typeface="Times New Roman" pitchFamily="18" charset="0"/>
                        </a:rPr>
                        <a:t>Відображено</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податкові</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зобов'язання</a:t>
                      </a:r>
                      <a:r>
                        <a:rPr lang="ru-RU" sz="1200" b="0" dirty="0">
                          <a:solidFill>
                            <a:schemeClr val="tx1">
                              <a:lumMod val="95000"/>
                              <a:lumOff val="5000"/>
                            </a:schemeClr>
                          </a:solidFill>
                          <a:effectLst/>
                          <a:latin typeface="Times New Roman" pitchFamily="18" charset="0"/>
                          <a:cs typeface="Times New Roman" pitchFamily="18" charset="0"/>
                        </a:rPr>
                        <a:t> з ПДВ</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715</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641/ПДВ</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lumMod val="95000"/>
                              <a:lumOff val="5000"/>
                            </a:schemeClr>
                          </a:solidFill>
                          <a:effectLst/>
                          <a:latin typeface="Times New Roman" pitchFamily="18" charset="0"/>
                          <a:cs typeface="Times New Roman" pitchFamily="18" charset="0"/>
                        </a:rPr>
                        <a:t>40,00</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291109">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20</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lumMod val="95000"/>
                              <a:lumOff val="5000"/>
                            </a:schemeClr>
                          </a:solidFill>
                          <a:effectLst/>
                          <a:latin typeface="Times New Roman" pitchFamily="18" charset="0"/>
                          <a:cs typeface="Times New Roman" pitchFamily="18" charset="0"/>
                        </a:rPr>
                        <a:t>Віднесено</a:t>
                      </a:r>
                      <a:r>
                        <a:rPr lang="ru-RU" sz="1200" b="0" dirty="0">
                          <a:solidFill>
                            <a:schemeClr val="tx1">
                              <a:lumMod val="95000"/>
                              <a:lumOff val="5000"/>
                            </a:schemeClr>
                          </a:solidFill>
                          <a:effectLst/>
                          <a:latin typeface="Times New Roman" pitchFamily="18" charset="0"/>
                          <a:cs typeface="Times New Roman" pitchFamily="18" charset="0"/>
                        </a:rPr>
                        <a:t> суму </a:t>
                      </a:r>
                      <a:r>
                        <a:rPr lang="ru-RU" sz="1200" b="0" dirty="0" err="1">
                          <a:solidFill>
                            <a:schemeClr val="tx1">
                              <a:lumMod val="95000"/>
                              <a:lumOff val="5000"/>
                            </a:schemeClr>
                          </a:solidFill>
                          <a:effectLst/>
                          <a:latin typeface="Times New Roman" pitchFamily="18" charset="0"/>
                          <a:cs typeface="Times New Roman" pitchFamily="18" charset="0"/>
                        </a:rPr>
                        <a:t>відшкодування</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витрат</a:t>
                      </a:r>
                      <a:r>
                        <a:rPr lang="ru-RU" sz="1200" b="0" dirty="0">
                          <a:solidFill>
                            <a:schemeClr val="tx1">
                              <a:lumMod val="95000"/>
                              <a:lumOff val="5000"/>
                            </a:schemeClr>
                          </a:solidFill>
                          <a:effectLst/>
                          <a:latin typeface="Times New Roman" pitchFamily="18" charset="0"/>
                          <a:cs typeface="Times New Roman" pitchFamily="18" charset="0"/>
                        </a:rPr>
                        <a:t> на </a:t>
                      </a:r>
                      <a:r>
                        <a:rPr lang="ru-RU" sz="1200" b="0" dirty="0" err="1">
                          <a:solidFill>
                            <a:schemeClr val="tx1">
                              <a:lumMod val="95000"/>
                              <a:lumOff val="5000"/>
                            </a:schemeClr>
                          </a:solidFill>
                          <a:effectLst/>
                          <a:latin typeface="Times New Roman" pitchFamily="18" charset="0"/>
                          <a:cs typeface="Times New Roman" pitchFamily="18" charset="0"/>
                        </a:rPr>
                        <a:t>фінансовий</a:t>
                      </a:r>
                      <a:r>
                        <a:rPr lang="ru-RU" sz="1200" b="0" dirty="0">
                          <a:solidFill>
                            <a:schemeClr val="tx1">
                              <a:lumMod val="95000"/>
                              <a:lumOff val="5000"/>
                            </a:schemeClr>
                          </a:solidFill>
                          <a:effectLst/>
                          <a:latin typeface="Times New Roman" pitchFamily="18" charset="0"/>
                          <a:cs typeface="Times New Roman" pitchFamily="18" charset="0"/>
                        </a:rPr>
                        <a:t> результат</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715</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791</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lumMod val="95000"/>
                              <a:lumOff val="5000"/>
                            </a:schemeClr>
                          </a:solidFill>
                          <a:effectLst/>
                          <a:latin typeface="Times New Roman" pitchFamily="18" charset="0"/>
                          <a:cs typeface="Times New Roman" pitchFamily="18" charset="0"/>
                        </a:rPr>
                        <a:t>200,00</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291109">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21</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lumMod val="95000"/>
                              <a:lumOff val="5000"/>
                            </a:schemeClr>
                          </a:solidFill>
                          <a:effectLst/>
                          <a:latin typeface="Times New Roman" pitchFamily="18" charset="0"/>
                          <a:cs typeface="Times New Roman" pitchFamily="18" charset="0"/>
                        </a:rPr>
                        <a:t>Отримано</a:t>
                      </a:r>
                      <a:r>
                        <a:rPr lang="ru-RU" sz="1200" b="0" dirty="0">
                          <a:solidFill>
                            <a:schemeClr val="tx1">
                              <a:lumMod val="95000"/>
                              <a:lumOff val="5000"/>
                            </a:schemeClr>
                          </a:solidFill>
                          <a:effectLst/>
                          <a:latin typeface="Times New Roman" pitchFamily="18" charset="0"/>
                          <a:cs typeface="Times New Roman" pitchFamily="18" charset="0"/>
                        </a:rPr>
                        <a:t> на </a:t>
                      </a:r>
                      <a:r>
                        <a:rPr lang="ru-RU" sz="1200" b="0" dirty="0" err="1">
                          <a:solidFill>
                            <a:schemeClr val="tx1">
                              <a:lumMod val="95000"/>
                              <a:lumOff val="5000"/>
                            </a:schemeClr>
                          </a:solidFill>
                          <a:effectLst/>
                          <a:latin typeface="Times New Roman" pitchFamily="18" charset="0"/>
                          <a:cs typeface="Times New Roman" pitchFamily="18" charset="0"/>
                        </a:rPr>
                        <a:t>поточний</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рахунок</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кошти</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від</a:t>
                      </a:r>
                      <a:r>
                        <a:rPr lang="ru-RU" sz="1200" b="0" dirty="0">
                          <a:solidFill>
                            <a:schemeClr val="tx1">
                              <a:lumMod val="95000"/>
                              <a:lumOff val="5000"/>
                            </a:schemeClr>
                          </a:solidFill>
                          <a:effectLst/>
                          <a:latin typeface="Times New Roman" pitchFamily="18" charset="0"/>
                          <a:cs typeface="Times New Roman" pitchFamily="18" charset="0"/>
                        </a:rPr>
                        <a:t> </a:t>
                      </a:r>
                      <a:r>
                        <a:rPr lang="ru-RU" sz="1200" b="0" dirty="0" err="1">
                          <a:solidFill>
                            <a:schemeClr val="tx1">
                              <a:lumMod val="95000"/>
                              <a:lumOff val="5000"/>
                            </a:schemeClr>
                          </a:solidFill>
                          <a:effectLst/>
                          <a:latin typeface="Times New Roman" pitchFamily="18" charset="0"/>
                          <a:cs typeface="Times New Roman" pitchFamily="18" charset="0"/>
                        </a:rPr>
                        <a:t>підприємства-виробника</a:t>
                      </a:r>
                      <a:endParaRPr lang="ru-RU" sz="1200" b="0" dirty="0">
                        <a:solidFill>
                          <a:schemeClr val="tx1">
                            <a:lumMod val="95000"/>
                            <a:lumOff val="5000"/>
                          </a:schemeClr>
                        </a:solidFill>
                        <a:effectLst/>
                        <a:latin typeface="Times New Roman" pitchFamily="18" charset="0"/>
                        <a:cs typeface="Times New Roman" pitchFamily="18" charset="0"/>
                      </a:endParaRP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lumMod val="95000"/>
                              <a:lumOff val="5000"/>
                            </a:schemeClr>
                          </a:solidFill>
                          <a:effectLst/>
                          <a:latin typeface="Times New Roman" pitchFamily="18" charset="0"/>
                          <a:cs typeface="Times New Roman" pitchFamily="18" charset="0"/>
                        </a:rPr>
                        <a:t>311</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374</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lumMod val="95000"/>
                              <a:lumOff val="5000"/>
                            </a:schemeClr>
                          </a:solidFill>
                          <a:effectLst/>
                          <a:latin typeface="Times New Roman" pitchFamily="18" charset="0"/>
                          <a:cs typeface="Times New Roman" pitchFamily="18" charset="0"/>
                        </a:rPr>
                        <a:t>240,00</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437808">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22</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a:solidFill>
                            <a:schemeClr val="tx1">
                              <a:lumMod val="95000"/>
                              <a:lumOff val="5000"/>
                            </a:schemeClr>
                          </a:solidFill>
                          <a:effectLst/>
                          <a:latin typeface="Times New Roman" pitchFamily="18" charset="0"/>
                          <a:cs typeface="Times New Roman" pitchFamily="18" charset="0"/>
                        </a:rPr>
                        <a:t>Списано з позабалансового рахунку вартість бракованої електром'ясорубки</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gridSpan="2">
                  <a:txBody>
                    <a:bodyPr/>
                    <a:lstStyle/>
                    <a:p>
                      <a:pPr algn="ctr" fontAlgn="base"/>
                      <a:r>
                        <a:rPr lang="uk-UA" sz="1200" b="0" dirty="0">
                          <a:solidFill>
                            <a:schemeClr val="tx1">
                              <a:lumMod val="95000"/>
                              <a:lumOff val="5000"/>
                            </a:schemeClr>
                          </a:solidFill>
                          <a:effectLst/>
                          <a:latin typeface="Times New Roman" pitchFamily="18" charset="0"/>
                          <a:cs typeface="Times New Roman" pitchFamily="18" charset="0"/>
                        </a:rPr>
                        <a:t>05</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hMerge="1">
                  <a:txBody>
                    <a:bodyPr/>
                    <a:lstStyle/>
                    <a:p>
                      <a:endParaRPr lang="uk-UA"/>
                    </a:p>
                  </a:txBody>
                  <a:tcPr/>
                </a:tc>
                <a:tc>
                  <a:txBody>
                    <a:bodyPr/>
                    <a:lstStyle/>
                    <a:p>
                      <a:pPr algn="r" fontAlgn="base"/>
                      <a:r>
                        <a:rPr lang="uk-UA" sz="1200" b="0">
                          <a:solidFill>
                            <a:schemeClr val="tx1">
                              <a:lumMod val="95000"/>
                              <a:lumOff val="5000"/>
                            </a:schemeClr>
                          </a:solidFill>
                          <a:effectLst/>
                          <a:latin typeface="Times New Roman" pitchFamily="18" charset="0"/>
                          <a:cs typeface="Times New Roman" pitchFamily="18" charset="0"/>
                        </a:rPr>
                        <a:t>2300,00</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99149">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23</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a:solidFill>
                            <a:schemeClr val="tx1">
                              <a:lumMod val="95000"/>
                              <a:lumOff val="5000"/>
                            </a:schemeClr>
                          </a:solidFill>
                          <a:effectLst/>
                          <a:latin typeface="Times New Roman" pitchFamily="18" charset="0"/>
                          <a:cs typeface="Times New Roman" pitchFamily="18" charset="0"/>
                        </a:rPr>
                        <a:t>Повернуто покупцю кошти з каси магазину</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lumMod val="95000"/>
                              <a:lumOff val="5000"/>
                            </a:schemeClr>
                          </a:solidFill>
                          <a:effectLst/>
                          <a:latin typeface="Times New Roman" pitchFamily="18" charset="0"/>
                          <a:cs typeface="Times New Roman" pitchFamily="18" charset="0"/>
                        </a:rPr>
                        <a:t>685</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lumMod val="95000"/>
                              <a:lumOff val="5000"/>
                            </a:schemeClr>
                          </a:solidFill>
                          <a:effectLst/>
                          <a:latin typeface="Times New Roman" pitchFamily="18" charset="0"/>
                          <a:cs typeface="Times New Roman" pitchFamily="18" charset="0"/>
                        </a:rPr>
                        <a:t>301</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lumMod val="95000"/>
                              <a:lumOff val="5000"/>
                            </a:schemeClr>
                          </a:solidFill>
                          <a:effectLst/>
                          <a:latin typeface="Times New Roman" pitchFamily="18" charset="0"/>
                          <a:cs typeface="Times New Roman" pitchFamily="18" charset="0"/>
                        </a:rPr>
                        <a:t>3120,00</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99149">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24</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a:solidFill>
                            <a:schemeClr val="tx1">
                              <a:lumMod val="95000"/>
                              <a:lumOff val="5000"/>
                            </a:schemeClr>
                          </a:solidFill>
                          <a:effectLst/>
                          <a:latin typeface="Times New Roman" pitchFamily="18" charset="0"/>
                          <a:cs typeface="Times New Roman" pitchFamily="18" charset="0"/>
                        </a:rPr>
                        <a:t>Відображено повернення як зменшення доходу</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lumMod val="95000"/>
                              <a:lumOff val="5000"/>
                            </a:schemeClr>
                          </a:solidFill>
                          <a:effectLst/>
                          <a:latin typeface="Times New Roman" pitchFamily="18" charset="0"/>
                          <a:cs typeface="Times New Roman" pitchFamily="18" charset="0"/>
                        </a:rPr>
                        <a:t>704</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lumMod val="95000"/>
                              <a:lumOff val="5000"/>
                            </a:schemeClr>
                          </a:solidFill>
                          <a:effectLst/>
                          <a:latin typeface="Times New Roman" pitchFamily="18" charset="0"/>
                          <a:cs typeface="Times New Roman" pitchFamily="18" charset="0"/>
                        </a:rPr>
                        <a:t>685</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lumMod val="95000"/>
                              <a:lumOff val="5000"/>
                            </a:schemeClr>
                          </a:solidFill>
                          <a:effectLst/>
                          <a:latin typeface="Times New Roman" pitchFamily="18" charset="0"/>
                          <a:cs typeface="Times New Roman" pitchFamily="18" charset="0"/>
                        </a:rPr>
                        <a:t>3120,00</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437808">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25</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a:solidFill>
                            <a:schemeClr val="tx1">
                              <a:lumMod val="95000"/>
                              <a:lumOff val="5000"/>
                            </a:schemeClr>
                          </a:solidFill>
                          <a:effectLst/>
                          <a:latin typeface="Times New Roman" pitchFamily="18" charset="0"/>
                          <a:cs typeface="Times New Roman" pitchFamily="18" charset="0"/>
                        </a:rPr>
                        <a:t>Відкориговано (зменшено) податкові зобов'язання з ПДВ (відображено способом «сторно»)</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704</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lumMod val="95000"/>
                              <a:lumOff val="5000"/>
                            </a:schemeClr>
                          </a:solidFill>
                          <a:effectLst/>
                          <a:latin typeface="Times New Roman" pitchFamily="18" charset="0"/>
                          <a:cs typeface="Times New Roman" pitchFamily="18" charset="0"/>
                        </a:rPr>
                        <a:t>641/ПДВ</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lumMod val="95000"/>
                              <a:lumOff val="5000"/>
                            </a:schemeClr>
                          </a:solidFill>
                          <a:effectLst/>
                          <a:latin typeface="Times New Roman" pitchFamily="18" charset="0"/>
                          <a:cs typeface="Times New Roman" pitchFamily="18" charset="0"/>
                        </a:rPr>
                        <a:t>(520,00)</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99149">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26</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a:solidFill>
                            <a:schemeClr val="tx1">
                              <a:lumMod val="95000"/>
                              <a:lumOff val="5000"/>
                            </a:schemeClr>
                          </a:solidFill>
                          <a:effectLst/>
                          <a:latin typeface="Times New Roman" pitchFamily="18" charset="0"/>
                          <a:cs typeface="Times New Roman" pitchFamily="18" charset="0"/>
                        </a:rPr>
                        <a:t>Віднесено вартість повернутого товару на фінансові результати</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791</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lumMod val="95000"/>
                              <a:lumOff val="5000"/>
                            </a:schemeClr>
                          </a:solidFill>
                          <a:effectLst/>
                          <a:latin typeface="Times New Roman" pitchFamily="18" charset="0"/>
                          <a:cs typeface="Times New Roman" pitchFamily="18" charset="0"/>
                        </a:rPr>
                        <a:t>704</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dirty="0">
                          <a:solidFill>
                            <a:schemeClr val="tx1">
                              <a:lumMod val="95000"/>
                              <a:lumOff val="5000"/>
                            </a:schemeClr>
                          </a:solidFill>
                          <a:effectLst/>
                          <a:latin typeface="Times New Roman" pitchFamily="18" charset="0"/>
                          <a:cs typeface="Times New Roman" pitchFamily="18" charset="0"/>
                        </a:rPr>
                        <a:t>2600,00</a:t>
                      </a:r>
                    </a:p>
                  </a:txBody>
                  <a:tcPr marL="33439" marR="33439" marT="41799" marB="41799">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bl>
          </a:graphicData>
        </a:graphic>
      </p:graphicFrame>
      <p:graphicFrame>
        <p:nvGraphicFramePr>
          <p:cNvPr id="5" name="Таблица 4"/>
          <p:cNvGraphicFramePr>
            <a:graphicFrameLocks noGrp="1"/>
          </p:cNvGraphicFramePr>
          <p:nvPr>
            <p:extLst>
              <p:ext uri="{D42A27DB-BD31-4B8C-83A1-F6EECF244321}">
                <p14:modId xmlns:p14="http://schemas.microsoft.com/office/powerpoint/2010/main" val="2839937225"/>
              </p:ext>
            </p:extLst>
          </p:nvPr>
        </p:nvGraphicFramePr>
        <p:xfrm>
          <a:off x="467544" y="764704"/>
          <a:ext cx="7992888" cy="458400"/>
        </p:xfrm>
        <a:graphic>
          <a:graphicData uri="http://schemas.openxmlformats.org/drawingml/2006/table">
            <a:tbl>
              <a:tblPr/>
              <a:tblGrid>
                <a:gridCol w="360040"/>
                <a:gridCol w="5256584"/>
                <a:gridCol w="720079"/>
                <a:gridCol w="936105"/>
                <a:gridCol w="720080"/>
              </a:tblGrid>
              <a:tr h="0">
                <a:tc>
                  <a:txBody>
                    <a:bodyPr/>
                    <a:lstStyle/>
                    <a:p>
                      <a:pPr algn="ctr" fontAlgn="base"/>
                      <a:r>
                        <a:rPr lang="uk-UA" sz="1200" b="1" dirty="0">
                          <a:solidFill>
                            <a:srgbClr val="3D3C3B"/>
                          </a:solidFill>
                          <a:effectLst/>
                          <a:latin typeface="Times New Roman" pitchFamily="18" charset="0"/>
                          <a:cs typeface="Times New Roman" pitchFamily="18" charset="0"/>
                        </a:rPr>
                        <a:t>№</a:t>
                      </a:r>
                      <a:endParaRPr lang="uk-UA" sz="1200" b="0" dirty="0">
                        <a:solidFill>
                          <a:srgbClr val="3D3C3B"/>
                        </a:solidFill>
                        <a:effectLst/>
                        <a:latin typeface="Times New Roman" pitchFamily="18" charset="0"/>
                        <a:cs typeface="Times New Roman" pitchFamily="18" charset="0"/>
                      </a:endParaRPr>
                    </a:p>
                    <a:p>
                      <a:pPr algn="ctr" fontAlgn="base"/>
                      <a:r>
                        <a:rPr lang="uk-UA" sz="1200" b="1" dirty="0">
                          <a:solidFill>
                            <a:srgbClr val="3D3C3B"/>
                          </a:solidFill>
                          <a:effectLst/>
                          <a:latin typeface="Times New Roman" pitchFamily="18" charset="0"/>
                          <a:cs typeface="Times New Roman" pitchFamily="18" charset="0"/>
                        </a:rPr>
                        <a:t>з/п</a:t>
                      </a:r>
                      <a:endParaRPr lang="uk-UA" sz="1200" b="0" dirty="0">
                        <a:solidFill>
                          <a:srgbClr val="3D3C3B"/>
                        </a:solidFill>
                        <a:effectLst/>
                        <a:latin typeface="Times New Roman" pitchFamily="18" charset="0"/>
                        <a:cs typeface="Times New Roman" pitchFamily="18" charset="0"/>
                      </a:endParaRP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1" dirty="0">
                          <a:solidFill>
                            <a:srgbClr val="3D3C3B"/>
                          </a:solidFill>
                          <a:effectLst/>
                          <a:latin typeface="Times New Roman" pitchFamily="18" charset="0"/>
                          <a:cs typeface="Times New Roman" pitchFamily="18" charset="0"/>
                        </a:rPr>
                        <a:t>Зміст господарської операції</a:t>
                      </a:r>
                      <a:endParaRPr lang="uk-UA" sz="1200" b="0" dirty="0">
                        <a:solidFill>
                          <a:srgbClr val="3D3C3B"/>
                        </a:solidFill>
                        <a:effectLst/>
                        <a:latin typeface="Times New Roman" pitchFamily="18" charset="0"/>
                        <a:cs typeface="Times New Roman" pitchFamily="18" charset="0"/>
                      </a:endParaRP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gridSpan="2">
                  <a:txBody>
                    <a:bodyPr/>
                    <a:lstStyle/>
                    <a:p>
                      <a:pPr algn="ctr" fontAlgn="base"/>
                      <a:r>
                        <a:rPr lang="uk-UA" sz="1200" b="1" dirty="0">
                          <a:solidFill>
                            <a:srgbClr val="3D3C3B"/>
                          </a:solidFill>
                          <a:effectLst/>
                          <a:latin typeface="Times New Roman" pitchFamily="18" charset="0"/>
                          <a:cs typeface="Times New Roman" pitchFamily="18" charset="0"/>
                        </a:rPr>
                        <a:t>Бухгалтерський облік</a:t>
                      </a:r>
                      <a:endParaRPr lang="uk-UA" sz="1200" b="0" dirty="0">
                        <a:solidFill>
                          <a:srgbClr val="3D3C3B"/>
                        </a:solidFill>
                        <a:effectLst/>
                        <a:latin typeface="Times New Roman" pitchFamily="18" charset="0"/>
                        <a:cs typeface="Times New Roman" pitchFamily="18" charset="0"/>
                      </a:endParaRP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hMerge="1">
                  <a:txBody>
                    <a:bodyPr/>
                    <a:lstStyle/>
                    <a:p>
                      <a:endParaRPr lang="uk-UA"/>
                    </a:p>
                  </a:txBody>
                  <a:tcPr/>
                </a:tc>
                <a:tc>
                  <a:txBody>
                    <a:bodyPr/>
                    <a:lstStyle/>
                    <a:p>
                      <a:pPr algn="ctr" fontAlgn="base"/>
                      <a:r>
                        <a:rPr lang="uk-UA" sz="1200" b="1" dirty="0">
                          <a:solidFill>
                            <a:srgbClr val="3D3C3B"/>
                          </a:solidFill>
                          <a:effectLst/>
                          <a:latin typeface="Times New Roman" pitchFamily="18" charset="0"/>
                          <a:cs typeface="Times New Roman" pitchFamily="18" charset="0"/>
                        </a:rPr>
                        <a:t>Сума,</a:t>
                      </a:r>
                      <a:endParaRPr lang="uk-UA" sz="1200" b="0" dirty="0">
                        <a:solidFill>
                          <a:srgbClr val="3D3C3B"/>
                        </a:solidFill>
                        <a:effectLst/>
                        <a:latin typeface="Times New Roman" pitchFamily="18" charset="0"/>
                        <a:cs typeface="Times New Roman" pitchFamily="18" charset="0"/>
                      </a:endParaRPr>
                    </a:p>
                    <a:p>
                      <a:pPr algn="ctr" fontAlgn="base"/>
                      <a:r>
                        <a:rPr lang="uk-UA" sz="1200" b="1" dirty="0">
                          <a:solidFill>
                            <a:srgbClr val="3D3C3B"/>
                          </a:solidFill>
                          <a:effectLst/>
                          <a:latin typeface="Times New Roman" pitchFamily="18" charset="0"/>
                          <a:cs typeface="Times New Roman" pitchFamily="18" charset="0"/>
                        </a:rPr>
                        <a:t>грн.</a:t>
                      </a:r>
                      <a:endParaRPr lang="uk-UA" sz="1200" b="0" dirty="0">
                        <a:solidFill>
                          <a:srgbClr val="3D3C3B"/>
                        </a:solidFill>
                        <a:effectLst/>
                        <a:latin typeface="Times New Roman" pitchFamily="18" charset="0"/>
                        <a:cs typeface="Times New Roman" pitchFamily="18" charset="0"/>
                      </a:endParaRPr>
                    </a:p>
                  </a:txBody>
                  <a:tcPr marL="37056" marR="37056" marT="46320" marB="46320">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bl>
          </a:graphicData>
        </a:graphic>
      </p:graphicFrame>
    </p:spTree>
    <p:extLst>
      <p:ext uri="{BB962C8B-B14F-4D97-AF65-F5344CB8AC3E}">
        <p14:creationId xmlns:p14="http://schemas.microsoft.com/office/powerpoint/2010/main" val="147446755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787208" cy="1143000"/>
          </a:xfrm>
          <a:solidFill>
            <a:schemeClr val="bg2"/>
          </a:solidFill>
        </p:spPr>
        <p:style>
          <a:lnRef idx="2">
            <a:schemeClr val="accent1"/>
          </a:lnRef>
          <a:fillRef idx="1">
            <a:schemeClr val="lt1"/>
          </a:fillRef>
          <a:effectRef idx="0">
            <a:schemeClr val="accent1"/>
          </a:effectRef>
          <a:fontRef idx="minor">
            <a:schemeClr val="dk1"/>
          </a:fontRef>
        </p:style>
        <p:txBody>
          <a:bodyPr>
            <a:normAutofit/>
          </a:bodyPr>
          <a:lstStyle/>
          <a:p>
            <a:r>
              <a:rPr lang="uk-UA" sz="2800" b="1" dirty="0" smtClean="0">
                <a:solidFill>
                  <a:schemeClr val="tx1"/>
                </a:solidFill>
                <a:latin typeface="Times New Roman" pitchFamily="18" charset="0"/>
                <a:cs typeface="Times New Roman" pitchFamily="18" charset="0"/>
              </a:rPr>
              <a:t>Приклад 2</a:t>
            </a:r>
            <a:endParaRPr lang="uk-UA" sz="2800" b="1" dirty="0">
              <a:solidFill>
                <a:schemeClr val="tx1"/>
              </a:solidFill>
              <a:latin typeface="Times New Roman" pitchFamily="18" charset="0"/>
              <a:cs typeface="Times New Roman" pitchFamily="18" charset="0"/>
            </a:endParaRPr>
          </a:p>
        </p:txBody>
      </p:sp>
      <p:sp>
        <p:nvSpPr>
          <p:cNvPr id="3" name="Объект 2"/>
          <p:cNvSpPr>
            <a:spLocks noGrp="1"/>
          </p:cNvSpPr>
          <p:nvPr>
            <p:ph sz="quarter" idx="1"/>
          </p:nvPr>
        </p:nvSpPr>
        <p:spPr>
          <a:xfrm>
            <a:off x="457200" y="1600200"/>
            <a:ext cx="7931224" cy="4205064"/>
          </a:xfrm>
          <a:solidFill>
            <a:schemeClr val="bg2"/>
          </a:solidFill>
        </p:spPr>
        <p:style>
          <a:lnRef idx="2">
            <a:schemeClr val="accent1"/>
          </a:lnRef>
          <a:fillRef idx="1">
            <a:schemeClr val="lt1"/>
          </a:fillRef>
          <a:effectRef idx="0">
            <a:schemeClr val="accent1"/>
          </a:effectRef>
          <a:fontRef idx="minor">
            <a:schemeClr val="dk1"/>
          </a:fontRef>
        </p:style>
        <p:txBody>
          <a:bodyPr>
            <a:normAutofit/>
          </a:bodyPr>
          <a:lstStyle/>
          <a:p>
            <a:pPr algn="just"/>
            <a:r>
              <a:rPr lang="uk-UA" sz="2000" dirty="0">
                <a:latin typeface="Times New Roman" pitchFamily="18" charset="0"/>
                <a:cs typeface="Times New Roman" pitchFamily="18" charset="0"/>
              </a:rPr>
              <a:t>Підприємством оптової торгівлі ТОВ «Сатурн» (продавець) відпущено </a:t>
            </a:r>
            <a:r>
              <a:rPr lang="uk-UA" sz="2000" dirty="0" err="1">
                <a:latin typeface="Times New Roman" pitchFamily="18" charset="0"/>
                <a:cs typeface="Times New Roman" pitchFamily="18" charset="0"/>
              </a:rPr>
              <a:t>покупцю — </a:t>
            </a:r>
            <a:r>
              <a:rPr lang="uk-UA" sz="2000" dirty="0">
                <a:latin typeface="Times New Roman" pitchFamily="18" charset="0"/>
                <a:cs typeface="Times New Roman" pitchFamily="18" charset="0"/>
              </a:rPr>
              <a:t>платнику ПДВ електрообігрівач вартістю 4000 грн., крім того, ПДВ 20% — 800 грн., разом — 4800 грн., який вийшов з ладу протягом гарантійного строку експлуатації через виробничий брак. Покупець звернувся з вимогою обміняти бракований електрообігрівач. З метою підтвердження несправності електрообігрівач передано в сервісний центр для проведення експертизи, яка підтвердила брак виробника. Вартість е</a:t>
            </a:r>
            <a:r>
              <a:rPr lang="uk-UA" sz="2000" dirty="0" err="1">
                <a:latin typeface="Times New Roman" pitchFamily="18" charset="0"/>
                <a:cs typeface="Times New Roman" pitchFamily="18" charset="0"/>
              </a:rPr>
              <a:t>кспертиз</a:t>
            </a:r>
            <a:r>
              <a:rPr lang="uk-UA" sz="2000" dirty="0">
                <a:latin typeface="Times New Roman" pitchFamily="18" charset="0"/>
                <a:cs typeface="Times New Roman" pitchFamily="18" charset="0"/>
              </a:rPr>
              <a:t>и — 300 грн., крім того, ПДВ 20% — 60 грн., разом — 360 грн. ТОВ «Сатурн» </a:t>
            </a:r>
            <a:r>
              <a:rPr lang="uk-UA" sz="2000" dirty="0" err="1">
                <a:latin typeface="Times New Roman" pitchFamily="18" charset="0"/>
                <a:cs typeface="Times New Roman" pitchFamily="18" charset="0"/>
              </a:rPr>
              <a:t>не здійснює гарантійн</a:t>
            </a:r>
            <a:r>
              <a:rPr lang="uk-UA" sz="2000" dirty="0">
                <a:latin typeface="Times New Roman" pitchFamily="18" charset="0"/>
                <a:cs typeface="Times New Roman" pitchFamily="18" charset="0"/>
              </a:rPr>
              <a:t>ого ремонту неякісного товару, а замінює його на якісний. Витрати на ремонт несе підприємство-виробник. Купівельна вартість електрообігрівача становить 2500 грн., крім того, ПДВ 20% — 500 грн., разом — 3000 грн.</a:t>
            </a:r>
          </a:p>
        </p:txBody>
      </p:sp>
    </p:spTree>
    <p:extLst>
      <p:ext uri="{BB962C8B-B14F-4D97-AF65-F5344CB8AC3E}">
        <p14:creationId xmlns:p14="http://schemas.microsoft.com/office/powerpoint/2010/main" val="67043527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931224" cy="346050"/>
          </a:xfrm>
          <a:solidFill>
            <a:schemeClr val="bg2"/>
          </a:solidFill>
        </p:spPr>
        <p:style>
          <a:lnRef idx="2">
            <a:schemeClr val="accent1"/>
          </a:lnRef>
          <a:fillRef idx="1">
            <a:schemeClr val="lt1"/>
          </a:fillRef>
          <a:effectRef idx="0">
            <a:schemeClr val="accent1"/>
          </a:effectRef>
          <a:fontRef idx="minor">
            <a:schemeClr val="dk1"/>
          </a:fontRef>
        </p:style>
        <p:txBody>
          <a:bodyPr>
            <a:noAutofit/>
          </a:bodyPr>
          <a:lstStyle/>
          <a:p>
            <a:r>
              <a:rPr lang="uk-UA" sz="1600" b="1" dirty="0" smtClean="0">
                <a:latin typeface="Times New Roman" pitchFamily="18" charset="0"/>
                <a:cs typeface="Times New Roman" pitchFamily="18" charset="0"/>
              </a:rPr>
              <a:t>Таблиця 12. Відображення господарських операцій</a:t>
            </a:r>
            <a:endParaRPr lang="uk-UA" sz="1600" b="1" dirty="0">
              <a:latin typeface="Times New Roman" pitchFamily="18" charset="0"/>
              <a:cs typeface="Times New Roman" pitchFamily="18" charset="0"/>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3052530685"/>
              </p:ext>
            </p:extLst>
          </p:nvPr>
        </p:nvGraphicFramePr>
        <p:xfrm>
          <a:off x="467544" y="692696"/>
          <a:ext cx="7920880" cy="5929914"/>
        </p:xfrm>
        <a:graphic>
          <a:graphicData uri="http://schemas.openxmlformats.org/drawingml/2006/table">
            <a:tbl>
              <a:tblPr/>
              <a:tblGrid>
                <a:gridCol w="360040"/>
                <a:gridCol w="5040560"/>
                <a:gridCol w="792088"/>
                <a:gridCol w="936104"/>
                <a:gridCol w="792088"/>
              </a:tblGrid>
              <a:tr h="467393">
                <a:tc rowSpan="2">
                  <a:txBody>
                    <a:bodyPr/>
                    <a:lstStyle/>
                    <a:p>
                      <a:pPr algn="ctr" fontAlgn="base"/>
                      <a:r>
                        <a:rPr lang="uk-UA" sz="1200" b="1" dirty="0">
                          <a:solidFill>
                            <a:schemeClr val="tx1"/>
                          </a:solidFill>
                          <a:effectLst/>
                          <a:latin typeface="Times New Roman" pitchFamily="18" charset="0"/>
                          <a:cs typeface="Times New Roman" pitchFamily="18" charset="0"/>
                        </a:rPr>
                        <a:t>№</a:t>
                      </a:r>
                      <a:endParaRPr lang="uk-UA" sz="1200" b="0" dirty="0">
                        <a:solidFill>
                          <a:schemeClr val="tx1"/>
                        </a:solidFill>
                        <a:effectLst/>
                        <a:latin typeface="Times New Roman" pitchFamily="18" charset="0"/>
                        <a:cs typeface="Times New Roman" pitchFamily="18" charset="0"/>
                      </a:endParaRPr>
                    </a:p>
                    <a:p>
                      <a:pPr algn="ctr" fontAlgn="base"/>
                      <a:r>
                        <a:rPr lang="uk-UA" sz="1200" b="1" dirty="0">
                          <a:solidFill>
                            <a:schemeClr val="tx1"/>
                          </a:solidFill>
                          <a:effectLst/>
                          <a:latin typeface="Times New Roman" pitchFamily="18" charset="0"/>
                          <a:cs typeface="Times New Roman" pitchFamily="18" charset="0"/>
                        </a:rPr>
                        <a:t>з/п</a:t>
                      </a:r>
                      <a:endParaRPr lang="uk-UA" sz="1200" b="0" dirty="0">
                        <a:solidFill>
                          <a:schemeClr val="tx1"/>
                        </a:solidFill>
                        <a:effectLst/>
                        <a:latin typeface="Times New Roman" pitchFamily="18" charset="0"/>
                        <a:cs typeface="Times New Roman" pitchFamily="18" charset="0"/>
                      </a:endParaRP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rowSpan="2">
                  <a:txBody>
                    <a:bodyPr/>
                    <a:lstStyle/>
                    <a:p>
                      <a:pPr algn="ctr" fontAlgn="base"/>
                      <a:r>
                        <a:rPr lang="uk-UA" sz="1200" b="1" dirty="0">
                          <a:solidFill>
                            <a:schemeClr val="tx1"/>
                          </a:solidFill>
                          <a:effectLst/>
                          <a:latin typeface="Times New Roman" pitchFamily="18" charset="0"/>
                          <a:cs typeface="Times New Roman" pitchFamily="18" charset="0"/>
                        </a:rPr>
                        <a:t>Зміст господарської операції</a:t>
                      </a:r>
                      <a:endParaRPr lang="uk-UA" sz="1200" b="0" dirty="0">
                        <a:solidFill>
                          <a:schemeClr val="tx1"/>
                        </a:solidFill>
                        <a:effectLst/>
                        <a:latin typeface="Times New Roman" pitchFamily="18" charset="0"/>
                        <a:cs typeface="Times New Roman" pitchFamily="18" charset="0"/>
                      </a:endParaRP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gridSpan="2">
                  <a:txBody>
                    <a:bodyPr/>
                    <a:lstStyle/>
                    <a:p>
                      <a:pPr algn="ctr" fontAlgn="base"/>
                      <a:r>
                        <a:rPr lang="uk-UA" sz="1200" b="1" dirty="0">
                          <a:solidFill>
                            <a:schemeClr val="tx1"/>
                          </a:solidFill>
                          <a:effectLst/>
                          <a:latin typeface="Times New Roman" pitchFamily="18" charset="0"/>
                          <a:cs typeface="Times New Roman" pitchFamily="18" charset="0"/>
                        </a:rPr>
                        <a:t>Бухгалтерський облік</a:t>
                      </a:r>
                      <a:endParaRPr lang="uk-UA" sz="1200" b="0" dirty="0">
                        <a:solidFill>
                          <a:schemeClr val="tx1"/>
                        </a:solidFill>
                        <a:effectLst/>
                        <a:latin typeface="Times New Roman" pitchFamily="18" charset="0"/>
                        <a:cs typeface="Times New Roman" pitchFamily="18" charset="0"/>
                      </a:endParaRP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hMerge="1">
                  <a:txBody>
                    <a:bodyPr/>
                    <a:lstStyle/>
                    <a:p>
                      <a:endParaRPr lang="uk-UA"/>
                    </a:p>
                  </a:txBody>
                  <a:tcPr/>
                </a:tc>
                <a:tc rowSpan="2">
                  <a:txBody>
                    <a:bodyPr/>
                    <a:lstStyle/>
                    <a:p>
                      <a:pPr algn="ctr" fontAlgn="base"/>
                      <a:r>
                        <a:rPr lang="uk-UA" sz="1200" b="1" dirty="0">
                          <a:solidFill>
                            <a:schemeClr val="tx1"/>
                          </a:solidFill>
                          <a:effectLst/>
                          <a:latin typeface="Times New Roman" pitchFamily="18" charset="0"/>
                          <a:cs typeface="Times New Roman" pitchFamily="18" charset="0"/>
                        </a:rPr>
                        <a:t>Сума,</a:t>
                      </a:r>
                      <a:endParaRPr lang="uk-UA" sz="1200" b="0" dirty="0">
                        <a:solidFill>
                          <a:schemeClr val="tx1"/>
                        </a:solidFill>
                        <a:effectLst/>
                        <a:latin typeface="Times New Roman" pitchFamily="18" charset="0"/>
                        <a:cs typeface="Times New Roman" pitchFamily="18" charset="0"/>
                      </a:endParaRPr>
                    </a:p>
                    <a:p>
                      <a:pPr algn="ctr" fontAlgn="base"/>
                      <a:r>
                        <a:rPr lang="uk-UA" sz="1200" b="1" dirty="0">
                          <a:solidFill>
                            <a:schemeClr val="tx1"/>
                          </a:solidFill>
                          <a:effectLst/>
                          <a:latin typeface="Times New Roman" pitchFamily="18" charset="0"/>
                          <a:cs typeface="Times New Roman" pitchFamily="18" charset="0"/>
                        </a:rPr>
                        <a:t>грн.</a:t>
                      </a:r>
                      <a:endParaRPr lang="uk-UA" sz="1200" b="0" dirty="0">
                        <a:solidFill>
                          <a:schemeClr val="tx1"/>
                        </a:solidFill>
                        <a:effectLst/>
                        <a:latin typeface="Times New Roman" pitchFamily="18" charset="0"/>
                        <a:cs typeface="Times New Roman" pitchFamily="18" charset="0"/>
                      </a:endParaRP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40881">
                <a:tc vMerge="1">
                  <a:txBody>
                    <a:bodyPr/>
                    <a:lstStyle/>
                    <a:p>
                      <a:endParaRPr lang="uk-UA"/>
                    </a:p>
                  </a:txBody>
                  <a:tcPr/>
                </a:tc>
                <a:tc vMerge="1">
                  <a:txBody>
                    <a:bodyPr/>
                    <a:lstStyle/>
                    <a:p>
                      <a:endParaRPr lang="uk-UA"/>
                    </a:p>
                  </a:txBody>
                  <a:tcPr/>
                </a:tc>
                <a:tc>
                  <a:txBody>
                    <a:bodyPr/>
                    <a:lstStyle/>
                    <a:p>
                      <a:pPr algn="ctr" fontAlgn="base"/>
                      <a:r>
                        <a:rPr lang="uk-UA" sz="1200" b="1">
                          <a:solidFill>
                            <a:schemeClr val="tx1"/>
                          </a:solidFill>
                          <a:effectLst/>
                          <a:latin typeface="Times New Roman" pitchFamily="18" charset="0"/>
                          <a:cs typeface="Times New Roman" pitchFamily="18" charset="0"/>
                        </a:rPr>
                        <a:t>Дебет</a:t>
                      </a:r>
                      <a:endParaRPr lang="uk-UA" sz="1200" b="0">
                        <a:solidFill>
                          <a:schemeClr val="tx1"/>
                        </a:solidFill>
                        <a:effectLst/>
                        <a:latin typeface="Times New Roman" pitchFamily="18" charset="0"/>
                        <a:cs typeface="Times New Roman" pitchFamily="18" charset="0"/>
                      </a:endParaRP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1" dirty="0">
                          <a:solidFill>
                            <a:schemeClr val="tx1"/>
                          </a:solidFill>
                          <a:effectLst/>
                          <a:latin typeface="Times New Roman" pitchFamily="18" charset="0"/>
                          <a:cs typeface="Times New Roman" pitchFamily="18" charset="0"/>
                        </a:rPr>
                        <a:t>Кредит</a:t>
                      </a:r>
                      <a:endParaRPr lang="uk-UA" sz="1200" b="0" dirty="0">
                        <a:solidFill>
                          <a:schemeClr val="tx1"/>
                        </a:solidFill>
                        <a:effectLst/>
                        <a:latin typeface="Times New Roman" pitchFamily="18" charset="0"/>
                        <a:cs typeface="Times New Roman" pitchFamily="18" charset="0"/>
                      </a:endParaRP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vMerge="1">
                  <a:txBody>
                    <a:bodyPr/>
                    <a:lstStyle/>
                    <a:p>
                      <a:endParaRPr lang="uk-UA"/>
                    </a:p>
                  </a:txBody>
                  <a:tcPr/>
                </a:tc>
              </a:tr>
              <a:tr h="214368">
                <a:tc gridSpan="5">
                  <a:txBody>
                    <a:bodyPr/>
                    <a:lstStyle/>
                    <a:p>
                      <a:pPr algn="ctr" fontAlgn="base"/>
                      <a:r>
                        <a:rPr lang="uk-UA" sz="1200" b="1" dirty="0">
                          <a:solidFill>
                            <a:schemeClr val="tx1"/>
                          </a:solidFill>
                          <a:effectLst/>
                          <a:latin typeface="Times New Roman" pitchFamily="18" charset="0"/>
                          <a:cs typeface="Times New Roman" pitchFamily="18" charset="0"/>
                        </a:rPr>
                        <a:t>Облік у продавця</a:t>
                      </a:r>
                      <a:endParaRPr lang="uk-UA" sz="1200" b="0" dirty="0">
                        <a:solidFill>
                          <a:schemeClr val="tx1"/>
                        </a:solidFill>
                        <a:effectLst/>
                        <a:latin typeface="Times New Roman" pitchFamily="18" charset="0"/>
                        <a:cs typeface="Times New Roman" pitchFamily="18" charset="0"/>
                      </a:endParaRP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r>
              <a:tr h="340881">
                <a:tc>
                  <a:txBody>
                    <a:bodyPr/>
                    <a:lstStyle/>
                    <a:p>
                      <a:pPr algn="l" fontAlgn="base"/>
                      <a:r>
                        <a:rPr lang="uk-UA" sz="1200" b="0" dirty="0">
                          <a:solidFill>
                            <a:schemeClr val="tx1"/>
                          </a:solidFill>
                          <a:effectLst/>
                          <a:latin typeface="Times New Roman" pitchFamily="18" charset="0"/>
                          <a:cs typeface="Times New Roman" pitchFamily="18" charset="0"/>
                        </a:rPr>
                        <a:t>1</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uk-UA" sz="1200" b="0" dirty="0">
                          <a:solidFill>
                            <a:schemeClr val="tx1"/>
                          </a:solidFill>
                          <a:effectLst/>
                          <a:latin typeface="Times New Roman" pitchFamily="18" charset="0"/>
                          <a:cs typeface="Times New Roman" pitchFamily="18" charset="0"/>
                        </a:rPr>
                        <a:t>Відображено реалізацію електрообігрівача</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361</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702</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dirty="0">
                          <a:solidFill>
                            <a:schemeClr val="tx1"/>
                          </a:solidFill>
                          <a:effectLst/>
                          <a:latin typeface="Times New Roman" pitchFamily="18" charset="0"/>
                          <a:cs typeface="Times New Roman" pitchFamily="18" charset="0"/>
                        </a:rPr>
                        <a:t>4800,00</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40881">
                <a:tc>
                  <a:txBody>
                    <a:bodyPr/>
                    <a:lstStyle/>
                    <a:p>
                      <a:pPr algn="l" fontAlgn="base"/>
                      <a:r>
                        <a:rPr lang="uk-UA" sz="1200" b="0">
                          <a:solidFill>
                            <a:schemeClr val="tx1"/>
                          </a:solidFill>
                          <a:effectLst/>
                          <a:latin typeface="Times New Roman" pitchFamily="18" charset="0"/>
                          <a:cs typeface="Times New Roman" pitchFamily="18" charset="0"/>
                        </a:rPr>
                        <a:t>2</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solidFill>
                          <a:effectLst/>
                          <a:latin typeface="Times New Roman" pitchFamily="18" charset="0"/>
                          <a:cs typeface="Times New Roman" pitchFamily="18" charset="0"/>
                        </a:rPr>
                        <a:t>Відображено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податкові</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зобов'язання</a:t>
                      </a:r>
                      <a:r>
                        <a:rPr lang="ru-RU" sz="1200" b="0" dirty="0">
                          <a:solidFill>
                            <a:schemeClr val="tx1"/>
                          </a:solidFill>
                          <a:effectLst/>
                          <a:latin typeface="Times New Roman" pitchFamily="18" charset="0"/>
                          <a:cs typeface="Times New Roman" pitchFamily="18" charset="0"/>
                        </a:rPr>
                        <a:t> з ПДВ</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702</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641/ПДВ</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dirty="0">
                          <a:solidFill>
                            <a:schemeClr val="tx1"/>
                          </a:solidFill>
                          <a:effectLst/>
                          <a:latin typeface="Times New Roman" pitchFamily="18" charset="0"/>
                          <a:cs typeface="Times New Roman" pitchFamily="18" charset="0"/>
                        </a:rPr>
                        <a:t>800,00</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40881">
                <a:tc>
                  <a:txBody>
                    <a:bodyPr/>
                    <a:lstStyle/>
                    <a:p>
                      <a:pPr algn="l" fontAlgn="base"/>
                      <a:r>
                        <a:rPr lang="uk-UA" sz="1200" b="0" dirty="0">
                          <a:solidFill>
                            <a:schemeClr val="tx1"/>
                          </a:solidFill>
                          <a:effectLst/>
                          <a:latin typeface="Times New Roman" pitchFamily="18" charset="0"/>
                          <a:cs typeface="Times New Roman" pitchFamily="18" charset="0"/>
                        </a:rPr>
                        <a:t>3</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solidFill>
                          <a:effectLst/>
                          <a:latin typeface="Times New Roman" pitchFamily="18" charset="0"/>
                          <a:cs typeface="Times New Roman" pitchFamily="18" charset="0"/>
                        </a:rPr>
                        <a:t>Віднесено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дохід</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від</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реалізації</a:t>
                      </a:r>
                      <a:r>
                        <a:rPr lang="ru-RU" sz="1200" b="0" dirty="0">
                          <a:solidFill>
                            <a:schemeClr val="tx1"/>
                          </a:solidFill>
                          <a:effectLst/>
                          <a:latin typeface="Times New Roman" pitchFamily="18" charset="0"/>
                          <a:cs typeface="Times New Roman" pitchFamily="18" charset="0"/>
                        </a:rPr>
                        <a:t> на </a:t>
                      </a:r>
                      <a:r>
                        <a:rPr lang="ru-RU" sz="1200" b="0" dirty="0" err="1">
                          <a:solidFill>
                            <a:schemeClr val="tx1"/>
                          </a:solidFill>
                          <a:effectLst/>
                          <a:latin typeface="Times New Roman" pitchFamily="18" charset="0"/>
                          <a:cs typeface="Times New Roman" pitchFamily="18" charset="0"/>
                        </a:rPr>
                        <a:t>фінансовий</a:t>
                      </a:r>
                      <a:r>
                        <a:rPr lang="ru-RU" sz="1200" b="0" dirty="0">
                          <a:solidFill>
                            <a:schemeClr val="tx1"/>
                          </a:solidFill>
                          <a:effectLst/>
                          <a:latin typeface="Times New Roman" pitchFamily="18" charset="0"/>
                          <a:cs typeface="Times New Roman" pitchFamily="18" charset="0"/>
                        </a:rPr>
                        <a:t> результат</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702</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791</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solidFill>
                          <a:effectLst/>
                          <a:latin typeface="Times New Roman" pitchFamily="18" charset="0"/>
                          <a:cs typeface="Times New Roman" pitchFamily="18" charset="0"/>
                        </a:rPr>
                        <a:t>4000,00</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40881">
                <a:tc>
                  <a:txBody>
                    <a:bodyPr/>
                    <a:lstStyle/>
                    <a:p>
                      <a:pPr algn="l" fontAlgn="base"/>
                      <a:r>
                        <a:rPr lang="uk-UA" sz="1200" b="0">
                          <a:solidFill>
                            <a:schemeClr val="tx1"/>
                          </a:solidFill>
                          <a:effectLst/>
                          <a:latin typeface="Times New Roman" pitchFamily="18" charset="0"/>
                          <a:cs typeface="Times New Roman" pitchFamily="18" charset="0"/>
                        </a:rPr>
                        <a:t>4</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uk-UA" sz="1200" b="0" dirty="0">
                          <a:solidFill>
                            <a:schemeClr val="tx1"/>
                          </a:solidFill>
                          <a:effectLst/>
                          <a:latin typeface="Times New Roman" pitchFamily="18" charset="0"/>
                          <a:cs typeface="Times New Roman" pitchFamily="18" charset="0"/>
                        </a:rPr>
                        <a:t>Відображено собівартість реалізованого товару</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902</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281</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solidFill>
                          <a:effectLst/>
                          <a:latin typeface="Times New Roman" pitchFamily="18" charset="0"/>
                          <a:cs typeface="Times New Roman" pitchFamily="18" charset="0"/>
                        </a:rPr>
                        <a:t>2500,00</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40881">
                <a:tc>
                  <a:txBody>
                    <a:bodyPr/>
                    <a:lstStyle/>
                    <a:p>
                      <a:pPr algn="l" fontAlgn="base"/>
                      <a:r>
                        <a:rPr lang="uk-UA" sz="1200" b="0">
                          <a:solidFill>
                            <a:schemeClr val="tx1"/>
                          </a:solidFill>
                          <a:effectLst/>
                          <a:latin typeface="Times New Roman" pitchFamily="18" charset="0"/>
                          <a:cs typeface="Times New Roman" pitchFamily="18" charset="0"/>
                        </a:rPr>
                        <a:t>5</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solidFill>
                          <a:effectLst/>
                          <a:latin typeface="Times New Roman" pitchFamily="18" charset="0"/>
                          <a:cs typeface="Times New Roman" pitchFamily="18" charset="0"/>
                        </a:rPr>
                        <a:t>Віднесено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собівартість</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реалізованого</a:t>
                      </a:r>
                      <a:r>
                        <a:rPr lang="ru-RU" sz="1200" b="0" dirty="0">
                          <a:solidFill>
                            <a:schemeClr val="tx1"/>
                          </a:solidFill>
                          <a:effectLst/>
                          <a:latin typeface="Times New Roman" pitchFamily="18" charset="0"/>
                          <a:cs typeface="Times New Roman" pitchFamily="18" charset="0"/>
                        </a:rPr>
                        <a:t> товару на </a:t>
                      </a:r>
                      <a:r>
                        <a:rPr lang="ru-RU" sz="1200" b="0" dirty="0" err="1">
                          <a:solidFill>
                            <a:schemeClr val="tx1"/>
                          </a:solidFill>
                          <a:effectLst/>
                          <a:latin typeface="Times New Roman" pitchFamily="18" charset="0"/>
                          <a:cs typeface="Times New Roman" pitchFamily="18" charset="0"/>
                        </a:rPr>
                        <a:t>фінансовий</a:t>
                      </a:r>
                      <a:r>
                        <a:rPr lang="ru-RU" sz="1200" b="0" dirty="0">
                          <a:solidFill>
                            <a:schemeClr val="tx1"/>
                          </a:solidFill>
                          <a:effectLst/>
                          <a:latin typeface="Times New Roman" pitchFamily="18" charset="0"/>
                          <a:cs typeface="Times New Roman" pitchFamily="18" charset="0"/>
                        </a:rPr>
                        <a:t> результат</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791</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902</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solidFill>
                          <a:effectLst/>
                          <a:latin typeface="Times New Roman" pitchFamily="18" charset="0"/>
                          <a:cs typeface="Times New Roman" pitchFamily="18" charset="0"/>
                        </a:rPr>
                        <a:t>2500,00</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40881">
                <a:tc>
                  <a:txBody>
                    <a:bodyPr/>
                    <a:lstStyle/>
                    <a:p>
                      <a:pPr algn="l" fontAlgn="base"/>
                      <a:r>
                        <a:rPr lang="uk-UA" sz="1200" b="0">
                          <a:solidFill>
                            <a:schemeClr val="tx1"/>
                          </a:solidFill>
                          <a:effectLst/>
                          <a:latin typeface="Times New Roman" pitchFamily="18" charset="0"/>
                          <a:cs typeface="Times New Roman" pitchFamily="18" charset="0"/>
                        </a:rPr>
                        <a:t>6</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a:solidFill>
                            <a:schemeClr val="tx1"/>
                          </a:solidFill>
                          <a:effectLst/>
                          <a:latin typeface="Times New Roman" pitchFamily="18" charset="0"/>
                          <a:cs typeface="Times New Roman" pitchFamily="18" charset="0"/>
                        </a:rPr>
                        <a:t>Відображено заборгованість перед покупцем у зв'язку з поверненням бракованого товару</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704</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361</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solidFill>
                          <a:effectLst/>
                          <a:latin typeface="Times New Roman" pitchFamily="18" charset="0"/>
                          <a:cs typeface="Times New Roman" pitchFamily="18" charset="0"/>
                        </a:rPr>
                        <a:t>4800,00</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40881">
                <a:tc>
                  <a:txBody>
                    <a:bodyPr/>
                    <a:lstStyle/>
                    <a:p>
                      <a:pPr algn="l" fontAlgn="base"/>
                      <a:r>
                        <a:rPr lang="uk-UA" sz="1200" b="0">
                          <a:solidFill>
                            <a:schemeClr val="tx1"/>
                          </a:solidFill>
                          <a:effectLst/>
                          <a:latin typeface="Times New Roman" pitchFamily="18" charset="0"/>
                          <a:cs typeface="Times New Roman" pitchFamily="18" charset="0"/>
                        </a:rPr>
                        <a:t>7</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a:solidFill>
                            <a:schemeClr val="tx1"/>
                          </a:solidFill>
                          <a:effectLst/>
                          <a:latin typeface="Times New Roman" pitchFamily="18" charset="0"/>
                          <a:cs typeface="Times New Roman" pitchFamily="18" charset="0"/>
                        </a:rPr>
                        <a:t>Відкориговано (зменшено) податкові зобов'язання з ПДВ (способом «сторно»)</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704</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641/ПДВ</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solidFill>
                          <a:effectLst/>
                          <a:latin typeface="Times New Roman" pitchFamily="18" charset="0"/>
                          <a:cs typeface="Times New Roman" pitchFamily="18" charset="0"/>
                        </a:rPr>
                        <a:t>(800,00)</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40881">
                <a:tc>
                  <a:txBody>
                    <a:bodyPr/>
                    <a:lstStyle/>
                    <a:p>
                      <a:pPr algn="l" fontAlgn="base"/>
                      <a:r>
                        <a:rPr lang="uk-UA" sz="1200" b="0">
                          <a:solidFill>
                            <a:schemeClr val="tx1"/>
                          </a:solidFill>
                          <a:effectLst/>
                          <a:latin typeface="Times New Roman" pitchFamily="18" charset="0"/>
                          <a:cs typeface="Times New Roman" pitchFamily="18" charset="0"/>
                        </a:rPr>
                        <a:t>8</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a:solidFill>
                            <a:schemeClr val="tx1"/>
                          </a:solidFill>
                          <a:effectLst/>
                          <a:latin typeface="Times New Roman" pitchFamily="18" charset="0"/>
                          <a:cs typeface="Times New Roman" pitchFamily="18" charset="0"/>
                        </a:rPr>
                        <a:t>Віднесено вартість повернутого товару на фінансові результати</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791</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704</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solidFill>
                          <a:effectLst/>
                          <a:latin typeface="Times New Roman" pitchFamily="18" charset="0"/>
                          <a:cs typeface="Times New Roman" pitchFamily="18" charset="0"/>
                        </a:rPr>
                        <a:t>4000,00</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593906">
                <a:tc>
                  <a:txBody>
                    <a:bodyPr/>
                    <a:lstStyle/>
                    <a:p>
                      <a:pPr algn="l" fontAlgn="base"/>
                      <a:r>
                        <a:rPr lang="uk-UA" sz="1200" b="0">
                          <a:solidFill>
                            <a:schemeClr val="tx1"/>
                          </a:solidFill>
                          <a:effectLst/>
                          <a:latin typeface="Times New Roman" pitchFamily="18" charset="0"/>
                          <a:cs typeface="Times New Roman" pitchFamily="18" charset="0"/>
                        </a:rPr>
                        <a:t>9</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a:solidFill>
                            <a:schemeClr val="tx1"/>
                          </a:solidFill>
                          <a:effectLst/>
                          <a:latin typeface="Times New Roman" pitchFamily="18" charset="0"/>
                          <a:cs typeface="Times New Roman" pitchFamily="18" charset="0"/>
                        </a:rPr>
                        <a:t>Прийнято електрообігрівач підприємством для подальшого проведення експертизи з відображенням збільшення залишку на позабалансовому рахунку</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gridSpan="2">
                  <a:txBody>
                    <a:bodyPr/>
                    <a:lstStyle/>
                    <a:p>
                      <a:pPr algn="ctr" fontAlgn="base"/>
                      <a:r>
                        <a:rPr lang="uk-UA" sz="1200" b="0" dirty="0">
                          <a:solidFill>
                            <a:schemeClr val="tx1"/>
                          </a:solidFill>
                          <a:effectLst/>
                          <a:latin typeface="Times New Roman" pitchFamily="18" charset="0"/>
                          <a:cs typeface="Times New Roman" pitchFamily="18" charset="0"/>
                        </a:rPr>
                        <a:t>05</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hMerge="1">
                  <a:txBody>
                    <a:bodyPr/>
                    <a:lstStyle/>
                    <a:p>
                      <a:endParaRPr lang="uk-UA"/>
                    </a:p>
                  </a:txBody>
                  <a:tcPr/>
                </a:tc>
                <a:tc>
                  <a:txBody>
                    <a:bodyPr/>
                    <a:lstStyle/>
                    <a:p>
                      <a:pPr algn="r" fontAlgn="base"/>
                      <a:r>
                        <a:rPr lang="uk-UA" sz="1200" b="0" dirty="0">
                          <a:solidFill>
                            <a:schemeClr val="tx1"/>
                          </a:solidFill>
                          <a:effectLst/>
                          <a:latin typeface="Times New Roman" pitchFamily="18" charset="0"/>
                          <a:cs typeface="Times New Roman" pitchFamily="18" charset="0"/>
                        </a:rPr>
                        <a:t>2500,00</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40881">
                <a:tc>
                  <a:txBody>
                    <a:bodyPr/>
                    <a:lstStyle/>
                    <a:p>
                      <a:pPr algn="l" fontAlgn="base"/>
                      <a:r>
                        <a:rPr lang="uk-UA" sz="1200" b="0">
                          <a:solidFill>
                            <a:schemeClr val="tx1"/>
                          </a:solidFill>
                          <a:effectLst/>
                          <a:latin typeface="Times New Roman" pitchFamily="18" charset="0"/>
                          <a:cs typeface="Times New Roman" pitchFamily="18" charset="0"/>
                        </a:rPr>
                        <a:t>10</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a:solidFill>
                            <a:schemeClr val="tx1"/>
                          </a:solidFill>
                          <a:effectLst/>
                          <a:latin typeface="Times New Roman" pitchFamily="18" charset="0"/>
                          <a:cs typeface="Times New Roman" pitchFamily="18" charset="0"/>
                        </a:rPr>
                        <a:t>Відображено витрати з проведення експертизи згідно з актом виконаних робіт</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93</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685</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dirty="0">
                          <a:solidFill>
                            <a:schemeClr val="tx1"/>
                          </a:solidFill>
                          <a:effectLst/>
                          <a:latin typeface="Times New Roman" pitchFamily="18" charset="0"/>
                          <a:cs typeface="Times New Roman" pitchFamily="18" charset="0"/>
                        </a:rPr>
                        <a:t>300,00</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467393">
                <a:tc>
                  <a:txBody>
                    <a:bodyPr/>
                    <a:lstStyle/>
                    <a:p>
                      <a:pPr algn="l" fontAlgn="base"/>
                      <a:r>
                        <a:rPr lang="uk-UA" sz="1200" b="0">
                          <a:solidFill>
                            <a:schemeClr val="tx1"/>
                          </a:solidFill>
                          <a:effectLst/>
                          <a:latin typeface="Times New Roman" pitchFamily="18" charset="0"/>
                          <a:cs typeface="Times New Roman" pitchFamily="18" charset="0"/>
                        </a:rPr>
                        <a:t>11</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a:solidFill>
                            <a:schemeClr val="tx1"/>
                          </a:solidFill>
                          <a:effectLst/>
                          <a:latin typeface="Times New Roman" pitchFamily="18" charset="0"/>
                          <a:cs typeface="Times New Roman" pitchFamily="18" charset="0"/>
                        </a:rPr>
                        <a:t>Відображено суму ПДВ за витратами на проведення експертизи на підставі податкової накладної</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641/ПДВ</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685</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dirty="0">
                          <a:solidFill>
                            <a:schemeClr val="tx1"/>
                          </a:solidFill>
                          <a:effectLst/>
                          <a:latin typeface="Times New Roman" pitchFamily="18" charset="0"/>
                          <a:cs typeface="Times New Roman" pitchFamily="18" charset="0"/>
                        </a:rPr>
                        <a:t>60,00</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40881">
                <a:tc>
                  <a:txBody>
                    <a:bodyPr/>
                    <a:lstStyle/>
                    <a:p>
                      <a:pPr algn="l" fontAlgn="base"/>
                      <a:r>
                        <a:rPr lang="uk-UA" sz="1200" b="0">
                          <a:solidFill>
                            <a:schemeClr val="tx1"/>
                          </a:solidFill>
                          <a:effectLst/>
                          <a:latin typeface="Times New Roman" pitchFamily="18" charset="0"/>
                          <a:cs typeface="Times New Roman" pitchFamily="18" charset="0"/>
                        </a:rPr>
                        <a:t>12</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a:solidFill>
                            <a:schemeClr val="tx1"/>
                          </a:solidFill>
                          <a:effectLst/>
                          <a:latin typeface="Times New Roman" pitchFamily="18" charset="0"/>
                          <a:cs typeface="Times New Roman" pitchFamily="18" charset="0"/>
                        </a:rPr>
                        <a:t>Перераховано кошти за експертизу сервісному центру</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685</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311</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dirty="0">
                          <a:solidFill>
                            <a:schemeClr val="tx1"/>
                          </a:solidFill>
                          <a:effectLst/>
                          <a:latin typeface="Times New Roman" pitchFamily="18" charset="0"/>
                          <a:cs typeface="Times New Roman" pitchFamily="18" charset="0"/>
                        </a:rPr>
                        <a:t>360,00</a:t>
                      </a: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bl>
          </a:graphicData>
        </a:graphic>
      </p:graphicFrame>
    </p:spTree>
    <p:extLst>
      <p:ext uri="{BB962C8B-B14F-4D97-AF65-F5344CB8AC3E}">
        <p14:creationId xmlns:p14="http://schemas.microsoft.com/office/powerpoint/2010/main" val="17910647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14282" y="214290"/>
            <a:ext cx="7858180" cy="6143668"/>
          </a:xfrm>
          <a:solidFill>
            <a:schemeClr val="bg2"/>
          </a:solidFill>
        </p:spPr>
        <p:style>
          <a:lnRef idx="1">
            <a:schemeClr val="accent1"/>
          </a:lnRef>
          <a:fillRef idx="2">
            <a:schemeClr val="accent1"/>
          </a:fillRef>
          <a:effectRef idx="1">
            <a:schemeClr val="accent1"/>
          </a:effectRef>
          <a:fontRef idx="minor">
            <a:schemeClr val="dk1"/>
          </a:fontRef>
        </p:style>
        <p:txBody>
          <a:bodyPr>
            <a:noAutofit/>
          </a:bodyPr>
          <a:lstStyle/>
          <a:p>
            <a:pPr algn="ctr">
              <a:buNone/>
            </a:pPr>
            <a:r>
              <a:rPr lang="uk-UA" sz="2600" b="1" dirty="0" smtClean="0">
                <a:latin typeface="Times New Roman" pitchFamily="18" charset="0"/>
                <a:cs typeface="Times New Roman" pitchFamily="18" charset="0"/>
              </a:rPr>
              <a:t>Напрямки використання дотацій:</a:t>
            </a:r>
          </a:p>
          <a:p>
            <a:pPr fontAlgn="base">
              <a:buFont typeface="Wingdings" pitchFamily="2" charset="2"/>
              <a:buChar char="v"/>
            </a:pPr>
            <a:r>
              <a:rPr lang="uk-UA" sz="2600" dirty="0" smtClean="0">
                <a:latin typeface="Times New Roman" pitchFamily="18" charset="0"/>
                <a:cs typeface="Times New Roman" pitchFamily="18" charset="0"/>
              </a:rPr>
              <a:t> виробництво життєво важливих продуктів харчування, лікарських препаратів і засобів реабілітації інвалідів;</a:t>
            </a:r>
            <a:endParaRPr lang="ru-RU" sz="2600" dirty="0" smtClean="0">
              <a:latin typeface="Times New Roman" pitchFamily="18" charset="0"/>
              <a:cs typeface="Times New Roman" pitchFamily="18" charset="0"/>
            </a:endParaRPr>
          </a:p>
          <a:p>
            <a:pPr fontAlgn="base">
              <a:buFont typeface="Wingdings" pitchFamily="2" charset="2"/>
              <a:buChar char="v"/>
            </a:pPr>
            <a:r>
              <a:rPr lang="uk-UA" sz="2600" dirty="0" smtClean="0">
                <a:latin typeface="Times New Roman" pitchFamily="18" charset="0"/>
                <a:cs typeface="Times New Roman" pitchFamily="18" charset="0"/>
              </a:rPr>
              <a:t> закупівля окремих видів імпортних товарів;</a:t>
            </a:r>
            <a:endParaRPr lang="ru-RU" sz="2600" dirty="0" smtClean="0">
              <a:latin typeface="Times New Roman" pitchFamily="18" charset="0"/>
              <a:cs typeface="Times New Roman" pitchFamily="18" charset="0"/>
            </a:endParaRPr>
          </a:p>
          <a:p>
            <a:pPr fontAlgn="base">
              <a:buFont typeface="Wingdings" pitchFamily="2" charset="2"/>
              <a:buChar char="v"/>
            </a:pPr>
            <a:r>
              <a:rPr lang="uk-UA" sz="2600" dirty="0" smtClean="0">
                <a:latin typeface="Times New Roman" pitchFamily="18" charset="0"/>
                <a:cs typeface="Times New Roman" pitchFamily="18" charset="0"/>
              </a:rPr>
              <a:t> надання послуг транспорту, що забезпечують соціально важливі перевезення;</a:t>
            </a:r>
            <a:endParaRPr lang="ru-RU" sz="2600" dirty="0" smtClean="0">
              <a:latin typeface="Times New Roman" pitchFamily="18" charset="0"/>
              <a:cs typeface="Times New Roman" pitchFamily="18" charset="0"/>
            </a:endParaRPr>
          </a:p>
          <a:p>
            <a:pPr fontAlgn="base">
              <a:buFont typeface="Wingdings" pitchFamily="2" charset="2"/>
              <a:buChar char="v"/>
            </a:pPr>
            <a:r>
              <a:rPr lang="uk-UA" sz="2600" dirty="0" smtClean="0">
                <a:latin typeface="Times New Roman" pitchFamily="18" charset="0"/>
                <a:cs typeface="Times New Roman" pitchFamily="18" charset="0"/>
              </a:rPr>
              <a:t> підтримка суб'єктів господарювання, які опинилися у критичній соціально-економічній чи екологічній ситуації;</a:t>
            </a:r>
            <a:endParaRPr lang="ru-RU" sz="2600" dirty="0" smtClean="0">
              <a:latin typeface="Times New Roman" pitchFamily="18" charset="0"/>
              <a:cs typeface="Times New Roman" pitchFamily="18" charset="0"/>
            </a:endParaRPr>
          </a:p>
          <a:p>
            <a:pPr fontAlgn="base">
              <a:buFont typeface="Wingdings" pitchFamily="2" charset="2"/>
              <a:buChar char="v"/>
            </a:pPr>
            <a:r>
              <a:rPr lang="uk-UA" sz="2600" dirty="0" smtClean="0">
                <a:latin typeface="Times New Roman" pitchFamily="18" charset="0"/>
                <a:cs typeface="Times New Roman" pitchFamily="18" charset="0"/>
              </a:rPr>
              <a:t> фінансування капітальних вкладень на рівні, необхідному для підтримки їх діяльності;</a:t>
            </a:r>
            <a:endParaRPr lang="ru-RU" sz="2600" dirty="0" smtClean="0">
              <a:latin typeface="Times New Roman" pitchFamily="18" charset="0"/>
              <a:cs typeface="Times New Roman" pitchFamily="18" charset="0"/>
            </a:endParaRPr>
          </a:p>
          <a:p>
            <a:pPr fontAlgn="base">
              <a:buFont typeface="Wingdings" pitchFamily="2" charset="2"/>
              <a:buChar char="v"/>
            </a:pPr>
            <a:r>
              <a:rPr lang="uk-UA" sz="2600" dirty="0" smtClean="0">
                <a:latin typeface="Times New Roman" pitchFamily="18" charset="0"/>
                <a:cs typeface="Times New Roman" pitchFamily="18" charset="0"/>
              </a:rPr>
              <a:t> на технічний розвиток, що дає значний економічний ефект, тощо.</a:t>
            </a:r>
            <a:endParaRPr lang="ru-RU" sz="2600" dirty="0" smtClean="0">
              <a:latin typeface="Times New Roman" pitchFamily="18" charset="0"/>
              <a:cs typeface="Times New Roman" pitchFamily="18" charset="0"/>
            </a:endParaRPr>
          </a:p>
          <a:p>
            <a:pPr>
              <a:buNone/>
            </a:pPr>
            <a:endParaRPr lang="ru-RU" sz="2600" dirty="0">
              <a:latin typeface="Times New Roman" pitchFamily="18" charset="0"/>
              <a:cs typeface="Times New Roman" pitchFamily="18"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8136904" cy="360040"/>
          </a:xfrm>
          <a:solidFill>
            <a:schemeClr val="bg2"/>
          </a:solidFill>
        </p:spPr>
        <p:style>
          <a:lnRef idx="2">
            <a:schemeClr val="accent1"/>
          </a:lnRef>
          <a:fillRef idx="1">
            <a:schemeClr val="lt1"/>
          </a:fillRef>
          <a:effectRef idx="0">
            <a:schemeClr val="accent1"/>
          </a:effectRef>
          <a:fontRef idx="minor">
            <a:schemeClr val="dk1"/>
          </a:fontRef>
        </p:style>
        <p:txBody>
          <a:bodyPr>
            <a:noAutofit/>
          </a:bodyPr>
          <a:lstStyle/>
          <a:p>
            <a:pPr algn="r"/>
            <a:r>
              <a:rPr lang="uk-UA" sz="1200" dirty="0" smtClean="0">
                <a:solidFill>
                  <a:schemeClr val="tx1"/>
                </a:solidFill>
                <a:latin typeface="Times New Roman" pitchFamily="18" charset="0"/>
                <a:cs typeface="Times New Roman" pitchFamily="18" charset="0"/>
              </a:rPr>
              <a:t>Продовження табл.12</a:t>
            </a:r>
            <a:endParaRPr lang="uk-UA" sz="1200" dirty="0">
              <a:solidFill>
                <a:schemeClr val="tx1"/>
              </a:solidFill>
              <a:latin typeface="Times New Roman" pitchFamily="18" charset="0"/>
              <a:cs typeface="Times New Roman" pitchFamily="18" charset="0"/>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3135897096"/>
              </p:ext>
            </p:extLst>
          </p:nvPr>
        </p:nvGraphicFramePr>
        <p:xfrm>
          <a:off x="467545" y="1196977"/>
          <a:ext cx="8136903" cy="5375144"/>
        </p:xfrm>
        <a:graphic>
          <a:graphicData uri="http://schemas.openxmlformats.org/drawingml/2006/table">
            <a:tbl>
              <a:tblPr/>
              <a:tblGrid>
                <a:gridCol w="432047"/>
                <a:gridCol w="5112568"/>
                <a:gridCol w="864096"/>
                <a:gridCol w="936104"/>
                <a:gridCol w="792088"/>
              </a:tblGrid>
              <a:tr h="426545">
                <a:tc>
                  <a:txBody>
                    <a:bodyPr/>
                    <a:lstStyle/>
                    <a:p>
                      <a:pPr algn="l" fontAlgn="base"/>
                      <a:r>
                        <a:rPr lang="uk-UA" sz="1200" b="0" dirty="0">
                          <a:solidFill>
                            <a:schemeClr val="tx1"/>
                          </a:solidFill>
                          <a:effectLst/>
                          <a:latin typeface="Times New Roman" pitchFamily="18" charset="0"/>
                          <a:cs typeface="Times New Roman" pitchFamily="18" charset="0"/>
                        </a:rPr>
                        <a:t>13</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solidFill>
                          <a:effectLst/>
                          <a:latin typeface="Times New Roman" pitchFamily="18" charset="0"/>
                          <a:cs typeface="Times New Roman" pitchFamily="18" charset="0"/>
                        </a:rPr>
                        <a:t>Відновлено</a:t>
                      </a:r>
                      <a:r>
                        <a:rPr lang="ru-RU" sz="1200" b="0" dirty="0">
                          <a:solidFill>
                            <a:schemeClr val="tx1"/>
                          </a:solidFill>
                          <a:effectLst/>
                          <a:latin typeface="Times New Roman" pitchFamily="18" charset="0"/>
                          <a:cs typeface="Times New Roman" pitchFamily="18" charset="0"/>
                        </a:rPr>
                        <a:t> на </a:t>
                      </a:r>
                      <a:r>
                        <a:rPr lang="ru-RU" sz="1200" b="0" dirty="0" err="1">
                          <a:solidFill>
                            <a:schemeClr val="tx1"/>
                          </a:solidFill>
                          <a:effectLst/>
                          <a:latin typeface="Times New Roman" pitchFamily="18" charset="0"/>
                          <a:cs typeface="Times New Roman" pitchFamily="18" charset="0"/>
                        </a:rPr>
                        <a:t>балансі</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купівельну</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вартість</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повернення</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електрообігрівача</a:t>
                      </a:r>
                      <a:r>
                        <a:rPr lang="ru-RU" sz="1200" b="0" dirty="0">
                          <a:solidFill>
                            <a:schemeClr val="tx1"/>
                          </a:solidFill>
                          <a:effectLst/>
                          <a:latin typeface="Times New Roman" pitchFamily="18" charset="0"/>
                          <a:cs typeface="Times New Roman" pitchFamily="18" charset="0"/>
                        </a:rPr>
                        <a:t> (способом «</a:t>
                      </a:r>
                      <a:r>
                        <a:rPr lang="ru-RU" sz="1200" b="0" dirty="0" err="1">
                          <a:solidFill>
                            <a:schemeClr val="tx1"/>
                          </a:solidFill>
                          <a:effectLst/>
                          <a:latin typeface="Times New Roman" pitchFamily="18" charset="0"/>
                          <a:cs typeface="Times New Roman" pitchFamily="18" charset="0"/>
                        </a:rPr>
                        <a:t>сторно</a:t>
                      </a:r>
                      <a:r>
                        <a:rPr lang="ru-RU" sz="1200" b="0" dirty="0">
                          <a:solidFill>
                            <a:schemeClr val="tx1"/>
                          </a:solidFill>
                          <a:effectLst/>
                          <a:latin typeface="Times New Roman" pitchFamily="18" charset="0"/>
                          <a:cs typeface="Times New Roman" pitchFamily="18" charset="0"/>
                        </a:rPr>
                        <a:t>»)</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902</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281</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solidFill>
                          <a:effectLst/>
                          <a:latin typeface="Times New Roman" pitchFamily="18" charset="0"/>
                          <a:cs typeface="Times New Roman" pitchFamily="18" charset="0"/>
                        </a:rPr>
                        <a:t>(2500,00)</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426545">
                <a:tc>
                  <a:txBody>
                    <a:bodyPr/>
                    <a:lstStyle/>
                    <a:p>
                      <a:pPr algn="l" fontAlgn="base"/>
                      <a:r>
                        <a:rPr lang="uk-UA" sz="1200" b="0">
                          <a:solidFill>
                            <a:schemeClr val="tx1"/>
                          </a:solidFill>
                          <a:effectLst/>
                          <a:latin typeface="Times New Roman" pitchFamily="18" charset="0"/>
                          <a:cs typeface="Times New Roman" pitchFamily="18" charset="0"/>
                        </a:rPr>
                        <a:t>14</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solidFill>
                          <a:effectLst/>
                          <a:latin typeface="Times New Roman" pitchFamily="18" charset="0"/>
                          <a:cs typeface="Times New Roman" pitchFamily="18" charset="0"/>
                        </a:rPr>
                        <a:t>Відображено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операцію</a:t>
                      </a:r>
                      <a:r>
                        <a:rPr lang="ru-RU" sz="1200" b="0" dirty="0">
                          <a:solidFill>
                            <a:schemeClr val="tx1"/>
                          </a:solidFill>
                          <a:effectLst/>
                          <a:latin typeface="Times New Roman" pitchFamily="18" charset="0"/>
                          <a:cs typeface="Times New Roman" pitchFamily="18" charset="0"/>
                        </a:rPr>
                        <a:t> в </a:t>
                      </a:r>
                      <a:r>
                        <a:rPr lang="ru-RU" sz="1200" b="0" dirty="0" err="1">
                          <a:solidFill>
                            <a:schemeClr val="tx1"/>
                          </a:solidFill>
                          <a:effectLst/>
                          <a:latin typeface="Times New Roman" pitchFamily="18" charset="0"/>
                          <a:cs typeface="Times New Roman" pitchFamily="18" charset="0"/>
                        </a:rPr>
                        <a:t>складі</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фінансового</a:t>
                      </a:r>
                      <a:r>
                        <a:rPr lang="ru-RU" sz="1200" b="0" dirty="0">
                          <a:solidFill>
                            <a:schemeClr val="tx1"/>
                          </a:solidFill>
                          <a:effectLst/>
                          <a:latin typeface="Times New Roman" pitchFamily="18" charset="0"/>
                          <a:cs typeface="Times New Roman" pitchFamily="18" charset="0"/>
                        </a:rPr>
                        <a:t> результату (способом «</a:t>
                      </a:r>
                      <a:r>
                        <a:rPr lang="ru-RU" sz="1200" b="0" dirty="0" err="1">
                          <a:solidFill>
                            <a:schemeClr val="tx1"/>
                          </a:solidFill>
                          <a:effectLst/>
                          <a:latin typeface="Times New Roman" pitchFamily="18" charset="0"/>
                          <a:cs typeface="Times New Roman" pitchFamily="18" charset="0"/>
                        </a:rPr>
                        <a:t>сторно</a:t>
                      </a:r>
                      <a:r>
                        <a:rPr lang="ru-RU" sz="1200" b="0" dirty="0">
                          <a:solidFill>
                            <a:schemeClr val="tx1"/>
                          </a:solidFill>
                          <a:effectLst/>
                          <a:latin typeface="Times New Roman" pitchFamily="18" charset="0"/>
                          <a:cs typeface="Times New Roman" pitchFamily="18" charset="0"/>
                        </a:rPr>
                        <a:t>»)</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791</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902</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solidFill>
                          <a:effectLst/>
                          <a:latin typeface="Times New Roman" pitchFamily="18" charset="0"/>
                          <a:cs typeface="Times New Roman" pitchFamily="18" charset="0"/>
                        </a:rPr>
                        <a:t>(2500,00)</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584851">
                <a:tc>
                  <a:txBody>
                    <a:bodyPr/>
                    <a:lstStyle/>
                    <a:p>
                      <a:pPr algn="l" fontAlgn="base"/>
                      <a:r>
                        <a:rPr lang="uk-UA" sz="1200" b="0">
                          <a:solidFill>
                            <a:schemeClr val="tx1"/>
                          </a:solidFill>
                          <a:effectLst/>
                          <a:latin typeface="Times New Roman" pitchFamily="18" charset="0"/>
                          <a:cs typeface="Times New Roman" pitchFamily="18" charset="0"/>
                        </a:rPr>
                        <a:t>15</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a:solidFill>
                            <a:schemeClr val="tx1"/>
                          </a:solidFill>
                          <a:effectLst/>
                          <a:latin typeface="Times New Roman" pitchFamily="18" charset="0"/>
                          <a:cs typeface="Times New Roman" pitchFamily="18" charset="0"/>
                        </a:rPr>
                        <a:t>Передано </a:t>
                      </a:r>
                      <a:r>
                        <a:rPr lang="ru-RU" sz="1200" b="0" dirty="0" err="1">
                          <a:solidFill>
                            <a:schemeClr val="tx1"/>
                          </a:solidFill>
                          <a:effectLst/>
                          <a:latin typeface="Times New Roman" pitchFamily="18" charset="0"/>
                          <a:cs typeface="Times New Roman" pitchFamily="18" charset="0"/>
                        </a:rPr>
                        <a:t>несправний</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електрообігрівач</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підприємству-виробнику</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операцію</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відображено</a:t>
                      </a:r>
                      <a:r>
                        <a:rPr lang="ru-RU" sz="1200" b="0" dirty="0">
                          <a:solidFill>
                            <a:schemeClr val="tx1"/>
                          </a:solidFill>
                          <a:effectLst/>
                          <a:latin typeface="Times New Roman" pitchFamily="18" charset="0"/>
                          <a:cs typeface="Times New Roman" pitchFamily="18" charset="0"/>
                        </a:rPr>
                        <a:t> способом «</a:t>
                      </a:r>
                      <a:r>
                        <a:rPr lang="ru-RU" sz="1200" b="0" dirty="0" err="1">
                          <a:solidFill>
                            <a:schemeClr val="tx1"/>
                          </a:solidFill>
                          <a:effectLst/>
                          <a:latin typeface="Times New Roman" pitchFamily="18" charset="0"/>
                          <a:cs typeface="Times New Roman" pitchFamily="18" charset="0"/>
                        </a:rPr>
                        <a:t>сторно</a:t>
                      </a:r>
                      <a:r>
                        <a:rPr lang="ru-RU" sz="1200" b="0" dirty="0">
                          <a:solidFill>
                            <a:schemeClr val="tx1"/>
                          </a:solidFill>
                          <a:effectLst/>
                          <a:latin typeface="Times New Roman" pitchFamily="18" charset="0"/>
                          <a:cs typeface="Times New Roman" pitchFamily="18" charset="0"/>
                        </a:rPr>
                        <a:t>»)</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281</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631</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solidFill>
                          <a:effectLst/>
                          <a:latin typeface="Times New Roman" pitchFamily="18" charset="0"/>
                          <a:cs typeface="Times New Roman" pitchFamily="18" charset="0"/>
                        </a:rPr>
                        <a:t>(2500,00)</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426545">
                <a:tc>
                  <a:txBody>
                    <a:bodyPr/>
                    <a:lstStyle/>
                    <a:p>
                      <a:pPr algn="l" fontAlgn="base"/>
                      <a:r>
                        <a:rPr lang="uk-UA" sz="1200" b="0">
                          <a:solidFill>
                            <a:schemeClr val="tx1"/>
                          </a:solidFill>
                          <a:effectLst/>
                          <a:latin typeface="Times New Roman" pitchFamily="18" charset="0"/>
                          <a:cs typeface="Times New Roman" pitchFamily="18" charset="0"/>
                        </a:rPr>
                        <a:t>16</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solidFill>
                          <a:effectLst/>
                          <a:latin typeface="Times New Roman" pitchFamily="18" charset="0"/>
                          <a:cs typeface="Times New Roman" pitchFamily="18" charset="0"/>
                        </a:rPr>
                        <a:t>Відкориговано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податковий</a:t>
                      </a:r>
                      <a:r>
                        <a:rPr lang="ru-RU" sz="1200" b="0" dirty="0">
                          <a:solidFill>
                            <a:schemeClr val="tx1"/>
                          </a:solidFill>
                          <a:effectLst/>
                          <a:latin typeface="Times New Roman" pitchFamily="18" charset="0"/>
                          <a:cs typeface="Times New Roman" pitchFamily="18" charset="0"/>
                        </a:rPr>
                        <a:t> кредит (</a:t>
                      </a:r>
                      <a:r>
                        <a:rPr lang="ru-RU" sz="1200" b="0" dirty="0" err="1">
                          <a:solidFill>
                            <a:schemeClr val="tx1"/>
                          </a:solidFill>
                          <a:effectLst/>
                          <a:latin typeface="Times New Roman" pitchFamily="18" charset="0"/>
                          <a:cs typeface="Times New Roman" pitchFamily="18" charset="0"/>
                        </a:rPr>
                        <a:t>операцію</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відображено</a:t>
                      </a:r>
                      <a:r>
                        <a:rPr lang="ru-RU" sz="1200" b="0" dirty="0">
                          <a:solidFill>
                            <a:schemeClr val="tx1"/>
                          </a:solidFill>
                          <a:effectLst/>
                          <a:latin typeface="Times New Roman" pitchFamily="18" charset="0"/>
                          <a:cs typeface="Times New Roman" pitchFamily="18" charset="0"/>
                        </a:rPr>
                        <a:t> способом «</a:t>
                      </a:r>
                      <a:r>
                        <a:rPr lang="ru-RU" sz="1200" b="0" dirty="0" err="1">
                          <a:solidFill>
                            <a:schemeClr val="tx1"/>
                          </a:solidFill>
                          <a:effectLst/>
                          <a:latin typeface="Times New Roman" pitchFamily="18" charset="0"/>
                          <a:cs typeface="Times New Roman" pitchFamily="18" charset="0"/>
                        </a:rPr>
                        <a:t>сторно</a:t>
                      </a:r>
                      <a:r>
                        <a:rPr lang="ru-RU" sz="1200" b="0" dirty="0">
                          <a:solidFill>
                            <a:schemeClr val="tx1"/>
                          </a:solidFill>
                          <a:effectLst/>
                          <a:latin typeface="Times New Roman" pitchFamily="18" charset="0"/>
                          <a:cs typeface="Times New Roman" pitchFamily="18" charset="0"/>
                        </a:rPr>
                        <a:t>»)</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641/ПДВ</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631</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solidFill>
                          <a:effectLst/>
                          <a:latin typeface="Times New Roman" pitchFamily="18" charset="0"/>
                          <a:cs typeface="Times New Roman" pitchFamily="18" charset="0"/>
                        </a:rPr>
                        <a:t>(500,00)</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426545">
                <a:tc>
                  <a:txBody>
                    <a:bodyPr/>
                    <a:lstStyle/>
                    <a:p>
                      <a:pPr algn="l" fontAlgn="base"/>
                      <a:r>
                        <a:rPr lang="uk-UA" sz="1200" b="0">
                          <a:solidFill>
                            <a:schemeClr val="tx1"/>
                          </a:solidFill>
                          <a:effectLst/>
                          <a:latin typeface="Times New Roman" pitchFamily="18" charset="0"/>
                          <a:cs typeface="Times New Roman" pitchFamily="18" charset="0"/>
                        </a:rPr>
                        <a:t>17</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solidFill>
                          <a:effectLst/>
                          <a:latin typeface="Times New Roman" pitchFamily="18" charset="0"/>
                          <a:cs typeface="Times New Roman" pitchFamily="18" charset="0"/>
                        </a:rPr>
                        <a:t>Отримано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від</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виробника</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новий</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обігрівач</a:t>
                      </a:r>
                      <a:endParaRPr lang="ru-RU" sz="1200" b="0" dirty="0">
                        <a:solidFill>
                          <a:schemeClr val="tx1"/>
                        </a:solidFill>
                        <a:effectLst/>
                        <a:latin typeface="Times New Roman" pitchFamily="18" charset="0"/>
                        <a:cs typeface="Times New Roman" pitchFamily="18" charset="0"/>
                      </a:endParaRP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281</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631</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solidFill>
                          <a:effectLst/>
                          <a:latin typeface="Times New Roman" pitchFamily="18" charset="0"/>
                          <a:cs typeface="Times New Roman" pitchFamily="18" charset="0"/>
                        </a:rPr>
                        <a:t>2500,00</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426545">
                <a:tc>
                  <a:txBody>
                    <a:bodyPr/>
                    <a:lstStyle/>
                    <a:p>
                      <a:pPr algn="l" fontAlgn="base"/>
                      <a:r>
                        <a:rPr lang="uk-UA" sz="1200" b="0">
                          <a:solidFill>
                            <a:schemeClr val="tx1"/>
                          </a:solidFill>
                          <a:effectLst/>
                          <a:latin typeface="Times New Roman" pitchFamily="18" charset="0"/>
                          <a:cs typeface="Times New Roman" pitchFamily="18" charset="0"/>
                        </a:rPr>
                        <a:t>18</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solidFill>
                          <a:effectLst/>
                          <a:latin typeface="Times New Roman" pitchFamily="18" charset="0"/>
                          <a:cs typeface="Times New Roman" pitchFamily="18" charset="0"/>
                        </a:rPr>
                        <a:t>Відображено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податковий</a:t>
                      </a:r>
                      <a:r>
                        <a:rPr lang="ru-RU" sz="1200" b="0" dirty="0">
                          <a:solidFill>
                            <a:schemeClr val="tx1"/>
                          </a:solidFill>
                          <a:effectLst/>
                          <a:latin typeface="Times New Roman" pitchFamily="18" charset="0"/>
                          <a:cs typeface="Times New Roman" pitchFamily="18" charset="0"/>
                        </a:rPr>
                        <a:t> кредит з ПДВ</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641/ПДВ</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631</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solidFill>
                          <a:effectLst/>
                          <a:latin typeface="Times New Roman" pitchFamily="18" charset="0"/>
                          <a:cs typeface="Times New Roman" pitchFamily="18" charset="0"/>
                        </a:rPr>
                        <a:t>500,00</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426545">
                <a:tc>
                  <a:txBody>
                    <a:bodyPr/>
                    <a:lstStyle/>
                    <a:p>
                      <a:pPr algn="l" fontAlgn="base"/>
                      <a:r>
                        <a:rPr lang="uk-UA" sz="1200" b="0">
                          <a:solidFill>
                            <a:schemeClr val="tx1"/>
                          </a:solidFill>
                          <a:effectLst/>
                          <a:latin typeface="Times New Roman" pitchFamily="18" charset="0"/>
                          <a:cs typeface="Times New Roman" pitchFamily="18" charset="0"/>
                        </a:rPr>
                        <a:t>19</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solidFill>
                          <a:effectLst/>
                          <a:latin typeface="Times New Roman" pitchFamily="18" charset="0"/>
                          <a:cs typeface="Times New Roman" pitchFamily="18" charset="0"/>
                        </a:rPr>
                        <a:t>Відвантажено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покупцеві</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новий</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електрообігрівач</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заміна</a:t>
                      </a:r>
                      <a:r>
                        <a:rPr lang="ru-RU" sz="1200" b="0" dirty="0">
                          <a:solidFill>
                            <a:schemeClr val="tx1"/>
                          </a:solidFill>
                          <a:effectLst/>
                          <a:latin typeface="Times New Roman" pitchFamily="18" charset="0"/>
                          <a:cs typeface="Times New Roman" pitchFamily="18" charset="0"/>
                        </a:rPr>
                        <a:t>)</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361</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702</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solidFill>
                          <a:effectLst/>
                          <a:latin typeface="Times New Roman" pitchFamily="18" charset="0"/>
                          <a:cs typeface="Times New Roman" pitchFamily="18" charset="0"/>
                        </a:rPr>
                        <a:t>4800,00</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426545">
                <a:tc>
                  <a:txBody>
                    <a:bodyPr/>
                    <a:lstStyle/>
                    <a:p>
                      <a:pPr algn="l" fontAlgn="base"/>
                      <a:r>
                        <a:rPr lang="uk-UA" sz="1200" b="0">
                          <a:solidFill>
                            <a:schemeClr val="tx1"/>
                          </a:solidFill>
                          <a:effectLst/>
                          <a:latin typeface="Times New Roman" pitchFamily="18" charset="0"/>
                          <a:cs typeface="Times New Roman" pitchFamily="18" charset="0"/>
                        </a:rPr>
                        <a:t>20</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solidFill>
                          <a:effectLst/>
                          <a:latin typeface="Times New Roman" pitchFamily="18" charset="0"/>
                          <a:cs typeface="Times New Roman" pitchFamily="18" charset="0"/>
                        </a:rPr>
                        <a:t>Відображено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податкове</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зобов'язання</a:t>
                      </a:r>
                      <a:r>
                        <a:rPr lang="ru-RU" sz="1200" b="0" dirty="0">
                          <a:solidFill>
                            <a:schemeClr val="tx1"/>
                          </a:solidFill>
                          <a:effectLst/>
                          <a:latin typeface="Times New Roman" pitchFamily="18" charset="0"/>
                          <a:cs typeface="Times New Roman" pitchFamily="18" charset="0"/>
                        </a:rPr>
                        <a:t> з ПДВ</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702</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641/ПДВ</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solidFill>
                          <a:effectLst/>
                          <a:latin typeface="Times New Roman" pitchFamily="18" charset="0"/>
                          <a:cs typeface="Times New Roman" pitchFamily="18" charset="0"/>
                        </a:rPr>
                        <a:t>800,00</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426545">
                <a:tc>
                  <a:txBody>
                    <a:bodyPr/>
                    <a:lstStyle/>
                    <a:p>
                      <a:pPr algn="l" fontAlgn="base"/>
                      <a:r>
                        <a:rPr lang="uk-UA" sz="1200" b="0">
                          <a:solidFill>
                            <a:schemeClr val="tx1"/>
                          </a:solidFill>
                          <a:effectLst/>
                          <a:latin typeface="Times New Roman" pitchFamily="18" charset="0"/>
                          <a:cs typeface="Times New Roman" pitchFamily="18" charset="0"/>
                        </a:rPr>
                        <a:t>21</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a:solidFill>
                            <a:schemeClr val="tx1"/>
                          </a:solidFill>
                          <a:effectLst/>
                          <a:latin typeface="Times New Roman" pitchFamily="18" charset="0"/>
                          <a:cs typeface="Times New Roman" pitchFamily="18" charset="0"/>
                        </a:rPr>
                        <a:t>Віднесено дохід від реалізації на фінансовий результат</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702</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791</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solidFill>
                          <a:effectLst/>
                          <a:latin typeface="Times New Roman" pitchFamily="18" charset="0"/>
                          <a:cs typeface="Times New Roman" pitchFamily="18" charset="0"/>
                        </a:rPr>
                        <a:t>4000,00</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426545">
                <a:tc>
                  <a:txBody>
                    <a:bodyPr/>
                    <a:lstStyle/>
                    <a:p>
                      <a:pPr algn="l" fontAlgn="base"/>
                      <a:r>
                        <a:rPr lang="uk-UA" sz="1200" b="0">
                          <a:solidFill>
                            <a:schemeClr val="tx1"/>
                          </a:solidFill>
                          <a:effectLst/>
                          <a:latin typeface="Times New Roman" pitchFamily="18" charset="0"/>
                          <a:cs typeface="Times New Roman" pitchFamily="18" charset="0"/>
                        </a:rPr>
                        <a:t>22</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solidFill>
                          <a:effectLst/>
                          <a:latin typeface="Times New Roman" pitchFamily="18" charset="0"/>
                          <a:cs typeface="Times New Roman" pitchFamily="18" charset="0"/>
                        </a:rPr>
                        <a:t>Відображено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собівартість</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реалізованого</a:t>
                      </a:r>
                      <a:r>
                        <a:rPr lang="ru-RU" sz="1200" b="0" dirty="0">
                          <a:solidFill>
                            <a:schemeClr val="tx1"/>
                          </a:solidFill>
                          <a:effectLst/>
                          <a:latin typeface="Times New Roman" pitchFamily="18" charset="0"/>
                          <a:cs typeface="Times New Roman" pitchFamily="18" charset="0"/>
                        </a:rPr>
                        <a:t> товару (</a:t>
                      </a:r>
                      <a:r>
                        <a:rPr lang="ru-RU" sz="1200" b="0" dirty="0" err="1">
                          <a:solidFill>
                            <a:schemeClr val="tx1"/>
                          </a:solidFill>
                          <a:effectLst/>
                          <a:latin typeface="Times New Roman" pitchFamily="18" charset="0"/>
                          <a:cs typeface="Times New Roman" pitchFamily="18" charset="0"/>
                        </a:rPr>
                        <a:t>заміни</a:t>
                      </a:r>
                      <a:r>
                        <a:rPr lang="ru-RU" sz="1200" b="0" dirty="0">
                          <a:solidFill>
                            <a:schemeClr val="tx1"/>
                          </a:solidFill>
                          <a:effectLst/>
                          <a:latin typeface="Times New Roman" pitchFamily="18" charset="0"/>
                          <a:cs typeface="Times New Roman" pitchFamily="18" charset="0"/>
                        </a:rPr>
                        <a:t>)</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902</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281</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solidFill>
                          <a:effectLst/>
                          <a:latin typeface="Times New Roman" pitchFamily="18" charset="0"/>
                          <a:cs typeface="Times New Roman" pitchFamily="18" charset="0"/>
                        </a:rPr>
                        <a:t>2500,00</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426545">
                <a:tc>
                  <a:txBody>
                    <a:bodyPr/>
                    <a:lstStyle/>
                    <a:p>
                      <a:pPr algn="l" fontAlgn="base"/>
                      <a:r>
                        <a:rPr lang="uk-UA" sz="1200" b="0">
                          <a:solidFill>
                            <a:schemeClr val="tx1"/>
                          </a:solidFill>
                          <a:effectLst/>
                          <a:latin typeface="Times New Roman" pitchFamily="18" charset="0"/>
                          <a:cs typeface="Times New Roman" pitchFamily="18" charset="0"/>
                        </a:rPr>
                        <a:t>23</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a:solidFill>
                            <a:schemeClr val="tx1"/>
                          </a:solidFill>
                          <a:effectLst/>
                          <a:latin typeface="Times New Roman" pitchFamily="18" charset="0"/>
                          <a:cs typeface="Times New Roman" pitchFamily="18" charset="0"/>
                        </a:rPr>
                        <a:t>Віднесено собівартість реалізованого товару на фінансовий результат</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791</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902</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solidFill>
                          <a:effectLst/>
                          <a:latin typeface="Times New Roman" pitchFamily="18" charset="0"/>
                          <a:cs typeface="Times New Roman" pitchFamily="18" charset="0"/>
                        </a:rPr>
                        <a:t>2500,00</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426545">
                <a:tc>
                  <a:txBody>
                    <a:bodyPr/>
                    <a:lstStyle/>
                    <a:p>
                      <a:pPr algn="l" fontAlgn="base"/>
                      <a:r>
                        <a:rPr lang="uk-UA" sz="1200" b="0">
                          <a:solidFill>
                            <a:schemeClr val="tx1"/>
                          </a:solidFill>
                          <a:effectLst/>
                          <a:latin typeface="Times New Roman" pitchFamily="18" charset="0"/>
                          <a:cs typeface="Times New Roman" pitchFamily="18" charset="0"/>
                        </a:rPr>
                        <a:t>24</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a:solidFill>
                            <a:schemeClr val="tx1"/>
                          </a:solidFill>
                          <a:effectLst/>
                          <a:latin typeface="Times New Roman" pitchFamily="18" charset="0"/>
                          <a:cs typeface="Times New Roman" pitchFamily="18" charset="0"/>
                        </a:rPr>
                        <a:t>Надійшла оплата від покупця на поточний рахунок</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311</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361</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dirty="0">
                          <a:solidFill>
                            <a:schemeClr val="tx1"/>
                          </a:solidFill>
                          <a:effectLst/>
                          <a:latin typeface="Times New Roman" pitchFamily="18" charset="0"/>
                          <a:cs typeface="Times New Roman" pitchFamily="18" charset="0"/>
                        </a:rPr>
                        <a:t>4800,00</a:t>
                      </a:r>
                    </a:p>
                  </a:txBody>
                  <a:tcPr marL="43974" marR="43974" marT="54967" marB="54967">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bl>
          </a:graphicData>
        </a:graphic>
      </p:graphicFrame>
      <p:graphicFrame>
        <p:nvGraphicFramePr>
          <p:cNvPr id="5" name="Таблица 4"/>
          <p:cNvGraphicFramePr>
            <a:graphicFrameLocks noGrp="1"/>
          </p:cNvGraphicFramePr>
          <p:nvPr>
            <p:extLst>
              <p:ext uri="{D42A27DB-BD31-4B8C-83A1-F6EECF244321}">
                <p14:modId xmlns:p14="http://schemas.microsoft.com/office/powerpoint/2010/main" val="47282746"/>
              </p:ext>
            </p:extLst>
          </p:nvPr>
        </p:nvGraphicFramePr>
        <p:xfrm>
          <a:off x="467544" y="548680"/>
          <a:ext cx="8136904" cy="611617"/>
        </p:xfrm>
        <a:graphic>
          <a:graphicData uri="http://schemas.openxmlformats.org/drawingml/2006/table">
            <a:tbl>
              <a:tblPr/>
              <a:tblGrid>
                <a:gridCol w="432048"/>
                <a:gridCol w="5112568"/>
                <a:gridCol w="864096"/>
                <a:gridCol w="936104"/>
                <a:gridCol w="792088"/>
              </a:tblGrid>
              <a:tr h="126720">
                <a:tc rowSpan="2">
                  <a:txBody>
                    <a:bodyPr/>
                    <a:lstStyle/>
                    <a:p>
                      <a:pPr algn="ctr" fontAlgn="base"/>
                      <a:r>
                        <a:rPr lang="uk-UA" sz="1200" b="1" dirty="0">
                          <a:solidFill>
                            <a:schemeClr val="tx1"/>
                          </a:solidFill>
                          <a:effectLst/>
                          <a:latin typeface="Times New Roman" pitchFamily="18" charset="0"/>
                          <a:cs typeface="Times New Roman" pitchFamily="18" charset="0"/>
                        </a:rPr>
                        <a:t>№</a:t>
                      </a:r>
                      <a:endParaRPr lang="uk-UA" sz="1200" b="0" dirty="0">
                        <a:solidFill>
                          <a:schemeClr val="tx1"/>
                        </a:solidFill>
                        <a:effectLst/>
                        <a:latin typeface="Times New Roman" pitchFamily="18" charset="0"/>
                        <a:cs typeface="Times New Roman" pitchFamily="18" charset="0"/>
                      </a:endParaRPr>
                    </a:p>
                    <a:p>
                      <a:pPr algn="ctr" fontAlgn="base"/>
                      <a:r>
                        <a:rPr lang="uk-UA" sz="1200" b="1" dirty="0">
                          <a:solidFill>
                            <a:schemeClr val="tx1"/>
                          </a:solidFill>
                          <a:effectLst/>
                          <a:latin typeface="Times New Roman" pitchFamily="18" charset="0"/>
                          <a:cs typeface="Times New Roman" pitchFamily="18" charset="0"/>
                        </a:rPr>
                        <a:t>з/п</a:t>
                      </a:r>
                      <a:endParaRPr lang="uk-UA" sz="1200" b="0" dirty="0">
                        <a:solidFill>
                          <a:schemeClr val="tx1"/>
                        </a:solidFill>
                        <a:effectLst/>
                        <a:latin typeface="Times New Roman" pitchFamily="18" charset="0"/>
                        <a:cs typeface="Times New Roman" pitchFamily="18" charset="0"/>
                      </a:endParaRP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rowSpan="2">
                  <a:txBody>
                    <a:bodyPr/>
                    <a:lstStyle/>
                    <a:p>
                      <a:pPr algn="ctr" fontAlgn="base"/>
                      <a:r>
                        <a:rPr lang="uk-UA" sz="1200" b="1" dirty="0">
                          <a:solidFill>
                            <a:schemeClr val="tx1"/>
                          </a:solidFill>
                          <a:effectLst/>
                          <a:latin typeface="Times New Roman" pitchFamily="18" charset="0"/>
                          <a:cs typeface="Times New Roman" pitchFamily="18" charset="0"/>
                        </a:rPr>
                        <a:t>Зміст господарської операції</a:t>
                      </a:r>
                      <a:endParaRPr lang="uk-UA" sz="1200" b="0" dirty="0">
                        <a:solidFill>
                          <a:schemeClr val="tx1"/>
                        </a:solidFill>
                        <a:effectLst/>
                        <a:latin typeface="Times New Roman" pitchFamily="18" charset="0"/>
                        <a:cs typeface="Times New Roman" pitchFamily="18" charset="0"/>
                      </a:endParaRP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gridSpan="2">
                  <a:txBody>
                    <a:bodyPr/>
                    <a:lstStyle/>
                    <a:p>
                      <a:pPr algn="ctr" fontAlgn="base"/>
                      <a:r>
                        <a:rPr lang="uk-UA" sz="1200" b="1" dirty="0">
                          <a:solidFill>
                            <a:schemeClr val="tx1"/>
                          </a:solidFill>
                          <a:effectLst/>
                          <a:latin typeface="Times New Roman" pitchFamily="18" charset="0"/>
                          <a:cs typeface="Times New Roman" pitchFamily="18" charset="0"/>
                        </a:rPr>
                        <a:t>Бухгалтерський облік</a:t>
                      </a:r>
                      <a:endParaRPr lang="uk-UA" sz="1200" b="0" dirty="0">
                        <a:solidFill>
                          <a:schemeClr val="tx1"/>
                        </a:solidFill>
                        <a:effectLst/>
                        <a:latin typeface="Times New Roman" pitchFamily="18" charset="0"/>
                        <a:cs typeface="Times New Roman" pitchFamily="18" charset="0"/>
                      </a:endParaRP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hMerge="1">
                  <a:txBody>
                    <a:bodyPr/>
                    <a:lstStyle/>
                    <a:p>
                      <a:endParaRPr lang="uk-UA"/>
                    </a:p>
                  </a:txBody>
                  <a:tcPr/>
                </a:tc>
                <a:tc rowSpan="2">
                  <a:txBody>
                    <a:bodyPr/>
                    <a:lstStyle/>
                    <a:p>
                      <a:pPr algn="ctr" fontAlgn="base"/>
                      <a:r>
                        <a:rPr lang="uk-UA" sz="1200" b="1" dirty="0">
                          <a:solidFill>
                            <a:schemeClr val="tx1"/>
                          </a:solidFill>
                          <a:effectLst/>
                          <a:latin typeface="Times New Roman" pitchFamily="18" charset="0"/>
                          <a:cs typeface="Times New Roman" pitchFamily="18" charset="0"/>
                        </a:rPr>
                        <a:t>Сума,</a:t>
                      </a:r>
                      <a:endParaRPr lang="uk-UA" sz="1200" b="0" dirty="0">
                        <a:solidFill>
                          <a:schemeClr val="tx1"/>
                        </a:solidFill>
                        <a:effectLst/>
                        <a:latin typeface="Times New Roman" pitchFamily="18" charset="0"/>
                        <a:cs typeface="Times New Roman" pitchFamily="18" charset="0"/>
                      </a:endParaRPr>
                    </a:p>
                    <a:p>
                      <a:pPr algn="ctr" fontAlgn="base"/>
                      <a:r>
                        <a:rPr lang="uk-UA" sz="1200" b="1" dirty="0">
                          <a:solidFill>
                            <a:schemeClr val="tx1"/>
                          </a:solidFill>
                          <a:effectLst/>
                          <a:latin typeface="Times New Roman" pitchFamily="18" charset="0"/>
                          <a:cs typeface="Times New Roman" pitchFamily="18" charset="0"/>
                        </a:rPr>
                        <a:t>грн.</a:t>
                      </a:r>
                      <a:endParaRPr lang="uk-UA" sz="1200" b="0" dirty="0">
                        <a:solidFill>
                          <a:schemeClr val="tx1"/>
                        </a:solidFill>
                        <a:effectLst/>
                        <a:latin typeface="Times New Roman" pitchFamily="18" charset="0"/>
                        <a:cs typeface="Times New Roman" pitchFamily="18" charset="0"/>
                      </a:endParaRP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40881">
                <a:tc vMerge="1">
                  <a:txBody>
                    <a:bodyPr/>
                    <a:lstStyle/>
                    <a:p>
                      <a:endParaRPr lang="uk-UA"/>
                    </a:p>
                  </a:txBody>
                  <a:tcPr/>
                </a:tc>
                <a:tc vMerge="1">
                  <a:txBody>
                    <a:bodyPr/>
                    <a:lstStyle/>
                    <a:p>
                      <a:endParaRPr lang="uk-UA"/>
                    </a:p>
                  </a:txBody>
                  <a:tcPr/>
                </a:tc>
                <a:tc>
                  <a:txBody>
                    <a:bodyPr/>
                    <a:lstStyle/>
                    <a:p>
                      <a:pPr algn="ctr" fontAlgn="base"/>
                      <a:r>
                        <a:rPr lang="uk-UA" sz="1200" b="1" dirty="0">
                          <a:solidFill>
                            <a:schemeClr val="tx1"/>
                          </a:solidFill>
                          <a:effectLst/>
                          <a:latin typeface="Times New Roman" pitchFamily="18" charset="0"/>
                          <a:cs typeface="Times New Roman" pitchFamily="18" charset="0"/>
                        </a:rPr>
                        <a:t>Дебет</a:t>
                      </a:r>
                      <a:endParaRPr lang="uk-UA" sz="1200" b="0" dirty="0">
                        <a:solidFill>
                          <a:schemeClr val="tx1"/>
                        </a:solidFill>
                        <a:effectLst/>
                        <a:latin typeface="Times New Roman" pitchFamily="18" charset="0"/>
                        <a:cs typeface="Times New Roman" pitchFamily="18" charset="0"/>
                      </a:endParaRP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1" dirty="0">
                          <a:solidFill>
                            <a:schemeClr val="tx1"/>
                          </a:solidFill>
                          <a:effectLst/>
                          <a:latin typeface="Times New Roman" pitchFamily="18" charset="0"/>
                          <a:cs typeface="Times New Roman" pitchFamily="18" charset="0"/>
                        </a:rPr>
                        <a:t>Кредит</a:t>
                      </a:r>
                      <a:endParaRPr lang="uk-UA" sz="1200" b="0" dirty="0">
                        <a:solidFill>
                          <a:schemeClr val="tx1"/>
                        </a:solidFill>
                        <a:effectLst/>
                        <a:latin typeface="Times New Roman" pitchFamily="18" charset="0"/>
                        <a:cs typeface="Times New Roman" pitchFamily="18" charset="0"/>
                      </a:endParaRP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vMerge="1">
                  <a:txBody>
                    <a:bodyPr/>
                    <a:lstStyle/>
                    <a:p>
                      <a:endParaRPr lang="uk-UA"/>
                    </a:p>
                  </a:txBody>
                  <a:tcPr/>
                </a:tc>
              </a:tr>
            </a:tbl>
          </a:graphicData>
        </a:graphic>
      </p:graphicFrame>
    </p:spTree>
    <p:extLst>
      <p:ext uri="{BB962C8B-B14F-4D97-AF65-F5344CB8AC3E}">
        <p14:creationId xmlns:p14="http://schemas.microsoft.com/office/powerpoint/2010/main" val="3393208661"/>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7859216" cy="562074"/>
          </a:xfrm>
          <a:solidFill>
            <a:schemeClr val="bg2"/>
          </a:solidFill>
        </p:spPr>
        <p:style>
          <a:lnRef idx="2">
            <a:schemeClr val="accent1"/>
          </a:lnRef>
          <a:fillRef idx="1">
            <a:schemeClr val="lt1"/>
          </a:fillRef>
          <a:effectRef idx="0">
            <a:schemeClr val="accent1"/>
          </a:effectRef>
          <a:fontRef idx="minor">
            <a:schemeClr val="dk1"/>
          </a:fontRef>
        </p:style>
        <p:txBody>
          <a:bodyPr>
            <a:normAutofit fontScale="90000"/>
          </a:bodyPr>
          <a:lstStyle/>
          <a:p>
            <a:pPr algn="ctr"/>
            <a:r>
              <a:rPr lang="uk-UA" sz="3200" b="1" dirty="0">
                <a:solidFill>
                  <a:schemeClr val="tx1"/>
                </a:solidFill>
                <a:latin typeface="Times New Roman" pitchFamily="18" charset="0"/>
                <a:cs typeface="Times New Roman" pitchFamily="18" charset="0"/>
              </a:rPr>
              <a:t>Облік у </a:t>
            </a:r>
            <a:r>
              <a:rPr lang="uk-UA" sz="3200" b="1" dirty="0" smtClean="0">
                <a:solidFill>
                  <a:schemeClr val="tx1"/>
                </a:solidFill>
                <a:latin typeface="Times New Roman" pitchFamily="18" charset="0"/>
                <a:cs typeface="Times New Roman" pitchFamily="18" charset="0"/>
              </a:rPr>
              <a:t>виробника</a:t>
            </a:r>
            <a:endParaRPr lang="uk-UA" dirty="0">
              <a:solidFill>
                <a:schemeClr val="tx1"/>
              </a:solidFill>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1531619624"/>
              </p:ext>
            </p:extLst>
          </p:nvPr>
        </p:nvGraphicFramePr>
        <p:xfrm>
          <a:off x="467544" y="980729"/>
          <a:ext cx="7848872" cy="5367625"/>
        </p:xfrm>
        <a:graphic>
          <a:graphicData uri="http://schemas.openxmlformats.org/drawingml/2006/table">
            <a:tbl>
              <a:tblPr/>
              <a:tblGrid>
                <a:gridCol w="288032"/>
                <a:gridCol w="4680520"/>
                <a:gridCol w="1080120"/>
                <a:gridCol w="1224136"/>
                <a:gridCol w="576064"/>
              </a:tblGrid>
              <a:tr h="549647">
                <a:tc gridSpan="5">
                  <a:txBody>
                    <a:bodyPr/>
                    <a:lstStyle/>
                    <a:p>
                      <a:pPr algn="ctr" fontAlgn="base"/>
                      <a:endParaRPr lang="uk-UA" sz="1200" b="0" dirty="0">
                        <a:solidFill>
                          <a:srgbClr val="3D3C3B"/>
                        </a:solidFill>
                        <a:effectLst/>
                        <a:latin typeface="Times New Roman" pitchFamily="18" charset="0"/>
                        <a:cs typeface="Times New Roman" pitchFamily="18" charset="0"/>
                      </a:endParaRP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hMerge="1">
                  <a:txBody>
                    <a:bodyPr/>
                    <a:lstStyle/>
                    <a:p>
                      <a:endParaRPr lang="uk-UA" dirty="0"/>
                    </a:p>
                  </a:txBody>
                  <a:tcPr/>
                </a:tc>
                <a:tc hMerge="1">
                  <a:txBody>
                    <a:bodyPr/>
                    <a:lstStyle/>
                    <a:p>
                      <a:endParaRPr lang="uk-UA"/>
                    </a:p>
                  </a:txBody>
                  <a:tcPr/>
                </a:tc>
                <a:tc hMerge="1">
                  <a:txBody>
                    <a:bodyPr/>
                    <a:lstStyle/>
                    <a:p>
                      <a:endParaRPr lang="uk-UA"/>
                    </a:p>
                  </a:txBody>
                  <a:tcPr/>
                </a:tc>
                <a:tc hMerge="1">
                  <a:txBody>
                    <a:bodyPr/>
                    <a:lstStyle/>
                    <a:p>
                      <a:endParaRPr lang="uk-UA"/>
                    </a:p>
                  </a:txBody>
                  <a:tcPr/>
                </a:tc>
              </a:tr>
              <a:tr h="377955">
                <a:tc>
                  <a:txBody>
                    <a:bodyPr/>
                    <a:lstStyle/>
                    <a:p>
                      <a:pPr algn="ctr" fontAlgn="base"/>
                      <a:r>
                        <a:rPr lang="uk-UA" sz="1200" b="0" dirty="0">
                          <a:solidFill>
                            <a:schemeClr val="tx1"/>
                          </a:solidFill>
                          <a:effectLst/>
                          <a:latin typeface="Times New Roman" pitchFamily="18" charset="0"/>
                          <a:cs typeface="Times New Roman" pitchFamily="18" charset="0"/>
                        </a:rPr>
                        <a:t>1</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solidFill>
                          <a:effectLst/>
                          <a:latin typeface="Times New Roman" pitchFamily="18" charset="0"/>
                          <a:cs typeface="Times New Roman" pitchFamily="18" charset="0"/>
                        </a:rPr>
                        <a:t>Отримано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від</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торговельного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підприємства</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бракований</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електрообігрівач</a:t>
                      </a:r>
                      <a:endParaRPr lang="ru-RU" sz="1200" b="0" dirty="0">
                        <a:solidFill>
                          <a:schemeClr val="tx1"/>
                        </a:solidFill>
                        <a:effectLst/>
                        <a:latin typeface="Times New Roman" pitchFamily="18" charset="0"/>
                        <a:cs typeface="Times New Roman" pitchFamily="18" charset="0"/>
                      </a:endParaRP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26</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377</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dirty="0">
                          <a:solidFill>
                            <a:schemeClr val="tx1"/>
                          </a:solidFill>
                          <a:effectLst/>
                          <a:latin typeface="Times New Roman" pitchFamily="18" charset="0"/>
                          <a:cs typeface="Times New Roman" pitchFamily="18" charset="0"/>
                        </a:rPr>
                        <a:t>2500,00</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582562">
                <a:tc>
                  <a:txBody>
                    <a:bodyPr/>
                    <a:lstStyle/>
                    <a:p>
                      <a:pPr algn="ctr" fontAlgn="base"/>
                      <a:r>
                        <a:rPr lang="uk-UA" sz="1200" b="0" dirty="0">
                          <a:solidFill>
                            <a:schemeClr val="tx1"/>
                          </a:solidFill>
                          <a:effectLst/>
                          <a:latin typeface="Times New Roman" pitchFamily="18" charset="0"/>
                          <a:cs typeface="Times New Roman" pitchFamily="18" charset="0"/>
                        </a:rPr>
                        <a:t>2</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solidFill>
                          <a:effectLst/>
                          <a:latin typeface="Times New Roman" pitchFamily="18" charset="0"/>
                          <a:cs typeface="Times New Roman" pitchFamily="18" charset="0"/>
                        </a:rPr>
                        <a:t>Відкориговано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зменшено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податкові</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зобов'язання</a:t>
                      </a:r>
                      <a:r>
                        <a:rPr lang="ru-RU" sz="1200" b="0" dirty="0">
                          <a:solidFill>
                            <a:schemeClr val="tx1"/>
                          </a:solidFill>
                          <a:effectLst/>
                          <a:latin typeface="Times New Roman" pitchFamily="18" charset="0"/>
                          <a:cs typeface="Times New Roman" pitchFamily="18" charset="0"/>
                        </a:rPr>
                        <a:t> з ПДВ (</a:t>
                      </a:r>
                      <a:r>
                        <a:rPr lang="ru-RU" sz="1200" b="0" dirty="0" err="1">
                          <a:solidFill>
                            <a:schemeClr val="tx1"/>
                          </a:solidFill>
                          <a:effectLst/>
                          <a:latin typeface="Times New Roman" pitchFamily="18" charset="0"/>
                          <a:cs typeface="Times New Roman" pitchFamily="18" charset="0"/>
                        </a:rPr>
                        <a:t>відображено</a:t>
                      </a:r>
                      <a:r>
                        <a:rPr lang="ru-RU" sz="1200" b="0" dirty="0">
                          <a:solidFill>
                            <a:schemeClr val="tx1"/>
                          </a:solidFill>
                          <a:effectLst/>
                          <a:latin typeface="Times New Roman" pitchFamily="18" charset="0"/>
                          <a:cs typeface="Times New Roman" pitchFamily="18" charset="0"/>
                        </a:rPr>
                        <a:t> способом «</a:t>
                      </a:r>
                      <a:r>
                        <a:rPr lang="ru-RU" sz="1200" b="0" dirty="0" err="1">
                          <a:solidFill>
                            <a:schemeClr val="tx1"/>
                          </a:solidFill>
                          <a:effectLst/>
                          <a:latin typeface="Times New Roman" pitchFamily="18" charset="0"/>
                          <a:cs typeface="Times New Roman" pitchFamily="18" charset="0"/>
                        </a:rPr>
                        <a:t>сторно</a:t>
                      </a:r>
                      <a:r>
                        <a:rPr lang="ru-RU" sz="1200" b="0" dirty="0">
                          <a:solidFill>
                            <a:schemeClr val="tx1"/>
                          </a:solidFill>
                          <a:effectLst/>
                          <a:latin typeface="Times New Roman" pitchFamily="18" charset="0"/>
                          <a:cs typeface="Times New Roman" pitchFamily="18" charset="0"/>
                        </a:rPr>
                        <a:t>»)</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377</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641/ПДВ</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dirty="0">
                          <a:solidFill>
                            <a:schemeClr val="tx1"/>
                          </a:solidFill>
                          <a:effectLst/>
                          <a:latin typeface="Times New Roman" pitchFamily="18" charset="0"/>
                          <a:cs typeface="Times New Roman" pitchFamily="18" charset="0"/>
                        </a:rPr>
                        <a:t>(500)</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582562">
                <a:tc rowSpan="4">
                  <a:txBody>
                    <a:bodyPr/>
                    <a:lstStyle/>
                    <a:p>
                      <a:pPr algn="ctr" fontAlgn="base"/>
                      <a:r>
                        <a:rPr lang="uk-UA" sz="1200" b="0" dirty="0">
                          <a:solidFill>
                            <a:schemeClr val="tx1"/>
                          </a:solidFill>
                          <a:effectLst/>
                          <a:latin typeface="Times New Roman" pitchFamily="18" charset="0"/>
                          <a:cs typeface="Times New Roman" pitchFamily="18" charset="0"/>
                        </a:rPr>
                        <a:t>3</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gridSpan="4">
                  <a:txBody>
                    <a:bodyPr/>
                    <a:lstStyle/>
                    <a:p>
                      <a:pPr algn="l" fontAlgn="base"/>
                      <a:r>
                        <a:rPr lang="ru-RU" sz="1200" b="0" dirty="0" err="1">
                          <a:solidFill>
                            <a:schemeClr val="tx1"/>
                          </a:solidFill>
                          <a:effectLst/>
                          <a:latin typeface="Times New Roman" pitchFamily="18" charset="0"/>
                          <a:cs typeface="Times New Roman" pitchFamily="18" charset="0"/>
                        </a:rPr>
                        <a:t>Відображено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витрати</a:t>
                      </a:r>
                      <a:r>
                        <a:rPr lang="ru-RU" sz="1200" b="0" dirty="0">
                          <a:solidFill>
                            <a:schemeClr val="tx1"/>
                          </a:solidFill>
                          <a:effectLst/>
                          <a:latin typeface="Times New Roman" pitchFamily="18" charset="0"/>
                          <a:cs typeface="Times New Roman" pitchFamily="18" charset="0"/>
                        </a:rPr>
                        <a:t> з </a:t>
                      </a:r>
                      <a:r>
                        <a:rPr lang="ru-RU" sz="1200" b="0" dirty="0" err="1">
                          <a:solidFill>
                            <a:schemeClr val="tx1"/>
                          </a:solidFill>
                          <a:effectLst/>
                          <a:latin typeface="Times New Roman" pitchFamily="18" charset="0"/>
                          <a:cs typeface="Times New Roman" pitchFamily="18" charset="0"/>
                        </a:rPr>
                        <a:t>гарантійного</a:t>
                      </a:r>
                      <a:r>
                        <a:rPr lang="ru-RU" sz="1200" b="0" dirty="0">
                          <a:solidFill>
                            <a:schemeClr val="tx1"/>
                          </a:solidFill>
                          <a:effectLst/>
                          <a:latin typeface="Times New Roman" pitchFamily="18" charset="0"/>
                          <a:cs typeface="Times New Roman" pitchFamily="18" charset="0"/>
                        </a:rPr>
                        <a:t> ремонту за </a:t>
                      </a:r>
                      <a:r>
                        <a:rPr lang="ru-RU" sz="1200" b="0" dirty="0" err="1">
                          <a:solidFill>
                            <a:schemeClr val="tx1"/>
                          </a:solidFill>
                          <a:effectLst/>
                          <a:latin typeface="Times New Roman" pitchFamily="18" charset="0"/>
                          <a:cs typeface="Times New Roman" pitchFamily="18" charset="0"/>
                        </a:rPr>
                        <a:t>рахунок</a:t>
                      </a:r>
                      <a:r>
                        <a:rPr lang="ru-RU" sz="1200" b="0" dirty="0">
                          <a:solidFill>
                            <a:schemeClr val="tx1"/>
                          </a:solidFill>
                          <a:effectLst/>
                          <a:latin typeface="Times New Roman" pitchFamily="18" charset="0"/>
                          <a:cs typeface="Times New Roman" pitchFamily="18" charset="0"/>
                        </a:rPr>
                        <a:t> резерву для </a:t>
                      </a:r>
                      <a:r>
                        <a:rPr lang="ru-RU" sz="1200" b="0" dirty="0" err="1">
                          <a:solidFill>
                            <a:schemeClr val="tx1"/>
                          </a:solidFill>
                          <a:effectLst/>
                          <a:latin typeface="Times New Roman" pitchFamily="18" charset="0"/>
                          <a:cs typeface="Times New Roman" pitchFamily="18" charset="0"/>
                        </a:rPr>
                        <a:t>відшкодування</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майбутніх</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операційних</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витрат</a:t>
                      </a:r>
                      <a:r>
                        <a:rPr lang="ru-RU" sz="1200" b="0" dirty="0">
                          <a:solidFill>
                            <a:schemeClr val="tx1"/>
                          </a:solidFill>
                          <a:effectLst/>
                          <a:latin typeface="Times New Roman" pitchFamily="18" charset="0"/>
                          <a:cs typeface="Times New Roman" pitchFamily="18" charset="0"/>
                        </a:rPr>
                        <a:t> на </a:t>
                      </a:r>
                      <a:r>
                        <a:rPr lang="ru-RU" sz="1200" b="0" dirty="0" err="1">
                          <a:solidFill>
                            <a:schemeClr val="tx1"/>
                          </a:solidFill>
                          <a:effectLst/>
                          <a:latin typeface="Times New Roman" pitchFamily="18" charset="0"/>
                          <a:cs typeface="Times New Roman" pitchFamily="18" charset="0"/>
                        </a:rPr>
                        <a:t>виконання</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гарантійних</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зобов'язань</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дані</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умовні</a:t>
                      </a:r>
                      <a:r>
                        <a:rPr lang="ru-RU" sz="1200" b="0" dirty="0">
                          <a:solidFill>
                            <a:schemeClr val="tx1"/>
                          </a:solidFill>
                          <a:effectLst/>
                          <a:latin typeface="Times New Roman" pitchFamily="18" charset="0"/>
                          <a:cs typeface="Times New Roman" pitchFamily="18" charset="0"/>
                        </a:rPr>
                        <a:t>):</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hMerge="1">
                  <a:txBody>
                    <a:bodyPr/>
                    <a:lstStyle/>
                    <a:p>
                      <a:endParaRPr lang="uk-UA"/>
                    </a:p>
                  </a:txBody>
                  <a:tcPr/>
                </a:tc>
                <a:tc hMerge="1">
                  <a:txBody>
                    <a:bodyPr/>
                    <a:lstStyle/>
                    <a:p>
                      <a:endParaRPr lang="uk-UA"/>
                    </a:p>
                  </a:txBody>
                  <a:tcPr/>
                </a:tc>
                <a:tc hMerge="1">
                  <a:txBody>
                    <a:bodyPr/>
                    <a:lstStyle/>
                    <a:p>
                      <a:endParaRPr lang="uk-UA"/>
                    </a:p>
                  </a:txBody>
                  <a:tcPr/>
                </a:tc>
              </a:tr>
              <a:tr h="377955">
                <a:tc vMerge="1">
                  <a:txBody>
                    <a:bodyPr/>
                    <a:lstStyle/>
                    <a:p>
                      <a:endParaRPr lang="uk-UA"/>
                    </a:p>
                  </a:txBody>
                  <a:tcPr/>
                </a:tc>
                <a:tc>
                  <a:txBody>
                    <a:bodyPr/>
                    <a:lstStyle/>
                    <a:p>
                      <a:pPr algn="l" fontAlgn="base"/>
                      <a:r>
                        <a:rPr lang="ru-RU" sz="1200" b="0" dirty="0" err="1">
                          <a:solidFill>
                            <a:schemeClr val="tx1"/>
                          </a:solidFill>
                          <a:effectLst/>
                          <a:latin typeface="Times New Roman" pitchFamily="18" charset="0"/>
                          <a:cs typeface="Times New Roman" pitchFamily="18" charset="0"/>
                        </a:rPr>
                        <a:t>Витрачено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матеріали</a:t>
                      </a:r>
                      <a:r>
                        <a:rPr lang="ru-RU" sz="1200" b="0" dirty="0">
                          <a:solidFill>
                            <a:schemeClr val="tx1"/>
                          </a:solidFill>
                          <a:effectLst/>
                          <a:latin typeface="Times New Roman" pitchFamily="18" charset="0"/>
                          <a:cs typeface="Times New Roman" pitchFamily="18" charset="0"/>
                        </a:rPr>
                        <a:t> і </a:t>
                      </a:r>
                      <a:r>
                        <a:rPr lang="ru-RU" sz="1200" b="0" dirty="0" err="1">
                          <a:solidFill>
                            <a:schemeClr val="tx1"/>
                          </a:solidFill>
                          <a:effectLst/>
                          <a:latin typeface="Times New Roman" pitchFamily="18" charset="0"/>
                          <a:cs typeface="Times New Roman" pitchFamily="18" charset="0"/>
                        </a:rPr>
                        <a:t>комплектуючі</a:t>
                      </a:r>
                      <a:r>
                        <a:rPr lang="ru-RU" sz="1200" b="0" dirty="0">
                          <a:solidFill>
                            <a:schemeClr val="tx1"/>
                          </a:solidFill>
                          <a:effectLst/>
                          <a:latin typeface="Times New Roman" pitchFamily="18" charset="0"/>
                          <a:cs typeface="Times New Roman" pitchFamily="18" charset="0"/>
                        </a:rPr>
                        <a:t> на ремонт</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23</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201</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dirty="0">
                          <a:solidFill>
                            <a:schemeClr val="tx1"/>
                          </a:solidFill>
                          <a:effectLst/>
                          <a:latin typeface="Times New Roman" pitchFamily="18" charset="0"/>
                          <a:cs typeface="Times New Roman" pitchFamily="18" charset="0"/>
                        </a:rPr>
                        <a:t>220,00</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77955">
                <a:tc vMerge="1">
                  <a:txBody>
                    <a:bodyPr/>
                    <a:lstStyle/>
                    <a:p>
                      <a:endParaRPr lang="uk-UA"/>
                    </a:p>
                  </a:txBody>
                  <a:tcPr/>
                </a:tc>
                <a:tc>
                  <a:txBody>
                    <a:bodyPr/>
                    <a:lstStyle/>
                    <a:p>
                      <a:pPr algn="l" fontAlgn="base"/>
                      <a:r>
                        <a:rPr lang="ru-RU" sz="1200" b="0" dirty="0" err="1">
                          <a:solidFill>
                            <a:schemeClr val="tx1"/>
                          </a:solidFill>
                          <a:effectLst/>
                          <a:latin typeface="Times New Roman" pitchFamily="18" charset="0"/>
                          <a:cs typeface="Times New Roman" pitchFamily="18" charset="0"/>
                        </a:rPr>
                        <a:t>Нараховано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заробітну</a:t>
                      </a:r>
                      <a:r>
                        <a:rPr lang="ru-RU" sz="1200" b="0" dirty="0">
                          <a:solidFill>
                            <a:schemeClr val="tx1"/>
                          </a:solidFill>
                          <a:effectLst/>
                          <a:latin typeface="Times New Roman" pitchFamily="18" charset="0"/>
                          <a:cs typeface="Times New Roman" pitchFamily="18" charset="0"/>
                        </a:rPr>
                        <a:t> плату </a:t>
                      </a:r>
                      <a:r>
                        <a:rPr lang="ru-RU" sz="1200" b="0" dirty="0" err="1">
                          <a:solidFill>
                            <a:schemeClr val="tx1"/>
                          </a:solidFill>
                          <a:effectLst/>
                          <a:latin typeface="Times New Roman" pitchFamily="18" charset="0"/>
                          <a:cs typeface="Times New Roman" pitchFamily="18" charset="0"/>
                        </a:rPr>
                        <a:t>робітникам</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які</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виконали</a:t>
                      </a:r>
                      <a:r>
                        <a:rPr lang="ru-RU" sz="1200" b="0" dirty="0">
                          <a:solidFill>
                            <a:schemeClr val="tx1"/>
                          </a:solidFill>
                          <a:effectLst/>
                          <a:latin typeface="Times New Roman" pitchFamily="18" charset="0"/>
                          <a:cs typeface="Times New Roman" pitchFamily="18" charset="0"/>
                        </a:rPr>
                        <a:t> ремонт</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23</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661</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solidFill>
                          <a:effectLst/>
                          <a:latin typeface="Times New Roman" pitchFamily="18" charset="0"/>
                          <a:cs typeface="Times New Roman" pitchFamily="18" charset="0"/>
                        </a:rPr>
                        <a:t>180,00</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77955">
                <a:tc vMerge="1">
                  <a:txBody>
                    <a:bodyPr/>
                    <a:lstStyle/>
                    <a:p>
                      <a:endParaRPr lang="uk-UA"/>
                    </a:p>
                  </a:txBody>
                  <a:tcPr/>
                </a:tc>
                <a:tc>
                  <a:txBody>
                    <a:bodyPr/>
                    <a:lstStyle/>
                    <a:p>
                      <a:pPr algn="l" fontAlgn="base"/>
                      <a:r>
                        <a:rPr lang="ru-RU" sz="1200" b="0" dirty="0" err="1">
                          <a:solidFill>
                            <a:schemeClr val="tx1"/>
                          </a:solidFill>
                          <a:effectLst/>
                          <a:latin typeface="Times New Roman" pitchFamily="18" charset="0"/>
                          <a:cs typeface="Times New Roman" pitchFamily="18" charset="0"/>
                        </a:rPr>
                        <a:t>Нараховано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єдиний</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соціальний</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внесок</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умовно</a:t>
                      </a:r>
                      <a:r>
                        <a:rPr lang="ru-RU" sz="1200" b="0" dirty="0">
                          <a:solidFill>
                            <a:schemeClr val="tx1"/>
                          </a:solidFill>
                          <a:effectLst/>
                          <a:latin typeface="Times New Roman" pitchFamily="18" charset="0"/>
                          <a:cs typeface="Times New Roman" pitchFamily="18" charset="0"/>
                        </a:rPr>
                        <a:t> 37,19%) на </a:t>
                      </a:r>
                      <a:r>
                        <a:rPr lang="ru-RU" sz="1200" b="0" dirty="0" err="1">
                          <a:solidFill>
                            <a:schemeClr val="tx1"/>
                          </a:solidFill>
                          <a:effectLst/>
                          <a:latin typeface="Times New Roman" pitchFamily="18" charset="0"/>
                          <a:cs typeface="Times New Roman" pitchFamily="18" charset="0"/>
                        </a:rPr>
                        <a:t>заробітну</a:t>
                      </a:r>
                      <a:r>
                        <a:rPr lang="ru-RU" sz="1200" b="0" dirty="0">
                          <a:solidFill>
                            <a:schemeClr val="tx1"/>
                          </a:solidFill>
                          <a:effectLst/>
                          <a:latin typeface="Times New Roman" pitchFamily="18" charset="0"/>
                          <a:cs typeface="Times New Roman" pitchFamily="18" charset="0"/>
                        </a:rPr>
                        <a:t> плату</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23</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651</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solidFill>
                          <a:effectLst/>
                          <a:latin typeface="Times New Roman" pitchFamily="18" charset="0"/>
                          <a:cs typeface="Times New Roman" pitchFamily="18" charset="0"/>
                        </a:rPr>
                        <a:t>66,94</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275651">
                <a:tc rowSpan="2">
                  <a:txBody>
                    <a:bodyPr/>
                    <a:lstStyle/>
                    <a:p>
                      <a:pPr algn="ctr" fontAlgn="base"/>
                      <a:r>
                        <a:rPr lang="uk-UA" sz="1200" b="0" dirty="0">
                          <a:solidFill>
                            <a:schemeClr val="tx1"/>
                          </a:solidFill>
                          <a:effectLst/>
                          <a:latin typeface="Times New Roman" pitchFamily="18" charset="0"/>
                          <a:cs typeface="Times New Roman" pitchFamily="18" charset="0"/>
                        </a:rPr>
                        <a:t>4</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rowSpan="2">
                  <a:txBody>
                    <a:bodyPr/>
                    <a:lstStyle/>
                    <a:p>
                      <a:pPr algn="l" fontAlgn="base"/>
                      <a:r>
                        <a:rPr lang="ru-RU" sz="1200" b="0" dirty="0" err="1">
                          <a:solidFill>
                            <a:schemeClr val="tx1"/>
                          </a:solidFill>
                          <a:effectLst/>
                          <a:latin typeface="Times New Roman" pitchFamily="18" charset="0"/>
                          <a:cs typeface="Times New Roman" pitchFamily="18" charset="0"/>
                        </a:rPr>
                        <a:t>Нараховано</a:t>
                      </a:r>
                      <a:r>
                        <a:rPr lang="ru-RU" sz="1200" b="0" dirty="0">
                          <a:solidFill>
                            <a:schemeClr val="tx1"/>
                          </a:solidFill>
                          <a:effectLst/>
                          <a:latin typeface="Times New Roman" pitchFamily="18" charset="0"/>
                          <a:cs typeface="Times New Roman" pitchFamily="18" charset="0"/>
                        </a:rPr>
                        <a:t> резерв на </a:t>
                      </a:r>
                      <a:r>
                        <a:rPr lang="ru-RU" sz="1200" b="0" dirty="0" err="1">
                          <a:solidFill>
                            <a:schemeClr val="tx1"/>
                          </a:solidFill>
                          <a:effectLst/>
                          <a:latin typeface="Times New Roman" pitchFamily="18" charset="0"/>
                          <a:cs typeface="Times New Roman" pitchFamily="18" charset="0"/>
                        </a:rPr>
                        <a:t>забезпечення</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гарантійних</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витрат</a:t>
                      </a:r>
                      <a:r>
                        <a:rPr lang="ru-RU" sz="1200" b="0" dirty="0">
                          <a:solidFill>
                            <a:schemeClr val="tx1"/>
                          </a:solidFill>
                          <a:effectLst/>
                          <a:latin typeface="Times New Roman" pitchFamily="18" charset="0"/>
                          <a:cs typeface="Times New Roman" pitchFamily="18" charset="0"/>
                        </a:rPr>
                        <a:t> поточного </a:t>
                      </a:r>
                      <a:r>
                        <a:rPr lang="ru-RU" sz="1200" b="0" dirty="0" err="1">
                          <a:solidFill>
                            <a:schemeClr val="tx1"/>
                          </a:solidFill>
                          <a:effectLst/>
                          <a:latin typeface="Times New Roman" pitchFamily="18" charset="0"/>
                          <a:cs typeface="Times New Roman" pitchFamily="18" charset="0"/>
                        </a:rPr>
                        <a:t>місяця</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дані</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умовні</a:t>
                      </a:r>
                      <a:r>
                        <a:rPr lang="ru-RU" sz="1200" b="0" dirty="0">
                          <a:solidFill>
                            <a:schemeClr val="tx1"/>
                          </a:solidFill>
                          <a:effectLst/>
                          <a:latin typeface="Times New Roman" pitchFamily="18" charset="0"/>
                          <a:cs typeface="Times New Roman" pitchFamily="18" charset="0"/>
                        </a:rPr>
                        <a:t>) та </a:t>
                      </a:r>
                      <a:r>
                        <a:rPr lang="ru-RU" sz="1200" b="0" dirty="0" err="1">
                          <a:solidFill>
                            <a:schemeClr val="tx1"/>
                          </a:solidFill>
                          <a:effectLst/>
                          <a:latin typeface="Times New Roman" pitchFamily="18" charset="0"/>
                          <a:cs typeface="Times New Roman" pitchFamily="18" charset="0"/>
                        </a:rPr>
                        <a:t>відображено</a:t>
                      </a:r>
                      <a:r>
                        <a:rPr lang="ru-RU" sz="1200" b="0" dirty="0">
                          <a:solidFill>
                            <a:schemeClr val="tx1"/>
                          </a:solidFill>
                          <a:effectLst/>
                          <a:latin typeface="Times New Roman" pitchFamily="18" charset="0"/>
                          <a:cs typeface="Times New Roman" pitchFamily="18" charset="0"/>
                        </a:rPr>
                        <a:t> в </a:t>
                      </a:r>
                      <a:r>
                        <a:rPr lang="ru-RU" sz="1200" b="0" dirty="0" err="1">
                          <a:solidFill>
                            <a:schemeClr val="tx1"/>
                          </a:solidFill>
                          <a:effectLst/>
                          <a:latin typeface="Times New Roman" pitchFamily="18" charset="0"/>
                          <a:cs typeface="Times New Roman" pitchFamily="18" charset="0"/>
                        </a:rPr>
                        <a:t>складі</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фінансових</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результатів</a:t>
                      </a:r>
                      <a:endParaRPr lang="ru-RU" sz="1200" b="0" dirty="0">
                        <a:solidFill>
                          <a:schemeClr val="tx1"/>
                        </a:solidFill>
                        <a:effectLst/>
                        <a:latin typeface="Times New Roman" pitchFamily="18" charset="0"/>
                        <a:cs typeface="Times New Roman" pitchFamily="18" charset="0"/>
                      </a:endParaRP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93</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473</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rowSpan="2">
                  <a:txBody>
                    <a:bodyPr/>
                    <a:lstStyle/>
                    <a:p>
                      <a:pPr algn="r" fontAlgn="base"/>
                      <a:r>
                        <a:rPr lang="uk-UA" sz="1200" b="0">
                          <a:solidFill>
                            <a:schemeClr val="tx1"/>
                          </a:solidFill>
                          <a:effectLst/>
                          <a:latin typeface="Times New Roman" pitchFamily="18" charset="0"/>
                          <a:cs typeface="Times New Roman" pitchFamily="18" charset="0"/>
                        </a:rPr>
                        <a:t>1000,00</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06910">
                <a:tc vMerge="1">
                  <a:txBody>
                    <a:bodyPr/>
                    <a:lstStyle/>
                    <a:p>
                      <a:endParaRPr lang="uk-UA"/>
                    </a:p>
                  </a:txBody>
                  <a:tcPr/>
                </a:tc>
                <a:tc vMerge="1">
                  <a:txBody>
                    <a:bodyPr/>
                    <a:lstStyle/>
                    <a:p>
                      <a:endParaRPr lang="uk-UA"/>
                    </a:p>
                  </a:txBody>
                  <a:tcPr/>
                </a:tc>
                <a:tc>
                  <a:txBody>
                    <a:bodyPr/>
                    <a:lstStyle/>
                    <a:p>
                      <a:pPr algn="ctr" fontAlgn="base"/>
                      <a:r>
                        <a:rPr lang="uk-UA" sz="1200" b="0" dirty="0">
                          <a:solidFill>
                            <a:schemeClr val="tx1"/>
                          </a:solidFill>
                          <a:effectLst/>
                          <a:latin typeface="Times New Roman" pitchFamily="18" charset="0"/>
                          <a:cs typeface="Times New Roman" pitchFamily="18" charset="0"/>
                        </a:rPr>
                        <a:t>791</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93</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vMerge="1">
                  <a:txBody>
                    <a:bodyPr/>
                    <a:lstStyle/>
                    <a:p>
                      <a:endParaRPr lang="uk-UA"/>
                    </a:p>
                  </a:txBody>
                  <a:tcPr/>
                </a:tc>
              </a:tr>
              <a:tr h="480258">
                <a:tc>
                  <a:txBody>
                    <a:bodyPr/>
                    <a:lstStyle/>
                    <a:p>
                      <a:pPr algn="ctr" fontAlgn="base"/>
                      <a:r>
                        <a:rPr lang="uk-UA" sz="1200" b="0" dirty="0">
                          <a:solidFill>
                            <a:schemeClr val="tx1"/>
                          </a:solidFill>
                          <a:effectLst/>
                          <a:latin typeface="Times New Roman" pitchFamily="18" charset="0"/>
                          <a:cs typeface="Times New Roman" pitchFamily="18" charset="0"/>
                        </a:rPr>
                        <a:t>5</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a:solidFill>
                            <a:schemeClr val="tx1"/>
                          </a:solidFill>
                          <a:effectLst/>
                          <a:latin typeface="Times New Roman" pitchFamily="18" charset="0"/>
                          <a:cs typeface="Times New Roman" pitchFamily="18" charset="0"/>
                        </a:rPr>
                        <a:t>Списано </a:t>
                      </a:r>
                      <a:r>
                        <a:rPr lang="ru-RU" sz="1200" b="0" dirty="0" err="1">
                          <a:solidFill>
                            <a:schemeClr val="tx1"/>
                          </a:solidFill>
                          <a:effectLst/>
                          <a:latin typeface="Times New Roman" pitchFamily="18" charset="0"/>
                          <a:cs typeface="Times New Roman" pitchFamily="18" charset="0"/>
                        </a:rPr>
                        <a:t>витрати</a:t>
                      </a:r>
                      <a:r>
                        <a:rPr lang="ru-RU" sz="1200" b="0" dirty="0">
                          <a:solidFill>
                            <a:schemeClr val="tx1"/>
                          </a:solidFill>
                          <a:effectLst/>
                          <a:latin typeface="Times New Roman" pitchFamily="18" charset="0"/>
                          <a:cs typeface="Times New Roman" pitchFamily="18" charset="0"/>
                        </a:rPr>
                        <a:t> з </a:t>
                      </a:r>
                      <a:r>
                        <a:rPr lang="ru-RU" sz="1200" b="0" dirty="0" err="1">
                          <a:solidFill>
                            <a:schemeClr val="tx1"/>
                          </a:solidFill>
                          <a:effectLst/>
                          <a:latin typeface="Times New Roman" pitchFamily="18" charset="0"/>
                          <a:cs typeface="Times New Roman" pitchFamily="18" charset="0"/>
                        </a:rPr>
                        <a:t>гарантійного</a:t>
                      </a:r>
                      <a:r>
                        <a:rPr lang="ru-RU" sz="1200" b="0" dirty="0">
                          <a:solidFill>
                            <a:schemeClr val="tx1"/>
                          </a:solidFill>
                          <a:effectLst/>
                          <a:latin typeface="Times New Roman" pitchFamily="18" charset="0"/>
                          <a:cs typeface="Times New Roman" pitchFamily="18" charset="0"/>
                        </a:rPr>
                        <a:t> ремонту за </a:t>
                      </a:r>
                      <a:r>
                        <a:rPr lang="ru-RU" sz="1200" b="0" dirty="0" err="1">
                          <a:solidFill>
                            <a:schemeClr val="tx1"/>
                          </a:solidFill>
                          <a:effectLst/>
                          <a:latin typeface="Times New Roman" pitchFamily="18" charset="0"/>
                          <a:cs typeface="Times New Roman" pitchFamily="18" charset="0"/>
                        </a:rPr>
                        <a:t>рахунок</a:t>
                      </a:r>
                      <a:r>
                        <a:rPr lang="ru-RU" sz="1200" b="0" dirty="0">
                          <a:solidFill>
                            <a:schemeClr val="tx1"/>
                          </a:solidFill>
                          <a:effectLst/>
                          <a:latin typeface="Times New Roman" pitchFamily="18" charset="0"/>
                          <a:cs typeface="Times New Roman" pitchFamily="18" charset="0"/>
                        </a:rPr>
                        <a:t> резерву (220 + 180 + 66,94)</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473</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23</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solidFill>
                          <a:effectLst/>
                          <a:latin typeface="Times New Roman" pitchFamily="18" charset="0"/>
                          <a:cs typeface="Times New Roman" pitchFamily="18" charset="0"/>
                        </a:rPr>
                        <a:t>466,94</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77955">
                <a:tc>
                  <a:txBody>
                    <a:bodyPr/>
                    <a:lstStyle/>
                    <a:p>
                      <a:pPr algn="ctr" fontAlgn="base"/>
                      <a:r>
                        <a:rPr lang="uk-UA" sz="1200" b="0" dirty="0">
                          <a:solidFill>
                            <a:schemeClr val="tx1"/>
                          </a:solidFill>
                          <a:effectLst/>
                          <a:latin typeface="Times New Roman" pitchFamily="18" charset="0"/>
                          <a:cs typeface="Times New Roman" pitchFamily="18" charset="0"/>
                        </a:rPr>
                        <a:t>6</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a:solidFill>
                            <a:schemeClr val="tx1"/>
                          </a:solidFill>
                          <a:effectLst/>
                          <a:latin typeface="Times New Roman" pitchFamily="18" charset="0"/>
                          <a:cs typeface="Times New Roman" pitchFamily="18" charset="0"/>
                        </a:rPr>
                        <a:t>Передано </a:t>
                      </a:r>
                      <a:r>
                        <a:rPr lang="ru-RU" sz="1200" b="0" dirty="0" err="1">
                          <a:solidFill>
                            <a:schemeClr val="tx1"/>
                          </a:solidFill>
                          <a:effectLst/>
                          <a:latin typeface="Times New Roman" pitchFamily="18" charset="0"/>
                          <a:cs typeface="Times New Roman" pitchFamily="18" charset="0"/>
                        </a:rPr>
                        <a:t>продавцю</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електрообігрівач</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відремонтований</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або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новий</a:t>
                      </a:r>
                      <a:r>
                        <a:rPr lang="ru-RU" sz="1200" b="0" dirty="0">
                          <a:solidFill>
                            <a:schemeClr val="tx1"/>
                          </a:solidFill>
                          <a:effectLst/>
                          <a:latin typeface="Times New Roman" pitchFamily="18" charset="0"/>
                          <a:cs typeface="Times New Roman" pitchFamily="18" charset="0"/>
                        </a:rPr>
                        <a:t>)</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377</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26</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solidFill>
                          <a:effectLst/>
                          <a:latin typeface="Times New Roman" pitchFamily="18" charset="0"/>
                          <a:cs typeface="Times New Roman" pitchFamily="18" charset="0"/>
                        </a:rPr>
                        <a:t>2500,00</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582562">
                <a:tc>
                  <a:txBody>
                    <a:bodyPr/>
                    <a:lstStyle/>
                    <a:p>
                      <a:pPr algn="ctr" fontAlgn="base"/>
                      <a:r>
                        <a:rPr lang="uk-UA" sz="1200" b="0" dirty="0">
                          <a:solidFill>
                            <a:schemeClr val="tx1"/>
                          </a:solidFill>
                          <a:effectLst/>
                          <a:latin typeface="Times New Roman" pitchFamily="18" charset="0"/>
                          <a:cs typeface="Times New Roman" pitchFamily="18" charset="0"/>
                        </a:rPr>
                        <a:t>7</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solidFill>
                          <a:effectLst/>
                          <a:latin typeface="Times New Roman" pitchFamily="18" charset="0"/>
                          <a:cs typeface="Times New Roman" pitchFamily="18" charset="0"/>
                        </a:rPr>
                        <a:t>Нараховано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податкові</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зобов'язання</a:t>
                      </a:r>
                      <a:r>
                        <a:rPr lang="ru-RU" sz="1200" b="0" dirty="0">
                          <a:solidFill>
                            <a:schemeClr val="tx1"/>
                          </a:solidFill>
                          <a:effectLst/>
                          <a:latin typeface="Times New Roman" pitchFamily="18" charset="0"/>
                          <a:cs typeface="Times New Roman" pitchFamily="18" charset="0"/>
                        </a:rPr>
                        <a:t> з ПДВ</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377</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641/ПДВ</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dirty="0">
                          <a:solidFill>
                            <a:schemeClr val="tx1"/>
                          </a:solidFill>
                          <a:effectLst/>
                          <a:latin typeface="Times New Roman" pitchFamily="18" charset="0"/>
                          <a:cs typeface="Times New Roman" pitchFamily="18" charset="0"/>
                        </a:rPr>
                        <a:t>500,00</a:t>
                      </a:r>
                    </a:p>
                  </a:txBody>
                  <a:tcPr marL="28418" marR="28418" marT="35522" marB="35522">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bl>
          </a:graphicData>
        </a:graphic>
      </p:graphicFrame>
      <p:graphicFrame>
        <p:nvGraphicFramePr>
          <p:cNvPr id="5" name="Таблица 4"/>
          <p:cNvGraphicFramePr>
            <a:graphicFrameLocks noGrp="1"/>
          </p:cNvGraphicFramePr>
          <p:nvPr>
            <p:extLst>
              <p:ext uri="{D42A27DB-BD31-4B8C-83A1-F6EECF244321}">
                <p14:modId xmlns:p14="http://schemas.microsoft.com/office/powerpoint/2010/main" val="4247865125"/>
              </p:ext>
            </p:extLst>
          </p:nvPr>
        </p:nvGraphicFramePr>
        <p:xfrm>
          <a:off x="467544" y="908720"/>
          <a:ext cx="7848872" cy="648072"/>
        </p:xfrm>
        <a:graphic>
          <a:graphicData uri="http://schemas.openxmlformats.org/drawingml/2006/table">
            <a:tbl>
              <a:tblPr/>
              <a:tblGrid>
                <a:gridCol w="288032"/>
                <a:gridCol w="4680520"/>
                <a:gridCol w="1080120"/>
                <a:gridCol w="1224136"/>
                <a:gridCol w="576064"/>
              </a:tblGrid>
              <a:tr h="198728">
                <a:tc rowSpan="2">
                  <a:txBody>
                    <a:bodyPr/>
                    <a:lstStyle/>
                    <a:p>
                      <a:pPr algn="ctr" fontAlgn="base"/>
                      <a:r>
                        <a:rPr lang="uk-UA" sz="1200" b="1" dirty="0">
                          <a:solidFill>
                            <a:schemeClr val="tx1"/>
                          </a:solidFill>
                          <a:effectLst/>
                          <a:latin typeface="Times New Roman" pitchFamily="18" charset="0"/>
                          <a:cs typeface="Times New Roman" pitchFamily="18" charset="0"/>
                        </a:rPr>
                        <a:t>№</a:t>
                      </a:r>
                      <a:endParaRPr lang="uk-UA" sz="1200" b="0" dirty="0">
                        <a:solidFill>
                          <a:schemeClr val="tx1"/>
                        </a:solidFill>
                        <a:effectLst/>
                        <a:latin typeface="Times New Roman" pitchFamily="18" charset="0"/>
                        <a:cs typeface="Times New Roman" pitchFamily="18" charset="0"/>
                      </a:endParaRPr>
                    </a:p>
                    <a:p>
                      <a:pPr algn="ctr" fontAlgn="base"/>
                      <a:r>
                        <a:rPr lang="uk-UA" sz="1200" b="1" dirty="0">
                          <a:solidFill>
                            <a:schemeClr val="tx1"/>
                          </a:solidFill>
                          <a:effectLst/>
                          <a:latin typeface="Times New Roman" pitchFamily="18" charset="0"/>
                          <a:cs typeface="Times New Roman" pitchFamily="18" charset="0"/>
                        </a:rPr>
                        <a:t>з/п</a:t>
                      </a:r>
                      <a:endParaRPr lang="uk-UA" sz="1200" b="0" dirty="0">
                        <a:solidFill>
                          <a:schemeClr val="tx1"/>
                        </a:solidFill>
                        <a:effectLst/>
                        <a:latin typeface="Times New Roman" pitchFamily="18" charset="0"/>
                        <a:cs typeface="Times New Roman" pitchFamily="18" charset="0"/>
                      </a:endParaRP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rowSpan="2">
                  <a:txBody>
                    <a:bodyPr/>
                    <a:lstStyle/>
                    <a:p>
                      <a:pPr algn="ctr" fontAlgn="base"/>
                      <a:r>
                        <a:rPr lang="uk-UA" sz="1200" b="1" dirty="0">
                          <a:solidFill>
                            <a:schemeClr val="tx1"/>
                          </a:solidFill>
                          <a:effectLst/>
                          <a:latin typeface="Times New Roman" pitchFamily="18" charset="0"/>
                          <a:cs typeface="Times New Roman" pitchFamily="18" charset="0"/>
                        </a:rPr>
                        <a:t>Зміст господарської операції</a:t>
                      </a:r>
                      <a:endParaRPr lang="uk-UA" sz="1200" b="0" dirty="0">
                        <a:solidFill>
                          <a:schemeClr val="tx1"/>
                        </a:solidFill>
                        <a:effectLst/>
                        <a:latin typeface="Times New Roman" pitchFamily="18" charset="0"/>
                        <a:cs typeface="Times New Roman" pitchFamily="18" charset="0"/>
                      </a:endParaRP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gridSpan="2">
                  <a:txBody>
                    <a:bodyPr/>
                    <a:lstStyle/>
                    <a:p>
                      <a:pPr algn="ctr" fontAlgn="base"/>
                      <a:r>
                        <a:rPr lang="uk-UA" sz="1200" b="1" dirty="0">
                          <a:solidFill>
                            <a:schemeClr val="tx1"/>
                          </a:solidFill>
                          <a:effectLst/>
                          <a:latin typeface="Times New Roman" pitchFamily="18" charset="0"/>
                          <a:cs typeface="Times New Roman" pitchFamily="18" charset="0"/>
                        </a:rPr>
                        <a:t>Бухгалтерський облік</a:t>
                      </a:r>
                      <a:endParaRPr lang="uk-UA" sz="1200" b="0" dirty="0">
                        <a:solidFill>
                          <a:schemeClr val="tx1"/>
                        </a:solidFill>
                        <a:effectLst/>
                        <a:latin typeface="Times New Roman" pitchFamily="18" charset="0"/>
                        <a:cs typeface="Times New Roman" pitchFamily="18" charset="0"/>
                      </a:endParaRP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hMerge="1">
                  <a:txBody>
                    <a:bodyPr/>
                    <a:lstStyle/>
                    <a:p>
                      <a:endParaRPr lang="uk-UA"/>
                    </a:p>
                  </a:txBody>
                  <a:tcPr/>
                </a:tc>
                <a:tc rowSpan="2">
                  <a:txBody>
                    <a:bodyPr/>
                    <a:lstStyle/>
                    <a:p>
                      <a:pPr algn="ctr" fontAlgn="base"/>
                      <a:r>
                        <a:rPr lang="uk-UA" sz="1200" b="1" dirty="0">
                          <a:solidFill>
                            <a:schemeClr val="tx1"/>
                          </a:solidFill>
                          <a:effectLst/>
                          <a:latin typeface="Times New Roman" pitchFamily="18" charset="0"/>
                          <a:cs typeface="Times New Roman" pitchFamily="18" charset="0"/>
                        </a:rPr>
                        <a:t>Сума,</a:t>
                      </a:r>
                      <a:endParaRPr lang="uk-UA" sz="1200" b="0" dirty="0">
                        <a:solidFill>
                          <a:schemeClr val="tx1"/>
                        </a:solidFill>
                        <a:effectLst/>
                        <a:latin typeface="Times New Roman" pitchFamily="18" charset="0"/>
                        <a:cs typeface="Times New Roman" pitchFamily="18" charset="0"/>
                      </a:endParaRPr>
                    </a:p>
                    <a:p>
                      <a:pPr algn="ctr" fontAlgn="base"/>
                      <a:r>
                        <a:rPr lang="uk-UA" sz="1200" b="1" dirty="0">
                          <a:solidFill>
                            <a:schemeClr val="tx1"/>
                          </a:solidFill>
                          <a:effectLst/>
                          <a:latin typeface="Times New Roman" pitchFamily="18" charset="0"/>
                          <a:cs typeface="Times New Roman" pitchFamily="18" charset="0"/>
                        </a:rPr>
                        <a:t>грн.</a:t>
                      </a:r>
                      <a:endParaRPr lang="uk-UA" sz="1200" b="0" dirty="0">
                        <a:solidFill>
                          <a:schemeClr val="tx1"/>
                        </a:solidFill>
                        <a:effectLst/>
                        <a:latin typeface="Times New Roman" pitchFamily="18" charset="0"/>
                        <a:cs typeface="Times New Roman" pitchFamily="18" charset="0"/>
                      </a:endParaRP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77336">
                <a:tc vMerge="1">
                  <a:txBody>
                    <a:bodyPr/>
                    <a:lstStyle/>
                    <a:p>
                      <a:endParaRPr lang="uk-UA"/>
                    </a:p>
                  </a:txBody>
                  <a:tcPr/>
                </a:tc>
                <a:tc vMerge="1">
                  <a:txBody>
                    <a:bodyPr/>
                    <a:lstStyle/>
                    <a:p>
                      <a:endParaRPr lang="uk-UA"/>
                    </a:p>
                  </a:txBody>
                  <a:tcPr/>
                </a:tc>
                <a:tc>
                  <a:txBody>
                    <a:bodyPr/>
                    <a:lstStyle/>
                    <a:p>
                      <a:pPr algn="ctr" fontAlgn="base"/>
                      <a:r>
                        <a:rPr lang="uk-UA" sz="1200" b="1" dirty="0">
                          <a:solidFill>
                            <a:schemeClr val="tx1"/>
                          </a:solidFill>
                          <a:effectLst/>
                          <a:latin typeface="Times New Roman" pitchFamily="18" charset="0"/>
                          <a:cs typeface="Times New Roman" pitchFamily="18" charset="0"/>
                        </a:rPr>
                        <a:t>Дебет</a:t>
                      </a:r>
                      <a:endParaRPr lang="uk-UA" sz="1200" b="0" dirty="0">
                        <a:solidFill>
                          <a:schemeClr val="tx1"/>
                        </a:solidFill>
                        <a:effectLst/>
                        <a:latin typeface="Times New Roman" pitchFamily="18" charset="0"/>
                        <a:cs typeface="Times New Roman" pitchFamily="18" charset="0"/>
                      </a:endParaRP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1" dirty="0">
                          <a:solidFill>
                            <a:schemeClr val="tx1"/>
                          </a:solidFill>
                          <a:effectLst/>
                          <a:latin typeface="Times New Roman" pitchFamily="18" charset="0"/>
                          <a:cs typeface="Times New Roman" pitchFamily="18" charset="0"/>
                        </a:rPr>
                        <a:t>Кредит</a:t>
                      </a:r>
                      <a:endParaRPr lang="uk-UA" sz="1200" b="0" dirty="0">
                        <a:solidFill>
                          <a:schemeClr val="tx1"/>
                        </a:solidFill>
                        <a:effectLst/>
                        <a:latin typeface="Times New Roman" pitchFamily="18" charset="0"/>
                        <a:cs typeface="Times New Roman" pitchFamily="18" charset="0"/>
                      </a:endParaRP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vMerge="1">
                  <a:txBody>
                    <a:bodyPr/>
                    <a:lstStyle/>
                    <a:p>
                      <a:endParaRPr lang="uk-UA"/>
                    </a:p>
                  </a:txBody>
                  <a:tcPr/>
                </a:tc>
              </a:tr>
            </a:tbl>
          </a:graphicData>
        </a:graphic>
      </p:graphicFrame>
    </p:spTree>
    <p:extLst>
      <p:ext uri="{BB962C8B-B14F-4D97-AF65-F5344CB8AC3E}">
        <p14:creationId xmlns:p14="http://schemas.microsoft.com/office/powerpoint/2010/main" val="412399757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931224" cy="562074"/>
          </a:xfrm>
          <a:solidFill>
            <a:schemeClr val="bg2"/>
          </a:solidFill>
        </p:spPr>
        <p:style>
          <a:lnRef idx="2">
            <a:schemeClr val="accent1"/>
          </a:lnRef>
          <a:fillRef idx="1">
            <a:schemeClr val="lt1"/>
          </a:fillRef>
          <a:effectRef idx="0">
            <a:schemeClr val="accent1"/>
          </a:effectRef>
          <a:fontRef idx="minor">
            <a:schemeClr val="dk1"/>
          </a:fontRef>
        </p:style>
        <p:txBody>
          <a:bodyPr>
            <a:normAutofit fontScale="90000"/>
          </a:bodyPr>
          <a:lstStyle/>
          <a:p>
            <a:pPr algn="ctr"/>
            <a:r>
              <a:rPr lang="uk-UA" sz="3200" b="1" dirty="0">
                <a:solidFill>
                  <a:schemeClr val="tx1"/>
                </a:solidFill>
                <a:latin typeface="Times New Roman" pitchFamily="18" charset="0"/>
                <a:cs typeface="Times New Roman" pitchFamily="18" charset="0"/>
              </a:rPr>
              <a:t>Облік у </a:t>
            </a:r>
            <a:r>
              <a:rPr lang="uk-UA" sz="3200" b="1" dirty="0" smtClean="0">
                <a:solidFill>
                  <a:schemeClr val="tx1"/>
                </a:solidFill>
                <a:latin typeface="Times New Roman" pitchFamily="18" charset="0"/>
                <a:cs typeface="Times New Roman" pitchFamily="18" charset="0"/>
              </a:rPr>
              <a:t>покупця</a:t>
            </a:r>
            <a:endParaRPr lang="uk-UA" dirty="0"/>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4167655559"/>
              </p:ext>
            </p:extLst>
          </p:nvPr>
        </p:nvGraphicFramePr>
        <p:xfrm>
          <a:off x="395536" y="1412776"/>
          <a:ext cx="8064896" cy="3760965"/>
        </p:xfrm>
        <a:graphic>
          <a:graphicData uri="http://schemas.openxmlformats.org/drawingml/2006/table">
            <a:tbl>
              <a:tblPr/>
              <a:tblGrid>
                <a:gridCol w="432047"/>
                <a:gridCol w="4392488"/>
                <a:gridCol w="1152129"/>
                <a:gridCol w="936104"/>
                <a:gridCol w="1152128"/>
              </a:tblGrid>
              <a:tr h="297829">
                <a:tc gridSpan="5">
                  <a:txBody>
                    <a:bodyPr/>
                    <a:lstStyle/>
                    <a:p>
                      <a:pPr algn="ctr" fontAlgn="base"/>
                      <a:endParaRPr lang="uk-UA" sz="1400" b="0" dirty="0">
                        <a:solidFill>
                          <a:schemeClr val="tx1"/>
                        </a:solidFill>
                        <a:effectLst/>
                        <a:latin typeface="Times New Roman" pitchFamily="18" charset="0"/>
                        <a:cs typeface="Times New Roman" pitchFamily="18" charset="0"/>
                      </a:endParaRP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r>
              <a:tr h="401207">
                <a:tc>
                  <a:txBody>
                    <a:bodyPr/>
                    <a:lstStyle/>
                    <a:p>
                      <a:pPr algn="ctr" fontAlgn="base"/>
                      <a:r>
                        <a:rPr lang="uk-UA" sz="1400" b="0" dirty="0">
                          <a:solidFill>
                            <a:schemeClr val="tx1"/>
                          </a:solidFill>
                          <a:effectLst/>
                          <a:latin typeface="Times New Roman" pitchFamily="18" charset="0"/>
                          <a:cs typeface="Times New Roman" pitchFamily="18" charset="0"/>
                        </a:rPr>
                        <a:t>1</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uk-UA" sz="1400" b="0" dirty="0">
                          <a:solidFill>
                            <a:schemeClr val="tx1"/>
                          </a:solidFill>
                          <a:effectLst/>
                          <a:latin typeface="Times New Roman" pitchFamily="18" charset="0"/>
                          <a:cs typeface="Times New Roman" pitchFamily="18" charset="0"/>
                        </a:rPr>
                        <a:t>Отримано від продавця електрообігрівач</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400" b="0" dirty="0">
                          <a:solidFill>
                            <a:schemeClr val="tx1"/>
                          </a:solidFill>
                          <a:effectLst/>
                          <a:latin typeface="Times New Roman" pitchFamily="18" charset="0"/>
                          <a:cs typeface="Times New Roman" pitchFamily="18" charset="0"/>
                        </a:rPr>
                        <a:t>153</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400" b="0" dirty="0">
                          <a:solidFill>
                            <a:schemeClr val="tx1"/>
                          </a:solidFill>
                          <a:effectLst/>
                          <a:latin typeface="Times New Roman" pitchFamily="18" charset="0"/>
                          <a:cs typeface="Times New Roman" pitchFamily="18" charset="0"/>
                        </a:rPr>
                        <a:t>631</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400" b="0" dirty="0">
                          <a:solidFill>
                            <a:schemeClr val="tx1"/>
                          </a:solidFill>
                          <a:effectLst/>
                          <a:latin typeface="Times New Roman" pitchFamily="18" charset="0"/>
                          <a:cs typeface="Times New Roman" pitchFamily="18" charset="0"/>
                        </a:rPr>
                        <a:t>2500,00</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60040">
                <a:tc>
                  <a:txBody>
                    <a:bodyPr/>
                    <a:lstStyle/>
                    <a:p>
                      <a:pPr algn="ctr" fontAlgn="base"/>
                      <a:r>
                        <a:rPr lang="uk-UA" sz="1400" b="0" dirty="0">
                          <a:solidFill>
                            <a:schemeClr val="tx1"/>
                          </a:solidFill>
                          <a:effectLst/>
                          <a:latin typeface="Times New Roman" pitchFamily="18" charset="0"/>
                          <a:cs typeface="Times New Roman" pitchFamily="18" charset="0"/>
                        </a:rPr>
                        <a:t>2</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400" b="0" dirty="0" err="1">
                          <a:solidFill>
                            <a:schemeClr val="tx1"/>
                          </a:solidFill>
                          <a:effectLst/>
                          <a:latin typeface="Times New Roman" pitchFamily="18" charset="0"/>
                          <a:cs typeface="Times New Roman" pitchFamily="18" charset="0"/>
                        </a:rPr>
                        <a:t>Відображено</a:t>
                      </a:r>
                      <a:r>
                        <a:rPr lang="ru-RU" sz="1400" b="0" dirty="0">
                          <a:solidFill>
                            <a:schemeClr val="tx1"/>
                          </a:solidFill>
                          <a:effectLst/>
                          <a:latin typeface="Times New Roman" pitchFamily="18" charset="0"/>
                          <a:cs typeface="Times New Roman" pitchFamily="18" charset="0"/>
                        </a:rPr>
                        <a:t> </a:t>
                      </a:r>
                      <a:r>
                        <a:rPr lang="ru-RU" sz="1400" b="0" dirty="0" err="1">
                          <a:solidFill>
                            <a:schemeClr val="tx1"/>
                          </a:solidFill>
                          <a:effectLst/>
                          <a:latin typeface="Times New Roman" pitchFamily="18" charset="0"/>
                          <a:cs typeface="Times New Roman" pitchFamily="18" charset="0"/>
                        </a:rPr>
                        <a:t>податковий</a:t>
                      </a:r>
                      <a:r>
                        <a:rPr lang="ru-RU" sz="1400" b="0" dirty="0">
                          <a:solidFill>
                            <a:schemeClr val="tx1"/>
                          </a:solidFill>
                          <a:effectLst/>
                          <a:latin typeface="Times New Roman" pitchFamily="18" charset="0"/>
                          <a:cs typeface="Times New Roman" pitchFamily="18" charset="0"/>
                        </a:rPr>
                        <a:t> кредит з ПДВ</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400" b="0">
                          <a:solidFill>
                            <a:schemeClr val="tx1"/>
                          </a:solidFill>
                          <a:effectLst/>
                          <a:latin typeface="Times New Roman" pitchFamily="18" charset="0"/>
                          <a:cs typeface="Times New Roman" pitchFamily="18" charset="0"/>
                        </a:rPr>
                        <a:t>641/ПДВ</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400" b="0">
                          <a:solidFill>
                            <a:schemeClr val="tx1"/>
                          </a:solidFill>
                          <a:effectLst/>
                          <a:latin typeface="Times New Roman" pitchFamily="18" charset="0"/>
                          <a:cs typeface="Times New Roman" pitchFamily="18" charset="0"/>
                        </a:rPr>
                        <a:t>631</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400" b="0">
                          <a:solidFill>
                            <a:schemeClr val="tx1"/>
                          </a:solidFill>
                          <a:effectLst/>
                          <a:latin typeface="Times New Roman" pitchFamily="18" charset="0"/>
                          <a:cs typeface="Times New Roman" pitchFamily="18" charset="0"/>
                        </a:rPr>
                        <a:t>500,00</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504056">
                <a:tc>
                  <a:txBody>
                    <a:bodyPr/>
                    <a:lstStyle/>
                    <a:p>
                      <a:pPr algn="ctr" fontAlgn="base"/>
                      <a:r>
                        <a:rPr lang="uk-UA" sz="1400" b="0" dirty="0">
                          <a:solidFill>
                            <a:schemeClr val="tx1"/>
                          </a:solidFill>
                          <a:effectLst/>
                          <a:latin typeface="Times New Roman" pitchFamily="18" charset="0"/>
                          <a:cs typeface="Times New Roman" pitchFamily="18" charset="0"/>
                        </a:rPr>
                        <a:t>3</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400" b="0" dirty="0">
                          <a:solidFill>
                            <a:schemeClr val="tx1"/>
                          </a:solidFill>
                          <a:effectLst/>
                          <a:latin typeface="Times New Roman" pitchFamily="18" charset="0"/>
                          <a:cs typeface="Times New Roman" pitchFamily="18" charset="0"/>
                        </a:rPr>
                        <a:t>Повернуто </a:t>
                      </a:r>
                      <a:r>
                        <a:rPr lang="ru-RU" sz="1400" b="0" dirty="0" err="1">
                          <a:solidFill>
                            <a:schemeClr val="tx1"/>
                          </a:solidFill>
                          <a:effectLst/>
                          <a:latin typeface="Times New Roman" pitchFamily="18" charset="0"/>
                          <a:cs typeface="Times New Roman" pitchFamily="18" charset="0"/>
                        </a:rPr>
                        <a:t>продавцю</a:t>
                      </a:r>
                      <a:r>
                        <a:rPr lang="ru-RU" sz="1400" b="0" dirty="0">
                          <a:solidFill>
                            <a:schemeClr val="tx1"/>
                          </a:solidFill>
                          <a:effectLst/>
                          <a:latin typeface="Times New Roman" pitchFamily="18" charset="0"/>
                          <a:cs typeface="Times New Roman" pitchFamily="18" charset="0"/>
                        </a:rPr>
                        <a:t> </a:t>
                      </a:r>
                      <a:r>
                        <a:rPr lang="ru-RU" sz="1400" b="0" dirty="0" err="1">
                          <a:solidFill>
                            <a:schemeClr val="tx1"/>
                          </a:solidFill>
                          <a:effectLst/>
                          <a:latin typeface="Times New Roman" pitchFamily="18" charset="0"/>
                          <a:cs typeface="Times New Roman" pitchFamily="18" charset="0"/>
                        </a:rPr>
                        <a:t>несправний</a:t>
                      </a:r>
                      <a:r>
                        <a:rPr lang="ru-RU" sz="1400" b="0" dirty="0">
                          <a:solidFill>
                            <a:schemeClr val="tx1"/>
                          </a:solidFill>
                          <a:effectLst/>
                          <a:latin typeface="Times New Roman" pitchFamily="18" charset="0"/>
                          <a:cs typeface="Times New Roman" pitchFamily="18" charset="0"/>
                        </a:rPr>
                        <a:t> </a:t>
                      </a:r>
                      <a:r>
                        <a:rPr lang="ru-RU" sz="1400" b="0" dirty="0" err="1">
                          <a:solidFill>
                            <a:schemeClr val="tx1"/>
                          </a:solidFill>
                          <a:effectLst/>
                          <a:latin typeface="Times New Roman" pitchFamily="18" charset="0"/>
                          <a:cs typeface="Times New Roman" pitchFamily="18" charset="0"/>
                        </a:rPr>
                        <a:t>електрообігрівач</a:t>
                      </a:r>
                      <a:r>
                        <a:rPr lang="ru-RU" sz="1400" b="0" dirty="0">
                          <a:solidFill>
                            <a:schemeClr val="tx1"/>
                          </a:solidFill>
                          <a:effectLst/>
                          <a:latin typeface="Times New Roman" pitchFamily="18" charset="0"/>
                          <a:cs typeface="Times New Roman" pitchFamily="18" charset="0"/>
                        </a:rPr>
                        <a:t> (способом «</a:t>
                      </a:r>
                      <a:r>
                        <a:rPr lang="ru-RU" sz="1400" b="0" dirty="0" err="1">
                          <a:solidFill>
                            <a:schemeClr val="tx1"/>
                          </a:solidFill>
                          <a:effectLst/>
                          <a:latin typeface="Times New Roman" pitchFamily="18" charset="0"/>
                          <a:cs typeface="Times New Roman" pitchFamily="18" charset="0"/>
                        </a:rPr>
                        <a:t>сторно</a:t>
                      </a:r>
                      <a:r>
                        <a:rPr lang="ru-RU" sz="1400" b="0" dirty="0">
                          <a:solidFill>
                            <a:schemeClr val="tx1"/>
                          </a:solidFill>
                          <a:effectLst/>
                          <a:latin typeface="Times New Roman" pitchFamily="18" charset="0"/>
                          <a:cs typeface="Times New Roman" pitchFamily="18" charset="0"/>
                        </a:rPr>
                        <a:t>»)</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400" b="0">
                          <a:solidFill>
                            <a:schemeClr val="tx1"/>
                          </a:solidFill>
                          <a:effectLst/>
                          <a:latin typeface="Times New Roman" pitchFamily="18" charset="0"/>
                          <a:cs typeface="Times New Roman" pitchFamily="18" charset="0"/>
                        </a:rPr>
                        <a:t>153</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400" b="0">
                          <a:solidFill>
                            <a:schemeClr val="tx1"/>
                          </a:solidFill>
                          <a:effectLst/>
                          <a:latin typeface="Times New Roman" pitchFamily="18" charset="0"/>
                          <a:cs typeface="Times New Roman" pitchFamily="18" charset="0"/>
                        </a:rPr>
                        <a:t>631</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400" b="0">
                          <a:solidFill>
                            <a:schemeClr val="tx1"/>
                          </a:solidFill>
                          <a:effectLst/>
                          <a:latin typeface="Times New Roman" pitchFamily="18" charset="0"/>
                          <a:cs typeface="Times New Roman" pitchFamily="18" charset="0"/>
                        </a:rPr>
                        <a:t>(2500,00)</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531338">
                <a:tc>
                  <a:txBody>
                    <a:bodyPr/>
                    <a:lstStyle/>
                    <a:p>
                      <a:pPr algn="ctr" fontAlgn="base"/>
                      <a:r>
                        <a:rPr lang="uk-UA" sz="1400" b="0" dirty="0">
                          <a:solidFill>
                            <a:schemeClr val="tx1"/>
                          </a:solidFill>
                          <a:effectLst/>
                          <a:latin typeface="Times New Roman" pitchFamily="18" charset="0"/>
                          <a:cs typeface="Times New Roman" pitchFamily="18" charset="0"/>
                        </a:rPr>
                        <a:t>4</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400" b="0" dirty="0" err="1">
                          <a:solidFill>
                            <a:schemeClr val="tx1"/>
                          </a:solidFill>
                          <a:effectLst/>
                          <a:latin typeface="Times New Roman" pitchFamily="18" charset="0"/>
                          <a:cs typeface="Times New Roman" pitchFamily="18" charset="0"/>
                        </a:rPr>
                        <a:t>Відкориговано</a:t>
                      </a:r>
                      <a:r>
                        <a:rPr lang="ru-RU" sz="1400" b="0" dirty="0">
                          <a:solidFill>
                            <a:schemeClr val="tx1"/>
                          </a:solidFill>
                          <a:effectLst/>
                          <a:latin typeface="Times New Roman" pitchFamily="18" charset="0"/>
                          <a:cs typeface="Times New Roman" pitchFamily="18" charset="0"/>
                        </a:rPr>
                        <a:t> (</a:t>
                      </a:r>
                      <a:r>
                        <a:rPr lang="ru-RU" sz="1400" b="0" dirty="0" err="1">
                          <a:solidFill>
                            <a:schemeClr val="tx1"/>
                          </a:solidFill>
                          <a:effectLst/>
                          <a:latin typeface="Times New Roman" pitchFamily="18" charset="0"/>
                          <a:cs typeface="Times New Roman" pitchFamily="18" charset="0"/>
                        </a:rPr>
                        <a:t>зменшено</a:t>
                      </a:r>
                      <a:r>
                        <a:rPr lang="ru-RU" sz="1400" b="0" dirty="0">
                          <a:solidFill>
                            <a:schemeClr val="tx1"/>
                          </a:solidFill>
                          <a:effectLst/>
                          <a:latin typeface="Times New Roman" pitchFamily="18" charset="0"/>
                          <a:cs typeface="Times New Roman" pitchFamily="18" charset="0"/>
                        </a:rPr>
                        <a:t>) </a:t>
                      </a:r>
                      <a:r>
                        <a:rPr lang="ru-RU" sz="1400" b="0" dirty="0" err="1">
                          <a:solidFill>
                            <a:schemeClr val="tx1"/>
                          </a:solidFill>
                          <a:effectLst/>
                          <a:latin typeface="Times New Roman" pitchFamily="18" charset="0"/>
                          <a:cs typeface="Times New Roman" pitchFamily="18" charset="0"/>
                        </a:rPr>
                        <a:t>податковий</a:t>
                      </a:r>
                      <a:r>
                        <a:rPr lang="ru-RU" sz="1400" b="0" dirty="0">
                          <a:solidFill>
                            <a:schemeClr val="tx1"/>
                          </a:solidFill>
                          <a:effectLst/>
                          <a:latin typeface="Times New Roman" pitchFamily="18" charset="0"/>
                          <a:cs typeface="Times New Roman" pitchFamily="18" charset="0"/>
                        </a:rPr>
                        <a:t> кредит з ПДВ (способом «</a:t>
                      </a:r>
                      <a:r>
                        <a:rPr lang="ru-RU" sz="1400" b="0" dirty="0" err="1">
                          <a:solidFill>
                            <a:schemeClr val="tx1"/>
                          </a:solidFill>
                          <a:effectLst/>
                          <a:latin typeface="Times New Roman" pitchFamily="18" charset="0"/>
                          <a:cs typeface="Times New Roman" pitchFamily="18" charset="0"/>
                        </a:rPr>
                        <a:t>сторно</a:t>
                      </a:r>
                      <a:r>
                        <a:rPr lang="ru-RU" sz="1400" b="0" dirty="0">
                          <a:solidFill>
                            <a:schemeClr val="tx1"/>
                          </a:solidFill>
                          <a:effectLst/>
                          <a:latin typeface="Times New Roman" pitchFamily="18" charset="0"/>
                          <a:cs typeface="Times New Roman" pitchFamily="18" charset="0"/>
                        </a:rPr>
                        <a:t>»)</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400" b="0" dirty="0">
                          <a:solidFill>
                            <a:schemeClr val="tx1"/>
                          </a:solidFill>
                          <a:effectLst/>
                          <a:latin typeface="Times New Roman" pitchFamily="18" charset="0"/>
                          <a:cs typeface="Times New Roman" pitchFamily="18" charset="0"/>
                        </a:rPr>
                        <a:t>641/ПДВ</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400" b="0">
                          <a:solidFill>
                            <a:schemeClr val="tx1"/>
                          </a:solidFill>
                          <a:effectLst/>
                          <a:latin typeface="Times New Roman" pitchFamily="18" charset="0"/>
                          <a:cs typeface="Times New Roman" pitchFamily="18" charset="0"/>
                        </a:rPr>
                        <a:t>631</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400" b="0">
                          <a:solidFill>
                            <a:schemeClr val="tx1"/>
                          </a:solidFill>
                          <a:effectLst/>
                          <a:latin typeface="Times New Roman" pitchFamily="18" charset="0"/>
                          <a:cs typeface="Times New Roman" pitchFamily="18" charset="0"/>
                        </a:rPr>
                        <a:t>(500,00)</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42596">
                <a:tc>
                  <a:txBody>
                    <a:bodyPr/>
                    <a:lstStyle/>
                    <a:p>
                      <a:pPr algn="ctr" fontAlgn="base"/>
                      <a:r>
                        <a:rPr lang="uk-UA" sz="1400" b="0" dirty="0">
                          <a:solidFill>
                            <a:schemeClr val="tx1"/>
                          </a:solidFill>
                          <a:effectLst/>
                          <a:latin typeface="Times New Roman" pitchFamily="18" charset="0"/>
                          <a:cs typeface="Times New Roman" pitchFamily="18" charset="0"/>
                        </a:rPr>
                        <a:t>5</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400" b="0">
                          <a:solidFill>
                            <a:schemeClr val="tx1"/>
                          </a:solidFill>
                          <a:effectLst/>
                          <a:latin typeface="Times New Roman" pitchFamily="18" charset="0"/>
                          <a:cs typeface="Times New Roman" pitchFamily="18" charset="0"/>
                        </a:rPr>
                        <a:t>Отримано від продавця новий електрообігрівач</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400" b="0" dirty="0">
                          <a:solidFill>
                            <a:schemeClr val="tx1"/>
                          </a:solidFill>
                          <a:effectLst/>
                          <a:latin typeface="Times New Roman" pitchFamily="18" charset="0"/>
                          <a:cs typeface="Times New Roman" pitchFamily="18" charset="0"/>
                        </a:rPr>
                        <a:t>153</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400" b="0">
                          <a:solidFill>
                            <a:schemeClr val="tx1"/>
                          </a:solidFill>
                          <a:effectLst/>
                          <a:latin typeface="Times New Roman" pitchFamily="18" charset="0"/>
                          <a:cs typeface="Times New Roman" pitchFamily="18" charset="0"/>
                        </a:rPr>
                        <a:t>631</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400" b="0">
                          <a:solidFill>
                            <a:schemeClr val="tx1"/>
                          </a:solidFill>
                          <a:effectLst/>
                          <a:latin typeface="Times New Roman" pitchFamily="18" charset="0"/>
                          <a:cs typeface="Times New Roman" pitchFamily="18" charset="0"/>
                        </a:rPr>
                        <a:t>2500,00</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288032">
                <a:tc>
                  <a:txBody>
                    <a:bodyPr/>
                    <a:lstStyle/>
                    <a:p>
                      <a:pPr algn="ctr" fontAlgn="base"/>
                      <a:r>
                        <a:rPr lang="uk-UA" sz="1400" b="0" dirty="0">
                          <a:solidFill>
                            <a:schemeClr val="tx1"/>
                          </a:solidFill>
                          <a:effectLst/>
                          <a:latin typeface="Times New Roman" pitchFamily="18" charset="0"/>
                          <a:cs typeface="Times New Roman" pitchFamily="18" charset="0"/>
                        </a:rPr>
                        <a:t>6</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400" b="0">
                          <a:solidFill>
                            <a:schemeClr val="tx1"/>
                          </a:solidFill>
                          <a:effectLst/>
                          <a:latin typeface="Times New Roman" pitchFamily="18" charset="0"/>
                          <a:cs typeface="Times New Roman" pitchFamily="18" charset="0"/>
                        </a:rPr>
                        <a:t>Відображено податковий кредит з ПДВ</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400" b="0">
                          <a:solidFill>
                            <a:schemeClr val="tx1"/>
                          </a:solidFill>
                          <a:effectLst/>
                          <a:latin typeface="Times New Roman" pitchFamily="18" charset="0"/>
                          <a:cs typeface="Times New Roman" pitchFamily="18" charset="0"/>
                        </a:rPr>
                        <a:t>641/ПДВ</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400" b="0" dirty="0">
                          <a:solidFill>
                            <a:schemeClr val="tx1"/>
                          </a:solidFill>
                          <a:effectLst/>
                          <a:latin typeface="Times New Roman" pitchFamily="18" charset="0"/>
                          <a:cs typeface="Times New Roman" pitchFamily="18" charset="0"/>
                        </a:rPr>
                        <a:t>631</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400" b="0">
                          <a:solidFill>
                            <a:schemeClr val="tx1"/>
                          </a:solidFill>
                          <a:effectLst/>
                          <a:latin typeface="Times New Roman" pitchFamily="18" charset="0"/>
                          <a:cs typeface="Times New Roman" pitchFamily="18" charset="0"/>
                        </a:rPr>
                        <a:t>500,00</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84658">
                <a:tc>
                  <a:txBody>
                    <a:bodyPr/>
                    <a:lstStyle/>
                    <a:p>
                      <a:pPr algn="ctr" fontAlgn="base"/>
                      <a:r>
                        <a:rPr lang="uk-UA" sz="1400" b="0" dirty="0">
                          <a:solidFill>
                            <a:schemeClr val="tx1"/>
                          </a:solidFill>
                          <a:effectLst/>
                          <a:latin typeface="Times New Roman" pitchFamily="18" charset="0"/>
                          <a:cs typeface="Times New Roman" pitchFamily="18" charset="0"/>
                        </a:rPr>
                        <a:t>7</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400" b="0">
                          <a:solidFill>
                            <a:schemeClr val="tx1"/>
                          </a:solidFill>
                          <a:effectLst/>
                          <a:latin typeface="Times New Roman" pitchFamily="18" charset="0"/>
                          <a:cs typeface="Times New Roman" pitchFamily="18" charset="0"/>
                        </a:rPr>
                        <a:t>Електрообігрівач введено в експлуатацію як об'єкт МНМА</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400" b="0">
                          <a:solidFill>
                            <a:schemeClr val="tx1"/>
                          </a:solidFill>
                          <a:effectLst/>
                          <a:latin typeface="Times New Roman" pitchFamily="18" charset="0"/>
                          <a:cs typeface="Times New Roman" pitchFamily="18" charset="0"/>
                        </a:rPr>
                        <a:t>112</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400" b="0">
                          <a:solidFill>
                            <a:schemeClr val="tx1"/>
                          </a:solidFill>
                          <a:effectLst/>
                          <a:latin typeface="Times New Roman" pitchFamily="18" charset="0"/>
                          <a:cs typeface="Times New Roman" pitchFamily="18" charset="0"/>
                        </a:rPr>
                        <a:t>153</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400" b="0">
                          <a:solidFill>
                            <a:schemeClr val="tx1"/>
                          </a:solidFill>
                          <a:effectLst/>
                          <a:latin typeface="Times New Roman" pitchFamily="18" charset="0"/>
                          <a:cs typeface="Times New Roman" pitchFamily="18" charset="0"/>
                        </a:rPr>
                        <a:t>2500,00</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39932">
                <a:tc>
                  <a:txBody>
                    <a:bodyPr/>
                    <a:lstStyle/>
                    <a:p>
                      <a:pPr algn="ctr" fontAlgn="base"/>
                      <a:r>
                        <a:rPr lang="uk-UA" sz="1400" b="0" dirty="0">
                          <a:solidFill>
                            <a:schemeClr val="tx1"/>
                          </a:solidFill>
                          <a:effectLst/>
                          <a:latin typeface="Times New Roman" pitchFamily="18" charset="0"/>
                          <a:cs typeface="Times New Roman" pitchFamily="18" charset="0"/>
                        </a:rPr>
                        <a:t>8</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uk-UA" sz="1400" b="0">
                          <a:solidFill>
                            <a:schemeClr val="tx1"/>
                          </a:solidFill>
                          <a:effectLst/>
                          <a:latin typeface="Times New Roman" pitchFamily="18" charset="0"/>
                          <a:cs typeface="Times New Roman" pitchFamily="18" charset="0"/>
                        </a:rPr>
                        <a:t>Перераховано кошти постачальнику-продавцю</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400" b="0">
                          <a:solidFill>
                            <a:schemeClr val="tx1"/>
                          </a:solidFill>
                          <a:effectLst/>
                          <a:latin typeface="Times New Roman" pitchFamily="18" charset="0"/>
                          <a:cs typeface="Times New Roman" pitchFamily="18" charset="0"/>
                        </a:rPr>
                        <a:t>631</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400" b="0">
                          <a:solidFill>
                            <a:schemeClr val="tx1"/>
                          </a:solidFill>
                          <a:effectLst/>
                          <a:latin typeface="Times New Roman" pitchFamily="18" charset="0"/>
                          <a:cs typeface="Times New Roman" pitchFamily="18" charset="0"/>
                        </a:rPr>
                        <a:t>311</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400" b="0" dirty="0">
                          <a:solidFill>
                            <a:schemeClr val="tx1"/>
                          </a:solidFill>
                          <a:effectLst/>
                          <a:latin typeface="Times New Roman" pitchFamily="18" charset="0"/>
                          <a:cs typeface="Times New Roman" pitchFamily="18" charset="0"/>
                        </a:rPr>
                        <a:t>3000,00</a:t>
                      </a:r>
                    </a:p>
                  </a:txBody>
                  <a:tcPr marL="48824" marR="48824" marT="61031" marB="61031">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bl>
          </a:graphicData>
        </a:graphic>
      </p:graphicFrame>
      <p:graphicFrame>
        <p:nvGraphicFramePr>
          <p:cNvPr id="5" name="Таблица 4"/>
          <p:cNvGraphicFramePr>
            <a:graphicFrameLocks noGrp="1"/>
          </p:cNvGraphicFramePr>
          <p:nvPr>
            <p:extLst>
              <p:ext uri="{D42A27DB-BD31-4B8C-83A1-F6EECF244321}">
                <p14:modId xmlns:p14="http://schemas.microsoft.com/office/powerpoint/2010/main" val="1133881427"/>
              </p:ext>
            </p:extLst>
          </p:nvPr>
        </p:nvGraphicFramePr>
        <p:xfrm>
          <a:off x="395536" y="1052736"/>
          <a:ext cx="8064896" cy="648072"/>
        </p:xfrm>
        <a:graphic>
          <a:graphicData uri="http://schemas.openxmlformats.org/drawingml/2006/table">
            <a:tbl>
              <a:tblPr/>
              <a:tblGrid>
                <a:gridCol w="432048"/>
                <a:gridCol w="4392488"/>
                <a:gridCol w="1080120"/>
                <a:gridCol w="1008112"/>
                <a:gridCol w="1152128"/>
              </a:tblGrid>
              <a:tr h="198728">
                <a:tc rowSpan="2">
                  <a:txBody>
                    <a:bodyPr/>
                    <a:lstStyle/>
                    <a:p>
                      <a:pPr algn="ctr" fontAlgn="base"/>
                      <a:r>
                        <a:rPr lang="uk-UA" sz="1200" b="1" dirty="0">
                          <a:solidFill>
                            <a:schemeClr val="tx1"/>
                          </a:solidFill>
                          <a:effectLst/>
                          <a:latin typeface="Times New Roman" pitchFamily="18" charset="0"/>
                          <a:cs typeface="Times New Roman" pitchFamily="18" charset="0"/>
                        </a:rPr>
                        <a:t>№</a:t>
                      </a:r>
                      <a:endParaRPr lang="uk-UA" sz="1200" b="0" dirty="0">
                        <a:solidFill>
                          <a:schemeClr val="tx1"/>
                        </a:solidFill>
                        <a:effectLst/>
                        <a:latin typeface="Times New Roman" pitchFamily="18" charset="0"/>
                        <a:cs typeface="Times New Roman" pitchFamily="18" charset="0"/>
                      </a:endParaRPr>
                    </a:p>
                    <a:p>
                      <a:pPr algn="ctr" fontAlgn="base"/>
                      <a:r>
                        <a:rPr lang="uk-UA" sz="1200" b="1" dirty="0">
                          <a:solidFill>
                            <a:schemeClr val="tx1"/>
                          </a:solidFill>
                          <a:effectLst/>
                          <a:latin typeface="Times New Roman" pitchFamily="18" charset="0"/>
                          <a:cs typeface="Times New Roman" pitchFamily="18" charset="0"/>
                        </a:rPr>
                        <a:t>з/п</a:t>
                      </a:r>
                      <a:endParaRPr lang="uk-UA" sz="1200" b="0" dirty="0">
                        <a:solidFill>
                          <a:schemeClr val="tx1"/>
                        </a:solidFill>
                        <a:effectLst/>
                        <a:latin typeface="Times New Roman" pitchFamily="18" charset="0"/>
                        <a:cs typeface="Times New Roman" pitchFamily="18" charset="0"/>
                      </a:endParaRP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rowSpan="2">
                  <a:txBody>
                    <a:bodyPr/>
                    <a:lstStyle/>
                    <a:p>
                      <a:pPr algn="ctr" fontAlgn="base"/>
                      <a:r>
                        <a:rPr lang="uk-UA" sz="1200" b="1" dirty="0">
                          <a:solidFill>
                            <a:schemeClr val="tx1"/>
                          </a:solidFill>
                          <a:effectLst/>
                          <a:latin typeface="Times New Roman" pitchFamily="18" charset="0"/>
                          <a:cs typeface="Times New Roman" pitchFamily="18" charset="0"/>
                        </a:rPr>
                        <a:t>Зміст господарської операції</a:t>
                      </a:r>
                      <a:endParaRPr lang="uk-UA" sz="1200" b="0" dirty="0">
                        <a:solidFill>
                          <a:schemeClr val="tx1"/>
                        </a:solidFill>
                        <a:effectLst/>
                        <a:latin typeface="Times New Roman" pitchFamily="18" charset="0"/>
                        <a:cs typeface="Times New Roman" pitchFamily="18" charset="0"/>
                      </a:endParaRP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gridSpan="2">
                  <a:txBody>
                    <a:bodyPr/>
                    <a:lstStyle/>
                    <a:p>
                      <a:pPr algn="ctr" fontAlgn="base"/>
                      <a:r>
                        <a:rPr lang="uk-UA" sz="1200" b="1" dirty="0">
                          <a:solidFill>
                            <a:schemeClr val="tx1"/>
                          </a:solidFill>
                          <a:effectLst/>
                          <a:latin typeface="Times New Roman" pitchFamily="18" charset="0"/>
                          <a:cs typeface="Times New Roman" pitchFamily="18" charset="0"/>
                        </a:rPr>
                        <a:t>Бухгалтерський облік</a:t>
                      </a:r>
                      <a:endParaRPr lang="uk-UA" sz="1200" b="0" dirty="0">
                        <a:solidFill>
                          <a:schemeClr val="tx1"/>
                        </a:solidFill>
                        <a:effectLst/>
                        <a:latin typeface="Times New Roman" pitchFamily="18" charset="0"/>
                        <a:cs typeface="Times New Roman" pitchFamily="18" charset="0"/>
                      </a:endParaRP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hMerge="1">
                  <a:txBody>
                    <a:bodyPr/>
                    <a:lstStyle/>
                    <a:p>
                      <a:endParaRPr lang="uk-UA"/>
                    </a:p>
                  </a:txBody>
                  <a:tcPr/>
                </a:tc>
                <a:tc rowSpan="2">
                  <a:txBody>
                    <a:bodyPr/>
                    <a:lstStyle/>
                    <a:p>
                      <a:pPr algn="ctr" fontAlgn="base"/>
                      <a:r>
                        <a:rPr lang="uk-UA" sz="1200" b="1" dirty="0">
                          <a:solidFill>
                            <a:schemeClr val="tx1"/>
                          </a:solidFill>
                          <a:effectLst/>
                          <a:latin typeface="Times New Roman" pitchFamily="18" charset="0"/>
                          <a:cs typeface="Times New Roman" pitchFamily="18" charset="0"/>
                        </a:rPr>
                        <a:t>Сума,</a:t>
                      </a:r>
                      <a:endParaRPr lang="uk-UA" sz="1200" b="0" dirty="0">
                        <a:solidFill>
                          <a:schemeClr val="tx1"/>
                        </a:solidFill>
                        <a:effectLst/>
                        <a:latin typeface="Times New Roman" pitchFamily="18" charset="0"/>
                        <a:cs typeface="Times New Roman" pitchFamily="18" charset="0"/>
                      </a:endParaRPr>
                    </a:p>
                    <a:p>
                      <a:pPr algn="ctr" fontAlgn="base"/>
                      <a:r>
                        <a:rPr lang="uk-UA" sz="1200" b="1" dirty="0">
                          <a:solidFill>
                            <a:schemeClr val="tx1"/>
                          </a:solidFill>
                          <a:effectLst/>
                          <a:latin typeface="Times New Roman" pitchFamily="18" charset="0"/>
                          <a:cs typeface="Times New Roman" pitchFamily="18" charset="0"/>
                        </a:rPr>
                        <a:t>грн.</a:t>
                      </a:r>
                      <a:endParaRPr lang="uk-UA" sz="1200" b="0" dirty="0">
                        <a:solidFill>
                          <a:schemeClr val="tx1"/>
                        </a:solidFill>
                        <a:effectLst/>
                        <a:latin typeface="Times New Roman" pitchFamily="18" charset="0"/>
                        <a:cs typeface="Times New Roman" pitchFamily="18" charset="0"/>
                      </a:endParaRP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77336">
                <a:tc vMerge="1">
                  <a:txBody>
                    <a:bodyPr/>
                    <a:lstStyle/>
                    <a:p>
                      <a:endParaRPr lang="uk-UA"/>
                    </a:p>
                  </a:txBody>
                  <a:tcPr/>
                </a:tc>
                <a:tc vMerge="1">
                  <a:txBody>
                    <a:bodyPr/>
                    <a:lstStyle/>
                    <a:p>
                      <a:endParaRPr lang="uk-UA"/>
                    </a:p>
                  </a:txBody>
                  <a:tcPr/>
                </a:tc>
                <a:tc>
                  <a:txBody>
                    <a:bodyPr/>
                    <a:lstStyle/>
                    <a:p>
                      <a:pPr algn="ctr" fontAlgn="base"/>
                      <a:r>
                        <a:rPr lang="uk-UA" sz="1200" b="1" dirty="0">
                          <a:solidFill>
                            <a:schemeClr val="tx1"/>
                          </a:solidFill>
                          <a:effectLst/>
                          <a:latin typeface="Times New Roman" pitchFamily="18" charset="0"/>
                          <a:cs typeface="Times New Roman" pitchFamily="18" charset="0"/>
                        </a:rPr>
                        <a:t>Дебет</a:t>
                      </a:r>
                      <a:endParaRPr lang="uk-UA" sz="1200" b="0" dirty="0">
                        <a:solidFill>
                          <a:schemeClr val="tx1"/>
                        </a:solidFill>
                        <a:effectLst/>
                        <a:latin typeface="Times New Roman" pitchFamily="18" charset="0"/>
                        <a:cs typeface="Times New Roman" pitchFamily="18" charset="0"/>
                      </a:endParaRP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1" dirty="0">
                          <a:solidFill>
                            <a:schemeClr val="tx1"/>
                          </a:solidFill>
                          <a:effectLst/>
                          <a:latin typeface="Times New Roman" pitchFamily="18" charset="0"/>
                          <a:cs typeface="Times New Roman" pitchFamily="18" charset="0"/>
                        </a:rPr>
                        <a:t>Кредит</a:t>
                      </a:r>
                      <a:endParaRPr lang="uk-UA" sz="1200" b="0" dirty="0">
                        <a:solidFill>
                          <a:schemeClr val="tx1"/>
                        </a:solidFill>
                        <a:effectLst/>
                        <a:latin typeface="Times New Roman" pitchFamily="18" charset="0"/>
                        <a:cs typeface="Times New Roman" pitchFamily="18" charset="0"/>
                      </a:endParaRPr>
                    </a:p>
                  </a:txBody>
                  <a:tcPr marL="35142" marR="35142" marT="43928" marB="43928">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vMerge="1">
                  <a:txBody>
                    <a:bodyPr/>
                    <a:lstStyle/>
                    <a:p>
                      <a:endParaRPr lang="uk-UA"/>
                    </a:p>
                  </a:txBody>
                  <a:tcPr/>
                </a:tc>
              </a:tr>
            </a:tbl>
          </a:graphicData>
        </a:graphic>
      </p:graphicFrame>
    </p:spTree>
    <p:extLst>
      <p:ext uri="{BB962C8B-B14F-4D97-AF65-F5344CB8AC3E}">
        <p14:creationId xmlns:p14="http://schemas.microsoft.com/office/powerpoint/2010/main" val="354223736"/>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931224" cy="850106"/>
          </a:xfrm>
          <a:solidFill>
            <a:schemeClr val="bg2"/>
          </a:solidFill>
        </p:spPr>
        <p:style>
          <a:lnRef idx="2">
            <a:schemeClr val="accent1"/>
          </a:lnRef>
          <a:fillRef idx="1">
            <a:schemeClr val="lt1"/>
          </a:fillRef>
          <a:effectRef idx="0">
            <a:schemeClr val="accent1"/>
          </a:effectRef>
          <a:fontRef idx="minor">
            <a:schemeClr val="dk1"/>
          </a:fontRef>
        </p:style>
        <p:txBody>
          <a:bodyPr/>
          <a:lstStyle/>
          <a:p>
            <a:r>
              <a:rPr lang="uk-UA" sz="2800" b="1" dirty="0" smtClean="0">
                <a:latin typeface="Times New Roman" pitchFamily="18" charset="0"/>
                <a:cs typeface="Times New Roman" pitchFamily="18" charset="0"/>
              </a:rPr>
              <a:t>Приклад 3</a:t>
            </a:r>
            <a:r>
              <a:rPr lang="uk-UA" b="1" dirty="0" smtClean="0"/>
              <a:t> </a:t>
            </a:r>
            <a:endParaRPr lang="uk-UA" b="1" dirty="0"/>
          </a:p>
        </p:txBody>
      </p:sp>
      <p:sp>
        <p:nvSpPr>
          <p:cNvPr id="3" name="Объект 2"/>
          <p:cNvSpPr>
            <a:spLocks noGrp="1"/>
          </p:cNvSpPr>
          <p:nvPr>
            <p:ph sz="quarter" idx="1"/>
          </p:nvPr>
        </p:nvSpPr>
        <p:spPr>
          <a:xfrm>
            <a:off x="467544" y="1340768"/>
            <a:ext cx="7931224" cy="4752528"/>
          </a:xfrm>
          <a:solidFill>
            <a:schemeClr val="bg2"/>
          </a:solidFill>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algn="just"/>
            <a:r>
              <a:rPr lang="ru-RU" dirty="0">
                <a:latin typeface="Times New Roman" pitchFamily="18" charset="0"/>
                <a:cs typeface="Times New Roman" pitchFamily="18" charset="0"/>
              </a:rPr>
              <a:t>При ТОВ «Магазин «</a:t>
            </a:r>
            <a:r>
              <a:rPr lang="ru-RU" dirty="0" err="1">
                <a:latin typeface="Times New Roman" pitchFamily="18" charset="0"/>
                <a:cs typeface="Times New Roman" pitchFamily="18" charset="0"/>
              </a:rPr>
              <a:t>Техніка</a:t>
            </a:r>
            <a:r>
              <a:rPr lang="ru-RU" dirty="0">
                <a:latin typeface="Times New Roman" pitchFamily="18" charset="0"/>
                <a:cs typeface="Times New Roman" pitchFamily="18" charset="0"/>
              </a:rPr>
              <a:t>» створено </a:t>
            </a:r>
            <a:r>
              <a:rPr lang="ru-RU" dirty="0" err="1">
                <a:latin typeface="Times New Roman" pitchFamily="18" charset="0"/>
                <a:cs typeface="Times New Roman" pitchFamily="18" charset="0"/>
              </a:rPr>
              <a:t>сервісний</a:t>
            </a:r>
            <a:r>
              <a:rPr lang="ru-RU" dirty="0">
                <a:latin typeface="Times New Roman" pitchFamily="18" charset="0"/>
                <a:cs typeface="Times New Roman" pitchFamily="18" charset="0"/>
              </a:rPr>
              <a:t> центр, </a:t>
            </a:r>
            <a:r>
              <a:rPr lang="ru-RU" dirty="0" err="1">
                <a:latin typeface="Times New Roman" pitchFamily="18" charset="0"/>
                <a:cs typeface="Times New Roman" pitchFamily="18" charset="0"/>
              </a:rPr>
              <a:t>який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здійснює</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гарантійні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ремонти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несправної</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побутової</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техніки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раніше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проданої</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цим</a:t>
            </a:r>
            <a:r>
              <a:rPr lang="ru-RU" dirty="0">
                <a:latin typeface="Times New Roman" pitchFamily="18" charset="0"/>
                <a:cs typeface="Times New Roman" pitchFamily="18" charset="0"/>
              </a:rPr>
              <a:t> магазином, у </a:t>
            </a:r>
            <a:r>
              <a:rPr lang="ru-RU" dirty="0" err="1">
                <a:latin typeface="Times New Roman" pitchFamily="18" charset="0"/>
                <a:cs typeface="Times New Roman" pitchFamily="18" charset="0"/>
              </a:rPr>
              <a:t>період</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гарантійного</a:t>
            </a:r>
            <a:r>
              <a:rPr lang="ru-RU" dirty="0">
                <a:latin typeface="Times New Roman" pitchFamily="18" charset="0"/>
                <a:cs typeface="Times New Roman" pitchFamily="18" charset="0"/>
              </a:rPr>
              <a:t> строку, </a:t>
            </a:r>
            <a:r>
              <a:rPr lang="ru-RU" dirty="0" err="1">
                <a:latin typeface="Times New Roman" pitchFamily="18" charset="0"/>
                <a:cs typeface="Times New Roman" pitchFamily="18" charset="0"/>
              </a:rPr>
              <a:t>якщо</a:t>
            </a:r>
            <a:r>
              <a:rPr lang="ru-RU" dirty="0">
                <a:latin typeface="Times New Roman" pitchFamily="18" charset="0"/>
                <a:cs typeface="Times New Roman" pitchFamily="18" charset="0"/>
              </a:rPr>
              <a:t> в </a:t>
            </a:r>
            <a:r>
              <a:rPr lang="ru-RU" dirty="0" err="1">
                <a:latin typeface="Times New Roman" pitchFamily="18" charset="0"/>
                <a:cs typeface="Times New Roman" pitchFamily="18" charset="0"/>
              </a:rPr>
              <a:t>ході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експлуатації</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виявлено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заводський</a:t>
            </a:r>
            <a:r>
              <a:rPr lang="ru-RU" dirty="0">
                <a:latin typeface="Times New Roman" pitchFamily="18" charset="0"/>
                <a:cs typeface="Times New Roman" pitchFamily="18" charset="0"/>
              </a:rPr>
              <a:t> брак. </a:t>
            </a:r>
            <a:r>
              <a:rPr lang="ru-RU" dirty="0" err="1">
                <a:latin typeface="Times New Roman" pitchFamily="18" charset="0"/>
                <a:cs typeface="Times New Roman" pitchFamily="18" charset="0"/>
              </a:rPr>
              <a:t>Вартість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виконаних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ремонтів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компенсується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підприємствами-виробниками</a:t>
            </a:r>
            <a:r>
              <a:rPr lang="ru-RU" dirty="0">
                <a:latin typeface="Times New Roman" pitchFamily="18" charset="0"/>
                <a:cs typeface="Times New Roman" pitchFamily="18" charset="0"/>
              </a:rPr>
              <a:t>, з </a:t>
            </a:r>
            <a:r>
              <a:rPr lang="ru-RU" dirty="0" err="1">
                <a:latin typeface="Times New Roman" pitchFamily="18" charset="0"/>
                <a:cs typeface="Times New Roman" pitchFamily="18" charset="0"/>
              </a:rPr>
              <a:t>якими</a:t>
            </a:r>
            <a:r>
              <a:rPr lang="ru-RU" dirty="0">
                <a:latin typeface="Times New Roman" pitchFamily="18" charset="0"/>
                <a:cs typeface="Times New Roman" pitchFamily="18" charset="0"/>
              </a:rPr>
              <a:t> магазином </a:t>
            </a:r>
            <a:r>
              <a:rPr lang="ru-RU" dirty="0" err="1">
                <a:latin typeface="Times New Roman" pitchFamily="18" charset="0"/>
                <a:cs typeface="Times New Roman" pitchFamily="18" charset="0"/>
              </a:rPr>
              <a:t>укладено</a:t>
            </a:r>
            <a:r>
              <a:rPr lang="ru-RU" dirty="0">
                <a:latin typeface="Times New Roman" pitchFamily="18" charset="0"/>
                <a:cs typeface="Times New Roman" pitchFamily="18" charset="0"/>
              </a:rPr>
              <a:t> договори. </a:t>
            </a:r>
            <a:r>
              <a:rPr lang="ru-RU" dirty="0" err="1">
                <a:latin typeface="Times New Roman" pitchFamily="18" charset="0"/>
                <a:cs typeface="Times New Roman" pitchFamily="18" charset="0"/>
              </a:rPr>
              <a:t>Також</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згідно</a:t>
            </a:r>
            <a:r>
              <a:rPr lang="ru-RU" dirty="0">
                <a:latin typeface="Times New Roman" pitchFamily="18" charset="0"/>
                <a:cs typeface="Times New Roman" pitchFamily="18" charset="0"/>
              </a:rPr>
              <a:t> з </a:t>
            </a:r>
            <a:r>
              <a:rPr lang="ru-RU" dirty="0" err="1">
                <a:latin typeface="Times New Roman" pitchFamily="18" charset="0"/>
                <a:cs typeface="Times New Roman" pitchFamily="18" charset="0"/>
              </a:rPr>
              <a:t>цими</a:t>
            </a:r>
            <a:r>
              <a:rPr lang="ru-RU" dirty="0">
                <a:latin typeface="Times New Roman" pitchFamily="18" charset="0"/>
                <a:cs typeface="Times New Roman" pitchFamily="18" charset="0"/>
              </a:rPr>
              <a:t> договорами </a:t>
            </a:r>
            <a:r>
              <a:rPr lang="ru-RU" dirty="0" err="1">
                <a:latin typeface="Times New Roman" pitchFamily="18" charset="0"/>
                <a:cs typeface="Times New Roman" pitchFamily="18" charset="0"/>
              </a:rPr>
              <a:t>виробник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передає</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сервісному</a:t>
            </a:r>
            <a:r>
              <a:rPr lang="ru-RU" dirty="0">
                <a:latin typeface="Times New Roman" pitchFamily="18" charset="0"/>
                <a:cs typeface="Times New Roman" pitchFamily="18" charset="0"/>
              </a:rPr>
              <a:t> центру </a:t>
            </a:r>
            <a:r>
              <a:rPr lang="ru-RU" dirty="0" err="1">
                <a:latin typeface="Times New Roman" pitchFamily="18" charset="0"/>
                <a:cs typeface="Times New Roman" pitchFamily="18" charset="0"/>
              </a:rPr>
              <a:t>запасні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частини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необхідні</a:t>
            </a:r>
            <a:r>
              <a:rPr lang="ru-RU" dirty="0">
                <a:latin typeface="Times New Roman" pitchFamily="18" charset="0"/>
                <a:cs typeface="Times New Roman" pitchFamily="18" charset="0"/>
              </a:rPr>
              <a:t> для </a:t>
            </a:r>
            <a:r>
              <a:rPr lang="ru-RU" dirty="0" err="1">
                <a:latin typeface="Times New Roman" pitchFamily="18" charset="0"/>
                <a:cs typeface="Times New Roman" pitchFamily="18" charset="0"/>
              </a:rPr>
              <a:t>здійснення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ремонтних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робіт</a:t>
            </a:r>
            <a:r>
              <a:rPr lang="ru-RU" dirty="0">
                <a:latin typeface="Times New Roman" pitchFamily="18" charset="0"/>
                <a:cs typeface="Times New Roman" pitchFamily="18" charset="0"/>
              </a:rPr>
              <a:t>, без переходу права </a:t>
            </a:r>
            <a:r>
              <a:rPr lang="ru-RU" dirty="0" err="1">
                <a:latin typeface="Times New Roman" pitchFamily="18" charset="0"/>
                <a:cs typeface="Times New Roman" pitchFamily="18" charset="0"/>
              </a:rPr>
              <a:t>власності</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запчастини</a:t>
            </a:r>
            <a:r>
              <a:rPr lang="ru-RU" dirty="0">
                <a:latin typeface="Times New Roman" pitchFamily="18" charset="0"/>
                <a:cs typeface="Times New Roman" pitchFamily="18" charset="0"/>
              </a:rPr>
              <a:t> до </a:t>
            </a:r>
            <a:r>
              <a:rPr lang="ru-RU" dirty="0" err="1">
                <a:latin typeface="Times New Roman" pitchFamily="18" charset="0"/>
                <a:cs typeface="Times New Roman" pitchFamily="18" charset="0"/>
              </a:rPr>
              <a:t>сервісного</a:t>
            </a:r>
            <a:r>
              <a:rPr lang="ru-RU" dirty="0">
                <a:latin typeface="Times New Roman" pitchFamily="18" charset="0"/>
                <a:cs typeface="Times New Roman" pitchFamily="18" charset="0"/>
              </a:rPr>
              <a:t> центру. </a:t>
            </a:r>
            <a:r>
              <a:rPr lang="ru-RU" dirty="0" err="1">
                <a:latin typeface="Times New Roman" pitchFamily="18" charset="0"/>
                <a:cs typeface="Times New Roman" pitchFamily="18" charset="0"/>
              </a:rPr>
              <a:t>Фізичною</a:t>
            </a:r>
            <a:r>
              <a:rPr lang="ru-RU" dirty="0">
                <a:latin typeface="Times New Roman" pitchFamily="18" charset="0"/>
                <a:cs typeface="Times New Roman" pitchFamily="18" charset="0"/>
              </a:rPr>
              <a:t> особою — </a:t>
            </a:r>
            <a:r>
              <a:rPr lang="ru-RU" dirty="0" err="1">
                <a:latin typeface="Times New Roman" pitchFamily="18" charset="0"/>
                <a:cs typeface="Times New Roman" pitchFamily="18" charset="0"/>
              </a:rPr>
              <a:t>покупцем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пред'явлено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претензію</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щодо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якості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автоматичної</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пральної</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машини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вартістю</a:t>
            </a:r>
            <a:r>
              <a:rPr lang="ru-RU" dirty="0">
                <a:latin typeface="Times New Roman" pitchFamily="18" charset="0"/>
                <a:cs typeface="Times New Roman" pitchFamily="18" charset="0"/>
              </a:rPr>
              <a:t> 10 600 грн. Машину </a:t>
            </a:r>
            <a:r>
              <a:rPr lang="ru-RU" dirty="0" err="1">
                <a:latin typeface="Times New Roman" pitchFamily="18" charset="0"/>
                <a:cs typeface="Times New Roman" pitchFamily="18" charset="0"/>
              </a:rPr>
              <a:t>прийнято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сервісним</a:t>
            </a:r>
            <a:r>
              <a:rPr lang="ru-RU" dirty="0">
                <a:latin typeface="Times New Roman" pitchFamily="18" charset="0"/>
                <a:cs typeface="Times New Roman" pitchFamily="18" charset="0"/>
              </a:rPr>
              <a:t> центром для </a:t>
            </a:r>
            <a:r>
              <a:rPr lang="ru-RU" dirty="0" err="1">
                <a:latin typeface="Times New Roman" pitchFamily="18" charset="0"/>
                <a:cs typeface="Times New Roman" pitchFamily="18" charset="0"/>
              </a:rPr>
              <a:t>проведення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гарантійного</a:t>
            </a:r>
            <a:r>
              <a:rPr lang="ru-RU" dirty="0">
                <a:latin typeface="Times New Roman" pitchFamily="18" charset="0"/>
                <a:cs typeface="Times New Roman" pitchFamily="18" charset="0"/>
              </a:rPr>
              <a:t> ремонту. </a:t>
            </a:r>
            <a:r>
              <a:rPr lang="ru-RU" dirty="0" err="1">
                <a:latin typeface="Times New Roman" pitchFamily="18" charset="0"/>
                <a:cs typeface="Times New Roman" pitchFamily="18" charset="0"/>
              </a:rPr>
              <a:t>Вартість</a:t>
            </a:r>
            <a:r>
              <a:rPr lang="ru-RU" dirty="0">
                <a:latin typeface="Times New Roman" pitchFamily="18" charset="0"/>
                <a:cs typeface="Times New Roman" pitchFamily="18" charset="0"/>
              </a:rPr>
              <a:t> ремонту становить 1200 грн., </a:t>
            </a:r>
            <a:r>
              <a:rPr lang="ru-RU" dirty="0" err="1">
                <a:latin typeface="Times New Roman" pitchFamily="18" charset="0"/>
                <a:cs typeface="Times New Roman" pitchFamily="18" charset="0"/>
              </a:rPr>
              <a:t>крім</a:t>
            </a:r>
            <a:r>
              <a:rPr lang="ru-RU" dirty="0">
                <a:latin typeface="Times New Roman" pitchFamily="18" charset="0"/>
                <a:cs typeface="Times New Roman" pitchFamily="18" charset="0"/>
              </a:rPr>
              <a:t> того, ПДВ 20% — 240 грн., разом — 1440 грн. </a:t>
            </a:r>
            <a:r>
              <a:rPr lang="ru-RU" dirty="0" err="1">
                <a:latin typeface="Times New Roman" pitchFamily="18" charset="0"/>
                <a:cs typeface="Times New Roman" pitchFamily="18" charset="0"/>
              </a:rPr>
              <a:t>Оплачується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виробником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Також</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виробником</a:t>
            </a:r>
            <a:r>
              <a:rPr lang="ru-RU" dirty="0">
                <a:latin typeface="Times New Roman" pitchFamily="18" charset="0"/>
                <a:cs typeface="Times New Roman" pitchFamily="18" charset="0"/>
              </a:rPr>
              <a:t> передано </a:t>
            </a:r>
            <a:r>
              <a:rPr lang="ru-RU" dirty="0" err="1">
                <a:latin typeface="Times New Roman" pitchFamily="18" charset="0"/>
                <a:cs typeface="Times New Roman" pitchFamily="18" charset="0"/>
              </a:rPr>
              <a:t>необхідні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запасні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частини</a:t>
            </a:r>
            <a:r>
              <a:rPr lang="ru-RU" dirty="0">
                <a:latin typeface="Times New Roman" pitchFamily="18" charset="0"/>
                <a:cs typeface="Times New Roman" pitchFamily="18" charset="0"/>
              </a:rPr>
              <a:t> на суму 300 грн.</a:t>
            </a: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3619876849"/>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003232" cy="634082"/>
          </a:xfrm>
          <a:solidFill>
            <a:schemeClr val="bg2"/>
          </a:solidFill>
        </p:spPr>
        <p:style>
          <a:lnRef idx="2">
            <a:schemeClr val="accent1"/>
          </a:lnRef>
          <a:fillRef idx="1">
            <a:schemeClr val="lt1"/>
          </a:fillRef>
          <a:effectRef idx="0">
            <a:schemeClr val="accent1"/>
          </a:effectRef>
          <a:fontRef idx="minor">
            <a:schemeClr val="dk1"/>
          </a:fontRef>
        </p:style>
        <p:txBody>
          <a:bodyPr>
            <a:normAutofit/>
          </a:bodyPr>
          <a:lstStyle/>
          <a:p>
            <a:pPr algn="ctr"/>
            <a:r>
              <a:rPr lang="uk-UA" sz="3200" b="1" dirty="0">
                <a:solidFill>
                  <a:schemeClr val="tx1"/>
                </a:solidFill>
                <a:latin typeface="Times New Roman" pitchFamily="18" charset="0"/>
                <a:cs typeface="Times New Roman" pitchFamily="18" charset="0"/>
              </a:rPr>
              <a:t>Облік у </a:t>
            </a:r>
            <a:r>
              <a:rPr lang="uk-UA" sz="3200" b="1" dirty="0" smtClean="0">
                <a:solidFill>
                  <a:schemeClr val="tx1"/>
                </a:solidFill>
                <a:latin typeface="Times New Roman" pitchFamily="18" charset="0"/>
                <a:cs typeface="Times New Roman" pitchFamily="18" charset="0"/>
              </a:rPr>
              <a:t>продавця</a:t>
            </a:r>
            <a:endParaRPr lang="uk-UA" dirty="0"/>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3372052471"/>
              </p:ext>
            </p:extLst>
          </p:nvPr>
        </p:nvGraphicFramePr>
        <p:xfrm>
          <a:off x="467544" y="1124744"/>
          <a:ext cx="7992888" cy="5288947"/>
        </p:xfrm>
        <a:graphic>
          <a:graphicData uri="http://schemas.openxmlformats.org/drawingml/2006/table">
            <a:tbl>
              <a:tblPr/>
              <a:tblGrid>
                <a:gridCol w="432048"/>
                <a:gridCol w="4608512"/>
                <a:gridCol w="1008112"/>
                <a:gridCol w="864096"/>
                <a:gridCol w="1080120"/>
              </a:tblGrid>
              <a:tr h="432048">
                <a:tc rowSpan="2">
                  <a:txBody>
                    <a:bodyPr/>
                    <a:lstStyle/>
                    <a:p>
                      <a:pPr algn="ctr" fontAlgn="base"/>
                      <a:r>
                        <a:rPr lang="uk-UA" sz="1200" b="1" dirty="0">
                          <a:solidFill>
                            <a:schemeClr val="tx1"/>
                          </a:solidFill>
                          <a:effectLst/>
                          <a:latin typeface="Times New Roman" pitchFamily="18" charset="0"/>
                          <a:cs typeface="Times New Roman" pitchFamily="18" charset="0"/>
                        </a:rPr>
                        <a:t>№</a:t>
                      </a:r>
                      <a:endParaRPr lang="uk-UA" sz="1200" b="0" dirty="0">
                        <a:solidFill>
                          <a:schemeClr val="tx1"/>
                        </a:solidFill>
                        <a:effectLst/>
                        <a:latin typeface="Times New Roman" pitchFamily="18" charset="0"/>
                        <a:cs typeface="Times New Roman" pitchFamily="18" charset="0"/>
                      </a:endParaRPr>
                    </a:p>
                    <a:p>
                      <a:pPr algn="ctr" fontAlgn="base"/>
                      <a:r>
                        <a:rPr lang="uk-UA" sz="1200" b="1" dirty="0">
                          <a:solidFill>
                            <a:schemeClr val="tx1"/>
                          </a:solidFill>
                          <a:effectLst/>
                          <a:latin typeface="Times New Roman" pitchFamily="18" charset="0"/>
                          <a:cs typeface="Times New Roman" pitchFamily="18" charset="0"/>
                        </a:rPr>
                        <a:t>з/п</a:t>
                      </a:r>
                      <a:endParaRPr lang="uk-UA" sz="1200" b="0" dirty="0">
                        <a:solidFill>
                          <a:schemeClr val="tx1"/>
                        </a:solidFill>
                        <a:effectLst/>
                        <a:latin typeface="Times New Roman" pitchFamily="18" charset="0"/>
                        <a:cs typeface="Times New Roman" pitchFamily="18" charset="0"/>
                      </a:endParaRP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rowSpan="2">
                  <a:txBody>
                    <a:bodyPr/>
                    <a:lstStyle/>
                    <a:p>
                      <a:pPr algn="ctr" fontAlgn="base"/>
                      <a:r>
                        <a:rPr lang="uk-UA" sz="1200" b="1" dirty="0">
                          <a:solidFill>
                            <a:schemeClr val="tx1"/>
                          </a:solidFill>
                          <a:effectLst/>
                          <a:latin typeface="Times New Roman" pitchFamily="18" charset="0"/>
                          <a:cs typeface="Times New Roman" pitchFamily="18" charset="0"/>
                        </a:rPr>
                        <a:t>Зміст господарської операції</a:t>
                      </a:r>
                      <a:endParaRPr lang="uk-UA" sz="1200" b="0" dirty="0">
                        <a:solidFill>
                          <a:schemeClr val="tx1"/>
                        </a:solidFill>
                        <a:effectLst/>
                        <a:latin typeface="Times New Roman" pitchFamily="18" charset="0"/>
                        <a:cs typeface="Times New Roman" pitchFamily="18" charset="0"/>
                      </a:endParaRP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gridSpan="2">
                  <a:txBody>
                    <a:bodyPr/>
                    <a:lstStyle/>
                    <a:p>
                      <a:pPr algn="ctr" fontAlgn="base"/>
                      <a:r>
                        <a:rPr lang="uk-UA" sz="1200" b="1" dirty="0">
                          <a:solidFill>
                            <a:schemeClr val="tx1"/>
                          </a:solidFill>
                          <a:effectLst/>
                          <a:latin typeface="Times New Roman" pitchFamily="18" charset="0"/>
                          <a:cs typeface="Times New Roman" pitchFamily="18" charset="0"/>
                        </a:rPr>
                        <a:t>Бухгалтерський облік</a:t>
                      </a:r>
                      <a:endParaRPr lang="uk-UA" sz="1200" b="0" dirty="0">
                        <a:solidFill>
                          <a:schemeClr val="tx1"/>
                        </a:solidFill>
                        <a:effectLst/>
                        <a:latin typeface="Times New Roman" pitchFamily="18" charset="0"/>
                        <a:cs typeface="Times New Roman" pitchFamily="18" charset="0"/>
                      </a:endParaRP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hMerge="1">
                  <a:txBody>
                    <a:bodyPr/>
                    <a:lstStyle/>
                    <a:p>
                      <a:endParaRPr lang="uk-UA"/>
                    </a:p>
                  </a:txBody>
                  <a:tcPr/>
                </a:tc>
                <a:tc rowSpan="2">
                  <a:txBody>
                    <a:bodyPr/>
                    <a:lstStyle/>
                    <a:p>
                      <a:pPr algn="ctr" fontAlgn="base"/>
                      <a:r>
                        <a:rPr lang="uk-UA" sz="1200" b="1" dirty="0">
                          <a:solidFill>
                            <a:schemeClr val="tx1"/>
                          </a:solidFill>
                          <a:effectLst/>
                          <a:latin typeface="Times New Roman" pitchFamily="18" charset="0"/>
                          <a:cs typeface="Times New Roman" pitchFamily="18" charset="0"/>
                        </a:rPr>
                        <a:t>Сума,</a:t>
                      </a:r>
                      <a:endParaRPr lang="uk-UA" sz="1200" b="0" dirty="0">
                        <a:solidFill>
                          <a:schemeClr val="tx1"/>
                        </a:solidFill>
                        <a:effectLst/>
                        <a:latin typeface="Times New Roman" pitchFamily="18" charset="0"/>
                        <a:cs typeface="Times New Roman" pitchFamily="18" charset="0"/>
                      </a:endParaRPr>
                    </a:p>
                    <a:p>
                      <a:pPr algn="ctr" fontAlgn="base"/>
                      <a:r>
                        <a:rPr lang="uk-UA" sz="1200" b="1" dirty="0">
                          <a:solidFill>
                            <a:schemeClr val="tx1"/>
                          </a:solidFill>
                          <a:effectLst/>
                          <a:latin typeface="Times New Roman" pitchFamily="18" charset="0"/>
                          <a:cs typeface="Times New Roman" pitchFamily="18" charset="0"/>
                        </a:rPr>
                        <a:t>грн.</a:t>
                      </a:r>
                      <a:endParaRPr lang="uk-UA" sz="1200" b="0" dirty="0">
                        <a:solidFill>
                          <a:schemeClr val="tx1"/>
                        </a:solidFill>
                        <a:effectLst/>
                        <a:latin typeface="Times New Roman" pitchFamily="18" charset="0"/>
                        <a:cs typeface="Times New Roman" pitchFamily="18" charset="0"/>
                      </a:endParaRP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98527">
                <a:tc vMerge="1">
                  <a:txBody>
                    <a:bodyPr/>
                    <a:lstStyle/>
                    <a:p>
                      <a:endParaRPr lang="uk-UA"/>
                    </a:p>
                  </a:txBody>
                  <a:tcPr/>
                </a:tc>
                <a:tc vMerge="1">
                  <a:txBody>
                    <a:bodyPr/>
                    <a:lstStyle/>
                    <a:p>
                      <a:endParaRPr lang="uk-UA"/>
                    </a:p>
                  </a:txBody>
                  <a:tcPr/>
                </a:tc>
                <a:tc>
                  <a:txBody>
                    <a:bodyPr/>
                    <a:lstStyle/>
                    <a:p>
                      <a:pPr algn="ctr" fontAlgn="base"/>
                      <a:r>
                        <a:rPr lang="uk-UA" sz="1200" b="1">
                          <a:solidFill>
                            <a:schemeClr val="tx1"/>
                          </a:solidFill>
                          <a:effectLst/>
                          <a:latin typeface="Times New Roman" pitchFamily="18" charset="0"/>
                          <a:cs typeface="Times New Roman" pitchFamily="18" charset="0"/>
                        </a:rPr>
                        <a:t>Дебет</a:t>
                      </a:r>
                      <a:endParaRPr lang="uk-UA" sz="1200" b="0">
                        <a:solidFill>
                          <a:schemeClr val="tx1"/>
                        </a:solidFill>
                        <a:effectLst/>
                        <a:latin typeface="Times New Roman" pitchFamily="18" charset="0"/>
                        <a:cs typeface="Times New Roman" pitchFamily="18" charset="0"/>
                      </a:endParaRP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1" dirty="0">
                          <a:solidFill>
                            <a:schemeClr val="tx1"/>
                          </a:solidFill>
                          <a:effectLst/>
                          <a:latin typeface="Times New Roman" pitchFamily="18" charset="0"/>
                          <a:cs typeface="Times New Roman" pitchFamily="18" charset="0"/>
                        </a:rPr>
                        <a:t>Кредит</a:t>
                      </a:r>
                      <a:endParaRPr lang="uk-UA" sz="1200" b="0" dirty="0">
                        <a:solidFill>
                          <a:schemeClr val="tx1"/>
                        </a:solidFill>
                        <a:effectLst/>
                        <a:latin typeface="Times New Roman" pitchFamily="18" charset="0"/>
                        <a:cs typeface="Times New Roman" pitchFamily="18" charset="0"/>
                      </a:endParaRP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vMerge="1">
                  <a:txBody>
                    <a:bodyPr/>
                    <a:lstStyle/>
                    <a:p>
                      <a:endParaRPr lang="uk-UA"/>
                    </a:p>
                  </a:txBody>
                  <a:tcPr/>
                </a:tc>
              </a:tr>
              <a:tr h="109092">
                <a:tc gridSpan="5">
                  <a:txBody>
                    <a:bodyPr/>
                    <a:lstStyle/>
                    <a:p>
                      <a:pPr algn="ctr" fontAlgn="base"/>
                      <a:endParaRPr lang="uk-UA" sz="1200" b="0" dirty="0">
                        <a:solidFill>
                          <a:schemeClr val="tx1"/>
                        </a:solidFill>
                        <a:effectLst/>
                        <a:latin typeface="Times New Roman" pitchFamily="18" charset="0"/>
                        <a:cs typeface="Times New Roman" pitchFamily="18" charset="0"/>
                      </a:endParaRP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r>
              <a:tr h="264101">
                <a:tc>
                  <a:txBody>
                    <a:bodyPr/>
                    <a:lstStyle/>
                    <a:p>
                      <a:pPr algn="ctr" fontAlgn="base"/>
                      <a:r>
                        <a:rPr lang="uk-UA" sz="1200" b="0" dirty="0">
                          <a:solidFill>
                            <a:schemeClr val="tx1"/>
                          </a:solidFill>
                          <a:effectLst/>
                          <a:latin typeface="Times New Roman" pitchFamily="18" charset="0"/>
                          <a:cs typeface="Times New Roman" pitchFamily="18" charset="0"/>
                        </a:rPr>
                        <a:t>1</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solidFill>
                          <a:effectLst/>
                          <a:latin typeface="Times New Roman" pitchFamily="18" charset="0"/>
                          <a:cs typeface="Times New Roman" pitchFamily="18" charset="0"/>
                        </a:rPr>
                        <a:t>Прийнято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від</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покупця</a:t>
                      </a:r>
                      <a:r>
                        <a:rPr lang="ru-RU" sz="1200" b="0" dirty="0">
                          <a:solidFill>
                            <a:schemeClr val="tx1"/>
                          </a:solidFill>
                          <a:effectLst/>
                          <a:latin typeface="Times New Roman" pitchFamily="18" charset="0"/>
                          <a:cs typeface="Times New Roman" pitchFamily="18" charset="0"/>
                        </a:rPr>
                        <a:t> в </a:t>
                      </a:r>
                      <a:r>
                        <a:rPr lang="ru-RU" sz="1200" b="0" dirty="0" err="1">
                          <a:solidFill>
                            <a:schemeClr val="tx1"/>
                          </a:solidFill>
                          <a:effectLst/>
                          <a:latin typeface="Times New Roman" pitchFamily="18" charset="0"/>
                          <a:cs typeface="Times New Roman" pitchFamily="18" charset="0"/>
                        </a:rPr>
                        <a:t>гарантійний</a:t>
                      </a:r>
                      <a:r>
                        <a:rPr lang="ru-RU" sz="1200" b="0" dirty="0">
                          <a:solidFill>
                            <a:schemeClr val="tx1"/>
                          </a:solidFill>
                          <a:effectLst/>
                          <a:latin typeface="Times New Roman" pitchFamily="18" charset="0"/>
                          <a:cs typeface="Times New Roman" pitchFamily="18" charset="0"/>
                        </a:rPr>
                        <a:t> ремонт </a:t>
                      </a:r>
                      <a:r>
                        <a:rPr lang="ru-RU" sz="1200" b="0" dirty="0" err="1">
                          <a:solidFill>
                            <a:schemeClr val="tx1"/>
                          </a:solidFill>
                          <a:effectLst/>
                          <a:latin typeface="Times New Roman" pitchFamily="18" charset="0"/>
                          <a:cs typeface="Times New Roman" pitchFamily="18" charset="0"/>
                        </a:rPr>
                        <a:t>пральну</a:t>
                      </a:r>
                      <a:r>
                        <a:rPr lang="ru-RU" sz="1200" b="0" dirty="0">
                          <a:solidFill>
                            <a:schemeClr val="tx1"/>
                          </a:solidFill>
                          <a:effectLst/>
                          <a:latin typeface="Times New Roman" pitchFamily="18" charset="0"/>
                          <a:cs typeface="Times New Roman" pitchFamily="18" charset="0"/>
                        </a:rPr>
                        <a:t> машину</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gridSpan="2">
                  <a:txBody>
                    <a:bodyPr/>
                    <a:lstStyle/>
                    <a:p>
                      <a:pPr algn="ctr" fontAlgn="base"/>
                      <a:r>
                        <a:rPr lang="uk-UA" sz="1200" b="0" dirty="0">
                          <a:solidFill>
                            <a:schemeClr val="tx1"/>
                          </a:solidFill>
                          <a:effectLst/>
                          <a:latin typeface="Times New Roman" pitchFamily="18" charset="0"/>
                          <a:cs typeface="Times New Roman" pitchFamily="18" charset="0"/>
                        </a:rPr>
                        <a:t>023</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hMerge="1">
                  <a:txBody>
                    <a:bodyPr/>
                    <a:lstStyle/>
                    <a:p>
                      <a:endParaRPr lang="uk-UA"/>
                    </a:p>
                  </a:txBody>
                  <a:tcPr/>
                </a:tc>
                <a:tc>
                  <a:txBody>
                    <a:bodyPr/>
                    <a:lstStyle/>
                    <a:p>
                      <a:pPr algn="r" fontAlgn="base"/>
                      <a:r>
                        <a:rPr lang="uk-UA" sz="1200" b="0" dirty="0">
                          <a:solidFill>
                            <a:schemeClr val="tx1"/>
                          </a:solidFill>
                          <a:effectLst/>
                          <a:latin typeface="Times New Roman" pitchFamily="18" charset="0"/>
                          <a:cs typeface="Times New Roman" pitchFamily="18" charset="0"/>
                        </a:rPr>
                        <a:t>10 600,00</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62118">
                <a:tc>
                  <a:txBody>
                    <a:bodyPr/>
                    <a:lstStyle/>
                    <a:p>
                      <a:pPr algn="ctr" fontAlgn="base"/>
                      <a:r>
                        <a:rPr lang="uk-UA" sz="1200" b="0" dirty="0">
                          <a:solidFill>
                            <a:schemeClr val="tx1"/>
                          </a:solidFill>
                          <a:effectLst/>
                          <a:latin typeface="Times New Roman" pitchFamily="18" charset="0"/>
                          <a:cs typeface="Times New Roman" pitchFamily="18" charset="0"/>
                        </a:rPr>
                        <a:t>2</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solidFill>
                          <a:effectLst/>
                          <a:latin typeface="Times New Roman" pitchFamily="18" charset="0"/>
                          <a:cs typeface="Times New Roman" pitchFamily="18" charset="0"/>
                        </a:rPr>
                        <a:t>Отримано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від</a:t>
                      </a:r>
                      <a:r>
                        <a:rPr lang="ru-RU" sz="1200" b="0" dirty="0">
                          <a:solidFill>
                            <a:schemeClr val="tx1"/>
                          </a:solidFill>
                          <a:effectLst/>
                          <a:latin typeface="Times New Roman" pitchFamily="18" charset="0"/>
                          <a:cs typeface="Times New Roman" pitchFamily="18" charset="0"/>
                        </a:rPr>
                        <a:t> заводу-</a:t>
                      </a:r>
                      <a:r>
                        <a:rPr lang="ru-RU" sz="1200" b="0" dirty="0" err="1">
                          <a:solidFill>
                            <a:schemeClr val="tx1"/>
                          </a:solidFill>
                          <a:effectLst/>
                          <a:latin typeface="Times New Roman" pitchFamily="18" charset="0"/>
                          <a:cs typeface="Times New Roman" pitchFamily="18" charset="0"/>
                        </a:rPr>
                        <a:t>виробника</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представництва</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необхідні</a:t>
                      </a:r>
                      <a:r>
                        <a:rPr lang="ru-RU" sz="1200" b="0" dirty="0">
                          <a:solidFill>
                            <a:schemeClr val="tx1"/>
                          </a:solidFill>
                          <a:effectLst/>
                          <a:latin typeface="Times New Roman" pitchFamily="18" charset="0"/>
                          <a:cs typeface="Times New Roman" pitchFamily="18" charset="0"/>
                        </a:rPr>
                        <a:t> для ремонту </a:t>
                      </a:r>
                      <a:r>
                        <a:rPr lang="ru-RU" sz="1200" b="0" dirty="0" err="1">
                          <a:solidFill>
                            <a:schemeClr val="tx1"/>
                          </a:solidFill>
                          <a:effectLst/>
                          <a:latin typeface="Times New Roman" pitchFamily="18" charset="0"/>
                          <a:cs typeface="Times New Roman" pitchFamily="18" charset="0"/>
                        </a:rPr>
                        <a:t>запасні</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частини</a:t>
                      </a:r>
                      <a:endParaRPr lang="ru-RU" sz="1200" b="0" dirty="0">
                        <a:solidFill>
                          <a:schemeClr val="tx1"/>
                        </a:solidFill>
                        <a:effectLst/>
                        <a:latin typeface="Times New Roman" pitchFamily="18" charset="0"/>
                        <a:cs typeface="Times New Roman" pitchFamily="18" charset="0"/>
                      </a:endParaRP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gridSpan="2">
                  <a:txBody>
                    <a:bodyPr/>
                    <a:lstStyle/>
                    <a:p>
                      <a:pPr algn="ctr" fontAlgn="base"/>
                      <a:r>
                        <a:rPr lang="uk-UA" sz="1200" b="0">
                          <a:solidFill>
                            <a:schemeClr val="tx1"/>
                          </a:solidFill>
                          <a:effectLst/>
                          <a:latin typeface="Times New Roman" pitchFamily="18" charset="0"/>
                          <a:cs typeface="Times New Roman" pitchFamily="18" charset="0"/>
                        </a:rPr>
                        <a:t>023</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hMerge="1">
                  <a:txBody>
                    <a:bodyPr/>
                    <a:lstStyle/>
                    <a:p>
                      <a:endParaRPr lang="uk-UA"/>
                    </a:p>
                  </a:txBody>
                  <a:tcPr/>
                </a:tc>
                <a:tc>
                  <a:txBody>
                    <a:bodyPr/>
                    <a:lstStyle/>
                    <a:p>
                      <a:pPr algn="r" fontAlgn="base"/>
                      <a:r>
                        <a:rPr lang="uk-UA" sz="1200" b="0" dirty="0">
                          <a:solidFill>
                            <a:schemeClr val="tx1"/>
                          </a:solidFill>
                          <a:effectLst/>
                          <a:latin typeface="Times New Roman" pitchFamily="18" charset="0"/>
                          <a:cs typeface="Times New Roman" pitchFamily="18" charset="0"/>
                        </a:rPr>
                        <a:t>300,00</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754187">
                <a:tc>
                  <a:txBody>
                    <a:bodyPr/>
                    <a:lstStyle/>
                    <a:p>
                      <a:pPr algn="ctr" fontAlgn="base"/>
                      <a:r>
                        <a:rPr lang="uk-UA" sz="1200" b="0" dirty="0">
                          <a:solidFill>
                            <a:schemeClr val="tx1"/>
                          </a:solidFill>
                          <a:effectLst/>
                          <a:latin typeface="Times New Roman" pitchFamily="18" charset="0"/>
                          <a:cs typeface="Times New Roman" pitchFamily="18" charset="0"/>
                        </a:rPr>
                        <a:t>3</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a:solidFill>
                            <a:schemeClr val="tx1"/>
                          </a:solidFill>
                          <a:effectLst/>
                          <a:latin typeface="Times New Roman" pitchFamily="18" charset="0"/>
                          <a:cs typeface="Times New Roman" pitchFamily="18" charset="0"/>
                        </a:rPr>
                        <a:t>Понесено </a:t>
                      </a:r>
                      <a:r>
                        <a:rPr lang="ru-RU" sz="1200" b="0" dirty="0" err="1">
                          <a:solidFill>
                            <a:schemeClr val="tx1"/>
                          </a:solidFill>
                          <a:effectLst/>
                          <a:latin typeface="Times New Roman" pitchFamily="18" charset="0"/>
                          <a:cs typeface="Times New Roman" pitchFamily="18" charset="0"/>
                        </a:rPr>
                        <a:t>витрати</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із</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здійснення</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гарантійного</a:t>
                      </a:r>
                      <a:r>
                        <a:rPr lang="ru-RU" sz="1200" b="0" dirty="0">
                          <a:solidFill>
                            <a:schemeClr val="tx1"/>
                          </a:solidFill>
                          <a:effectLst/>
                          <a:latin typeface="Times New Roman" pitchFamily="18" charset="0"/>
                          <a:cs typeface="Times New Roman" pitchFamily="18" charset="0"/>
                        </a:rPr>
                        <a:t> ремонту без </a:t>
                      </a:r>
                      <a:r>
                        <a:rPr lang="ru-RU" sz="1200" b="0" dirty="0" err="1">
                          <a:solidFill>
                            <a:schemeClr val="tx1"/>
                          </a:solidFill>
                          <a:effectLst/>
                          <a:latin typeface="Times New Roman" pitchFamily="18" charset="0"/>
                          <a:cs typeface="Times New Roman" pitchFamily="18" charset="0"/>
                        </a:rPr>
                        <a:t>врахування</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отриманих</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із</a:t>
                      </a:r>
                      <a:r>
                        <a:rPr lang="ru-RU" sz="1200" b="0" dirty="0">
                          <a:solidFill>
                            <a:schemeClr val="tx1"/>
                          </a:solidFill>
                          <a:effectLst/>
                          <a:latin typeface="Times New Roman" pitchFamily="18" charset="0"/>
                          <a:cs typeface="Times New Roman" pitchFamily="18" charset="0"/>
                        </a:rPr>
                        <a:t> заводу </a:t>
                      </a:r>
                      <a:r>
                        <a:rPr lang="ru-RU" sz="1200" b="0" dirty="0" err="1">
                          <a:solidFill>
                            <a:schemeClr val="tx1"/>
                          </a:solidFill>
                          <a:effectLst/>
                          <a:latin typeface="Times New Roman" pitchFamily="18" charset="0"/>
                          <a:cs typeface="Times New Roman" pitchFamily="18" charset="0"/>
                        </a:rPr>
                        <a:t>запасних</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частин</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дані</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умовні</a:t>
                      </a:r>
                      <a:r>
                        <a:rPr lang="ru-RU" sz="1200" b="0" dirty="0">
                          <a:solidFill>
                            <a:schemeClr val="tx1"/>
                          </a:solidFill>
                          <a:effectLst/>
                          <a:latin typeface="Times New Roman" pitchFamily="18" charset="0"/>
                          <a:cs typeface="Times New Roman" pitchFamily="18" charset="0"/>
                        </a:rPr>
                        <a:t>)</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23</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661, 651, 209, 131</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solidFill>
                          <a:effectLst/>
                          <a:latin typeface="Times New Roman" pitchFamily="18" charset="0"/>
                          <a:cs typeface="Times New Roman" pitchFamily="18" charset="0"/>
                        </a:rPr>
                        <a:t>550,00</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62118">
                <a:tc>
                  <a:txBody>
                    <a:bodyPr/>
                    <a:lstStyle/>
                    <a:p>
                      <a:pPr algn="ctr" fontAlgn="base"/>
                      <a:r>
                        <a:rPr lang="uk-UA" sz="1200" b="0" dirty="0">
                          <a:solidFill>
                            <a:schemeClr val="tx1"/>
                          </a:solidFill>
                          <a:effectLst/>
                          <a:latin typeface="Times New Roman" pitchFamily="18" charset="0"/>
                          <a:cs typeface="Times New Roman" pitchFamily="18" charset="0"/>
                        </a:rPr>
                        <a:t>4</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a:solidFill>
                            <a:schemeClr val="tx1"/>
                          </a:solidFill>
                          <a:effectLst/>
                          <a:latin typeface="Times New Roman" pitchFamily="18" charset="0"/>
                          <a:cs typeface="Times New Roman" pitchFamily="18" charset="0"/>
                        </a:rPr>
                        <a:t>Списано </a:t>
                      </a:r>
                      <a:r>
                        <a:rPr lang="ru-RU" sz="1200" b="0" dirty="0" err="1">
                          <a:solidFill>
                            <a:schemeClr val="tx1"/>
                          </a:solidFill>
                          <a:effectLst/>
                          <a:latin typeface="Times New Roman" pitchFamily="18" charset="0"/>
                          <a:cs typeface="Times New Roman" pitchFamily="18" charset="0"/>
                        </a:rPr>
                        <a:t>запасні</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частини</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використані</a:t>
                      </a:r>
                      <a:r>
                        <a:rPr lang="ru-RU" sz="1200" b="0" dirty="0">
                          <a:solidFill>
                            <a:schemeClr val="tx1"/>
                          </a:solidFill>
                          <a:effectLst/>
                          <a:latin typeface="Times New Roman" pitchFamily="18" charset="0"/>
                          <a:cs typeface="Times New Roman" pitchFamily="18" charset="0"/>
                        </a:rPr>
                        <a:t> для ремонту</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gridSpan="2">
                  <a:txBody>
                    <a:bodyPr/>
                    <a:lstStyle/>
                    <a:p>
                      <a:pPr algn="ctr" fontAlgn="base"/>
                      <a:r>
                        <a:rPr lang="uk-UA" sz="1200" b="0">
                          <a:solidFill>
                            <a:schemeClr val="tx1"/>
                          </a:solidFill>
                          <a:effectLst/>
                          <a:latin typeface="Times New Roman" pitchFamily="18" charset="0"/>
                          <a:cs typeface="Times New Roman" pitchFamily="18" charset="0"/>
                        </a:rPr>
                        <a:t>023</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hMerge="1">
                  <a:txBody>
                    <a:bodyPr/>
                    <a:lstStyle/>
                    <a:p>
                      <a:endParaRPr lang="uk-UA"/>
                    </a:p>
                  </a:txBody>
                  <a:tcPr/>
                </a:tc>
                <a:tc>
                  <a:txBody>
                    <a:bodyPr/>
                    <a:lstStyle/>
                    <a:p>
                      <a:pPr algn="r" fontAlgn="base"/>
                      <a:r>
                        <a:rPr lang="uk-UA" sz="1200" b="0">
                          <a:solidFill>
                            <a:schemeClr val="tx1"/>
                          </a:solidFill>
                          <a:effectLst/>
                          <a:latin typeface="Times New Roman" pitchFamily="18" charset="0"/>
                          <a:cs typeface="Times New Roman" pitchFamily="18" charset="0"/>
                        </a:rPr>
                        <a:t>- 300,00</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62118">
                <a:tc>
                  <a:txBody>
                    <a:bodyPr/>
                    <a:lstStyle/>
                    <a:p>
                      <a:pPr algn="ctr" fontAlgn="base"/>
                      <a:r>
                        <a:rPr lang="uk-UA" sz="1200" b="0" dirty="0">
                          <a:solidFill>
                            <a:schemeClr val="tx1"/>
                          </a:solidFill>
                          <a:effectLst/>
                          <a:latin typeface="Times New Roman" pitchFamily="18" charset="0"/>
                          <a:cs typeface="Times New Roman" pitchFamily="18" charset="0"/>
                        </a:rPr>
                        <a:t>5</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solidFill>
                          <a:effectLst/>
                          <a:latin typeface="Times New Roman" pitchFamily="18" charset="0"/>
                          <a:cs typeface="Times New Roman" pitchFamily="18" charset="0"/>
                        </a:rPr>
                        <a:t>Визнано</a:t>
                      </a:r>
                      <a:r>
                        <a:rPr lang="ru-RU" sz="1200" b="0" dirty="0">
                          <a:solidFill>
                            <a:schemeClr val="tx1"/>
                          </a:solidFill>
                          <a:effectLst/>
                          <a:latin typeface="Times New Roman" pitchFamily="18" charset="0"/>
                          <a:cs typeface="Times New Roman" pitchFamily="18" charset="0"/>
                        </a:rPr>
                        <a:t> доходом </a:t>
                      </a:r>
                      <a:r>
                        <a:rPr lang="ru-RU" sz="1200" b="0" dirty="0" err="1">
                          <a:solidFill>
                            <a:schemeClr val="tx1"/>
                          </a:solidFill>
                          <a:effectLst/>
                          <a:latin typeface="Times New Roman" pitchFamily="18" charset="0"/>
                          <a:cs typeface="Times New Roman" pitchFamily="18" charset="0"/>
                        </a:rPr>
                        <a:t>вартість</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виконаних</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робіт</a:t>
                      </a:r>
                      <a:r>
                        <a:rPr lang="ru-RU" sz="1200" b="0" dirty="0">
                          <a:solidFill>
                            <a:schemeClr val="tx1"/>
                          </a:solidFill>
                          <a:effectLst/>
                          <a:latin typeface="Times New Roman" pitchFamily="18" charset="0"/>
                          <a:cs typeface="Times New Roman" pitchFamily="18" charset="0"/>
                        </a:rPr>
                        <a:t> з </a:t>
                      </a:r>
                      <a:r>
                        <a:rPr lang="ru-RU" sz="1200" b="0" dirty="0" err="1">
                          <a:solidFill>
                            <a:schemeClr val="tx1"/>
                          </a:solidFill>
                          <a:effectLst/>
                          <a:latin typeface="Times New Roman" pitchFamily="18" charset="0"/>
                          <a:cs typeface="Times New Roman" pitchFamily="18" charset="0"/>
                        </a:rPr>
                        <a:t>гарантійного</a:t>
                      </a:r>
                      <a:r>
                        <a:rPr lang="ru-RU" sz="1200" b="0" dirty="0">
                          <a:solidFill>
                            <a:schemeClr val="tx1"/>
                          </a:solidFill>
                          <a:effectLst/>
                          <a:latin typeface="Times New Roman" pitchFamily="18" charset="0"/>
                          <a:cs typeface="Times New Roman" pitchFamily="18" charset="0"/>
                        </a:rPr>
                        <a:t> ремонту </a:t>
                      </a:r>
                      <a:r>
                        <a:rPr lang="ru-RU" sz="1200" b="0" dirty="0" err="1">
                          <a:solidFill>
                            <a:schemeClr val="tx1"/>
                          </a:solidFill>
                          <a:effectLst/>
                          <a:latin typeface="Times New Roman" pitchFamily="18" charset="0"/>
                          <a:cs typeface="Times New Roman" pitchFamily="18" charset="0"/>
                        </a:rPr>
                        <a:t>пральної</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машини</a:t>
                      </a:r>
                      <a:endParaRPr lang="ru-RU" sz="1200" b="0" dirty="0">
                        <a:solidFill>
                          <a:schemeClr val="tx1"/>
                        </a:solidFill>
                        <a:effectLst/>
                        <a:latin typeface="Times New Roman" pitchFamily="18" charset="0"/>
                        <a:cs typeface="Times New Roman" pitchFamily="18" charset="0"/>
                      </a:endParaRP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361</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703</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solidFill>
                          <a:effectLst/>
                          <a:latin typeface="Times New Roman" pitchFamily="18" charset="0"/>
                          <a:cs typeface="Times New Roman" pitchFamily="18" charset="0"/>
                        </a:rPr>
                        <a:t>1440,00</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62118">
                <a:tc>
                  <a:txBody>
                    <a:bodyPr/>
                    <a:lstStyle/>
                    <a:p>
                      <a:pPr algn="ctr" fontAlgn="base"/>
                      <a:r>
                        <a:rPr lang="uk-UA" sz="1200" b="0" dirty="0">
                          <a:solidFill>
                            <a:schemeClr val="tx1"/>
                          </a:solidFill>
                          <a:effectLst/>
                          <a:latin typeface="Times New Roman" pitchFamily="18" charset="0"/>
                          <a:cs typeface="Times New Roman" pitchFamily="18" charset="0"/>
                        </a:rPr>
                        <a:t>6</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a:solidFill>
                            <a:schemeClr val="tx1"/>
                          </a:solidFill>
                          <a:effectLst/>
                          <a:latin typeface="Times New Roman" pitchFamily="18" charset="0"/>
                          <a:cs typeface="Times New Roman" pitchFamily="18" charset="0"/>
                        </a:rPr>
                        <a:t>Нараховано податкові зобов'язання з ПДВ</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703</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641/ПДВ</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dirty="0">
                          <a:solidFill>
                            <a:schemeClr val="tx1"/>
                          </a:solidFill>
                          <a:effectLst/>
                          <a:latin typeface="Times New Roman" pitchFamily="18" charset="0"/>
                          <a:cs typeface="Times New Roman" pitchFamily="18" charset="0"/>
                        </a:rPr>
                        <a:t>240,00</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264101">
                <a:tc>
                  <a:txBody>
                    <a:bodyPr/>
                    <a:lstStyle/>
                    <a:p>
                      <a:pPr algn="ctr" fontAlgn="base"/>
                      <a:r>
                        <a:rPr lang="uk-UA" sz="1200" b="0" dirty="0">
                          <a:solidFill>
                            <a:schemeClr val="tx1"/>
                          </a:solidFill>
                          <a:effectLst/>
                          <a:latin typeface="Times New Roman" pitchFamily="18" charset="0"/>
                          <a:cs typeface="Times New Roman" pitchFamily="18" charset="0"/>
                        </a:rPr>
                        <a:t>7</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a:solidFill>
                            <a:schemeClr val="tx1"/>
                          </a:solidFill>
                          <a:effectLst/>
                          <a:latin typeface="Times New Roman" pitchFamily="18" charset="0"/>
                          <a:cs typeface="Times New Roman" pitchFamily="18" charset="0"/>
                        </a:rPr>
                        <a:t>Віднесено дохід на фінансовий результат</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703</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791</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solidFill>
                          <a:effectLst/>
                          <a:latin typeface="Times New Roman" pitchFamily="18" charset="0"/>
                          <a:cs typeface="Times New Roman" pitchFamily="18" charset="0"/>
                        </a:rPr>
                        <a:t>1200,00</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62118">
                <a:tc>
                  <a:txBody>
                    <a:bodyPr/>
                    <a:lstStyle/>
                    <a:p>
                      <a:pPr algn="ctr" fontAlgn="base"/>
                      <a:r>
                        <a:rPr lang="uk-UA" sz="1200" b="0" dirty="0">
                          <a:solidFill>
                            <a:schemeClr val="tx1"/>
                          </a:solidFill>
                          <a:effectLst/>
                          <a:latin typeface="Times New Roman" pitchFamily="18" charset="0"/>
                          <a:cs typeface="Times New Roman" pitchFamily="18" charset="0"/>
                        </a:rPr>
                        <a:t>8</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a:solidFill>
                            <a:schemeClr val="tx1"/>
                          </a:solidFill>
                          <a:effectLst/>
                          <a:latin typeface="Times New Roman" pitchFamily="18" charset="0"/>
                          <a:cs typeface="Times New Roman" pitchFamily="18" charset="0"/>
                        </a:rPr>
                        <a:t>Відображено собівартість виконаного ремонту в складі фінансових результатів</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903</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23</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solidFill>
                          <a:effectLst/>
                          <a:latin typeface="Times New Roman" pitchFamily="18" charset="0"/>
                          <a:cs typeface="Times New Roman" pitchFamily="18" charset="0"/>
                        </a:rPr>
                        <a:t>550,00</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166084">
                <a:tc>
                  <a:txBody>
                    <a:bodyPr/>
                    <a:lstStyle/>
                    <a:p>
                      <a:pPr algn="ctr" fontAlgn="base"/>
                      <a:r>
                        <a:rPr lang="uk-UA" sz="1200" b="0" dirty="0">
                          <a:solidFill>
                            <a:schemeClr val="tx1"/>
                          </a:solidFill>
                          <a:effectLst/>
                          <a:latin typeface="Times New Roman" pitchFamily="18" charset="0"/>
                          <a:cs typeface="Times New Roman" pitchFamily="18" charset="0"/>
                        </a:rPr>
                        <a:t> </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uk-UA" sz="1200" b="0">
                          <a:solidFill>
                            <a:schemeClr val="tx1"/>
                          </a:solidFill>
                          <a:effectLst/>
                          <a:latin typeface="Times New Roman" pitchFamily="18" charset="0"/>
                          <a:cs typeface="Times New Roman" pitchFamily="18" charset="0"/>
                        </a:rPr>
                        <a:t> </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a:solidFill>
                            <a:schemeClr val="tx1"/>
                          </a:solidFill>
                          <a:effectLst/>
                          <a:latin typeface="Times New Roman" pitchFamily="18" charset="0"/>
                          <a:cs typeface="Times New Roman" pitchFamily="18" charset="0"/>
                        </a:rPr>
                        <a:t>791</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903</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a:solidFill>
                            <a:schemeClr val="tx1"/>
                          </a:solidFill>
                          <a:effectLst/>
                          <a:latin typeface="Times New Roman" pitchFamily="18" charset="0"/>
                          <a:cs typeface="Times New Roman" pitchFamily="18" charset="0"/>
                        </a:rPr>
                        <a:t> </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62118">
                <a:tc>
                  <a:txBody>
                    <a:bodyPr/>
                    <a:lstStyle/>
                    <a:p>
                      <a:pPr algn="ctr" fontAlgn="base"/>
                      <a:r>
                        <a:rPr lang="uk-UA" sz="1200" b="0" dirty="0">
                          <a:solidFill>
                            <a:schemeClr val="tx1"/>
                          </a:solidFill>
                          <a:effectLst/>
                          <a:latin typeface="Times New Roman" pitchFamily="18" charset="0"/>
                          <a:cs typeface="Times New Roman" pitchFamily="18" charset="0"/>
                        </a:rPr>
                        <a:t>9</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a:solidFill>
                            <a:schemeClr val="tx1"/>
                          </a:solidFill>
                          <a:effectLst/>
                          <a:latin typeface="Times New Roman" pitchFamily="18" charset="0"/>
                          <a:cs typeface="Times New Roman" pitchFamily="18" charset="0"/>
                        </a:rPr>
                        <a:t>Передано відремонтовану пральну машину покупцеві</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gridSpan="2">
                  <a:txBody>
                    <a:bodyPr/>
                    <a:lstStyle/>
                    <a:p>
                      <a:pPr algn="ctr" fontAlgn="base"/>
                      <a:r>
                        <a:rPr lang="uk-UA" sz="1200" b="0" dirty="0">
                          <a:solidFill>
                            <a:schemeClr val="tx1"/>
                          </a:solidFill>
                          <a:effectLst/>
                          <a:latin typeface="Times New Roman" pitchFamily="18" charset="0"/>
                          <a:cs typeface="Times New Roman" pitchFamily="18" charset="0"/>
                        </a:rPr>
                        <a:t>023</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hMerge="1">
                  <a:txBody>
                    <a:bodyPr/>
                    <a:lstStyle/>
                    <a:p>
                      <a:endParaRPr lang="uk-UA"/>
                    </a:p>
                  </a:txBody>
                  <a:tcPr/>
                </a:tc>
                <a:tc>
                  <a:txBody>
                    <a:bodyPr/>
                    <a:lstStyle/>
                    <a:p>
                      <a:pPr algn="r" fontAlgn="base"/>
                      <a:r>
                        <a:rPr lang="uk-UA" sz="1200" b="0">
                          <a:solidFill>
                            <a:schemeClr val="tx1"/>
                          </a:solidFill>
                          <a:effectLst/>
                          <a:latin typeface="Times New Roman" pitchFamily="18" charset="0"/>
                          <a:cs typeface="Times New Roman" pitchFamily="18" charset="0"/>
                        </a:rPr>
                        <a:t>- 10 600,00</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r h="362118">
                <a:tc>
                  <a:txBody>
                    <a:bodyPr/>
                    <a:lstStyle/>
                    <a:p>
                      <a:pPr algn="ctr" fontAlgn="base"/>
                      <a:r>
                        <a:rPr lang="uk-UA" sz="1200" b="0" dirty="0">
                          <a:solidFill>
                            <a:schemeClr val="tx1"/>
                          </a:solidFill>
                          <a:effectLst/>
                          <a:latin typeface="Times New Roman" pitchFamily="18" charset="0"/>
                          <a:cs typeface="Times New Roman" pitchFamily="18" charset="0"/>
                        </a:rPr>
                        <a:t>10</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l" fontAlgn="base"/>
                      <a:r>
                        <a:rPr lang="ru-RU" sz="1200" b="0" dirty="0" err="1">
                          <a:solidFill>
                            <a:schemeClr val="tx1"/>
                          </a:solidFill>
                          <a:effectLst/>
                          <a:latin typeface="Times New Roman" pitchFamily="18" charset="0"/>
                          <a:cs typeface="Times New Roman" pitchFamily="18" charset="0"/>
                        </a:rPr>
                        <a:t>Отримано</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від</a:t>
                      </a:r>
                      <a:r>
                        <a:rPr lang="ru-RU" sz="1200" b="0" dirty="0">
                          <a:solidFill>
                            <a:schemeClr val="tx1"/>
                          </a:solidFill>
                          <a:effectLst/>
                          <a:latin typeface="Times New Roman" pitchFamily="18" charset="0"/>
                          <a:cs typeface="Times New Roman" pitchFamily="18" charset="0"/>
                        </a:rPr>
                        <a:t> заводу-</a:t>
                      </a:r>
                      <a:r>
                        <a:rPr lang="ru-RU" sz="1200" b="0" dirty="0" err="1">
                          <a:solidFill>
                            <a:schemeClr val="tx1"/>
                          </a:solidFill>
                          <a:effectLst/>
                          <a:latin typeface="Times New Roman" pitchFamily="18" charset="0"/>
                          <a:cs typeface="Times New Roman" pitchFamily="18" charset="0"/>
                        </a:rPr>
                        <a:t>виробника</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кошти</a:t>
                      </a:r>
                      <a:r>
                        <a:rPr lang="ru-RU" sz="1200" b="0" dirty="0">
                          <a:solidFill>
                            <a:schemeClr val="tx1"/>
                          </a:solidFill>
                          <a:effectLst/>
                          <a:latin typeface="Times New Roman" pitchFamily="18" charset="0"/>
                          <a:cs typeface="Times New Roman" pitchFamily="18" charset="0"/>
                        </a:rPr>
                        <a:t> на </a:t>
                      </a:r>
                      <a:r>
                        <a:rPr lang="ru-RU" sz="1200" b="0" dirty="0" err="1">
                          <a:solidFill>
                            <a:schemeClr val="tx1"/>
                          </a:solidFill>
                          <a:effectLst/>
                          <a:latin typeface="Times New Roman" pitchFamily="18" charset="0"/>
                          <a:cs typeface="Times New Roman" pitchFamily="18" charset="0"/>
                        </a:rPr>
                        <a:t>поточний</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рахунок</a:t>
                      </a:r>
                      <a:r>
                        <a:rPr lang="ru-RU" sz="1200" b="0" dirty="0">
                          <a:solidFill>
                            <a:schemeClr val="tx1"/>
                          </a:solidFill>
                          <a:effectLst/>
                          <a:latin typeface="Times New Roman" pitchFamily="18" charset="0"/>
                          <a:cs typeface="Times New Roman" pitchFamily="18" charset="0"/>
                        </a:rPr>
                        <a:t> за </a:t>
                      </a:r>
                      <a:r>
                        <a:rPr lang="ru-RU" sz="1200" b="0" dirty="0" err="1">
                          <a:solidFill>
                            <a:schemeClr val="tx1"/>
                          </a:solidFill>
                          <a:effectLst/>
                          <a:latin typeface="Times New Roman" pitchFamily="18" charset="0"/>
                          <a:cs typeface="Times New Roman" pitchFamily="18" charset="0"/>
                        </a:rPr>
                        <a:t>усунення</a:t>
                      </a:r>
                      <a:r>
                        <a:rPr lang="ru-RU" sz="1200" b="0" dirty="0">
                          <a:solidFill>
                            <a:schemeClr val="tx1"/>
                          </a:solidFill>
                          <a:effectLst/>
                          <a:latin typeface="Times New Roman" pitchFamily="18" charset="0"/>
                          <a:cs typeface="Times New Roman" pitchFamily="18" charset="0"/>
                        </a:rPr>
                        <a:t> </a:t>
                      </a:r>
                      <a:r>
                        <a:rPr lang="ru-RU" sz="1200" b="0" dirty="0" err="1">
                          <a:solidFill>
                            <a:schemeClr val="tx1"/>
                          </a:solidFill>
                          <a:effectLst/>
                          <a:latin typeface="Times New Roman" pitchFamily="18" charset="0"/>
                          <a:cs typeface="Times New Roman" pitchFamily="18" charset="0"/>
                        </a:rPr>
                        <a:t>заводського</a:t>
                      </a:r>
                      <a:r>
                        <a:rPr lang="ru-RU" sz="1200" b="0" dirty="0">
                          <a:solidFill>
                            <a:schemeClr val="tx1"/>
                          </a:solidFill>
                          <a:effectLst/>
                          <a:latin typeface="Times New Roman" pitchFamily="18" charset="0"/>
                          <a:cs typeface="Times New Roman" pitchFamily="18" charset="0"/>
                        </a:rPr>
                        <a:t> браку</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311</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ctr" fontAlgn="base"/>
                      <a:r>
                        <a:rPr lang="uk-UA" sz="1200" b="0" dirty="0">
                          <a:solidFill>
                            <a:schemeClr val="tx1"/>
                          </a:solidFill>
                          <a:effectLst/>
                          <a:latin typeface="Times New Roman" pitchFamily="18" charset="0"/>
                          <a:cs typeface="Times New Roman" pitchFamily="18" charset="0"/>
                        </a:rPr>
                        <a:t>361</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c>
                  <a:txBody>
                    <a:bodyPr/>
                    <a:lstStyle/>
                    <a:p>
                      <a:pPr algn="r" fontAlgn="base"/>
                      <a:r>
                        <a:rPr lang="uk-UA" sz="1200" b="0" dirty="0">
                          <a:solidFill>
                            <a:schemeClr val="tx1"/>
                          </a:solidFill>
                          <a:effectLst/>
                          <a:latin typeface="Times New Roman" pitchFamily="18" charset="0"/>
                          <a:cs typeface="Times New Roman" pitchFamily="18" charset="0"/>
                        </a:rPr>
                        <a:t>1440,00</a:t>
                      </a:r>
                    </a:p>
                  </a:txBody>
                  <a:tcPr marL="27227" marR="27227" marT="34034" marB="34034">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bg2"/>
                    </a:solidFill>
                  </a:tcPr>
                </a:tc>
              </a:tr>
            </a:tbl>
          </a:graphicData>
        </a:graphic>
      </p:graphicFrame>
    </p:spTree>
    <p:extLst>
      <p:ext uri="{BB962C8B-B14F-4D97-AF65-F5344CB8AC3E}">
        <p14:creationId xmlns:p14="http://schemas.microsoft.com/office/powerpoint/2010/main" val="39753422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85720" y="214290"/>
            <a:ext cx="7858180" cy="2428892"/>
          </a:xfrm>
          <a:solidFill>
            <a:schemeClr val="bg2"/>
          </a:solidFill>
        </p:spPr>
        <p:style>
          <a:lnRef idx="1">
            <a:schemeClr val="accent1"/>
          </a:lnRef>
          <a:fillRef idx="2">
            <a:schemeClr val="accent1"/>
          </a:fillRef>
          <a:effectRef idx="1">
            <a:schemeClr val="accent1"/>
          </a:effectRef>
          <a:fontRef idx="minor">
            <a:schemeClr val="dk1"/>
          </a:fontRef>
        </p:style>
        <p:txBody>
          <a:bodyPr>
            <a:normAutofit/>
          </a:bodyPr>
          <a:lstStyle/>
          <a:p>
            <a:pPr>
              <a:buNone/>
            </a:pPr>
            <a:r>
              <a:rPr lang="uk-UA" sz="2600" dirty="0" smtClean="0">
                <a:latin typeface="Times New Roman" pitchFamily="18" charset="0"/>
                <a:cs typeface="Times New Roman" pitchFamily="18" charset="0"/>
              </a:rPr>
              <a:t>    Крім дотацій та субсидій, існує ще один вид асигнувань із бюджету – </a:t>
            </a:r>
            <a:r>
              <a:rPr lang="uk-UA" sz="2600" b="1" i="1" dirty="0" smtClean="0">
                <a:latin typeface="Times New Roman" pitchFamily="18" charset="0"/>
                <a:cs typeface="Times New Roman" pitchFamily="18" charset="0"/>
              </a:rPr>
              <a:t>капітальні трансферти</a:t>
            </a:r>
            <a:r>
              <a:rPr lang="uk-UA" sz="2600" dirty="0" smtClean="0">
                <a:latin typeface="Times New Roman" pitchFamily="18" charset="0"/>
                <a:cs typeface="Times New Roman" pitchFamily="18" charset="0"/>
              </a:rPr>
              <a:t>, що є безоплатними односторонніми платежами органів управління, які не призводять до виникнення чи погашення фінансових вимог.</a:t>
            </a:r>
            <a:endParaRPr lang="ru-RU" sz="2600" dirty="0" smtClean="0">
              <a:latin typeface="Times New Roman" pitchFamily="18" charset="0"/>
              <a:cs typeface="Times New Roman" pitchFamily="18" charset="0"/>
            </a:endParaRPr>
          </a:p>
          <a:p>
            <a:pPr>
              <a:buNone/>
            </a:pPr>
            <a:endParaRPr lang="ru-RU" sz="2600" dirty="0">
              <a:latin typeface="Times New Roman" pitchFamily="18" charset="0"/>
              <a:cs typeface="Times New Roman" pitchFamily="18" charset="0"/>
            </a:endParaRPr>
          </a:p>
        </p:txBody>
      </p:sp>
      <p:pic>
        <p:nvPicPr>
          <p:cNvPr id="33793" name="Picture 1" descr="C:\Users\Аня\Desktop\Новая папка\pravstroit.jpg"/>
          <p:cNvPicPr>
            <a:picLocks noChangeAspect="1" noChangeArrowheads="1"/>
          </p:cNvPicPr>
          <p:nvPr/>
        </p:nvPicPr>
        <p:blipFill>
          <a:blip r:embed="rId2"/>
          <a:srcRect/>
          <a:stretch>
            <a:fillRect/>
          </a:stretch>
        </p:blipFill>
        <p:spPr bwMode="auto">
          <a:xfrm>
            <a:off x="357158" y="2643182"/>
            <a:ext cx="7858180" cy="4056095"/>
          </a:xfrm>
          <a:prstGeom prst="rect">
            <a:avLst/>
          </a:prstGeom>
          <a:ln>
            <a:noFill/>
          </a:ln>
          <a:effectLst>
            <a:softEdge rad="112500"/>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85720" y="285728"/>
            <a:ext cx="7786742" cy="3043246"/>
          </a:xfrm>
          <a:solidFill>
            <a:schemeClr val="bg2"/>
          </a:solidFill>
        </p:spPr>
        <p:style>
          <a:lnRef idx="1">
            <a:schemeClr val="accent1"/>
          </a:lnRef>
          <a:fillRef idx="2">
            <a:schemeClr val="accent1"/>
          </a:fillRef>
          <a:effectRef idx="1">
            <a:schemeClr val="accent1"/>
          </a:effectRef>
          <a:fontRef idx="minor">
            <a:schemeClr val="dk1"/>
          </a:fontRef>
        </p:style>
        <p:txBody>
          <a:bodyPr>
            <a:normAutofit/>
          </a:bodyPr>
          <a:lstStyle/>
          <a:p>
            <a:pPr>
              <a:buNone/>
            </a:pPr>
            <a:r>
              <a:rPr lang="uk-UA" sz="2600" dirty="0" smtClean="0">
                <a:latin typeface="Times New Roman" pitchFamily="18" charset="0"/>
                <a:cs typeface="Times New Roman" pitchFamily="18" charset="0"/>
              </a:rPr>
              <a:t>    Підприємства та організації, що одержують дотації та субсидії з бюджету, є одержувачами бюджетних коштів. Оскільки дотації та субсидії є одним із різновидів бюджетних коштів, то на їх одержувачів поширюються вимоги бюджетного законодавства, що стосуються як отримання, так і використання цих сум.</a:t>
            </a:r>
            <a:endParaRPr lang="ru-RU" sz="2600" dirty="0" smtClean="0">
              <a:latin typeface="Times New Roman" pitchFamily="18" charset="0"/>
              <a:cs typeface="Times New Roman" pitchFamily="18" charset="0"/>
            </a:endParaRPr>
          </a:p>
          <a:p>
            <a:pPr>
              <a:buNone/>
            </a:pPr>
            <a:endParaRPr lang="ru-RU" sz="2600" dirty="0">
              <a:latin typeface="Times New Roman" pitchFamily="18" charset="0"/>
              <a:cs typeface="Times New Roman" pitchFamily="18" charset="0"/>
            </a:endParaRPr>
          </a:p>
        </p:txBody>
      </p:sp>
      <p:pic>
        <p:nvPicPr>
          <p:cNvPr id="32769" name="Picture 1" descr="C:\Users\Аня\Desktop\Новая папка\1340633.jpg"/>
          <p:cNvPicPr>
            <a:picLocks noChangeAspect="1" noChangeArrowheads="1"/>
          </p:cNvPicPr>
          <p:nvPr/>
        </p:nvPicPr>
        <p:blipFill>
          <a:blip r:embed="rId2"/>
          <a:srcRect/>
          <a:stretch>
            <a:fillRect/>
          </a:stretch>
        </p:blipFill>
        <p:spPr bwMode="auto">
          <a:xfrm>
            <a:off x="214282" y="3286124"/>
            <a:ext cx="7986403" cy="3214710"/>
          </a:xfrm>
          <a:prstGeom prst="rect">
            <a:avLst/>
          </a:prstGeom>
          <a:ln>
            <a:noFill/>
          </a:ln>
          <a:effectLst>
            <a:softEdge rad="112500"/>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357158" y="214290"/>
            <a:ext cx="7472386" cy="2971808"/>
          </a:xfrm>
          <a:solidFill>
            <a:schemeClr val="bg2"/>
          </a:solidFill>
        </p:spPr>
        <p:style>
          <a:lnRef idx="1">
            <a:schemeClr val="accent1"/>
          </a:lnRef>
          <a:fillRef idx="2">
            <a:schemeClr val="accent1"/>
          </a:fillRef>
          <a:effectRef idx="1">
            <a:schemeClr val="accent1"/>
          </a:effectRef>
          <a:fontRef idx="minor">
            <a:schemeClr val="dk1"/>
          </a:fontRef>
        </p:style>
        <p:txBody>
          <a:bodyPr>
            <a:normAutofit/>
          </a:bodyPr>
          <a:lstStyle/>
          <a:p>
            <a:pPr>
              <a:buNone/>
            </a:pPr>
            <a:r>
              <a:rPr lang="uk-UA" sz="2600" dirty="0" smtClean="0">
                <a:latin typeface="Times New Roman" pitchFamily="18" charset="0"/>
                <a:cs typeface="Times New Roman" pitchFamily="18" charset="0"/>
              </a:rPr>
              <a:t>    До цільового фінансування і цільових надходжень належать кошти, які виділяються за цільовим призначенням у розпорядження підприємства на здійснення відповідних заходів, не пов'язаних з формуванням власних оборотних засобів (у тому числі одержана гуманітарна допомога).</a:t>
            </a:r>
            <a:endParaRPr lang="ru-RU" sz="2600" dirty="0" smtClean="0">
              <a:latin typeface="Times New Roman" pitchFamily="18" charset="0"/>
              <a:cs typeface="Times New Roman" pitchFamily="18" charset="0"/>
            </a:endParaRPr>
          </a:p>
          <a:p>
            <a:pPr>
              <a:buNone/>
            </a:pPr>
            <a:endParaRPr lang="ru-RU" sz="2600" dirty="0">
              <a:latin typeface="Times New Roman" pitchFamily="18" charset="0"/>
              <a:cs typeface="Times New Roman" pitchFamily="18" charset="0"/>
            </a:endParaRPr>
          </a:p>
        </p:txBody>
      </p:sp>
      <p:pic>
        <p:nvPicPr>
          <p:cNvPr id="31745" name="Picture 1" descr="C:\Users\Аня\Desktop\Новая папка\im578x383-hum_lifedon_com_ua.jpg"/>
          <p:cNvPicPr>
            <a:picLocks noChangeAspect="1" noChangeArrowheads="1"/>
          </p:cNvPicPr>
          <p:nvPr/>
        </p:nvPicPr>
        <p:blipFill>
          <a:blip r:embed="rId2"/>
          <a:srcRect/>
          <a:stretch>
            <a:fillRect/>
          </a:stretch>
        </p:blipFill>
        <p:spPr bwMode="auto">
          <a:xfrm>
            <a:off x="357158" y="3214686"/>
            <a:ext cx="7500990" cy="3357586"/>
          </a:xfrm>
          <a:prstGeom prst="rect">
            <a:avLst/>
          </a:prstGeom>
          <a:ln>
            <a:noFill/>
          </a:ln>
          <a:effectLst>
            <a:softEdge rad="112500"/>
          </a:effec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Oriel</Template>
  <TotalTime>879</TotalTime>
  <Words>4263</Words>
  <Application>Microsoft Office PowerPoint</Application>
  <PresentationFormat>Экран (4:3)</PresentationFormat>
  <Paragraphs>1093</Paragraphs>
  <Slides>64</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64</vt:i4>
      </vt:variant>
    </vt:vector>
  </HeadingPairs>
  <TitlesOfParts>
    <vt:vector size="72" baseType="lpstr">
      <vt:lpstr>Arial</vt:lpstr>
      <vt:lpstr>Calibri</vt:lpstr>
      <vt:lpstr>Century Schoolbook</vt:lpstr>
      <vt:lpstr>Roboto Condensed</vt:lpstr>
      <vt:lpstr>Times New Roman</vt:lpstr>
      <vt:lpstr>Wingdings</vt:lpstr>
      <vt:lpstr>Wingdings 2</vt:lpstr>
      <vt:lpstr>Эркер</vt:lpstr>
      <vt:lpstr>ТЕМА:  Бухгалтерський облік цільового фінансування та цільових надходжень.   Бухгалтерський облік забезпечення майбутніх витрат і платежів </vt:lpstr>
      <vt:lpstr>План лекції</vt:lpstr>
      <vt:lpstr> 1. ОБЛІК КОШТІВ ЦІЛЬОВОГО ФІНАНСУВАННЯ ТА ЦІЛЬОВИХ НАДХОДЖЕНЬ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Приклад 1</vt:lpstr>
      <vt:lpstr>Таблиця 8. Облік цільового фінансування для купівлі об’єкта основних засобів</vt:lpstr>
      <vt:lpstr>Приклад 2</vt:lpstr>
      <vt:lpstr>Таблиця 9. Облік цільового фінансування, отриманого під компенсацію витрат</vt:lpstr>
      <vt:lpstr>Приклад 3</vt:lpstr>
      <vt:lpstr>Таблиця 10. Облік цільового фінансування для оплати майбутніх витрат</vt:lpstr>
      <vt:lpstr> 2. ОБЛІК ЗАБЕЗПЕЧЕННЯ МАЙБУТНІХ ВИТРАТ І ПЛАТЕЖІВ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Основними кореспондуючими рахунками обліку резерву (забезпечення) для відшкодування наступних (майбутніх) операційних витрат на виконання гарантійних зобов'язань є : </vt:lpstr>
      <vt:lpstr>Основними кореспондуючими рахунками при здійсненні гарантійних ремонтів та гарантійного обслуговування у власних гарантійних майстернях чи сервісних центрах є:</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Приклад 1</vt:lpstr>
      <vt:lpstr>Таблиця 11. Відображення господарських операцій</vt:lpstr>
      <vt:lpstr>Продовження табл.11</vt:lpstr>
      <vt:lpstr>Приклад 2</vt:lpstr>
      <vt:lpstr>Таблиця 12. Відображення господарських операцій</vt:lpstr>
      <vt:lpstr>Продовження табл.12</vt:lpstr>
      <vt:lpstr>Облік у виробника</vt:lpstr>
      <vt:lpstr>Облік у покупця</vt:lpstr>
      <vt:lpstr>Приклад 3 </vt:lpstr>
      <vt:lpstr>Облік у продавця</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Андрей</dc:creator>
  <cp:lastModifiedBy>Учетная запись Майкрософт</cp:lastModifiedBy>
  <cp:revision>86</cp:revision>
  <cp:lastPrinted>2020-02-24T13:45:26Z</cp:lastPrinted>
  <dcterms:created xsi:type="dcterms:W3CDTF">2017-10-01T16:10:15Z</dcterms:created>
  <dcterms:modified xsi:type="dcterms:W3CDTF">2023-04-16T16:08:49Z</dcterms:modified>
</cp:coreProperties>
</file>