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0" r:id="rId1"/>
  </p:sldMasterIdLst>
  <p:handoutMasterIdLst>
    <p:handoutMasterId r:id="rId13"/>
  </p:handoutMasterIdLst>
  <p:sldIdLst>
    <p:sldId id="256" r:id="rId2"/>
    <p:sldId id="257" r:id="rId3"/>
    <p:sldId id="258" r:id="rId4"/>
    <p:sldId id="298" r:id="rId5"/>
    <p:sldId id="299" r:id="rId6"/>
    <p:sldId id="269" r:id="rId7"/>
    <p:sldId id="270" r:id="rId8"/>
    <p:sldId id="300" r:id="rId9"/>
    <p:sldId id="271" r:id="rId10"/>
    <p:sldId id="285" r:id="rId11"/>
    <p:sldId id="282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EAFE0991-67A1-4E34-AF58-6AC07E8FA18A}">
          <p14:sldIdLst>
            <p14:sldId id="256"/>
            <p14:sldId id="257"/>
            <p14:sldId id="258"/>
            <p14:sldId id="298"/>
            <p14:sldId id="299"/>
            <p14:sldId id="269"/>
            <p14:sldId id="270"/>
            <p14:sldId id="300"/>
            <p14:sldId id="271"/>
            <p14:sldId id="285"/>
            <p14:sldId id="282"/>
          </p14:sldIdLst>
        </p14:section>
        <p14:section name="Раздел без заголовка" id="{E9149068-824A-4593-AB1E-D9902C7703C7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6626" autoAdjust="0"/>
    <p:restoredTop sz="94660"/>
  </p:normalViewPr>
  <p:slideViewPr>
    <p:cSldViewPr>
      <p:cViewPr varScale="1">
        <p:scale>
          <a:sx n="87" d="100"/>
          <a:sy n="87" d="100"/>
        </p:scale>
        <p:origin x="96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44E679-6B67-4838-B042-4C2AF2D1126F}" type="datetimeFigureOut">
              <a:rPr lang="ru-RU" smtClean="0"/>
              <a:t>06.09.2024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B473FF-1E35-48BC-9E4E-0E08E2A85666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17839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Freeform 28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lumMod val="75000"/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2A441-3696-41C8-8DB2-07641AF5105C}" type="datetimeFigureOut">
              <a:rPr lang="en-US" smtClean="0"/>
              <a:pPr/>
              <a:t>9/6/2024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A3188-97B3-42AC-A7B7-07FCDFD56592}" type="slidenum">
              <a:rPr lang="en-US" smtClean="0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0526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2A441-3696-41C8-8DB2-07641AF5105C}" type="datetimeFigureOut">
              <a:rPr lang="en-US" smtClean="0"/>
              <a:pPr/>
              <a:t>9/6/2024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A3188-97B3-42AC-A7B7-07FCDFD56592}" type="slidenum">
              <a:rPr lang="en-US" smtClean="0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4417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2A441-3696-41C8-8DB2-07641AF5105C}" type="datetimeFigureOut">
              <a:rPr lang="en-US" smtClean="0"/>
              <a:pPr/>
              <a:t>9/6/2024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A3188-97B3-42AC-A7B7-07FCDFD56592}" type="slidenum">
              <a:rPr lang="en-US" smtClean="0"/>
              <a:pPr/>
              <a:t>‹№›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764996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2A441-3696-41C8-8DB2-07641AF5105C}" type="datetimeFigureOut">
              <a:rPr lang="en-US" smtClean="0"/>
              <a:pPr/>
              <a:t>9/6/2024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A3188-97B3-42AC-A7B7-07FCDFD56592}" type="slidenum">
              <a:rPr lang="en-US" smtClean="0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2022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 цита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2A441-3696-41C8-8DB2-07641AF5105C}" type="datetimeFigureOut">
              <a:rPr lang="en-US" smtClean="0"/>
              <a:pPr/>
              <a:t>9/6/2024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A3188-97B3-42AC-A7B7-07FCDFD56592}" type="slidenum">
              <a:rPr lang="en-US" smtClean="0"/>
              <a:pPr/>
              <a:t>‹№›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70768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Істина/хибніст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2A441-3696-41C8-8DB2-07641AF5105C}" type="datetimeFigureOut">
              <a:rPr lang="en-US" smtClean="0"/>
              <a:pPr/>
              <a:t>9/6/2024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A3188-97B3-42AC-A7B7-07FCDFD56592}" type="slidenum">
              <a:rPr lang="en-US" smtClean="0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9669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2A441-3696-41C8-8DB2-07641AF5105C}" type="datetimeFigureOut">
              <a:rPr lang="en-US" smtClean="0"/>
              <a:pPr/>
              <a:t>9/6/2024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A3188-97B3-42AC-A7B7-07FCDFD56592}" type="slidenum">
              <a:rPr lang="en-US" smtClean="0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5798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2A441-3696-41C8-8DB2-07641AF5105C}" type="datetimeFigureOut">
              <a:rPr lang="en-US" smtClean="0"/>
              <a:pPr/>
              <a:t>9/6/2024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A3188-97B3-42AC-A7B7-07FCDFD56592}" type="slidenum">
              <a:rPr lang="en-US" smtClean="0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3712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’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2A441-3696-41C8-8DB2-07641AF5105C}" type="datetimeFigureOut">
              <a:rPr lang="en-US" smtClean="0"/>
              <a:pPr/>
              <a:t>9/6/2024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A3188-97B3-42AC-A7B7-07FCDFD56592}" type="slidenum">
              <a:rPr lang="en-US" smtClean="0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3603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2A441-3696-41C8-8DB2-07641AF5105C}" type="datetimeFigureOut">
              <a:rPr lang="en-US" smtClean="0"/>
              <a:pPr/>
              <a:t>9/6/2024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A3188-97B3-42AC-A7B7-07FCDFD56592}" type="slidenum">
              <a:rPr lang="en-US" smtClean="0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0719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2A441-3696-41C8-8DB2-07641AF5105C}" type="datetimeFigureOut">
              <a:rPr lang="en-US" smtClean="0"/>
              <a:pPr/>
              <a:t>9/6/2024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A3188-97B3-42AC-A7B7-07FCDFD56592}" type="slidenum">
              <a:rPr lang="en-US" smtClean="0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5362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2A441-3696-41C8-8DB2-07641AF5105C}" type="datetimeFigureOut">
              <a:rPr lang="en-US" smtClean="0"/>
              <a:pPr/>
              <a:t>9/6/2024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A3188-97B3-42AC-A7B7-07FCDFD56592}" type="slidenum">
              <a:rPr lang="en-US" smtClean="0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6656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2A441-3696-41C8-8DB2-07641AF5105C}" type="datetimeFigureOut">
              <a:rPr lang="en-US" smtClean="0"/>
              <a:pPr/>
              <a:t>9/6/2024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A3188-97B3-42AC-A7B7-07FCDFD56592}" type="slidenum">
              <a:rPr lang="en-US" smtClean="0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355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2A441-3696-41C8-8DB2-07641AF5105C}" type="datetimeFigureOut">
              <a:rPr lang="en-US" smtClean="0"/>
              <a:pPr/>
              <a:t>9/6/2024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A3188-97B3-42AC-A7B7-07FCDFD56592}" type="slidenum">
              <a:rPr lang="en-US" smtClean="0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1962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2A441-3696-41C8-8DB2-07641AF5105C}" type="datetimeFigureOut">
              <a:rPr lang="en-US" smtClean="0"/>
              <a:pPr/>
              <a:t>9/6/2024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A3188-97B3-42AC-A7B7-07FCDFD56592}" type="slidenum">
              <a:rPr lang="en-US" smtClean="0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3921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2A441-3696-41C8-8DB2-07641AF5105C}" type="datetimeFigureOut">
              <a:rPr lang="en-US" smtClean="0"/>
              <a:pPr/>
              <a:t>9/6/2024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A3188-97B3-42AC-A7B7-07FCDFD56592}" type="slidenum">
              <a:rPr lang="en-US" smtClean="0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5083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cxnSp>
          <p:nvCxnSpPr>
            <p:cNvPr id="7" name="Straight Connector 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8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72A441-3696-41C8-8DB2-07641AF5105C}" type="datetimeFigureOut">
              <a:rPr lang="en-US" smtClean="0"/>
              <a:pPr/>
              <a:t>9/6/2024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07A3188-97B3-42AC-A7B7-07FCDFD56592}" type="slidenum">
              <a:rPr lang="en-US" smtClean="0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94381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51" r:id="rId1"/>
    <p:sldLayoutId id="2147483952" r:id="rId2"/>
    <p:sldLayoutId id="2147483953" r:id="rId3"/>
    <p:sldLayoutId id="2147483954" r:id="rId4"/>
    <p:sldLayoutId id="2147483955" r:id="rId5"/>
    <p:sldLayoutId id="2147483956" r:id="rId6"/>
    <p:sldLayoutId id="2147483957" r:id="rId7"/>
    <p:sldLayoutId id="2147483958" r:id="rId8"/>
    <p:sldLayoutId id="2147483959" r:id="rId9"/>
    <p:sldLayoutId id="2147483960" r:id="rId10"/>
    <p:sldLayoutId id="2147483961" r:id="rId11"/>
    <p:sldLayoutId id="2147483962" r:id="rId12"/>
    <p:sldLayoutId id="2147483963" r:id="rId13"/>
    <p:sldLayoutId id="2147483964" r:id="rId14"/>
    <p:sldLayoutId id="2147483965" r:id="rId15"/>
    <p:sldLayoutId id="2147483966" r:id="rId16"/>
  </p:sldLayoutIdLst>
  <p:transition>
    <p:random/>
  </p:transition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2348880"/>
            <a:ext cx="8458200" cy="1222375"/>
          </a:xfrm>
        </p:spPr>
        <p:txBody>
          <a:bodyPr>
            <a:normAutofit fontScale="90000"/>
          </a:bodyPr>
          <a:lstStyle/>
          <a:p>
            <a:r>
              <a:rPr lang="uk-UA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dirty="0"/>
              <a:t/>
            </a:r>
            <a:br>
              <a:rPr lang="uk-UA" dirty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dirty="0"/>
              <a:t/>
            </a:r>
            <a:br>
              <a:rPr lang="uk-UA" dirty="0"/>
            </a:br>
            <a:endParaRPr lang="en-US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19672" y="2068318"/>
            <a:ext cx="5328592" cy="2152770"/>
          </a:xfrm>
        </p:spPr>
        <p:txBody>
          <a:bodyPr>
            <a:noAutofit/>
          </a:bodyPr>
          <a:lstStyle/>
          <a:p>
            <a:pPr algn="ctr"/>
            <a:r>
              <a:rPr lang="uk-UA" sz="4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ЛЕКЦІЯ. Історія розвитку </a:t>
            </a:r>
            <a:r>
              <a:rPr lang="uk-UA" sz="40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біржового трейдингу </a:t>
            </a:r>
            <a:r>
              <a:rPr lang="uk-UA" sz="4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 сучасний стан біржового ринку</a:t>
            </a:r>
            <a:endParaRPr lang="en-US" sz="40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6070" y="188640"/>
            <a:ext cx="8460426" cy="792088"/>
          </a:xfrm>
        </p:spPr>
        <p:txBody>
          <a:bodyPr>
            <a:noAutofit/>
          </a:bodyPr>
          <a:lstStyle/>
          <a:p>
            <a:r>
              <a:rPr lang="ru-RU" sz="1800" b="1" dirty="0">
                <a:effectLst/>
                <a:latin typeface="Times New Roman" pitchFamily="18" charset="0"/>
                <a:cs typeface="Times New Roman" pitchFamily="18" charset="0"/>
              </a:rPr>
              <a:t>Номенклатура </a:t>
            </a:r>
            <a:r>
              <a:rPr lang="ru-RU" sz="1800" b="1" dirty="0" err="1" smtClean="0">
                <a:effectLst/>
                <a:latin typeface="Times New Roman" pitchFamily="18" charset="0"/>
                <a:cs typeface="Times New Roman" pitchFamily="18" charset="0"/>
              </a:rPr>
              <a:t>біржових</a:t>
            </a:r>
            <a:r>
              <a:rPr lang="ru-RU" sz="1800" b="1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effectLst/>
                <a:latin typeface="Times New Roman" pitchFamily="18" charset="0"/>
                <a:cs typeface="Times New Roman" pitchFamily="18" charset="0"/>
              </a:rPr>
              <a:t>товарів</a:t>
            </a:r>
            <a:r>
              <a:rPr lang="ru-RU" sz="1800" b="1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effectLst/>
                <a:latin typeface="Times New Roman" pitchFamily="18" charset="0"/>
                <a:cs typeface="Times New Roman" pitchFamily="18" charset="0"/>
              </a:rPr>
              <a:t>традиційно</a:t>
            </a:r>
            <a:r>
              <a:rPr lang="ru-RU" sz="1800" b="1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effectLst/>
                <a:latin typeface="Times New Roman" pitchFamily="18" charset="0"/>
                <a:cs typeface="Times New Roman" pitchFamily="18" charset="0"/>
              </a:rPr>
              <a:t>складається</a:t>
            </a:r>
            <a:r>
              <a:rPr lang="ru-RU" sz="1800" b="1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effectLst/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1800" b="1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smtClean="0">
                <a:effectLst/>
                <a:latin typeface="Times New Roman" pitchFamily="18" charset="0"/>
                <a:cs typeface="Times New Roman" pitchFamily="18" charset="0"/>
              </a:rPr>
              <a:t>таких </a:t>
            </a:r>
            <a:r>
              <a:rPr lang="ru-RU" sz="1800" b="1" dirty="0" err="1">
                <a:effectLst/>
                <a:latin typeface="Times New Roman" pitchFamily="18" charset="0"/>
                <a:cs typeface="Times New Roman" pitchFamily="18" charset="0"/>
              </a:rPr>
              <a:t>груп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970885"/>
            <a:ext cx="8784976" cy="4546347"/>
          </a:xfrm>
        </p:spPr>
        <p:txBody>
          <a:bodyPr>
            <a:normAutofit fontScale="92500" lnSpcReduction="2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1600" b="1" i="1" dirty="0" err="1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1600" b="1" i="1" dirty="0" err="1" smtClean="0">
                <a:latin typeface="Times New Roman" pitchFamily="18" charset="0"/>
                <a:cs typeface="Times New Roman" pitchFamily="18" charset="0"/>
              </a:rPr>
              <a:t>ільськогосподарські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й </a:t>
            </a:r>
            <a:r>
              <a:rPr lang="ru-RU" sz="1600" b="1" i="1" dirty="0" err="1">
                <a:latin typeface="Times New Roman" pitchFamily="18" charset="0"/>
                <a:cs typeface="Times New Roman" pitchFamily="18" charset="0"/>
              </a:rPr>
              <a:t>лісові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err="1">
                <a:latin typeface="Times New Roman" pitchFamily="18" charset="0"/>
                <a:cs typeface="Times New Roman" pitchFamily="18" charset="0"/>
              </a:rPr>
              <a:t>товарів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1600" b="1" i="1" dirty="0" err="1">
                <a:latin typeface="Times New Roman" pitchFamily="18" charset="0"/>
                <a:cs typeface="Times New Roman" pitchFamily="18" charset="0"/>
              </a:rPr>
              <a:t>продуктів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err="1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err="1">
                <a:latin typeface="Times New Roman" pitchFamily="18" charset="0"/>
                <a:cs typeface="Times New Roman" pitchFamily="18" charset="0"/>
              </a:rPr>
              <a:t>переробки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600" b="1" i="1" dirty="0" err="1">
                <a:latin typeface="Times New Roman" pitchFamily="18" charset="0"/>
                <a:cs typeface="Times New Roman" pitchFamily="18" charset="0"/>
              </a:rPr>
              <a:t>близько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 50 </a:t>
            </a:r>
            <a:r>
              <a:rPr lang="ru-RU" sz="1600" b="1" i="1" dirty="0" err="1">
                <a:latin typeface="Times New Roman" pitchFamily="18" charset="0"/>
                <a:cs typeface="Times New Roman" pitchFamily="18" charset="0"/>
              </a:rPr>
              <a:t>видів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);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marL="0">
              <a:spcBef>
                <a:spcPts val="0"/>
              </a:spcBef>
            </a:pP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зернові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пшениця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кукурудза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ячмінь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овес, жито);</a:t>
            </a:r>
          </a:p>
          <a:p>
            <a:pPr marL="0">
              <a:spcBef>
                <a:spcPts val="0"/>
              </a:spcBef>
            </a:pP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оліїсті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лляне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й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бавовняне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насіння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соєві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боби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соєва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олія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шроти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marL="0">
              <a:spcBef>
                <a:spcPts val="0"/>
              </a:spcBef>
            </a:pP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продукція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тваринництва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(жива велика рогата худоба,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свині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м’ясо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окости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marL="0">
              <a:spcBef>
                <a:spcPts val="0"/>
              </a:spcBef>
            </a:pP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харчосмакові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товари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цукор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кава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какао -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боби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рослинні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олії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яйця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картопля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концентрат апельсинового соку,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арахіс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перець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marL="0">
              <a:spcBef>
                <a:spcPts val="0"/>
              </a:spcBef>
            </a:pP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текстильні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товари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бавовна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вовна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натуральний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штучний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шовк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пряжа,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льон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marL="0">
              <a:spcBef>
                <a:spcPts val="0"/>
              </a:spcBef>
            </a:pP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натуральний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каучук;</a:t>
            </a:r>
          </a:p>
          <a:p>
            <a:pPr marL="0">
              <a:spcBef>
                <a:spcPts val="0"/>
              </a:spcBef>
            </a:pP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лісові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товари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1600" b="1" i="1" dirty="0" err="1">
                <a:latin typeface="Times New Roman" pitchFamily="18" charset="0"/>
                <a:cs typeface="Times New Roman" pitchFamily="18" charset="0"/>
              </a:rPr>
              <a:t>Промислова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err="1">
                <a:latin typeface="Times New Roman" pitchFamily="18" charset="0"/>
                <a:cs typeface="Times New Roman" pitchFamily="18" charset="0"/>
              </a:rPr>
              <a:t>сировина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1600" b="1" i="1" dirty="0" err="1">
                <a:latin typeface="Times New Roman" pitchFamily="18" charset="0"/>
                <a:cs typeface="Times New Roman" pitchFamily="18" charset="0"/>
              </a:rPr>
              <a:t>напівфабрикати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ru-RU" sz="1600" b="1" i="1" dirty="0" err="1">
                <a:latin typeface="Times New Roman" pitchFamily="18" charset="0"/>
                <a:cs typeface="Times New Roman" pitchFamily="18" charset="0"/>
              </a:rPr>
              <a:t>близько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 20 </a:t>
            </a:r>
            <a:r>
              <a:rPr lang="ru-RU" sz="1600" b="1" i="1" dirty="0" err="1">
                <a:latin typeface="Times New Roman" pitchFamily="18" charset="0"/>
                <a:cs typeface="Times New Roman" pitchFamily="18" charset="0"/>
              </a:rPr>
              <a:t>видів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):</a:t>
            </a:r>
          </a:p>
          <a:p>
            <a:pPr marL="0">
              <a:spcBef>
                <a:spcPts val="0"/>
              </a:spcBef>
            </a:pP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кольорові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метали (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мідь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, олово, цинк,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свинець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нікель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алюміній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marL="0">
              <a:spcBef>
                <a:spcPts val="0"/>
              </a:spcBef>
            </a:pP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дорогоцінні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метали (золото,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срібло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платина,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паладій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marL="0">
              <a:spcBef>
                <a:spcPts val="0"/>
              </a:spcBef>
            </a:pP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енергоносії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нафта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бензин, мазут,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дизельне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паливо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0" indent="0">
              <a:spcBef>
                <a:spcPts val="0"/>
              </a:spcBef>
              <a:buNone/>
            </a:pPr>
            <a:r>
              <a:rPr lang="uk-UA" sz="1600" dirty="0" smtClean="0"/>
              <a:t>ІІІ</a:t>
            </a:r>
            <a:r>
              <a:rPr lang="uk-UA" sz="1600" dirty="0"/>
              <a:t>. Фінансові інструменти: 1) цінні папери та відсоткові ставки: а) облігації, зобов’язання та векселі Казначейства США та інших держав Європи та Азії, депозитні сертифікати банків; б) акції; в) відсоткові ставки: 30-ти денні,</a:t>
            </a:r>
            <a:r>
              <a:rPr lang="en-US" sz="1600" dirty="0"/>
              <a:t>LIBOR; </a:t>
            </a:r>
            <a:r>
              <a:rPr lang="uk-UA" sz="1600" dirty="0"/>
              <a:t>г) фондові індекси провідних бірж; 2) валюта: а) британський фунт, євро, японська єна, австралійський та канадський долари, мексиканське песо, російський рубль; б) вклади в євродоларах; 3) похідні фінансові інструменти: а) форварди; б) ф’ючерси; в) опціони; 4) гібридні комбінації фінансових інструментів: наприклад, гібрид процентних та валютних інструментів, </a:t>
            </a:r>
            <a:r>
              <a:rPr lang="en-US" sz="1600" dirty="0"/>
              <a:t>ETF (Exchange-Traded Fund) </a:t>
            </a:r>
            <a:r>
              <a:rPr lang="uk-UA" sz="1600" dirty="0"/>
              <a:t>тощо; 5) синтетичні комбінації: наприклад, опціон на ф’ючерсний контракт з пшеницею, опціон на ф’ючерсний контракт з індексом акцій тощо; 6) екзотичні інструменти: наприклад, ф’ючерс та опціон на погоду, ф’ючерс на </a:t>
            </a:r>
            <a:r>
              <a:rPr lang="uk-UA" sz="1600" dirty="0" err="1"/>
              <a:t>своп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marL="0">
              <a:spcBef>
                <a:spcPts val="0"/>
              </a:spcBef>
            </a:pP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155370782"/>
      </p:ext>
    </p:extLst>
  </p:cSld>
  <p:clrMapOvr>
    <a:masterClrMapping/>
  </p:clrMapOvr>
  <p:transition>
    <p:rand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686800" cy="838200"/>
          </a:xfrm>
        </p:spPr>
        <p:txBody>
          <a:bodyPr>
            <a:normAutofit/>
          </a:bodyPr>
          <a:lstStyle/>
          <a:p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1.4. Становлення та розвиток біржового ринку в Україні.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980728"/>
            <a:ext cx="6347714" cy="3880773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05" y="1818928"/>
            <a:ext cx="6293499" cy="2736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37890770"/>
      </p:ext>
    </p:extLst>
  </p:cSld>
  <p:clrMapOvr>
    <a:masterClrMapping/>
  </p:clrMapOvr>
  <p:transition>
    <p:rand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План</a:t>
            </a:r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i="1" dirty="0"/>
              <a:t>1.1. Сутність біржі, її роль та місце в економіці.</a:t>
            </a:r>
            <a:endParaRPr lang="uk-UA" dirty="0"/>
          </a:p>
          <a:p>
            <a:r>
              <a:rPr lang="uk-UA" i="1" dirty="0"/>
              <a:t>1.2. Класифікація бірж та їх функції.</a:t>
            </a:r>
            <a:endParaRPr lang="uk-UA" dirty="0"/>
          </a:p>
          <a:p>
            <a:r>
              <a:rPr lang="uk-UA" i="1" dirty="0"/>
              <a:t>1.3. Етапи розвитку біржової торгівлі за кордоном та сучасний стан світового біржового ринку.</a:t>
            </a:r>
            <a:endParaRPr lang="uk-UA" dirty="0"/>
          </a:p>
          <a:p>
            <a:r>
              <a:rPr lang="uk-UA" i="1" dirty="0"/>
              <a:t>1.4. Становлення та розвиток біржового ринку в Україні.</a:t>
            </a:r>
            <a:endParaRPr lang="uk-UA" dirty="0"/>
          </a:p>
          <a:p>
            <a:pPr marL="0" indent="0">
              <a:buNone/>
            </a:pP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404664"/>
            <a:ext cx="8686800" cy="46562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uk-UA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Сутність біржі, її роль та місце в економіці.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>
                <a:latin typeface="Times New Roman" pitchFamily="18" charset="0"/>
                <a:cs typeface="Times New Roman" pitchFamily="18" charset="0"/>
              </a:rPr>
            </a:br>
            <a:endParaRPr lang="en-US" sz="2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980728"/>
            <a:ext cx="8686800" cy="568863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uk-UA" sz="1400" b="1" dirty="0" smtClean="0"/>
              <a:t>			</a:t>
            </a:r>
            <a:r>
              <a:rPr lang="uk-UA" sz="1400" b="1" dirty="0" smtClean="0">
                <a:latin typeface="Constantia" pitchFamily="18" charset="0"/>
              </a:rPr>
              <a:t>                                 </a:t>
            </a:r>
          </a:p>
          <a:p>
            <a:pPr>
              <a:spcBef>
                <a:spcPts val="0"/>
              </a:spcBef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Головна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причина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виникнення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біржової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торгівлі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–        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це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розвиток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великого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виробництва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що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вимагає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ринку,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здатного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реалізувати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великі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партії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товару на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регулярній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основі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за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цінами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що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складаються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залежності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реального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співвідношення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попиту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пропозицій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на товар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spcBef>
                <a:spcPts val="0"/>
              </a:spcBef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Сучасна товарна біржа є результатом довготривалої еволюції торгівлі від початкових примітивних форм до високоорганізованого оптового ринку.</a:t>
            </a:r>
          </a:p>
          <a:p>
            <a:pPr marL="0" indent="0">
              <a:spcBef>
                <a:spcPts val="0"/>
              </a:spcBef>
              <a:buNone/>
            </a:pP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Виникнення торгівлі пояснюється потребою розвитку як виробництва, так і власне торгівлі. Тому торгівлю розглядають як сполучну ланку, що зв’язує виробництво з навколишнім середовищем.</a:t>
            </a:r>
          </a:p>
          <a:p>
            <a:pPr marL="0" indent="0">
              <a:spcBef>
                <a:spcPts val="0"/>
              </a:spcBef>
              <a:buNone/>
            </a:pP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Оскільки виробництво і торгівля тісно взаємозв’язані, то в процесі взаємодії вони висувають один до одного певні вимоги.</a:t>
            </a:r>
          </a:p>
          <a:p>
            <a:pPr marL="0" indent="0">
              <a:spcBef>
                <a:spcPts val="0"/>
              </a:spcBef>
              <a:buNone/>
            </a:pP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 функцій оптової торгівлі:</a:t>
            </a:r>
          </a:p>
          <a:p>
            <a:pPr lvl="0">
              <a:spcBef>
                <a:spcPts val="0"/>
              </a:spcBef>
            </a:pP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вивчення і прогнозування основних тенденцій розвитку економічної кон’юнктури ринку;</a:t>
            </a:r>
          </a:p>
          <a:p>
            <a:pPr lvl="0">
              <a:spcBef>
                <a:spcPts val="0"/>
              </a:spcBef>
            </a:pP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робота з продукцією у достатньо широкій номенклатурі;</a:t>
            </a:r>
          </a:p>
          <a:p>
            <a:pPr lvl="0">
              <a:spcBef>
                <a:spcPts val="0"/>
              </a:spcBef>
            </a:pP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 партій товару за обсягами й бажанням покупця;</a:t>
            </a:r>
          </a:p>
          <a:p>
            <a:pPr lvl="0">
              <a:spcBef>
                <a:spcPts val="0"/>
              </a:spcBef>
            </a:pP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пакування партій товару і зберігання його;</a:t>
            </a:r>
          </a:p>
          <a:p>
            <a:pPr lvl="0">
              <a:spcBef>
                <a:spcPts val="0"/>
              </a:spcBef>
            </a:pP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доставка (транспортування) товару до місця призначення;</a:t>
            </a:r>
          </a:p>
          <a:p>
            <a:pPr lvl="0">
              <a:spcBef>
                <a:spcPts val="0"/>
              </a:spcBef>
            </a:pP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надання клієнтам товарного кредиту;</a:t>
            </a:r>
          </a:p>
          <a:p>
            <a:pPr lvl="0">
              <a:spcBef>
                <a:spcPts val="0"/>
              </a:spcBef>
            </a:pP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надання орендних послуг;</a:t>
            </a:r>
          </a:p>
          <a:p>
            <a:pPr lvl="0">
              <a:spcBef>
                <a:spcPts val="0"/>
              </a:spcBef>
            </a:pP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надання інформації і консультаційних послуг (цінової, технічної</a:t>
            </a:r>
            <a:b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інформації, рекомендацій щодо обслуговування і продажу товарів).</a:t>
            </a:r>
          </a:p>
          <a:p>
            <a:pPr>
              <a:buNone/>
            </a:pPr>
            <a:endParaRPr lang="uk-UA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sz="1400" dirty="0">
                <a:latin typeface="Constantia" pitchFamily="18" charset="0"/>
              </a:rPr>
              <a:t> </a:t>
            </a:r>
            <a:endParaRPr lang="uk-UA" sz="1400" dirty="0" smtClean="0">
              <a:latin typeface="Constantia" pitchFamily="18" charset="0"/>
            </a:endParaRPr>
          </a:p>
          <a:p>
            <a:pPr>
              <a:buNone/>
            </a:pPr>
            <a:r>
              <a:rPr lang="ru-RU" sz="1400" dirty="0">
                <a:latin typeface="Constantia" pitchFamily="18" charset="0"/>
              </a:rPr>
              <a:t> </a:t>
            </a:r>
            <a:r>
              <a:rPr lang="ru-RU" sz="1400" dirty="0" smtClean="0">
                <a:latin typeface="Constantia" pitchFamily="18" charset="0"/>
              </a:rPr>
              <a:t>        </a:t>
            </a:r>
            <a:endParaRPr lang="en-US" sz="1400" dirty="0">
              <a:latin typeface="Constantia" pitchFamily="18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581786" y="5445225"/>
            <a:ext cx="8022662" cy="1008112"/>
          </a:xfrm>
        </p:spPr>
        <p:txBody>
          <a:bodyPr/>
          <a:lstStyle/>
          <a:p>
            <a:pPr marL="0" indent="0" algn="ctr">
              <a:buNone/>
            </a:pPr>
            <a:r>
              <a:rPr lang="uk-UA" dirty="0"/>
              <a:t>Рис. 1 – Форми оптової </a:t>
            </a:r>
            <a:r>
              <a:rPr lang="uk-UA" dirty="0" smtClean="0"/>
              <a:t>торгівлі</a:t>
            </a:r>
          </a:p>
          <a:p>
            <a:pPr marL="0" indent="0" algn="ctr">
              <a:buNone/>
            </a:pPr>
            <a:r>
              <a:rPr lang="uk-UA" dirty="0" smtClean="0"/>
              <a:t>Біржова </a:t>
            </a:r>
            <a:r>
              <a:rPr lang="uk-UA" dirty="0"/>
              <a:t>торгівля є невід’ємною складовою частиною оптової торгівлі.</a:t>
            </a:r>
          </a:p>
          <a:p>
            <a:pPr marL="0" indent="0">
              <a:buNone/>
            </a:pPr>
            <a:endParaRPr lang="uk-UA" dirty="0"/>
          </a:p>
        </p:txBody>
      </p:sp>
      <p:sp>
        <p:nvSpPr>
          <p:cNvPr id="15" name="Rectangle 25"/>
          <p:cNvSpPr>
            <a:spLocks noChangeArrowheads="1"/>
          </p:cNvSpPr>
          <p:nvPr/>
        </p:nvSpPr>
        <p:spPr bwMode="auto">
          <a:xfrm>
            <a:off x="1259632" y="99592"/>
            <a:ext cx="7128792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0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Найбільш поширеними формами оптової торгівлі можна вважати такі ( рис.1):</a:t>
            </a:r>
            <a:endParaRPr kumimoji="0" lang="uk-UA" altLang="uk-UA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alt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16" name="Групувати 15"/>
          <p:cNvGrpSpPr>
            <a:grpSpLocks/>
          </p:cNvGrpSpPr>
          <p:nvPr/>
        </p:nvGrpSpPr>
        <p:grpSpPr bwMode="auto">
          <a:xfrm>
            <a:off x="1573022" y="11161174"/>
            <a:ext cx="4771390" cy="1533525"/>
            <a:chOff x="2002" y="3114"/>
            <a:chExt cx="8204" cy="2331"/>
          </a:xfrm>
        </p:grpSpPr>
        <p:sp>
          <p:nvSpPr>
            <p:cNvPr id="17" name="Rectangle 3"/>
            <p:cNvSpPr>
              <a:spLocks noChangeArrowheads="1"/>
            </p:cNvSpPr>
            <p:nvPr/>
          </p:nvSpPr>
          <p:spPr bwMode="auto">
            <a:xfrm>
              <a:off x="3861" y="3114"/>
              <a:ext cx="4989" cy="45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uk-UA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Оптова торгівля</a:t>
              </a:r>
              <a:endParaRPr lang="uk-UA" sz="12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Rectangle 4"/>
            <p:cNvSpPr>
              <a:spLocks noChangeArrowheads="1"/>
            </p:cNvSpPr>
            <p:nvPr/>
          </p:nvSpPr>
          <p:spPr bwMode="auto">
            <a:xfrm>
              <a:off x="4982" y="4051"/>
              <a:ext cx="2160" cy="139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uk-UA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Організована незалежними оптовими торговельними компаніями</a:t>
              </a:r>
              <a:endParaRPr lang="uk-UA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9" name="Rectangle 5"/>
            <p:cNvSpPr>
              <a:spLocks noChangeArrowheads="1"/>
            </p:cNvSpPr>
            <p:nvPr/>
          </p:nvSpPr>
          <p:spPr bwMode="auto">
            <a:xfrm>
              <a:off x="2002" y="4135"/>
              <a:ext cx="2160" cy="131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uk-UA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 </a:t>
              </a:r>
              <a:endParaRPr lang="uk-UA" sz="12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uk-UA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Організована виробником</a:t>
              </a:r>
              <a:endParaRPr lang="uk-UA" sz="12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Rectangle 6"/>
            <p:cNvSpPr>
              <a:spLocks noChangeArrowheads="1"/>
            </p:cNvSpPr>
            <p:nvPr/>
          </p:nvSpPr>
          <p:spPr bwMode="auto">
            <a:xfrm>
              <a:off x="8046" y="4051"/>
              <a:ext cx="2160" cy="136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342900" lvl="0" indent="-342900">
                <a:spcAft>
                  <a:spcPts val="0"/>
                </a:spcAft>
                <a:buFont typeface="+mj-lt"/>
                <a:buAutoNum type="arabicPeriod"/>
              </a:pPr>
              <a:r>
                <a:rPr lang="uk-UA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Біржі</a:t>
              </a:r>
              <a:endParaRPr lang="uk-UA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marL="342900" lvl="0" indent="-342900">
                <a:spcAft>
                  <a:spcPts val="0"/>
                </a:spcAft>
                <a:buFont typeface="+mj-lt"/>
                <a:buAutoNum type="arabicPeriod"/>
              </a:pPr>
              <a:r>
                <a:rPr lang="uk-UA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Аукціони</a:t>
              </a:r>
              <a:endParaRPr lang="uk-UA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marL="342900" lvl="0" indent="-342900">
                <a:spcAft>
                  <a:spcPts val="0"/>
                </a:spcAft>
                <a:buFont typeface="+mj-lt"/>
                <a:buAutoNum type="arabicPeriod"/>
              </a:pPr>
              <a:r>
                <a:rPr lang="uk-UA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Ярмарки</a:t>
              </a:r>
              <a:endParaRPr lang="uk-UA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marL="342900" lvl="0" indent="-342900">
                <a:spcAft>
                  <a:spcPts val="0"/>
                </a:spcAft>
                <a:buFont typeface="+mj-lt"/>
                <a:buAutoNum type="arabicPeriod"/>
              </a:pPr>
              <a:r>
                <a:rPr lang="uk-UA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Локальні ринки</a:t>
              </a:r>
              <a:endParaRPr lang="uk-UA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cxnSp>
          <p:nvCxnSpPr>
            <p:cNvPr id="21" name="Line 7"/>
            <p:cNvCxnSpPr>
              <a:cxnSpLocks noChangeShapeType="1"/>
            </p:cNvCxnSpPr>
            <p:nvPr/>
          </p:nvCxnSpPr>
          <p:spPr bwMode="auto">
            <a:xfrm>
              <a:off x="6054" y="3566"/>
              <a:ext cx="0" cy="56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" name="Line 8"/>
            <p:cNvCxnSpPr>
              <a:cxnSpLocks noChangeShapeType="1"/>
            </p:cNvCxnSpPr>
            <p:nvPr/>
          </p:nvCxnSpPr>
          <p:spPr bwMode="auto">
            <a:xfrm flipV="1">
              <a:off x="3308" y="3800"/>
              <a:ext cx="5542" cy="1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" name="Line 9"/>
            <p:cNvCxnSpPr>
              <a:cxnSpLocks noChangeShapeType="1"/>
            </p:cNvCxnSpPr>
            <p:nvPr/>
          </p:nvCxnSpPr>
          <p:spPr bwMode="auto">
            <a:xfrm>
              <a:off x="3308" y="3800"/>
              <a:ext cx="0" cy="33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" name="Line 10"/>
            <p:cNvCxnSpPr>
              <a:cxnSpLocks noChangeShapeType="1"/>
            </p:cNvCxnSpPr>
            <p:nvPr/>
          </p:nvCxnSpPr>
          <p:spPr bwMode="auto">
            <a:xfrm>
              <a:off x="8850" y="3800"/>
              <a:ext cx="0" cy="25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26" name="Групувати 25"/>
          <p:cNvGrpSpPr>
            <a:grpSpLocks/>
          </p:cNvGrpSpPr>
          <p:nvPr/>
        </p:nvGrpSpPr>
        <p:grpSpPr bwMode="auto">
          <a:xfrm>
            <a:off x="581786" y="1228930"/>
            <a:ext cx="8022662" cy="4007088"/>
            <a:chOff x="2002" y="3114"/>
            <a:chExt cx="8204" cy="2331"/>
          </a:xfrm>
        </p:grpSpPr>
        <p:sp>
          <p:nvSpPr>
            <p:cNvPr id="27" name="Rectangle 3"/>
            <p:cNvSpPr>
              <a:spLocks noChangeArrowheads="1"/>
            </p:cNvSpPr>
            <p:nvPr/>
          </p:nvSpPr>
          <p:spPr bwMode="auto">
            <a:xfrm>
              <a:off x="3861" y="3114"/>
              <a:ext cx="4989" cy="45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uk-UA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Оптова торгівля</a:t>
              </a:r>
              <a:endParaRPr lang="uk-UA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8" name="Rectangle 4"/>
            <p:cNvSpPr>
              <a:spLocks noChangeArrowheads="1"/>
            </p:cNvSpPr>
            <p:nvPr/>
          </p:nvSpPr>
          <p:spPr bwMode="auto">
            <a:xfrm>
              <a:off x="4982" y="4051"/>
              <a:ext cx="2160" cy="139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uk-UA" dirty="0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Організована незалежними оптовими торговельними компаніями</a:t>
              </a:r>
            </a:p>
          </p:txBody>
        </p:sp>
        <p:sp>
          <p:nvSpPr>
            <p:cNvPr id="29" name="Rectangle 5"/>
            <p:cNvSpPr>
              <a:spLocks noChangeArrowheads="1"/>
            </p:cNvSpPr>
            <p:nvPr/>
          </p:nvSpPr>
          <p:spPr bwMode="auto">
            <a:xfrm>
              <a:off x="2002" y="4135"/>
              <a:ext cx="2160" cy="131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uk-UA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 </a:t>
              </a:r>
              <a:endParaRPr lang="uk-UA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uk-UA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Організована виробником</a:t>
              </a:r>
              <a:endParaRPr lang="uk-UA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0" name="Rectangle 6"/>
            <p:cNvSpPr>
              <a:spLocks noChangeArrowheads="1"/>
            </p:cNvSpPr>
            <p:nvPr/>
          </p:nvSpPr>
          <p:spPr bwMode="auto">
            <a:xfrm>
              <a:off x="8046" y="4051"/>
              <a:ext cx="2160" cy="136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342900" lvl="0" indent="-342900">
                <a:spcAft>
                  <a:spcPts val="0"/>
                </a:spcAft>
                <a:buFont typeface="+mj-lt"/>
                <a:buAutoNum type="arabicPeriod"/>
              </a:pPr>
              <a:r>
                <a:rPr lang="uk-UA" dirty="0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Біржі</a:t>
              </a:r>
            </a:p>
            <a:p>
              <a:pPr marL="342900" lvl="0" indent="-342900">
                <a:spcAft>
                  <a:spcPts val="0"/>
                </a:spcAft>
                <a:buFont typeface="+mj-lt"/>
                <a:buAutoNum type="arabicPeriod"/>
              </a:pPr>
              <a:r>
                <a:rPr lang="uk-UA" dirty="0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Аукціони</a:t>
              </a:r>
            </a:p>
            <a:p>
              <a:pPr marL="342900" lvl="0" indent="-342900">
                <a:spcAft>
                  <a:spcPts val="0"/>
                </a:spcAft>
                <a:buFont typeface="+mj-lt"/>
                <a:buAutoNum type="arabicPeriod"/>
              </a:pPr>
              <a:r>
                <a:rPr lang="uk-UA" dirty="0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Ярмарки</a:t>
              </a:r>
            </a:p>
            <a:p>
              <a:pPr marL="342900" lvl="0" indent="-342900">
                <a:spcAft>
                  <a:spcPts val="0"/>
                </a:spcAft>
                <a:buFont typeface="+mj-lt"/>
                <a:buAutoNum type="arabicPeriod"/>
              </a:pPr>
              <a:r>
                <a:rPr lang="uk-UA" dirty="0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Локальні ринки</a:t>
              </a:r>
            </a:p>
          </p:txBody>
        </p:sp>
        <p:cxnSp>
          <p:nvCxnSpPr>
            <p:cNvPr id="31" name="Line 7"/>
            <p:cNvCxnSpPr>
              <a:cxnSpLocks noChangeShapeType="1"/>
            </p:cNvCxnSpPr>
            <p:nvPr/>
          </p:nvCxnSpPr>
          <p:spPr bwMode="auto">
            <a:xfrm>
              <a:off x="6054" y="3566"/>
              <a:ext cx="0" cy="56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2" name="Line 8"/>
            <p:cNvCxnSpPr>
              <a:cxnSpLocks noChangeShapeType="1"/>
            </p:cNvCxnSpPr>
            <p:nvPr/>
          </p:nvCxnSpPr>
          <p:spPr bwMode="auto">
            <a:xfrm flipV="1">
              <a:off x="3308" y="3800"/>
              <a:ext cx="5542" cy="1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3" name="Line 9"/>
            <p:cNvCxnSpPr>
              <a:cxnSpLocks noChangeShapeType="1"/>
            </p:cNvCxnSpPr>
            <p:nvPr/>
          </p:nvCxnSpPr>
          <p:spPr bwMode="auto">
            <a:xfrm>
              <a:off x="3308" y="3800"/>
              <a:ext cx="0" cy="33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4" name="Line 10"/>
            <p:cNvCxnSpPr>
              <a:cxnSpLocks noChangeShapeType="1"/>
            </p:cNvCxnSpPr>
            <p:nvPr/>
          </p:nvCxnSpPr>
          <p:spPr bwMode="auto">
            <a:xfrm>
              <a:off x="8850" y="3800"/>
              <a:ext cx="0" cy="25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39336416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76250"/>
            <a:ext cx="7416823" cy="556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886340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598" y="404664"/>
            <a:ext cx="7706817" cy="5636699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/>
              <a:t>БІРЖА</a:t>
            </a:r>
            <a:r>
              <a:rPr lang="ru-RU" dirty="0" smtClean="0"/>
              <a:t>  походить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грецького</a:t>
            </a:r>
            <a:r>
              <a:rPr lang="ru-RU" dirty="0"/>
              <a:t> </a:t>
            </a:r>
            <a:r>
              <a:rPr lang="de-DE" dirty="0" err="1"/>
              <a:t>birga</a:t>
            </a:r>
            <a:r>
              <a:rPr lang="de-DE" dirty="0"/>
              <a:t> (</a:t>
            </a:r>
            <a:r>
              <a:rPr lang="ru-RU" dirty="0"/>
              <a:t>сумка, кошель), </a:t>
            </a:r>
            <a:r>
              <a:rPr lang="ru-RU" dirty="0" err="1"/>
              <a:t>німецького</a:t>
            </a:r>
            <a:r>
              <a:rPr lang="ru-RU" dirty="0"/>
              <a:t> </a:t>
            </a:r>
            <a:r>
              <a:rPr lang="de-DE" dirty="0" err="1"/>
              <a:t>borse</a:t>
            </a:r>
            <a:r>
              <a:rPr lang="de-DE" dirty="0"/>
              <a:t> </a:t>
            </a:r>
            <a:r>
              <a:rPr lang="ru-RU" dirty="0"/>
              <a:t>та </a:t>
            </a:r>
            <a:r>
              <a:rPr lang="ru-RU" dirty="0" err="1"/>
              <a:t>голандського</a:t>
            </a:r>
            <a:r>
              <a:rPr lang="ru-RU" dirty="0"/>
              <a:t> </a:t>
            </a:r>
            <a:r>
              <a:rPr lang="de-DE" dirty="0" err="1"/>
              <a:t>bturs</a:t>
            </a:r>
            <a:r>
              <a:rPr lang="de-DE" dirty="0"/>
              <a:t> </a:t>
            </a:r>
            <a:r>
              <a:rPr lang="ru-RU" dirty="0"/>
              <a:t>за </a:t>
            </a:r>
            <a:r>
              <a:rPr lang="ru-RU" dirty="0" err="1"/>
              <a:t>місцем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першої </a:t>
            </a:r>
            <a:r>
              <a:rPr lang="ru-RU" dirty="0" err="1"/>
              <a:t>появи</a:t>
            </a:r>
            <a:r>
              <a:rPr lang="ru-RU" dirty="0"/>
              <a:t> у </a:t>
            </a:r>
            <a:r>
              <a:rPr lang="de-DE" dirty="0"/>
              <a:t>XV </a:t>
            </a:r>
            <a:r>
              <a:rPr lang="ru-RU" dirty="0"/>
              <a:t>ст. у м. Брюгге </a:t>
            </a:r>
            <a:r>
              <a:rPr lang="ru-RU" dirty="0" smtClean="0"/>
              <a:t>(</a:t>
            </a:r>
            <a:r>
              <a:rPr lang="ru-RU" dirty="0" err="1" smtClean="0"/>
              <a:t>Бельгія</a:t>
            </a:r>
            <a:r>
              <a:rPr lang="ru-RU" dirty="0" smtClean="0"/>
              <a:t>), </a:t>
            </a:r>
            <a:r>
              <a:rPr lang="ru-RU" dirty="0"/>
              <a:t>в </a:t>
            </a:r>
            <a:r>
              <a:rPr lang="ru-RU" dirty="0" err="1"/>
              <a:t>якому</a:t>
            </a:r>
            <a:r>
              <a:rPr lang="ru-RU" dirty="0"/>
              <a:t> </a:t>
            </a:r>
            <a:r>
              <a:rPr lang="ru-RU" b="1" dirty="0"/>
              <a:t>пан Ван де Бурсе </a:t>
            </a:r>
            <a:r>
              <a:rPr lang="ru-RU" dirty="0" err="1"/>
              <a:t>спорудив</a:t>
            </a:r>
            <a:r>
              <a:rPr lang="ru-RU" dirty="0"/>
              <a:t> </a:t>
            </a:r>
            <a:r>
              <a:rPr lang="ru-RU" dirty="0" err="1"/>
              <a:t>будинок</a:t>
            </a:r>
            <a:r>
              <a:rPr lang="ru-RU" dirty="0"/>
              <a:t> для </a:t>
            </a:r>
            <a:r>
              <a:rPr lang="ru-RU" dirty="0" err="1"/>
              <a:t>приїжджих</a:t>
            </a:r>
            <a:r>
              <a:rPr lang="ru-RU" dirty="0"/>
              <a:t>, фронтон </a:t>
            </a:r>
            <a:r>
              <a:rPr lang="ru-RU" dirty="0" err="1"/>
              <a:t>якого</a:t>
            </a:r>
            <a:r>
              <a:rPr lang="ru-RU" dirty="0"/>
              <a:t> прикрасив </a:t>
            </a:r>
            <a:r>
              <a:rPr lang="ru-RU" dirty="0" err="1"/>
              <a:t>власним</a:t>
            </a:r>
            <a:r>
              <a:rPr lang="ru-RU" dirty="0"/>
              <a:t> гербом, на </a:t>
            </a:r>
            <a:r>
              <a:rPr lang="ru-RU" dirty="0" err="1"/>
              <a:t>якому</a:t>
            </a:r>
            <a:r>
              <a:rPr lang="ru-RU" dirty="0"/>
              <a:t> було </a:t>
            </a:r>
            <a:r>
              <a:rPr lang="ru-RU" dirty="0" err="1"/>
              <a:t>зображено</a:t>
            </a:r>
            <a:r>
              <a:rPr lang="ru-RU" dirty="0"/>
              <a:t> три </a:t>
            </a:r>
            <a:r>
              <a:rPr lang="ru-RU" dirty="0" err="1"/>
              <a:t>гаманці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595309" y="2420888"/>
            <a:ext cx="6347714" cy="43204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Біржова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торгівля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– це одна з форм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організованого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ринку,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тобто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ринку,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функціонує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встановленими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правилами,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записано в тих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нормативних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актах.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Інакше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організований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ринок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це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впорядкований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ринок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але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ступінь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цієї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впорядкованості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бути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різним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відображається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і перш за все в правилах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торгівлі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можуть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різною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мірою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регламентувати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процес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купівлі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-продажу того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іншого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товару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будь-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другого активу.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5372978"/>
      </p:ext>
    </p:extLst>
  </p:cSld>
  <p:clrMapOvr>
    <a:masterClrMapping/>
  </p:clrMapOvr>
  <p:transition>
    <p:rand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 txBox="1">
            <a:spLocks/>
          </p:cNvSpPr>
          <p:nvPr/>
        </p:nvSpPr>
        <p:spPr>
          <a:xfrm>
            <a:off x="576262" y="188640"/>
            <a:ext cx="8100193" cy="5976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ru-RU" dirty="0" err="1" smtClean="0"/>
              <a:t>Біржу</a:t>
            </a:r>
            <a:r>
              <a:rPr lang="ru-RU" dirty="0" smtClean="0"/>
              <a:t> як </a:t>
            </a:r>
            <a:r>
              <a:rPr lang="ru-RU" dirty="0" err="1" smtClean="0"/>
              <a:t>класичний</a:t>
            </a:r>
            <a:r>
              <a:rPr lang="ru-RU" dirty="0" smtClean="0"/>
              <a:t> </a:t>
            </a:r>
            <a:r>
              <a:rPr lang="ru-RU" dirty="0" err="1" smtClean="0"/>
              <a:t>інститут</a:t>
            </a:r>
            <a:r>
              <a:rPr lang="ru-RU" dirty="0" smtClean="0"/>
              <a:t> </a:t>
            </a:r>
            <a:r>
              <a:rPr lang="ru-RU" dirty="0" err="1" smtClean="0"/>
              <a:t>ринкової</a:t>
            </a:r>
            <a:r>
              <a:rPr lang="ru-RU" dirty="0" smtClean="0"/>
              <a:t> </a:t>
            </a:r>
            <a:r>
              <a:rPr lang="ru-RU" dirty="0" err="1" smtClean="0"/>
              <a:t>економіки</a:t>
            </a:r>
            <a:r>
              <a:rPr lang="ru-RU" dirty="0" smtClean="0"/>
              <a:t> </a:t>
            </a:r>
            <a:r>
              <a:rPr lang="ru-RU" dirty="0" err="1" smtClean="0"/>
              <a:t>слід</a:t>
            </a:r>
            <a:r>
              <a:rPr lang="ru-RU" dirty="0" smtClean="0"/>
              <a:t> </a:t>
            </a:r>
            <a:r>
              <a:rPr lang="ru-RU" dirty="0" err="1" smtClean="0"/>
              <a:t>розглядати</a:t>
            </a:r>
            <a:r>
              <a:rPr lang="ru-RU" dirty="0" smtClean="0"/>
              <a:t> в </a:t>
            </a:r>
            <a:r>
              <a:rPr lang="ru-RU" dirty="0" err="1" smtClean="0"/>
              <a:t>організаційному</a:t>
            </a:r>
            <a:r>
              <a:rPr lang="ru-RU" dirty="0" smtClean="0"/>
              <a:t>, </a:t>
            </a:r>
            <a:r>
              <a:rPr lang="ru-RU" dirty="0" err="1" smtClean="0"/>
              <a:t>економічному</a:t>
            </a:r>
            <a:r>
              <a:rPr lang="ru-RU" dirty="0" smtClean="0"/>
              <a:t> і </a:t>
            </a:r>
            <a:r>
              <a:rPr lang="ru-RU" dirty="0" err="1" smtClean="0"/>
              <a:t>юридичному</a:t>
            </a:r>
            <a:r>
              <a:rPr lang="ru-RU" dirty="0" smtClean="0"/>
              <a:t> аспектах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.</a:t>
            </a:r>
          </a:p>
          <a:p>
            <a:pPr marL="0" indent="0">
              <a:buFont typeface="Wingdings 3" charset="2"/>
              <a:buNone/>
            </a:pPr>
            <a:endParaRPr lang="ru-RU" dirty="0" smtClean="0"/>
          </a:p>
          <a:p>
            <a:r>
              <a:rPr lang="ru-RU" b="1" dirty="0" smtClean="0"/>
              <a:t>З </a:t>
            </a:r>
            <a:r>
              <a:rPr lang="ru-RU" b="1" dirty="0" err="1" smtClean="0"/>
              <a:t>організаційної</a:t>
            </a:r>
            <a:r>
              <a:rPr lang="ru-RU" b="1" dirty="0" smtClean="0"/>
              <a:t> точки </a:t>
            </a:r>
            <a:r>
              <a:rPr lang="ru-RU" b="1" dirty="0" err="1" smtClean="0"/>
              <a:t>зору</a:t>
            </a:r>
            <a:r>
              <a:rPr lang="ru-RU" dirty="0" smtClean="0"/>
              <a:t> – це </a:t>
            </a:r>
            <a:r>
              <a:rPr lang="ru-RU" dirty="0" err="1" smtClean="0"/>
              <a:t>спеціально</a:t>
            </a:r>
            <a:r>
              <a:rPr lang="ru-RU" dirty="0" smtClean="0"/>
              <a:t> </a:t>
            </a:r>
            <a:r>
              <a:rPr lang="ru-RU" dirty="0" err="1" smtClean="0"/>
              <a:t>обладнане</a:t>
            </a:r>
            <a:r>
              <a:rPr lang="ru-RU" dirty="0" smtClean="0"/>
              <a:t> «</a:t>
            </a:r>
            <a:r>
              <a:rPr lang="ru-RU" dirty="0" err="1" smtClean="0"/>
              <a:t>ринкове</a:t>
            </a:r>
            <a:r>
              <a:rPr lang="ru-RU" dirty="0" smtClean="0"/>
              <a:t> </a:t>
            </a:r>
            <a:r>
              <a:rPr lang="ru-RU" dirty="0" err="1" smtClean="0"/>
              <a:t>місце</a:t>
            </a:r>
            <a:r>
              <a:rPr lang="ru-RU" dirty="0" smtClean="0"/>
              <a:t>»,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надається</a:t>
            </a:r>
            <a:r>
              <a:rPr lang="ru-RU" dirty="0" smtClean="0"/>
              <a:t> </a:t>
            </a:r>
            <a:r>
              <a:rPr lang="ru-RU" dirty="0" err="1" smtClean="0"/>
              <a:t>учасникам</a:t>
            </a:r>
            <a:r>
              <a:rPr lang="ru-RU" dirty="0" smtClean="0"/>
              <a:t> </a:t>
            </a:r>
            <a:r>
              <a:rPr lang="ru-RU" dirty="0" err="1" smtClean="0"/>
              <a:t>біржового</a:t>
            </a:r>
            <a:r>
              <a:rPr lang="ru-RU" dirty="0" smtClean="0"/>
              <a:t> торгу.</a:t>
            </a:r>
          </a:p>
          <a:p>
            <a:r>
              <a:rPr lang="ru-RU" b="1" dirty="0" smtClean="0"/>
              <a:t>З </a:t>
            </a:r>
            <a:r>
              <a:rPr lang="ru-RU" b="1" dirty="0" err="1" smtClean="0"/>
              <a:t>економічної</a:t>
            </a:r>
            <a:r>
              <a:rPr lang="ru-RU" b="1" dirty="0" smtClean="0"/>
              <a:t> точки </a:t>
            </a:r>
            <a:r>
              <a:rPr lang="ru-RU" b="1" dirty="0" err="1" smtClean="0"/>
              <a:t>зору</a:t>
            </a:r>
            <a:r>
              <a:rPr lang="ru-RU" dirty="0" smtClean="0"/>
              <a:t> – це </a:t>
            </a:r>
            <a:r>
              <a:rPr lang="ru-RU" dirty="0" err="1" smtClean="0"/>
              <a:t>організований</a:t>
            </a:r>
            <a:r>
              <a:rPr lang="ru-RU" dirty="0" smtClean="0"/>
              <a:t> у </a:t>
            </a:r>
            <a:r>
              <a:rPr lang="ru-RU" dirty="0" err="1" smtClean="0"/>
              <a:t>певному</a:t>
            </a:r>
            <a:r>
              <a:rPr lang="ru-RU" dirty="0" smtClean="0"/>
              <a:t> </a:t>
            </a:r>
            <a:r>
              <a:rPr lang="ru-RU" dirty="0" err="1" smtClean="0"/>
              <a:t>місці</a:t>
            </a:r>
            <a:r>
              <a:rPr lang="ru-RU" dirty="0" smtClean="0"/>
              <a:t> регулярно </a:t>
            </a:r>
            <a:r>
              <a:rPr lang="ru-RU" dirty="0" err="1" smtClean="0"/>
              <a:t>діючий</a:t>
            </a:r>
            <a:r>
              <a:rPr lang="ru-RU" dirty="0" smtClean="0"/>
              <a:t> за </a:t>
            </a:r>
            <a:r>
              <a:rPr lang="ru-RU" dirty="0" err="1" smtClean="0"/>
              <a:t>встановленими</a:t>
            </a:r>
            <a:r>
              <a:rPr lang="ru-RU" dirty="0" smtClean="0"/>
              <a:t> правилами </a:t>
            </a:r>
            <a:r>
              <a:rPr lang="ru-RU" dirty="0" err="1" smtClean="0"/>
              <a:t>оптовий</a:t>
            </a:r>
            <a:r>
              <a:rPr lang="ru-RU" dirty="0" smtClean="0"/>
              <a:t> </a:t>
            </a:r>
            <a:r>
              <a:rPr lang="ru-RU" dirty="0" err="1" smtClean="0"/>
              <a:t>ринок</a:t>
            </a:r>
            <a:r>
              <a:rPr lang="ru-RU" dirty="0" smtClean="0"/>
              <a:t>, на </a:t>
            </a:r>
            <a:r>
              <a:rPr lang="ru-RU" dirty="0" err="1" smtClean="0"/>
              <a:t>якому</a:t>
            </a:r>
            <a:r>
              <a:rPr lang="ru-RU" dirty="0" smtClean="0"/>
              <a:t> </a:t>
            </a:r>
            <a:r>
              <a:rPr lang="ru-RU" dirty="0" err="1" smtClean="0"/>
              <a:t>здійснюється</a:t>
            </a:r>
            <a:r>
              <a:rPr lang="ru-RU" dirty="0" smtClean="0"/>
              <a:t> </a:t>
            </a:r>
            <a:r>
              <a:rPr lang="ru-RU" dirty="0" err="1" smtClean="0"/>
              <a:t>торгівля</a:t>
            </a:r>
            <a:r>
              <a:rPr lang="ru-RU" dirty="0" smtClean="0"/>
              <a:t> </a:t>
            </a:r>
            <a:r>
              <a:rPr lang="ru-RU" dirty="0" err="1" smtClean="0"/>
              <a:t>цінними</a:t>
            </a:r>
            <a:r>
              <a:rPr lang="ru-RU" dirty="0" smtClean="0"/>
              <a:t> </a:t>
            </a:r>
            <a:r>
              <a:rPr lang="ru-RU" dirty="0" err="1" smtClean="0"/>
              <a:t>паперами</a:t>
            </a:r>
            <a:r>
              <a:rPr lang="ru-RU" dirty="0" smtClean="0"/>
              <a:t>, </a:t>
            </a:r>
            <a:r>
              <a:rPr lang="ru-RU" dirty="0" err="1" smtClean="0"/>
              <a:t>оптова</a:t>
            </a:r>
            <a:r>
              <a:rPr lang="ru-RU" dirty="0" smtClean="0"/>
              <a:t> </a:t>
            </a:r>
            <a:r>
              <a:rPr lang="ru-RU" dirty="0" err="1" smtClean="0"/>
              <a:t>торгівля</a:t>
            </a:r>
            <a:r>
              <a:rPr lang="ru-RU" dirty="0" smtClean="0"/>
              <a:t> товарами за </a:t>
            </a:r>
            <a:r>
              <a:rPr lang="ru-RU" dirty="0" err="1" smtClean="0"/>
              <a:t>зразками</a:t>
            </a:r>
            <a:r>
              <a:rPr lang="ru-RU" dirty="0" smtClean="0"/>
              <a:t> і стандартами і контрактами на </a:t>
            </a:r>
            <a:r>
              <a:rPr lang="ru-RU" dirty="0" err="1" smtClean="0"/>
              <a:t>їх</a:t>
            </a:r>
            <a:r>
              <a:rPr lang="ru-RU" dirty="0" smtClean="0"/>
              <a:t> поставку в </a:t>
            </a:r>
            <a:r>
              <a:rPr lang="ru-RU" dirty="0" err="1" smtClean="0"/>
              <a:t>майбутньому</a:t>
            </a:r>
            <a:r>
              <a:rPr lang="ru-RU" dirty="0" smtClean="0"/>
              <a:t>, а </a:t>
            </a:r>
            <a:r>
              <a:rPr lang="ru-RU" dirty="0" err="1" smtClean="0"/>
              <a:t>також</a:t>
            </a:r>
            <a:r>
              <a:rPr lang="ru-RU" dirty="0" smtClean="0"/>
              <a:t> валютою, </a:t>
            </a:r>
            <a:r>
              <a:rPr lang="ru-RU" dirty="0" err="1" smtClean="0"/>
              <a:t>дорогоцінними</a:t>
            </a:r>
            <a:r>
              <a:rPr lang="ru-RU" dirty="0" smtClean="0"/>
              <a:t> </a:t>
            </a:r>
            <a:r>
              <a:rPr lang="ru-RU" dirty="0" err="1" smtClean="0"/>
              <a:t>металами</a:t>
            </a:r>
            <a:r>
              <a:rPr lang="ru-RU" dirty="0" smtClean="0"/>
              <a:t> за </a:t>
            </a:r>
            <a:r>
              <a:rPr lang="ru-RU" dirty="0" err="1" smtClean="0"/>
              <a:t>цінами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офіційно</a:t>
            </a:r>
            <a:r>
              <a:rPr lang="ru-RU" dirty="0" smtClean="0"/>
              <a:t> </a:t>
            </a:r>
            <a:r>
              <a:rPr lang="ru-RU" dirty="0" err="1" smtClean="0"/>
              <a:t>встановлені</a:t>
            </a:r>
            <a:r>
              <a:rPr lang="ru-RU" dirty="0" smtClean="0"/>
              <a:t> на </a:t>
            </a:r>
            <a:r>
              <a:rPr lang="ru-RU" dirty="0" err="1" smtClean="0"/>
              <a:t>основі</a:t>
            </a:r>
            <a:r>
              <a:rPr lang="ru-RU" dirty="0" smtClean="0"/>
              <a:t> </a:t>
            </a:r>
            <a:r>
              <a:rPr lang="ru-RU" dirty="0" err="1" smtClean="0"/>
              <a:t>попиту</a:t>
            </a:r>
            <a:r>
              <a:rPr lang="ru-RU" dirty="0" smtClean="0"/>
              <a:t> та </a:t>
            </a:r>
            <a:r>
              <a:rPr lang="ru-RU" dirty="0" err="1" smtClean="0"/>
              <a:t>пропозиції</a:t>
            </a:r>
            <a:r>
              <a:rPr lang="ru-RU" dirty="0" smtClean="0"/>
              <a:t>.</a:t>
            </a:r>
          </a:p>
          <a:p>
            <a:r>
              <a:rPr lang="ru-RU" b="1" dirty="0" smtClean="0"/>
              <a:t>У </a:t>
            </a:r>
            <a:r>
              <a:rPr lang="ru-RU" b="1" dirty="0" err="1" smtClean="0"/>
              <a:t>юридичному</a:t>
            </a:r>
            <a:r>
              <a:rPr lang="ru-RU" b="1" dirty="0" smtClean="0"/>
              <a:t> </a:t>
            </a:r>
            <a:r>
              <a:rPr lang="ru-RU" b="1" dirty="0" err="1" smtClean="0"/>
              <a:t>аспекті</a:t>
            </a:r>
            <a:r>
              <a:rPr lang="ru-RU" dirty="0" smtClean="0"/>
              <a:t> – це </a:t>
            </a:r>
            <a:r>
              <a:rPr lang="ru-RU" dirty="0" err="1" smtClean="0"/>
              <a:t>організація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об’єднує</a:t>
            </a:r>
            <a:r>
              <a:rPr lang="ru-RU" dirty="0" smtClean="0"/>
              <a:t> </a:t>
            </a:r>
            <a:r>
              <a:rPr lang="ru-RU" dirty="0" err="1" smtClean="0"/>
              <a:t>фізичних</a:t>
            </a:r>
            <a:r>
              <a:rPr lang="ru-RU" dirty="0" smtClean="0"/>
              <a:t> і </a:t>
            </a:r>
            <a:r>
              <a:rPr lang="ru-RU" dirty="0" err="1" smtClean="0"/>
              <a:t>юридичних</a:t>
            </a:r>
            <a:r>
              <a:rPr lang="ru-RU" dirty="0" smtClean="0"/>
              <a:t> </a:t>
            </a:r>
            <a:r>
              <a:rPr lang="ru-RU" dirty="0" err="1" smtClean="0"/>
              <a:t>осіб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володіють</a:t>
            </a:r>
            <a:r>
              <a:rPr lang="ru-RU" dirty="0" smtClean="0"/>
              <a:t> </a:t>
            </a:r>
            <a:r>
              <a:rPr lang="ru-RU" dirty="0" err="1" smtClean="0"/>
              <a:t>відокремленим</a:t>
            </a:r>
            <a:r>
              <a:rPr lang="ru-RU" dirty="0" smtClean="0"/>
              <a:t> </a:t>
            </a:r>
            <a:r>
              <a:rPr lang="ru-RU" dirty="0" err="1" smtClean="0"/>
              <a:t>майном</a:t>
            </a:r>
            <a:r>
              <a:rPr lang="ru-RU" dirty="0" smtClean="0"/>
              <a:t> і </a:t>
            </a:r>
            <a:r>
              <a:rPr lang="ru-RU" dirty="0" err="1" smtClean="0"/>
              <a:t>мають</a:t>
            </a:r>
            <a:r>
              <a:rPr lang="ru-RU" dirty="0" smtClean="0"/>
              <a:t> </a:t>
            </a:r>
            <a:r>
              <a:rPr lang="ru-RU" dirty="0" err="1" smtClean="0"/>
              <a:t>майнові</a:t>
            </a:r>
            <a:r>
              <a:rPr lang="ru-RU" dirty="0" smtClean="0"/>
              <a:t> й </a:t>
            </a:r>
            <a:r>
              <a:rPr lang="ru-RU" dirty="0" err="1" smtClean="0"/>
              <a:t>власні</a:t>
            </a:r>
            <a:r>
              <a:rPr lang="ru-RU" dirty="0" smtClean="0"/>
              <a:t> </a:t>
            </a:r>
            <a:r>
              <a:rPr lang="ru-RU" dirty="0" err="1" smtClean="0"/>
              <a:t>немайнові</a:t>
            </a:r>
            <a:r>
              <a:rPr lang="ru-RU" dirty="0" smtClean="0"/>
              <a:t> права й </a:t>
            </a:r>
            <a:r>
              <a:rPr lang="ru-RU" dirty="0" err="1" smtClean="0"/>
              <a:t>обов’язки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4103392"/>
      </p:ext>
    </p:extLst>
  </p:cSld>
  <p:clrMapOvr>
    <a:masterClrMapping/>
  </p:clrMapOvr>
  <p:transition>
    <p:rand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82881" cy="659160"/>
          </a:xfrm>
        </p:spPr>
        <p:txBody>
          <a:bodyPr>
            <a:normAutofit fontScale="90000"/>
          </a:bodyPr>
          <a:lstStyle/>
          <a:p>
            <a:r>
              <a:rPr lang="uk-UA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1.2. Класифікація бірж та їх функції.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92696"/>
            <a:ext cx="7776864" cy="5904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978868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8103" y="113526"/>
            <a:ext cx="8330361" cy="2379370"/>
          </a:xfrm>
        </p:spPr>
        <p:txBody>
          <a:bodyPr>
            <a:noAutofit/>
          </a:bodyPr>
          <a:lstStyle/>
          <a:p>
            <a:pPr algn="ctr"/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1.3. Етапи розвитку біржової торгівлі та сучасний стан світового біржового ринку</a:t>
            </a:r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Місце для вмісту 5"/>
          <p:cNvSpPr>
            <a:spLocks noGrp="1"/>
          </p:cNvSpPr>
          <p:nvPr>
            <p:ph idx="1"/>
          </p:nvPr>
        </p:nvSpPr>
        <p:spPr>
          <a:xfrm>
            <a:off x="609598" y="980728"/>
            <a:ext cx="8138865" cy="5060635"/>
          </a:xfrm>
        </p:spPr>
        <p:txBody>
          <a:bodyPr/>
          <a:lstStyle/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endParaRPr lang="uk-UA" dirty="0"/>
          </a:p>
        </p:txBody>
      </p:sp>
      <p:graphicFrame>
        <p:nvGraphicFramePr>
          <p:cNvPr id="13" name="Таблиця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2741255"/>
              </p:ext>
            </p:extLst>
          </p:nvPr>
        </p:nvGraphicFramePr>
        <p:xfrm>
          <a:off x="679925" y="1196754"/>
          <a:ext cx="8068537" cy="525658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516977">
                  <a:extLst>
                    <a:ext uri="{9D8B030D-6E8A-4147-A177-3AD203B41FA5}">
                      <a16:colId xmlns:a16="http://schemas.microsoft.com/office/drawing/2014/main" val="99258250"/>
                    </a:ext>
                  </a:extLst>
                </a:gridCol>
                <a:gridCol w="1755501">
                  <a:extLst>
                    <a:ext uri="{9D8B030D-6E8A-4147-A177-3AD203B41FA5}">
                      <a16:colId xmlns:a16="http://schemas.microsoft.com/office/drawing/2014/main" val="1839852036"/>
                    </a:ext>
                  </a:extLst>
                </a:gridCol>
                <a:gridCol w="4796059">
                  <a:extLst>
                    <a:ext uri="{9D8B030D-6E8A-4147-A177-3AD203B41FA5}">
                      <a16:colId xmlns:a16="http://schemas.microsoft.com/office/drawing/2014/main" val="1892287493"/>
                    </a:ext>
                  </a:extLst>
                </a:gridCol>
              </a:tblGrid>
              <a:tr h="8760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spc="10">
                          <a:solidFill>
                            <a:schemeClr val="bg1"/>
                          </a:solidFill>
                          <a:effectLst/>
                        </a:rPr>
                        <a:t>Етап розвитку біржової торгівлі</a:t>
                      </a:r>
                      <a:endParaRPr lang="uk-UA" sz="12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spc="10" dirty="0">
                          <a:solidFill>
                            <a:schemeClr val="bg1"/>
                          </a:solidFill>
                          <a:effectLst/>
                        </a:rPr>
                        <a:t>Часовий проміжок</a:t>
                      </a:r>
                      <a:endParaRPr lang="uk-UA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spc="10">
                          <a:solidFill>
                            <a:schemeClr val="bg1"/>
                          </a:solidFill>
                          <a:effectLst/>
                        </a:rPr>
                        <a:t>Стисла характеристика</a:t>
                      </a:r>
                      <a:endParaRPr lang="uk-UA" sz="12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tint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4251695"/>
                  </a:ext>
                </a:extLst>
              </a:tr>
              <a:tr h="8760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spc="10" dirty="0">
                          <a:solidFill>
                            <a:schemeClr val="bg1"/>
                          </a:solidFill>
                          <a:effectLst/>
                        </a:rPr>
                        <a:t>1 етап</a:t>
                      </a:r>
                      <a:endParaRPr lang="uk-UA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spc="10" dirty="0">
                          <a:solidFill>
                            <a:schemeClr val="bg1"/>
                          </a:solidFill>
                          <a:effectLst/>
                        </a:rPr>
                        <a:t>2-га половина  </a:t>
                      </a:r>
                      <a:r>
                        <a:rPr lang="uk-UA" sz="1200" spc="-5" dirty="0">
                          <a:solidFill>
                            <a:schemeClr val="bg1"/>
                          </a:solidFill>
                          <a:effectLst/>
                        </a:rPr>
                        <a:t>Х</a:t>
                      </a:r>
                      <a:r>
                        <a:rPr lang="en-US" sz="1200" spc="-5" dirty="0">
                          <a:solidFill>
                            <a:schemeClr val="bg1"/>
                          </a:solidFill>
                          <a:effectLst/>
                        </a:rPr>
                        <a:t>VI</a:t>
                      </a:r>
                      <a:r>
                        <a:rPr lang="uk-UA" sz="1200" spc="-5" dirty="0">
                          <a:solidFill>
                            <a:schemeClr val="bg1"/>
                          </a:solidFill>
                          <a:effectLst/>
                        </a:rPr>
                        <a:t> ст.</a:t>
                      </a:r>
                      <a:endParaRPr lang="uk-UA" sz="12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spc="-5" dirty="0">
                          <a:solidFill>
                            <a:schemeClr val="bg1"/>
                          </a:solidFill>
                          <a:effectLst/>
                        </a:rPr>
                        <a:t>( з 1531 р.)</a:t>
                      </a:r>
                      <a:endParaRPr lang="uk-UA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200" spc="10" dirty="0">
                          <a:solidFill>
                            <a:schemeClr val="bg1"/>
                          </a:solidFill>
                          <a:effectLst/>
                        </a:rPr>
                        <a:t>Зародження перших товарних бірж, на яких укладають угоди на реальний товар з негайною поставкою.</a:t>
                      </a:r>
                      <a:endParaRPr lang="uk-UA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tint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9309193"/>
                  </a:ext>
                </a:extLst>
              </a:tr>
              <a:tr h="8760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342390" algn="l"/>
                        </a:tabLst>
                      </a:pPr>
                      <a:r>
                        <a:rPr lang="uk-UA" sz="1200" spc="10">
                          <a:solidFill>
                            <a:schemeClr val="bg1"/>
                          </a:solidFill>
                          <a:effectLst/>
                        </a:rPr>
                        <a:t>2 етап</a:t>
                      </a:r>
                      <a:endParaRPr lang="uk-UA" sz="12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spc="10" dirty="0">
                          <a:solidFill>
                            <a:schemeClr val="bg1"/>
                          </a:solidFill>
                          <a:effectLst/>
                        </a:rPr>
                        <a:t>1-ша половина</a:t>
                      </a:r>
                      <a:endParaRPr lang="uk-UA" sz="12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spc="-5" dirty="0">
                          <a:solidFill>
                            <a:schemeClr val="bg1"/>
                          </a:solidFill>
                          <a:effectLst/>
                        </a:rPr>
                        <a:t>Х</a:t>
                      </a:r>
                      <a:r>
                        <a:rPr lang="en-US" sz="1200" spc="-5" dirty="0">
                          <a:solidFill>
                            <a:schemeClr val="bg1"/>
                          </a:solidFill>
                          <a:effectLst/>
                        </a:rPr>
                        <a:t>VIII</a:t>
                      </a:r>
                      <a:r>
                        <a:rPr lang="uk-UA" sz="1200" spc="-5" dirty="0">
                          <a:solidFill>
                            <a:schemeClr val="bg1"/>
                          </a:solidFill>
                          <a:effectLst/>
                        </a:rPr>
                        <a:t> ст.</a:t>
                      </a:r>
                      <a:endParaRPr lang="uk-UA" sz="12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spc="-5" dirty="0">
                          <a:solidFill>
                            <a:schemeClr val="bg1"/>
                          </a:solidFill>
                          <a:effectLst/>
                        </a:rPr>
                        <a:t>( з 1730 р.)</a:t>
                      </a:r>
                      <a:endParaRPr lang="uk-UA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200" spc="10" dirty="0">
                          <a:solidFill>
                            <a:schemeClr val="bg1"/>
                          </a:solidFill>
                          <a:effectLst/>
                        </a:rPr>
                        <a:t>Початок укладання на товарних біржах угод на реальний товар з поставкою у майбутньому періоді.</a:t>
                      </a:r>
                      <a:endParaRPr lang="uk-UA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tint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2748483"/>
                  </a:ext>
                </a:extLst>
              </a:tr>
              <a:tr h="8760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spc="10" dirty="0">
                          <a:solidFill>
                            <a:schemeClr val="bg1"/>
                          </a:solidFill>
                          <a:effectLst/>
                        </a:rPr>
                        <a:t>3 етап</a:t>
                      </a:r>
                      <a:endParaRPr lang="uk-UA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spc="10" dirty="0">
                          <a:solidFill>
                            <a:schemeClr val="bg1"/>
                          </a:solidFill>
                          <a:effectLst/>
                        </a:rPr>
                        <a:t>2 –га половина  </a:t>
                      </a:r>
                      <a:r>
                        <a:rPr lang="uk-UA" sz="1200" spc="-5" dirty="0">
                          <a:solidFill>
                            <a:schemeClr val="bg1"/>
                          </a:solidFill>
                          <a:effectLst/>
                        </a:rPr>
                        <a:t>Х</a:t>
                      </a:r>
                      <a:r>
                        <a:rPr lang="en-US" sz="1200" spc="-5" dirty="0">
                          <a:solidFill>
                            <a:schemeClr val="bg1"/>
                          </a:solidFill>
                          <a:effectLst/>
                        </a:rPr>
                        <a:t>I</a:t>
                      </a:r>
                      <a:r>
                        <a:rPr lang="uk-UA" sz="1200" spc="-5" dirty="0">
                          <a:solidFill>
                            <a:schemeClr val="bg1"/>
                          </a:solidFill>
                          <a:effectLst/>
                        </a:rPr>
                        <a:t>Х ст.</a:t>
                      </a:r>
                      <a:endParaRPr lang="uk-UA" sz="12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spc="-5" dirty="0">
                          <a:solidFill>
                            <a:schemeClr val="bg1"/>
                          </a:solidFill>
                          <a:effectLst/>
                        </a:rPr>
                        <a:t>( з 1865 р.)</a:t>
                      </a:r>
                      <a:endParaRPr lang="uk-UA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200" spc="10" dirty="0">
                          <a:solidFill>
                            <a:schemeClr val="bg1"/>
                          </a:solidFill>
                          <a:effectLst/>
                        </a:rPr>
                        <a:t>Виникнення на товарних біржах ф’ючерсних контрактів і початок укладання угод на термін.</a:t>
                      </a:r>
                      <a:endParaRPr lang="uk-UA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tint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6029912"/>
                  </a:ext>
                </a:extLst>
              </a:tr>
              <a:tr h="8760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spc="10" dirty="0">
                          <a:solidFill>
                            <a:schemeClr val="bg1"/>
                          </a:solidFill>
                          <a:effectLst/>
                        </a:rPr>
                        <a:t>4 етап</a:t>
                      </a:r>
                      <a:endParaRPr lang="uk-UA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spc="10" dirty="0">
                          <a:solidFill>
                            <a:schemeClr val="bg1"/>
                          </a:solidFill>
                          <a:effectLst/>
                        </a:rPr>
                        <a:t>1-ша половина</a:t>
                      </a:r>
                      <a:endParaRPr lang="uk-UA" sz="12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spc="-5" dirty="0">
                          <a:solidFill>
                            <a:schemeClr val="bg1"/>
                          </a:solidFill>
                          <a:effectLst/>
                        </a:rPr>
                        <a:t>ХХ ст.</a:t>
                      </a:r>
                      <a:endParaRPr lang="uk-UA" sz="12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spc="-5" dirty="0">
                          <a:solidFill>
                            <a:schemeClr val="bg1"/>
                          </a:solidFill>
                          <a:effectLst/>
                        </a:rPr>
                        <a:t>( з 1920 р.)</a:t>
                      </a:r>
                      <a:endParaRPr lang="uk-UA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200" spc="10" dirty="0">
                          <a:solidFill>
                            <a:schemeClr val="bg1"/>
                          </a:solidFill>
                          <a:effectLst/>
                        </a:rPr>
                        <a:t>Розробка механізму страхування цінового ризику і початок здійснення на товарних біржах операцій хеджування.</a:t>
                      </a:r>
                      <a:endParaRPr lang="uk-UA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tint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5512247"/>
                  </a:ext>
                </a:extLst>
              </a:tr>
              <a:tr h="8760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spc="10" dirty="0">
                          <a:solidFill>
                            <a:schemeClr val="bg1"/>
                          </a:solidFill>
                          <a:effectLst/>
                        </a:rPr>
                        <a:t>5 етап</a:t>
                      </a:r>
                      <a:endParaRPr lang="uk-UA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spc="10" dirty="0">
                          <a:solidFill>
                            <a:schemeClr val="bg1"/>
                          </a:solidFill>
                          <a:effectLst/>
                        </a:rPr>
                        <a:t>2-га половина  </a:t>
                      </a:r>
                      <a:r>
                        <a:rPr lang="uk-UA" sz="1200" spc="-5" dirty="0">
                          <a:solidFill>
                            <a:schemeClr val="bg1"/>
                          </a:solidFill>
                          <a:effectLst/>
                        </a:rPr>
                        <a:t>ХХ ст.</a:t>
                      </a:r>
                      <a:endParaRPr lang="uk-UA" sz="12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spc="-5" dirty="0">
                          <a:solidFill>
                            <a:schemeClr val="bg1"/>
                          </a:solidFill>
                          <a:effectLst/>
                        </a:rPr>
                        <a:t>( з 1980 р.)</a:t>
                      </a:r>
                      <a:endParaRPr lang="uk-UA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200" spc="10" dirty="0">
                          <a:solidFill>
                            <a:schemeClr val="bg1"/>
                          </a:solidFill>
                          <a:effectLst/>
                        </a:rPr>
                        <a:t>Виникнення на товарних біржах опціонних контрактів і початок торгівлі опціонами на реальний товар і ф’ючерсні контракти.</a:t>
                      </a:r>
                      <a:endParaRPr lang="uk-UA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tint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12492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6074016"/>
      </p:ext>
    </p:extLst>
  </p:cSld>
  <p:clrMapOvr>
    <a:masterClrMapping/>
  </p:clrMapOvr>
  <p:transition>
    <p:random/>
  </p:transition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385</TotalTime>
  <Words>702</Words>
  <Application>Microsoft Office PowerPoint</Application>
  <PresentationFormat>Екран (4:3)</PresentationFormat>
  <Paragraphs>97</Paragraphs>
  <Slides>11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11</vt:i4>
      </vt:variant>
    </vt:vector>
  </HeadingPairs>
  <TitlesOfParts>
    <vt:vector size="18" baseType="lpstr">
      <vt:lpstr>Arial</vt:lpstr>
      <vt:lpstr>Calibri</vt:lpstr>
      <vt:lpstr>Constantia</vt:lpstr>
      <vt:lpstr>Times New Roman</vt:lpstr>
      <vt:lpstr>Trebuchet MS</vt:lpstr>
      <vt:lpstr>Wingdings 3</vt:lpstr>
      <vt:lpstr>Грань</vt:lpstr>
      <vt:lpstr>       </vt:lpstr>
      <vt:lpstr>План</vt:lpstr>
      <vt:lpstr>1. Сутність біржі, її роль та місце в економіці. </vt:lpstr>
      <vt:lpstr>Презентація PowerPoint</vt:lpstr>
      <vt:lpstr>Презентація PowerPoint</vt:lpstr>
      <vt:lpstr>Презентація PowerPoint</vt:lpstr>
      <vt:lpstr>Презентація PowerPoint</vt:lpstr>
      <vt:lpstr>1.2. Класифікація бірж та їх функції. </vt:lpstr>
      <vt:lpstr>1.3. Етапи розвитку біржової торгівлі та сучасний стан світового біржового ринку. </vt:lpstr>
      <vt:lpstr>Номенклатура біржових товарів традиційно складається із таких груп</vt:lpstr>
      <vt:lpstr>1.4. Становлення та розвиток біржового ринку в Україні. </vt:lpstr>
    </vt:vector>
  </TitlesOfParts>
  <Company>Pupkin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4. Бюджетний Устрій та побудова бюджетної системи україни</dc:title>
  <dc:creator>Vassia</dc:creator>
  <cp:lastModifiedBy>admin</cp:lastModifiedBy>
  <cp:revision>44</cp:revision>
  <cp:lastPrinted>2017-09-25T19:24:07Z</cp:lastPrinted>
  <dcterms:created xsi:type="dcterms:W3CDTF">2008-02-11T19:42:53Z</dcterms:created>
  <dcterms:modified xsi:type="dcterms:W3CDTF">2024-09-06T07:47:36Z</dcterms:modified>
</cp:coreProperties>
</file>