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77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63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6" d="100"/>
          <a:sy n="86" d="100"/>
        </p:scale>
        <p:origin x="533" y="-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683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4074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896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4336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5364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7109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5695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417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254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042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198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7249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040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593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058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440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B056E-6D0D-4065-A165-00C4FE56400C}" type="datetimeFigureOut">
              <a:rPr lang="uk-UA" smtClean="0"/>
              <a:t>14.04.2026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CCCBE69-F3EA-42B1-990D-242A164B72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247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B2B5D2-53B1-4DC2-B550-1093E4ADE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8909" y="755780"/>
            <a:ext cx="8672946" cy="3360370"/>
          </a:xfrm>
        </p:spPr>
        <p:txBody>
          <a:bodyPr/>
          <a:lstStyle/>
          <a:p>
            <a:r>
              <a:rPr lang="uk-UA" dirty="0"/>
              <a:t>Управління поточними витратами торговельного підприємства (Частина 1)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EB0819BD-4EA5-4099-AE7D-792953AC57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з навчальної дисципліни «Економіка та організація в сфері торгівлі»</a:t>
            </a:r>
          </a:p>
        </p:txBody>
      </p:sp>
    </p:spTree>
    <p:extLst>
      <p:ext uri="{BB962C8B-B14F-4D97-AF65-F5344CB8AC3E}">
        <p14:creationId xmlns:p14="http://schemas.microsoft.com/office/powerpoint/2010/main" val="1344834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43BBE6-59C0-432A-B121-443DF27A8F6B}"/>
              </a:ext>
            </a:extLst>
          </p:cNvPr>
          <p:cNvSpPr txBox="1"/>
          <p:nvPr/>
        </p:nvSpPr>
        <p:spPr>
          <a:xfrm>
            <a:off x="256309" y="911140"/>
            <a:ext cx="925714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b="1" dirty="0" smtClean="0"/>
              <a:t>2. Витрати обігу торговельного підприємства та їх склад за різними класифікаційними ознаками</a:t>
            </a:r>
          </a:p>
          <a:p>
            <a:pPr algn="just"/>
            <a:endParaRPr lang="uk-UA" sz="3200" dirty="0" smtClean="0"/>
          </a:p>
          <a:p>
            <a:pPr algn="just"/>
            <a:r>
              <a:rPr lang="uk-UA" sz="3200" dirty="0" smtClean="0"/>
              <a:t>Вивчення сутності, механізму формування та обґрунтування заходів щодо управління витратами обігу підприємства, потребує проведення їх системної класифікації.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126990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9BC4068-7807-4EA9-B6DF-8571BB27CB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334" y="586775"/>
            <a:ext cx="7779422" cy="568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357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78EA0E5-7EC0-4760-9FF9-F14B466F2F12}"/>
              </a:ext>
            </a:extLst>
          </p:cNvPr>
          <p:cNvSpPr txBox="1"/>
          <p:nvPr/>
        </p:nvSpPr>
        <p:spPr>
          <a:xfrm>
            <a:off x="719495" y="1324143"/>
            <a:ext cx="886838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I</a:t>
            </a:r>
            <a:r>
              <a:rPr lang="ru-RU" sz="2800" dirty="0"/>
              <a:t>. </a:t>
            </a:r>
            <a:r>
              <a:rPr lang="uk-UA" sz="2800" b="1" dirty="0" smtClean="0"/>
              <a:t>За економічним характером витрат виділяють:</a:t>
            </a:r>
          </a:p>
          <a:p>
            <a:r>
              <a:rPr lang="uk-UA" sz="2800" dirty="0" smtClean="0"/>
              <a:t>- матеріальні витрати;</a:t>
            </a:r>
          </a:p>
          <a:p>
            <a:r>
              <a:rPr lang="uk-UA" sz="2800" dirty="0" smtClean="0"/>
              <a:t>- витрати на оплату праці;</a:t>
            </a:r>
          </a:p>
          <a:p>
            <a:r>
              <a:rPr lang="uk-UA" sz="2800" dirty="0" smtClean="0"/>
              <a:t>- відрахування на соціальні заходи;</a:t>
            </a:r>
          </a:p>
          <a:p>
            <a:r>
              <a:rPr lang="uk-UA" sz="2800" dirty="0" smtClean="0"/>
              <a:t>- амортизація основних фондів і нематеріальних активів;</a:t>
            </a:r>
          </a:p>
          <a:p>
            <a:r>
              <a:rPr lang="uk-UA" sz="2800" dirty="0" smtClean="0"/>
              <a:t>- інші операційні витрати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385871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6F89DAF-FC2A-48C7-BF77-2F118BFB68C4}"/>
              </a:ext>
            </a:extLst>
          </p:cNvPr>
          <p:cNvSpPr txBox="1"/>
          <p:nvPr/>
        </p:nvSpPr>
        <p:spPr>
          <a:xfrm>
            <a:off x="443883" y="314374"/>
            <a:ext cx="9028591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/>
              <a:t>II. </a:t>
            </a:r>
            <a:r>
              <a:rPr lang="uk-UA" sz="2000" b="1" dirty="0" smtClean="0"/>
              <a:t>З метою обліку і планування використовують єдину номенклатуру витрат обігу, в якій виділяють такі статті витрат:</a:t>
            </a:r>
          </a:p>
          <a:p>
            <a:r>
              <a:rPr lang="uk-UA" sz="2000" dirty="0" smtClean="0"/>
              <a:t>1. Витрати на перевезення.</a:t>
            </a:r>
          </a:p>
          <a:p>
            <a:r>
              <a:rPr lang="uk-UA" sz="2000" dirty="0" smtClean="0"/>
              <a:t>2. Витрати на оплату праці.</a:t>
            </a:r>
          </a:p>
          <a:p>
            <a:r>
              <a:rPr lang="uk-UA" sz="2000" dirty="0" smtClean="0"/>
              <a:t>3. Витрати на оренду та утримання основних фондів.</a:t>
            </a:r>
          </a:p>
          <a:p>
            <a:r>
              <a:rPr lang="uk-UA" sz="2000" dirty="0" smtClean="0"/>
              <a:t>4. Амортизаційні відрахування на повне відновлення основних</a:t>
            </a:r>
          </a:p>
          <a:p>
            <a:r>
              <a:rPr lang="uk-UA" sz="2000" dirty="0" smtClean="0"/>
              <a:t>фондів і нематеріальних активів.</a:t>
            </a:r>
          </a:p>
          <a:p>
            <a:r>
              <a:rPr lang="uk-UA" sz="2000" dirty="0" smtClean="0"/>
              <a:t>5. Витрати на поточний ремонт основних фондів.</a:t>
            </a:r>
          </a:p>
          <a:p>
            <a:r>
              <a:rPr lang="uk-UA" sz="2000" dirty="0" smtClean="0"/>
              <a:t>6. Знос та утримання малоцінних і швидкозношуваних предметів.</a:t>
            </a:r>
          </a:p>
          <a:p>
            <a:r>
              <a:rPr lang="uk-UA" sz="2000" dirty="0" smtClean="0"/>
              <a:t>7. Витрати на паливо, газ і електроенергію для виробничих потреб.</a:t>
            </a:r>
          </a:p>
          <a:p>
            <a:r>
              <a:rPr lang="uk-UA" sz="2000" dirty="0" smtClean="0"/>
              <a:t>8. Витрати на зберігання, підсортування, обробку, пакування і передпродажну підготовку товарів.</a:t>
            </a:r>
          </a:p>
          <a:p>
            <a:r>
              <a:rPr lang="uk-UA" sz="2000" dirty="0" smtClean="0"/>
              <a:t>9. Витрати на рекламу.</a:t>
            </a:r>
          </a:p>
          <a:p>
            <a:r>
              <a:rPr lang="uk-UA" sz="2000" dirty="0" smtClean="0"/>
              <a:t>10. Відсотки за кредит.</a:t>
            </a:r>
          </a:p>
          <a:p>
            <a:r>
              <a:rPr lang="uk-UA" sz="2000" dirty="0" smtClean="0"/>
              <a:t>11. Втрати товарів у межах норм природного убутку під час перевезення, зберігання та реалізації.</a:t>
            </a:r>
          </a:p>
          <a:p>
            <a:r>
              <a:rPr lang="uk-UA" sz="2000" dirty="0" smtClean="0"/>
              <a:t>12. Витрати на тару.</a:t>
            </a:r>
          </a:p>
          <a:p>
            <a:r>
              <a:rPr lang="uk-UA" sz="2000" dirty="0" smtClean="0"/>
              <a:t>13. Відрахування на соціальні заходи.</a:t>
            </a:r>
          </a:p>
          <a:p>
            <a:r>
              <a:rPr lang="uk-UA" sz="2000" dirty="0" smtClean="0"/>
              <a:t>14. Витрати на обов'язкове страхування майна.</a:t>
            </a:r>
          </a:p>
          <a:p>
            <a:r>
              <a:rPr lang="uk-UA" sz="2000" dirty="0" smtClean="0"/>
              <a:t>15. Інші витрати</a:t>
            </a:r>
            <a:r>
              <a:rPr lang="ru-RU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57989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8553659-6420-43F5-BD21-26ABDCAC2236}"/>
              </a:ext>
            </a:extLst>
          </p:cNvPr>
          <p:cNvSpPr txBox="1"/>
          <p:nvPr/>
        </p:nvSpPr>
        <p:spPr>
          <a:xfrm>
            <a:off x="1393911" y="1109257"/>
            <a:ext cx="812295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III. </a:t>
            </a:r>
            <a:r>
              <a:rPr lang="uk-UA" sz="2800" b="1" dirty="0"/>
              <a:t>За підгалузями (ланками) торгівлі виділяють:</a:t>
            </a:r>
          </a:p>
          <a:p>
            <a:r>
              <a:rPr lang="uk-UA" sz="2800" dirty="0"/>
              <a:t>- витрати обігу роздрібної торгівлі;</a:t>
            </a:r>
          </a:p>
          <a:p>
            <a:r>
              <a:rPr lang="uk-UA" sz="2800" dirty="0"/>
              <a:t>- витрати обігу оптової торгівлі;</a:t>
            </a:r>
          </a:p>
          <a:p>
            <a:r>
              <a:rPr lang="uk-UA" sz="2800" dirty="0"/>
              <a:t>- витрати обігу громадського харчування.</a:t>
            </a:r>
          </a:p>
        </p:txBody>
      </p:sp>
    </p:spTree>
    <p:extLst>
      <p:ext uri="{BB962C8B-B14F-4D97-AF65-F5344CB8AC3E}">
        <p14:creationId xmlns:p14="http://schemas.microsoft.com/office/powerpoint/2010/main" val="2031891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84172B8-B2F9-4D7C-AAD8-E54B1099010E}"/>
              </a:ext>
            </a:extLst>
          </p:cNvPr>
          <p:cNvSpPr txBox="1"/>
          <p:nvPr/>
        </p:nvSpPr>
        <p:spPr>
          <a:xfrm>
            <a:off x="592249" y="773458"/>
            <a:ext cx="895124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IV. </a:t>
            </a:r>
            <a:r>
              <a:rPr lang="uk-UA" sz="2800" b="1" dirty="0" smtClean="0"/>
              <a:t>Велике значення для управління витратами має групування їх за торговельно-технологічними операціями</a:t>
            </a:r>
            <a:r>
              <a:rPr lang="uk-UA" sz="2800" dirty="0" smtClean="0"/>
              <a:t>: </a:t>
            </a:r>
          </a:p>
          <a:p>
            <a:r>
              <a:rPr lang="uk-UA" sz="2800" dirty="0" smtClean="0"/>
              <a:t>закупівля товарів, </a:t>
            </a:r>
          </a:p>
          <a:p>
            <a:r>
              <a:rPr lang="uk-UA" sz="2800" dirty="0" smtClean="0"/>
              <a:t>транспортування, </a:t>
            </a:r>
          </a:p>
          <a:p>
            <a:r>
              <a:rPr lang="uk-UA" sz="2800" dirty="0" smtClean="0"/>
              <a:t>складування, </a:t>
            </a:r>
          </a:p>
          <a:p>
            <a:r>
              <a:rPr lang="uk-UA" sz="2800" dirty="0" smtClean="0"/>
              <a:t>зберігання, </a:t>
            </a:r>
          </a:p>
          <a:p>
            <a:r>
              <a:rPr lang="uk-UA" sz="2800" dirty="0" smtClean="0"/>
              <a:t>передпродажна підготовка, </a:t>
            </a:r>
          </a:p>
          <a:p>
            <a:r>
              <a:rPr lang="uk-UA" sz="2800" dirty="0" smtClean="0"/>
              <a:t>реалізація, </a:t>
            </a:r>
          </a:p>
          <a:p>
            <a:r>
              <a:rPr lang="uk-UA" sz="2800" dirty="0" smtClean="0"/>
              <a:t>надання додаткових послуг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39211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C9D51C4-0EDA-4634-A83C-C00F53DF2746}"/>
              </a:ext>
            </a:extLst>
          </p:cNvPr>
          <p:cNvSpPr txBox="1"/>
          <p:nvPr/>
        </p:nvSpPr>
        <p:spPr>
          <a:xfrm>
            <a:off x="1196064" y="1275179"/>
            <a:ext cx="837406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V. </a:t>
            </a:r>
            <a:r>
              <a:rPr lang="uk-UA" sz="2800" b="1" dirty="0"/>
              <a:t>Можуть бути виділені витрати, пов'язані з окремими видами діяльності</a:t>
            </a:r>
            <a:r>
              <a:rPr lang="uk-UA" sz="2800" dirty="0"/>
              <a:t>:</a:t>
            </a:r>
          </a:p>
          <a:p>
            <a:r>
              <a:rPr lang="uk-UA" sz="2800" dirty="0"/>
              <a:t>- основна, пов'язана з реалізацією товарів;</a:t>
            </a:r>
          </a:p>
          <a:p>
            <a:r>
              <a:rPr lang="uk-UA" sz="2800" dirty="0"/>
              <a:t>- діяльність щодо надання додаткових послуг;</a:t>
            </a:r>
          </a:p>
          <a:p>
            <a:r>
              <a:rPr lang="uk-UA" sz="2800" dirty="0"/>
              <a:t>- управлінська діяльність;</a:t>
            </a:r>
          </a:p>
          <a:p>
            <a:r>
              <a:rPr lang="uk-UA" sz="2800" dirty="0"/>
              <a:t>- рекламна діяльність та таке інше.</a:t>
            </a:r>
          </a:p>
        </p:txBody>
      </p:sp>
    </p:spTree>
    <p:extLst>
      <p:ext uri="{BB962C8B-B14F-4D97-AF65-F5344CB8AC3E}">
        <p14:creationId xmlns:p14="http://schemas.microsoft.com/office/powerpoint/2010/main" val="529763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D0976F4-B04C-4A65-B19E-300A31522F25}"/>
              </a:ext>
            </a:extLst>
          </p:cNvPr>
          <p:cNvSpPr txBox="1"/>
          <p:nvPr/>
        </p:nvSpPr>
        <p:spPr>
          <a:xfrm>
            <a:off x="408373" y="1685881"/>
            <a:ext cx="92239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VI. </a:t>
            </a:r>
            <a:r>
              <a:rPr lang="uk-UA" sz="2800" b="1" dirty="0" smtClean="0"/>
              <a:t>Залежно від об'єкта калькулювання витрат</a:t>
            </a:r>
            <a:r>
              <a:rPr lang="uk-UA" sz="2800" dirty="0" smtClean="0"/>
              <a:t>:</a:t>
            </a:r>
          </a:p>
          <a:p>
            <a:r>
              <a:rPr lang="uk-UA" sz="2800" dirty="0" smtClean="0"/>
              <a:t>- в цілому по підприємству;</a:t>
            </a:r>
          </a:p>
          <a:p>
            <a:r>
              <a:rPr lang="uk-UA" sz="2800" dirty="0" smtClean="0"/>
              <a:t>- за структурними підрозділами;</a:t>
            </a:r>
          </a:p>
          <a:p>
            <a:r>
              <a:rPr lang="uk-UA" sz="2800" dirty="0" smtClean="0"/>
              <a:t>- за товарними групами;</a:t>
            </a:r>
          </a:p>
          <a:p>
            <a:r>
              <a:rPr lang="uk-UA" sz="2800" dirty="0" smtClean="0"/>
              <a:t>- за окремими контрактами чи видами торгових угод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176444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1A58F4F-D886-40BF-8E19-0DC6ED5BD365}"/>
              </a:ext>
            </a:extLst>
          </p:cNvPr>
          <p:cNvSpPr txBox="1"/>
          <p:nvPr/>
        </p:nvSpPr>
        <p:spPr>
          <a:xfrm>
            <a:off x="772358" y="1574153"/>
            <a:ext cx="889542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VII. </a:t>
            </a:r>
            <a:r>
              <a:rPr lang="uk-UA" sz="2800" b="1" dirty="0"/>
              <a:t>За характером віднесення витрат на об'єкти калькулювання:</a:t>
            </a:r>
          </a:p>
          <a:p>
            <a:pPr algn="just"/>
            <a:r>
              <a:rPr lang="uk-UA" sz="2800" dirty="0"/>
              <a:t>- прямі витрати (які можуть бути прямо віднесені на об'єкт калькулювання);</a:t>
            </a:r>
          </a:p>
          <a:p>
            <a:pPr algn="just"/>
            <a:r>
              <a:rPr lang="uk-UA" sz="2800" dirty="0"/>
              <a:t>- непрямі витрати (які відносяться на об'єкт калькулювання розрахунковим шляхом на </a:t>
            </a:r>
            <a:r>
              <a:rPr lang="uk-UA" sz="2800" dirty="0" smtClean="0"/>
              <a:t>ґрунті </a:t>
            </a:r>
            <a:r>
              <a:rPr lang="uk-UA" sz="2800" dirty="0"/>
              <a:t>заздалегідь обраної бази розрахунку).</a:t>
            </a:r>
          </a:p>
        </p:txBody>
      </p:sp>
    </p:spTree>
    <p:extLst>
      <p:ext uri="{BB962C8B-B14F-4D97-AF65-F5344CB8AC3E}">
        <p14:creationId xmlns:p14="http://schemas.microsoft.com/office/powerpoint/2010/main" val="916570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1C9E375-8A9A-47E3-8845-01DE7C0FE3DF}"/>
              </a:ext>
            </a:extLst>
          </p:cNvPr>
          <p:cNvSpPr txBox="1"/>
          <p:nvPr/>
        </p:nvSpPr>
        <p:spPr>
          <a:xfrm>
            <a:off x="695956" y="982176"/>
            <a:ext cx="88392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/>
              <a:t>VIII. Залежно від виду ресурсів, споживання яких призводить до витрат, виділяють:</a:t>
            </a:r>
          </a:p>
          <a:p>
            <a:pPr algn="just"/>
            <a:r>
              <a:rPr lang="uk-UA" sz="2400" dirty="0" smtClean="0"/>
              <a:t>- витрати на утримання персоналу (трудових ресурсів) підприємства;</a:t>
            </a:r>
          </a:p>
          <a:p>
            <a:pPr algn="just"/>
            <a:r>
              <a:rPr lang="uk-UA" sz="2400" dirty="0" smtClean="0"/>
              <a:t>- витрати на використання засобів виробництва (амортизація, оренда, утримання основних фондів);</a:t>
            </a:r>
          </a:p>
          <a:p>
            <a:pPr algn="just"/>
            <a:r>
              <a:rPr lang="uk-UA" sz="2400" dirty="0" smtClean="0"/>
              <a:t>- витрати на формування і використання матеріально-технічних ресурсів (малоцінні та швидкозношувані предмети, енергія, паливо, вода, тара, спецодяг);</a:t>
            </a:r>
          </a:p>
          <a:p>
            <a:pPr algn="just"/>
            <a:r>
              <a:rPr lang="uk-UA" sz="2400" dirty="0" smtClean="0"/>
              <a:t>- витрати на використання позикових фінансових ресурсів (відсотки за кредит).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02300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AD7998B-D8FC-4BCF-85F2-B0F0D08D78B7}"/>
              </a:ext>
            </a:extLst>
          </p:cNvPr>
          <p:cNvSpPr txBox="1"/>
          <p:nvPr/>
        </p:nvSpPr>
        <p:spPr>
          <a:xfrm>
            <a:off x="692728" y="534291"/>
            <a:ext cx="873759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ПЛАН</a:t>
            </a:r>
          </a:p>
          <a:p>
            <a:pPr algn="ctr"/>
            <a:endParaRPr lang="ru-RU" sz="2400" dirty="0"/>
          </a:p>
          <a:p>
            <a:pPr algn="just"/>
            <a:r>
              <a:rPr lang="uk-UA" sz="2400" dirty="0" smtClean="0">
                <a:highlight>
                  <a:srgbClr val="FFFF00"/>
                </a:highlight>
              </a:rPr>
              <a:t>1. Економічна природа поточних витрат торговельного підприємства</a:t>
            </a:r>
          </a:p>
          <a:p>
            <a:pPr algn="just"/>
            <a:r>
              <a:rPr lang="uk-UA" sz="2400" dirty="0" smtClean="0">
                <a:highlight>
                  <a:srgbClr val="FFFF00"/>
                </a:highlight>
              </a:rPr>
              <a:t>2. Витрати обігу торговельного підприємства та їх склад за різними класифікаційними ознаками</a:t>
            </a:r>
          </a:p>
          <a:p>
            <a:pPr algn="just"/>
            <a:r>
              <a:rPr lang="uk-UA" sz="2400" dirty="0" smtClean="0">
                <a:highlight>
                  <a:srgbClr val="FFFF00"/>
                </a:highlight>
              </a:rPr>
              <a:t>3. Показники, що характеризують витрати обігу торговельного підприємства</a:t>
            </a:r>
          </a:p>
          <a:p>
            <a:pPr algn="just"/>
            <a:r>
              <a:rPr lang="uk-UA" sz="2400" dirty="0" smtClean="0"/>
              <a:t>4. Фактори, що визначають розмір витрат потреби обігу торговельного підприємства</a:t>
            </a:r>
          </a:p>
          <a:p>
            <a:pPr algn="just"/>
            <a:r>
              <a:rPr lang="uk-UA" sz="2400" dirty="0" smtClean="0"/>
              <a:t>5. Стратегія управління поточними витратами торговельного підприємства</a:t>
            </a:r>
          </a:p>
          <a:p>
            <a:pPr algn="just"/>
            <a:r>
              <a:rPr lang="uk-UA" sz="2400" dirty="0" smtClean="0"/>
              <a:t>6. Вихідні передумови та методичний інструментарій аналізу витрат обігу торговельного підприємства</a:t>
            </a:r>
          </a:p>
          <a:p>
            <a:pPr algn="just"/>
            <a:r>
              <a:rPr lang="uk-UA" sz="2400" dirty="0" smtClean="0"/>
              <a:t>7. Методи обґрунтування плану витрат обігу в цілому по підприємству та по окремих статтях витрат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93420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81A867A-9A07-4B1F-BC64-3ED4CC185CC6}"/>
              </a:ext>
            </a:extLst>
          </p:cNvPr>
          <p:cNvSpPr txBox="1"/>
          <p:nvPr/>
        </p:nvSpPr>
        <p:spPr>
          <a:xfrm>
            <a:off x="715865" y="502807"/>
            <a:ext cx="873885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IX. </a:t>
            </a:r>
            <a:r>
              <a:rPr lang="uk-UA" sz="2800" b="1" dirty="0"/>
              <a:t>За ступенем однорідності всі витрати поділяються на прості (</a:t>
            </a:r>
            <a:r>
              <a:rPr lang="uk-UA" sz="2800" b="1" dirty="0" err="1"/>
              <a:t>одноелементні</a:t>
            </a:r>
            <a:r>
              <a:rPr lang="uk-UA" sz="2800" b="1" dirty="0"/>
              <a:t>) і комплексні. </a:t>
            </a:r>
            <a:endParaRPr lang="uk-UA" sz="2800" b="1" dirty="0" smtClean="0"/>
          </a:p>
          <a:p>
            <a:pPr algn="just"/>
            <a:r>
              <a:rPr lang="uk-UA" sz="2800" dirty="0" smtClean="0"/>
              <a:t>Прості </a:t>
            </a:r>
            <a:r>
              <a:rPr lang="uk-UA" sz="2800" dirty="0"/>
              <a:t>витрати мають однорідний зміст, наприклад: заробітна плата, амортизаційні відрахування, відсотки за кредит, витрати на тару. До складу комплексних витрат включають різнорідні елементи, наприклад: витрати на оренду і утримання основних фондів, витрати на зберігання, доробку, підсортування і передпродажну підготовку товарів.</a:t>
            </a:r>
          </a:p>
        </p:txBody>
      </p:sp>
    </p:spTree>
    <p:extLst>
      <p:ext uri="{BB962C8B-B14F-4D97-AF65-F5344CB8AC3E}">
        <p14:creationId xmlns:p14="http://schemas.microsoft.com/office/powerpoint/2010/main" val="2608420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DD299C3-B7DC-4E0C-8B16-290C2ED5592B}"/>
              </a:ext>
            </a:extLst>
          </p:cNvPr>
          <p:cNvSpPr txBox="1"/>
          <p:nvPr/>
        </p:nvSpPr>
        <p:spPr>
          <a:xfrm>
            <a:off x="1141047" y="1894506"/>
            <a:ext cx="852673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X. </a:t>
            </a:r>
            <a:r>
              <a:rPr lang="uk-UA" sz="2800" b="1" dirty="0"/>
              <a:t>Залежно від часу одержання результатів від витрат </a:t>
            </a:r>
            <a:r>
              <a:rPr lang="uk-UA" sz="2800" dirty="0" smtClean="0"/>
              <a:t>- є </a:t>
            </a:r>
            <a:r>
              <a:rPr lang="uk-UA" sz="2800" dirty="0"/>
              <a:t>поділ витрат на відстрочені (дискретні) і невідстрочені (безперервні).</a:t>
            </a:r>
          </a:p>
        </p:txBody>
      </p:sp>
    </p:spTree>
    <p:extLst>
      <p:ext uri="{BB962C8B-B14F-4D97-AF65-F5344CB8AC3E}">
        <p14:creationId xmlns:p14="http://schemas.microsoft.com/office/powerpoint/2010/main" val="33500446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BCC43AB-D1B3-46E1-9ACA-D419627307ED}"/>
              </a:ext>
            </a:extLst>
          </p:cNvPr>
          <p:cNvSpPr txBox="1"/>
          <p:nvPr/>
        </p:nvSpPr>
        <p:spPr>
          <a:xfrm>
            <a:off x="248575" y="0"/>
            <a:ext cx="8957569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XI. </a:t>
            </a:r>
            <a:r>
              <a:rPr lang="uk-UA" sz="2800" b="1" dirty="0"/>
              <a:t>Залежно від порядку віднесення витрат на витрати обігу конкретного періоду розрізняють:</a:t>
            </a:r>
          </a:p>
          <a:p>
            <a:pPr algn="just"/>
            <a:r>
              <a:rPr lang="uk-UA" sz="2800" dirty="0"/>
              <a:t>- витрати, що повністю відносяться на витрати обігу в час їх виникнення (за їх фактичною величиною);</a:t>
            </a:r>
          </a:p>
          <a:p>
            <a:pPr algn="just"/>
            <a:r>
              <a:rPr lang="uk-UA" sz="2800" dirty="0"/>
              <a:t>- витрати, що включаються до складу витрат обігу при передачі матеріальних ресурсів в експлуатацію (50%) та при вибутті з експлуатації (50%), наприклад, вартість спецодягу, малоцінних предметів</a:t>
            </a:r>
            <a:r>
              <a:rPr lang="uk-UA" sz="2800" dirty="0" smtClean="0"/>
              <a:t>, інструментів</a:t>
            </a:r>
            <a:r>
              <a:rPr lang="uk-UA" sz="2800" dirty="0"/>
              <a:t>, господарського інвентаря;</a:t>
            </a:r>
          </a:p>
          <a:p>
            <a:pPr algn="just"/>
            <a:r>
              <a:rPr lang="uk-UA" sz="2800" dirty="0"/>
              <a:t>- витрати, що відносяться на витрати обігу розрахунковим шляхом, впродовж тривалого періоду (амортизація основних засобів, нематеріальних активів, відрахування на капітальний ремонт незалежно від терміну фактичного здійснення витрат).</a:t>
            </a:r>
          </a:p>
        </p:txBody>
      </p:sp>
    </p:spTree>
    <p:extLst>
      <p:ext uri="{BB962C8B-B14F-4D97-AF65-F5344CB8AC3E}">
        <p14:creationId xmlns:p14="http://schemas.microsoft.com/office/powerpoint/2010/main" val="436047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55C8578-4181-400E-A816-6C550154FB58}"/>
              </a:ext>
            </a:extLst>
          </p:cNvPr>
          <p:cNvSpPr txBox="1"/>
          <p:nvPr/>
        </p:nvSpPr>
        <p:spPr>
          <a:xfrm>
            <a:off x="410525" y="1003688"/>
            <a:ext cx="917170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XII. </a:t>
            </a:r>
            <a:r>
              <a:rPr lang="uk-UA" sz="2800" b="1" dirty="0"/>
              <a:t>За ступенем доцільності й економічної віддачі </a:t>
            </a:r>
            <a:r>
              <a:rPr lang="uk-UA" sz="2800" dirty="0"/>
              <a:t>всі витрати підприємства можна оцінити як корисні і безкорисні (продуктивні і непродуктивні).</a:t>
            </a:r>
          </a:p>
          <a:p>
            <a:pPr algn="just"/>
            <a:endParaRPr lang="uk-UA" sz="2800" dirty="0"/>
          </a:p>
          <a:p>
            <a:pPr algn="just"/>
            <a:r>
              <a:rPr lang="uk-UA" sz="2800" b="1" dirty="0" smtClean="0"/>
              <a:t>XIII. Для обґрунтованого контролювання витрат </a:t>
            </a:r>
            <a:r>
              <a:rPr lang="uk-UA" sz="2800" dirty="0" smtClean="0"/>
              <a:t>їх поділяють на контрольовані і неконтрольовані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40897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F866239-4E98-4B99-B3CF-17A8443B19C8}"/>
              </a:ext>
            </a:extLst>
          </p:cNvPr>
          <p:cNvSpPr txBox="1"/>
          <p:nvPr/>
        </p:nvSpPr>
        <p:spPr>
          <a:xfrm>
            <a:off x="649147" y="515203"/>
            <a:ext cx="880557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XIV. </a:t>
            </a:r>
            <a:r>
              <a:rPr lang="uk-UA" sz="2800" b="1" dirty="0"/>
              <a:t>Витрати підприємства, що включаються до витрат обігу, можуть бути оцінені різними методами, що також є однією з ознак їх класифікації</a:t>
            </a:r>
            <a:r>
              <a:rPr lang="uk-UA" sz="2800" dirty="0"/>
              <a:t>. </a:t>
            </a:r>
            <a:endParaRPr lang="uk-UA" sz="2800" dirty="0" smtClean="0"/>
          </a:p>
          <a:p>
            <a:pPr algn="just"/>
            <a:r>
              <a:rPr lang="uk-UA" sz="2800" dirty="0" smtClean="0"/>
              <a:t>Залежно </a:t>
            </a:r>
            <a:r>
              <a:rPr lang="uk-UA" sz="2800" dirty="0"/>
              <a:t>від методу оцінки витрат розрізняють:</a:t>
            </a:r>
          </a:p>
          <a:p>
            <a:pPr algn="just"/>
            <a:r>
              <a:rPr lang="uk-UA" sz="2800" dirty="0"/>
              <a:t>- історичну оцінку їх величини, при якій понесені витрати відносяться на витрати обігу за ціною їх придбання (незалежно від дати закупівлі);</a:t>
            </a:r>
          </a:p>
          <a:p>
            <a:pPr algn="just"/>
            <a:r>
              <a:rPr lang="uk-UA" sz="2800" dirty="0"/>
              <a:t>- поточну оцінку величини витрат (ціна відновлювання), яка визначається розрахунковим шляхом за поточними ринковими цінами на відповідний вид ресурсів.</a:t>
            </a:r>
          </a:p>
        </p:txBody>
      </p:sp>
    </p:spTree>
    <p:extLst>
      <p:ext uri="{BB962C8B-B14F-4D97-AF65-F5344CB8AC3E}">
        <p14:creationId xmlns:p14="http://schemas.microsoft.com/office/powerpoint/2010/main" val="29515681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F62DC1E-5826-47D8-B8F7-B399D96148BE}"/>
              </a:ext>
            </a:extLst>
          </p:cNvPr>
          <p:cNvSpPr txBox="1"/>
          <p:nvPr/>
        </p:nvSpPr>
        <p:spPr>
          <a:xfrm>
            <a:off x="1260629" y="799237"/>
            <a:ext cx="822072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XV. </a:t>
            </a:r>
            <a:r>
              <a:rPr lang="uk-UA" sz="2800" b="1" dirty="0"/>
              <a:t>Для </a:t>
            </a:r>
            <a:r>
              <a:rPr lang="uk-UA" sz="2800" b="1" dirty="0" smtClean="0"/>
              <a:t>обґрунтування </a:t>
            </a:r>
            <a:r>
              <a:rPr lang="uk-UA" sz="2800" b="1" dirty="0"/>
              <a:t>управлінських рішень найбільш важливою ознакою класифікації витрат обігу є ознака їх </a:t>
            </a:r>
            <a:r>
              <a:rPr lang="uk-UA" sz="2800" b="1" dirty="0" smtClean="0"/>
              <a:t>еластичності, тобто </a:t>
            </a:r>
            <a:r>
              <a:rPr lang="uk-UA" sz="2800" b="1" dirty="0"/>
              <a:t>залежності від обсягу товарообороту підприємства</a:t>
            </a:r>
            <a:r>
              <a:rPr lang="uk-UA" sz="2800" dirty="0"/>
              <a:t>.</a:t>
            </a:r>
          </a:p>
          <a:p>
            <a:endParaRPr lang="ru-RU" sz="2800" dirty="0"/>
          </a:p>
          <a:p>
            <a:pPr algn="just"/>
            <a:r>
              <a:rPr lang="uk-UA" sz="2800" dirty="0" smtClean="0"/>
              <a:t>Залежно від ступеня реагування на зміну обсягів товарообороту витрати обігу підприємства поділяються на умовно-постійні та змінні.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416326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A353FE9-EB3C-4743-A43C-A5F38A804F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72" y="548516"/>
            <a:ext cx="8938058" cy="630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69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1CFE103-FC48-44AD-9924-71329230A5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432" y="703386"/>
            <a:ext cx="8785675" cy="607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3197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008AC94-3DF9-4593-A0D2-07608EDB7157}"/>
              </a:ext>
            </a:extLst>
          </p:cNvPr>
          <p:cNvSpPr txBox="1"/>
          <p:nvPr/>
        </p:nvSpPr>
        <p:spPr>
          <a:xfrm>
            <a:off x="803563" y="508107"/>
            <a:ext cx="866003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3. </a:t>
            </a:r>
            <a:r>
              <a:rPr lang="uk-UA" sz="2800" b="1" dirty="0" smtClean="0"/>
              <a:t>Показники, що характеризують витрати обігу торговельного підприємства</a:t>
            </a:r>
          </a:p>
          <a:p>
            <a:endParaRPr lang="ru-RU" sz="2800" dirty="0"/>
          </a:p>
          <a:p>
            <a:pPr algn="just"/>
            <a:r>
              <a:rPr lang="uk-UA" sz="2800" dirty="0"/>
              <a:t>Витрати обігу як економічний показник можуть бути виміряні абсолютними і відносними величинами.</a:t>
            </a:r>
          </a:p>
          <a:p>
            <a:pPr algn="just"/>
            <a:r>
              <a:rPr lang="uk-UA" sz="2800" dirty="0"/>
              <a:t>Абсолютна величина характеризує сумарні (загальні) витрати обігу підприємства, пов'язані зі здійсненням певного обсягу товарообороту.</a:t>
            </a:r>
          </a:p>
          <a:p>
            <a:pPr algn="just"/>
            <a:r>
              <a:rPr lang="uk-UA" sz="2800" b="1" dirty="0"/>
              <a:t>Загальні витрати обігу підприємства поділяються на 2 частини: </a:t>
            </a:r>
            <a:endParaRPr lang="uk-UA" sz="2800" b="1" dirty="0" smtClean="0"/>
          </a:p>
          <a:p>
            <a:pPr algn="just"/>
            <a:r>
              <a:rPr lang="uk-UA" sz="2800" dirty="0" smtClean="0"/>
              <a:t>загальні </a:t>
            </a:r>
            <a:r>
              <a:rPr lang="uk-UA" sz="2800" dirty="0"/>
              <a:t>постійні витрати (</a:t>
            </a:r>
            <a:r>
              <a:rPr lang="en-US" sz="2800" dirty="0"/>
              <a:t>TFC</a:t>
            </a:r>
            <a:r>
              <a:rPr lang="en-US" sz="2800" dirty="0" smtClean="0"/>
              <a:t>)</a:t>
            </a:r>
            <a:endParaRPr lang="uk-UA" sz="2800" dirty="0" smtClean="0"/>
          </a:p>
          <a:p>
            <a:pPr algn="just"/>
            <a:r>
              <a:rPr lang="uk-UA" sz="2800" dirty="0" smtClean="0"/>
              <a:t>загальні </a:t>
            </a:r>
            <a:r>
              <a:rPr lang="uk-UA" sz="2800" dirty="0"/>
              <a:t>змінні (</a:t>
            </a:r>
            <a:r>
              <a:rPr lang="en-US" sz="2800" dirty="0"/>
              <a:t>TVC).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6157095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CC13034-CA6F-4FFB-86BA-0BF5A2B9CDBA}"/>
              </a:ext>
            </a:extLst>
          </p:cNvPr>
          <p:cNvSpPr txBox="1"/>
          <p:nvPr/>
        </p:nvSpPr>
        <p:spPr>
          <a:xfrm>
            <a:off x="1066800" y="1228911"/>
            <a:ext cx="853884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У зв'язку з тим, що постійні й змінні витрати обігу різняться за мірою еластичності від товарообороту, загальна сума витрат обігу на здійснення товарообороту </a:t>
            </a:r>
            <a:r>
              <a:rPr lang="en-US" sz="2800" dirty="0"/>
              <a:t>Q </a:t>
            </a:r>
            <a:r>
              <a:rPr lang="uk-UA" sz="2800" dirty="0"/>
              <a:t>може бути зображена так:</a:t>
            </a:r>
          </a:p>
          <a:p>
            <a:pPr algn="ctr"/>
            <a:r>
              <a:rPr lang="en-US" sz="2800" dirty="0"/>
              <a:t>TC(Q)</a:t>
            </a:r>
            <a:r>
              <a:rPr lang="uk-UA" sz="2800" dirty="0"/>
              <a:t> =</a:t>
            </a:r>
            <a:r>
              <a:rPr lang="en-US" sz="2800" dirty="0"/>
              <a:t> TFC + TVC(Q),</a:t>
            </a:r>
          </a:p>
          <a:p>
            <a:r>
              <a:rPr lang="uk-UA" sz="2800" dirty="0"/>
              <a:t>де </a:t>
            </a:r>
            <a:r>
              <a:rPr lang="en-US" sz="2800" dirty="0"/>
              <a:t>TC(Q) - </a:t>
            </a:r>
            <a:r>
              <a:rPr lang="uk-UA" sz="2800" dirty="0"/>
              <a:t>загальні витрати обігу при товарообороті </a:t>
            </a:r>
            <a:r>
              <a:rPr lang="en-US" sz="2800" dirty="0"/>
              <a:t>Q;</a:t>
            </a:r>
          </a:p>
          <a:p>
            <a:r>
              <a:rPr lang="en-US" sz="2800" dirty="0"/>
              <a:t>TFC - </a:t>
            </a:r>
            <a:r>
              <a:rPr lang="uk-UA" sz="2800" dirty="0"/>
              <a:t>загальні постійні витрати обігу;</a:t>
            </a:r>
          </a:p>
          <a:p>
            <a:r>
              <a:rPr lang="en-US" sz="2800" dirty="0"/>
              <a:t>TVC(Q) - </a:t>
            </a:r>
            <a:r>
              <a:rPr lang="uk-UA" sz="2800" dirty="0"/>
              <a:t>загальні змінні витрати обігу при товарообороті </a:t>
            </a:r>
            <a:r>
              <a:rPr lang="en-US" sz="2800" dirty="0"/>
              <a:t>Q.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23699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3323BA5-14B5-4E23-9C8F-C2D446E7F895}"/>
              </a:ext>
            </a:extLst>
          </p:cNvPr>
          <p:cNvSpPr txBox="1"/>
          <p:nvPr/>
        </p:nvSpPr>
        <p:spPr>
          <a:xfrm>
            <a:off x="709127" y="2141004"/>
            <a:ext cx="878585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solidFill>
                  <a:schemeClr val="tx2"/>
                </a:solidFill>
                <a:highlight>
                  <a:srgbClr val="FFFF00"/>
                </a:highlight>
              </a:rPr>
              <a:t>1. Економічна природа поточних витрат торговельного підприємства</a:t>
            </a:r>
          </a:p>
          <a:p>
            <a:pPr algn="just"/>
            <a:endParaRPr lang="uk-UA" sz="2600" dirty="0" smtClean="0"/>
          </a:p>
          <a:p>
            <a:pPr algn="just"/>
            <a:r>
              <a:rPr lang="uk-UA" sz="2600" dirty="0" smtClean="0"/>
              <a:t>За </a:t>
            </a:r>
            <a:r>
              <a:rPr lang="uk-UA" sz="2600" b="1" dirty="0"/>
              <a:t>економічною сутністю поточні витрати </a:t>
            </a:r>
            <a:r>
              <a:rPr lang="uk-UA" sz="2600" dirty="0"/>
              <a:t>торговельного підприємства являють собою сукупність затрат живої та уречевленої праці на здійснення поточної торговельно-виробничої діяльності підприємства; </a:t>
            </a:r>
          </a:p>
          <a:p>
            <a:pPr algn="just"/>
            <a:r>
              <a:rPr lang="uk-UA" sz="2600" dirty="0" smtClean="0"/>
              <a:t>та </a:t>
            </a:r>
            <a:r>
              <a:rPr lang="uk-UA" sz="2600" b="1" dirty="0"/>
              <a:t>за </a:t>
            </a:r>
            <a:r>
              <a:rPr lang="uk-UA" sz="2600" b="1" dirty="0" err="1"/>
              <a:t>натурально</a:t>
            </a:r>
            <a:r>
              <a:rPr lang="uk-UA" sz="2600" b="1" dirty="0"/>
              <a:t>-речовим складом </a:t>
            </a:r>
            <a:r>
              <a:rPr lang="uk-UA" sz="2600" dirty="0"/>
              <a:t>- спожиту частину матеріальних, трудових та фінансових ресурсів.</a:t>
            </a:r>
          </a:p>
        </p:txBody>
      </p:sp>
    </p:spTree>
    <p:extLst>
      <p:ext uri="{BB962C8B-B14F-4D97-AF65-F5344CB8AC3E}">
        <p14:creationId xmlns:p14="http://schemas.microsoft.com/office/powerpoint/2010/main" val="3830547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CC2A107-5965-49B7-AFEC-6FC6B6A80A2D}"/>
              </a:ext>
            </a:extLst>
          </p:cNvPr>
          <p:cNvSpPr txBox="1"/>
          <p:nvPr/>
        </p:nvSpPr>
        <p:spPr>
          <a:xfrm>
            <a:off x="728372" y="999614"/>
            <a:ext cx="859318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До відносних показників, що характеризують витрати обігу, належать:</a:t>
            </a:r>
          </a:p>
          <a:p>
            <a:pPr algn="just"/>
            <a:r>
              <a:rPr lang="uk-UA" sz="2800" dirty="0" smtClean="0"/>
              <a:t>- витрати обігу в розрахунку на одиницю товарообороту;</a:t>
            </a:r>
          </a:p>
          <a:p>
            <a:pPr algn="just"/>
            <a:r>
              <a:rPr lang="uk-UA" sz="2800" dirty="0" smtClean="0"/>
              <a:t>- витрати обігу в розрахунку на одиницю проданих товарів у натуральному виражені (кг, </a:t>
            </a:r>
            <a:r>
              <a:rPr lang="uk-UA" sz="2800" dirty="0" err="1" smtClean="0"/>
              <a:t>тоннах</a:t>
            </a:r>
            <a:r>
              <a:rPr lang="uk-UA" sz="2800" dirty="0" smtClean="0"/>
              <a:t>, од.).</a:t>
            </a:r>
          </a:p>
          <a:p>
            <a:pPr algn="just"/>
            <a:r>
              <a:rPr lang="uk-UA" sz="2800" dirty="0" smtClean="0"/>
              <a:t>Перший показник в практиці економіки підприємств одержав назву "рівень витрат обігу</a:t>
            </a:r>
            <a:r>
              <a:rPr lang="ru-RU" sz="2800" dirty="0" smtClean="0"/>
              <a:t>".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9388088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8178C2A-3319-48A9-AC9D-5A9BE9D4DA6B}"/>
              </a:ext>
            </a:extLst>
          </p:cNvPr>
          <p:cNvSpPr txBox="1"/>
          <p:nvPr/>
        </p:nvSpPr>
        <p:spPr>
          <a:xfrm>
            <a:off x="789710" y="1353649"/>
            <a:ext cx="878929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Рівень витрат обігу характеризує середні витрати обігу в розрахунку на одиницю товарообороту, тобто частку витрат обігу в роздрібній ціні товару.</a:t>
            </a:r>
          </a:p>
          <a:p>
            <a:pPr algn="just"/>
            <a:r>
              <a:rPr lang="uk-UA" sz="2800" dirty="0"/>
              <a:t>Крім рівня витрат обігу в цілому по підприємству розраховують і рівні витрат обігу за окремими товарами і товарними групами</a:t>
            </a:r>
            <a:r>
              <a:rPr lang="uk-UA" sz="2800" dirty="0" smtClean="0"/>
              <a:t>.</a:t>
            </a:r>
          </a:p>
          <a:p>
            <a:pPr algn="just"/>
            <a:endParaRPr lang="uk-UA" sz="2800" dirty="0"/>
          </a:p>
          <a:p>
            <a:pPr algn="just"/>
            <a:r>
              <a:rPr lang="uk-UA" sz="2800" dirty="0"/>
              <a:t>Цей показник називається "</a:t>
            </a:r>
            <a:r>
              <a:rPr lang="uk-UA" sz="2800" dirty="0" err="1"/>
              <a:t>витратомісткість</a:t>
            </a:r>
            <a:r>
              <a:rPr lang="uk-UA" sz="2800" dirty="0"/>
              <a:t>" реалізації товарної групи.</a:t>
            </a:r>
          </a:p>
        </p:txBody>
      </p:sp>
    </p:spTree>
    <p:extLst>
      <p:ext uri="{BB962C8B-B14F-4D97-AF65-F5344CB8AC3E}">
        <p14:creationId xmlns:p14="http://schemas.microsoft.com/office/powerpoint/2010/main" val="34869697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B5B18BE-DEC5-4BF2-B6F7-07964438B2FF}"/>
              </a:ext>
            </a:extLst>
          </p:cNvPr>
          <p:cNvSpPr txBox="1"/>
          <p:nvPr/>
        </p:nvSpPr>
        <p:spPr>
          <a:xfrm>
            <a:off x="969819" y="1228397"/>
            <a:ext cx="863582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1. </a:t>
            </a:r>
            <a:r>
              <a:rPr lang="uk-UA" sz="2800" dirty="0" err="1" smtClean="0"/>
              <a:t>Витратовіддача</a:t>
            </a:r>
            <a:r>
              <a:rPr lang="uk-UA" sz="2800" dirty="0" smtClean="0"/>
              <a:t>, що характеризує товарооборот підприємства на одиницю понесених витрат обігу</a:t>
            </a:r>
            <a:r>
              <a:rPr lang="ru-RU" sz="2800" dirty="0" smtClean="0"/>
              <a:t>.</a:t>
            </a:r>
            <a:endParaRPr lang="ru-RU" sz="2800" dirty="0"/>
          </a:p>
          <a:p>
            <a:pPr algn="just"/>
            <a:endParaRPr lang="uk-UA" sz="2800" dirty="0"/>
          </a:p>
          <a:p>
            <a:pPr algn="just"/>
            <a:r>
              <a:rPr lang="ru-RU" sz="2800" dirty="0" smtClean="0"/>
              <a:t>2</a:t>
            </a:r>
            <a:r>
              <a:rPr lang="uk-UA" sz="2800" dirty="0" smtClean="0"/>
              <a:t>. Доходність витрат обігу, що вказує на розміри одержання валового доходу на одиницю витрат обігу</a:t>
            </a:r>
            <a:r>
              <a:rPr lang="ru-RU" sz="2800" dirty="0" smtClean="0"/>
              <a:t>.</a:t>
            </a:r>
            <a:endParaRPr lang="ru-RU" sz="2800" dirty="0"/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3. </a:t>
            </a:r>
            <a:r>
              <a:rPr lang="uk-UA" sz="2800" dirty="0" smtClean="0"/>
              <a:t>Прибутковість витрат обігу, що дає змогу оцінити обсяг одержання прибутку на одиницю витрат обігу у відсотковому вираженні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562078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48998C1-5B49-47CD-9D89-BA8D2E162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0" y="68463"/>
            <a:ext cx="6320413" cy="672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138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37C3C-D3A0-46DF-B3AA-214326FB18DE}"/>
              </a:ext>
            </a:extLst>
          </p:cNvPr>
          <p:cNvSpPr txBox="1"/>
          <p:nvPr/>
        </p:nvSpPr>
        <p:spPr>
          <a:xfrm>
            <a:off x="681135" y="1868383"/>
            <a:ext cx="920931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/>
              <a:t>Залежно від напрямків діяльності, які здійснює торговельне підприємство, в складі його поточних (експлуатаційних) витрат виділяють:</a:t>
            </a:r>
          </a:p>
          <a:p>
            <a:r>
              <a:rPr lang="uk-UA" sz="2000" dirty="0"/>
              <a:t>	- витрати обігу;</a:t>
            </a:r>
          </a:p>
          <a:p>
            <a:r>
              <a:rPr lang="uk-UA" sz="2000" dirty="0"/>
              <a:t>	- собівартість робіт (послуг) виробничого характеру, наданих «на</a:t>
            </a:r>
          </a:p>
          <a:p>
            <a:r>
              <a:rPr lang="uk-UA" sz="2000" dirty="0"/>
              <a:t>сторону»;</a:t>
            </a:r>
          </a:p>
          <a:p>
            <a:r>
              <a:rPr lang="uk-UA" sz="2000" dirty="0"/>
              <a:t>	- собівартість продукції, що виробляється;</a:t>
            </a:r>
          </a:p>
          <a:p>
            <a:r>
              <a:rPr lang="uk-UA" sz="2000" dirty="0"/>
              <a:t>	- витрати на проведення позареалізаційних операцій (здача частини майна в оренду, здійснення фінансових інвестицій, претензійної</a:t>
            </a:r>
          </a:p>
          <a:p>
            <a:r>
              <a:rPr lang="uk-UA" sz="2000" dirty="0"/>
              <a:t>діяльності </a:t>
            </a:r>
            <a:r>
              <a:rPr lang="uk-UA" sz="2000" dirty="0"/>
              <a:t>т</a:t>
            </a:r>
            <a:r>
              <a:rPr lang="uk-UA" sz="2000" dirty="0" smtClean="0"/>
              <a:t>ощо</a:t>
            </a:r>
            <a:r>
              <a:rPr lang="uk-UA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76584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E8216AE-8CE8-4F1B-BFCB-5C5B18A14C72}"/>
              </a:ext>
            </a:extLst>
          </p:cNvPr>
          <p:cNvSpPr txBox="1"/>
          <p:nvPr/>
        </p:nvSpPr>
        <p:spPr>
          <a:xfrm>
            <a:off x="415637" y="991879"/>
            <a:ext cx="906426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Витрати обігу </a:t>
            </a:r>
            <a:r>
              <a:rPr lang="uk-UA" sz="2800" dirty="0"/>
              <a:t>у складі витрат торговельного підприємства посідають переважне місце. </a:t>
            </a:r>
          </a:p>
          <a:p>
            <a:pPr algn="just"/>
            <a:r>
              <a:rPr lang="uk-UA" sz="2800" dirty="0"/>
              <a:t>Вони становлять сукупність затрат живої </a:t>
            </a:r>
            <a:r>
              <a:rPr lang="uk-UA" sz="2800" dirty="0" smtClean="0"/>
              <a:t>та уречевленої </a:t>
            </a:r>
            <a:r>
              <a:rPr lang="uk-UA" sz="2800" dirty="0"/>
              <a:t>праці на здійснення процесу реалізації товарів, що виражені в грошовій формі, тобто є за своєю суттю собівартістю послуг </a:t>
            </a:r>
            <a:r>
              <a:rPr lang="uk-UA" sz="2800" dirty="0" smtClean="0"/>
              <a:t>торговельного підприємства щодо доведення товарів від виробника до споживача та зміною форм вартості (перетворення товарів на гроші).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025344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655E01-5D7D-4727-9EBB-AD2738A3CB47}"/>
              </a:ext>
            </a:extLst>
          </p:cNvPr>
          <p:cNvSpPr txBox="1"/>
          <p:nvPr/>
        </p:nvSpPr>
        <p:spPr>
          <a:xfrm>
            <a:off x="456635" y="1408314"/>
            <a:ext cx="906935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Витрати обігу </a:t>
            </a:r>
            <a:r>
              <a:rPr lang="uk-UA" sz="2800" dirty="0"/>
              <a:t>торговельного підприємства за своїм складом відрізняються від складу витрат на виробництво продукції. </a:t>
            </a:r>
            <a:endParaRPr lang="uk-UA" sz="2800" dirty="0" smtClean="0"/>
          </a:p>
          <a:p>
            <a:pPr algn="just"/>
            <a:r>
              <a:rPr lang="uk-UA" sz="2800" dirty="0" smtClean="0"/>
              <a:t>До </a:t>
            </a:r>
            <a:r>
              <a:rPr lang="uk-UA" sz="2800" dirty="0"/>
              <a:t>собівартості продукції включається вартість сировини і матеріалів, витрачених на її виготовлення. В торгівлі об'єктом прикладання праці є товар, який у процесі обміну змінює форму вартості, при цьому вартість товару не входить до собівартості торговельної послуги.</a:t>
            </a:r>
          </a:p>
        </p:txBody>
      </p:sp>
    </p:spTree>
    <p:extLst>
      <p:ext uri="{BB962C8B-B14F-4D97-AF65-F5344CB8AC3E}">
        <p14:creationId xmlns:p14="http://schemas.microsoft.com/office/powerpoint/2010/main" val="170878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AD835B3-15D8-494C-BD9F-2F20B336E9B0}"/>
              </a:ext>
            </a:extLst>
          </p:cNvPr>
          <p:cNvSpPr txBox="1"/>
          <p:nvPr/>
        </p:nvSpPr>
        <p:spPr>
          <a:xfrm>
            <a:off x="337128" y="397962"/>
            <a:ext cx="908396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Управління процесом фінансування поточної діяльності торговельного підприємства передбачає облік не тільки експлуатаційних витрат щодо надання торговельних послуг, а й витрат, пов'язаних з придбанням товарів. Це викликає необхідність використання </a:t>
            </a:r>
            <a:r>
              <a:rPr lang="uk-UA" sz="2800" dirty="0" smtClean="0"/>
              <a:t>такого поняття</a:t>
            </a:r>
            <a:r>
              <a:rPr lang="uk-UA" sz="2800" dirty="0"/>
              <a:t>, як "собівартість товарообороту". </a:t>
            </a:r>
            <a:endParaRPr lang="uk-UA" sz="2800" dirty="0" smtClean="0"/>
          </a:p>
          <a:p>
            <a:pPr algn="just"/>
            <a:r>
              <a:rPr lang="uk-UA" sz="2800" dirty="0" smtClean="0"/>
              <a:t>Цей </a:t>
            </a:r>
            <a:r>
              <a:rPr lang="uk-UA" sz="2800" dirty="0"/>
              <a:t>показник являє собою кількісну суму витрат, пов'язаних з закупівлею товарів і їх доставкою до місця реалізації. Це специфічний показник, який використовується для визначення потреби торговельного підприємства </a:t>
            </a:r>
            <a:r>
              <a:rPr lang="uk-UA" sz="2800" dirty="0" smtClean="0"/>
              <a:t>в оборотному </a:t>
            </a:r>
            <a:r>
              <a:rPr lang="uk-UA" sz="2800" dirty="0"/>
              <a:t>капіталі для формування товарних запасів.</a:t>
            </a:r>
          </a:p>
        </p:txBody>
      </p:sp>
    </p:spTree>
    <p:extLst>
      <p:ext uri="{BB962C8B-B14F-4D97-AF65-F5344CB8AC3E}">
        <p14:creationId xmlns:p14="http://schemas.microsoft.com/office/powerpoint/2010/main" val="3366327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7068451-7734-4B7A-BFCF-E9249F42530E}"/>
              </a:ext>
            </a:extLst>
          </p:cNvPr>
          <p:cNvSpPr txBox="1"/>
          <p:nvPr/>
        </p:nvSpPr>
        <p:spPr>
          <a:xfrm>
            <a:off x="323273" y="1492102"/>
            <a:ext cx="927330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За джерелами фінансування у складі поточних витрат торговельного підприємства виділяють</a:t>
            </a:r>
            <a:r>
              <a:rPr lang="uk-UA" sz="2800" dirty="0"/>
              <a:t>:</a:t>
            </a:r>
          </a:p>
          <a:p>
            <a:pPr algn="just"/>
            <a:r>
              <a:rPr lang="uk-UA" sz="2800" dirty="0"/>
              <a:t>- поточні витрати, що відносяться на собівартість продукції (витрати обігу);</a:t>
            </a:r>
          </a:p>
          <a:p>
            <a:pPr algn="just"/>
            <a:r>
              <a:rPr lang="uk-UA" sz="2800" dirty="0"/>
              <a:t>- поточні витрати, що фінансуються за рахунок чистого прибутку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143451889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240</TotalTime>
  <Words>1505</Words>
  <Application>Microsoft Office PowerPoint</Application>
  <PresentationFormat>Широкоэкранный</PresentationFormat>
  <Paragraphs>129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Trebuchet MS</vt:lpstr>
      <vt:lpstr>Wingdings 3</vt:lpstr>
      <vt:lpstr>Грань</vt:lpstr>
      <vt:lpstr>Управління поточними витратами торговельного підприємства (Частина 1)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поточними витратами торговельного підприємства</dc:title>
  <dc:creator>Катерина Бужимська</dc:creator>
  <cp:lastModifiedBy>Asus</cp:lastModifiedBy>
  <cp:revision>29</cp:revision>
  <dcterms:created xsi:type="dcterms:W3CDTF">2021-02-08T07:46:02Z</dcterms:created>
  <dcterms:modified xsi:type="dcterms:W3CDTF">2026-04-14T20:11:03Z</dcterms:modified>
</cp:coreProperties>
</file>