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5" r:id="rId10"/>
    <p:sldId id="266" r:id="rId11"/>
    <p:sldId id="277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63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70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056E-6D0D-4065-A165-00C4FE56400C}" type="datetimeFigureOut">
              <a:rPr lang="uk-UA" smtClean="0"/>
              <a:t>07.02.2022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BE69-F3EA-42B1-990D-242A164B72F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6833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056E-6D0D-4065-A165-00C4FE56400C}" type="datetimeFigureOut">
              <a:rPr lang="uk-UA" smtClean="0"/>
              <a:t>07.02.2022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BE69-F3EA-42B1-990D-242A164B72F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74074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056E-6D0D-4065-A165-00C4FE56400C}" type="datetimeFigureOut">
              <a:rPr lang="uk-UA" smtClean="0"/>
              <a:t>07.02.2022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BE69-F3EA-42B1-990D-242A164B72F2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8963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056E-6D0D-4065-A165-00C4FE56400C}" type="datetimeFigureOut">
              <a:rPr lang="uk-UA" smtClean="0"/>
              <a:t>07.02.2022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BE69-F3EA-42B1-990D-242A164B72F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4336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056E-6D0D-4065-A165-00C4FE56400C}" type="datetimeFigureOut">
              <a:rPr lang="uk-UA" smtClean="0"/>
              <a:t>07.02.2022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BE69-F3EA-42B1-990D-242A164B72F2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5364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056E-6D0D-4065-A165-00C4FE56400C}" type="datetimeFigureOut">
              <a:rPr lang="uk-UA" smtClean="0"/>
              <a:t>07.02.2022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BE69-F3EA-42B1-990D-242A164B72F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7109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056E-6D0D-4065-A165-00C4FE56400C}" type="datetimeFigureOut">
              <a:rPr lang="uk-UA" smtClean="0"/>
              <a:t>07.02.2022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BE69-F3EA-42B1-990D-242A164B72F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56954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056E-6D0D-4065-A165-00C4FE56400C}" type="datetimeFigureOut">
              <a:rPr lang="uk-UA" smtClean="0"/>
              <a:t>07.02.2022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BE69-F3EA-42B1-990D-242A164B72F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04170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056E-6D0D-4065-A165-00C4FE56400C}" type="datetimeFigureOut">
              <a:rPr lang="uk-UA" smtClean="0"/>
              <a:t>07.02.2022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BE69-F3EA-42B1-990D-242A164B72F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254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056E-6D0D-4065-A165-00C4FE56400C}" type="datetimeFigureOut">
              <a:rPr lang="uk-UA" smtClean="0"/>
              <a:t>07.02.2022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BE69-F3EA-42B1-990D-242A164B72F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0428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056E-6D0D-4065-A165-00C4FE56400C}" type="datetimeFigureOut">
              <a:rPr lang="uk-UA" smtClean="0"/>
              <a:t>07.02.2022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BE69-F3EA-42B1-990D-242A164B72F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61988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056E-6D0D-4065-A165-00C4FE56400C}" type="datetimeFigureOut">
              <a:rPr lang="uk-UA" smtClean="0"/>
              <a:t>07.02.2022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BE69-F3EA-42B1-990D-242A164B72F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07249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056E-6D0D-4065-A165-00C4FE56400C}" type="datetimeFigureOut">
              <a:rPr lang="uk-UA" smtClean="0"/>
              <a:t>07.02.2022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BE69-F3EA-42B1-990D-242A164B72F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0403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056E-6D0D-4065-A165-00C4FE56400C}" type="datetimeFigureOut">
              <a:rPr lang="uk-UA" smtClean="0"/>
              <a:t>07.02.2022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BE69-F3EA-42B1-990D-242A164B72F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65933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056E-6D0D-4065-A165-00C4FE56400C}" type="datetimeFigureOut">
              <a:rPr lang="uk-UA" smtClean="0"/>
              <a:t>07.02.2022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BE69-F3EA-42B1-990D-242A164B72F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058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056E-6D0D-4065-A165-00C4FE56400C}" type="datetimeFigureOut">
              <a:rPr lang="uk-UA" smtClean="0"/>
              <a:t>07.02.2022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BE69-F3EA-42B1-990D-242A164B72F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4407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B056E-6D0D-4065-A165-00C4FE56400C}" type="datetimeFigureOut">
              <a:rPr lang="uk-UA" smtClean="0"/>
              <a:t>07.02.2022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4CCCBE69-F3EA-42B1-990D-242A164B72F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247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B2B5D2-53B1-4DC2-B550-1093E4ADEB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3225" y="755780"/>
            <a:ext cx="9946432" cy="3360370"/>
          </a:xfrm>
        </p:spPr>
        <p:txBody>
          <a:bodyPr/>
          <a:lstStyle/>
          <a:p>
            <a:r>
              <a:rPr lang="uk-UA" dirty="0"/>
              <a:t>Управління поточними витратами торговельного підприємства (Частина 1)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EB0819BD-4EA5-4099-AE7D-792953AC57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Лекція з навчальної дисципліни «Економіка та організація в сфері торгівлі»</a:t>
            </a:r>
          </a:p>
        </p:txBody>
      </p:sp>
    </p:spTree>
    <p:extLst>
      <p:ext uri="{BB962C8B-B14F-4D97-AF65-F5344CB8AC3E}">
        <p14:creationId xmlns:p14="http://schemas.microsoft.com/office/powerpoint/2010/main" val="1344834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543BBE6-59C0-432A-B121-443DF27A8F6B}"/>
              </a:ext>
            </a:extLst>
          </p:cNvPr>
          <p:cNvSpPr txBox="1"/>
          <p:nvPr/>
        </p:nvSpPr>
        <p:spPr>
          <a:xfrm>
            <a:off x="1170709" y="1659285"/>
            <a:ext cx="9850582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/>
              <a:t>2. </a:t>
            </a:r>
            <a:r>
              <a:rPr lang="ru-RU" sz="3200" dirty="0" err="1"/>
              <a:t>Витрати</a:t>
            </a:r>
            <a:r>
              <a:rPr lang="ru-RU" sz="3200" dirty="0"/>
              <a:t> </a:t>
            </a:r>
            <a:r>
              <a:rPr lang="ru-RU" sz="3200" dirty="0" err="1"/>
              <a:t>обігу</a:t>
            </a:r>
            <a:r>
              <a:rPr lang="ru-RU" sz="3200" dirty="0"/>
              <a:t> </a:t>
            </a:r>
            <a:r>
              <a:rPr lang="ru-RU" sz="3200" dirty="0" err="1"/>
              <a:t>торговельного</a:t>
            </a:r>
            <a:r>
              <a:rPr lang="ru-RU" sz="3200" dirty="0"/>
              <a:t> </a:t>
            </a:r>
            <a:r>
              <a:rPr lang="ru-RU" sz="3200" dirty="0" err="1"/>
              <a:t>підприємства</a:t>
            </a:r>
            <a:r>
              <a:rPr lang="ru-RU" sz="3200" dirty="0"/>
              <a:t> та </a:t>
            </a:r>
            <a:r>
              <a:rPr lang="ru-RU" sz="3200" dirty="0" err="1"/>
              <a:t>їх</a:t>
            </a:r>
            <a:r>
              <a:rPr lang="ru-RU" sz="3200" dirty="0"/>
              <a:t> склад за </a:t>
            </a:r>
            <a:r>
              <a:rPr lang="ru-RU" sz="3200" dirty="0" err="1"/>
              <a:t>різними</a:t>
            </a:r>
            <a:r>
              <a:rPr lang="ru-RU" sz="3200" dirty="0"/>
              <a:t> </a:t>
            </a:r>
            <a:r>
              <a:rPr lang="ru-RU" sz="3200" dirty="0" err="1"/>
              <a:t>класифікаційними</a:t>
            </a:r>
            <a:r>
              <a:rPr lang="ru-RU" sz="3200" dirty="0"/>
              <a:t> </a:t>
            </a:r>
            <a:r>
              <a:rPr lang="ru-RU" sz="3200" dirty="0" err="1"/>
              <a:t>ознаками</a:t>
            </a:r>
            <a:endParaRPr lang="ru-RU" sz="3200" dirty="0"/>
          </a:p>
          <a:p>
            <a:endParaRPr lang="ru-RU" sz="3200" dirty="0"/>
          </a:p>
          <a:p>
            <a:r>
              <a:rPr lang="ru-RU" sz="3200" dirty="0" err="1"/>
              <a:t>Вивчення</a:t>
            </a:r>
            <a:r>
              <a:rPr lang="ru-RU" sz="3200" dirty="0"/>
              <a:t> </a:t>
            </a:r>
            <a:r>
              <a:rPr lang="ru-RU" sz="3200" dirty="0" err="1"/>
              <a:t>сутності</a:t>
            </a:r>
            <a:r>
              <a:rPr lang="ru-RU" sz="3200" dirty="0"/>
              <a:t>, </a:t>
            </a:r>
            <a:r>
              <a:rPr lang="ru-RU" sz="3200" dirty="0" err="1"/>
              <a:t>механізму</a:t>
            </a:r>
            <a:r>
              <a:rPr lang="ru-RU" sz="3200" dirty="0"/>
              <a:t> </a:t>
            </a:r>
            <a:r>
              <a:rPr lang="ru-RU" sz="3200" dirty="0" err="1"/>
              <a:t>формування</a:t>
            </a:r>
            <a:r>
              <a:rPr lang="ru-RU" sz="3200" dirty="0"/>
              <a:t> та </a:t>
            </a:r>
            <a:r>
              <a:rPr lang="ru-RU" sz="3200" dirty="0" err="1"/>
              <a:t>обгрунтування</a:t>
            </a:r>
            <a:r>
              <a:rPr lang="ru-RU" sz="3200" dirty="0"/>
              <a:t> </a:t>
            </a:r>
            <a:r>
              <a:rPr lang="ru-RU" sz="3200" dirty="0" err="1"/>
              <a:t>заходів</a:t>
            </a:r>
            <a:r>
              <a:rPr lang="ru-RU" sz="3200" dirty="0"/>
              <a:t> </a:t>
            </a:r>
            <a:r>
              <a:rPr lang="ru-RU" sz="3200" dirty="0" err="1"/>
              <a:t>щодо</a:t>
            </a:r>
            <a:r>
              <a:rPr lang="ru-RU" sz="3200" dirty="0"/>
              <a:t> </a:t>
            </a:r>
            <a:r>
              <a:rPr lang="ru-RU" sz="3200" dirty="0" err="1"/>
              <a:t>управління</a:t>
            </a:r>
            <a:r>
              <a:rPr lang="ru-RU" sz="3200" dirty="0"/>
              <a:t> </a:t>
            </a:r>
            <a:r>
              <a:rPr lang="ru-RU" sz="3200" dirty="0" err="1"/>
              <a:t>витратами</a:t>
            </a:r>
            <a:r>
              <a:rPr lang="ru-RU" sz="3200" dirty="0"/>
              <a:t> </a:t>
            </a:r>
            <a:r>
              <a:rPr lang="ru-RU" sz="3200" dirty="0" err="1"/>
              <a:t>обігу</a:t>
            </a:r>
            <a:r>
              <a:rPr lang="ru-RU" sz="3200" dirty="0"/>
              <a:t> </a:t>
            </a:r>
            <a:r>
              <a:rPr lang="ru-RU" sz="3200" dirty="0" err="1"/>
              <a:t>підприємства</a:t>
            </a:r>
            <a:r>
              <a:rPr lang="ru-RU" sz="3200" dirty="0"/>
              <a:t>, </a:t>
            </a:r>
            <a:r>
              <a:rPr lang="ru-RU" sz="3200" dirty="0" err="1"/>
              <a:t>потребує</a:t>
            </a:r>
            <a:r>
              <a:rPr lang="ru-RU" sz="3200" dirty="0"/>
              <a:t> </a:t>
            </a:r>
            <a:r>
              <a:rPr lang="ru-RU" sz="3200" dirty="0" err="1"/>
              <a:t>проведення</a:t>
            </a:r>
            <a:r>
              <a:rPr lang="ru-RU" sz="3200" dirty="0"/>
              <a:t> </a:t>
            </a:r>
            <a:r>
              <a:rPr lang="ru-RU" sz="3200" dirty="0" err="1"/>
              <a:t>їх</a:t>
            </a:r>
            <a:r>
              <a:rPr lang="ru-RU" sz="3200" dirty="0"/>
              <a:t> </a:t>
            </a:r>
            <a:r>
              <a:rPr lang="ru-RU" sz="3200" dirty="0" err="1"/>
              <a:t>системної</a:t>
            </a:r>
            <a:r>
              <a:rPr lang="ru-RU" sz="3200" dirty="0"/>
              <a:t> </a:t>
            </a:r>
            <a:r>
              <a:rPr lang="ru-RU" sz="3200" dirty="0" err="1"/>
              <a:t>класифікації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6990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9BC4068-7807-4EA9-B6DF-8571BB27CB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334" y="586775"/>
            <a:ext cx="7779422" cy="5684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357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78EA0E5-7EC0-4760-9FF9-F14B466F2F12}"/>
              </a:ext>
            </a:extLst>
          </p:cNvPr>
          <p:cNvSpPr txBox="1"/>
          <p:nvPr/>
        </p:nvSpPr>
        <p:spPr>
          <a:xfrm>
            <a:off x="1039091" y="1741393"/>
            <a:ext cx="10113817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I</a:t>
            </a:r>
            <a:r>
              <a:rPr lang="ru-RU" sz="2800" dirty="0"/>
              <a:t>. За </a:t>
            </a:r>
            <a:r>
              <a:rPr lang="ru-RU" sz="2800" dirty="0" err="1"/>
              <a:t>економічним</a:t>
            </a:r>
            <a:r>
              <a:rPr lang="ru-RU" sz="2800" dirty="0"/>
              <a:t> характером </a:t>
            </a:r>
            <a:r>
              <a:rPr lang="ru-RU" sz="2800" dirty="0" err="1"/>
              <a:t>витрат</a:t>
            </a:r>
            <a:r>
              <a:rPr lang="ru-RU" sz="2800" dirty="0"/>
              <a:t> </a:t>
            </a:r>
            <a:r>
              <a:rPr lang="ru-RU" sz="2800" dirty="0" err="1"/>
              <a:t>виділяють</a:t>
            </a:r>
            <a:r>
              <a:rPr lang="ru-RU" sz="2800" dirty="0"/>
              <a:t>:</a:t>
            </a:r>
          </a:p>
          <a:p>
            <a:r>
              <a:rPr lang="ru-RU" sz="2800" dirty="0"/>
              <a:t>- </a:t>
            </a:r>
            <a:r>
              <a:rPr lang="ru-RU" sz="2800" dirty="0" err="1"/>
              <a:t>матеріальні</a:t>
            </a:r>
            <a:r>
              <a:rPr lang="ru-RU" sz="2800" dirty="0"/>
              <a:t> </a:t>
            </a:r>
            <a:r>
              <a:rPr lang="ru-RU" sz="2800" dirty="0" err="1"/>
              <a:t>витрати</a:t>
            </a:r>
            <a:r>
              <a:rPr lang="ru-RU" sz="2800" dirty="0"/>
              <a:t>;</a:t>
            </a:r>
          </a:p>
          <a:p>
            <a:r>
              <a:rPr lang="ru-RU" sz="2800" dirty="0"/>
              <a:t>- </a:t>
            </a:r>
            <a:r>
              <a:rPr lang="ru-RU" sz="2800" dirty="0" err="1"/>
              <a:t>витрати</a:t>
            </a:r>
            <a:r>
              <a:rPr lang="ru-RU" sz="2800" dirty="0"/>
              <a:t> на оплату </a:t>
            </a:r>
            <a:r>
              <a:rPr lang="ru-RU" sz="2800" dirty="0" err="1"/>
              <a:t>праці</a:t>
            </a:r>
            <a:r>
              <a:rPr lang="ru-RU" sz="2800" dirty="0"/>
              <a:t>;</a:t>
            </a:r>
          </a:p>
          <a:p>
            <a:r>
              <a:rPr lang="ru-RU" sz="2800" dirty="0"/>
              <a:t>- </a:t>
            </a:r>
            <a:r>
              <a:rPr lang="ru-RU" sz="2800" dirty="0" err="1"/>
              <a:t>відрахування</a:t>
            </a:r>
            <a:r>
              <a:rPr lang="ru-RU" sz="2800" dirty="0"/>
              <a:t> на </a:t>
            </a:r>
            <a:r>
              <a:rPr lang="ru-RU" sz="2800" dirty="0" err="1"/>
              <a:t>соціальні</a:t>
            </a:r>
            <a:r>
              <a:rPr lang="ru-RU" sz="2800" dirty="0"/>
              <a:t> заходи;</a:t>
            </a:r>
          </a:p>
          <a:p>
            <a:r>
              <a:rPr lang="ru-RU" sz="2800" dirty="0"/>
              <a:t>- </a:t>
            </a:r>
            <a:r>
              <a:rPr lang="ru-RU" sz="2800" dirty="0" err="1"/>
              <a:t>амортизація</a:t>
            </a:r>
            <a:r>
              <a:rPr lang="ru-RU" sz="2800" dirty="0"/>
              <a:t> </a:t>
            </a:r>
            <a:r>
              <a:rPr lang="ru-RU" sz="2800" dirty="0" err="1"/>
              <a:t>основних</a:t>
            </a:r>
            <a:r>
              <a:rPr lang="ru-RU" sz="2800" dirty="0"/>
              <a:t> </a:t>
            </a:r>
            <a:r>
              <a:rPr lang="ru-RU" sz="2800" dirty="0" err="1"/>
              <a:t>фондів</a:t>
            </a:r>
            <a:r>
              <a:rPr lang="ru-RU" sz="2800" dirty="0"/>
              <a:t> і </a:t>
            </a:r>
            <a:r>
              <a:rPr lang="ru-RU" sz="2800" dirty="0" err="1"/>
              <a:t>нематеріальних</a:t>
            </a:r>
            <a:r>
              <a:rPr lang="ru-RU" sz="2800" dirty="0"/>
              <a:t> </a:t>
            </a:r>
            <a:r>
              <a:rPr lang="ru-RU" sz="2800" dirty="0" err="1"/>
              <a:t>активів</a:t>
            </a:r>
            <a:r>
              <a:rPr lang="ru-RU" sz="2800" dirty="0"/>
              <a:t>;</a:t>
            </a:r>
          </a:p>
          <a:p>
            <a:r>
              <a:rPr lang="ru-RU" sz="2800" dirty="0"/>
              <a:t>- </a:t>
            </a:r>
            <a:r>
              <a:rPr lang="ru-RU" sz="2800" dirty="0" err="1"/>
              <a:t>інші</a:t>
            </a:r>
            <a:r>
              <a:rPr lang="ru-RU" sz="2800" dirty="0"/>
              <a:t> </a:t>
            </a:r>
            <a:r>
              <a:rPr lang="ru-RU" sz="2800" dirty="0" err="1"/>
              <a:t>операційні</a:t>
            </a:r>
            <a:r>
              <a:rPr lang="ru-RU" sz="2800" dirty="0"/>
              <a:t> </a:t>
            </a:r>
            <a:r>
              <a:rPr lang="ru-RU" sz="2800" dirty="0" err="1"/>
              <a:t>витрати</a:t>
            </a:r>
            <a:r>
              <a:rPr lang="ru-RU" sz="2800" dirty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385871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6F89DAF-FC2A-48C7-BF77-2F118BFB68C4}"/>
              </a:ext>
            </a:extLst>
          </p:cNvPr>
          <p:cNvSpPr txBox="1"/>
          <p:nvPr/>
        </p:nvSpPr>
        <p:spPr>
          <a:xfrm>
            <a:off x="720435" y="314374"/>
            <a:ext cx="9864438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/>
              <a:t>II. З метою </a:t>
            </a:r>
            <a:r>
              <a:rPr lang="ru-RU" sz="2000" dirty="0" err="1"/>
              <a:t>обліку</a:t>
            </a:r>
            <a:r>
              <a:rPr lang="ru-RU" sz="2000" dirty="0"/>
              <a:t> і </a:t>
            </a:r>
            <a:r>
              <a:rPr lang="ru-RU" sz="2000" dirty="0" err="1"/>
              <a:t>планування</a:t>
            </a:r>
            <a:r>
              <a:rPr lang="ru-RU" sz="2000" dirty="0"/>
              <a:t> </a:t>
            </a:r>
            <a:r>
              <a:rPr lang="ru-RU" sz="2000" dirty="0" err="1"/>
              <a:t>використовують</a:t>
            </a:r>
            <a:r>
              <a:rPr lang="ru-RU" sz="2000" dirty="0"/>
              <a:t> </a:t>
            </a:r>
            <a:r>
              <a:rPr lang="ru-RU" sz="2000" dirty="0" err="1"/>
              <a:t>єдину</a:t>
            </a:r>
            <a:r>
              <a:rPr lang="ru-RU" sz="2000" dirty="0"/>
              <a:t> номенклатуру </a:t>
            </a:r>
            <a:r>
              <a:rPr lang="ru-RU" sz="2000" dirty="0" err="1"/>
              <a:t>витрат</a:t>
            </a:r>
            <a:r>
              <a:rPr lang="ru-RU" sz="2000" dirty="0"/>
              <a:t> </a:t>
            </a:r>
            <a:r>
              <a:rPr lang="ru-RU" sz="2000" dirty="0" err="1"/>
              <a:t>обігу</a:t>
            </a:r>
            <a:r>
              <a:rPr lang="ru-RU" sz="2000" dirty="0"/>
              <a:t>, в </a:t>
            </a:r>
            <a:r>
              <a:rPr lang="ru-RU" sz="2000" dirty="0" err="1"/>
              <a:t>якій</a:t>
            </a:r>
            <a:r>
              <a:rPr lang="ru-RU" sz="2000" dirty="0"/>
              <a:t> </a:t>
            </a:r>
            <a:r>
              <a:rPr lang="ru-RU" sz="2000" dirty="0" err="1"/>
              <a:t>виділяють</a:t>
            </a:r>
            <a:r>
              <a:rPr lang="ru-RU" sz="2000" dirty="0"/>
              <a:t> </a:t>
            </a:r>
            <a:r>
              <a:rPr lang="ru-RU" sz="2000" dirty="0" err="1"/>
              <a:t>такі</a:t>
            </a:r>
            <a:r>
              <a:rPr lang="ru-RU" sz="2000" dirty="0"/>
              <a:t> </a:t>
            </a:r>
            <a:r>
              <a:rPr lang="ru-RU" sz="2000" dirty="0" err="1"/>
              <a:t>статті</a:t>
            </a:r>
            <a:r>
              <a:rPr lang="ru-RU" sz="2000" dirty="0"/>
              <a:t> </a:t>
            </a:r>
            <a:r>
              <a:rPr lang="ru-RU" sz="2000" dirty="0" err="1"/>
              <a:t>витрат</a:t>
            </a:r>
            <a:r>
              <a:rPr lang="ru-RU" sz="2000" dirty="0"/>
              <a:t>:</a:t>
            </a:r>
          </a:p>
          <a:p>
            <a:r>
              <a:rPr lang="ru-RU" sz="2000" dirty="0"/>
              <a:t>1. </a:t>
            </a:r>
            <a:r>
              <a:rPr lang="ru-RU" sz="2000" dirty="0" err="1"/>
              <a:t>Витрати</a:t>
            </a:r>
            <a:r>
              <a:rPr lang="ru-RU" sz="2000" dirty="0"/>
              <a:t> на </a:t>
            </a:r>
            <a:r>
              <a:rPr lang="ru-RU" sz="2000" dirty="0" err="1"/>
              <a:t>перевезення</a:t>
            </a:r>
            <a:r>
              <a:rPr lang="ru-RU" sz="2000" dirty="0"/>
              <a:t>.</a:t>
            </a:r>
          </a:p>
          <a:p>
            <a:r>
              <a:rPr lang="ru-RU" sz="2000" dirty="0"/>
              <a:t>2. </a:t>
            </a:r>
            <a:r>
              <a:rPr lang="ru-RU" sz="2000" dirty="0" err="1"/>
              <a:t>Витрати</a:t>
            </a:r>
            <a:r>
              <a:rPr lang="ru-RU" sz="2000" dirty="0"/>
              <a:t> на оплату </a:t>
            </a:r>
            <a:r>
              <a:rPr lang="ru-RU" sz="2000" dirty="0" err="1"/>
              <a:t>праці</a:t>
            </a:r>
            <a:r>
              <a:rPr lang="ru-RU" sz="2000" dirty="0"/>
              <a:t>.</a:t>
            </a:r>
          </a:p>
          <a:p>
            <a:r>
              <a:rPr lang="ru-RU" sz="2000" dirty="0"/>
              <a:t>3. </a:t>
            </a:r>
            <a:r>
              <a:rPr lang="ru-RU" sz="2000" dirty="0" err="1"/>
              <a:t>Витрати</a:t>
            </a:r>
            <a:r>
              <a:rPr lang="ru-RU" sz="2000" dirty="0"/>
              <a:t> на </a:t>
            </a:r>
            <a:r>
              <a:rPr lang="ru-RU" sz="2000" dirty="0" err="1"/>
              <a:t>оренду</a:t>
            </a:r>
            <a:r>
              <a:rPr lang="ru-RU" sz="2000" dirty="0"/>
              <a:t> та </a:t>
            </a:r>
            <a:r>
              <a:rPr lang="ru-RU" sz="2000" dirty="0" err="1"/>
              <a:t>утримання</a:t>
            </a:r>
            <a:r>
              <a:rPr lang="ru-RU" sz="2000" dirty="0"/>
              <a:t> </a:t>
            </a:r>
            <a:r>
              <a:rPr lang="ru-RU" sz="2000" dirty="0" err="1"/>
              <a:t>основних</a:t>
            </a:r>
            <a:r>
              <a:rPr lang="ru-RU" sz="2000" dirty="0"/>
              <a:t> </a:t>
            </a:r>
            <a:r>
              <a:rPr lang="ru-RU" sz="2000" dirty="0" err="1"/>
              <a:t>фондів</a:t>
            </a:r>
            <a:r>
              <a:rPr lang="ru-RU" sz="2000" dirty="0"/>
              <a:t>.</a:t>
            </a:r>
          </a:p>
          <a:p>
            <a:r>
              <a:rPr lang="ru-RU" sz="2000" dirty="0"/>
              <a:t>4. </a:t>
            </a:r>
            <a:r>
              <a:rPr lang="ru-RU" sz="2000" dirty="0" err="1"/>
              <a:t>Амортизаційні</a:t>
            </a:r>
            <a:r>
              <a:rPr lang="ru-RU" sz="2000" dirty="0"/>
              <a:t> </a:t>
            </a:r>
            <a:r>
              <a:rPr lang="ru-RU" sz="2000" dirty="0" err="1"/>
              <a:t>відрахування</a:t>
            </a:r>
            <a:r>
              <a:rPr lang="ru-RU" sz="2000" dirty="0"/>
              <a:t> на </a:t>
            </a:r>
            <a:r>
              <a:rPr lang="ru-RU" sz="2000" dirty="0" err="1"/>
              <a:t>повне</a:t>
            </a:r>
            <a:r>
              <a:rPr lang="ru-RU" sz="2000" dirty="0"/>
              <a:t> </a:t>
            </a:r>
            <a:r>
              <a:rPr lang="ru-RU" sz="2000" dirty="0" err="1"/>
              <a:t>відновлення</a:t>
            </a:r>
            <a:r>
              <a:rPr lang="ru-RU" sz="2000" dirty="0"/>
              <a:t> </a:t>
            </a:r>
            <a:r>
              <a:rPr lang="ru-RU" sz="2000" dirty="0" err="1"/>
              <a:t>основних</a:t>
            </a:r>
            <a:endParaRPr lang="ru-RU" sz="2000" dirty="0"/>
          </a:p>
          <a:p>
            <a:r>
              <a:rPr lang="ru-RU" sz="2000" dirty="0" err="1"/>
              <a:t>фондів</a:t>
            </a:r>
            <a:r>
              <a:rPr lang="ru-RU" sz="2000" dirty="0"/>
              <a:t> і </a:t>
            </a:r>
            <a:r>
              <a:rPr lang="ru-RU" sz="2000" dirty="0" err="1"/>
              <a:t>нематеріальних</a:t>
            </a:r>
            <a:r>
              <a:rPr lang="ru-RU" sz="2000" dirty="0"/>
              <a:t> </a:t>
            </a:r>
            <a:r>
              <a:rPr lang="ru-RU" sz="2000" dirty="0" err="1"/>
              <a:t>активів</a:t>
            </a:r>
            <a:r>
              <a:rPr lang="ru-RU" sz="2000" dirty="0"/>
              <a:t>.</a:t>
            </a:r>
          </a:p>
          <a:p>
            <a:r>
              <a:rPr lang="ru-RU" sz="2000" dirty="0"/>
              <a:t>5. </a:t>
            </a:r>
            <a:r>
              <a:rPr lang="ru-RU" sz="2000" dirty="0" err="1"/>
              <a:t>Витрати</a:t>
            </a:r>
            <a:r>
              <a:rPr lang="ru-RU" sz="2000" dirty="0"/>
              <a:t> на </a:t>
            </a:r>
            <a:r>
              <a:rPr lang="ru-RU" sz="2000" dirty="0" err="1"/>
              <a:t>поточний</a:t>
            </a:r>
            <a:r>
              <a:rPr lang="ru-RU" sz="2000" dirty="0"/>
              <a:t> ремонт </a:t>
            </a:r>
            <a:r>
              <a:rPr lang="ru-RU" sz="2000" dirty="0" err="1"/>
              <a:t>основних</a:t>
            </a:r>
            <a:r>
              <a:rPr lang="ru-RU" sz="2000" dirty="0"/>
              <a:t> </a:t>
            </a:r>
            <a:r>
              <a:rPr lang="ru-RU" sz="2000" dirty="0" err="1"/>
              <a:t>фондів</a:t>
            </a:r>
            <a:r>
              <a:rPr lang="ru-RU" sz="2000" dirty="0"/>
              <a:t>.</a:t>
            </a:r>
          </a:p>
          <a:p>
            <a:r>
              <a:rPr lang="ru-RU" sz="2000" dirty="0"/>
              <a:t>6. </a:t>
            </a:r>
            <a:r>
              <a:rPr lang="ru-RU" sz="2000" dirty="0" err="1"/>
              <a:t>Знос</a:t>
            </a:r>
            <a:r>
              <a:rPr lang="ru-RU" sz="2000" dirty="0"/>
              <a:t> та </a:t>
            </a:r>
            <a:r>
              <a:rPr lang="ru-RU" sz="2000" dirty="0" err="1"/>
              <a:t>утримання</a:t>
            </a:r>
            <a:r>
              <a:rPr lang="ru-RU" sz="2000" dirty="0"/>
              <a:t> </a:t>
            </a:r>
            <a:r>
              <a:rPr lang="ru-RU" sz="2000" dirty="0" err="1"/>
              <a:t>малоцінних</a:t>
            </a:r>
            <a:r>
              <a:rPr lang="ru-RU" sz="2000" dirty="0"/>
              <a:t> і </a:t>
            </a:r>
            <a:r>
              <a:rPr lang="ru-RU" sz="2000" dirty="0" err="1"/>
              <a:t>швидкозношуваних</a:t>
            </a:r>
            <a:r>
              <a:rPr lang="ru-RU" sz="2000" dirty="0"/>
              <a:t> </a:t>
            </a:r>
            <a:r>
              <a:rPr lang="ru-RU" sz="2000" dirty="0" err="1"/>
              <a:t>предметів</a:t>
            </a:r>
            <a:r>
              <a:rPr lang="ru-RU" sz="2000" dirty="0"/>
              <a:t>.</a:t>
            </a:r>
          </a:p>
          <a:p>
            <a:r>
              <a:rPr lang="ru-RU" sz="2000" dirty="0"/>
              <a:t>7. </a:t>
            </a:r>
            <a:r>
              <a:rPr lang="ru-RU" sz="2000" dirty="0" err="1"/>
              <a:t>Витрати</a:t>
            </a:r>
            <a:r>
              <a:rPr lang="ru-RU" sz="2000" dirty="0"/>
              <a:t> на </a:t>
            </a:r>
            <a:r>
              <a:rPr lang="ru-RU" sz="2000" dirty="0" err="1"/>
              <a:t>паливо</a:t>
            </a:r>
            <a:r>
              <a:rPr lang="ru-RU" sz="2000" dirty="0"/>
              <a:t>, газ і </a:t>
            </a:r>
            <a:r>
              <a:rPr lang="ru-RU" sz="2000" dirty="0" err="1"/>
              <a:t>електроенергію</a:t>
            </a:r>
            <a:r>
              <a:rPr lang="ru-RU" sz="2000" dirty="0"/>
              <a:t> для </a:t>
            </a:r>
            <a:r>
              <a:rPr lang="ru-RU" sz="2000" dirty="0" err="1"/>
              <a:t>виробничих</a:t>
            </a:r>
            <a:r>
              <a:rPr lang="ru-RU" sz="2000" dirty="0"/>
              <a:t> потреб.</a:t>
            </a:r>
          </a:p>
          <a:p>
            <a:r>
              <a:rPr lang="ru-RU" sz="2000" dirty="0"/>
              <a:t>8. </a:t>
            </a:r>
            <a:r>
              <a:rPr lang="ru-RU" sz="2000" dirty="0" err="1"/>
              <a:t>Витрати</a:t>
            </a:r>
            <a:r>
              <a:rPr lang="ru-RU" sz="2000" dirty="0"/>
              <a:t> на </a:t>
            </a:r>
            <a:r>
              <a:rPr lang="ru-RU" sz="2000" dirty="0" err="1"/>
              <a:t>зберігання</a:t>
            </a:r>
            <a:r>
              <a:rPr lang="ru-RU" sz="2000" dirty="0"/>
              <a:t>, </a:t>
            </a:r>
            <a:r>
              <a:rPr lang="ru-RU" sz="2000" dirty="0" err="1"/>
              <a:t>підсортування</a:t>
            </a:r>
            <a:r>
              <a:rPr lang="ru-RU" sz="2000" dirty="0"/>
              <a:t>, </a:t>
            </a:r>
            <a:r>
              <a:rPr lang="ru-RU" sz="2000" dirty="0" err="1"/>
              <a:t>обробку</a:t>
            </a:r>
            <a:r>
              <a:rPr lang="ru-RU" sz="2000" dirty="0"/>
              <a:t>, </a:t>
            </a:r>
            <a:r>
              <a:rPr lang="ru-RU" sz="2000" dirty="0" err="1"/>
              <a:t>пакування</a:t>
            </a:r>
            <a:r>
              <a:rPr lang="ru-RU" sz="2000" dirty="0"/>
              <a:t> і </a:t>
            </a:r>
            <a:r>
              <a:rPr lang="ru-RU" sz="2000" dirty="0" err="1"/>
              <a:t>передпродажну</a:t>
            </a:r>
            <a:r>
              <a:rPr lang="ru-RU" sz="2000" dirty="0"/>
              <a:t> </a:t>
            </a:r>
            <a:r>
              <a:rPr lang="ru-RU" sz="2000" dirty="0" err="1"/>
              <a:t>підготовку</a:t>
            </a:r>
            <a:r>
              <a:rPr lang="ru-RU" sz="2000" dirty="0"/>
              <a:t> </a:t>
            </a:r>
            <a:r>
              <a:rPr lang="ru-RU" sz="2000" dirty="0" err="1"/>
              <a:t>товарів</a:t>
            </a:r>
            <a:r>
              <a:rPr lang="ru-RU" sz="2000" dirty="0"/>
              <a:t>.</a:t>
            </a:r>
          </a:p>
          <a:p>
            <a:r>
              <a:rPr lang="ru-RU" sz="2000" dirty="0"/>
              <a:t>9. </a:t>
            </a:r>
            <a:r>
              <a:rPr lang="ru-RU" sz="2000" dirty="0" err="1"/>
              <a:t>Витрати</a:t>
            </a:r>
            <a:r>
              <a:rPr lang="ru-RU" sz="2000" dirty="0"/>
              <a:t> на рекламу.</a:t>
            </a:r>
          </a:p>
          <a:p>
            <a:r>
              <a:rPr lang="ru-RU" sz="2000" dirty="0"/>
              <a:t>10. </a:t>
            </a:r>
            <a:r>
              <a:rPr lang="ru-RU" sz="2000" dirty="0" err="1"/>
              <a:t>Відсотки</a:t>
            </a:r>
            <a:r>
              <a:rPr lang="ru-RU" sz="2000" dirty="0"/>
              <a:t> за кредит.</a:t>
            </a:r>
          </a:p>
          <a:p>
            <a:r>
              <a:rPr lang="ru-RU" sz="2000" dirty="0"/>
              <a:t>11. </a:t>
            </a:r>
            <a:r>
              <a:rPr lang="ru-RU" sz="2000" dirty="0" err="1"/>
              <a:t>Втрати</a:t>
            </a:r>
            <a:r>
              <a:rPr lang="ru-RU" sz="2000" dirty="0"/>
              <a:t> </a:t>
            </a:r>
            <a:r>
              <a:rPr lang="ru-RU" sz="2000" dirty="0" err="1"/>
              <a:t>товарів</a:t>
            </a:r>
            <a:r>
              <a:rPr lang="ru-RU" sz="2000" dirty="0"/>
              <a:t> у межах норм природного </a:t>
            </a:r>
            <a:r>
              <a:rPr lang="ru-RU" sz="2000" dirty="0" err="1"/>
              <a:t>убутку</a:t>
            </a:r>
            <a:r>
              <a:rPr lang="ru-RU" sz="2000" dirty="0"/>
              <a:t> </a:t>
            </a:r>
            <a:r>
              <a:rPr lang="ru-RU" sz="2000" dirty="0" err="1"/>
              <a:t>під</a:t>
            </a:r>
            <a:r>
              <a:rPr lang="ru-RU" sz="2000" dirty="0"/>
              <a:t> час </a:t>
            </a:r>
            <a:r>
              <a:rPr lang="ru-RU" sz="2000" dirty="0" err="1"/>
              <a:t>перевезення</a:t>
            </a:r>
            <a:r>
              <a:rPr lang="ru-RU" sz="2000" dirty="0"/>
              <a:t>, </a:t>
            </a:r>
            <a:r>
              <a:rPr lang="ru-RU" sz="2000" dirty="0" err="1"/>
              <a:t>зберігання</a:t>
            </a:r>
            <a:r>
              <a:rPr lang="ru-RU" sz="2000" dirty="0"/>
              <a:t> та </a:t>
            </a:r>
            <a:r>
              <a:rPr lang="ru-RU" sz="2000" dirty="0" err="1"/>
              <a:t>реалізації</a:t>
            </a:r>
            <a:r>
              <a:rPr lang="ru-RU" sz="2000" dirty="0"/>
              <a:t>.</a:t>
            </a:r>
          </a:p>
          <a:p>
            <a:r>
              <a:rPr lang="ru-RU" sz="2000" dirty="0"/>
              <a:t>12. </a:t>
            </a:r>
            <a:r>
              <a:rPr lang="ru-RU" sz="2000" dirty="0" err="1"/>
              <a:t>Витрати</a:t>
            </a:r>
            <a:r>
              <a:rPr lang="ru-RU" sz="2000" dirty="0"/>
              <a:t> на тару.</a:t>
            </a:r>
          </a:p>
          <a:p>
            <a:r>
              <a:rPr lang="ru-RU" sz="2000" dirty="0"/>
              <a:t>13. </a:t>
            </a:r>
            <a:r>
              <a:rPr lang="ru-RU" sz="2000" dirty="0" err="1"/>
              <a:t>Відрахування</a:t>
            </a:r>
            <a:r>
              <a:rPr lang="ru-RU" sz="2000" dirty="0"/>
              <a:t> на </a:t>
            </a:r>
            <a:r>
              <a:rPr lang="ru-RU" sz="2000" dirty="0" err="1"/>
              <a:t>соціальні</a:t>
            </a:r>
            <a:r>
              <a:rPr lang="ru-RU" sz="2000" dirty="0"/>
              <a:t> заходи.</a:t>
            </a:r>
          </a:p>
          <a:p>
            <a:r>
              <a:rPr lang="ru-RU" sz="2000" dirty="0"/>
              <a:t>14. </a:t>
            </a:r>
            <a:r>
              <a:rPr lang="ru-RU" sz="2000" dirty="0" err="1"/>
              <a:t>Витрати</a:t>
            </a:r>
            <a:r>
              <a:rPr lang="ru-RU" sz="2000" dirty="0"/>
              <a:t> на </a:t>
            </a:r>
            <a:r>
              <a:rPr lang="ru-RU" sz="2000" dirty="0" err="1"/>
              <a:t>обов'язкове</a:t>
            </a:r>
            <a:r>
              <a:rPr lang="ru-RU" sz="2000" dirty="0"/>
              <a:t> </a:t>
            </a:r>
            <a:r>
              <a:rPr lang="ru-RU" sz="2000" dirty="0" err="1"/>
              <a:t>страхування</a:t>
            </a:r>
            <a:r>
              <a:rPr lang="ru-RU" sz="2000" dirty="0"/>
              <a:t> майна.</a:t>
            </a:r>
          </a:p>
          <a:p>
            <a:r>
              <a:rPr lang="ru-RU" sz="2000" dirty="0"/>
              <a:t>15. </a:t>
            </a:r>
            <a:r>
              <a:rPr lang="ru-RU" sz="2000" dirty="0" err="1"/>
              <a:t>Інші</a:t>
            </a:r>
            <a:r>
              <a:rPr lang="ru-RU" sz="2000" dirty="0"/>
              <a:t> </a:t>
            </a:r>
            <a:r>
              <a:rPr lang="ru-RU" sz="2000" dirty="0" err="1"/>
              <a:t>витрати</a:t>
            </a:r>
            <a:r>
              <a:rPr lang="ru-RU" sz="2000" dirty="0"/>
              <a:t>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357989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8553659-6420-43F5-BD21-26ABDCAC2236}"/>
              </a:ext>
            </a:extLst>
          </p:cNvPr>
          <p:cNvSpPr txBox="1"/>
          <p:nvPr/>
        </p:nvSpPr>
        <p:spPr>
          <a:xfrm>
            <a:off x="2246168" y="1526508"/>
            <a:ext cx="7699663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III. </a:t>
            </a:r>
            <a:r>
              <a:rPr lang="uk-UA" sz="2800" dirty="0"/>
              <a:t>За підгалузями (ланками) торгівлі виділяють:</a:t>
            </a:r>
          </a:p>
          <a:p>
            <a:r>
              <a:rPr lang="uk-UA" sz="2800" dirty="0"/>
              <a:t>- витрати обігу роздрібної торгівлі;</a:t>
            </a:r>
          </a:p>
          <a:p>
            <a:r>
              <a:rPr lang="uk-UA" sz="2800" dirty="0"/>
              <a:t>- витрати обігу оптової торгівлі;</a:t>
            </a:r>
          </a:p>
          <a:p>
            <a:r>
              <a:rPr lang="uk-UA" sz="2800" dirty="0"/>
              <a:t>- витрати обігу громадського харчування.</a:t>
            </a:r>
          </a:p>
        </p:txBody>
      </p:sp>
    </p:spTree>
    <p:extLst>
      <p:ext uri="{BB962C8B-B14F-4D97-AF65-F5344CB8AC3E}">
        <p14:creationId xmlns:p14="http://schemas.microsoft.com/office/powerpoint/2010/main" val="2031891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4172B8-B2F9-4D7C-AAD8-E54B1099010E}"/>
              </a:ext>
            </a:extLst>
          </p:cNvPr>
          <p:cNvSpPr txBox="1"/>
          <p:nvPr/>
        </p:nvSpPr>
        <p:spPr>
          <a:xfrm>
            <a:off x="734291" y="1963066"/>
            <a:ext cx="9670473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IV. Велике </a:t>
            </a:r>
            <a:r>
              <a:rPr lang="ru-RU" sz="2800" dirty="0" err="1"/>
              <a:t>значення</a:t>
            </a:r>
            <a:r>
              <a:rPr lang="ru-RU" sz="2800" dirty="0"/>
              <a:t> для </a:t>
            </a:r>
            <a:r>
              <a:rPr lang="ru-RU" sz="2800" dirty="0" err="1"/>
              <a:t>управління</a:t>
            </a:r>
            <a:r>
              <a:rPr lang="ru-RU" sz="2800" dirty="0"/>
              <a:t> </a:t>
            </a:r>
            <a:r>
              <a:rPr lang="ru-RU" sz="2800" dirty="0" err="1"/>
              <a:t>витратами</a:t>
            </a:r>
            <a:r>
              <a:rPr lang="ru-RU" sz="2800" dirty="0"/>
              <a:t> </a:t>
            </a:r>
            <a:r>
              <a:rPr lang="ru-RU" sz="2800" dirty="0" err="1"/>
              <a:t>має</a:t>
            </a:r>
            <a:r>
              <a:rPr lang="ru-RU" sz="2800" dirty="0"/>
              <a:t> </a:t>
            </a:r>
            <a:r>
              <a:rPr lang="ru-RU" sz="2800" dirty="0" err="1"/>
              <a:t>групування</a:t>
            </a:r>
            <a:r>
              <a:rPr lang="ru-RU" sz="2800" dirty="0"/>
              <a:t> </a:t>
            </a:r>
            <a:r>
              <a:rPr lang="ru-RU" sz="2800" dirty="0" err="1"/>
              <a:t>їх</a:t>
            </a:r>
            <a:r>
              <a:rPr lang="ru-RU" sz="2800" dirty="0"/>
              <a:t> за </a:t>
            </a:r>
            <a:r>
              <a:rPr lang="ru-RU" sz="2800" dirty="0" err="1"/>
              <a:t>торговельно-технологічними</a:t>
            </a:r>
            <a:r>
              <a:rPr lang="ru-RU" sz="2800" dirty="0"/>
              <a:t> </a:t>
            </a:r>
            <a:r>
              <a:rPr lang="ru-RU" sz="2800" dirty="0" err="1"/>
              <a:t>операціями</a:t>
            </a:r>
            <a:r>
              <a:rPr lang="ru-RU" sz="2800" dirty="0"/>
              <a:t>: </a:t>
            </a:r>
            <a:r>
              <a:rPr lang="ru-RU" sz="2800" dirty="0" err="1"/>
              <a:t>закупівля</a:t>
            </a:r>
            <a:r>
              <a:rPr lang="ru-RU" sz="2800" dirty="0"/>
              <a:t> </a:t>
            </a:r>
            <a:r>
              <a:rPr lang="ru-RU" sz="2800" dirty="0" err="1"/>
              <a:t>товарів</a:t>
            </a:r>
            <a:r>
              <a:rPr lang="ru-RU" sz="2800" dirty="0"/>
              <a:t>, </a:t>
            </a:r>
            <a:r>
              <a:rPr lang="ru-RU" sz="2800" dirty="0" err="1"/>
              <a:t>транспортування</a:t>
            </a:r>
            <a:r>
              <a:rPr lang="ru-RU" sz="2800" dirty="0"/>
              <a:t>, </a:t>
            </a:r>
            <a:r>
              <a:rPr lang="ru-RU" sz="2800" dirty="0" err="1"/>
              <a:t>складування</a:t>
            </a:r>
            <a:r>
              <a:rPr lang="ru-RU" sz="2800" dirty="0"/>
              <a:t>, </a:t>
            </a:r>
            <a:r>
              <a:rPr lang="ru-RU" sz="2800" dirty="0" err="1"/>
              <a:t>зберігання</a:t>
            </a:r>
            <a:r>
              <a:rPr lang="ru-RU" sz="2800" dirty="0"/>
              <a:t>, </a:t>
            </a:r>
            <a:r>
              <a:rPr lang="ru-RU" sz="2800" dirty="0" err="1"/>
              <a:t>передпродажна</a:t>
            </a:r>
            <a:r>
              <a:rPr lang="ru-RU" sz="2800" dirty="0"/>
              <a:t> </a:t>
            </a:r>
            <a:r>
              <a:rPr lang="ru-RU" sz="2800" dirty="0" err="1"/>
              <a:t>підготовка</a:t>
            </a:r>
            <a:r>
              <a:rPr lang="ru-RU" sz="2800" dirty="0"/>
              <a:t>, </a:t>
            </a:r>
            <a:r>
              <a:rPr lang="ru-RU" sz="2800" dirty="0" err="1"/>
              <a:t>реалізація</a:t>
            </a:r>
            <a:r>
              <a:rPr lang="ru-RU" sz="2800" dirty="0"/>
              <a:t>, </a:t>
            </a:r>
            <a:r>
              <a:rPr lang="ru-RU" sz="2800" dirty="0" err="1"/>
              <a:t>надання</a:t>
            </a:r>
            <a:r>
              <a:rPr lang="ru-RU" sz="2800" dirty="0"/>
              <a:t> </a:t>
            </a:r>
            <a:r>
              <a:rPr lang="ru-RU" sz="2800" dirty="0" err="1"/>
              <a:t>додаткових</a:t>
            </a:r>
            <a:r>
              <a:rPr lang="ru-RU" sz="2800" dirty="0"/>
              <a:t> </a:t>
            </a:r>
            <a:r>
              <a:rPr lang="ru-RU" sz="2800" dirty="0" err="1"/>
              <a:t>послуг</a:t>
            </a:r>
            <a:r>
              <a:rPr lang="ru-RU" sz="2800" dirty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41392111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C9D51C4-0EDA-4634-A83C-C00F53DF2746}"/>
              </a:ext>
            </a:extLst>
          </p:cNvPr>
          <p:cNvSpPr txBox="1"/>
          <p:nvPr/>
        </p:nvSpPr>
        <p:spPr>
          <a:xfrm>
            <a:off x="1080655" y="1674674"/>
            <a:ext cx="829887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V. </a:t>
            </a:r>
            <a:r>
              <a:rPr lang="uk-UA" sz="2800" dirty="0"/>
              <a:t>Можуть бути виділені витрати, пов'язані з окремими видами діяльності:</a:t>
            </a:r>
          </a:p>
          <a:p>
            <a:r>
              <a:rPr lang="uk-UA" sz="2800" dirty="0"/>
              <a:t>- основна, пов'язана з реалізацією товарів;</a:t>
            </a:r>
          </a:p>
          <a:p>
            <a:r>
              <a:rPr lang="uk-UA" sz="2800" dirty="0"/>
              <a:t>- діяльність щодо надання додаткових послуг;</a:t>
            </a:r>
          </a:p>
          <a:p>
            <a:r>
              <a:rPr lang="uk-UA" sz="2800" dirty="0"/>
              <a:t>- управлінська діяльність;</a:t>
            </a:r>
          </a:p>
          <a:p>
            <a:r>
              <a:rPr lang="uk-UA" sz="2800" dirty="0"/>
              <a:t>- рекламна діяльність та таке інше.</a:t>
            </a:r>
          </a:p>
        </p:txBody>
      </p:sp>
    </p:spTree>
    <p:extLst>
      <p:ext uri="{BB962C8B-B14F-4D97-AF65-F5344CB8AC3E}">
        <p14:creationId xmlns:p14="http://schemas.microsoft.com/office/powerpoint/2010/main" val="529763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D0976F4-B04C-4A65-B19E-300A31522F25}"/>
              </a:ext>
            </a:extLst>
          </p:cNvPr>
          <p:cNvSpPr txBox="1"/>
          <p:nvPr/>
        </p:nvSpPr>
        <p:spPr>
          <a:xfrm>
            <a:off x="1136072" y="1685881"/>
            <a:ext cx="9268691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VI. </a:t>
            </a:r>
            <a:r>
              <a:rPr lang="ru-RU" sz="2800" dirty="0" err="1"/>
              <a:t>Залежно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об'єкта</a:t>
            </a:r>
            <a:r>
              <a:rPr lang="ru-RU" sz="2800" dirty="0"/>
              <a:t> </a:t>
            </a:r>
            <a:r>
              <a:rPr lang="ru-RU" sz="2800" dirty="0" err="1"/>
              <a:t>калькулювання</a:t>
            </a:r>
            <a:r>
              <a:rPr lang="ru-RU" sz="2800" dirty="0"/>
              <a:t> </a:t>
            </a:r>
            <a:r>
              <a:rPr lang="ru-RU" sz="2800" dirty="0" err="1"/>
              <a:t>витрат</a:t>
            </a:r>
            <a:r>
              <a:rPr lang="ru-RU" sz="2800" dirty="0"/>
              <a:t>:</a:t>
            </a:r>
          </a:p>
          <a:p>
            <a:r>
              <a:rPr lang="ru-RU" sz="2800" dirty="0"/>
              <a:t>- в </a:t>
            </a:r>
            <a:r>
              <a:rPr lang="ru-RU" sz="2800" dirty="0" err="1"/>
              <a:t>цілому</a:t>
            </a:r>
            <a:r>
              <a:rPr lang="ru-RU" sz="2800" dirty="0"/>
              <a:t> по </a:t>
            </a:r>
            <a:r>
              <a:rPr lang="ru-RU" sz="2800" dirty="0" err="1"/>
              <a:t>підприємству</a:t>
            </a:r>
            <a:r>
              <a:rPr lang="ru-RU" sz="2800" dirty="0"/>
              <a:t>;</a:t>
            </a:r>
          </a:p>
          <a:p>
            <a:r>
              <a:rPr lang="ru-RU" sz="2800" dirty="0"/>
              <a:t>- за </a:t>
            </a:r>
            <a:r>
              <a:rPr lang="ru-RU" sz="2800" dirty="0" err="1"/>
              <a:t>структурними</a:t>
            </a:r>
            <a:r>
              <a:rPr lang="ru-RU" sz="2800" dirty="0"/>
              <a:t> </a:t>
            </a:r>
            <a:r>
              <a:rPr lang="ru-RU" sz="2800" dirty="0" err="1"/>
              <a:t>підрозділами</a:t>
            </a:r>
            <a:r>
              <a:rPr lang="ru-RU" sz="2800" dirty="0"/>
              <a:t>;</a:t>
            </a:r>
          </a:p>
          <a:p>
            <a:r>
              <a:rPr lang="ru-RU" sz="2800" dirty="0"/>
              <a:t>- за </a:t>
            </a:r>
            <a:r>
              <a:rPr lang="ru-RU" sz="2800" dirty="0" err="1"/>
              <a:t>товарними</a:t>
            </a:r>
            <a:r>
              <a:rPr lang="ru-RU" sz="2800" dirty="0"/>
              <a:t> </a:t>
            </a:r>
            <a:r>
              <a:rPr lang="ru-RU" sz="2800" dirty="0" err="1"/>
              <a:t>групами</a:t>
            </a:r>
            <a:r>
              <a:rPr lang="ru-RU" sz="2800" dirty="0"/>
              <a:t>;</a:t>
            </a:r>
          </a:p>
          <a:p>
            <a:r>
              <a:rPr lang="ru-RU" sz="2800" dirty="0"/>
              <a:t>- за </a:t>
            </a:r>
            <a:r>
              <a:rPr lang="ru-RU" sz="2800" dirty="0" err="1"/>
              <a:t>окремими</a:t>
            </a:r>
            <a:r>
              <a:rPr lang="ru-RU" sz="2800" dirty="0"/>
              <a:t> контрактами </a:t>
            </a:r>
            <a:r>
              <a:rPr lang="ru-RU" sz="2800" dirty="0" err="1"/>
              <a:t>чи</a:t>
            </a:r>
            <a:r>
              <a:rPr lang="ru-RU" sz="2800" dirty="0"/>
              <a:t> видами </a:t>
            </a:r>
            <a:r>
              <a:rPr lang="ru-RU" sz="2800" dirty="0" err="1"/>
              <a:t>торгових</a:t>
            </a:r>
            <a:r>
              <a:rPr lang="ru-RU" sz="2800" dirty="0"/>
              <a:t> </a:t>
            </a:r>
            <a:r>
              <a:rPr lang="ru-RU" sz="2800" dirty="0" err="1"/>
              <a:t>угод</a:t>
            </a:r>
            <a:r>
              <a:rPr lang="ru-RU" sz="2800" dirty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176444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1A58F4F-D886-40BF-8E19-0DC6ED5BD365}"/>
              </a:ext>
            </a:extLst>
          </p:cNvPr>
          <p:cNvSpPr txBox="1"/>
          <p:nvPr/>
        </p:nvSpPr>
        <p:spPr>
          <a:xfrm>
            <a:off x="1011382" y="1547520"/>
            <a:ext cx="8700654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VII. </a:t>
            </a:r>
            <a:r>
              <a:rPr lang="uk-UA" sz="2800" dirty="0"/>
              <a:t>За характером віднесення витрат на об'єкти калькулювання:</a:t>
            </a:r>
          </a:p>
          <a:p>
            <a:r>
              <a:rPr lang="uk-UA" sz="2800" dirty="0"/>
              <a:t>- прямі витрати (які можуть бути прямо віднесені на об'єкт калькулювання);</a:t>
            </a:r>
          </a:p>
          <a:p>
            <a:r>
              <a:rPr lang="uk-UA" sz="2800" dirty="0"/>
              <a:t>- непрямі витрати (які відносяться на об'єкт калькулювання розрахунковим шляхом на </a:t>
            </a:r>
            <a:r>
              <a:rPr lang="uk-UA" sz="2800" dirty="0" err="1"/>
              <a:t>грунті</a:t>
            </a:r>
            <a:r>
              <a:rPr lang="uk-UA" sz="2800" dirty="0"/>
              <a:t> заздалегідь обраної бази розрахунку).</a:t>
            </a:r>
          </a:p>
        </p:txBody>
      </p:sp>
    </p:spTree>
    <p:extLst>
      <p:ext uri="{BB962C8B-B14F-4D97-AF65-F5344CB8AC3E}">
        <p14:creationId xmlns:p14="http://schemas.microsoft.com/office/powerpoint/2010/main" val="9165701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1C9E375-8A9A-47E3-8845-01DE7C0FE3DF}"/>
              </a:ext>
            </a:extLst>
          </p:cNvPr>
          <p:cNvSpPr txBox="1"/>
          <p:nvPr/>
        </p:nvSpPr>
        <p:spPr>
          <a:xfrm>
            <a:off x="775855" y="982176"/>
            <a:ext cx="88392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/>
              <a:t>VIII. </a:t>
            </a:r>
            <a:r>
              <a:rPr lang="ru-RU" sz="2400" dirty="0" err="1"/>
              <a:t>Залежно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виду </a:t>
            </a:r>
            <a:r>
              <a:rPr lang="ru-RU" sz="2400" dirty="0" err="1"/>
              <a:t>ресурсів</a:t>
            </a:r>
            <a:r>
              <a:rPr lang="ru-RU" sz="2400" dirty="0"/>
              <a:t>, </a:t>
            </a:r>
            <a:r>
              <a:rPr lang="ru-RU" sz="2400" dirty="0" err="1"/>
              <a:t>споживання</a:t>
            </a:r>
            <a:r>
              <a:rPr lang="ru-RU" sz="2400" dirty="0"/>
              <a:t> </a:t>
            </a:r>
            <a:r>
              <a:rPr lang="ru-RU" sz="2400" dirty="0" err="1"/>
              <a:t>яких</a:t>
            </a:r>
            <a:r>
              <a:rPr lang="ru-RU" sz="2400" dirty="0"/>
              <a:t> </a:t>
            </a:r>
            <a:r>
              <a:rPr lang="ru-RU" sz="2400" dirty="0" err="1"/>
              <a:t>призводить</a:t>
            </a:r>
            <a:r>
              <a:rPr lang="ru-RU" sz="2400" dirty="0"/>
              <a:t> до </a:t>
            </a:r>
            <a:r>
              <a:rPr lang="ru-RU" sz="2400" dirty="0" err="1"/>
              <a:t>витрат</a:t>
            </a:r>
            <a:r>
              <a:rPr lang="ru-RU" sz="2400" dirty="0"/>
              <a:t>, </a:t>
            </a:r>
            <a:r>
              <a:rPr lang="ru-RU" sz="2400" dirty="0" err="1"/>
              <a:t>виділяють</a:t>
            </a:r>
            <a:r>
              <a:rPr lang="ru-RU" sz="2400" dirty="0"/>
              <a:t>:</a:t>
            </a:r>
          </a:p>
          <a:p>
            <a:r>
              <a:rPr lang="ru-RU" sz="2400" dirty="0"/>
              <a:t>- </a:t>
            </a:r>
            <a:r>
              <a:rPr lang="ru-RU" sz="2400" dirty="0" err="1"/>
              <a:t>витрати</a:t>
            </a:r>
            <a:r>
              <a:rPr lang="ru-RU" sz="2400" dirty="0"/>
              <a:t> на </a:t>
            </a:r>
            <a:r>
              <a:rPr lang="ru-RU" sz="2400" dirty="0" err="1"/>
              <a:t>утримання</a:t>
            </a:r>
            <a:r>
              <a:rPr lang="ru-RU" sz="2400" dirty="0"/>
              <a:t> персоналу (</a:t>
            </a:r>
            <a:r>
              <a:rPr lang="ru-RU" sz="2400" dirty="0" err="1"/>
              <a:t>трудових</a:t>
            </a:r>
            <a:r>
              <a:rPr lang="ru-RU" sz="2400" dirty="0"/>
              <a:t> </a:t>
            </a:r>
            <a:r>
              <a:rPr lang="ru-RU" sz="2400" dirty="0" err="1"/>
              <a:t>ресурсів</a:t>
            </a:r>
            <a:r>
              <a:rPr lang="ru-RU" sz="2400" dirty="0"/>
              <a:t>) </a:t>
            </a:r>
            <a:r>
              <a:rPr lang="ru-RU" sz="2400" dirty="0" err="1"/>
              <a:t>підприємства</a:t>
            </a:r>
            <a:r>
              <a:rPr lang="ru-RU" sz="2400" dirty="0"/>
              <a:t>;</a:t>
            </a:r>
          </a:p>
          <a:p>
            <a:r>
              <a:rPr lang="ru-RU" sz="2400" dirty="0"/>
              <a:t>- </a:t>
            </a:r>
            <a:r>
              <a:rPr lang="ru-RU" sz="2400" dirty="0" err="1"/>
              <a:t>витрати</a:t>
            </a:r>
            <a:r>
              <a:rPr lang="ru-RU" sz="2400" dirty="0"/>
              <a:t> на </a:t>
            </a:r>
            <a:r>
              <a:rPr lang="ru-RU" sz="2400" dirty="0" err="1"/>
              <a:t>використання</a:t>
            </a:r>
            <a:r>
              <a:rPr lang="ru-RU" sz="2400" dirty="0"/>
              <a:t> </a:t>
            </a:r>
            <a:r>
              <a:rPr lang="ru-RU" sz="2400" dirty="0" err="1"/>
              <a:t>засобів</a:t>
            </a:r>
            <a:r>
              <a:rPr lang="ru-RU" sz="2400" dirty="0"/>
              <a:t> </a:t>
            </a:r>
            <a:r>
              <a:rPr lang="ru-RU" sz="2400" dirty="0" err="1"/>
              <a:t>виробництва</a:t>
            </a:r>
            <a:r>
              <a:rPr lang="ru-RU" sz="2400" dirty="0"/>
              <a:t> (</a:t>
            </a:r>
            <a:r>
              <a:rPr lang="ru-RU" sz="2400" dirty="0" err="1"/>
              <a:t>амортизація</a:t>
            </a:r>
            <a:r>
              <a:rPr lang="ru-RU" sz="2400" dirty="0"/>
              <a:t>, </a:t>
            </a:r>
            <a:r>
              <a:rPr lang="ru-RU" sz="2400" dirty="0" err="1"/>
              <a:t>оренда</a:t>
            </a:r>
            <a:r>
              <a:rPr lang="ru-RU" sz="2400" dirty="0"/>
              <a:t>, </a:t>
            </a:r>
            <a:r>
              <a:rPr lang="ru-RU" sz="2400" dirty="0" err="1"/>
              <a:t>утримання</a:t>
            </a:r>
            <a:r>
              <a:rPr lang="ru-RU" sz="2400" dirty="0"/>
              <a:t> </a:t>
            </a:r>
            <a:r>
              <a:rPr lang="ru-RU" sz="2400" dirty="0" err="1"/>
              <a:t>основних</a:t>
            </a:r>
            <a:r>
              <a:rPr lang="ru-RU" sz="2400" dirty="0"/>
              <a:t> </a:t>
            </a:r>
            <a:r>
              <a:rPr lang="ru-RU" sz="2400" dirty="0" err="1"/>
              <a:t>фондів</a:t>
            </a:r>
            <a:r>
              <a:rPr lang="ru-RU" sz="2400" dirty="0"/>
              <a:t>);</a:t>
            </a:r>
          </a:p>
          <a:p>
            <a:r>
              <a:rPr lang="ru-RU" sz="2400" dirty="0"/>
              <a:t>- </a:t>
            </a:r>
            <a:r>
              <a:rPr lang="ru-RU" sz="2400" dirty="0" err="1"/>
              <a:t>витрати</a:t>
            </a:r>
            <a:r>
              <a:rPr lang="ru-RU" sz="2400" dirty="0"/>
              <a:t> на </a:t>
            </a:r>
            <a:r>
              <a:rPr lang="ru-RU" sz="2400" dirty="0" err="1"/>
              <a:t>формування</a:t>
            </a:r>
            <a:r>
              <a:rPr lang="ru-RU" sz="2400" dirty="0"/>
              <a:t> і </a:t>
            </a:r>
            <a:r>
              <a:rPr lang="ru-RU" sz="2400" dirty="0" err="1"/>
              <a:t>використання</a:t>
            </a:r>
            <a:r>
              <a:rPr lang="ru-RU" sz="2400" dirty="0"/>
              <a:t> </a:t>
            </a:r>
            <a:r>
              <a:rPr lang="ru-RU" sz="2400" dirty="0" err="1"/>
              <a:t>матеріально-технічних</a:t>
            </a:r>
            <a:endParaRPr lang="ru-RU" sz="2400" dirty="0"/>
          </a:p>
          <a:p>
            <a:r>
              <a:rPr lang="ru-RU" sz="2400" dirty="0" err="1"/>
              <a:t>ресурсів</a:t>
            </a:r>
            <a:r>
              <a:rPr lang="ru-RU" sz="2400" dirty="0"/>
              <a:t> (</a:t>
            </a:r>
            <a:r>
              <a:rPr lang="ru-RU" sz="2400" dirty="0" err="1"/>
              <a:t>малоцінні</a:t>
            </a:r>
            <a:r>
              <a:rPr lang="ru-RU" sz="2400" dirty="0"/>
              <a:t> та </a:t>
            </a:r>
            <a:r>
              <a:rPr lang="ru-RU" sz="2400" dirty="0" err="1"/>
              <a:t>швидкозношувані</a:t>
            </a:r>
            <a:r>
              <a:rPr lang="ru-RU" sz="2400" dirty="0"/>
              <a:t> </a:t>
            </a:r>
            <a:r>
              <a:rPr lang="ru-RU" sz="2400" dirty="0" err="1"/>
              <a:t>предмети</a:t>
            </a:r>
            <a:r>
              <a:rPr lang="ru-RU" sz="2400" dirty="0"/>
              <a:t>, </a:t>
            </a:r>
            <a:r>
              <a:rPr lang="ru-RU" sz="2400" dirty="0" err="1"/>
              <a:t>енергія</a:t>
            </a:r>
            <a:r>
              <a:rPr lang="ru-RU" sz="2400" dirty="0"/>
              <a:t>, </a:t>
            </a:r>
            <a:r>
              <a:rPr lang="ru-RU" sz="2400" dirty="0" err="1"/>
              <a:t>паливо</a:t>
            </a:r>
            <a:r>
              <a:rPr lang="ru-RU" sz="2400" dirty="0"/>
              <a:t>, вода, тара, </a:t>
            </a:r>
            <a:r>
              <a:rPr lang="ru-RU" sz="2400" dirty="0" err="1"/>
              <a:t>спецодяг</a:t>
            </a:r>
            <a:r>
              <a:rPr lang="ru-RU" sz="2400" dirty="0"/>
              <a:t>);</a:t>
            </a:r>
          </a:p>
          <a:p>
            <a:r>
              <a:rPr lang="ru-RU" sz="2400" dirty="0"/>
              <a:t>- </a:t>
            </a:r>
            <a:r>
              <a:rPr lang="ru-RU" sz="2400" dirty="0" err="1"/>
              <a:t>витрати</a:t>
            </a:r>
            <a:r>
              <a:rPr lang="ru-RU" sz="2400" dirty="0"/>
              <a:t> на </a:t>
            </a:r>
            <a:r>
              <a:rPr lang="ru-RU" sz="2400" dirty="0" err="1"/>
              <a:t>використання</a:t>
            </a:r>
            <a:r>
              <a:rPr lang="ru-RU" sz="2400" dirty="0"/>
              <a:t> </a:t>
            </a:r>
            <a:r>
              <a:rPr lang="ru-RU" sz="2400" dirty="0" err="1"/>
              <a:t>позикових</a:t>
            </a:r>
            <a:r>
              <a:rPr lang="ru-RU" sz="2400" dirty="0"/>
              <a:t> </a:t>
            </a:r>
            <a:r>
              <a:rPr lang="ru-RU" sz="2400" dirty="0" err="1"/>
              <a:t>фінансових</a:t>
            </a:r>
            <a:r>
              <a:rPr lang="ru-RU" sz="2400" dirty="0"/>
              <a:t> </a:t>
            </a:r>
            <a:r>
              <a:rPr lang="ru-RU" sz="2400" dirty="0" err="1"/>
              <a:t>ресурсів</a:t>
            </a:r>
            <a:r>
              <a:rPr lang="ru-RU" sz="2400" dirty="0"/>
              <a:t> (</a:t>
            </a:r>
            <a:r>
              <a:rPr lang="ru-RU" sz="2400" dirty="0" err="1"/>
              <a:t>відсотки</a:t>
            </a:r>
            <a:r>
              <a:rPr lang="ru-RU" sz="2400" dirty="0"/>
              <a:t> за кредит).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023002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AD7998B-D8FC-4BCF-85F2-B0F0D08D78B7}"/>
              </a:ext>
            </a:extLst>
          </p:cNvPr>
          <p:cNvSpPr txBox="1"/>
          <p:nvPr/>
        </p:nvSpPr>
        <p:spPr>
          <a:xfrm>
            <a:off x="692727" y="534291"/>
            <a:ext cx="9672451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ПЛАН</a:t>
            </a:r>
          </a:p>
          <a:p>
            <a:pPr algn="ctr"/>
            <a:endParaRPr lang="ru-RU" sz="2400" dirty="0"/>
          </a:p>
          <a:p>
            <a:r>
              <a:rPr lang="ru-RU" sz="2400" dirty="0">
                <a:highlight>
                  <a:srgbClr val="FFFF00"/>
                </a:highlight>
              </a:rPr>
              <a:t>1. </a:t>
            </a:r>
            <a:r>
              <a:rPr lang="ru-RU" sz="2400" dirty="0" err="1">
                <a:highlight>
                  <a:srgbClr val="FFFF00"/>
                </a:highlight>
              </a:rPr>
              <a:t>Економічна</a:t>
            </a:r>
            <a:r>
              <a:rPr lang="ru-RU" sz="2400" dirty="0">
                <a:highlight>
                  <a:srgbClr val="FFFF00"/>
                </a:highlight>
              </a:rPr>
              <a:t> природа </a:t>
            </a:r>
            <a:r>
              <a:rPr lang="ru-RU" sz="2400" dirty="0" err="1">
                <a:highlight>
                  <a:srgbClr val="FFFF00"/>
                </a:highlight>
              </a:rPr>
              <a:t>поточних</a:t>
            </a:r>
            <a:r>
              <a:rPr lang="ru-RU" sz="2400" dirty="0">
                <a:highlight>
                  <a:srgbClr val="FFFF00"/>
                </a:highlight>
              </a:rPr>
              <a:t> </a:t>
            </a:r>
            <a:r>
              <a:rPr lang="ru-RU" sz="2400" dirty="0" err="1">
                <a:highlight>
                  <a:srgbClr val="FFFF00"/>
                </a:highlight>
              </a:rPr>
              <a:t>витрат</a:t>
            </a:r>
            <a:r>
              <a:rPr lang="ru-RU" sz="2400" dirty="0">
                <a:highlight>
                  <a:srgbClr val="FFFF00"/>
                </a:highlight>
              </a:rPr>
              <a:t> </a:t>
            </a:r>
            <a:r>
              <a:rPr lang="ru-RU" sz="2400" dirty="0" err="1">
                <a:highlight>
                  <a:srgbClr val="FFFF00"/>
                </a:highlight>
              </a:rPr>
              <a:t>торговельного</a:t>
            </a:r>
            <a:r>
              <a:rPr lang="ru-RU" sz="2400" dirty="0">
                <a:highlight>
                  <a:srgbClr val="FFFF00"/>
                </a:highlight>
              </a:rPr>
              <a:t> </a:t>
            </a:r>
            <a:r>
              <a:rPr lang="ru-RU" sz="2400" dirty="0" err="1">
                <a:highlight>
                  <a:srgbClr val="FFFF00"/>
                </a:highlight>
              </a:rPr>
              <a:t>підприємства</a:t>
            </a:r>
            <a:endParaRPr lang="ru-RU" sz="2400" dirty="0">
              <a:highlight>
                <a:srgbClr val="FFFF00"/>
              </a:highlight>
            </a:endParaRPr>
          </a:p>
          <a:p>
            <a:r>
              <a:rPr lang="ru-RU" sz="2400" dirty="0">
                <a:highlight>
                  <a:srgbClr val="FFFF00"/>
                </a:highlight>
              </a:rPr>
              <a:t>2. </a:t>
            </a:r>
            <a:r>
              <a:rPr lang="ru-RU" sz="2400" dirty="0" err="1">
                <a:highlight>
                  <a:srgbClr val="FFFF00"/>
                </a:highlight>
              </a:rPr>
              <a:t>Витрати</a:t>
            </a:r>
            <a:r>
              <a:rPr lang="ru-RU" sz="2400" dirty="0">
                <a:highlight>
                  <a:srgbClr val="FFFF00"/>
                </a:highlight>
              </a:rPr>
              <a:t> </a:t>
            </a:r>
            <a:r>
              <a:rPr lang="ru-RU" sz="2400" dirty="0" err="1">
                <a:highlight>
                  <a:srgbClr val="FFFF00"/>
                </a:highlight>
              </a:rPr>
              <a:t>обігу</a:t>
            </a:r>
            <a:r>
              <a:rPr lang="ru-RU" sz="2400" dirty="0">
                <a:highlight>
                  <a:srgbClr val="FFFF00"/>
                </a:highlight>
              </a:rPr>
              <a:t> </a:t>
            </a:r>
            <a:r>
              <a:rPr lang="ru-RU" sz="2400" dirty="0" err="1">
                <a:highlight>
                  <a:srgbClr val="FFFF00"/>
                </a:highlight>
              </a:rPr>
              <a:t>торговельного</a:t>
            </a:r>
            <a:r>
              <a:rPr lang="ru-RU" sz="2400" dirty="0">
                <a:highlight>
                  <a:srgbClr val="FFFF00"/>
                </a:highlight>
              </a:rPr>
              <a:t> </a:t>
            </a:r>
            <a:r>
              <a:rPr lang="ru-RU" sz="2400" dirty="0" err="1">
                <a:highlight>
                  <a:srgbClr val="FFFF00"/>
                </a:highlight>
              </a:rPr>
              <a:t>підприємства</a:t>
            </a:r>
            <a:r>
              <a:rPr lang="ru-RU" sz="2400" dirty="0">
                <a:highlight>
                  <a:srgbClr val="FFFF00"/>
                </a:highlight>
              </a:rPr>
              <a:t> та </a:t>
            </a:r>
            <a:r>
              <a:rPr lang="ru-RU" sz="2400" dirty="0" err="1">
                <a:highlight>
                  <a:srgbClr val="FFFF00"/>
                </a:highlight>
              </a:rPr>
              <a:t>їх</a:t>
            </a:r>
            <a:r>
              <a:rPr lang="ru-RU" sz="2400" dirty="0">
                <a:highlight>
                  <a:srgbClr val="FFFF00"/>
                </a:highlight>
              </a:rPr>
              <a:t> склад за </a:t>
            </a:r>
            <a:r>
              <a:rPr lang="ru-RU" sz="2400" dirty="0" err="1">
                <a:highlight>
                  <a:srgbClr val="FFFF00"/>
                </a:highlight>
              </a:rPr>
              <a:t>різними</a:t>
            </a:r>
            <a:r>
              <a:rPr lang="ru-RU" sz="2400" dirty="0">
                <a:highlight>
                  <a:srgbClr val="FFFF00"/>
                </a:highlight>
              </a:rPr>
              <a:t> </a:t>
            </a:r>
            <a:r>
              <a:rPr lang="ru-RU" sz="2400" dirty="0" err="1">
                <a:highlight>
                  <a:srgbClr val="FFFF00"/>
                </a:highlight>
              </a:rPr>
              <a:t>класифікаційними</a:t>
            </a:r>
            <a:r>
              <a:rPr lang="ru-RU" sz="2400" dirty="0">
                <a:highlight>
                  <a:srgbClr val="FFFF00"/>
                </a:highlight>
              </a:rPr>
              <a:t> </a:t>
            </a:r>
            <a:r>
              <a:rPr lang="ru-RU" sz="2400" dirty="0" err="1">
                <a:highlight>
                  <a:srgbClr val="FFFF00"/>
                </a:highlight>
              </a:rPr>
              <a:t>ознаками</a:t>
            </a:r>
            <a:endParaRPr lang="ru-RU" sz="2400" dirty="0">
              <a:highlight>
                <a:srgbClr val="FFFF00"/>
              </a:highlight>
            </a:endParaRPr>
          </a:p>
          <a:p>
            <a:r>
              <a:rPr lang="ru-RU" sz="2400" dirty="0">
                <a:highlight>
                  <a:srgbClr val="FFFF00"/>
                </a:highlight>
              </a:rPr>
              <a:t>3. </a:t>
            </a:r>
            <a:r>
              <a:rPr lang="ru-RU" sz="2400" dirty="0" err="1">
                <a:highlight>
                  <a:srgbClr val="FFFF00"/>
                </a:highlight>
              </a:rPr>
              <a:t>Показники</a:t>
            </a:r>
            <a:r>
              <a:rPr lang="ru-RU" sz="2400" dirty="0">
                <a:highlight>
                  <a:srgbClr val="FFFF00"/>
                </a:highlight>
              </a:rPr>
              <a:t>, </a:t>
            </a:r>
            <a:r>
              <a:rPr lang="ru-RU" sz="2400" dirty="0" err="1">
                <a:highlight>
                  <a:srgbClr val="FFFF00"/>
                </a:highlight>
              </a:rPr>
              <a:t>що</a:t>
            </a:r>
            <a:r>
              <a:rPr lang="ru-RU" sz="2400" dirty="0">
                <a:highlight>
                  <a:srgbClr val="FFFF00"/>
                </a:highlight>
              </a:rPr>
              <a:t> </a:t>
            </a:r>
            <a:r>
              <a:rPr lang="ru-RU" sz="2400" dirty="0" err="1">
                <a:highlight>
                  <a:srgbClr val="FFFF00"/>
                </a:highlight>
              </a:rPr>
              <a:t>характеризують</a:t>
            </a:r>
            <a:r>
              <a:rPr lang="ru-RU" sz="2400" dirty="0">
                <a:highlight>
                  <a:srgbClr val="FFFF00"/>
                </a:highlight>
              </a:rPr>
              <a:t> </a:t>
            </a:r>
            <a:r>
              <a:rPr lang="ru-RU" sz="2400" dirty="0" err="1">
                <a:highlight>
                  <a:srgbClr val="FFFF00"/>
                </a:highlight>
              </a:rPr>
              <a:t>витрати</a:t>
            </a:r>
            <a:r>
              <a:rPr lang="ru-RU" sz="2400" dirty="0">
                <a:highlight>
                  <a:srgbClr val="FFFF00"/>
                </a:highlight>
              </a:rPr>
              <a:t> </a:t>
            </a:r>
            <a:r>
              <a:rPr lang="ru-RU" sz="2400" dirty="0" err="1">
                <a:highlight>
                  <a:srgbClr val="FFFF00"/>
                </a:highlight>
              </a:rPr>
              <a:t>обігу</a:t>
            </a:r>
            <a:r>
              <a:rPr lang="ru-RU" sz="2400" dirty="0">
                <a:highlight>
                  <a:srgbClr val="FFFF00"/>
                </a:highlight>
              </a:rPr>
              <a:t> </a:t>
            </a:r>
            <a:r>
              <a:rPr lang="ru-RU" sz="2400" dirty="0" err="1">
                <a:highlight>
                  <a:srgbClr val="FFFF00"/>
                </a:highlight>
              </a:rPr>
              <a:t>торговельного</a:t>
            </a:r>
            <a:r>
              <a:rPr lang="ru-RU" sz="2400" dirty="0">
                <a:highlight>
                  <a:srgbClr val="FFFF00"/>
                </a:highlight>
              </a:rPr>
              <a:t> </a:t>
            </a:r>
            <a:r>
              <a:rPr lang="ru-RU" sz="2400" dirty="0" err="1">
                <a:highlight>
                  <a:srgbClr val="FFFF00"/>
                </a:highlight>
              </a:rPr>
              <a:t>підприємства</a:t>
            </a:r>
            <a:endParaRPr lang="ru-RU" sz="2400" dirty="0">
              <a:highlight>
                <a:srgbClr val="FFFF00"/>
              </a:highlight>
            </a:endParaRPr>
          </a:p>
          <a:p>
            <a:r>
              <a:rPr lang="ru-RU" sz="2400" dirty="0"/>
              <a:t>4. </a:t>
            </a:r>
            <a:r>
              <a:rPr lang="ru-RU" sz="2400" dirty="0" err="1"/>
              <a:t>Фактори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визначають</a:t>
            </a:r>
            <a:r>
              <a:rPr lang="ru-RU" sz="2400" dirty="0"/>
              <a:t> </a:t>
            </a:r>
            <a:r>
              <a:rPr lang="ru-RU" sz="2400" dirty="0" err="1"/>
              <a:t>розмір</a:t>
            </a:r>
            <a:r>
              <a:rPr lang="ru-RU" sz="2400" dirty="0"/>
              <a:t> </a:t>
            </a:r>
            <a:r>
              <a:rPr lang="ru-RU" sz="2400" dirty="0" err="1"/>
              <a:t>витрат</a:t>
            </a:r>
            <a:r>
              <a:rPr lang="ru-RU" sz="2400" dirty="0"/>
              <a:t> потреби </a:t>
            </a:r>
            <a:r>
              <a:rPr lang="ru-RU" sz="2400" dirty="0" err="1"/>
              <a:t>обігу</a:t>
            </a:r>
            <a:r>
              <a:rPr lang="ru-RU" sz="2400" dirty="0"/>
              <a:t> </a:t>
            </a:r>
            <a:r>
              <a:rPr lang="ru-RU" sz="2400" dirty="0" err="1"/>
              <a:t>торговельного</a:t>
            </a:r>
            <a:r>
              <a:rPr lang="ru-RU" sz="2400" dirty="0"/>
              <a:t> </a:t>
            </a:r>
            <a:r>
              <a:rPr lang="ru-RU" sz="2400" dirty="0" err="1"/>
              <a:t>підприємства</a:t>
            </a:r>
            <a:endParaRPr lang="ru-RU" sz="2400" dirty="0"/>
          </a:p>
          <a:p>
            <a:r>
              <a:rPr lang="ru-RU" sz="2400" dirty="0"/>
              <a:t>5. </a:t>
            </a:r>
            <a:r>
              <a:rPr lang="ru-RU" sz="2400" dirty="0" err="1"/>
              <a:t>Стратегія</a:t>
            </a:r>
            <a:r>
              <a:rPr lang="ru-RU" sz="2400" dirty="0"/>
              <a:t> </a:t>
            </a:r>
            <a:r>
              <a:rPr lang="ru-RU" sz="2400" dirty="0" err="1"/>
              <a:t>управління</a:t>
            </a:r>
            <a:r>
              <a:rPr lang="ru-RU" sz="2400" dirty="0"/>
              <a:t> </a:t>
            </a:r>
            <a:r>
              <a:rPr lang="ru-RU" sz="2400" dirty="0" err="1"/>
              <a:t>поточними</a:t>
            </a:r>
            <a:r>
              <a:rPr lang="ru-RU" sz="2400" dirty="0"/>
              <a:t> </a:t>
            </a:r>
            <a:r>
              <a:rPr lang="ru-RU" sz="2400" dirty="0" err="1"/>
              <a:t>витратами</a:t>
            </a:r>
            <a:r>
              <a:rPr lang="ru-RU" sz="2400" dirty="0"/>
              <a:t> </a:t>
            </a:r>
            <a:r>
              <a:rPr lang="ru-RU" sz="2400" dirty="0" err="1"/>
              <a:t>торговельного</a:t>
            </a:r>
            <a:r>
              <a:rPr lang="ru-RU" sz="2400" dirty="0"/>
              <a:t> </a:t>
            </a:r>
            <a:r>
              <a:rPr lang="ru-RU" sz="2400" dirty="0" err="1"/>
              <a:t>підприємства</a:t>
            </a:r>
            <a:endParaRPr lang="ru-RU" sz="2400" dirty="0"/>
          </a:p>
          <a:p>
            <a:r>
              <a:rPr lang="ru-RU" sz="2400" dirty="0"/>
              <a:t>6. </a:t>
            </a:r>
            <a:r>
              <a:rPr lang="ru-RU" sz="2400" dirty="0" err="1"/>
              <a:t>Вихідні</a:t>
            </a:r>
            <a:r>
              <a:rPr lang="ru-RU" sz="2400" dirty="0"/>
              <a:t> </a:t>
            </a:r>
            <a:r>
              <a:rPr lang="ru-RU" sz="2400" dirty="0" err="1"/>
              <a:t>передумови</a:t>
            </a:r>
            <a:r>
              <a:rPr lang="ru-RU" sz="2400" dirty="0"/>
              <a:t> та </a:t>
            </a:r>
            <a:r>
              <a:rPr lang="ru-RU" sz="2400" dirty="0" err="1"/>
              <a:t>методичний</a:t>
            </a:r>
            <a:r>
              <a:rPr lang="ru-RU" sz="2400" dirty="0"/>
              <a:t> </a:t>
            </a:r>
            <a:r>
              <a:rPr lang="ru-RU" sz="2400" dirty="0" err="1"/>
              <a:t>інструментарій</a:t>
            </a:r>
            <a:r>
              <a:rPr lang="ru-RU" sz="2400" dirty="0"/>
              <a:t> </a:t>
            </a:r>
            <a:r>
              <a:rPr lang="ru-RU" sz="2400" dirty="0" err="1"/>
              <a:t>аналізу</a:t>
            </a:r>
            <a:r>
              <a:rPr lang="ru-RU" sz="2400" dirty="0"/>
              <a:t> </a:t>
            </a:r>
            <a:r>
              <a:rPr lang="ru-RU" sz="2400" dirty="0" err="1"/>
              <a:t>витрат</a:t>
            </a:r>
            <a:r>
              <a:rPr lang="ru-RU" sz="2400" dirty="0"/>
              <a:t> </a:t>
            </a:r>
            <a:r>
              <a:rPr lang="ru-RU" sz="2400" dirty="0" err="1"/>
              <a:t>обігу</a:t>
            </a:r>
            <a:r>
              <a:rPr lang="ru-RU" sz="2400" dirty="0"/>
              <a:t> </a:t>
            </a:r>
            <a:r>
              <a:rPr lang="ru-RU" sz="2400" dirty="0" err="1"/>
              <a:t>торговельного</a:t>
            </a:r>
            <a:r>
              <a:rPr lang="ru-RU" sz="2400" dirty="0"/>
              <a:t> </a:t>
            </a:r>
            <a:r>
              <a:rPr lang="ru-RU" sz="2400" dirty="0" err="1"/>
              <a:t>підприємства</a:t>
            </a:r>
            <a:endParaRPr lang="ru-RU" sz="2400" dirty="0"/>
          </a:p>
          <a:p>
            <a:r>
              <a:rPr lang="ru-RU" sz="2400" dirty="0"/>
              <a:t>7. </a:t>
            </a:r>
            <a:r>
              <a:rPr lang="ru-RU" sz="2400" dirty="0" err="1"/>
              <a:t>Методи</a:t>
            </a:r>
            <a:r>
              <a:rPr lang="ru-RU" sz="2400" dirty="0"/>
              <a:t> </a:t>
            </a:r>
            <a:r>
              <a:rPr lang="ru-RU" sz="2400" dirty="0" err="1"/>
              <a:t>обґрунтування</a:t>
            </a:r>
            <a:r>
              <a:rPr lang="ru-RU" sz="2400" dirty="0"/>
              <a:t> плану </a:t>
            </a:r>
            <a:r>
              <a:rPr lang="ru-RU" sz="2400" dirty="0" err="1"/>
              <a:t>витрат</a:t>
            </a:r>
            <a:r>
              <a:rPr lang="ru-RU" sz="2400" dirty="0"/>
              <a:t> </a:t>
            </a:r>
            <a:r>
              <a:rPr lang="ru-RU" sz="2400" dirty="0" err="1"/>
              <a:t>обігу</a:t>
            </a:r>
            <a:r>
              <a:rPr lang="ru-RU" sz="2400" dirty="0"/>
              <a:t> в </a:t>
            </a:r>
            <a:r>
              <a:rPr lang="ru-RU" sz="2400" dirty="0" err="1"/>
              <a:t>цілому</a:t>
            </a:r>
            <a:r>
              <a:rPr lang="ru-RU" sz="2400" dirty="0"/>
              <a:t> по </a:t>
            </a:r>
            <a:r>
              <a:rPr lang="ru-RU" sz="2400" dirty="0" err="1"/>
              <a:t>підприємству</a:t>
            </a:r>
            <a:r>
              <a:rPr lang="ru-RU" sz="2400" dirty="0"/>
              <a:t> та по </a:t>
            </a:r>
            <a:r>
              <a:rPr lang="ru-RU" sz="2400" dirty="0" err="1"/>
              <a:t>окремих</a:t>
            </a:r>
            <a:r>
              <a:rPr lang="ru-RU" sz="2400" dirty="0"/>
              <a:t> </a:t>
            </a:r>
            <a:r>
              <a:rPr lang="ru-RU" sz="2400" dirty="0" err="1"/>
              <a:t>статтях</a:t>
            </a:r>
            <a:r>
              <a:rPr lang="ru-RU" sz="2400" dirty="0"/>
              <a:t> </a:t>
            </a:r>
            <a:r>
              <a:rPr lang="ru-RU" sz="2400" dirty="0" err="1"/>
              <a:t>витрат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934204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1A867A-9A07-4B1F-BC64-3ED4CC185CC6}"/>
              </a:ext>
            </a:extLst>
          </p:cNvPr>
          <p:cNvSpPr txBox="1"/>
          <p:nvPr/>
        </p:nvSpPr>
        <p:spPr>
          <a:xfrm>
            <a:off x="831274" y="1443841"/>
            <a:ext cx="911629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IX. </a:t>
            </a:r>
            <a:r>
              <a:rPr lang="uk-UA" sz="2800" dirty="0"/>
              <a:t>За ступенем однорідності всі витрати поділяються на прості (</a:t>
            </a:r>
            <a:r>
              <a:rPr lang="uk-UA" sz="2800" dirty="0" err="1"/>
              <a:t>одноелементні</a:t>
            </a:r>
            <a:r>
              <a:rPr lang="uk-UA" sz="2800" dirty="0"/>
              <a:t>) і комплексні. Прості витрати мають однорідний зміст, наприклад: заробітна плата, амортизаційні відрахування, відсотки за кредит, витрати на тару. До складу комплексних витрат включають різнорідні елементи, наприклад: витрати на оренду і утримання основних фондів, витрати на зберігання, доробку, підсортування і передпродажну підготовку товарів.</a:t>
            </a:r>
          </a:p>
        </p:txBody>
      </p:sp>
    </p:spTree>
    <p:extLst>
      <p:ext uri="{BB962C8B-B14F-4D97-AF65-F5344CB8AC3E}">
        <p14:creationId xmlns:p14="http://schemas.microsoft.com/office/powerpoint/2010/main" val="26084206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DD299C3-B7DC-4E0C-8B16-290C2ED5592B}"/>
              </a:ext>
            </a:extLst>
          </p:cNvPr>
          <p:cNvSpPr txBox="1"/>
          <p:nvPr/>
        </p:nvSpPr>
        <p:spPr>
          <a:xfrm>
            <a:off x="1149926" y="2143081"/>
            <a:ext cx="845127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X. </a:t>
            </a:r>
            <a:r>
              <a:rPr lang="uk-UA" sz="2800" dirty="0"/>
              <a:t>Залежно від часу одержання результатів від витрат цікавим є поділ витрат на відстрочені (дискретні) і невідстрочені (безперервні).</a:t>
            </a:r>
          </a:p>
        </p:txBody>
      </p:sp>
    </p:spTree>
    <p:extLst>
      <p:ext uri="{BB962C8B-B14F-4D97-AF65-F5344CB8AC3E}">
        <p14:creationId xmlns:p14="http://schemas.microsoft.com/office/powerpoint/2010/main" val="33500446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BCC43AB-D1B3-46E1-9ACA-D419627307ED}"/>
              </a:ext>
            </a:extLst>
          </p:cNvPr>
          <p:cNvSpPr txBox="1"/>
          <p:nvPr/>
        </p:nvSpPr>
        <p:spPr>
          <a:xfrm>
            <a:off x="637309" y="619772"/>
            <a:ext cx="9393381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XI. </a:t>
            </a:r>
            <a:r>
              <a:rPr lang="uk-UA" sz="2800" dirty="0"/>
              <a:t>Залежно від порядку віднесення витрат на витрати обігу конкретного періоду розрізняють:</a:t>
            </a:r>
          </a:p>
          <a:p>
            <a:r>
              <a:rPr lang="uk-UA" sz="2800" dirty="0"/>
              <a:t>- витрати, що повністю відносяться на витрати обігу в час їх виникнення (за їх фактичною величиною);</a:t>
            </a:r>
          </a:p>
          <a:p>
            <a:r>
              <a:rPr lang="uk-UA" sz="2800" dirty="0"/>
              <a:t>- витрати, що включаються до складу витрат обігу при передачі матеріальних ресурсів в експлуатацію (50%) та при вибутті з експлуатації (50%), наприклад, вартість спецодягу, малоцінних </a:t>
            </a:r>
            <a:r>
              <a:rPr lang="uk-UA" sz="2800" dirty="0" err="1"/>
              <a:t>предметів,інструментів</a:t>
            </a:r>
            <a:r>
              <a:rPr lang="uk-UA" sz="2800" dirty="0"/>
              <a:t>, господарського інвентаря;</a:t>
            </a:r>
          </a:p>
          <a:p>
            <a:r>
              <a:rPr lang="uk-UA" sz="2800" dirty="0"/>
              <a:t>- витрати, що відносяться на витрати обігу розрахунковим шляхом, впродовж тривалого періоду (амортизація основних засобів, нематеріальних активів, відрахування на капітальний ремонт незалежно від терміну фактичного здійснення витрат).</a:t>
            </a:r>
          </a:p>
        </p:txBody>
      </p:sp>
    </p:spTree>
    <p:extLst>
      <p:ext uri="{BB962C8B-B14F-4D97-AF65-F5344CB8AC3E}">
        <p14:creationId xmlns:p14="http://schemas.microsoft.com/office/powerpoint/2010/main" val="4360472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55C8578-4181-400E-A816-6C550154FB58}"/>
              </a:ext>
            </a:extLst>
          </p:cNvPr>
          <p:cNvSpPr txBox="1"/>
          <p:nvPr/>
        </p:nvSpPr>
        <p:spPr>
          <a:xfrm>
            <a:off x="969818" y="1838189"/>
            <a:ext cx="917170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XII. </a:t>
            </a:r>
            <a:r>
              <a:rPr lang="uk-UA" sz="2800" dirty="0"/>
              <a:t>За ступенем доцільності й економічної віддачі всі витрати підприємства можна оцінити як корисні і безкорисні (продуктивні і непродуктивні).</a:t>
            </a:r>
          </a:p>
          <a:p>
            <a:endParaRPr lang="uk-UA" sz="2800" dirty="0"/>
          </a:p>
          <a:p>
            <a:r>
              <a:rPr lang="ru-RU" sz="2800" dirty="0"/>
              <a:t>XIII. Для </a:t>
            </a:r>
            <a:r>
              <a:rPr lang="ru-RU" sz="2800" dirty="0" err="1"/>
              <a:t>обгрунтованого</a:t>
            </a:r>
            <a:r>
              <a:rPr lang="ru-RU" sz="2800" dirty="0"/>
              <a:t> </a:t>
            </a:r>
            <a:r>
              <a:rPr lang="ru-RU" sz="2800" dirty="0" err="1"/>
              <a:t>контролювання</a:t>
            </a:r>
            <a:r>
              <a:rPr lang="ru-RU" sz="2800" dirty="0"/>
              <a:t> </a:t>
            </a:r>
            <a:r>
              <a:rPr lang="ru-RU" sz="2800" dirty="0" err="1"/>
              <a:t>витрат</a:t>
            </a:r>
            <a:r>
              <a:rPr lang="ru-RU" sz="2800" dirty="0"/>
              <a:t> </a:t>
            </a:r>
            <a:r>
              <a:rPr lang="ru-RU" sz="2800" dirty="0" err="1"/>
              <a:t>їх</a:t>
            </a:r>
            <a:r>
              <a:rPr lang="ru-RU" sz="2800" dirty="0"/>
              <a:t> </a:t>
            </a:r>
            <a:r>
              <a:rPr lang="ru-RU" sz="2800" dirty="0" err="1"/>
              <a:t>поділяють</a:t>
            </a:r>
            <a:r>
              <a:rPr lang="ru-RU" sz="2800" dirty="0"/>
              <a:t> на </a:t>
            </a:r>
            <a:r>
              <a:rPr lang="ru-RU" sz="2800" dirty="0" err="1"/>
              <a:t>контрольовані</a:t>
            </a:r>
            <a:r>
              <a:rPr lang="ru-RU" sz="2800" dirty="0"/>
              <a:t> і </a:t>
            </a:r>
            <a:r>
              <a:rPr lang="ru-RU" sz="2800" dirty="0" err="1"/>
              <a:t>неконтрольовані</a:t>
            </a:r>
            <a:r>
              <a:rPr lang="ru-RU" sz="2800" dirty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5408977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F866239-4E98-4B99-B3CF-17A8443B19C8}"/>
              </a:ext>
            </a:extLst>
          </p:cNvPr>
          <p:cNvSpPr txBox="1"/>
          <p:nvPr/>
        </p:nvSpPr>
        <p:spPr>
          <a:xfrm>
            <a:off x="942109" y="843677"/>
            <a:ext cx="9019309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XIV. </a:t>
            </a:r>
            <a:r>
              <a:rPr lang="uk-UA" sz="2800" dirty="0"/>
              <a:t>Витрати підприємства, що включаються до витрат обігу, можуть бути оцінені різними методами, що також є однією з ознак їх класифікації. Залежно від методу оцінки витрат розрізняють:</a:t>
            </a:r>
          </a:p>
          <a:p>
            <a:r>
              <a:rPr lang="uk-UA" sz="2800" dirty="0"/>
              <a:t>- історичну оцінку їх величини, при якій понесені витрати відносяться на витрати обігу за ціною їх придбання (незалежно від дати закупівлі);</a:t>
            </a:r>
          </a:p>
          <a:p>
            <a:r>
              <a:rPr lang="uk-UA" sz="2800" dirty="0"/>
              <a:t>- поточну оцінку величини витрат (ціна відновлювання), яка визначається розрахунковим шляхом за поточними ринковими цінами на відповідний вид ресурсів.</a:t>
            </a:r>
          </a:p>
        </p:txBody>
      </p:sp>
    </p:spTree>
    <p:extLst>
      <p:ext uri="{BB962C8B-B14F-4D97-AF65-F5344CB8AC3E}">
        <p14:creationId xmlns:p14="http://schemas.microsoft.com/office/powerpoint/2010/main" val="29515681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F62DC1E-5826-47D8-B8F7-B399D96148BE}"/>
              </a:ext>
            </a:extLst>
          </p:cNvPr>
          <p:cNvSpPr txBox="1"/>
          <p:nvPr/>
        </p:nvSpPr>
        <p:spPr>
          <a:xfrm>
            <a:off x="1357745" y="799237"/>
            <a:ext cx="7699663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XV. </a:t>
            </a:r>
            <a:r>
              <a:rPr lang="uk-UA" sz="2800" dirty="0"/>
              <a:t>Для </a:t>
            </a:r>
            <a:r>
              <a:rPr lang="uk-UA" sz="2800" dirty="0" err="1"/>
              <a:t>обгрунтування</a:t>
            </a:r>
            <a:r>
              <a:rPr lang="uk-UA" sz="2800" dirty="0"/>
              <a:t> управлінських рішень найбільш важливою ознакою класифікації витрат обігу є ознака їх еластичності,</a:t>
            </a:r>
          </a:p>
          <a:p>
            <a:r>
              <a:rPr lang="uk-UA" sz="2800" dirty="0"/>
              <a:t>тобто залежності від обсягу товарообороту підприємства.</a:t>
            </a:r>
          </a:p>
          <a:p>
            <a:endParaRPr lang="ru-RU" sz="2800" dirty="0"/>
          </a:p>
          <a:p>
            <a:r>
              <a:rPr lang="ru-RU" sz="2800" dirty="0" err="1"/>
              <a:t>Залежно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ступеня</a:t>
            </a:r>
            <a:r>
              <a:rPr lang="ru-RU" sz="2800" dirty="0"/>
              <a:t> </a:t>
            </a:r>
            <a:r>
              <a:rPr lang="ru-RU" sz="2800" dirty="0" err="1"/>
              <a:t>реагування</a:t>
            </a:r>
            <a:r>
              <a:rPr lang="ru-RU" sz="2800" dirty="0"/>
              <a:t> на </a:t>
            </a:r>
            <a:r>
              <a:rPr lang="ru-RU" sz="2800" dirty="0" err="1"/>
              <a:t>зміну</a:t>
            </a:r>
            <a:r>
              <a:rPr lang="ru-RU" sz="2800" dirty="0"/>
              <a:t> </a:t>
            </a:r>
            <a:r>
              <a:rPr lang="ru-RU" sz="2800" dirty="0" err="1"/>
              <a:t>обсягів</a:t>
            </a:r>
            <a:r>
              <a:rPr lang="ru-RU" sz="2800" dirty="0"/>
              <a:t> товарообороту </a:t>
            </a:r>
            <a:r>
              <a:rPr lang="ru-RU" sz="2800" dirty="0" err="1"/>
              <a:t>витрати</a:t>
            </a:r>
            <a:r>
              <a:rPr lang="ru-RU" sz="2800" dirty="0"/>
              <a:t> </a:t>
            </a:r>
            <a:r>
              <a:rPr lang="ru-RU" sz="2800" dirty="0" err="1"/>
              <a:t>обігу</a:t>
            </a:r>
            <a:r>
              <a:rPr lang="ru-RU" sz="2800" dirty="0"/>
              <a:t> </a:t>
            </a:r>
            <a:r>
              <a:rPr lang="ru-RU" sz="2800" dirty="0" err="1"/>
              <a:t>підприємства</a:t>
            </a:r>
            <a:r>
              <a:rPr lang="ru-RU" sz="2800" dirty="0"/>
              <a:t> </a:t>
            </a:r>
            <a:r>
              <a:rPr lang="ru-RU" sz="2800" dirty="0" err="1"/>
              <a:t>поділяються</a:t>
            </a:r>
            <a:r>
              <a:rPr lang="ru-RU" sz="2800" dirty="0"/>
              <a:t> на </a:t>
            </a:r>
            <a:r>
              <a:rPr lang="ru-RU" sz="2800" dirty="0" err="1"/>
              <a:t>умовно-постійні</a:t>
            </a:r>
            <a:r>
              <a:rPr lang="ru-RU" sz="2800" dirty="0"/>
              <a:t> та </a:t>
            </a:r>
            <a:r>
              <a:rPr lang="ru-RU" sz="2800" dirty="0" err="1"/>
              <a:t>змінні</a:t>
            </a:r>
            <a:r>
              <a:rPr lang="ru-RU" sz="2800" dirty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5416326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A353FE9-EB3C-4743-A43C-A5F38A804F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272" y="548516"/>
            <a:ext cx="9242418" cy="576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9699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1CFE103-FC48-44AD-9924-71329230A5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32" y="703386"/>
            <a:ext cx="8518617" cy="5273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3197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008AC94-3DF9-4593-A0D2-07608EDB7157}"/>
              </a:ext>
            </a:extLst>
          </p:cNvPr>
          <p:cNvSpPr txBox="1"/>
          <p:nvPr/>
        </p:nvSpPr>
        <p:spPr>
          <a:xfrm>
            <a:off x="803563" y="508107"/>
            <a:ext cx="9531927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/>
              <a:t>3. </a:t>
            </a:r>
            <a:r>
              <a:rPr lang="ru-RU" sz="2800" b="1" dirty="0" err="1"/>
              <a:t>Показники</a:t>
            </a:r>
            <a:r>
              <a:rPr lang="ru-RU" sz="2800" b="1" dirty="0"/>
              <a:t>, </a:t>
            </a:r>
            <a:r>
              <a:rPr lang="ru-RU" sz="2800" b="1" dirty="0" err="1"/>
              <a:t>що</a:t>
            </a:r>
            <a:r>
              <a:rPr lang="ru-RU" sz="2800" b="1" dirty="0"/>
              <a:t> </a:t>
            </a:r>
            <a:r>
              <a:rPr lang="ru-RU" sz="2800" b="1" dirty="0" err="1"/>
              <a:t>характеризують</a:t>
            </a:r>
            <a:r>
              <a:rPr lang="ru-RU" sz="2800" b="1" dirty="0"/>
              <a:t> </a:t>
            </a:r>
            <a:r>
              <a:rPr lang="ru-RU" sz="2800" b="1" dirty="0" err="1"/>
              <a:t>витрати</a:t>
            </a:r>
            <a:r>
              <a:rPr lang="ru-RU" sz="2800" b="1" dirty="0"/>
              <a:t> </a:t>
            </a:r>
            <a:r>
              <a:rPr lang="ru-RU" sz="2800" b="1" dirty="0" err="1"/>
              <a:t>обігу</a:t>
            </a:r>
            <a:r>
              <a:rPr lang="ru-RU" sz="2800" b="1" dirty="0"/>
              <a:t> </a:t>
            </a:r>
            <a:r>
              <a:rPr lang="ru-RU" sz="2800" b="1" dirty="0" err="1"/>
              <a:t>торговельного</a:t>
            </a:r>
            <a:r>
              <a:rPr lang="ru-RU" sz="2800" b="1" dirty="0"/>
              <a:t> </a:t>
            </a:r>
            <a:r>
              <a:rPr lang="ru-RU" sz="2800" b="1" dirty="0" err="1"/>
              <a:t>підприємства</a:t>
            </a:r>
            <a:endParaRPr lang="ru-RU" sz="2800" b="1" dirty="0"/>
          </a:p>
          <a:p>
            <a:endParaRPr lang="ru-RU" sz="2800" dirty="0"/>
          </a:p>
          <a:p>
            <a:r>
              <a:rPr lang="uk-UA" sz="2800" dirty="0"/>
              <a:t>Витрати обігу як економічний показник можуть бути виміряні абсолютними і відносними величинами.</a:t>
            </a:r>
          </a:p>
          <a:p>
            <a:r>
              <a:rPr lang="uk-UA" sz="2800" dirty="0"/>
              <a:t>Абсолютна величина характеризує сумарні (загальні) витрати обігу підприємства, пов'язані зі здійсненням певного обсягу товарообороту.</a:t>
            </a:r>
          </a:p>
          <a:p>
            <a:r>
              <a:rPr lang="uk-UA" sz="2800" dirty="0"/>
              <a:t>Загальні витрати обігу підприємства поділяються на 2 частини: загальні постійні витрати (</a:t>
            </a:r>
            <a:r>
              <a:rPr lang="en-US" sz="2800" dirty="0"/>
              <a:t>TFC) </a:t>
            </a:r>
            <a:r>
              <a:rPr lang="uk-UA" sz="2800" dirty="0"/>
              <a:t>і загальні змінні (</a:t>
            </a:r>
            <a:r>
              <a:rPr lang="en-US" sz="2800" dirty="0"/>
              <a:t>TVC).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6157095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CC13034-CA6F-4FFB-86BA-0BF5A2B9CDBA}"/>
              </a:ext>
            </a:extLst>
          </p:cNvPr>
          <p:cNvSpPr txBox="1"/>
          <p:nvPr/>
        </p:nvSpPr>
        <p:spPr>
          <a:xfrm>
            <a:off x="1066799" y="1228911"/>
            <a:ext cx="9462655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/>
              <a:t>У зв'язку з тим, що постійні й змінні витрати обігу різняться за мірою еластичності від товарообороту, загальна сума витрат обігу на здійснення товарообороту </a:t>
            </a:r>
            <a:r>
              <a:rPr lang="en-US" sz="2800" dirty="0"/>
              <a:t>Q </a:t>
            </a:r>
            <a:r>
              <a:rPr lang="uk-UA" sz="2800" dirty="0"/>
              <a:t>може бути зображена так:</a:t>
            </a:r>
          </a:p>
          <a:p>
            <a:pPr algn="ctr"/>
            <a:r>
              <a:rPr lang="en-US" sz="2800" dirty="0"/>
              <a:t>TC(Q)</a:t>
            </a:r>
            <a:r>
              <a:rPr lang="uk-UA" sz="2800" dirty="0"/>
              <a:t> =</a:t>
            </a:r>
            <a:r>
              <a:rPr lang="en-US" sz="2800" dirty="0"/>
              <a:t> TFC + TVC(Q),</a:t>
            </a:r>
          </a:p>
          <a:p>
            <a:r>
              <a:rPr lang="uk-UA" sz="2800" dirty="0"/>
              <a:t>де </a:t>
            </a:r>
            <a:r>
              <a:rPr lang="en-US" sz="2800" dirty="0"/>
              <a:t>TC(Q) - </a:t>
            </a:r>
            <a:r>
              <a:rPr lang="uk-UA" sz="2800" dirty="0"/>
              <a:t>загальні витрати обігу при товарообороті </a:t>
            </a:r>
            <a:r>
              <a:rPr lang="en-US" sz="2800" dirty="0"/>
              <a:t>Q;</a:t>
            </a:r>
          </a:p>
          <a:p>
            <a:r>
              <a:rPr lang="en-US" sz="2800" dirty="0"/>
              <a:t>TFC - </a:t>
            </a:r>
            <a:r>
              <a:rPr lang="uk-UA" sz="2800" dirty="0"/>
              <a:t>загальні постійні витрати обігу;</a:t>
            </a:r>
          </a:p>
          <a:p>
            <a:r>
              <a:rPr lang="en-US" sz="2800" dirty="0"/>
              <a:t>TVC(Q) - </a:t>
            </a:r>
            <a:r>
              <a:rPr lang="uk-UA" sz="2800" dirty="0"/>
              <a:t>загальні змінні витрати обігу при товарообороті </a:t>
            </a:r>
            <a:r>
              <a:rPr lang="en-US" sz="2800" dirty="0"/>
              <a:t>Q.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236992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3323BA5-14B5-4E23-9C8F-C2D446E7F895}"/>
              </a:ext>
            </a:extLst>
          </p:cNvPr>
          <p:cNvSpPr txBox="1"/>
          <p:nvPr/>
        </p:nvSpPr>
        <p:spPr>
          <a:xfrm>
            <a:off x="709127" y="2141004"/>
            <a:ext cx="9265297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600" dirty="0"/>
              <a:t>За </a:t>
            </a:r>
            <a:r>
              <a:rPr lang="uk-UA" sz="2600" b="1" dirty="0"/>
              <a:t>економічною сутністю поточні витрати </a:t>
            </a:r>
            <a:r>
              <a:rPr lang="uk-UA" sz="2600" dirty="0"/>
              <a:t>торговельного підприємства являють собою сукупність затрат живої та уречевленої праці на здійснення поточної торговельно-виробничої діяльності підприємства; </a:t>
            </a:r>
          </a:p>
          <a:p>
            <a:r>
              <a:rPr lang="uk-UA" sz="2600" dirty="0"/>
              <a:t>а </a:t>
            </a:r>
            <a:r>
              <a:rPr lang="uk-UA" sz="2600" b="1" dirty="0"/>
              <a:t>за </a:t>
            </a:r>
            <a:r>
              <a:rPr lang="uk-UA" sz="2600" b="1" dirty="0" err="1"/>
              <a:t>натурально</a:t>
            </a:r>
            <a:r>
              <a:rPr lang="uk-UA" sz="2600" b="1" dirty="0"/>
              <a:t>-речовим складом </a:t>
            </a:r>
            <a:r>
              <a:rPr lang="uk-UA" sz="2600" dirty="0"/>
              <a:t>- спожиту частину матеріальних, трудових та фінансових ресурсів.</a:t>
            </a:r>
          </a:p>
        </p:txBody>
      </p:sp>
    </p:spTree>
    <p:extLst>
      <p:ext uri="{BB962C8B-B14F-4D97-AF65-F5344CB8AC3E}">
        <p14:creationId xmlns:p14="http://schemas.microsoft.com/office/powerpoint/2010/main" val="38305473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CC2A107-5965-49B7-AFEC-6FC6B6A80A2D}"/>
              </a:ext>
            </a:extLst>
          </p:cNvPr>
          <p:cNvSpPr txBox="1"/>
          <p:nvPr/>
        </p:nvSpPr>
        <p:spPr>
          <a:xfrm>
            <a:off x="1039091" y="1727583"/>
            <a:ext cx="8894617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До </a:t>
            </a:r>
            <a:r>
              <a:rPr lang="ru-RU" sz="2800" dirty="0" err="1"/>
              <a:t>відносних</a:t>
            </a:r>
            <a:r>
              <a:rPr lang="ru-RU" sz="2800" dirty="0"/>
              <a:t> </a:t>
            </a:r>
            <a:r>
              <a:rPr lang="ru-RU" sz="2800" dirty="0" err="1"/>
              <a:t>показників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характеризують</a:t>
            </a:r>
            <a:r>
              <a:rPr lang="ru-RU" sz="2800" dirty="0"/>
              <a:t> </a:t>
            </a:r>
            <a:r>
              <a:rPr lang="ru-RU" sz="2800" dirty="0" err="1"/>
              <a:t>витрати</a:t>
            </a:r>
            <a:r>
              <a:rPr lang="ru-RU" sz="2800" dirty="0"/>
              <a:t> </a:t>
            </a:r>
            <a:r>
              <a:rPr lang="ru-RU" sz="2800" dirty="0" err="1"/>
              <a:t>обігу</a:t>
            </a:r>
            <a:r>
              <a:rPr lang="ru-RU" sz="2800" dirty="0"/>
              <a:t>, належать:</a:t>
            </a:r>
          </a:p>
          <a:p>
            <a:r>
              <a:rPr lang="ru-RU" sz="2800" dirty="0"/>
              <a:t>- </a:t>
            </a:r>
            <a:r>
              <a:rPr lang="ru-RU" sz="2800" dirty="0" err="1"/>
              <a:t>витрати</a:t>
            </a:r>
            <a:r>
              <a:rPr lang="ru-RU" sz="2800" dirty="0"/>
              <a:t> </a:t>
            </a:r>
            <a:r>
              <a:rPr lang="ru-RU" sz="2800" dirty="0" err="1"/>
              <a:t>обігу</a:t>
            </a:r>
            <a:r>
              <a:rPr lang="ru-RU" sz="2800" dirty="0"/>
              <a:t> в </a:t>
            </a:r>
            <a:r>
              <a:rPr lang="ru-RU" sz="2800" dirty="0" err="1"/>
              <a:t>розрахунку</a:t>
            </a:r>
            <a:r>
              <a:rPr lang="ru-RU" sz="2800" dirty="0"/>
              <a:t> на </a:t>
            </a:r>
            <a:r>
              <a:rPr lang="ru-RU" sz="2800" dirty="0" err="1"/>
              <a:t>одиницю</a:t>
            </a:r>
            <a:r>
              <a:rPr lang="ru-RU" sz="2800" dirty="0"/>
              <a:t> товарообороту;</a:t>
            </a:r>
          </a:p>
          <a:p>
            <a:r>
              <a:rPr lang="ru-RU" sz="2800" dirty="0"/>
              <a:t>- </a:t>
            </a:r>
            <a:r>
              <a:rPr lang="ru-RU" sz="2800" dirty="0" err="1"/>
              <a:t>витрати</a:t>
            </a:r>
            <a:r>
              <a:rPr lang="ru-RU" sz="2800" dirty="0"/>
              <a:t> </a:t>
            </a:r>
            <a:r>
              <a:rPr lang="ru-RU" sz="2800" dirty="0" err="1"/>
              <a:t>обігу</a:t>
            </a:r>
            <a:r>
              <a:rPr lang="ru-RU" sz="2800" dirty="0"/>
              <a:t> в </a:t>
            </a:r>
            <a:r>
              <a:rPr lang="ru-RU" sz="2800" dirty="0" err="1"/>
              <a:t>розрахунку</a:t>
            </a:r>
            <a:r>
              <a:rPr lang="ru-RU" sz="2800" dirty="0"/>
              <a:t> на </a:t>
            </a:r>
            <a:r>
              <a:rPr lang="ru-RU" sz="2800" dirty="0" err="1"/>
              <a:t>одиницю</a:t>
            </a:r>
            <a:r>
              <a:rPr lang="ru-RU" sz="2800" dirty="0"/>
              <a:t> </a:t>
            </a:r>
            <a:r>
              <a:rPr lang="ru-RU" sz="2800" dirty="0" err="1"/>
              <a:t>проданих</a:t>
            </a:r>
            <a:r>
              <a:rPr lang="ru-RU" sz="2800" dirty="0"/>
              <a:t> </a:t>
            </a:r>
            <a:r>
              <a:rPr lang="ru-RU" sz="2800" dirty="0" err="1"/>
              <a:t>товарів</a:t>
            </a:r>
            <a:r>
              <a:rPr lang="ru-RU" sz="2800" dirty="0"/>
              <a:t> у натуральному </a:t>
            </a:r>
            <a:r>
              <a:rPr lang="ru-RU" sz="2800" dirty="0" err="1"/>
              <a:t>виражені</a:t>
            </a:r>
            <a:r>
              <a:rPr lang="ru-RU" sz="2800" dirty="0"/>
              <a:t> (кг, тоннах, од.).</a:t>
            </a:r>
          </a:p>
          <a:p>
            <a:r>
              <a:rPr lang="ru-RU" sz="2800" dirty="0"/>
              <a:t>Перший </a:t>
            </a:r>
            <a:r>
              <a:rPr lang="ru-RU" sz="2800" dirty="0" err="1"/>
              <a:t>показник</a:t>
            </a:r>
            <a:r>
              <a:rPr lang="ru-RU" sz="2800" dirty="0"/>
              <a:t> в </a:t>
            </a:r>
            <a:r>
              <a:rPr lang="ru-RU" sz="2800" dirty="0" err="1"/>
              <a:t>практиці</a:t>
            </a:r>
            <a:r>
              <a:rPr lang="ru-RU" sz="2800" dirty="0"/>
              <a:t> </a:t>
            </a:r>
            <a:r>
              <a:rPr lang="ru-RU" sz="2800" dirty="0" err="1"/>
              <a:t>економіки</a:t>
            </a:r>
            <a:r>
              <a:rPr lang="ru-RU" sz="2800" dirty="0"/>
              <a:t> </a:t>
            </a:r>
            <a:r>
              <a:rPr lang="ru-RU" sz="2800" dirty="0" err="1"/>
              <a:t>підприємств</a:t>
            </a:r>
            <a:r>
              <a:rPr lang="ru-RU" sz="2800" dirty="0"/>
              <a:t> у </a:t>
            </a:r>
            <a:r>
              <a:rPr lang="ru-RU" sz="2800" dirty="0" err="1"/>
              <a:t>нашій</a:t>
            </a:r>
            <a:r>
              <a:rPr lang="ru-RU" sz="2800" dirty="0"/>
              <a:t> </a:t>
            </a:r>
            <a:r>
              <a:rPr lang="ru-RU" sz="2800" dirty="0" err="1"/>
              <a:t>країні</a:t>
            </a:r>
            <a:r>
              <a:rPr lang="ru-RU" sz="2800" dirty="0"/>
              <a:t> одержав </a:t>
            </a:r>
            <a:r>
              <a:rPr lang="ru-RU" sz="2800" dirty="0" err="1"/>
              <a:t>назву</a:t>
            </a:r>
            <a:r>
              <a:rPr lang="ru-RU" sz="2800" dirty="0"/>
              <a:t> "</a:t>
            </a:r>
            <a:r>
              <a:rPr lang="ru-RU" sz="2800" dirty="0" err="1"/>
              <a:t>рівень</a:t>
            </a:r>
            <a:r>
              <a:rPr lang="ru-RU" sz="2800" dirty="0"/>
              <a:t> </a:t>
            </a:r>
            <a:r>
              <a:rPr lang="ru-RU" sz="2800" dirty="0" err="1"/>
              <a:t>витрат</a:t>
            </a:r>
            <a:r>
              <a:rPr lang="ru-RU" sz="2800" dirty="0"/>
              <a:t> </a:t>
            </a:r>
            <a:r>
              <a:rPr lang="ru-RU" sz="2800" dirty="0" err="1"/>
              <a:t>обігу</a:t>
            </a:r>
            <a:r>
              <a:rPr lang="ru-RU" sz="2800" dirty="0"/>
              <a:t>".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9388088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178C2A-3319-48A9-AC9D-5A9BE9D4DA6B}"/>
              </a:ext>
            </a:extLst>
          </p:cNvPr>
          <p:cNvSpPr txBox="1"/>
          <p:nvPr/>
        </p:nvSpPr>
        <p:spPr>
          <a:xfrm>
            <a:off x="789709" y="1353649"/>
            <a:ext cx="9240981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/>
              <a:t>Рівень витрат обігу характеризує середні витрати обігу в розрахунку на одиницю товарообороту, тобто частку витрат обігу в роздрібній ціні товару.</a:t>
            </a:r>
          </a:p>
          <a:p>
            <a:r>
              <a:rPr lang="uk-UA" sz="2800" dirty="0"/>
              <a:t>Крім рівня витрат обігу в цілому по підприємству розраховують і рівні витрат обігу за окремими товарами і товарними групами.</a:t>
            </a:r>
          </a:p>
          <a:p>
            <a:r>
              <a:rPr lang="uk-UA" sz="2800" dirty="0"/>
              <a:t>Цей показник називається "</a:t>
            </a:r>
            <a:r>
              <a:rPr lang="uk-UA" sz="2800" dirty="0" err="1"/>
              <a:t>витратомісткість</a:t>
            </a:r>
            <a:r>
              <a:rPr lang="uk-UA" sz="2800" dirty="0"/>
              <a:t>" реалізації товарної групи.</a:t>
            </a:r>
          </a:p>
        </p:txBody>
      </p:sp>
    </p:spTree>
    <p:extLst>
      <p:ext uri="{BB962C8B-B14F-4D97-AF65-F5344CB8AC3E}">
        <p14:creationId xmlns:p14="http://schemas.microsoft.com/office/powerpoint/2010/main" val="34869697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5B18BE-DEC5-4BF2-B6F7-07964438B2FF}"/>
              </a:ext>
            </a:extLst>
          </p:cNvPr>
          <p:cNvSpPr txBox="1"/>
          <p:nvPr/>
        </p:nvSpPr>
        <p:spPr>
          <a:xfrm>
            <a:off x="969819" y="1228397"/>
            <a:ext cx="8936182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1. </a:t>
            </a:r>
            <a:r>
              <a:rPr lang="ru-RU" sz="2800" dirty="0" err="1"/>
              <a:t>Витратовіддача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характеризує</a:t>
            </a:r>
            <a:r>
              <a:rPr lang="ru-RU" sz="2800" dirty="0"/>
              <a:t> товарооборот </a:t>
            </a:r>
            <a:r>
              <a:rPr lang="ru-RU" sz="2800" dirty="0" err="1"/>
              <a:t>підприємства</a:t>
            </a:r>
            <a:r>
              <a:rPr lang="ru-RU" sz="2800" dirty="0"/>
              <a:t> на </a:t>
            </a:r>
            <a:r>
              <a:rPr lang="ru-RU" sz="2800" dirty="0" err="1"/>
              <a:t>одиницю</a:t>
            </a:r>
            <a:r>
              <a:rPr lang="ru-RU" sz="2800" dirty="0"/>
              <a:t> </a:t>
            </a:r>
            <a:r>
              <a:rPr lang="ru-RU" sz="2800" dirty="0" err="1"/>
              <a:t>понесених</a:t>
            </a:r>
            <a:r>
              <a:rPr lang="ru-RU" sz="2800" dirty="0"/>
              <a:t> </a:t>
            </a:r>
            <a:r>
              <a:rPr lang="ru-RU" sz="2800" dirty="0" err="1"/>
              <a:t>витрат</a:t>
            </a:r>
            <a:r>
              <a:rPr lang="ru-RU" sz="2800" dirty="0"/>
              <a:t> </a:t>
            </a:r>
            <a:r>
              <a:rPr lang="ru-RU" sz="2800" dirty="0" err="1"/>
              <a:t>обігу</a:t>
            </a:r>
            <a:r>
              <a:rPr lang="ru-RU" sz="2800" dirty="0"/>
              <a:t>.</a:t>
            </a:r>
          </a:p>
          <a:p>
            <a:endParaRPr lang="uk-UA" sz="2800" dirty="0"/>
          </a:p>
          <a:p>
            <a:r>
              <a:rPr lang="ru-RU" sz="2800" dirty="0"/>
              <a:t>2. </a:t>
            </a:r>
            <a:r>
              <a:rPr lang="ru-RU" sz="2800" dirty="0" err="1"/>
              <a:t>Доходність</a:t>
            </a:r>
            <a:r>
              <a:rPr lang="ru-RU" sz="2800" dirty="0"/>
              <a:t> </a:t>
            </a:r>
            <a:r>
              <a:rPr lang="ru-RU" sz="2800" dirty="0" err="1"/>
              <a:t>витрат</a:t>
            </a:r>
            <a:r>
              <a:rPr lang="ru-RU" sz="2800" dirty="0"/>
              <a:t> </a:t>
            </a:r>
            <a:r>
              <a:rPr lang="ru-RU" sz="2800" dirty="0" err="1"/>
              <a:t>обігу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вказує</a:t>
            </a:r>
            <a:r>
              <a:rPr lang="ru-RU" sz="2800" dirty="0"/>
              <a:t> на </a:t>
            </a:r>
            <a:r>
              <a:rPr lang="ru-RU" sz="2800" dirty="0" err="1"/>
              <a:t>розміри</a:t>
            </a:r>
            <a:r>
              <a:rPr lang="ru-RU" sz="2800" dirty="0"/>
              <a:t> </a:t>
            </a:r>
            <a:r>
              <a:rPr lang="ru-RU" sz="2800" dirty="0" err="1"/>
              <a:t>одержання</a:t>
            </a:r>
            <a:r>
              <a:rPr lang="ru-RU" sz="2800" dirty="0"/>
              <a:t> валового доходу на </a:t>
            </a:r>
            <a:r>
              <a:rPr lang="ru-RU" sz="2800" dirty="0" err="1"/>
              <a:t>одиницю</a:t>
            </a:r>
            <a:r>
              <a:rPr lang="ru-RU" sz="2800" dirty="0"/>
              <a:t> </a:t>
            </a:r>
            <a:r>
              <a:rPr lang="ru-RU" sz="2800" dirty="0" err="1"/>
              <a:t>витрат</a:t>
            </a:r>
            <a:r>
              <a:rPr lang="ru-RU" sz="2800" dirty="0"/>
              <a:t> </a:t>
            </a:r>
            <a:r>
              <a:rPr lang="ru-RU" sz="2800" dirty="0" err="1"/>
              <a:t>обігу</a:t>
            </a:r>
            <a:r>
              <a:rPr lang="ru-RU" sz="2800" dirty="0"/>
              <a:t>.</a:t>
            </a:r>
          </a:p>
          <a:p>
            <a:endParaRPr lang="ru-RU" sz="2800" dirty="0"/>
          </a:p>
          <a:p>
            <a:r>
              <a:rPr lang="ru-RU" sz="2800" dirty="0"/>
              <a:t>3. </a:t>
            </a:r>
            <a:r>
              <a:rPr lang="ru-RU" sz="2800" dirty="0" err="1"/>
              <a:t>Прибутковість</a:t>
            </a:r>
            <a:r>
              <a:rPr lang="ru-RU" sz="2800" dirty="0"/>
              <a:t> </a:t>
            </a:r>
            <a:r>
              <a:rPr lang="ru-RU" sz="2800" dirty="0" err="1"/>
              <a:t>витрат</a:t>
            </a:r>
            <a:r>
              <a:rPr lang="ru-RU" sz="2800" dirty="0"/>
              <a:t> </a:t>
            </a:r>
            <a:r>
              <a:rPr lang="ru-RU" sz="2800" dirty="0" err="1"/>
              <a:t>обігу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дає</a:t>
            </a:r>
            <a:r>
              <a:rPr lang="ru-RU" sz="2800" dirty="0"/>
              <a:t> </a:t>
            </a:r>
            <a:r>
              <a:rPr lang="ru-RU" sz="2800" dirty="0" err="1"/>
              <a:t>змогу</a:t>
            </a:r>
            <a:r>
              <a:rPr lang="ru-RU" sz="2800" dirty="0"/>
              <a:t> </a:t>
            </a:r>
            <a:r>
              <a:rPr lang="ru-RU" sz="2800" dirty="0" err="1"/>
              <a:t>оцінити</a:t>
            </a:r>
            <a:r>
              <a:rPr lang="ru-RU" sz="2800" dirty="0"/>
              <a:t> </a:t>
            </a:r>
            <a:r>
              <a:rPr lang="ru-RU" sz="2800" dirty="0" err="1"/>
              <a:t>обсяг</a:t>
            </a:r>
            <a:r>
              <a:rPr lang="ru-RU" sz="2800" dirty="0"/>
              <a:t> </a:t>
            </a:r>
            <a:r>
              <a:rPr lang="ru-RU" sz="2800" dirty="0" err="1"/>
              <a:t>одержання</a:t>
            </a:r>
            <a:r>
              <a:rPr lang="ru-RU" sz="2800" dirty="0"/>
              <a:t> </a:t>
            </a:r>
            <a:r>
              <a:rPr lang="ru-RU" sz="2800" dirty="0" err="1"/>
              <a:t>прибутку</a:t>
            </a:r>
            <a:r>
              <a:rPr lang="ru-RU" sz="2800" dirty="0"/>
              <a:t> на </a:t>
            </a:r>
            <a:r>
              <a:rPr lang="ru-RU" sz="2800" dirty="0" err="1"/>
              <a:t>одиницю</a:t>
            </a:r>
            <a:r>
              <a:rPr lang="ru-RU" sz="2800" dirty="0"/>
              <a:t> </a:t>
            </a:r>
            <a:r>
              <a:rPr lang="ru-RU" sz="2800" dirty="0" err="1"/>
              <a:t>витрат</a:t>
            </a:r>
            <a:r>
              <a:rPr lang="ru-RU" sz="2800" dirty="0"/>
              <a:t> </a:t>
            </a:r>
            <a:r>
              <a:rPr lang="ru-RU" sz="2800" dirty="0" err="1"/>
              <a:t>обігу</a:t>
            </a:r>
            <a:r>
              <a:rPr lang="ru-RU" sz="2800" dirty="0"/>
              <a:t> у </a:t>
            </a:r>
            <a:r>
              <a:rPr lang="ru-RU" sz="2800" dirty="0" err="1"/>
              <a:t>відсотковому</a:t>
            </a:r>
            <a:r>
              <a:rPr lang="ru-RU" sz="2800" dirty="0"/>
              <a:t> </a:t>
            </a:r>
            <a:r>
              <a:rPr lang="ru-RU" sz="2800" dirty="0" err="1"/>
              <a:t>вираженні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62078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48998C1-5B49-47CD-9D89-BA8D2E1621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830" y="68463"/>
            <a:ext cx="6320413" cy="672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138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6937C3C-D3A0-46DF-B3AA-214326FB18DE}"/>
              </a:ext>
            </a:extLst>
          </p:cNvPr>
          <p:cNvSpPr txBox="1"/>
          <p:nvPr/>
        </p:nvSpPr>
        <p:spPr>
          <a:xfrm>
            <a:off x="681135" y="1868383"/>
            <a:ext cx="920931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/>
              <a:t>Залежно від напрямків діяльності, які здійснює торговельне підприємство, в складі його поточних (експлуатаційних) витрат виділяють:</a:t>
            </a:r>
          </a:p>
          <a:p>
            <a:r>
              <a:rPr lang="uk-UA" sz="2000" dirty="0"/>
              <a:t>	- витрати обігу;</a:t>
            </a:r>
          </a:p>
          <a:p>
            <a:r>
              <a:rPr lang="uk-UA" sz="2000" dirty="0"/>
              <a:t>	- собівартість робіт (послуг) виробничого характеру, наданих «на</a:t>
            </a:r>
          </a:p>
          <a:p>
            <a:r>
              <a:rPr lang="uk-UA" sz="2000" dirty="0"/>
              <a:t>сторону»;</a:t>
            </a:r>
          </a:p>
          <a:p>
            <a:r>
              <a:rPr lang="uk-UA" sz="2000" dirty="0"/>
              <a:t>	- собівартість продукції, що виробляється;</a:t>
            </a:r>
          </a:p>
          <a:p>
            <a:r>
              <a:rPr lang="uk-UA" sz="2000" dirty="0"/>
              <a:t>	- витрати на проведення позареалізаційних операцій (здача частини майна в оренду, здійснення фінансових інвестицій, претензійної</a:t>
            </a:r>
          </a:p>
          <a:p>
            <a:r>
              <a:rPr lang="uk-UA" sz="2000" dirty="0"/>
              <a:t>діяльності абощо).</a:t>
            </a:r>
          </a:p>
        </p:txBody>
      </p:sp>
    </p:spTree>
    <p:extLst>
      <p:ext uri="{BB962C8B-B14F-4D97-AF65-F5344CB8AC3E}">
        <p14:creationId xmlns:p14="http://schemas.microsoft.com/office/powerpoint/2010/main" val="2776584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E8216AE-8CE8-4F1B-BFCB-5C5B18A14C72}"/>
              </a:ext>
            </a:extLst>
          </p:cNvPr>
          <p:cNvSpPr txBox="1"/>
          <p:nvPr/>
        </p:nvSpPr>
        <p:spPr>
          <a:xfrm>
            <a:off x="1352939" y="991879"/>
            <a:ext cx="8126963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/>
              <a:t>Витрати обігу у складі витрат торговельного підприємства посідають переважне місце. </a:t>
            </a:r>
          </a:p>
          <a:p>
            <a:r>
              <a:rPr lang="uk-UA" sz="2800" dirty="0"/>
              <a:t>Вони становлять сукупність затрат живої та</a:t>
            </a:r>
          </a:p>
          <a:p>
            <a:r>
              <a:rPr lang="uk-UA" sz="2800" dirty="0"/>
              <a:t>уречевленої праці на здійснення процесу реалізації товарів, що виражені в грошовій формі, тобто є за своєю суттю собівартістю послуг </a:t>
            </a:r>
            <a:r>
              <a:rPr lang="ru-RU" sz="2800" dirty="0" err="1"/>
              <a:t>торговельного</a:t>
            </a:r>
            <a:r>
              <a:rPr lang="ru-RU" sz="2800" dirty="0"/>
              <a:t> </a:t>
            </a:r>
            <a:r>
              <a:rPr lang="ru-RU" sz="2800" dirty="0" err="1"/>
              <a:t>підприємства</a:t>
            </a:r>
            <a:r>
              <a:rPr lang="ru-RU" sz="2800" dirty="0"/>
              <a:t> </a:t>
            </a:r>
            <a:r>
              <a:rPr lang="ru-RU" sz="2800" dirty="0" err="1"/>
              <a:t>щодо</a:t>
            </a:r>
            <a:r>
              <a:rPr lang="ru-RU" sz="2800" dirty="0"/>
              <a:t> </a:t>
            </a:r>
            <a:r>
              <a:rPr lang="ru-RU" sz="2800" dirty="0" err="1"/>
              <a:t>доведення</a:t>
            </a:r>
            <a:r>
              <a:rPr lang="ru-RU" sz="2800" dirty="0"/>
              <a:t> </a:t>
            </a:r>
            <a:r>
              <a:rPr lang="ru-RU" sz="2800" dirty="0" err="1"/>
              <a:t>товарів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виробника</a:t>
            </a:r>
            <a:r>
              <a:rPr lang="ru-RU" sz="2800" dirty="0"/>
              <a:t> до </a:t>
            </a:r>
            <a:r>
              <a:rPr lang="ru-RU" sz="2800" dirty="0" err="1"/>
              <a:t>споживача</a:t>
            </a:r>
            <a:r>
              <a:rPr lang="ru-RU" sz="2800" dirty="0"/>
              <a:t> та </a:t>
            </a:r>
            <a:r>
              <a:rPr lang="ru-RU" sz="2800" dirty="0" err="1"/>
              <a:t>зміною</a:t>
            </a:r>
            <a:r>
              <a:rPr lang="ru-RU" sz="2800" dirty="0"/>
              <a:t> форм </a:t>
            </a:r>
            <a:r>
              <a:rPr lang="ru-RU" sz="2800" dirty="0" err="1"/>
              <a:t>вартості</a:t>
            </a:r>
            <a:r>
              <a:rPr lang="ru-RU" sz="2800" dirty="0"/>
              <a:t> (</a:t>
            </a:r>
            <a:r>
              <a:rPr lang="ru-RU" sz="2800" dirty="0" err="1"/>
              <a:t>перетворення</a:t>
            </a:r>
            <a:r>
              <a:rPr lang="ru-RU" sz="2800" dirty="0"/>
              <a:t> </a:t>
            </a:r>
            <a:r>
              <a:rPr lang="ru-RU" sz="2800" dirty="0" err="1"/>
              <a:t>товарів</a:t>
            </a:r>
            <a:r>
              <a:rPr lang="ru-RU" sz="2800" dirty="0"/>
              <a:t> на </a:t>
            </a:r>
            <a:r>
              <a:rPr lang="ru-RU" sz="2800" dirty="0" err="1"/>
              <a:t>гроші</a:t>
            </a:r>
            <a:r>
              <a:rPr lang="ru-RU" sz="2800" dirty="0"/>
              <a:t>).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025344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D655E01-5D7D-4727-9EBB-AD2738A3CB47}"/>
              </a:ext>
            </a:extLst>
          </p:cNvPr>
          <p:cNvSpPr txBox="1"/>
          <p:nvPr/>
        </p:nvSpPr>
        <p:spPr>
          <a:xfrm>
            <a:off x="1315617" y="1556095"/>
            <a:ext cx="9069355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/>
              <a:t>Витрати обігу торговельного підприємства за своїм складом відрізняються від складу витрат на виробництво продукції. До собівартості продукції включається вартість сировини і матеріалів, витрачених на її виготовлення. В торгівлі об'єктом прикладання праці є товар, який у процесі обміну змінює форму вартості, при цьому вартість товару не входить до собівартості торговельної послуги.</a:t>
            </a:r>
          </a:p>
        </p:txBody>
      </p:sp>
    </p:spTree>
    <p:extLst>
      <p:ext uri="{BB962C8B-B14F-4D97-AF65-F5344CB8AC3E}">
        <p14:creationId xmlns:p14="http://schemas.microsoft.com/office/powerpoint/2010/main" val="1708786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AD835B3-15D8-494C-BD9F-2F20B336E9B0}"/>
              </a:ext>
            </a:extLst>
          </p:cNvPr>
          <p:cNvSpPr txBox="1"/>
          <p:nvPr/>
        </p:nvSpPr>
        <p:spPr>
          <a:xfrm>
            <a:off x="734291" y="1118397"/>
            <a:ext cx="9989127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/>
              <a:t>Управління процесом фінансування поточної діяльності торговельного підприємства передбачає облік не тільки експлуатаційних витрат щодо надання торговельних послуг, а й витрат, пов'язаних з придбанням товарів. Це викликає необхідність використання такого</a:t>
            </a:r>
          </a:p>
          <a:p>
            <a:r>
              <a:rPr lang="uk-UA" sz="2800" dirty="0"/>
              <a:t>поняття, як "собівартість товарообороту". Цей показник являє собою кількісну суму витрат, пов'язаних з закупівлею товарів і їх доставкою до місця реалізації. Це специфічний показник, який використовується для визначення потреби торговельного підприємства в</a:t>
            </a:r>
          </a:p>
          <a:p>
            <a:r>
              <a:rPr lang="uk-UA" sz="2800" dirty="0"/>
              <a:t>оборотному капіталі для формування товарних запасів.</a:t>
            </a:r>
          </a:p>
        </p:txBody>
      </p:sp>
    </p:spTree>
    <p:extLst>
      <p:ext uri="{BB962C8B-B14F-4D97-AF65-F5344CB8AC3E}">
        <p14:creationId xmlns:p14="http://schemas.microsoft.com/office/powerpoint/2010/main" val="3366327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068451-7734-4B7A-BFCF-E9249F42530E}"/>
              </a:ext>
            </a:extLst>
          </p:cNvPr>
          <p:cNvSpPr txBox="1"/>
          <p:nvPr/>
        </p:nvSpPr>
        <p:spPr>
          <a:xfrm>
            <a:off x="734292" y="1492102"/>
            <a:ext cx="979516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/>
              <a:t>За джерелами фінансування у складі поточних витрат торговельного підприємства виділяють:</a:t>
            </a:r>
          </a:p>
          <a:p>
            <a:r>
              <a:rPr lang="uk-UA" sz="2800" dirty="0"/>
              <a:t>- поточні витрати, що відносяться на собівартість продукції (витрати обігу);</a:t>
            </a:r>
          </a:p>
          <a:p>
            <a:r>
              <a:rPr lang="uk-UA" sz="2800" dirty="0"/>
              <a:t>- поточні витрати, що фінансуються за рахунок чистого прибутку підприємства.</a:t>
            </a:r>
          </a:p>
        </p:txBody>
      </p:sp>
    </p:spTree>
    <p:extLst>
      <p:ext uri="{BB962C8B-B14F-4D97-AF65-F5344CB8AC3E}">
        <p14:creationId xmlns:p14="http://schemas.microsoft.com/office/powerpoint/2010/main" val="143451889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204</TotalTime>
  <Words>1559</Words>
  <Application>Microsoft Office PowerPoint</Application>
  <PresentationFormat>Широкоэкранный</PresentationFormat>
  <Paragraphs>118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6" baseType="lpstr">
      <vt:lpstr>Arial</vt:lpstr>
      <vt:lpstr>Trebuchet MS</vt:lpstr>
      <vt:lpstr>Wingdings 3</vt:lpstr>
      <vt:lpstr>Грань</vt:lpstr>
      <vt:lpstr>Управління поточними витратами торговельного підприємства (Частина 1)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Управління поточними витратами торговельного підприємства</dc:title>
  <dc:creator>Катерина Бужимська</dc:creator>
  <cp:lastModifiedBy>Катерина Бужимська</cp:lastModifiedBy>
  <cp:revision>18</cp:revision>
  <dcterms:created xsi:type="dcterms:W3CDTF">2021-02-08T07:46:02Z</dcterms:created>
  <dcterms:modified xsi:type="dcterms:W3CDTF">2022-02-07T08:28:34Z</dcterms:modified>
</cp:coreProperties>
</file>