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45"/>
    <p:sldId id="257" r:id="rId46"/>
    <p:sldId id="258" r:id="rId47"/>
    <p:sldId id="259" r:id="rId48"/>
    <p:sldId id="260" r:id="rId49"/>
    <p:sldId id="261" r:id="rId50"/>
    <p:sldId id="262" r:id="rId51"/>
    <p:sldId id="263" r:id="rId52"/>
    <p:sldId id="264" r:id="rId53"/>
    <p:sldId id="265" r:id="rId54"/>
    <p:sldId id="266" r:id="rId5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Times New Roman" charset="1" panose="02030502070405020303"/>
      <p:regular r:id="rId10"/>
    </p:embeddedFont>
    <p:embeddedFont>
      <p:font typeface="Times New Roman Bold" charset="1" panose="02030802070405020303"/>
      <p:regular r:id="rId11"/>
    </p:embeddedFont>
    <p:embeddedFont>
      <p:font typeface="Times New Roman Italics" charset="1" panose="02030502070405090303"/>
      <p:regular r:id="rId12"/>
    </p:embeddedFont>
    <p:embeddedFont>
      <p:font typeface="Times New Roman Bold Italics" charset="1" panose="02030802070405090303"/>
      <p:regular r:id="rId13"/>
    </p:embeddedFont>
    <p:embeddedFont>
      <p:font typeface="Times New Roman Medium" charset="1" panose="02030502070405020303"/>
      <p:regular r:id="rId14"/>
    </p:embeddedFont>
    <p:embeddedFont>
      <p:font typeface="Times New Roman Medium Italics" charset="1" panose="02030502070405090303"/>
      <p:regular r:id="rId15"/>
    </p:embeddedFont>
    <p:embeddedFont>
      <p:font typeface="Times New Roman Semi-Bold" charset="1" panose="02030702070405020303"/>
      <p:regular r:id="rId16"/>
    </p:embeddedFont>
    <p:embeddedFont>
      <p:font typeface="Times New Roman Semi-Bold Italics" charset="1" panose="02030702070405090303"/>
      <p:regular r:id="rId17"/>
    </p:embeddedFont>
    <p:embeddedFont>
      <p:font typeface="Times New Roman Ultra-Bold" charset="1" panose="02030902070405020303"/>
      <p:regular r:id="rId18"/>
    </p:embeddedFont>
    <p:embeddedFont>
      <p:font typeface="Vollkorn" charset="1" panose="00000500000000000000"/>
      <p:regular r:id="rId19"/>
    </p:embeddedFont>
    <p:embeddedFont>
      <p:font typeface="Vollkorn Bold" charset="1" panose="00000800000000000000"/>
      <p:regular r:id="rId20"/>
    </p:embeddedFont>
    <p:embeddedFont>
      <p:font typeface="Vollkorn Italics" charset="1" panose="00000500000000000000"/>
      <p:regular r:id="rId21"/>
    </p:embeddedFont>
    <p:embeddedFont>
      <p:font typeface="Vollkorn Bold Italics" charset="1" panose="00000800000000000000"/>
      <p:regular r:id="rId22"/>
    </p:embeddedFont>
    <p:embeddedFont>
      <p:font typeface="Vollkorn Semi-Bold" charset="1" panose="00000700000000000000"/>
      <p:regular r:id="rId23"/>
    </p:embeddedFont>
    <p:embeddedFont>
      <p:font typeface="Vollkorn Semi-Bold Italics" charset="1" panose="00000600000000000000"/>
      <p:regular r:id="rId24"/>
    </p:embeddedFont>
    <p:embeddedFont>
      <p:font typeface="Vollkorn Heavy" charset="1" panose="00000A00000000000000"/>
      <p:regular r:id="rId25"/>
    </p:embeddedFont>
    <p:embeddedFont>
      <p:font typeface="Vollkorn Heavy Italics" charset="1" panose="00000A00000000000000"/>
      <p:regular r:id="rId26"/>
    </p:embeddedFont>
    <p:embeddedFont>
      <p:font typeface="Montserrat" charset="1" panose="00000500000000000000"/>
      <p:regular r:id="rId27"/>
    </p:embeddedFont>
    <p:embeddedFont>
      <p:font typeface="Montserrat Bold" charset="1" panose="00000800000000000000"/>
      <p:regular r:id="rId28"/>
    </p:embeddedFont>
    <p:embeddedFont>
      <p:font typeface="Montserrat Italics" charset="1" panose="00000500000000000000"/>
      <p:regular r:id="rId29"/>
    </p:embeddedFont>
    <p:embeddedFont>
      <p:font typeface="Montserrat Bold Italics" charset="1" panose="00000800000000000000"/>
      <p:regular r:id="rId30"/>
    </p:embeddedFont>
    <p:embeddedFont>
      <p:font typeface="Montserrat Thin" charset="1" panose="00000300000000000000"/>
      <p:regular r:id="rId31"/>
    </p:embeddedFont>
    <p:embeddedFont>
      <p:font typeface="Montserrat Thin Italics" charset="1" panose="00000300000000000000"/>
      <p:regular r:id="rId32"/>
    </p:embeddedFont>
    <p:embeddedFont>
      <p:font typeface="Montserrat Extra-Light" charset="1" panose="00000300000000000000"/>
      <p:regular r:id="rId33"/>
    </p:embeddedFont>
    <p:embeddedFont>
      <p:font typeface="Montserrat Extra-Light Italics" charset="1" panose="00000300000000000000"/>
      <p:regular r:id="rId34"/>
    </p:embeddedFont>
    <p:embeddedFont>
      <p:font typeface="Montserrat Light" charset="1" panose="00000400000000000000"/>
      <p:regular r:id="rId35"/>
    </p:embeddedFont>
    <p:embeddedFont>
      <p:font typeface="Montserrat Light Italics" charset="1" panose="00000400000000000000"/>
      <p:regular r:id="rId36"/>
    </p:embeddedFont>
    <p:embeddedFont>
      <p:font typeface="Montserrat Medium" charset="1" panose="00000600000000000000"/>
      <p:regular r:id="rId37"/>
    </p:embeddedFont>
    <p:embeddedFont>
      <p:font typeface="Montserrat Medium Italics" charset="1" panose="00000600000000000000"/>
      <p:regular r:id="rId38"/>
    </p:embeddedFont>
    <p:embeddedFont>
      <p:font typeface="Montserrat Semi-Bold" charset="1" panose="00000700000000000000"/>
      <p:regular r:id="rId39"/>
    </p:embeddedFont>
    <p:embeddedFont>
      <p:font typeface="Montserrat Semi-Bold Italics" charset="1" panose="00000700000000000000"/>
      <p:regular r:id="rId40"/>
    </p:embeddedFont>
    <p:embeddedFont>
      <p:font typeface="Montserrat Ultra-Bold" charset="1" panose="00000900000000000000"/>
      <p:regular r:id="rId41"/>
    </p:embeddedFont>
    <p:embeddedFont>
      <p:font typeface="Montserrat Ultra-Bold Italics" charset="1" panose="00000900000000000000"/>
      <p:regular r:id="rId42"/>
    </p:embeddedFont>
    <p:embeddedFont>
      <p:font typeface="Montserrat Heavy" charset="1" panose="00000A00000000000000"/>
      <p:regular r:id="rId43"/>
    </p:embeddedFont>
    <p:embeddedFont>
      <p:font typeface="Montserrat Heavy Italics" charset="1" panose="00000A0000000000000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45" Target="slides/slide1.xml" Type="http://schemas.openxmlformats.org/officeDocument/2006/relationships/slide"/><Relationship Id="rId46" Target="slides/slide2.xml" Type="http://schemas.openxmlformats.org/officeDocument/2006/relationships/slide"/><Relationship Id="rId47" Target="slides/slide3.xml" Type="http://schemas.openxmlformats.org/officeDocument/2006/relationships/slide"/><Relationship Id="rId48" Target="slides/slide4.xml" Type="http://schemas.openxmlformats.org/officeDocument/2006/relationships/slide"/><Relationship Id="rId49" Target="slides/slide5.xml" Type="http://schemas.openxmlformats.org/officeDocument/2006/relationships/slide"/><Relationship Id="rId5" Target="tableStyles.xml" Type="http://schemas.openxmlformats.org/officeDocument/2006/relationships/tableStyles"/><Relationship Id="rId50" Target="slides/slide6.xml" Type="http://schemas.openxmlformats.org/officeDocument/2006/relationships/slide"/><Relationship Id="rId51" Target="slides/slide7.xml" Type="http://schemas.openxmlformats.org/officeDocument/2006/relationships/slide"/><Relationship Id="rId52" Target="slides/slide8.xml" Type="http://schemas.openxmlformats.org/officeDocument/2006/relationships/slide"/><Relationship Id="rId53" Target="slides/slide9.xml" Type="http://schemas.openxmlformats.org/officeDocument/2006/relationships/slide"/><Relationship Id="rId54" Target="slides/slide10.xml" Type="http://schemas.openxmlformats.org/officeDocument/2006/relationships/slide"/><Relationship Id="rId55" Target="slides/slide11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93884" y="2543572"/>
            <a:ext cx="17100232" cy="6714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28"/>
              </a:lnSpc>
            </a:pPr>
            <a:r>
              <a:rPr lang="en-US" sz="5940" spc="-46">
                <a:solidFill>
                  <a:srgbClr val="FFFFFF"/>
                </a:solidFill>
                <a:latin typeface="Vollkorn Bold"/>
              </a:rPr>
              <a:t>ДЕРЖАВНА ПОЛІТИКА І ЗАКОНОДАВСТВО В СФЕРІ НАУКИ ТА НАУКОВО-ТЕХНІЧНОЇ ДІЯЛЬНОСТІ</a:t>
            </a:r>
          </a:p>
          <a:p>
            <a:pPr algn="ctr">
              <a:lnSpc>
                <a:spcPts val="7128"/>
              </a:lnSpc>
            </a:pPr>
            <a:r>
              <a:rPr lang="en-US" sz="5940" spc="-23">
                <a:solidFill>
                  <a:srgbClr val="FFFFFF"/>
                </a:solidFill>
                <a:latin typeface="Vollkorn Bold"/>
              </a:rPr>
              <a:t>(0) Вступ до дисципліни</a:t>
            </a:r>
          </a:p>
          <a:p>
            <a:pPr algn="ctr">
              <a:lnSpc>
                <a:spcPts val="2915"/>
              </a:lnSpc>
            </a:pPr>
          </a:p>
          <a:p>
            <a:pPr algn="ctr">
              <a:lnSpc>
                <a:spcPts val="7128"/>
              </a:lnSpc>
            </a:pPr>
            <a:r>
              <a:rPr lang="en-US" sz="5940" spc="-23">
                <a:solidFill>
                  <a:srgbClr val="FFFFFF"/>
                </a:solidFill>
                <a:latin typeface="Vollkorn"/>
              </a:rPr>
              <a:t>доктор наук з державного управління, </a:t>
            </a:r>
            <a:r>
              <a:rPr lang="en-US" sz="5940" spc="-23">
                <a:solidFill>
                  <a:srgbClr val="FFFFFF"/>
                </a:solidFill>
                <a:latin typeface="Vollkorn"/>
              </a:rPr>
              <a:t>доктор економічних наук, професор Грицишен Димитрій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304899"/>
            <a:ext cx="18288000" cy="723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spc="-50">
                <a:solidFill>
                  <a:srgbClr val="17375E"/>
                </a:solidFill>
                <a:latin typeface="Vollkorn Bold"/>
              </a:rPr>
              <a:t>Розподіл балів</a:t>
            </a:r>
          </a:p>
        </p:txBody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895350" y="1660031"/>
          <a:ext cx="16931630" cy="0"/>
        </p:xfrm>
        <a:graphic>
          <a:graphicData uri="http://schemas.openxmlformats.org/drawingml/2006/table">
            <a:tbl>
              <a:tblPr/>
              <a:tblGrid>
                <a:gridCol w="1302433"/>
                <a:gridCol w="1302433"/>
                <a:gridCol w="1302433"/>
                <a:gridCol w="1302433"/>
                <a:gridCol w="1302433"/>
                <a:gridCol w="1302433"/>
                <a:gridCol w="1302433"/>
                <a:gridCol w="1302433"/>
                <a:gridCol w="1302433"/>
                <a:gridCol w="1302433"/>
                <a:gridCol w="1302433"/>
                <a:gridCol w="1302433"/>
                <a:gridCol w="1302433"/>
              </a:tblGrid>
              <a:tr h="0">
                <a:tc gridSpan="12"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FFFFFF"/>
                          </a:solidFill>
                          <a:latin typeface="Vollkorn"/>
                        </a:rPr>
                        <a:t>Сума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</a:tr>
              <a:tr h="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000000"/>
                          </a:solidFill>
                          <a:latin typeface="Vollkorn"/>
                        </a:rPr>
                        <a:t>т1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000000"/>
                          </a:solidFill>
                          <a:latin typeface="Vollkorn"/>
                        </a:rPr>
                        <a:t>т2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000000"/>
                          </a:solidFill>
                          <a:latin typeface="Vollkorn"/>
                        </a:rPr>
                        <a:t>т3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000000"/>
                          </a:solidFill>
                          <a:latin typeface="Vollkorn"/>
                        </a:rPr>
                        <a:t>т4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000000"/>
                          </a:solidFill>
                          <a:latin typeface="Vollkorn"/>
                        </a:rPr>
                        <a:t>т5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000000"/>
                          </a:solidFill>
                          <a:latin typeface="Vollkorn"/>
                        </a:rPr>
                        <a:t>т6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000000"/>
                          </a:solidFill>
                          <a:latin typeface="Vollkorn"/>
                        </a:rPr>
                        <a:t>т7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000000"/>
                          </a:solidFill>
                          <a:latin typeface="Vollkorn"/>
                        </a:rPr>
                        <a:t>т8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000000"/>
                          </a:solidFill>
                          <a:latin typeface="Vollkorn"/>
                        </a:rPr>
                        <a:t>т9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000000"/>
                          </a:solidFill>
                          <a:latin typeface="Vollkorn"/>
                        </a:rPr>
                        <a:t>т10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000000"/>
                          </a:solidFill>
                          <a:latin typeface="Vollkorn"/>
                        </a:rPr>
                        <a:t>т11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000000"/>
                          </a:solidFill>
                          <a:latin typeface="Vollkorn"/>
                        </a:rPr>
                        <a:t>ІЗ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000000"/>
                          </a:solidFill>
                          <a:latin typeface="Vollkorn"/>
                        </a:rPr>
                        <a:t>100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>
                          <a:solidFill>
                            <a:srgbClr val="000000"/>
                          </a:solidFill>
                          <a:latin typeface="Vollkorn"/>
                        </a:rPr>
                        <a:t>8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>
                          <a:solidFill>
                            <a:srgbClr val="000000"/>
                          </a:solidFill>
                          <a:latin typeface="Vollkorn"/>
                        </a:rPr>
                        <a:t>8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>
                          <a:solidFill>
                            <a:srgbClr val="000000"/>
                          </a:solidFill>
                          <a:latin typeface="Vollkorn"/>
                        </a:rPr>
                        <a:t>8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>
                          <a:solidFill>
                            <a:srgbClr val="000000"/>
                          </a:solidFill>
                          <a:latin typeface="Vollkorn"/>
                        </a:rPr>
                        <a:t>8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>
                          <a:solidFill>
                            <a:srgbClr val="000000"/>
                          </a:solidFill>
                          <a:latin typeface="Vollkorn"/>
                        </a:rPr>
                        <a:t>8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>
                          <a:solidFill>
                            <a:srgbClr val="000000"/>
                          </a:solidFill>
                          <a:latin typeface="Vollkorn"/>
                        </a:rPr>
                        <a:t>8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>
                          <a:solidFill>
                            <a:srgbClr val="000000"/>
                          </a:solidFill>
                          <a:latin typeface="Vollkorn"/>
                        </a:rPr>
                        <a:t>8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>
                          <a:solidFill>
                            <a:srgbClr val="000000"/>
                          </a:solidFill>
                          <a:latin typeface="Vollkorn"/>
                        </a:rPr>
                        <a:t>8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>
                          <a:solidFill>
                            <a:srgbClr val="000000"/>
                          </a:solidFill>
                          <a:latin typeface="Vollkorn"/>
                        </a:rPr>
                        <a:t>8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>
                          <a:solidFill>
                            <a:srgbClr val="000000"/>
                          </a:solidFill>
                          <a:latin typeface="Vollkorn"/>
                        </a:rPr>
                        <a:t>8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>
                          <a:solidFill>
                            <a:srgbClr val="000000"/>
                          </a:solidFill>
                          <a:latin typeface="Vollkorn"/>
                        </a:rPr>
                        <a:t>8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>
                          <a:solidFill>
                            <a:srgbClr val="000000"/>
                          </a:solidFill>
                          <a:latin typeface="Vollkorn"/>
                        </a:rPr>
                        <a:t>12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000000"/>
                          </a:solidFill>
                          <a:latin typeface="Vollkorn"/>
                        </a:rPr>
                        <a:t>100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224" y="3086348"/>
            <a:ext cx="16231076" cy="4104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480"/>
              </a:lnSpc>
            </a:pPr>
            <a:r>
              <a:rPr lang="en-US" sz="5400" spc="-27">
                <a:solidFill>
                  <a:srgbClr val="FFFFFF"/>
                </a:solidFill>
                <a:latin typeface="Vollkorn Bold"/>
              </a:rPr>
              <a:t>Метою </a:t>
            </a:r>
            <a:r>
              <a:rPr lang="en-US" sz="5400" spc="-27">
                <a:solidFill>
                  <a:srgbClr val="FFFFFF"/>
                </a:solidFill>
                <a:latin typeface="Vollkorn"/>
              </a:rPr>
              <a:t>навчальної дисципліни є формування у здобувачів освіти системи глибоких знань про державну політику і законодавство в сфері науки та науково-технічної діяльності.</a:t>
            </a:r>
          </a:p>
          <a:p>
            <a:pPr algn="just">
              <a:lnSpc>
                <a:spcPts val="6480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26945" y="1019175"/>
            <a:ext cx="15434111" cy="5362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59"/>
              </a:lnSpc>
            </a:pPr>
            <a:r>
              <a:rPr lang="en-US" sz="5299" spc="-33">
                <a:solidFill>
                  <a:srgbClr val="17375E"/>
                </a:solidFill>
                <a:latin typeface="Vollkorn Bold"/>
              </a:rPr>
              <a:t>Завдання вивчення навчальної дисципліни:</a:t>
            </a:r>
          </a:p>
          <a:p>
            <a:pPr algn="just">
              <a:lnSpc>
                <a:spcPts val="4919"/>
              </a:lnSpc>
            </a:pPr>
          </a:p>
          <a:p>
            <a:pPr algn="just" marL="798826" indent="-399413" lvl="1">
              <a:lnSpc>
                <a:spcPts val="4439"/>
              </a:lnSpc>
              <a:buFont typeface="Arial"/>
              <a:buChar char="•"/>
            </a:pPr>
            <a:r>
              <a:rPr lang="en-US" sz="3699" spc="-22">
                <a:solidFill>
                  <a:srgbClr val="224D83"/>
                </a:solidFill>
                <a:latin typeface="Times New Roman"/>
              </a:rPr>
              <a:t> ознайомлення здобувачів освіти з загальними положеннями державної політики в сфері науки та науково-технічної діяльності </a:t>
            </a:r>
          </a:p>
          <a:p>
            <a:pPr algn="just" marL="798826" indent="-399413" lvl="1">
              <a:lnSpc>
                <a:spcPts val="4439"/>
              </a:lnSpc>
              <a:buFont typeface="Arial"/>
              <a:buChar char="•"/>
            </a:pPr>
            <a:r>
              <a:rPr lang="en-US" sz="3699" spc="-22">
                <a:solidFill>
                  <a:srgbClr val="224D83"/>
                </a:solidFill>
                <a:latin typeface="Times New Roman"/>
              </a:rPr>
              <a:t> вивчення та аналіз законодавства в сфері науки та науково-технічної діяльності </a:t>
            </a:r>
          </a:p>
          <a:p>
            <a:pPr algn="just" marL="798826" indent="-399413" lvl="1">
              <a:lnSpc>
                <a:spcPts val="4439"/>
              </a:lnSpc>
              <a:buFont typeface="Arial"/>
              <a:buChar char="•"/>
            </a:pPr>
            <a:r>
              <a:rPr lang="en-US" sz="3699" spc="-23">
                <a:solidFill>
                  <a:srgbClr val="224D83"/>
                </a:solidFill>
                <a:latin typeface="Times New Roman"/>
              </a:rPr>
              <a:t> ознайомлення здобувачів освіти з інтернаціоналізацією вищої освіти, науки та науково-технічної діяльності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960888" y="121105"/>
            <a:ext cx="11863135" cy="570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-47">
                <a:solidFill>
                  <a:srgbClr val="17375E"/>
                </a:solidFill>
                <a:latin typeface="Vollkorn Bold"/>
              </a:rPr>
              <a:t>Структура навчальної дисципліни</a:t>
            </a:r>
          </a:p>
        </p:txBody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608163" y="789317"/>
          <a:ext cx="16840200" cy="5641949"/>
        </p:xfrm>
        <a:graphic>
          <a:graphicData uri="http://schemas.openxmlformats.org/drawingml/2006/table">
            <a:tbl>
              <a:tblPr/>
              <a:tblGrid>
                <a:gridCol w="13281208"/>
                <a:gridCol w="1835895"/>
                <a:gridCol w="1723097"/>
              </a:tblGrid>
              <a:tr h="324124"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2592"/>
                        </a:lnSpc>
                        <a:defRPr/>
                      </a:pPr>
                      <a:r>
                        <a:rPr lang="en-US" sz="2400" spc="-6">
                          <a:solidFill>
                            <a:srgbClr val="FFFFFF"/>
                          </a:solidFill>
                          <a:latin typeface="Vollkorn Bold"/>
                        </a:rPr>
                        <a:t>Змістові модулі і теми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>
                          <a:solidFill>
                            <a:srgbClr val="FFFFFF"/>
                          </a:solidFill>
                          <a:latin typeface="Montserrat Bold"/>
                        </a:rPr>
                        <a:t>Кількість годин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>
                          <a:solidFill>
                            <a:srgbClr val="FFFFFF"/>
                          </a:solidFill>
                          <a:latin typeface="Montserrat Bold"/>
                        </a:rPr>
                        <a:t>Кількість годин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</a:tr>
              <a:tr h="608500"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2592"/>
                        </a:lnSpc>
                        <a:defRPr/>
                      </a:pPr>
                      <a:r>
                        <a:rPr lang="en-US" sz="2400" spc="-6">
                          <a:solidFill>
                            <a:srgbClr val="FFFFFF"/>
                          </a:solidFill>
                          <a:latin typeface="Vollkorn Bold"/>
                        </a:rPr>
                        <a:t>Змістові модулі і теми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усього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лекції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25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1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2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3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362256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1. Державна політика в сфері науки та науково-технічної діяльності в Україні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16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2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256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2. Складові розвитку науки та науково-технічної діяльності в Україні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16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2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362256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3. Реформування державного управління в сфері науки та науково-технічної діяльності в Україні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18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4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256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4. Суб’єкти формування та реалізації державної політики в сфері науки та науково-технічної діяльності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14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2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256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5. Законодавство в сфері науки та науково-технічної діяльності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18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4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256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458"/>
                        </a:lnSpc>
                        <a:defRPr/>
                      </a:pPr>
                      <a:r>
                        <a:rPr lang="en-US" sz="1350" spc="-63">
                          <a:solidFill>
                            <a:srgbClr val="FFFFFF"/>
                          </a:solidFill>
                          <a:latin typeface="Vollkorn Bold"/>
                        </a:rPr>
                        <a:t>Тема 6. Законодавчі вимоги щодо наукових досліджень 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16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2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362256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7. Оприлюднення результатів досліджень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14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2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256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8. Фінансування наукових досліджень в Україні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18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4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256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9. Європейська система забезпечення якості вищої освіти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14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2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256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10. Інтернаціоналізація вищої освіти і науки України в контексті реалізації програм міжнародної співпраці ЄС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18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4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256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11. Наближення державної політики і законодавства в сфері науки та науково-технічної діяльності до стандартів Європейського Союзу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18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4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256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УСЬОГО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180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32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35706" y="2057982"/>
            <a:ext cx="12986388" cy="3728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-53">
                <a:solidFill>
                  <a:srgbClr val="17375E"/>
                </a:solidFill>
                <a:latin typeface="Vollkorn Bold"/>
              </a:rPr>
              <a:t>Індивідуальні групові завдання</a:t>
            </a:r>
          </a:p>
          <a:p>
            <a:pPr algn="ctr">
              <a:lnSpc>
                <a:spcPts val="7200"/>
              </a:lnSpc>
            </a:pPr>
          </a:p>
          <a:p>
            <a:pPr algn="ctr">
              <a:lnSpc>
                <a:spcPts val="7200"/>
              </a:lnSpc>
            </a:pPr>
            <a:r>
              <a:rPr lang="en-US" sz="6000" spc="-16">
                <a:solidFill>
                  <a:srgbClr val="224D83"/>
                </a:solidFill>
                <a:latin typeface="Vollkorn"/>
              </a:rPr>
              <a:t>Розміщенні в робочій програмі навчальної дисципліни в розділі 7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220018" y="339480"/>
            <a:ext cx="7925372" cy="74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20">
                <a:solidFill>
                  <a:srgbClr val="17375E"/>
                </a:solidFill>
                <a:latin typeface="Vollkorn Bold"/>
              </a:rPr>
              <a:t>Методи навчання</a:t>
            </a:r>
          </a:p>
        </p:txBody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789318" y="1209305"/>
          <a:ext cx="16954500" cy="4976812"/>
        </p:xfrm>
        <a:graphic>
          <a:graphicData uri="http://schemas.openxmlformats.org/drawingml/2006/table">
            <a:tbl>
              <a:tblPr/>
              <a:tblGrid>
                <a:gridCol w="6914044"/>
                <a:gridCol w="10040456"/>
              </a:tblGrid>
              <a:tr h="37183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 Bold"/>
                        </a:rPr>
                        <a:t>Результат навчання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 Bold"/>
                        </a:rPr>
                        <a:t>Методи навчання 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</a:tr>
              <a:tr h="37183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 Bold"/>
                        </a:rPr>
                        <a:t>1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224D83"/>
                          </a:solidFill>
                          <a:latin typeface="Vollkorn"/>
                        </a:rPr>
                        <a:t>2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1058288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 Bold"/>
                        </a:rPr>
                        <a:t>РН01. Мати передові концептуальні та методологічні знання з економіки, управління соціально-економічними системами і на межі предметних галузей, а також дослідницькі навички, достатні для проведення фундаментальних і прикладних досліджень на рівні світових досягнень з відповідного напряму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2">
                          <a:solidFill>
                            <a:srgbClr val="224D83"/>
                          </a:solidFill>
                          <a:latin typeface="Vollkorn"/>
                        </a:rPr>
                        <a:t>– вербальні (проблемні лекції, лекції-візуалізації, лекції-дискусії, лекції з аналізом конкретних ситуацій); </a:t>
                      </a:r>
                      <a:endParaRPr lang="en-US" sz="1100"/>
                    </a:p>
                    <a:p>
                      <a:pPr algn="just">
                        <a:lnSpc>
                          <a:spcPts val="1368"/>
                        </a:lnSpc>
                      </a:pPr>
                      <a:r>
                        <a:rPr lang="en-US" sz="1200" spc="-2">
                          <a:solidFill>
                            <a:srgbClr val="224D83"/>
                          </a:solidFill>
                          <a:latin typeface="Vollkorn"/>
                        </a:rPr>
                        <a:t>– наочні (демонстрація); </a:t>
                      </a:r>
                    </a:p>
                    <a:p>
                      <a:pPr algn="just">
                        <a:lnSpc>
                          <a:spcPts val="1368"/>
                        </a:lnSpc>
                      </a:pPr>
                      <a:r>
                        <a:rPr lang="en-US" sz="1200" spc="-2">
                          <a:solidFill>
                            <a:srgbClr val="224D83"/>
                          </a:solidFill>
                          <a:latin typeface="Vollkorn"/>
                        </a:rPr>
                        <a:t>– практичні (різні види завдань);</a:t>
                      </a:r>
                    </a:p>
                    <a:p>
                      <a:pPr algn="just">
                        <a:lnSpc>
                          <a:spcPts val="1368"/>
                        </a:lnSpc>
                      </a:pPr>
                      <a:r>
                        <a:rPr lang="en-US" sz="1200" spc="-2">
                          <a:solidFill>
                            <a:srgbClr val="224D83"/>
                          </a:solidFill>
                          <a:latin typeface="Vollkorn"/>
                        </a:rPr>
                        <a:t>– інтерактивні методи навчання: (мозковий штурм);</a:t>
                      </a:r>
                    </a:p>
                    <a:p>
                      <a:pPr algn="just">
                        <a:lnSpc>
                          <a:spcPts val="1368"/>
                        </a:lnSpc>
                      </a:pPr>
                      <a:r>
                        <a:rPr lang="en-US" sz="1200" spc="-3">
                          <a:solidFill>
                            <a:srgbClr val="224D83"/>
                          </a:solidFill>
                          <a:latin typeface="Vollkorn"/>
                        </a:rPr>
                        <a:t>– ситуаційний метод.</a:t>
                      </a:r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1058288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 Bold"/>
                        </a:rPr>
                        <a:t>РН 04. Застосовувати сучасні інструменти і технології пошуку, оброблення та аналізу інформації, зокрема, статистичні методи аналізу великих масивів даних та/або складної структури, спеціалізоване програмне забезпечення та інформаційні системи.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2">
                          <a:solidFill>
                            <a:srgbClr val="224D83"/>
                          </a:solidFill>
                          <a:latin typeface="Vollkorn"/>
                        </a:rPr>
                        <a:t>– вербальні (проблемні лекції, лекції-візуалізації, лекції-дискусії, лекції з аналізом конкретних ситуацій); </a:t>
                      </a:r>
                      <a:endParaRPr lang="en-US" sz="1100"/>
                    </a:p>
                    <a:p>
                      <a:pPr algn="just">
                        <a:lnSpc>
                          <a:spcPts val="1368"/>
                        </a:lnSpc>
                      </a:pPr>
                      <a:r>
                        <a:rPr lang="en-US" sz="1200" spc="-2">
                          <a:solidFill>
                            <a:srgbClr val="224D83"/>
                          </a:solidFill>
                          <a:latin typeface="Vollkorn"/>
                        </a:rPr>
                        <a:t>– наочні (демонстрація); </a:t>
                      </a:r>
                    </a:p>
                    <a:p>
                      <a:pPr algn="just">
                        <a:lnSpc>
                          <a:spcPts val="1368"/>
                        </a:lnSpc>
                      </a:pPr>
                      <a:r>
                        <a:rPr lang="en-US" sz="1200" spc="-2">
                          <a:solidFill>
                            <a:srgbClr val="224D83"/>
                          </a:solidFill>
                          <a:latin typeface="Vollkorn"/>
                        </a:rPr>
                        <a:t>– практичні (різні види завдань);</a:t>
                      </a:r>
                    </a:p>
                    <a:p>
                      <a:pPr algn="just">
                        <a:lnSpc>
                          <a:spcPts val="1368"/>
                        </a:lnSpc>
                      </a:pPr>
                      <a:r>
                        <a:rPr lang="en-US" sz="1200" spc="-2">
                          <a:solidFill>
                            <a:srgbClr val="224D83"/>
                          </a:solidFill>
                          <a:latin typeface="Vollkorn"/>
                        </a:rPr>
                        <a:t>– інтерактивні методи навчання: (мозковий штурм);</a:t>
                      </a:r>
                    </a:p>
                    <a:p>
                      <a:pPr algn="just">
                        <a:lnSpc>
                          <a:spcPts val="1368"/>
                        </a:lnSpc>
                      </a:pPr>
                      <a:r>
                        <a:rPr lang="en-US" sz="1200" spc="-3">
                          <a:solidFill>
                            <a:srgbClr val="224D83"/>
                          </a:solidFill>
                          <a:latin typeface="Vollkorn"/>
                        </a:rPr>
                        <a:t>– ситуаційний метод.</a:t>
                      </a:r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1058288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 Bold"/>
                        </a:rPr>
                        <a:t>РН 06. Вільно презентувати та обговорювати з фахівцями і нефахівцями результати досліджень, теоретичні та практичні проблеми економіки державною та іноземною мовами, кваліфіковано відображати результати досліджень у наукових публікаціях у провідних наукових виданнях.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2">
                          <a:solidFill>
                            <a:srgbClr val="224D83"/>
                          </a:solidFill>
                          <a:latin typeface="Vollkorn"/>
                        </a:rPr>
                        <a:t>– вербальні (проблемні лекції, лекції-візуалізації, лекції-дискусії, лекції з аналізом конкретних ситуацій); </a:t>
                      </a:r>
                      <a:endParaRPr lang="en-US" sz="1100"/>
                    </a:p>
                    <a:p>
                      <a:pPr algn="just">
                        <a:lnSpc>
                          <a:spcPts val="1368"/>
                        </a:lnSpc>
                      </a:pPr>
                      <a:r>
                        <a:rPr lang="en-US" sz="1200" spc="-2">
                          <a:solidFill>
                            <a:srgbClr val="224D83"/>
                          </a:solidFill>
                          <a:latin typeface="Vollkorn"/>
                        </a:rPr>
                        <a:t>– наочні (демонстрація); </a:t>
                      </a:r>
                    </a:p>
                    <a:p>
                      <a:pPr algn="just">
                        <a:lnSpc>
                          <a:spcPts val="1368"/>
                        </a:lnSpc>
                      </a:pPr>
                      <a:r>
                        <a:rPr lang="en-US" sz="1200" spc="-2">
                          <a:solidFill>
                            <a:srgbClr val="224D83"/>
                          </a:solidFill>
                          <a:latin typeface="Vollkorn"/>
                        </a:rPr>
                        <a:t>– практичні (різні види завдань);</a:t>
                      </a:r>
                    </a:p>
                    <a:p>
                      <a:pPr algn="just">
                        <a:lnSpc>
                          <a:spcPts val="1368"/>
                        </a:lnSpc>
                      </a:pPr>
                      <a:r>
                        <a:rPr lang="en-US" sz="1200" spc="-2">
                          <a:solidFill>
                            <a:srgbClr val="224D83"/>
                          </a:solidFill>
                          <a:latin typeface="Vollkorn"/>
                        </a:rPr>
                        <a:t>– інтерактивні методи навчання: (мозковий штурм);</a:t>
                      </a:r>
                    </a:p>
                    <a:p>
                      <a:pPr algn="just">
                        <a:lnSpc>
                          <a:spcPts val="1368"/>
                        </a:lnSpc>
                      </a:pPr>
                      <a:r>
                        <a:rPr lang="en-US" sz="1200" spc="-3">
                          <a:solidFill>
                            <a:srgbClr val="224D83"/>
                          </a:solidFill>
                          <a:latin typeface="Vollkorn"/>
                        </a:rPr>
                        <a:t>– ситуаційний метод.</a:t>
                      </a:r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1058288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 Bold"/>
                        </a:rPr>
                        <a:t>РН 10. Здатність бути активним суб’єктом міжнародної науки, працювати у міжнародному науковому просторі – для розв’язання різноманітних фахових вузькоспеціалізованих та загальних завдань, пов’язаних з науково-професійною діяльністю.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2">
                          <a:solidFill>
                            <a:srgbClr val="224D83"/>
                          </a:solidFill>
                          <a:latin typeface="Vollkorn"/>
                        </a:rPr>
                        <a:t>– вербальні (проблемні лекції, лекції-візуалізації, лекції-дискусії, лекції з аналізом конкретних ситуацій); </a:t>
                      </a:r>
                      <a:endParaRPr lang="en-US" sz="1100"/>
                    </a:p>
                    <a:p>
                      <a:pPr algn="just">
                        <a:lnSpc>
                          <a:spcPts val="1368"/>
                        </a:lnSpc>
                      </a:pPr>
                      <a:r>
                        <a:rPr lang="en-US" sz="1200" spc="-2">
                          <a:solidFill>
                            <a:srgbClr val="224D83"/>
                          </a:solidFill>
                          <a:latin typeface="Vollkorn"/>
                        </a:rPr>
                        <a:t>– наочні (демонстрація); </a:t>
                      </a:r>
                    </a:p>
                    <a:p>
                      <a:pPr algn="just">
                        <a:lnSpc>
                          <a:spcPts val="1368"/>
                        </a:lnSpc>
                      </a:pPr>
                      <a:r>
                        <a:rPr lang="en-US" sz="1200" spc="-2">
                          <a:solidFill>
                            <a:srgbClr val="224D83"/>
                          </a:solidFill>
                          <a:latin typeface="Vollkorn"/>
                        </a:rPr>
                        <a:t>– практичні (різні види завдань);</a:t>
                      </a:r>
                    </a:p>
                    <a:p>
                      <a:pPr algn="just">
                        <a:lnSpc>
                          <a:spcPts val="1368"/>
                        </a:lnSpc>
                      </a:pPr>
                      <a:r>
                        <a:rPr lang="en-US" sz="1200" spc="-2">
                          <a:solidFill>
                            <a:srgbClr val="224D83"/>
                          </a:solidFill>
                          <a:latin typeface="Vollkorn"/>
                        </a:rPr>
                        <a:t>– інтерактивні методи навчання: (мозковий штурм);</a:t>
                      </a:r>
                    </a:p>
                    <a:p>
                      <a:pPr algn="just">
                        <a:lnSpc>
                          <a:spcPts val="1368"/>
                        </a:lnSpc>
                      </a:pPr>
                      <a:r>
                        <a:rPr lang="en-US" sz="1200" spc="-3">
                          <a:solidFill>
                            <a:srgbClr val="224D83"/>
                          </a:solidFill>
                          <a:latin typeface="Vollkorn"/>
                        </a:rPr>
                        <a:t>– ситуаційний метод.</a:t>
                      </a:r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277908" y="354237"/>
            <a:ext cx="7925372" cy="74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20">
                <a:solidFill>
                  <a:srgbClr val="17375E"/>
                </a:solidFill>
                <a:latin typeface="Vollkorn Bold"/>
              </a:rPr>
              <a:t>Методи контролю</a:t>
            </a:r>
          </a:p>
        </p:txBody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625643" y="1245270"/>
          <a:ext cx="16935450" cy="6862762"/>
        </p:xfrm>
        <a:graphic>
          <a:graphicData uri="http://schemas.openxmlformats.org/drawingml/2006/table">
            <a:tbl>
              <a:tblPr/>
              <a:tblGrid>
                <a:gridCol w="8349176"/>
                <a:gridCol w="8586274"/>
              </a:tblGrid>
              <a:tr h="45751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FFFFFF"/>
                          </a:solidFill>
                          <a:latin typeface="Vollkorn Bold"/>
                        </a:rPr>
                        <a:t>Результат навчання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FFFFFF"/>
                          </a:solidFill>
                          <a:latin typeface="Vollkorn Bold"/>
                        </a:rPr>
                        <a:t>Методи контролю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</a:tr>
              <a:tr h="1601311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FFFFFF"/>
                          </a:solidFill>
                          <a:latin typeface="Vollkorn Bold"/>
                        </a:rPr>
                        <a:t>РН1. Мати передові концептуальні та методологічні знання з економіки, управління соціально-економічними системами і на межі предметних галузей, а також дослідницькі навички, достатні для проведення фундаментальних і прикладних досліджень на рівні світових досягнень з відповідного напряму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3">
                          <a:solidFill>
                            <a:srgbClr val="224D83"/>
                          </a:solidFill>
                          <a:latin typeface="Vollkorn"/>
                        </a:rPr>
                        <a:t>– усне опитування;</a:t>
                      </a:r>
                      <a:endParaRPr lang="en-US" sz="1100"/>
                    </a:p>
                    <a:p>
                      <a:pPr algn="just">
                        <a:lnSpc>
                          <a:spcPts val="1566"/>
                        </a:lnSpc>
                      </a:pPr>
                      <a:r>
                        <a:rPr lang="en-US" sz="1500" spc="-3">
                          <a:solidFill>
                            <a:srgbClr val="224D83"/>
                          </a:solidFill>
                          <a:latin typeface="Vollkorn"/>
                        </a:rPr>
                        <a:t>– виступ на практичних заняттях (з презентацією, участь в дискусії);</a:t>
                      </a:r>
                    </a:p>
                    <a:p>
                      <a:pPr algn="just">
                        <a:lnSpc>
                          <a:spcPts val="1566"/>
                        </a:lnSpc>
                      </a:pPr>
                      <a:r>
                        <a:rPr lang="en-US" sz="1500" spc="-3">
                          <a:solidFill>
                            <a:srgbClr val="224D83"/>
                          </a:solidFill>
                          <a:latin typeface="Vollkorn"/>
                        </a:rPr>
                        <a:t>– виконання завдань самостійної роботи (в тому числі, у цифровому освітньому середовищі);</a:t>
                      </a:r>
                    </a:p>
                    <a:p>
                      <a:pPr algn="just">
                        <a:lnSpc>
                          <a:spcPts val="1566"/>
                        </a:lnSpc>
                      </a:pPr>
                      <a:r>
                        <a:rPr lang="en-US" sz="1500" spc="-3">
                          <a:solidFill>
                            <a:srgbClr val="224D83"/>
                          </a:solidFill>
                          <a:latin typeface="Vollkorn"/>
                        </a:rPr>
                        <a:t>– виконання модульної контрольної роботи (відповіді на запитання лекційного курсу, розв’язання задач, вправ, виконання певних розрахунків тощо);</a:t>
                      </a:r>
                    </a:p>
                    <a:p>
                      <a:pPr algn="just">
                        <a:lnSpc>
                          <a:spcPts val="1566"/>
                        </a:lnSpc>
                      </a:pPr>
                      <a:r>
                        <a:rPr lang="en-US" sz="1500" spc="-3">
                          <a:solidFill>
                            <a:srgbClr val="224D83"/>
                          </a:solidFill>
                          <a:latin typeface="Vollkorn"/>
                        </a:rPr>
                        <a:t>– взаємоконтроль, рецензування відповідей інших здобувачів вищої освіти;</a:t>
                      </a:r>
                    </a:p>
                    <a:p>
                      <a:pPr algn="just">
                        <a:lnSpc>
                          <a:spcPts val="1566"/>
                        </a:lnSpc>
                      </a:pPr>
                      <a:r>
                        <a:rPr lang="en-US" sz="1500" spc="-4">
                          <a:solidFill>
                            <a:srgbClr val="224D83"/>
                          </a:solidFill>
                          <a:latin typeface="Vollkorn"/>
                        </a:rPr>
                        <a:t>– екзамен.             </a:t>
                      </a:r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1601311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FFFFFF"/>
                          </a:solidFill>
                          <a:latin typeface="Vollkorn Bold"/>
                        </a:rPr>
                        <a:t>РН 04. Застосовувати сучасні інструменти і технології пошуку, оброблення та аналізу інформації, зокрема, статистичні методи аналізу великих масивів даних та/або складної структури, спеціалізоване програмне забезпечення та інформаційні системи.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3">
                          <a:solidFill>
                            <a:srgbClr val="224D83"/>
                          </a:solidFill>
                          <a:latin typeface="Vollkorn"/>
                        </a:rPr>
                        <a:t>– усне опитування;</a:t>
                      </a:r>
                      <a:endParaRPr lang="en-US" sz="1100"/>
                    </a:p>
                    <a:p>
                      <a:pPr algn="just">
                        <a:lnSpc>
                          <a:spcPts val="1566"/>
                        </a:lnSpc>
                      </a:pPr>
                      <a:r>
                        <a:rPr lang="en-US" sz="1500" spc="-3">
                          <a:solidFill>
                            <a:srgbClr val="224D83"/>
                          </a:solidFill>
                          <a:latin typeface="Vollkorn"/>
                        </a:rPr>
                        <a:t>– виступ на практичних заняттях (з презентацією, участь в дискусії);</a:t>
                      </a:r>
                    </a:p>
                    <a:p>
                      <a:pPr algn="just">
                        <a:lnSpc>
                          <a:spcPts val="1566"/>
                        </a:lnSpc>
                      </a:pPr>
                      <a:r>
                        <a:rPr lang="en-US" sz="1500" spc="-3">
                          <a:solidFill>
                            <a:srgbClr val="224D83"/>
                          </a:solidFill>
                          <a:latin typeface="Vollkorn"/>
                        </a:rPr>
                        <a:t>– виконання завдань самостійної роботи (в тому числі, у цифровому освітньому середовищі);</a:t>
                      </a:r>
                    </a:p>
                    <a:p>
                      <a:pPr algn="just">
                        <a:lnSpc>
                          <a:spcPts val="1566"/>
                        </a:lnSpc>
                      </a:pPr>
                      <a:r>
                        <a:rPr lang="en-US" sz="1500" spc="-3">
                          <a:solidFill>
                            <a:srgbClr val="224D83"/>
                          </a:solidFill>
                          <a:latin typeface="Vollkorn"/>
                        </a:rPr>
                        <a:t>– виконання модульної контрольної роботи (відповіді на запитання лекційного курсу, розв’язання задач, вправ, виконання певних розрахунків тощо);</a:t>
                      </a:r>
                    </a:p>
                    <a:p>
                      <a:pPr algn="just">
                        <a:lnSpc>
                          <a:spcPts val="1566"/>
                        </a:lnSpc>
                      </a:pPr>
                      <a:r>
                        <a:rPr lang="en-US" sz="1500" spc="-3">
                          <a:solidFill>
                            <a:srgbClr val="224D83"/>
                          </a:solidFill>
                          <a:latin typeface="Vollkorn"/>
                        </a:rPr>
                        <a:t>– взаємоконтроль, рецензування відповідей інших здобувачів вищої освіти;</a:t>
                      </a:r>
                    </a:p>
                    <a:p>
                      <a:pPr algn="just">
                        <a:lnSpc>
                          <a:spcPts val="1566"/>
                        </a:lnSpc>
                      </a:pPr>
                      <a:r>
                        <a:rPr lang="en-US" sz="1500" spc="-4">
                          <a:solidFill>
                            <a:srgbClr val="224D83"/>
                          </a:solidFill>
                          <a:latin typeface="Vollkorn"/>
                        </a:rPr>
                        <a:t>– екзамен.                                       </a:t>
                      </a:r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1601311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FFFFFF"/>
                          </a:solidFill>
                          <a:latin typeface="Vollkorn Bold"/>
                        </a:rPr>
                        <a:t>РН 06. Вільно презентувати та обговорювати з фахівцями і нефахівцями результати досліджень, теоретичні та практичні проблеми економіки державною та іноземною мовами, кваліфіковано відображати результати досліджень у наукових публікаціях у провідних наукових виданнях.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3">
                          <a:solidFill>
                            <a:srgbClr val="224D83"/>
                          </a:solidFill>
                          <a:latin typeface="Vollkorn"/>
                        </a:rPr>
                        <a:t>– усне опитування;</a:t>
                      </a:r>
                      <a:endParaRPr lang="en-US" sz="1100"/>
                    </a:p>
                    <a:p>
                      <a:pPr algn="just">
                        <a:lnSpc>
                          <a:spcPts val="1566"/>
                        </a:lnSpc>
                      </a:pPr>
                      <a:r>
                        <a:rPr lang="en-US" sz="1500" spc="-3">
                          <a:solidFill>
                            <a:srgbClr val="224D83"/>
                          </a:solidFill>
                          <a:latin typeface="Vollkorn"/>
                        </a:rPr>
                        <a:t>– виступ на практичних заняттях (з презентацією, участь в дискусії);</a:t>
                      </a:r>
                    </a:p>
                    <a:p>
                      <a:pPr algn="just">
                        <a:lnSpc>
                          <a:spcPts val="1566"/>
                        </a:lnSpc>
                      </a:pPr>
                      <a:r>
                        <a:rPr lang="en-US" sz="1500" spc="-3">
                          <a:solidFill>
                            <a:srgbClr val="224D83"/>
                          </a:solidFill>
                          <a:latin typeface="Vollkorn"/>
                        </a:rPr>
                        <a:t>– виконання завдань самостійної роботи (в тому числі, у цифровому освітньому середовищі);</a:t>
                      </a:r>
                    </a:p>
                    <a:p>
                      <a:pPr algn="just">
                        <a:lnSpc>
                          <a:spcPts val="1566"/>
                        </a:lnSpc>
                      </a:pPr>
                      <a:r>
                        <a:rPr lang="en-US" sz="1500" spc="-3">
                          <a:solidFill>
                            <a:srgbClr val="224D83"/>
                          </a:solidFill>
                          <a:latin typeface="Vollkorn"/>
                        </a:rPr>
                        <a:t>– виконання модульної контрольної роботи (відповіді на запитання лекційного курсу, розв’язання задач, вправ, виконання певних розрахунків тощо);</a:t>
                      </a:r>
                    </a:p>
                    <a:p>
                      <a:pPr algn="just">
                        <a:lnSpc>
                          <a:spcPts val="1566"/>
                        </a:lnSpc>
                      </a:pPr>
                      <a:r>
                        <a:rPr lang="en-US" sz="1500" spc="-3">
                          <a:solidFill>
                            <a:srgbClr val="224D83"/>
                          </a:solidFill>
                          <a:latin typeface="Vollkorn"/>
                        </a:rPr>
                        <a:t>– взаємоконтроль, рецензування відповідей інших здобувачів вищої освіти;</a:t>
                      </a:r>
                    </a:p>
                    <a:p>
                      <a:pPr algn="just">
                        <a:lnSpc>
                          <a:spcPts val="1566"/>
                        </a:lnSpc>
                      </a:pPr>
                      <a:r>
                        <a:rPr lang="en-US" sz="1500" spc="-4">
                          <a:solidFill>
                            <a:srgbClr val="224D83"/>
                          </a:solidFill>
                          <a:latin typeface="Vollkorn"/>
                        </a:rPr>
                        <a:t>– екзамен.                   </a:t>
                      </a:r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1601311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FFFFFF"/>
                          </a:solidFill>
                          <a:latin typeface="Vollkorn Bold"/>
                        </a:rPr>
                        <a:t>РН 10. Здатність бути активним суб’єктом міжнародної науки, працювати у міжнародному науковому просторі – для розв’язання різноманітних фахових вузькоспеціалізованих та загальних завдань, пов’язаних з науково-професійною діяльністю.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32">
                          <a:solidFill>
                            <a:srgbClr val="224D83"/>
                          </a:solidFill>
                          <a:latin typeface="Vollkorn"/>
                        </a:rPr>
                        <a:t>– усне опитування;</a:t>
                      </a:r>
                      <a:endParaRPr lang="en-US" sz="1100"/>
                    </a:p>
                    <a:p>
                      <a:pPr algn="just">
                        <a:lnSpc>
                          <a:spcPts val="1566"/>
                        </a:lnSpc>
                      </a:pPr>
                      <a:r>
                        <a:rPr lang="en-US" sz="1500" spc="-32">
                          <a:solidFill>
                            <a:srgbClr val="224D83"/>
                          </a:solidFill>
                          <a:latin typeface="Vollkorn"/>
                        </a:rPr>
                        <a:t>– виступ на практичних заняттях (з презентацією, участь в дискусії);</a:t>
                      </a:r>
                    </a:p>
                    <a:p>
                      <a:pPr algn="just">
                        <a:lnSpc>
                          <a:spcPts val="1566"/>
                        </a:lnSpc>
                      </a:pPr>
                      <a:r>
                        <a:rPr lang="en-US" sz="1500" spc="-32">
                          <a:solidFill>
                            <a:srgbClr val="224D83"/>
                          </a:solidFill>
                          <a:latin typeface="Vollkorn"/>
                        </a:rPr>
                        <a:t>– виконання завдань самостійної роботи (в тому числі, у цифровому освітньому середовищі);</a:t>
                      </a:r>
                    </a:p>
                    <a:p>
                      <a:pPr algn="just">
                        <a:lnSpc>
                          <a:spcPts val="1566"/>
                        </a:lnSpc>
                      </a:pPr>
                      <a:r>
                        <a:rPr lang="en-US" sz="1500" spc="-32">
                          <a:solidFill>
                            <a:srgbClr val="224D83"/>
                          </a:solidFill>
                          <a:latin typeface="Vollkorn"/>
                        </a:rPr>
                        <a:t>– виконання модульної контрольної роботи (відповіді на запитання лекційного курсу, розв’язання задач, вправ, виконання певних розрахунків тощо);</a:t>
                      </a:r>
                    </a:p>
                    <a:p>
                      <a:pPr algn="just">
                        <a:lnSpc>
                          <a:spcPts val="1566"/>
                        </a:lnSpc>
                      </a:pPr>
                      <a:r>
                        <a:rPr lang="en-US" sz="1500" spc="-32">
                          <a:solidFill>
                            <a:srgbClr val="224D83"/>
                          </a:solidFill>
                          <a:latin typeface="Vollkorn"/>
                        </a:rPr>
                        <a:t>– взаємоконтроль, рецензування відповідей інших здобувачів вищої освіти;</a:t>
                      </a:r>
                    </a:p>
                    <a:p>
                      <a:pPr algn="just">
                        <a:lnSpc>
                          <a:spcPts val="1566"/>
                        </a:lnSpc>
                      </a:pPr>
                      <a:r>
                        <a:rPr lang="en-US" sz="1500" spc="-34">
                          <a:solidFill>
                            <a:srgbClr val="224D83"/>
                          </a:solidFill>
                          <a:latin typeface="Vollkorn"/>
                        </a:rPr>
                        <a:t>– екзамен.                            </a:t>
                      </a:r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64681" y="1279457"/>
            <a:ext cx="17086446" cy="6180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80"/>
              </a:lnSpc>
            </a:pPr>
            <a:r>
              <a:rPr lang="en-US" sz="3400" spc="-6">
                <a:solidFill>
                  <a:srgbClr val="224D83"/>
                </a:solidFill>
                <a:latin typeface="Vollkorn"/>
              </a:rPr>
              <a:t> В основу системи оцінювання навчальної дисципліни покладено поточний та модульний контроль результатів навчання і принцип накопичення зароблених здобувачем вищої освіти балів. </a:t>
            </a:r>
          </a:p>
          <a:p>
            <a:pPr algn="just">
              <a:lnSpc>
                <a:spcPts val="4080"/>
              </a:lnSpc>
            </a:pPr>
            <a:r>
              <a:rPr lang="en-US" sz="3400" spc="-6">
                <a:solidFill>
                  <a:srgbClr val="224D83"/>
                </a:solidFill>
                <a:latin typeface="Vollkorn"/>
              </a:rPr>
              <a:t> Поточний контроль – це оцінювання засвоєння здобувачем вищої освіти навчального матеріалу під час проведення аудиторних занять, при виконанні індивідуальної і самостійної роботи.</a:t>
            </a:r>
          </a:p>
          <a:p>
            <a:pPr algn="just">
              <a:lnSpc>
                <a:spcPts val="4080"/>
              </a:lnSpc>
            </a:pPr>
            <a:r>
              <a:rPr lang="en-US" sz="3400" spc="-6">
                <a:solidFill>
                  <a:srgbClr val="224D83"/>
                </a:solidFill>
                <a:latin typeface="Vollkorn"/>
              </a:rPr>
              <a:t> Контроль виконання самостійної роботи здобувачами здійснюється на практичних заняттях дисципліни. </a:t>
            </a:r>
          </a:p>
          <a:p>
            <a:pPr algn="just">
              <a:lnSpc>
                <a:spcPts val="4080"/>
              </a:lnSpc>
            </a:pPr>
            <a:r>
              <a:rPr lang="en-US" sz="3400" spc="-6">
                <a:solidFill>
                  <a:srgbClr val="224D83"/>
                </a:solidFill>
                <a:latin typeface="Vollkorn"/>
              </a:rPr>
              <a:t> Модульний контроль – це оцінювання якості засвоєння навчального матеріалу змістових модулів. Модульний контроль проводиться у вигляді модульної контрольної роботи.</a:t>
            </a:r>
          </a:p>
          <a:p>
            <a:pPr algn="just">
              <a:lnSpc>
                <a:spcPts val="4080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02092" y="605688"/>
            <a:ext cx="16180068" cy="7437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60"/>
              </a:lnSpc>
            </a:pPr>
            <a:r>
              <a:rPr lang="en-US" sz="3300" spc="-6">
                <a:solidFill>
                  <a:srgbClr val="224D83"/>
                </a:solidFill>
                <a:latin typeface="Vollkorn"/>
              </a:rPr>
              <a:t>Підсумковий (семестровий) контроль (екзамен): </a:t>
            </a:r>
          </a:p>
          <a:p>
            <a:pPr algn="just">
              <a:lnSpc>
                <a:spcPts val="3960"/>
              </a:lnSpc>
            </a:pPr>
            <a:r>
              <a:rPr lang="en-US" sz="3300" spc="-6">
                <a:solidFill>
                  <a:srgbClr val="224D83"/>
                </a:solidFill>
                <a:latin typeface="Vollkorn"/>
              </a:rPr>
              <a:t>1. Накопичення рейтингових балів в межах дисципліни проводиться в балах, які у підсумку переводяться у національну шкалу та шкалу ЄКТС. </a:t>
            </a:r>
          </a:p>
          <a:p>
            <a:pPr algn="just">
              <a:lnSpc>
                <a:spcPts val="3960"/>
              </a:lnSpc>
            </a:pPr>
            <a:r>
              <a:rPr lang="en-US" sz="3300" spc="-6">
                <a:solidFill>
                  <a:srgbClr val="224D83"/>
                </a:solidFill>
                <a:latin typeface="Vollkorn"/>
              </a:rPr>
              <a:t>2. Загальна кількість балів на останньому занятті з навчальної дисципліни оприлюднюється здобувачам вищої освіти та виставляється в відомість обліку успішності академічних груп. </a:t>
            </a:r>
          </a:p>
          <a:p>
            <a:pPr algn="just">
              <a:lnSpc>
                <a:spcPts val="3960"/>
              </a:lnSpc>
            </a:pPr>
            <a:r>
              <a:rPr lang="en-US" sz="3300" spc="-6">
                <a:solidFill>
                  <a:srgbClr val="224D83"/>
                </a:solidFill>
                <a:latin typeface="Vollkorn"/>
              </a:rPr>
              <a:t>3. У випадку погодження здобувача вищої освіти з оцінкою поточної успішності, вона вважається остаточною, враховується як результат семестрового контролю і вноситься у залікову книжку. </a:t>
            </a:r>
          </a:p>
          <a:p>
            <a:pPr algn="just">
              <a:lnSpc>
                <a:spcPts val="3960"/>
              </a:lnSpc>
            </a:pPr>
            <a:r>
              <a:rPr lang="en-US" sz="3300" spc="-6">
                <a:solidFill>
                  <a:srgbClr val="224D83"/>
                </a:solidFill>
                <a:latin typeface="Vollkorn"/>
              </a:rPr>
              <a:t>4. У разі незгоди здобувача вищої освіти з результатами поточної успішності, оцінка з дисципліни виставляється за результатами дистанційного складання екзамену. До тестування допускаються здобувачі, які отримали 50 і більше балів. </a:t>
            </a:r>
          </a:p>
          <a:p>
            <a:pPr algn="just">
              <a:lnSpc>
                <a:spcPts val="3960"/>
              </a:lnSpc>
            </a:pPr>
            <a:r>
              <a:rPr lang="en-US" sz="3300" spc="-9">
                <a:solidFill>
                  <a:srgbClr val="224D83"/>
                </a:solidFill>
                <a:latin typeface="Vollkorn"/>
              </a:rPr>
              <a:t>5. У разі, якщо здобувач вищої освіти отримав від 0 до 59 балів, то в відомість за національною шкалою виставляється оцінка “незараховано” (“F” та “FX” відповідно до шкали ЄКТС).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DAGCaJNq0Tk</dc:identifier>
  <dcterms:modified xsi:type="dcterms:W3CDTF">2011-08-01T06:04:30Z</dcterms:modified>
  <cp:revision>1</cp:revision>
  <dc:title>ДЕРЖАВНА ПОЛІТИКА І ЗАКОНОДАВСТВО В СФЕРІ НАУКИ ТА НАУКОВО-ТЕХНІЧНОЇ ДІЯЛЬНОСТІ</dc:title>
</cp:coreProperties>
</file>