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47"/>
  </p:notesMasterIdLst>
  <p:sldIdLst>
    <p:sldId id="256" r:id="rId2"/>
    <p:sldId id="285" r:id="rId3"/>
    <p:sldId id="286" r:id="rId4"/>
    <p:sldId id="287" r:id="rId5"/>
    <p:sldId id="288" r:id="rId6"/>
    <p:sldId id="289" r:id="rId7"/>
    <p:sldId id="291" r:id="rId8"/>
    <p:sldId id="292" r:id="rId9"/>
    <p:sldId id="294" r:id="rId10"/>
    <p:sldId id="308"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5" r:id="rId24"/>
    <p:sldId id="326" r:id="rId25"/>
    <p:sldId id="327" r:id="rId26"/>
    <p:sldId id="328" r:id="rId27"/>
    <p:sldId id="329" r:id="rId28"/>
    <p:sldId id="330" r:id="rId29"/>
    <p:sldId id="331" r:id="rId30"/>
    <p:sldId id="332" r:id="rId31"/>
    <p:sldId id="333" r:id="rId32"/>
    <p:sldId id="334" r:id="rId33"/>
    <p:sldId id="342" r:id="rId34"/>
    <p:sldId id="343" r:id="rId35"/>
    <p:sldId id="258" r:id="rId36"/>
    <p:sldId id="259" r:id="rId37"/>
    <p:sldId id="263" r:id="rId38"/>
    <p:sldId id="262" r:id="rId39"/>
    <p:sldId id="261" r:id="rId40"/>
    <p:sldId id="260" r:id="rId41"/>
    <p:sldId id="264" r:id="rId42"/>
    <p:sldId id="281" r:id="rId43"/>
    <p:sldId id="269" r:id="rId44"/>
    <p:sldId id="273" r:id="rId45"/>
    <p:sldId id="283" r:id="rId4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14"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270CB-7BFA-451F-974D-AA2342601392}" type="doc">
      <dgm:prSet loTypeId="urn:microsoft.com/office/officeart/2005/8/layout/cycle1" loCatId="cycle" qsTypeId="urn:microsoft.com/office/officeart/2005/8/quickstyle/simple5" qsCatId="simple" csTypeId="urn:microsoft.com/office/officeart/2005/8/colors/accent1_2" csCatId="accent1" phldr="1"/>
      <dgm:spPr/>
    </dgm:pt>
    <dgm:pt modelId="{B139F77C-553D-4B6F-8F88-5F673826DD87}">
      <dgm:prSet phldrT="[Text]"/>
      <dgm:spPr/>
      <dgm:t>
        <a:bodyPr/>
        <a:lstStyle/>
        <a:p>
          <a:r>
            <a:rPr lang="en-GB" dirty="0" smtClean="0"/>
            <a:t>NFV</a:t>
          </a:r>
          <a:endParaRPr lang="en-GB" dirty="0"/>
        </a:p>
      </dgm:t>
    </dgm:pt>
    <dgm:pt modelId="{7C57C174-ABBC-4A49-BC1A-EF405DB8EA43}" type="parTrans" cxnId="{DA1D670F-C389-4074-A3C8-6F8FC1867E0C}">
      <dgm:prSet/>
      <dgm:spPr/>
      <dgm:t>
        <a:bodyPr/>
        <a:lstStyle/>
        <a:p>
          <a:endParaRPr lang="en-GB"/>
        </a:p>
      </dgm:t>
    </dgm:pt>
    <dgm:pt modelId="{196E8509-112C-48E3-B6A4-1734EBF8C173}" type="sibTrans" cxnId="{DA1D670F-C389-4074-A3C8-6F8FC1867E0C}">
      <dgm:prSet/>
      <dgm:spPr/>
      <dgm:t>
        <a:bodyPr/>
        <a:lstStyle/>
        <a:p>
          <a:endParaRPr lang="en-GB"/>
        </a:p>
      </dgm:t>
    </dgm:pt>
    <dgm:pt modelId="{633EBDC6-A7A3-402B-823C-97893186CF11}">
      <dgm:prSet phldrT="[Text]"/>
      <dgm:spPr/>
      <dgm:t>
        <a:bodyPr/>
        <a:lstStyle/>
        <a:p>
          <a:r>
            <a:rPr lang="en-GB" dirty="0" smtClean="0"/>
            <a:t>MEC</a:t>
          </a:r>
          <a:endParaRPr lang="en-GB" dirty="0"/>
        </a:p>
      </dgm:t>
    </dgm:pt>
    <dgm:pt modelId="{59F0145D-1975-4FC6-92CE-714B3B11E117}" type="parTrans" cxnId="{A6BAA8F7-AEC8-413F-9BF5-A41F3A4E2F0C}">
      <dgm:prSet/>
      <dgm:spPr/>
      <dgm:t>
        <a:bodyPr/>
        <a:lstStyle/>
        <a:p>
          <a:endParaRPr lang="en-GB"/>
        </a:p>
      </dgm:t>
    </dgm:pt>
    <dgm:pt modelId="{F27A4AF3-C77E-4FE0-AD9D-4C58A93706C1}" type="sibTrans" cxnId="{A6BAA8F7-AEC8-413F-9BF5-A41F3A4E2F0C}">
      <dgm:prSet/>
      <dgm:spPr/>
      <dgm:t>
        <a:bodyPr/>
        <a:lstStyle/>
        <a:p>
          <a:endParaRPr lang="en-GB"/>
        </a:p>
      </dgm:t>
    </dgm:pt>
    <dgm:pt modelId="{7DAD742B-EA1E-4251-BD35-A40DA0AF2580}">
      <dgm:prSet/>
      <dgm:spPr/>
      <dgm:t>
        <a:bodyPr/>
        <a:lstStyle/>
        <a:p>
          <a:r>
            <a:rPr lang="en-GB" dirty="0" smtClean="0"/>
            <a:t>ENI</a:t>
          </a:r>
          <a:endParaRPr lang="en-GB" dirty="0"/>
        </a:p>
      </dgm:t>
    </dgm:pt>
    <dgm:pt modelId="{BCF66C3A-74A4-4840-BC91-B896E6B99422}" type="parTrans" cxnId="{F767DBCD-8297-4BD8-9189-104EC66F69E2}">
      <dgm:prSet/>
      <dgm:spPr/>
      <dgm:t>
        <a:bodyPr/>
        <a:lstStyle/>
        <a:p>
          <a:endParaRPr lang="en-GB"/>
        </a:p>
      </dgm:t>
    </dgm:pt>
    <dgm:pt modelId="{0A65BC47-47C9-4CAF-9780-737E04B4740B}" type="sibTrans" cxnId="{F767DBCD-8297-4BD8-9189-104EC66F69E2}">
      <dgm:prSet/>
      <dgm:spPr/>
      <dgm:t>
        <a:bodyPr/>
        <a:lstStyle/>
        <a:p>
          <a:endParaRPr lang="en-GB"/>
        </a:p>
      </dgm:t>
    </dgm:pt>
    <dgm:pt modelId="{7C307CB8-0A10-4A12-8064-D284985A3CA6}">
      <dgm:prSet/>
      <dgm:spPr/>
      <dgm:t>
        <a:bodyPr/>
        <a:lstStyle/>
        <a:p>
          <a:r>
            <a:rPr lang="en-GB" dirty="0" smtClean="0"/>
            <a:t>NGP</a:t>
          </a:r>
          <a:endParaRPr lang="en-GB" dirty="0"/>
        </a:p>
      </dgm:t>
    </dgm:pt>
    <dgm:pt modelId="{4882366E-C3C1-4ED4-AAAD-8C6838DC355A}" type="parTrans" cxnId="{A2CD9DC7-43E9-42CF-97E3-7D23503DD179}">
      <dgm:prSet/>
      <dgm:spPr/>
      <dgm:t>
        <a:bodyPr/>
        <a:lstStyle/>
        <a:p>
          <a:endParaRPr lang="en-GB"/>
        </a:p>
      </dgm:t>
    </dgm:pt>
    <dgm:pt modelId="{09CDF418-1AEB-4BD7-8124-ECAC1249D1C5}" type="sibTrans" cxnId="{A2CD9DC7-43E9-42CF-97E3-7D23503DD179}">
      <dgm:prSet/>
      <dgm:spPr/>
      <dgm:t>
        <a:bodyPr/>
        <a:lstStyle/>
        <a:p>
          <a:endParaRPr lang="en-GB"/>
        </a:p>
      </dgm:t>
    </dgm:pt>
    <dgm:pt modelId="{81AC2164-DD1B-4A91-AF82-FEDD323AD6E9}">
      <dgm:prSet phldrT="[Text]"/>
      <dgm:spPr/>
      <dgm:t>
        <a:bodyPr/>
        <a:lstStyle/>
        <a:p>
          <a:r>
            <a:rPr lang="en-GB" dirty="0" smtClean="0"/>
            <a:t>OSM</a:t>
          </a:r>
          <a:endParaRPr lang="en-GB" dirty="0"/>
        </a:p>
      </dgm:t>
    </dgm:pt>
    <dgm:pt modelId="{7441E676-8AC6-43C8-8E3B-2C07B64AC232}" type="parTrans" cxnId="{5893B97E-219F-4475-913C-9BB30C8AB051}">
      <dgm:prSet/>
      <dgm:spPr/>
      <dgm:t>
        <a:bodyPr/>
        <a:lstStyle/>
        <a:p>
          <a:endParaRPr lang="en-GB"/>
        </a:p>
      </dgm:t>
    </dgm:pt>
    <dgm:pt modelId="{727C2221-7571-434F-9D1F-87134E6E5ACB}" type="sibTrans" cxnId="{5893B97E-219F-4475-913C-9BB30C8AB051}">
      <dgm:prSet/>
      <dgm:spPr/>
      <dgm:t>
        <a:bodyPr/>
        <a:lstStyle/>
        <a:p>
          <a:endParaRPr lang="en-GB"/>
        </a:p>
      </dgm:t>
    </dgm:pt>
    <dgm:pt modelId="{928E6426-AEC5-412E-8D0D-2BDE716FD573}" type="pres">
      <dgm:prSet presAssocID="{43E270CB-7BFA-451F-974D-AA2342601392}" presName="cycle" presStyleCnt="0">
        <dgm:presLayoutVars>
          <dgm:dir/>
          <dgm:resizeHandles val="exact"/>
        </dgm:presLayoutVars>
      </dgm:prSet>
      <dgm:spPr/>
    </dgm:pt>
    <dgm:pt modelId="{9BBE6C10-1B1F-4818-A710-348A7C588705}" type="pres">
      <dgm:prSet presAssocID="{B139F77C-553D-4B6F-8F88-5F673826DD87}" presName="dummy" presStyleCnt="0"/>
      <dgm:spPr/>
    </dgm:pt>
    <dgm:pt modelId="{97974E7B-C238-4E32-ACBE-977B734D7A22}" type="pres">
      <dgm:prSet presAssocID="{B139F77C-553D-4B6F-8F88-5F673826DD87}" presName="node" presStyleLbl="revTx" presStyleIdx="0" presStyleCnt="5">
        <dgm:presLayoutVars>
          <dgm:bulletEnabled val="1"/>
        </dgm:presLayoutVars>
      </dgm:prSet>
      <dgm:spPr/>
      <dgm:t>
        <a:bodyPr/>
        <a:lstStyle/>
        <a:p>
          <a:endParaRPr lang="en-GB"/>
        </a:p>
      </dgm:t>
    </dgm:pt>
    <dgm:pt modelId="{B8326688-5FEC-488E-ADE1-515D498A8D66}" type="pres">
      <dgm:prSet presAssocID="{196E8509-112C-48E3-B6A4-1734EBF8C173}" presName="sibTrans" presStyleLbl="node1" presStyleIdx="0" presStyleCnt="5"/>
      <dgm:spPr/>
      <dgm:t>
        <a:bodyPr/>
        <a:lstStyle/>
        <a:p>
          <a:endParaRPr lang="en-GB"/>
        </a:p>
      </dgm:t>
    </dgm:pt>
    <dgm:pt modelId="{5D05C5C1-017F-46A1-A451-60567759DB64}" type="pres">
      <dgm:prSet presAssocID="{81AC2164-DD1B-4A91-AF82-FEDD323AD6E9}" presName="dummy" presStyleCnt="0"/>
      <dgm:spPr/>
    </dgm:pt>
    <dgm:pt modelId="{9273202E-4612-4B37-B540-094BE1F6F0A5}" type="pres">
      <dgm:prSet presAssocID="{81AC2164-DD1B-4A91-AF82-FEDD323AD6E9}" presName="node" presStyleLbl="revTx" presStyleIdx="1" presStyleCnt="5">
        <dgm:presLayoutVars>
          <dgm:bulletEnabled val="1"/>
        </dgm:presLayoutVars>
      </dgm:prSet>
      <dgm:spPr/>
      <dgm:t>
        <a:bodyPr/>
        <a:lstStyle/>
        <a:p>
          <a:endParaRPr lang="en-GB"/>
        </a:p>
      </dgm:t>
    </dgm:pt>
    <dgm:pt modelId="{B1D1E535-8239-49E1-AB0F-04B2EEFA6B85}" type="pres">
      <dgm:prSet presAssocID="{727C2221-7571-434F-9D1F-87134E6E5ACB}" presName="sibTrans" presStyleLbl="node1" presStyleIdx="1" presStyleCnt="5"/>
      <dgm:spPr/>
      <dgm:t>
        <a:bodyPr/>
        <a:lstStyle/>
        <a:p>
          <a:endParaRPr lang="en-GB"/>
        </a:p>
      </dgm:t>
    </dgm:pt>
    <dgm:pt modelId="{1358D0E0-B02F-4B30-A2E0-71C59EE905CF}" type="pres">
      <dgm:prSet presAssocID="{633EBDC6-A7A3-402B-823C-97893186CF11}" presName="dummy" presStyleCnt="0"/>
      <dgm:spPr/>
    </dgm:pt>
    <dgm:pt modelId="{17D24D2B-703A-49CC-9EEC-ECED380314DA}" type="pres">
      <dgm:prSet presAssocID="{633EBDC6-A7A3-402B-823C-97893186CF11}" presName="node" presStyleLbl="revTx" presStyleIdx="2" presStyleCnt="5">
        <dgm:presLayoutVars>
          <dgm:bulletEnabled val="1"/>
        </dgm:presLayoutVars>
      </dgm:prSet>
      <dgm:spPr/>
      <dgm:t>
        <a:bodyPr/>
        <a:lstStyle/>
        <a:p>
          <a:endParaRPr lang="en-GB"/>
        </a:p>
      </dgm:t>
    </dgm:pt>
    <dgm:pt modelId="{88A2A69E-F286-423A-947B-A05B98B3A1A6}" type="pres">
      <dgm:prSet presAssocID="{F27A4AF3-C77E-4FE0-AD9D-4C58A93706C1}" presName="sibTrans" presStyleLbl="node1" presStyleIdx="2" presStyleCnt="5"/>
      <dgm:spPr/>
      <dgm:t>
        <a:bodyPr/>
        <a:lstStyle/>
        <a:p>
          <a:endParaRPr lang="en-GB"/>
        </a:p>
      </dgm:t>
    </dgm:pt>
    <dgm:pt modelId="{7B96BE24-CFB0-453E-97A0-EF7419E20980}" type="pres">
      <dgm:prSet presAssocID="{7DAD742B-EA1E-4251-BD35-A40DA0AF2580}" presName="dummy" presStyleCnt="0"/>
      <dgm:spPr/>
    </dgm:pt>
    <dgm:pt modelId="{0B65631F-2503-4D54-BBC0-8A36AA4F3197}" type="pres">
      <dgm:prSet presAssocID="{7DAD742B-EA1E-4251-BD35-A40DA0AF2580}" presName="node" presStyleLbl="revTx" presStyleIdx="3" presStyleCnt="5">
        <dgm:presLayoutVars>
          <dgm:bulletEnabled val="1"/>
        </dgm:presLayoutVars>
      </dgm:prSet>
      <dgm:spPr/>
      <dgm:t>
        <a:bodyPr/>
        <a:lstStyle/>
        <a:p>
          <a:endParaRPr lang="en-GB"/>
        </a:p>
      </dgm:t>
    </dgm:pt>
    <dgm:pt modelId="{E480ACB7-8D8C-4000-A0E4-5CD1F0E875D9}" type="pres">
      <dgm:prSet presAssocID="{0A65BC47-47C9-4CAF-9780-737E04B4740B}" presName="sibTrans" presStyleLbl="node1" presStyleIdx="3" presStyleCnt="5"/>
      <dgm:spPr/>
      <dgm:t>
        <a:bodyPr/>
        <a:lstStyle/>
        <a:p>
          <a:endParaRPr lang="en-GB"/>
        </a:p>
      </dgm:t>
    </dgm:pt>
    <dgm:pt modelId="{707D3BFC-4D65-4525-AD8F-39B3B38BB29A}" type="pres">
      <dgm:prSet presAssocID="{7C307CB8-0A10-4A12-8064-D284985A3CA6}" presName="dummy" presStyleCnt="0"/>
      <dgm:spPr/>
    </dgm:pt>
    <dgm:pt modelId="{F6E5EB61-B858-44BE-9D57-5537FB7BD2A3}" type="pres">
      <dgm:prSet presAssocID="{7C307CB8-0A10-4A12-8064-D284985A3CA6}" presName="node" presStyleLbl="revTx" presStyleIdx="4" presStyleCnt="5">
        <dgm:presLayoutVars>
          <dgm:bulletEnabled val="1"/>
        </dgm:presLayoutVars>
      </dgm:prSet>
      <dgm:spPr/>
      <dgm:t>
        <a:bodyPr/>
        <a:lstStyle/>
        <a:p>
          <a:endParaRPr lang="en-GB"/>
        </a:p>
      </dgm:t>
    </dgm:pt>
    <dgm:pt modelId="{8AFC79F7-B0E2-4075-A490-BA0C77D4D2F9}" type="pres">
      <dgm:prSet presAssocID="{09CDF418-1AEB-4BD7-8124-ECAC1249D1C5}" presName="sibTrans" presStyleLbl="node1" presStyleIdx="4" presStyleCnt="5"/>
      <dgm:spPr/>
      <dgm:t>
        <a:bodyPr/>
        <a:lstStyle/>
        <a:p>
          <a:endParaRPr lang="en-GB"/>
        </a:p>
      </dgm:t>
    </dgm:pt>
  </dgm:ptLst>
  <dgm:cxnLst>
    <dgm:cxn modelId="{9EDD1249-3F89-47CC-BF78-55B8CE0AD5F6}" type="presOf" srcId="{0A65BC47-47C9-4CAF-9780-737E04B4740B}" destId="{E480ACB7-8D8C-4000-A0E4-5CD1F0E875D9}" srcOrd="0" destOrd="0" presId="urn:microsoft.com/office/officeart/2005/8/layout/cycle1"/>
    <dgm:cxn modelId="{5EFE8A94-13BB-43CB-884F-4ED337E0F8ED}" type="presOf" srcId="{81AC2164-DD1B-4A91-AF82-FEDD323AD6E9}" destId="{9273202E-4612-4B37-B540-094BE1F6F0A5}" srcOrd="0" destOrd="0" presId="urn:microsoft.com/office/officeart/2005/8/layout/cycle1"/>
    <dgm:cxn modelId="{E433A3E9-1E48-4CB7-A4D9-91F1537E7177}" type="presOf" srcId="{7C307CB8-0A10-4A12-8064-D284985A3CA6}" destId="{F6E5EB61-B858-44BE-9D57-5537FB7BD2A3}" srcOrd="0" destOrd="0" presId="urn:microsoft.com/office/officeart/2005/8/layout/cycle1"/>
    <dgm:cxn modelId="{F767DBCD-8297-4BD8-9189-104EC66F69E2}" srcId="{43E270CB-7BFA-451F-974D-AA2342601392}" destId="{7DAD742B-EA1E-4251-BD35-A40DA0AF2580}" srcOrd="3" destOrd="0" parTransId="{BCF66C3A-74A4-4840-BC91-B896E6B99422}" sibTransId="{0A65BC47-47C9-4CAF-9780-737E04B4740B}"/>
    <dgm:cxn modelId="{A2CD9DC7-43E9-42CF-97E3-7D23503DD179}" srcId="{43E270CB-7BFA-451F-974D-AA2342601392}" destId="{7C307CB8-0A10-4A12-8064-D284985A3CA6}" srcOrd="4" destOrd="0" parTransId="{4882366E-C3C1-4ED4-AAAD-8C6838DC355A}" sibTransId="{09CDF418-1AEB-4BD7-8124-ECAC1249D1C5}"/>
    <dgm:cxn modelId="{A6BAA8F7-AEC8-413F-9BF5-A41F3A4E2F0C}" srcId="{43E270CB-7BFA-451F-974D-AA2342601392}" destId="{633EBDC6-A7A3-402B-823C-97893186CF11}" srcOrd="2" destOrd="0" parTransId="{59F0145D-1975-4FC6-92CE-714B3B11E117}" sibTransId="{F27A4AF3-C77E-4FE0-AD9D-4C58A93706C1}"/>
    <dgm:cxn modelId="{25FDF536-6E5A-422D-9F63-53911AA69A33}" type="presOf" srcId="{09CDF418-1AEB-4BD7-8124-ECAC1249D1C5}" destId="{8AFC79F7-B0E2-4075-A490-BA0C77D4D2F9}" srcOrd="0" destOrd="0" presId="urn:microsoft.com/office/officeart/2005/8/layout/cycle1"/>
    <dgm:cxn modelId="{FC6E47EB-041F-4A04-8859-40ADA73A41CB}" type="presOf" srcId="{7DAD742B-EA1E-4251-BD35-A40DA0AF2580}" destId="{0B65631F-2503-4D54-BBC0-8A36AA4F3197}" srcOrd="0" destOrd="0" presId="urn:microsoft.com/office/officeart/2005/8/layout/cycle1"/>
    <dgm:cxn modelId="{7104C0DF-09CD-438F-970A-215058894BFA}" type="presOf" srcId="{F27A4AF3-C77E-4FE0-AD9D-4C58A93706C1}" destId="{88A2A69E-F286-423A-947B-A05B98B3A1A6}" srcOrd="0" destOrd="0" presId="urn:microsoft.com/office/officeart/2005/8/layout/cycle1"/>
    <dgm:cxn modelId="{5893B97E-219F-4475-913C-9BB30C8AB051}" srcId="{43E270CB-7BFA-451F-974D-AA2342601392}" destId="{81AC2164-DD1B-4A91-AF82-FEDD323AD6E9}" srcOrd="1" destOrd="0" parTransId="{7441E676-8AC6-43C8-8E3B-2C07B64AC232}" sibTransId="{727C2221-7571-434F-9D1F-87134E6E5ACB}"/>
    <dgm:cxn modelId="{DA1D670F-C389-4074-A3C8-6F8FC1867E0C}" srcId="{43E270CB-7BFA-451F-974D-AA2342601392}" destId="{B139F77C-553D-4B6F-8F88-5F673826DD87}" srcOrd="0" destOrd="0" parTransId="{7C57C174-ABBC-4A49-BC1A-EF405DB8EA43}" sibTransId="{196E8509-112C-48E3-B6A4-1734EBF8C173}"/>
    <dgm:cxn modelId="{80D00D4D-87B5-4D13-87F5-2844C7513263}" type="presOf" srcId="{727C2221-7571-434F-9D1F-87134E6E5ACB}" destId="{B1D1E535-8239-49E1-AB0F-04B2EEFA6B85}" srcOrd="0" destOrd="0" presId="urn:microsoft.com/office/officeart/2005/8/layout/cycle1"/>
    <dgm:cxn modelId="{5618B0A0-B4F2-4287-AF1F-A9646ED8EA12}" type="presOf" srcId="{196E8509-112C-48E3-B6A4-1734EBF8C173}" destId="{B8326688-5FEC-488E-ADE1-515D498A8D66}" srcOrd="0" destOrd="0" presId="urn:microsoft.com/office/officeart/2005/8/layout/cycle1"/>
    <dgm:cxn modelId="{F1A7DCBC-505B-4653-839D-4C7F9ABB3189}" type="presOf" srcId="{B139F77C-553D-4B6F-8F88-5F673826DD87}" destId="{97974E7B-C238-4E32-ACBE-977B734D7A22}" srcOrd="0" destOrd="0" presId="urn:microsoft.com/office/officeart/2005/8/layout/cycle1"/>
    <dgm:cxn modelId="{F5946CC9-B5A6-471E-AE5F-5E3E8C679655}" type="presOf" srcId="{633EBDC6-A7A3-402B-823C-97893186CF11}" destId="{17D24D2B-703A-49CC-9EEC-ECED380314DA}" srcOrd="0" destOrd="0" presId="urn:microsoft.com/office/officeart/2005/8/layout/cycle1"/>
    <dgm:cxn modelId="{CBB4A112-7DA9-4179-9E5A-D07B57E42535}" type="presOf" srcId="{43E270CB-7BFA-451F-974D-AA2342601392}" destId="{928E6426-AEC5-412E-8D0D-2BDE716FD573}" srcOrd="0" destOrd="0" presId="urn:microsoft.com/office/officeart/2005/8/layout/cycle1"/>
    <dgm:cxn modelId="{8D4EA4FA-74C6-44F8-8FEA-FDEEC717817E}" type="presParOf" srcId="{928E6426-AEC5-412E-8D0D-2BDE716FD573}" destId="{9BBE6C10-1B1F-4818-A710-348A7C588705}" srcOrd="0" destOrd="0" presId="urn:microsoft.com/office/officeart/2005/8/layout/cycle1"/>
    <dgm:cxn modelId="{657E4437-71A1-4849-B666-41ED350AD40A}" type="presParOf" srcId="{928E6426-AEC5-412E-8D0D-2BDE716FD573}" destId="{97974E7B-C238-4E32-ACBE-977B734D7A22}" srcOrd="1" destOrd="0" presId="urn:microsoft.com/office/officeart/2005/8/layout/cycle1"/>
    <dgm:cxn modelId="{903D4AE2-FD45-4C3B-A013-16A06E898326}" type="presParOf" srcId="{928E6426-AEC5-412E-8D0D-2BDE716FD573}" destId="{B8326688-5FEC-488E-ADE1-515D498A8D66}" srcOrd="2" destOrd="0" presId="urn:microsoft.com/office/officeart/2005/8/layout/cycle1"/>
    <dgm:cxn modelId="{FDD0632B-AA7E-458F-B1D8-2EAA4928AEB7}" type="presParOf" srcId="{928E6426-AEC5-412E-8D0D-2BDE716FD573}" destId="{5D05C5C1-017F-46A1-A451-60567759DB64}" srcOrd="3" destOrd="0" presId="urn:microsoft.com/office/officeart/2005/8/layout/cycle1"/>
    <dgm:cxn modelId="{06393613-52FA-4C63-9CF2-EE49B81C9794}" type="presParOf" srcId="{928E6426-AEC5-412E-8D0D-2BDE716FD573}" destId="{9273202E-4612-4B37-B540-094BE1F6F0A5}" srcOrd="4" destOrd="0" presId="urn:microsoft.com/office/officeart/2005/8/layout/cycle1"/>
    <dgm:cxn modelId="{333019E3-964C-4FE4-B3F4-D55EC72D18BE}" type="presParOf" srcId="{928E6426-AEC5-412E-8D0D-2BDE716FD573}" destId="{B1D1E535-8239-49E1-AB0F-04B2EEFA6B85}" srcOrd="5" destOrd="0" presId="urn:microsoft.com/office/officeart/2005/8/layout/cycle1"/>
    <dgm:cxn modelId="{6359FA2F-76AD-49EB-9614-63F7F57386E7}" type="presParOf" srcId="{928E6426-AEC5-412E-8D0D-2BDE716FD573}" destId="{1358D0E0-B02F-4B30-A2E0-71C59EE905CF}" srcOrd="6" destOrd="0" presId="urn:microsoft.com/office/officeart/2005/8/layout/cycle1"/>
    <dgm:cxn modelId="{114FB108-A584-405D-A1A1-7623C9B1EF63}" type="presParOf" srcId="{928E6426-AEC5-412E-8D0D-2BDE716FD573}" destId="{17D24D2B-703A-49CC-9EEC-ECED380314DA}" srcOrd="7" destOrd="0" presId="urn:microsoft.com/office/officeart/2005/8/layout/cycle1"/>
    <dgm:cxn modelId="{C5295AEA-B688-4F51-9022-8A7BEB9382BC}" type="presParOf" srcId="{928E6426-AEC5-412E-8D0D-2BDE716FD573}" destId="{88A2A69E-F286-423A-947B-A05B98B3A1A6}" srcOrd="8" destOrd="0" presId="urn:microsoft.com/office/officeart/2005/8/layout/cycle1"/>
    <dgm:cxn modelId="{1A450963-7475-4462-997F-5122D94B170F}" type="presParOf" srcId="{928E6426-AEC5-412E-8D0D-2BDE716FD573}" destId="{7B96BE24-CFB0-453E-97A0-EF7419E20980}" srcOrd="9" destOrd="0" presId="urn:microsoft.com/office/officeart/2005/8/layout/cycle1"/>
    <dgm:cxn modelId="{7A7976D8-1B4F-4DAF-B75B-051FEE137F97}" type="presParOf" srcId="{928E6426-AEC5-412E-8D0D-2BDE716FD573}" destId="{0B65631F-2503-4D54-BBC0-8A36AA4F3197}" srcOrd="10" destOrd="0" presId="urn:microsoft.com/office/officeart/2005/8/layout/cycle1"/>
    <dgm:cxn modelId="{8ACE8DC4-5938-43C8-97FA-E4F43C465FF3}" type="presParOf" srcId="{928E6426-AEC5-412E-8D0D-2BDE716FD573}" destId="{E480ACB7-8D8C-4000-A0E4-5CD1F0E875D9}" srcOrd="11" destOrd="0" presId="urn:microsoft.com/office/officeart/2005/8/layout/cycle1"/>
    <dgm:cxn modelId="{6D662E66-4429-45C6-8F96-18B7EADA26EE}" type="presParOf" srcId="{928E6426-AEC5-412E-8D0D-2BDE716FD573}" destId="{707D3BFC-4D65-4525-AD8F-39B3B38BB29A}" srcOrd="12" destOrd="0" presId="urn:microsoft.com/office/officeart/2005/8/layout/cycle1"/>
    <dgm:cxn modelId="{E4239710-9FD3-4B53-B55E-B290CDD342AE}" type="presParOf" srcId="{928E6426-AEC5-412E-8D0D-2BDE716FD573}" destId="{F6E5EB61-B858-44BE-9D57-5537FB7BD2A3}" srcOrd="13" destOrd="0" presId="urn:microsoft.com/office/officeart/2005/8/layout/cycle1"/>
    <dgm:cxn modelId="{EA42B193-A058-46EA-B90D-082FBB277389}" type="presParOf" srcId="{928E6426-AEC5-412E-8D0D-2BDE716FD573}" destId="{8AFC79F7-B0E2-4075-A490-BA0C77D4D2F9}"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74E7B-C238-4E32-ACBE-977B734D7A22}">
      <dsp:nvSpPr>
        <dsp:cNvPr id="0" name=""/>
        <dsp:cNvSpPr/>
      </dsp:nvSpPr>
      <dsp:spPr>
        <a:xfrm>
          <a:off x="1473478" y="13643"/>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t>NFV</a:t>
          </a:r>
          <a:endParaRPr lang="en-GB" sz="1600" kern="1200" dirty="0"/>
        </a:p>
      </dsp:txBody>
      <dsp:txXfrm>
        <a:off x="1473478" y="13643"/>
        <a:ext cx="472789" cy="472789"/>
      </dsp:txXfrm>
    </dsp:sp>
    <dsp:sp modelId="{B8326688-5FEC-488E-ADE1-515D498A8D66}">
      <dsp:nvSpPr>
        <dsp:cNvPr id="0" name=""/>
        <dsp:cNvSpPr/>
      </dsp:nvSpPr>
      <dsp:spPr>
        <a:xfrm>
          <a:off x="361730" y="17"/>
          <a:ext cx="1772089" cy="1772089"/>
        </a:xfrm>
        <a:prstGeom prst="circularArrow">
          <a:avLst>
            <a:gd name="adj1" fmla="val 5203"/>
            <a:gd name="adj2" fmla="val 336088"/>
            <a:gd name="adj3" fmla="val 21292529"/>
            <a:gd name="adj4" fmla="val 19766863"/>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273202E-4612-4B37-B540-094BE1F6F0A5}">
      <dsp:nvSpPr>
        <dsp:cNvPr id="0" name=""/>
        <dsp:cNvSpPr/>
      </dsp:nvSpPr>
      <dsp:spPr>
        <a:xfrm>
          <a:off x="1759070" y="892606"/>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t>OSM</a:t>
          </a:r>
          <a:endParaRPr lang="en-GB" sz="1600" kern="1200" dirty="0"/>
        </a:p>
      </dsp:txBody>
      <dsp:txXfrm>
        <a:off x="1759070" y="892606"/>
        <a:ext cx="472789" cy="472789"/>
      </dsp:txXfrm>
    </dsp:sp>
    <dsp:sp modelId="{B1D1E535-8239-49E1-AB0F-04B2EEFA6B85}">
      <dsp:nvSpPr>
        <dsp:cNvPr id="0" name=""/>
        <dsp:cNvSpPr/>
      </dsp:nvSpPr>
      <dsp:spPr>
        <a:xfrm>
          <a:off x="361730" y="17"/>
          <a:ext cx="1772089" cy="1772089"/>
        </a:xfrm>
        <a:prstGeom prst="circularArrow">
          <a:avLst>
            <a:gd name="adj1" fmla="val 5203"/>
            <a:gd name="adj2" fmla="val 336088"/>
            <a:gd name="adj3" fmla="val 4013959"/>
            <a:gd name="adj4" fmla="val 2254111"/>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7D24D2B-703A-49CC-9EEC-ECED380314DA}">
      <dsp:nvSpPr>
        <dsp:cNvPr id="0" name=""/>
        <dsp:cNvSpPr/>
      </dsp:nvSpPr>
      <dsp:spPr>
        <a:xfrm>
          <a:off x="1011380" y="1435834"/>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t>MEC</a:t>
          </a:r>
          <a:endParaRPr lang="en-GB" sz="1600" kern="1200" dirty="0"/>
        </a:p>
      </dsp:txBody>
      <dsp:txXfrm>
        <a:off x="1011380" y="1435834"/>
        <a:ext cx="472789" cy="472789"/>
      </dsp:txXfrm>
    </dsp:sp>
    <dsp:sp modelId="{88A2A69E-F286-423A-947B-A05B98B3A1A6}">
      <dsp:nvSpPr>
        <dsp:cNvPr id="0" name=""/>
        <dsp:cNvSpPr/>
      </dsp:nvSpPr>
      <dsp:spPr>
        <a:xfrm>
          <a:off x="361730" y="17"/>
          <a:ext cx="1772089" cy="1772089"/>
        </a:xfrm>
        <a:prstGeom prst="circularArrow">
          <a:avLst>
            <a:gd name="adj1" fmla="val 5203"/>
            <a:gd name="adj2" fmla="val 336088"/>
            <a:gd name="adj3" fmla="val 8209801"/>
            <a:gd name="adj4" fmla="val 6449953"/>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B65631F-2503-4D54-BBC0-8A36AA4F3197}">
      <dsp:nvSpPr>
        <dsp:cNvPr id="0" name=""/>
        <dsp:cNvSpPr/>
      </dsp:nvSpPr>
      <dsp:spPr>
        <a:xfrm>
          <a:off x="263690" y="892606"/>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t>ENI</a:t>
          </a:r>
          <a:endParaRPr lang="en-GB" sz="1600" kern="1200" dirty="0"/>
        </a:p>
      </dsp:txBody>
      <dsp:txXfrm>
        <a:off x="263690" y="892606"/>
        <a:ext cx="472789" cy="472789"/>
      </dsp:txXfrm>
    </dsp:sp>
    <dsp:sp modelId="{E480ACB7-8D8C-4000-A0E4-5CD1F0E875D9}">
      <dsp:nvSpPr>
        <dsp:cNvPr id="0" name=""/>
        <dsp:cNvSpPr/>
      </dsp:nvSpPr>
      <dsp:spPr>
        <a:xfrm>
          <a:off x="361730" y="17"/>
          <a:ext cx="1772089" cy="1772089"/>
        </a:xfrm>
        <a:prstGeom prst="circularArrow">
          <a:avLst>
            <a:gd name="adj1" fmla="val 5203"/>
            <a:gd name="adj2" fmla="val 336088"/>
            <a:gd name="adj3" fmla="val 12297048"/>
            <a:gd name="adj4" fmla="val 10771383"/>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6E5EB61-B858-44BE-9D57-5537FB7BD2A3}">
      <dsp:nvSpPr>
        <dsp:cNvPr id="0" name=""/>
        <dsp:cNvSpPr/>
      </dsp:nvSpPr>
      <dsp:spPr>
        <a:xfrm>
          <a:off x="549282" y="13643"/>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t>NGP</a:t>
          </a:r>
          <a:endParaRPr lang="en-GB" sz="1600" kern="1200" dirty="0"/>
        </a:p>
      </dsp:txBody>
      <dsp:txXfrm>
        <a:off x="549282" y="13643"/>
        <a:ext cx="472789" cy="472789"/>
      </dsp:txXfrm>
    </dsp:sp>
    <dsp:sp modelId="{8AFC79F7-B0E2-4075-A490-BA0C77D4D2F9}">
      <dsp:nvSpPr>
        <dsp:cNvPr id="0" name=""/>
        <dsp:cNvSpPr/>
      </dsp:nvSpPr>
      <dsp:spPr>
        <a:xfrm>
          <a:off x="361730" y="17"/>
          <a:ext cx="1772089" cy="1772089"/>
        </a:xfrm>
        <a:prstGeom prst="circularArrow">
          <a:avLst>
            <a:gd name="adj1" fmla="val 5203"/>
            <a:gd name="adj2" fmla="val 336088"/>
            <a:gd name="adj3" fmla="val 16864950"/>
            <a:gd name="adj4" fmla="val 15198962"/>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2650E-04D3-4FCA-843B-B879A09F967C}" type="datetimeFigureOut">
              <a:rPr lang="ru-RU" smtClean="0"/>
              <a:t>12.12.2020</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7BCC-4F5F-4991-89D5-75B85833C864}" type="slidenum">
              <a:rPr lang="ru-RU" smtClean="0"/>
              <a:t>‹#›</a:t>
            </a:fld>
            <a:endParaRPr lang="ru-RU"/>
          </a:p>
        </p:txBody>
      </p:sp>
    </p:spTree>
    <p:extLst>
      <p:ext uri="{BB962C8B-B14F-4D97-AF65-F5344CB8AC3E}">
        <p14:creationId xmlns:p14="http://schemas.microsoft.com/office/powerpoint/2010/main" val="1692744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ChangeArrowheads="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F23248D3-364A-49BF-9139-DA9198947ABC}" type="slidenum">
              <a:rPr lang="en-GB" altLang="en-US" sz="1200">
                <a:latin typeface="Times New Roman" panose="02020603050405020304" pitchFamily="18" charset="0"/>
              </a:rPr>
              <a:pPr/>
              <a:t>2</a:t>
            </a:fld>
            <a:endParaRPr lang="en-GB" altLang="en-US" sz="1200">
              <a:latin typeface="Times New Roman" panose="02020603050405020304" pitchFamily="18" charset="0"/>
            </a:endParaRPr>
          </a:p>
        </p:txBody>
      </p:sp>
    </p:spTree>
    <p:extLst>
      <p:ext uri="{BB962C8B-B14F-4D97-AF65-F5344CB8AC3E}">
        <p14:creationId xmlns:p14="http://schemas.microsoft.com/office/powerpoint/2010/main" val="122882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90488" y="744538"/>
            <a:ext cx="6624637" cy="372745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2A265D79-51C0-47D1-8207-36B87D45555B}" type="slidenum">
              <a:rPr lang="en-US" altLang="en-US" sz="1200">
                <a:latin typeface="Times New Roman" panose="02020603050405020304" pitchFamily="18" charset="0"/>
              </a:rPr>
              <a:pPr/>
              <a:t>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72730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0488" y="744538"/>
            <a:ext cx="6624637" cy="3727450"/>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A31EBFFC-EAB5-4DE6-86C1-387DC77B940D}" type="slidenum">
              <a:rPr lang="en-US" altLang="en-US" sz="1200">
                <a:latin typeface="Times New Roman" panose="02020603050405020304" pitchFamily="18" charset="0"/>
              </a:rPr>
              <a:pPr/>
              <a:t>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2939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90488" y="744538"/>
            <a:ext cx="6624637" cy="3727450"/>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5EE1DCBE-E900-4860-A179-5C79E033991D}" type="slidenum">
              <a:rPr lang="en-US" altLang="en-US" sz="1200">
                <a:latin typeface="Times New Roman" panose="02020603050405020304" pitchFamily="18" charset="0"/>
              </a:rPr>
              <a:pPr/>
              <a:t>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15873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90488" y="744538"/>
            <a:ext cx="6624637" cy="372745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64D0E7CF-675B-4B68-BF4E-3733909DC51E}" type="slidenum">
              <a:rPr lang="en-US" altLang="en-US" sz="1200">
                <a:latin typeface="Times New Roman" panose="02020603050405020304" pitchFamily="18" charset="0"/>
              </a:rPr>
              <a:pPr/>
              <a:t>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60045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ChangeArrowheads="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84A202C6-1BBD-4DBD-AC44-97FBA878996C}" type="slidenum">
              <a:rPr lang="en-GB" altLang="en-US" sz="1200">
                <a:latin typeface="Times New Roman" panose="02020603050405020304" pitchFamily="18" charset="0"/>
              </a:rPr>
              <a:pPr/>
              <a:t>8</a:t>
            </a:fld>
            <a:endParaRPr lang="en-GB" altLang="en-US" sz="1200">
              <a:latin typeface="Times New Roman" panose="02020603050405020304" pitchFamily="18" charset="0"/>
            </a:endParaRPr>
          </a:p>
        </p:txBody>
      </p:sp>
    </p:spTree>
    <p:extLst>
      <p:ext uri="{BB962C8B-B14F-4D97-AF65-F5344CB8AC3E}">
        <p14:creationId xmlns:p14="http://schemas.microsoft.com/office/powerpoint/2010/main" val="274279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ChangeArrowheads="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4620500C-8F48-41BA-8CF9-5019EE7C2A95}" type="slidenum">
              <a:rPr lang="en-GB" altLang="en-US" sz="1200">
                <a:latin typeface="Times New Roman" panose="02020603050405020304" pitchFamily="18" charset="0"/>
              </a:rPr>
              <a:pPr/>
              <a:t>9</a:t>
            </a:fld>
            <a:endParaRPr lang="en-GB" altLang="en-US" sz="1200">
              <a:latin typeface="Times New Roman" panose="02020603050405020304" pitchFamily="18" charset="0"/>
            </a:endParaRPr>
          </a:p>
        </p:txBody>
      </p:sp>
    </p:spTree>
    <p:extLst>
      <p:ext uri="{BB962C8B-B14F-4D97-AF65-F5344CB8AC3E}">
        <p14:creationId xmlns:p14="http://schemas.microsoft.com/office/powerpoint/2010/main" val="381457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ChangeArrowheads="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0ECE566D-17F1-4EB5-8731-F728F15000A9}" type="slidenum">
              <a:rPr lang="en-GB" altLang="en-US" sz="1200">
                <a:latin typeface="Times New Roman" panose="02020603050405020304" pitchFamily="18" charset="0"/>
              </a:rPr>
              <a:pPr/>
              <a:t>10</a:t>
            </a:fld>
            <a:endParaRPr lang="en-GB" altLang="en-US" sz="1200">
              <a:latin typeface="Times New Roman" panose="02020603050405020304" pitchFamily="18" charset="0"/>
            </a:endParaRPr>
          </a:p>
        </p:txBody>
      </p:sp>
    </p:spTree>
    <p:extLst>
      <p:ext uri="{BB962C8B-B14F-4D97-AF65-F5344CB8AC3E}">
        <p14:creationId xmlns:p14="http://schemas.microsoft.com/office/powerpoint/2010/main" val="6593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448F67BA-FEB6-4D27-8B6E-2E6EFF89F7C0}" type="datetimeFigureOut">
              <a:rPr lang="ru-RU" smtClean="0"/>
              <a:t>12.12.2020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6487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12.12.2020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9120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12.12.2020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424286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12.12.2020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3443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12.12.2020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147730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48F67BA-FEB6-4D27-8B6E-2E6EFF89F7C0}" type="datetimeFigureOut">
              <a:rPr lang="ru-RU" smtClean="0"/>
              <a:t>12.12.2020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224485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48F67BA-FEB6-4D27-8B6E-2E6EFF89F7C0}" type="datetimeFigureOut">
              <a:rPr lang="ru-RU" smtClean="0"/>
              <a:t>12.12.2020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883125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48F67BA-FEB6-4D27-8B6E-2E6EFF89F7C0}" type="datetimeFigureOut">
              <a:rPr lang="ru-RU" smtClean="0"/>
              <a:t>12.12.2020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971459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48F67BA-FEB6-4D27-8B6E-2E6EFF89F7C0}" type="datetimeFigureOut">
              <a:rPr lang="ru-RU" smtClean="0"/>
              <a:t>12.12.2020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182839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Footer Placeholder 4"/>
          <p:cNvSpPr>
            <a:spLocks noGrp="1"/>
          </p:cNvSpPr>
          <p:nvPr>
            <p:ph type="ftr" sz="quarter" idx="10"/>
          </p:nvPr>
        </p:nvSpPr>
        <p:spPr>
          <a:xfrm>
            <a:off x="575734" y="6589184"/>
            <a:ext cx="6946900" cy="364067"/>
          </a:xfrm>
          <a:prstGeom prst="rect">
            <a:avLst/>
          </a:prstGeom>
        </p:spPr>
        <p:txBody>
          <a:bodyPr lIns="68580" tIns="34290" rIns="68580" bIns="34290"/>
          <a:lstStyle>
            <a:lvl1pPr>
              <a:defRPr>
                <a:latin typeface="Arial" panose="020B0604020202020204" pitchFamily="34" charset="0"/>
                <a:cs typeface="Arial" charset="0"/>
              </a:defRPr>
            </a:lvl1pPr>
          </a:lstStyle>
          <a:p>
            <a:pPr>
              <a:defRPr/>
            </a:pPr>
            <a:r>
              <a:rPr lang="en-US"/>
              <a:t>© ETSI 2017. All rights reserved</a:t>
            </a:r>
          </a:p>
        </p:txBody>
      </p:sp>
      <p:sp>
        <p:nvSpPr>
          <p:cNvPr id="4" name="Slide Number Placeholder 5"/>
          <p:cNvSpPr>
            <a:spLocks noGrp="1"/>
          </p:cNvSpPr>
          <p:nvPr>
            <p:ph type="sldNum" sz="quarter" idx="11"/>
          </p:nvPr>
        </p:nvSpPr>
        <p:spPr>
          <a:xfrm>
            <a:off x="-127000" y="6589184"/>
            <a:ext cx="508000" cy="364067"/>
          </a:xfrm>
          <a:prstGeom prst="rect">
            <a:avLst/>
          </a:prstGeom>
        </p:spPr>
        <p:txBody>
          <a:bodyPr vert="horz" wrap="square" lIns="68580" tIns="34290" rIns="68580" bIns="34290" numCol="1" anchor="t" anchorCtr="0" compatLnSpc="1">
            <a:prstTxWarp prst="textNoShape">
              <a:avLst/>
            </a:prstTxWarp>
          </a:bodyPr>
          <a:lstStyle>
            <a:lvl1pPr>
              <a:defRPr/>
            </a:lvl1pPr>
          </a:lstStyle>
          <a:p>
            <a:fld id="{DB9879A6-E322-4F2D-AFC9-5FB4C7BAEED3}" type="slidenum">
              <a:rPr lang="en-US" altLang="ru-RU"/>
              <a:pPr/>
              <a:t>‹#›</a:t>
            </a:fld>
            <a:endParaRPr lang="en-US" altLang="ru-RU"/>
          </a:p>
        </p:txBody>
      </p:sp>
    </p:spTree>
    <p:extLst>
      <p:ext uri="{BB962C8B-B14F-4D97-AF65-F5344CB8AC3E}">
        <p14:creationId xmlns:p14="http://schemas.microsoft.com/office/powerpoint/2010/main" val="1983206649"/>
      </p:ext>
    </p:extLst>
  </p:cSld>
  <p:clrMapOvr>
    <a:masterClrMapping/>
  </p:clrMapOvr>
  <p:transition advTm="8000">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48F67BA-FEB6-4D27-8B6E-2E6EFF89F7C0}" type="datetimeFigureOut">
              <a:rPr lang="ru-RU" smtClean="0"/>
              <a:t>12.12.2020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72403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48F67BA-FEB6-4D27-8B6E-2E6EFF89F7C0}" type="datetimeFigureOut">
              <a:rPr lang="ru-RU" smtClean="0"/>
              <a:t>12.12.2020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13273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48F67BA-FEB6-4D27-8B6E-2E6EFF89F7C0}" type="datetimeFigureOut">
              <a:rPr lang="ru-RU" smtClean="0"/>
              <a:t>12.12.2020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107240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48F67BA-FEB6-4D27-8B6E-2E6EFF89F7C0}" type="datetimeFigureOut">
              <a:rPr lang="ru-RU" smtClean="0"/>
              <a:t>12.12.2020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0002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48F67BA-FEB6-4D27-8B6E-2E6EFF89F7C0}" type="datetimeFigureOut">
              <a:rPr lang="ru-RU" smtClean="0"/>
              <a:t>12.12.2020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19001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F67BA-FEB6-4D27-8B6E-2E6EFF89F7C0}" type="datetimeFigureOut">
              <a:rPr lang="ru-RU" smtClean="0"/>
              <a:t>12.12.2020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62107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12.12.2020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69126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12.12.2020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99006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48F67BA-FEB6-4D27-8B6E-2E6EFF89F7C0}" type="datetimeFigureOut">
              <a:rPr lang="ru-RU" smtClean="0"/>
              <a:t>12.12.2020</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38C867D-235A-4903-A53C-ABD517B031D6}" type="slidenum">
              <a:rPr lang="ru-RU" smtClean="0"/>
              <a:t>‹#›</a:t>
            </a:fld>
            <a:endParaRPr lang="ru-RU"/>
          </a:p>
        </p:txBody>
      </p:sp>
    </p:spTree>
    <p:extLst>
      <p:ext uri="{BB962C8B-B14F-4D97-AF65-F5344CB8AC3E}">
        <p14:creationId xmlns:p14="http://schemas.microsoft.com/office/powerpoint/2010/main" val="3060683286"/>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9.pn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web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7951" y="1856792"/>
            <a:ext cx="11691257" cy="3896308"/>
          </a:xfrm>
        </p:spPr>
        <p:txBody>
          <a:bodyPr>
            <a:normAutofit/>
          </a:bodyPr>
          <a:lstStyle/>
          <a:p>
            <a:pPr algn="ctr"/>
            <a:r>
              <a:rPr lang="ru-RU" sz="8000" smtClean="0">
                <a:latin typeface="Arial" panose="020B0604020202020204" pitchFamily="34" charset="0"/>
                <a:cs typeface="Arial" panose="020B0604020202020204" pitchFamily="34" charset="0"/>
              </a:rPr>
              <a:t>Лекція </a:t>
            </a:r>
            <a:r>
              <a:rPr lang="ru-RU" sz="8000" smtClean="0">
                <a:latin typeface="Arial" panose="020B0604020202020204" pitchFamily="34" charset="0"/>
                <a:cs typeface="Arial" panose="020B0604020202020204" pitchFamily="34" charset="0"/>
              </a:rPr>
              <a:t>12</a:t>
            </a:r>
            <a:r>
              <a:rPr lang="en-US" sz="8000" dirty="0" smtClean="0">
                <a:latin typeface="Arial" panose="020B0604020202020204" pitchFamily="34" charset="0"/>
                <a:cs typeface="Arial" panose="020B0604020202020204" pitchFamily="34" charset="0"/>
              </a:rPr>
              <a:t/>
            </a:r>
            <a:br>
              <a:rPr lang="en-US" sz="8000" dirty="0" smtClean="0">
                <a:latin typeface="Arial" panose="020B0604020202020204" pitchFamily="34" charset="0"/>
                <a:cs typeface="Arial" panose="020B0604020202020204" pitchFamily="34" charset="0"/>
              </a:rPr>
            </a:br>
            <a:r>
              <a:rPr lang="en-US" sz="8000" dirty="0" smtClean="0">
                <a:latin typeface="Arial" panose="020B0604020202020204" pitchFamily="34" charset="0"/>
                <a:cs typeface="Arial" panose="020B0604020202020204" pitchFamily="34" charset="0"/>
              </a:rPr>
              <a:t>5G</a:t>
            </a:r>
            <a:endParaRPr lang="ru-RU"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25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extLst>
          </p:cNvPr>
          <p:cNvSpPr>
            <a:spLocks noGrp="1"/>
          </p:cNvSpPr>
          <p:nvPr>
            <p:ph type="title"/>
          </p:nvPr>
        </p:nvSpPr>
        <p:spPr>
          <a:xfrm>
            <a:off x="929218" y="228600"/>
            <a:ext cx="10430933" cy="1143000"/>
          </a:xfrm>
        </p:spPr>
        <p:txBody>
          <a:bodyPr>
            <a:normAutofit/>
          </a:bodyPr>
          <a:lstStyle/>
          <a:p>
            <a:pPr>
              <a:defRPr/>
            </a:pPr>
            <a:r>
              <a:rPr lang="uk-UA" altLang="en-US" kern="1200" dirty="0" smtClean="0">
                <a:solidFill>
                  <a:schemeClr val="tx1"/>
                </a:solidFill>
                <a:latin typeface="Arial" panose="020B0604020202020204" pitchFamily="34" charset="0"/>
                <a:ea typeface="+mn-ea"/>
                <a:cs typeface="Arial" panose="020B0604020202020204" pitchFamily="34" charset="0"/>
              </a:rPr>
              <a:t>Розподіл спектру в світі</a:t>
            </a:r>
            <a:endParaRPr lang="en-GB" altLang="en-US" kern="1200" dirty="0">
              <a:solidFill>
                <a:schemeClr val="tx1"/>
              </a:solidFill>
              <a:latin typeface="Arial" panose="020B0604020202020204" pitchFamily="34" charset="0"/>
              <a:ea typeface="+mn-ea"/>
              <a:cs typeface="Arial" panose="020B0604020202020204" pitchFamily="34" charset="0"/>
            </a:endParaRPr>
          </a:p>
        </p:txBody>
      </p:sp>
      <p:grpSp>
        <p:nvGrpSpPr>
          <p:cNvPr id="28675" name="Group 2"/>
          <p:cNvGrpSpPr>
            <a:grpSpLocks/>
          </p:cNvGrpSpPr>
          <p:nvPr/>
        </p:nvGrpSpPr>
        <p:grpSpPr bwMode="auto">
          <a:xfrm>
            <a:off x="260351" y="1475317"/>
            <a:ext cx="11859683" cy="4555067"/>
            <a:chOff x="195263" y="1106971"/>
            <a:chExt cx="8894762" cy="3416300"/>
          </a:xfrm>
        </p:grpSpPr>
        <p:pic>
          <p:nvPicPr>
            <p:cNvPr id="286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106971"/>
              <a:ext cx="88947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bwMode="auto">
            <a:xfrm>
              <a:off x="2351088" y="1961046"/>
              <a:ext cx="103187" cy="260350"/>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a:lstStyle/>
            <a:p>
              <a:pPr>
                <a:defRPr/>
              </a:pPr>
              <a:endParaRPr lang="en-US" sz="2400">
                <a:latin typeface="Arial" charset="0"/>
              </a:endParaRPr>
            </a:p>
          </p:txBody>
        </p:sp>
      </p:grpSp>
      <p:sp>
        <p:nvSpPr>
          <p:cNvPr id="6" name="Rectangle 5">
            <a:extLst>
              <a:ext uri="{FF2B5EF4-FFF2-40B4-BE49-F238E27FC236}"/>
            </a:extLst>
          </p:cNvPr>
          <p:cNvSpPr/>
          <p:nvPr/>
        </p:nvSpPr>
        <p:spPr bwMode="auto">
          <a:xfrm>
            <a:off x="2889251" y="4461934"/>
            <a:ext cx="383116" cy="347133"/>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lIns="121907" tIns="60953" rIns="121907" bIns="60953"/>
          <a:lstStyle/>
          <a:p>
            <a:pPr>
              <a:defRPr/>
            </a:pPr>
            <a:endParaRPr lang="en-US" sz="2400">
              <a:latin typeface="Arial" charset="0"/>
            </a:endParaRPr>
          </a:p>
        </p:txBody>
      </p:sp>
      <p:sp>
        <p:nvSpPr>
          <p:cNvPr id="28677" name="Rectangle 6"/>
          <p:cNvSpPr>
            <a:spLocks noChangeArrowheads="1"/>
          </p:cNvSpPr>
          <p:nvPr/>
        </p:nvSpPr>
        <p:spPr bwMode="auto">
          <a:xfrm>
            <a:off x="3816351" y="4451351"/>
            <a:ext cx="383116" cy="347133"/>
          </a:xfrm>
          <a:prstGeom prst="rect">
            <a:avLst/>
          </a:prstGeom>
          <a:solidFill>
            <a:srgbClr val="B1D254"/>
          </a:solidFill>
          <a:ln>
            <a:noFill/>
          </a:ln>
          <a:extLst>
            <a:ext uri="{91240B29-F687-4F45-9708-019B960494DF}">
              <a14:hiddenLine xmlns:a14="http://schemas.microsoft.com/office/drawing/2010/main" w="9525" algn="ctr">
                <a:solidFill>
                  <a:srgbClr val="000000"/>
                </a:solidFill>
                <a:round/>
                <a:headEnd/>
                <a:tailEnd/>
              </a14:hiddenLine>
            </a:ext>
          </a:extLst>
        </p:spPr>
        <p:txBody>
          <a:bodyPr lIns="121907" tIns="60953" rIns="121907" bIns="60953"/>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Tree>
    <p:extLst>
      <p:ext uri="{BB962C8B-B14F-4D97-AF65-F5344CB8AC3E}">
        <p14:creationId xmlns:p14="http://schemas.microsoft.com/office/powerpoint/2010/main" val="132623936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extLst>
          </p:cNvPr>
          <p:cNvSpPr>
            <a:spLocks noGrp="1"/>
          </p:cNvSpPr>
          <p:nvPr>
            <p:ph type="title"/>
          </p:nvPr>
        </p:nvSpPr>
        <p:spPr>
          <a:xfrm>
            <a:off x="929218" y="228600"/>
            <a:ext cx="10430933" cy="1143000"/>
          </a:xfrm>
        </p:spPr>
        <p:txBody>
          <a:bodyPr/>
          <a:lstStyle/>
          <a:p>
            <a:pPr>
              <a:defRPr/>
            </a:pPr>
            <a:r>
              <a:rPr lang="uk-UA" altLang="en-US" kern="1200" dirty="0" smtClean="0">
                <a:solidFill>
                  <a:schemeClr val="tx1"/>
                </a:solidFill>
                <a:latin typeface="Arial" panose="020B0604020202020204" pitchFamily="34" charset="0"/>
                <a:ea typeface="+mn-ea"/>
                <a:cs typeface="Arial" panose="020B0604020202020204" pitchFamily="34" charset="0"/>
              </a:rPr>
              <a:t>Архітектура системи </a:t>
            </a:r>
            <a:r>
              <a:rPr lang="en-GB" altLang="en-US" kern="1200" dirty="0" smtClean="0">
                <a:solidFill>
                  <a:schemeClr val="tx1"/>
                </a:solidFill>
                <a:latin typeface="Arial" panose="020B0604020202020204" pitchFamily="34" charset="0"/>
                <a:ea typeface="+mn-ea"/>
                <a:cs typeface="Arial" panose="020B0604020202020204" pitchFamily="34" charset="0"/>
              </a:rPr>
              <a:t>5G</a:t>
            </a:r>
            <a:endParaRPr lang="en-GB" altLang="en-US" kern="1200" dirty="0">
              <a:solidFill>
                <a:schemeClr val="tx1"/>
              </a:solidFill>
              <a:latin typeface="Arial" panose="020B0604020202020204" pitchFamily="34" charset="0"/>
              <a:ea typeface="+mn-ea"/>
              <a:cs typeface="Arial" panose="020B0604020202020204" pitchFamily="34" charset="0"/>
            </a:endParaRP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1399117"/>
            <a:ext cx="8509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4222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857" y="1771964"/>
            <a:ext cx="84963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0275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485900"/>
            <a:ext cx="8483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2047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51" y="1479551"/>
            <a:ext cx="84709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93445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492251"/>
            <a:ext cx="84582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3861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extLst>
          </p:cNvPr>
          <p:cNvSpPr>
            <a:spLocks noGrp="1"/>
          </p:cNvSpPr>
          <p:nvPr>
            <p:ph type="title"/>
          </p:nvPr>
        </p:nvSpPr>
        <p:spPr>
          <a:xfrm>
            <a:off x="929218" y="228600"/>
            <a:ext cx="10430933" cy="1143000"/>
          </a:xfrm>
        </p:spPr>
        <p:txBody>
          <a:bodyPr/>
          <a:lstStyle/>
          <a:p>
            <a:pPr>
              <a:defRPr/>
            </a:pPr>
            <a:r>
              <a:rPr lang="en-GB" altLang="en-US" b="1" i="1" kern="1200" dirty="0" smtClean="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5G system architecture</a:t>
            </a:r>
            <a:endParaRPr lang="en-GB" altLang="en-US" b="1" i="1" kern="1200"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492251"/>
            <a:ext cx="84582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7872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529167" y="1293285"/>
            <a:ext cx="11184467" cy="1799167"/>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en-GB" sz="3733" kern="0" dirty="0"/>
              <a:t>Stand-alone (SA) </a:t>
            </a:r>
            <a:r>
              <a:rPr lang="uk-UA" sz="3733" kern="0" dirty="0" smtClean="0"/>
              <a:t>і</a:t>
            </a:r>
            <a:r>
              <a:rPr lang="en-GB" sz="3733" kern="0" dirty="0" smtClean="0"/>
              <a:t> </a:t>
            </a:r>
            <a:r>
              <a:rPr lang="en-GB" sz="3733" kern="0" dirty="0"/>
              <a:t>non-stand-alone (NSA)</a:t>
            </a:r>
          </a:p>
          <a:p>
            <a:pPr marL="1066640" lvl="1" indent="-457131">
              <a:spcBef>
                <a:spcPct val="20000"/>
              </a:spcBef>
              <a:buBlip>
                <a:blip r:embed="rId2"/>
              </a:buBlip>
              <a:defRPr/>
            </a:pPr>
            <a:r>
              <a:rPr lang="en-GB" sz="2667" kern="0" dirty="0"/>
              <a:t>NSA: NR </a:t>
            </a:r>
            <a:r>
              <a:rPr lang="uk-UA" sz="2667" kern="0" dirty="0" smtClean="0"/>
              <a:t>мобільні пристрої приєднуються до </a:t>
            </a:r>
            <a:r>
              <a:rPr lang="en-GB" sz="2667" kern="0" dirty="0" smtClean="0"/>
              <a:t>NR </a:t>
            </a:r>
            <a:r>
              <a:rPr lang="en-GB" sz="2667" kern="0" dirty="0"/>
              <a:t>base station (</a:t>
            </a:r>
            <a:r>
              <a:rPr lang="en-GB" sz="2667" kern="0" dirty="0" err="1"/>
              <a:t>gNB</a:t>
            </a:r>
            <a:r>
              <a:rPr lang="en-GB" sz="2667" kern="0" dirty="0"/>
              <a:t>), </a:t>
            </a:r>
            <a:r>
              <a:rPr lang="uk-UA" sz="2667" kern="0" dirty="0" smtClean="0"/>
              <a:t>і</a:t>
            </a:r>
            <a:r>
              <a:rPr lang="en-GB" sz="2667" kern="0" dirty="0" smtClean="0"/>
              <a:t> </a:t>
            </a:r>
            <a:r>
              <a:rPr lang="en-GB" sz="2667" kern="0" dirty="0" err="1"/>
              <a:t>gNB</a:t>
            </a:r>
            <a:r>
              <a:rPr lang="en-GB" sz="2667" kern="0" dirty="0"/>
              <a:t> </a:t>
            </a:r>
            <a:r>
              <a:rPr lang="uk-UA" sz="2667" kern="0" dirty="0" smtClean="0"/>
              <a:t>зворотні канали через</a:t>
            </a:r>
            <a:r>
              <a:rPr lang="en-GB" sz="2667" kern="0" dirty="0" smtClean="0"/>
              <a:t> </a:t>
            </a:r>
            <a:r>
              <a:rPr lang="en-GB" sz="2667" kern="0" dirty="0"/>
              <a:t>LTE base station (</a:t>
            </a:r>
            <a:r>
              <a:rPr lang="en-GB" sz="2667" kern="0" dirty="0" err="1"/>
              <a:t>eNB</a:t>
            </a:r>
            <a:r>
              <a:rPr lang="en-GB" sz="2667" kern="0" dirty="0"/>
              <a:t>) </a:t>
            </a:r>
            <a:r>
              <a:rPr lang="uk-UA" sz="2667" kern="0" dirty="0" smtClean="0"/>
              <a:t>до </a:t>
            </a:r>
            <a:r>
              <a:rPr lang="en-GB" sz="2667" kern="0" dirty="0" smtClean="0"/>
              <a:t>EPC </a:t>
            </a:r>
            <a:r>
              <a:rPr lang="en-GB" sz="2667" kern="0" dirty="0"/>
              <a:t>core network.</a:t>
            </a:r>
          </a:p>
          <a:p>
            <a:pPr marL="1066640" lvl="1" indent="-457131">
              <a:spcBef>
                <a:spcPct val="20000"/>
              </a:spcBef>
              <a:buBlip>
                <a:blip r:embed="rId2"/>
              </a:buBlip>
              <a:defRPr/>
            </a:pPr>
            <a:r>
              <a:rPr lang="en-GB" sz="2667" kern="0" dirty="0"/>
              <a:t>SA: NR </a:t>
            </a:r>
            <a:r>
              <a:rPr lang="uk-UA" sz="2667" kern="0" dirty="0" smtClean="0"/>
              <a:t>мобільні пристрої приєднуються до </a:t>
            </a:r>
            <a:r>
              <a:rPr lang="en-GB" sz="2667" kern="0" dirty="0" smtClean="0"/>
              <a:t>NR </a:t>
            </a:r>
            <a:r>
              <a:rPr lang="en-GB" sz="2667" kern="0" dirty="0" err="1"/>
              <a:t>gNB</a:t>
            </a:r>
            <a:r>
              <a:rPr lang="en-GB" sz="2667" kern="0" dirty="0"/>
              <a:t>, </a:t>
            </a:r>
            <a:r>
              <a:rPr lang="uk-UA" sz="2667" kern="0" dirty="0" smtClean="0"/>
              <a:t>і </a:t>
            </a:r>
            <a:r>
              <a:rPr lang="en-GB" sz="2667" kern="0" dirty="0" err="1" smtClean="0"/>
              <a:t>gNB</a:t>
            </a:r>
            <a:r>
              <a:rPr lang="en-GB" sz="2667" kern="0" dirty="0" smtClean="0"/>
              <a:t> </a:t>
            </a:r>
            <a:r>
              <a:rPr lang="uk-UA" sz="2667" kern="0" dirty="0" smtClean="0"/>
              <a:t>зворотні канали безпосередньо до</a:t>
            </a:r>
            <a:r>
              <a:rPr lang="en-GB" sz="2667" kern="0" dirty="0" smtClean="0"/>
              <a:t> </a:t>
            </a:r>
            <a:r>
              <a:rPr lang="en-GB" sz="2667" kern="0" dirty="0"/>
              <a:t>NGCN.</a:t>
            </a: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67" y="4362452"/>
            <a:ext cx="4178300" cy="192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584" y="4349751"/>
            <a:ext cx="4148667" cy="19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46396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529167" y="1293285"/>
            <a:ext cx="11184467" cy="2635919"/>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en-GB" sz="3733" kern="0" dirty="0"/>
              <a:t>Stand-alone (SA) </a:t>
            </a:r>
            <a:r>
              <a:rPr lang="uk-UA" sz="3733" kern="0" dirty="0" smtClean="0"/>
              <a:t>і</a:t>
            </a:r>
            <a:r>
              <a:rPr lang="en-GB" sz="3733" kern="0" dirty="0" smtClean="0"/>
              <a:t> </a:t>
            </a:r>
            <a:r>
              <a:rPr lang="en-GB" sz="3733" kern="0" dirty="0"/>
              <a:t>non-stand-alone (NSA)</a:t>
            </a:r>
          </a:p>
          <a:p>
            <a:pPr marL="1066640" lvl="1" indent="-457131">
              <a:spcBef>
                <a:spcPct val="20000"/>
              </a:spcBef>
              <a:buBlip>
                <a:blip r:embed="rId2"/>
              </a:buBlip>
              <a:defRPr/>
            </a:pPr>
            <a:r>
              <a:rPr lang="en-GB" sz="2667" kern="0" dirty="0" smtClean="0"/>
              <a:t>NSA</a:t>
            </a:r>
            <a:r>
              <a:rPr lang="uk-UA" sz="2667" kern="0" dirty="0" smtClean="0"/>
              <a:t> з «підтримкою </a:t>
            </a:r>
            <a:r>
              <a:rPr lang="en-GB" sz="2667" kern="0" dirty="0" smtClean="0"/>
              <a:t>LTE</a:t>
            </a:r>
            <a:r>
              <a:rPr lang="uk-UA" sz="2667" kern="0" dirty="0" smtClean="0"/>
              <a:t>»( </a:t>
            </a:r>
            <a:r>
              <a:rPr lang="en-US" sz="2667" kern="0" dirty="0" smtClean="0"/>
              <a:t>“LTE</a:t>
            </a:r>
            <a:r>
              <a:rPr lang="en-GB" sz="2667" kern="0" dirty="0" smtClean="0"/>
              <a:t>-assisted”) </a:t>
            </a:r>
            <a:r>
              <a:rPr lang="uk-UA" sz="2667" kern="0" dirty="0" smtClean="0"/>
              <a:t>варіанти</a:t>
            </a:r>
            <a:r>
              <a:rPr lang="en-GB" sz="2667" kern="0" dirty="0" smtClean="0"/>
              <a:t> </a:t>
            </a:r>
            <a:r>
              <a:rPr lang="en-GB" sz="2667" kern="0" dirty="0"/>
              <a:t>(3a, 4a, 7a, 8a) </a:t>
            </a:r>
            <a:r>
              <a:rPr lang="uk-UA" sz="2667" kern="0" dirty="0" smtClean="0"/>
              <a:t>дозволяють трафіку користувацього рівня проходити бепосередньо від </a:t>
            </a:r>
            <a:r>
              <a:rPr lang="en-GB" sz="2667" kern="0" dirty="0" smtClean="0"/>
              <a:t>NR </a:t>
            </a:r>
            <a:r>
              <a:rPr lang="uk-UA" sz="2667" kern="0" dirty="0" smtClean="0"/>
              <a:t>до </a:t>
            </a:r>
            <a:r>
              <a:rPr lang="en-GB" sz="2667" kern="0" dirty="0" smtClean="0"/>
              <a:t>EPC</a:t>
            </a:r>
            <a:r>
              <a:rPr lang="en-GB" sz="2667" kern="0" dirty="0"/>
              <a:t>. </a:t>
            </a:r>
            <a:r>
              <a:rPr lang="uk-UA" sz="2800" dirty="0"/>
              <a:t>Трафік </a:t>
            </a:r>
            <a:r>
              <a:rPr lang="uk-UA" sz="2800" dirty="0" smtClean="0"/>
              <a:t>контрольного рівня все </a:t>
            </a:r>
            <a:r>
              <a:rPr lang="uk-UA" sz="2800" dirty="0"/>
              <a:t>ще проходить через мережу радіодоступу LTE</a:t>
            </a:r>
            <a:endParaRPr lang="en-GB" sz="2667" kern="0" dirty="0"/>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67" y="4362452"/>
            <a:ext cx="4178300" cy="192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584" y="4349751"/>
            <a:ext cx="4148667" cy="19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6634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529167" y="1293285"/>
            <a:ext cx="11184467" cy="1799167"/>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uk-UA" sz="4000" dirty="0"/>
              <a:t>3GPP вирішив спочатку зосередитись на варіанті 3 NSA - </a:t>
            </a:r>
            <a:r>
              <a:rPr lang="uk-UA" sz="4000" dirty="0" smtClean="0"/>
              <a:t>найпростішому </a:t>
            </a:r>
            <a:r>
              <a:rPr lang="uk-UA" sz="4000" dirty="0"/>
              <a:t>для розгортання операторами, що мають існуючі мережі LTE. Специфікації для них були </a:t>
            </a:r>
            <a:r>
              <a:rPr lang="uk-UA" sz="4000" dirty="0" smtClean="0"/>
              <a:t>написані ще </a:t>
            </a:r>
            <a:r>
              <a:rPr lang="uk-UA" sz="4000" dirty="0"/>
              <a:t>в грудні 2017 року.</a:t>
            </a:r>
            <a:endParaRPr lang="en-GB" sz="3733" kern="0" dirty="0"/>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67" y="4343401"/>
            <a:ext cx="421851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35383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extLst>
          </p:cNvPr>
          <p:cNvSpPr>
            <a:spLocks noGrp="1"/>
          </p:cNvSpPr>
          <p:nvPr>
            <p:ph type="title"/>
          </p:nvPr>
        </p:nvSpPr>
        <p:spPr>
          <a:xfrm>
            <a:off x="929218" y="134411"/>
            <a:ext cx="10430933" cy="1143000"/>
          </a:xfrm>
        </p:spPr>
        <p:txBody>
          <a:bodyPr/>
          <a:lstStyle/>
          <a:p>
            <a:pPr>
              <a:defRPr/>
            </a:pPr>
            <a:r>
              <a:rPr lang="uk-UA" altLang="en-US" b="1" kern="1200" dirty="0" smtClean="0">
                <a:solidFill>
                  <a:schemeClr val="tx1"/>
                </a:solidFill>
                <a:latin typeface="Arial" panose="020B0604020202020204" pitchFamily="34" charset="0"/>
                <a:ea typeface="+mn-ea"/>
                <a:cs typeface="Arial" panose="020B0604020202020204" pitchFamily="34" charset="0"/>
              </a:rPr>
              <a:t>Що таке </a:t>
            </a:r>
            <a:r>
              <a:rPr lang="en-GB" altLang="en-US" b="1" kern="1200" dirty="0" smtClean="0">
                <a:solidFill>
                  <a:schemeClr val="tx1"/>
                </a:solidFill>
                <a:latin typeface="Arial" panose="020B0604020202020204" pitchFamily="34" charset="0"/>
                <a:ea typeface="+mn-ea"/>
                <a:cs typeface="Arial" panose="020B0604020202020204" pitchFamily="34" charset="0"/>
              </a:rPr>
              <a:t>5G </a:t>
            </a:r>
            <a:r>
              <a:rPr lang="en-GB" altLang="en-US" b="1" kern="1200" dirty="0">
                <a:solidFill>
                  <a:schemeClr val="tx1"/>
                </a:solidFill>
                <a:latin typeface="Arial" panose="020B0604020202020204" pitchFamily="34" charset="0"/>
                <a:ea typeface="+mn-ea"/>
                <a:cs typeface="Arial" panose="020B0604020202020204" pitchFamily="34" charset="0"/>
              </a:rPr>
              <a:t>NR ?</a:t>
            </a:r>
          </a:p>
        </p:txBody>
      </p:sp>
      <p:pic>
        <p:nvPicPr>
          <p:cNvPr id="5123" name="Picture 3" descr="L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6967" y="3793067"/>
            <a:ext cx="1341967"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LTE-Advanc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40184" y="3467100"/>
            <a:ext cx="1583267" cy="128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LTE-AdvancedPr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81068" y="2836334"/>
            <a:ext cx="1716617" cy="139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5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66400" y="2067985"/>
            <a:ext cx="1625600" cy="11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Content Placeholder 2"/>
          <p:cNvSpPr>
            <a:spLocks noGrp="1"/>
          </p:cNvSpPr>
          <p:nvPr>
            <p:ph idx="1"/>
          </p:nvPr>
        </p:nvSpPr>
        <p:spPr>
          <a:xfrm>
            <a:off x="175684" y="1158844"/>
            <a:ext cx="11184467" cy="5151421"/>
          </a:xfrm>
        </p:spPr>
        <p:txBody>
          <a:bodyPr>
            <a:normAutofit/>
          </a:bodyPr>
          <a:lstStyle/>
          <a:p>
            <a:pPr marL="0" indent="0">
              <a:buNone/>
            </a:pPr>
            <a:r>
              <a:rPr lang="uk-UA" sz="2400" dirty="0" smtClean="0"/>
              <a:t>NR </a:t>
            </a:r>
            <a:r>
              <a:rPr lang="en-US" sz="2400" dirty="0" smtClean="0"/>
              <a:t>(New Radio)</a:t>
            </a:r>
            <a:r>
              <a:rPr lang="uk-UA" sz="2400" dirty="0" smtClean="0"/>
              <a:t> </a:t>
            </a:r>
            <a:r>
              <a:rPr lang="uk-UA" sz="2400" dirty="0"/>
              <a:t>- це </a:t>
            </a:r>
            <a:r>
              <a:rPr lang="uk-UA" sz="2400" dirty="0" smtClean="0"/>
              <a:t>нова </a:t>
            </a:r>
            <a:r>
              <a:rPr lang="uk-UA" sz="2400" dirty="0"/>
              <a:t>технологія радіодоступу, розроблена 3GPP, як логічний подальший крок </a:t>
            </a:r>
            <a:r>
              <a:rPr lang="uk-UA" sz="2400" dirty="0" smtClean="0"/>
              <a:t>після LTE-Advanced </a:t>
            </a:r>
            <a:r>
              <a:rPr lang="uk-UA" sz="2400" dirty="0"/>
              <a:t>Pro. Але, як і LTE, NR використовує модуляцію на основі OFDM як для низхідної, так і для висхідної лінії зв'язку</a:t>
            </a:r>
            <a:r>
              <a:rPr lang="uk-UA" sz="2400" dirty="0" smtClean="0"/>
              <a:t>.</a:t>
            </a:r>
          </a:p>
          <a:p>
            <a:pPr marL="0" indent="0">
              <a:buNone/>
            </a:pPr>
            <a:r>
              <a:rPr lang="uk-UA" sz="2000" i="1" dirty="0" smtClean="0"/>
              <a:t> </a:t>
            </a:r>
            <a:r>
              <a:rPr lang="uk-UA" sz="2000" i="1" dirty="0"/>
              <a:t>(LTE використовує OFDM для низхідної лінії зв'язку, SC-FDMA * для висхідної лінії зв'язку.)</a:t>
            </a:r>
            <a:r>
              <a:rPr lang="en-US" altLang="en-US" sz="2400" dirty="0"/>
              <a:t/>
            </a:r>
            <a:br>
              <a:rPr lang="en-US" altLang="en-US" sz="2400" dirty="0"/>
            </a:br>
            <a:endParaRPr lang="en-US" altLang="en-US" sz="3200" dirty="0"/>
          </a:p>
          <a:p>
            <a:pPr marL="0" indent="0">
              <a:buNone/>
            </a:pPr>
            <a:r>
              <a:rPr lang="uk-UA" sz="2400" dirty="0"/>
              <a:t>Робота </a:t>
            </a:r>
            <a:r>
              <a:rPr lang="uk-UA" sz="2400" dirty="0" smtClean="0"/>
              <a:t>як на низьких так і на дуже </a:t>
            </a:r>
            <a:r>
              <a:rPr lang="uk-UA" sz="2400" dirty="0"/>
              <a:t>високих </a:t>
            </a:r>
            <a:r>
              <a:rPr lang="uk-UA" sz="2400" dirty="0" smtClean="0"/>
              <a:t>частотах: </a:t>
            </a:r>
          </a:p>
          <a:p>
            <a:pPr marL="0" indent="0">
              <a:buNone/>
            </a:pPr>
            <a:r>
              <a:rPr lang="uk-UA" dirty="0" smtClean="0"/>
              <a:t>0,4 </a:t>
            </a:r>
            <a:r>
              <a:rPr lang="uk-UA" dirty="0"/>
              <a:t>- 100 ГГц </a:t>
            </a:r>
            <a:r>
              <a:rPr lang="uk-UA" sz="2000" dirty="0"/>
              <a:t>Включаючи </a:t>
            </a:r>
            <a:r>
              <a:rPr lang="uk-UA" sz="2000" dirty="0" smtClean="0"/>
              <a:t>роботу </a:t>
            </a:r>
            <a:r>
              <a:rPr lang="uk-UA" sz="2000" dirty="0"/>
              <a:t>в неліцензійних діапазонах</a:t>
            </a:r>
            <a:endParaRPr lang="en-US" altLang="en-US" sz="2400" b="1" u="sng" dirty="0"/>
          </a:p>
          <a:p>
            <a:pPr marL="0" indent="0">
              <a:buNone/>
            </a:pPr>
            <a:endParaRPr lang="uk-UA" altLang="en-US" sz="2400" b="1" dirty="0" smtClean="0"/>
          </a:p>
          <a:p>
            <a:pPr marL="0" indent="0">
              <a:buNone/>
            </a:pPr>
            <a:r>
              <a:rPr lang="uk-UA" sz="2400" dirty="0"/>
              <a:t>Надзвичайно широка </a:t>
            </a:r>
            <a:r>
              <a:rPr lang="uk-UA" sz="2400" dirty="0" smtClean="0"/>
              <a:t>смуга пропускання:</a:t>
            </a:r>
          </a:p>
          <a:p>
            <a:pPr marL="0" indent="0">
              <a:buNone/>
            </a:pPr>
            <a:r>
              <a:rPr lang="uk-UA" sz="2400" dirty="0" smtClean="0"/>
              <a:t> </a:t>
            </a:r>
            <a:r>
              <a:rPr lang="uk-UA" sz="2400" dirty="0"/>
              <a:t>До 100 МГц в діапазонах нижче 6 ГГц </a:t>
            </a:r>
            <a:endParaRPr lang="uk-UA" sz="2400" dirty="0" smtClean="0"/>
          </a:p>
          <a:p>
            <a:pPr marL="0" indent="0">
              <a:buNone/>
            </a:pPr>
            <a:r>
              <a:rPr lang="uk-UA" sz="2400" dirty="0" smtClean="0"/>
              <a:t>До </a:t>
            </a:r>
            <a:r>
              <a:rPr lang="uk-UA" sz="2400" dirty="0"/>
              <a:t>400 МГц в діапазонах вище 6 ГГц</a:t>
            </a:r>
            <a:endParaRPr lang="en-US" altLang="en-US" dirty="0"/>
          </a:p>
        </p:txBody>
      </p:sp>
    </p:spTree>
    <p:extLst>
      <p:ext uri="{BB962C8B-B14F-4D97-AF65-F5344CB8AC3E}">
        <p14:creationId xmlns:p14="http://schemas.microsoft.com/office/powerpoint/2010/main" val="394668795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402419" y="279297"/>
            <a:ext cx="11184467" cy="1799167"/>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uk-UA" sz="4000" dirty="0"/>
              <a:t>Специфікації SA </a:t>
            </a:r>
            <a:r>
              <a:rPr lang="uk-UA" sz="4000" dirty="0" smtClean="0"/>
              <a:t>були завершені за </a:t>
            </a:r>
            <a:r>
              <a:rPr lang="uk-UA" sz="4000" dirty="0"/>
              <a:t>дві </a:t>
            </a:r>
            <a:r>
              <a:rPr lang="uk-UA" sz="4000" dirty="0" smtClean="0"/>
              <a:t>стадії, </a:t>
            </a:r>
            <a:r>
              <a:rPr lang="uk-UA" sz="4000" dirty="0"/>
              <a:t>у червні 2018 року (більшість архітектур, що залишились) та грудні 2018 року (варіанти 4 та 7).</a:t>
            </a:r>
            <a:r>
              <a:rPr lang="en-GB" sz="3733" kern="0" dirty="0"/>
              <a:t/>
            </a:r>
            <a:br>
              <a:rPr lang="en-GB" sz="3733" kern="0" dirty="0"/>
            </a:br>
            <a:r>
              <a:rPr lang="en-GB" sz="3733" kern="0" dirty="0"/>
              <a:t/>
            </a:r>
            <a:br>
              <a:rPr lang="en-GB" sz="3733" kern="0" dirty="0"/>
            </a:br>
            <a:r>
              <a:rPr lang="en-GB" sz="3733" kern="0" dirty="0"/>
              <a:t/>
            </a:r>
            <a:br>
              <a:rPr lang="en-GB" sz="3733" kern="0" dirty="0"/>
            </a:br>
            <a:endParaRPr lang="en-GB" sz="3733" kern="0" dirty="0"/>
          </a:p>
          <a:p>
            <a:pPr marL="457131" indent="-457131">
              <a:spcBef>
                <a:spcPct val="20000"/>
              </a:spcBef>
              <a:buBlip>
                <a:blip r:embed="rId2"/>
              </a:buBlip>
              <a:defRPr/>
            </a:pPr>
            <a:r>
              <a:rPr lang="uk-UA" sz="2800" dirty="0"/>
              <a:t>І </a:t>
            </a:r>
            <a:r>
              <a:rPr lang="uk-UA" sz="2800" dirty="0" smtClean="0"/>
              <a:t>вдосконалені </a:t>
            </a:r>
            <a:r>
              <a:rPr lang="uk-UA" sz="2800" dirty="0"/>
              <a:t>мережі LTE, і технології радіодоступу NR будуть співіснувати в найближчому майбутньому, причому </a:t>
            </a:r>
            <a:r>
              <a:rPr lang="uk-UA" sz="2800" dirty="0" smtClean="0"/>
              <a:t>вдосконалені </a:t>
            </a:r>
            <a:r>
              <a:rPr lang="uk-UA" sz="2800" dirty="0"/>
              <a:t>LTE на </a:t>
            </a:r>
            <a:r>
              <a:rPr lang="uk-UA" sz="2800" dirty="0" smtClean="0"/>
              <a:t>більш низьких </a:t>
            </a:r>
            <a:r>
              <a:rPr lang="uk-UA" sz="2800" dirty="0"/>
              <a:t>частотах і NR на більш високих смугах.</a:t>
            </a:r>
            <a:r>
              <a:rPr lang="en-GB" sz="2667" kern="0" dirty="0" smtClean="0"/>
              <a:t>.</a:t>
            </a:r>
            <a:endParaRPr lang="en-GB" sz="2667" kern="0" dirty="0"/>
          </a:p>
          <a:p>
            <a:pPr marL="457131" indent="-457131">
              <a:spcBef>
                <a:spcPct val="20000"/>
              </a:spcBef>
              <a:buBlip>
                <a:blip r:embed="rId2"/>
              </a:buBlip>
              <a:defRPr/>
            </a:pPr>
            <a:r>
              <a:rPr lang="uk-UA" sz="2800" dirty="0"/>
              <a:t>EPC перетвориться на NGCN</a:t>
            </a:r>
            <a:r>
              <a:rPr lang="en-GB" sz="2667" kern="0" dirty="0" smtClean="0"/>
              <a:t>.</a:t>
            </a:r>
            <a:endParaRPr lang="en-GB" sz="2667" kern="0" dirty="0"/>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470" y="2343527"/>
            <a:ext cx="1771651" cy="168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237" y="2343527"/>
            <a:ext cx="1771649" cy="171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56424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12707" y="1039787"/>
            <a:ext cx="11837867" cy="5162549"/>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uk-UA" sz="3200" dirty="0" smtClean="0"/>
              <a:t>Мережа </a:t>
            </a:r>
            <a:r>
              <a:rPr lang="uk-UA" sz="3200" dirty="0"/>
              <a:t>4G (</a:t>
            </a:r>
            <a:r>
              <a:rPr lang="uk-UA" sz="3200" dirty="0" smtClean="0"/>
              <a:t>радіодоступ до </a:t>
            </a:r>
            <a:r>
              <a:rPr lang="uk-UA" sz="3200" dirty="0"/>
              <a:t>LTE + ядро EPC) буде існувати і в еру 5G. Починаючи з 15-го випуску, усі специфікації 3GPP будуть позначені, за винятком тих кількох застарілих специфікацій, які обмежені для радіотехнологій GSM / EDGE (серія 4х та 5x) або UMTS (серія 25.) або з </a:t>
            </a:r>
            <a:r>
              <a:rPr lang="uk-UA" sz="3200" dirty="0" smtClean="0"/>
              <a:t>виключно </a:t>
            </a:r>
            <a:r>
              <a:rPr lang="uk-UA" sz="3200" dirty="0"/>
              <a:t>комутацією </a:t>
            </a:r>
            <a:r>
              <a:rPr lang="uk-UA" sz="3200" dirty="0" smtClean="0"/>
              <a:t>каналів</a:t>
            </a:r>
            <a:r>
              <a:rPr lang="uk-UA" sz="4000" dirty="0" smtClean="0"/>
              <a:t>.</a:t>
            </a:r>
            <a:endParaRPr lang="en-GB" sz="3733" kern="0" dirty="0"/>
          </a:p>
        </p:txBody>
      </p:sp>
    </p:spTree>
    <p:extLst>
      <p:ext uri="{BB962C8B-B14F-4D97-AF65-F5344CB8AC3E}">
        <p14:creationId xmlns:p14="http://schemas.microsoft.com/office/powerpoint/2010/main" val="226619811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descr="5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28867" y="5126567"/>
            <a:ext cx="696384" cy="4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89711" y="1293285"/>
            <a:ext cx="10266630" cy="4660900"/>
          </a:xfrm>
          <a:prstGeom prst="rect">
            <a:avLst/>
          </a:prstGeom>
          <a:noFill/>
          <a:ln w="9525">
            <a:noFill/>
            <a:miter lim="800000"/>
            <a:headEnd/>
            <a:tailEnd/>
          </a:ln>
        </p:spPr>
        <p:txBody>
          <a:bodyPr lIns="121907" tIns="60953" rIns="121907" bIns="60953"/>
          <a:lstStyle/>
          <a:p>
            <a:pPr marL="457131" indent="-457131">
              <a:spcBef>
                <a:spcPct val="20000"/>
              </a:spcBef>
              <a:buBlip>
                <a:blip r:embed="rId3"/>
              </a:buBlip>
              <a:defRPr/>
            </a:pPr>
            <a:r>
              <a:rPr lang="en-GB" sz="3733" kern="0" dirty="0"/>
              <a:t>GERAN (GSM/EDGE)            = 4x.- and 5x.-series</a:t>
            </a:r>
          </a:p>
          <a:p>
            <a:pPr marL="457131" indent="-457131">
              <a:spcBef>
                <a:spcPct val="20000"/>
              </a:spcBef>
              <a:buBlip>
                <a:blip r:embed="rId3"/>
              </a:buBlip>
              <a:defRPr/>
            </a:pPr>
            <a:r>
              <a:rPr lang="en-GB" sz="3733" kern="0" dirty="0"/>
              <a:t>UTRAN (3G including HSPA)              = 25.-series</a:t>
            </a:r>
          </a:p>
          <a:p>
            <a:pPr marL="457131" indent="-457131">
              <a:spcBef>
                <a:spcPct val="20000"/>
              </a:spcBef>
              <a:buBlip>
                <a:blip r:embed="rId3"/>
              </a:buBlip>
              <a:defRPr/>
            </a:pPr>
            <a:r>
              <a:rPr lang="en-GB" sz="3733" kern="0" dirty="0"/>
              <a:t>E-UTRAN (pre-4G Releases 8..9)</a:t>
            </a:r>
            <a:br>
              <a:rPr lang="en-GB" sz="3733" kern="0" dirty="0"/>
            </a:br>
            <a:r>
              <a:rPr lang="en-GB" sz="3733" kern="0" dirty="0"/>
              <a:t>	         (true 4G Releases 10..12)</a:t>
            </a:r>
            <a:br>
              <a:rPr lang="en-GB" sz="3733" kern="0" dirty="0"/>
            </a:br>
            <a:r>
              <a:rPr lang="en-GB" sz="3733" kern="0" dirty="0"/>
              <a:t>                       (and Releases 13..14)</a:t>
            </a:r>
            <a:br>
              <a:rPr lang="en-GB" sz="3733" kern="0" dirty="0"/>
            </a:br>
            <a:r>
              <a:rPr lang="en-GB" sz="3733" kern="0" dirty="0"/>
              <a:t>                                                                = 36.-series</a:t>
            </a:r>
          </a:p>
          <a:p>
            <a:pPr marL="457131" indent="-457131">
              <a:spcBef>
                <a:spcPct val="20000"/>
              </a:spcBef>
              <a:buBlip>
                <a:blip r:embed="rId3"/>
              </a:buBlip>
              <a:defRPr/>
            </a:pPr>
            <a:r>
              <a:rPr lang="en-GB" sz="3733" kern="0" dirty="0"/>
              <a:t>NR (5G Release 15 ...)                          = 38.-series</a:t>
            </a:r>
          </a:p>
          <a:p>
            <a:pPr marL="457131" indent="-457131">
              <a:spcBef>
                <a:spcPct val="20000"/>
              </a:spcBef>
              <a:buBlip>
                <a:blip r:embed="rId3"/>
              </a:buBlip>
              <a:defRPr/>
            </a:pPr>
            <a:r>
              <a:rPr lang="en-GB" sz="3733" kern="0" dirty="0"/>
              <a:t>Multi-RAT, </a:t>
            </a:r>
            <a:r>
              <a:rPr lang="uk-UA" sz="3733" kern="0" dirty="0" smtClean="0"/>
              <a:t>включно з</a:t>
            </a:r>
            <a:r>
              <a:rPr lang="en-GB" sz="3733" kern="0" dirty="0" smtClean="0"/>
              <a:t> </a:t>
            </a:r>
            <a:r>
              <a:rPr lang="en-GB" sz="3733" kern="0" dirty="0"/>
              <a:t>Wi-Fi®               = 37.-series</a:t>
            </a:r>
          </a:p>
        </p:txBody>
      </p:sp>
      <p:sp>
        <p:nvSpPr>
          <p:cNvPr id="4" name="Title 1">
            <a:extLst>
              <a:ext uri="{FF2B5EF4-FFF2-40B4-BE49-F238E27FC236}"/>
            </a:extLst>
          </p:cNvPr>
          <p:cNvSpPr>
            <a:spLocks noGrp="1"/>
          </p:cNvSpPr>
          <p:nvPr>
            <p:ph type="title"/>
          </p:nvPr>
        </p:nvSpPr>
        <p:spPr>
          <a:xfrm>
            <a:off x="172016" y="188384"/>
            <a:ext cx="11633704" cy="1143000"/>
          </a:xfrm>
        </p:spPr>
        <p:txBody>
          <a:bodyPr>
            <a:noAutofit/>
          </a:bodyPr>
          <a:lstStyle/>
          <a:p>
            <a:pPr>
              <a:defRPr/>
            </a:pPr>
            <a:r>
              <a:rPr lang="uk-UA" altLang="en-US" sz="4400" kern="1200" dirty="0" smtClean="0">
                <a:solidFill>
                  <a:schemeClr val="tx1"/>
                </a:solidFill>
                <a:latin typeface="Arial" panose="020B0604020202020204" pitchFamily="34" charset="0"/>
                <a:ea typeface="+mn-ea"/>
                <a:cs typeface="Arial" panose="020B0604020202020204" pitchFamily="34" charset="0"/>
              </a:rPr>
              <a:t>Серії специфікацій технологій радіодоступу</a:t>
            </a:r>
            <a:endParaRPr lang="en-GB" altLang="en-US" sz="4400" kern="1200" dirty="0">
              <a:solidFill>
                <a:schemeClr val="tx1"/>
              </a:solidFill>
              <a:latin typeface="Arial" panose="020B0604020202020204" pitchFamily="34" charset="0"/>
              <a:ea typeface="+mn-ea"/>
              <a:cs typeface="Arial" panose="020B0604020202020204" pitchFamily="34" charset="0"/>
            </a:endParaRPr>
          </a:p>
        </p:txBody>
      </p:sp>
      <p:pic>
        <p:nvPicPr>
          <p:cNvPr id="43013" name="Picture 5" descr="L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3767" y="2762252"/>
            <a:ext cx="783167" cy="4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LTE-Advanc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1652" y="3291418"/>
            <a:ext cx="918633"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descr="LTE-AdvancedPr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57418" y="3871384"/>
            <a:ext cx="916516"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 descr="C:\Users\meredith\Documents\temp\2018-04-01_transposition\logos\3GPP(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6901" y="2224618"/>
            <a:ext cx="681567" cy="32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3" descr="C:\Users\meredith\Documents\temp\2018-04-01_transposition\logos\G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8584" y="1543051"/>
            <a:ext cx="922867" cy="35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81982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41302" y="1453104"/>
            <a:ext cx="11763593" cy="1517649"/>
          </a:xfrm>
          <a:prstGeom prst="rect">
            <a:avLst/>
          </a:prstGeom>
          <a:noFill/>
          <a:ln w="9525">
            <a:noFill/>
            <a:miter lim="800000"/>
            <a:headEnd/>
            <a:tailEnd/>
          </a:ln>
        </p:spPr>
        <p:txBody>
          <a:bodyPr lIns="121907" tIns="60953" rIns="121907" bIns="60953"/>
          <a:lstStyle/>
          <a:p>
            <a:pPr marL="609513" lvl="1">
              <a:spcBef>
                <a:spcPct val="20000"/>
              </a:spcBef>
              <a:defRPr/>
            </a:pPr>
            <a:r>
              <a:rPr lang="en-US" altLang="en-US" sz="2667" kern="0" dirty="0" smtClean="0"/>
              <a:t>massive </a:t>
            </a:r>
            <a:r>
              <a:rPr lang="en-US" altLang="en-US" sz="2667" kern="0" dirty="0"/>
              <a:t>multiple input multiple output antenna arrays</a:t>
            </a:r>
            <a:br>
              <a:rPr lang="en-US" altLang="en-US" sz="2667" kern="0" dirty="0"/>
            </a:br>
            <a:r>
              <a:rPr lang="en-US" altLang="en-US" sz="2667" kern="0" dirty="0"/>
              <a:t>8x8, 16x16, … 256x256 … (?) </a:t>
            </a:r>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318" y="3206752"/>
            <a:ext cx="5554133" cy="254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367" y="3124201"/>
            <a:ext cx="1413933" cy="282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684" y="3215218"/>
            <a:ext cx="2277533" cy="261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50684" y="84376"/>
            <a:ext cx="4564070" cy="830997"/>
          </a:xfrm>
          <a:prstGeom prst="rect">
            <a:avLst/>
          </a:prstGeom>
        </p:spPr>
        <p:txBody>
          <a:bodyPr wrap="none">
            <a:spAutoFit/>
          </a:bodyPr>
          <a:lstStyle/>
          <a:p>
            <a:r>
              <a:rPr lang="en-US" altLang="en-US" sz="4800" b="1" kern="0" dirty="0" smtClean="0"/>
              <a:t>MASSIVE-MIMO</a:t>
            </a:r>
            <a:endParaRPr lang="ru-RU" sz="4800" b="1" dirty="0"/>
          </a:p>
        </p:txBody>
      </p:sp>
    </p:spTree>
    <p:extLst>
      <p:ext uri="{BB962C8B-B14F-4D97-AF65-F5344CB8AC3E}">
        <p14:creationId xmlns:p14="http://schemas.microsoft.com/office/powerpoint/2010/main" val="77777604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70795" y="755986"/>
            <a:ext cx="11487149" cy="2421467"/>
          </a:xfrm>
          <a:prstGeom prst="rect">
            <a:avLst/>
          </a:prstGeom>
          <a:noFill/>
          <a:ln w="9525">
            <a:noFill/>
            <a:miter lim="800000"/>
            <a:headEnd/>
            <a:tailEnd/>
          </a:ln>
        </p:spPr>
        <p:txBody>
          <a:bodyPr lIns="121907" tIns="60953" rIns="121907" bIns="60953"/>
          <a:lstStyle/>
          <a:p>
            <a:pPr>
              <a:spcBef>
                <a:spcPct val="20000"/>
              </a:spcBef>
              <a:defRPr/>
            </a:pPr>
            <a:r>
              <a:rPr lang="en-US" sz="2800" dirty="0" smtClean="0"/>
              <a:t>Massive-MIMO </a:t>
            </a:r>
            <a:r>
              <a:rPr lang="uk-UA" sz="2800" dirty="0" smtClean="0"/>
              <a:t>дають можливість працювати на цих довжинах хвиль, </a:t>
            </a:r>
            <a:r>
              <a:rPr lang="uk-UA" sz="2800" dirty="0"/>
              <a:t>навіть у мобільному блоці, </a:t>
            </a:r>
            <a:r>
              <a:rPr lang="uk-UA" sz="2800" dirty="0" smtClean="0"/>
              <a:t>даючи можливість динамічно формувати промені, </a:t>
            </a:r>
            <a:r>
              <a:rPr lang="uk-UA" sz="2800" dirty="0"/>
              <a:t>дозволяючи базовим станціям відстежувати рухомі мобільні пристрої, використовуючи низьку, але концентровану вихідну </a:t>
            </a:r>
            <a:r>
              <a:rPr lang="uk-UA" sz="2800" dirty="0" smtClean="0"/>
              <a:t>потужність</a:t>
            </a:r>
            <a:endParaRPr lang="en-US" altLang="en-US" sz="2667" kern="0" dirty="0"/>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98" y="3548958"/>
            <a:ext cx="3410044" cy="269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24" y="3548958"/>
            <a:ext cx="2528978" cy="208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6102" y="3548958"/>
            <a:ext cx="3538821" cy="200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20676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80260" y="846521"/>
            <a:ext cx="11487149" cy="2421467"/>
          </a:xfrm>
          <a:prstGeom prst="rect">
            <a:avLst/>
          </a:prstGeom>
          <a:noFill/>
          <a:ln w="9525">
            <a:noFill/>
            <a:miter lim="800000"/>
            <a:headEnd/>
            <a:tailEnd/>
          </a:ln>
        </p:spPr>
        <p:txBody>
          <a:bodyPr lIns="121907" tIns="60953" rIns="121907" bIns="60953"/>
          <a:lstStyle/>
          <a:p>
            <a:pPr>
              <a:spcBef>
                <a:spcPct val="20000"/>
              </a:spcBef>
              <a:defRPr/>
            </a:pPr>
            <a:r>
              <a:rPr lang="uk-UA" sz="2800" dirty="0" smtClean="0"/>
              <a:t>Це дозволяє керувати випромінюванням, </a:t>
            </a:r>
            <a:r>
              <a:rPr lang="uk-UA" sz="2800" dirty="0"/>
              <a:t>використовуючи багатопроменеві відбиття, щоб поліпшити (а не погіршити!) продуктивність, перенаправляючи пучок </a:t>
            </a:r>
            <a:r>
              <a:rPr lang="uk-UA" sz="2800" dirty="0" smtClean="0"/>
              <a:t>сигналів навколо перешкод</a:t>
            </a:r>
            <a:endParaRPr lang="en-US" altLang="en-US" sz="2667" kern="0" dirty="0"/>
          </a:p>
        </p:txBody>
      </p:sp>
      <p:pic>
        <p:nvPicPr>
          <p:cNvPr id="481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3458634"/>
            <a:ext cx="6013451" cy="306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39890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2809" y="732671"/>
            <a:ext cx="11487149" cy="1672167"/>
          </a:xfrm>
          <a:prstGeom prst="rect">
            <a:avLst/>
          </a:prstGeom>
          <a:noFill/>
          <a:ln w="9525">
            <a:noFill/>
            <a:miter lim="800000"/>
            <a:headEnd/>
            <a:tailEnd/>
          </a:ln>
        </p:spPr>
        <p:txBody>
          <a:bodyPr lIns="121907" tIns="60953" rIns="121907" bIns="60953"/>
          <a:lstStyle/>
          <a:p>
            <a:pPr marL="609513" lvl="1">
              <a:spcBef>
                <a:spcPct val="20000"/>
              </a:spcBef>
              <a:defRPr/>
            </a:pPr>
            <a:r>
              <a:rPr lang="uk-UA" sz="2800" dirty="0" smtClean="0"/>
              <a:t>«</a:t>
            </a:r>
            <a:r>
              <a:rPr lang="uk-UA" sz="2800" dirty="0"/>
              <a:t>Подвійне підключення» (DC), завдяки якому, майже </a:t>
            </a:r>
            <a:r>
              <a:rPr lang="uk-UA" sz="2800" dirty="0" smtClean="0"/>
              <a:t>під час передачі</a:t>
            </a:r>
            <a:r>
              <a:rPr lang="uk-UA" sz="2800" dirty="0"/>
              <a:t>, мобільний блок </a:t>
            </a:r>
            <a:r>
              <a:rPr lang="uk-UA" sz="2800" dirty="0" smtClean="0"/>
              <a:t>зможе бути </a:t>
            </a:r>
            <a:r>
              <a:rPr lang="uk-UA" sz="2800" dirty="0"/>
              <a:t>підключений до двох базових станцій, забезпечуючи безперебійну передачу обслуговування.</a:t>
            </a:r>
            <a:endParaRPr lang="en-US" altLang="en-US" sz="2667" kern="0" dirty="0"/>
          </a:p>
        </p:txBody>
      </p:sp>
      <p:grpSp>
        <p:nvGrpSpPr>
          <p:cNvPr id="3" name="Group 12"/>
          <p:cNvGrpSpPr>
            <a:grpSpLocks/>
          </p:cNvGrpSpPr>
          <p:nvPr/>
        </p:nvGrpSpPr>
        <p:grpSpPr bwMode="auto">
          <a:xfrm>
            <a:off x="0" y="3759200"/>
            <a:ext cx="6987117" cy="3098800"/>
            <a:chOff x="-4296228" y="-2324570"/>
            <a:chExt cx="5239656" cy="2324570"/>
          </a:xfrm>
        </p:grpSpPr>
        <p:pic>
          <p:nvPicPr>
            <p:cNvPr id="491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228" y="-2324570"/>
              <a:ext cx="5239656" cy="232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bwMode="auto">
            <a:xfrm>
              <a:off x="-1886717" y="-2119741"/>
              <a:ext cx="550791" cy="363611"/>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grpSp>
      <p:grpSp>
        <p:nvGrpSpPr>
          <p:cNvPr id="5" name="Group 24"/>
          <p:cNvGrpSpPr>
            <a:grpSpLocks/>
          </p:cNvGrpSpPr>
          <p:nvPr/>
        </p:nvGrpSpPr>
        <p:grpSpPr bwMode="auto">
          <a:xfrm>
            <a:off x="1471085" y="3784600"/>
            <a:ext cx="6927849" cy="3073400"/>
            <a:chOff x="6545943" y="6016875"/>
            <a:chExt cx="5196113" cy="2305252"/>
          </a:xfrm>
        </p:grpSpPr>
        <p:pic>
          <p:nvPicPr>
            <p:cNvPr id="491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943" y="6016875"/>
              <a:ext cx="5196113" cy="230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bwMode="auto">
            <a:xfrm>
              <a:off x="9506759" y="6626528"/>
              <a:ext cx="536598" cy="819222"/>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grpSp>
      <p:grpSp>
        <p:nvGrpSpPr>
          <p:cNvPr id="6" name="Group 15"/>
          <p:cNvGrpSpPr>
            <a:grpSpLocks/>
          </p:cNvGrpSpPr>
          <p:nvPr/>
        </p:nvGrpSpPr>
        <p:grpSpPr bwMode="auto">
          <a:xfrm>
            <a:off x="620185" y="3801533"/>
            <a:ext cx="6792383" cy="3056467"/>
            <a:chOff x="609598" y="2851882"/>
            <a:chExt cx="5094514" cy="2291618"/>
          </a:xfrm>
        </p:grpSpPr>
        <p:pic>
          <p:nvPicPr>
            <p:cNvPr id="491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8" y="2851882"/>
              <a:ext cx="5094514" cy="229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bwMode="auto">
            <a:xfrm>
              <a:off x="2452767" y="3032799"/>
              <a:ext cx="1081136" cy="407858"/>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grpSp>
      <p:grpSp>
        <p:nvGrpSpPr>
          <p:cNvPr id="7" name="Group 22"/>
          <p:cNvGrpSpPr>
            <a:grpSpLocks/>
          </p:cNvGrpSpPr>
          <p:nvPr/>
        </p:nvGrpSpPr>
        <p:grpSpPr bwMode="auto">
          <a:xfrm>
            <a:off x="1073151" y="3763434"/>
            <a:ext cx="6841067" cy="3094567"/>
            <a:chOff x="-253999" y="5607957"/>
            <a:chExt cx="5130800" cy="2320416"/>
          </a:xfrm>
        </p:grpSpPr>
        <p:grpSp>
          <p:nvGrpSpPr>
            <p:cNvPr id="49160" name="Group 18"/>
            <p:cNvGrpSpPr>
              <a:grpSpLocks/>
            </p:cNvGrpSpPr>
            <p:nvPr/>
          </p:nvGrpSpPr>
          <p:grpSpPr bwMode="auto">
            <a:xfrm>
              <a:off x="-253999" y="5607957"/>
              <a:ext cx="5130800" cy="2320416"/>
              <a:chOff x="-253999" y="5607957"/>
              <a:chExt cx="5130800" cy="2320416"/>
            </a:xfrm>
          </p:grpSpPr>
          <p:pic>
            <p:nvPicPr>
              <p:cNvPr id="4916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999" y="5607957"/>
                <a:ext cx="5130800" cy="23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857" y="5607957"/>
                <a:ext cx="624114" cy="229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Straight Connector 16"/>
            <p:cNvCxnSpPr/>
            <p:nvPr/>
          </p:nvCxnSpPr>
          <p:spPr bwMode="auto">
            <a:xfrm>
              <a:off x="1343026" y="5820635"/>
              <a:ext cx="1327150" cy="333302"/>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cxnSp>
          <p:nvCxnSpPr>
            <p:cNvPr id="21" name="Straight Connector 20"/>
            <p:cNvCxnSpPr/>
            <p:nvPr/>
          </p:nvCxnSpPr>
          <p:spPr bwMode="auto">
            <a:xfrm>
              <a:off x="2576513" y="6125369"/>
              <a:ext cx="819150" cy="914199"/>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grpSp>
    </p:spTree>
    <p:extLst>
      <p:ext uri="{BB962C8B-B14F-4D97-AF65-F5344CB8AC3E}">
        <p14:creationId xmlns:p14="http://schemas.microsoft.com/office/powerpoint/2010/main" val="71883864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xit" presetSubtype="0" fill="hold" nodeType="withEffect">
                                  <p:stCondLst>
                                    <p:cond delay="0"/>
                                  </p:stCondLst>
                                  <p:childTnLst>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par>
                          <p:cTn id="15" fill="hold" nodeType="afterGroup">
                            <p:stCondLst>
                              <p:cond delay="4500"/>
                            </p:stCondLst>
                            <p:childTnLst>
                              <p:par>
                                <p:cTn id="16" presetID="10"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xit" presetSubtype="0" fill="hold" nodeType="withEffect">
                                  <p:stCondLst>
                                    <p:cond delay="0"/>
                                  </p:stCondLst>
                                  <p:childTnLst>
                                    <p:animEffect transition="out" filter="fade">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par>
                          <p:cTn id="22" fill="hold" nodeType="afterGroup">
                            <p:stCondLst>
                              <p:cond delay="7000"/>
                            </p:stCondLst>
                            <p:childTnLst>
                              <p:par>
                                <p:cTn id="23" presetID="10"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par>
                                <p:cTn id="26" presetID="10" presetClass="exit" presetSubtype="0" fill="hold" nodeType="withEffect">
                                  <p:stCondLst>
                                    <p:cond delay="0"/>
                                  </p:stCondLst>
                                  <p:childTnLst>
                                    <p:animEffect transition="out" filter="fade">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99588" y="313960"/>
            <a:ext cx="11640662" cy="2131486"/>
          </a:xfrm>
          <a:prstGeom prst="rect">
            <a:avLst/>
          </a:prstGeom>
          <a:noFill/>
          <a:ln w="9525">
            <a:noFill/>
            <a:miter lim="800000"/>
            <a:headEnd/>
            <a:tailEnd/>
          </a:ln>
        </p:spPr>
        <p:txBody>
          <a:bodyPr lIns="121907" tIns="60953" rIns="121907" bIns="60953"/>
          <a:lstStyle/>
          <a:p>
            <a:pPr marL="609513" lvl="1">
              <a:spcBef>
                <a:spcPct val="20000"/>
              </a:spcBef>
              <a:defRPr/>
            </a:pPr>
            <a:r>
              <a:rPr lang="en-US" altLang="en-US" sz="2667" kern="0" dirty="0" smtClean="0"/>
              <a:t>Coordinated </a:t>
            </a:r>
            <a:r>
              <a:rPr lang="en-US" altLang="en-US" sz="2667" kern="0" dirty="0"/>
              <a:t>multi-point connectivity (</a:t>
            </a:r>
            <a:r>
              <a:rPr lang="en-US" altLang="en-US" sz="2667" kern="0" dirty="0" err="1"/>
              <a:t>CoMP</a:t>
            </a:r>
            <a:r>
              <a:rPr lang="en-US" altLang="en-US" sz="2667" kern="0" dirty="0"/>
              <a:t>) – </a:t>
            </a:r>
            <a:r>
              <a:rPr lang="uk-UA" altLang="en-US" sz="2667" kern="0" dirty="0" smtClean="0"/>
              <a:t>(</a:t>
            </a:r>
            <a:r>
              <a:rPr lang="uk-UA" sz="2800" dirty="0" smtClean="0"/>
              <a:t>Координоване </a:t>
            </a:r>
            <a:r>
              <a:rPr lang="uk-UA" sz="2800" dirty="0"/>
              <a:t>багатоточкове </a:t>
            </a:r>
            <a:r>
              <a:rPr lang="uk-UA" sz="2800" dirty="0" smtClean="0"/>
              <a:t>підключення)- вдосконаленна система роботи поблизу межі </a:t>
            </a:r>
            <a:r>
              <a:rPr lang="uk-UA" sz="2800" dirty="0"/>
              <a:t>стільника для одночасного підключення до двох або більше базових станцій</a:t>
            </a:r>
            <a:endParaRPr lang="en-US" altLang="en-US" sz="2667" kern="0" dirty="0"/>
          </a:p>
        </p:txBody>
      </p:sp>
      <p:grpSp>
        <p:nvGrpSpPr>
          <p:cNvPr id="50180"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0206"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207"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208"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209"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0181" name="Group 43"/>
          <p:cNvGrpSpPr>
            <a:grpSpLocks/>
          </p:cNvGrpSpPr>
          <p:nvPr/>
        </p:nvGrpSpPr>
        <p:grpSpPr bwMode="auto">
          <a:xfrm>
            <a:off x="3183467" y="4749800"/>
            <a:ext cx="2127251" cy="2108200"/>
            <a:chOff x="7413413" y="3498427"/>
            <a:chExt cx="1151467" cy="1066801"/>
          </a:xfrm>
        </p:grpSpPr>
        <p:sp>
          <p:nvSpPr>
            <p:cNvPr id="27" name="7-Point Star 26"/>
            <p:cNvSpPr/>
            <p:nvPr/>
          </p:nvSpPr>
          <p:spPr bwMode="auto">
            <a:xfrm>
              <a:off x="7914101" y="3952567"/>
              <a:ext cx="150091"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4" y="3844388"/>
              <a:ext cx="434234"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0182" name="Group 45"/>
          <p:cNvGrpSpPr>
            <a:grpSpLocks/>
          </p:cNvGrpSpPr>
          <p:nvPr/>
        </p:nvGrpSpPr>
        <p:grpSpPr bwMode="auto">
          <a:xfrm>
            <a:off x="3196167" y="2889251"/>
            <a:ext cx="2127251" cy="2110316"/>
            <a:chOff x="5737013" y="2282615"/>
            <a:chExt cx="1151467" cy="1066801"/>
          </a:xfrm>
        </p:grpSpPr>
        <p:sp>
          <p:nvSpPr>
            <p:cNvPr id="33" name="7-Point Star 32"/>
            <p:cNvSpPr/>
            <p:nvPr/>
          </p:nvSpPr>
          <p:spPr bwMode="auto">
            <a:xfrm>
              <a:off x="6237701" y="2736300"/>
              <a:ext cx="150091"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0196"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7"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8"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9"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0183" name="Group 44"/>
          <p:cNvGrpSpPr>
            <a:grpSpLocks/>
          </p:cNvGrpSpPr>
          <p:nvPr/>
        </p:nvGrpSpPr>
        <p:grpSpPr bwMode="auto">
          <a:xfrm>
            <a:off x="1458385" y="4739218"/>
            <a:ext cx="2127249" cy="2110316"/>
            <a:chOff x="7372772" y="2238588"/>
            <a:chExt cx="1151467" cy="1066801"/>
          </a:xfrm>
        </p:grpSpPr>
        <p:sp>
          <p:nvSpPr>
            <p:cNvPr id="39" name="7-Point Star 38"/>
            <p:cNvSpPr/>
            <p:nvPr/>
          </p:nvSpPr>
          <p:spPr bwMode="auto">
            <a:xfrm>
              <a:off x="7873459" y="2692273"/>
              <a:ext cx="150092" cy="135891"/>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0191"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2"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3"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4"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0184" name="Group 48"/>
          <p:cNvGrpSpPr>
            <a:grpSpLocks/>
          </p:cNvGrpSpPr>
          <p:nvPr/>
        </p:nvGrpSpPr>
        <p:grpSpPr bwMode="auto">
          <a:xfrm rot="1170959">
            <a:off x="3179234" y="4514851"/>
            <a:ext cx="234951" cy="406400"/>
            <a:chOff x="4917440" y="3014133"/>
            <a:chExt cx="386080" cy="853440"/>
          </a:xfrm>
        </p:grpSpPr>
        <p:sp>
          <p:nvSpPr>
            <p:cNvPr id="47" name="Rounded Rectangle 46"/>
            <p:cNvSpPr/>
            <p:nvPr/>
          </p:nvSpPr>
          <p:spPr bwMode="auto">
            <a:xfrm>
              <a:off x="4904452" y="3271399"/>
              <a:ext cx="386078" cy="591186"/>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8" name="Rounded Rectangle 47"/>
            <p:cNvSpPr/>
            <p:nvPr/>
          </p:nvSpPr>
          <p:spPr bwMode="auto">
            <a:xfrm>
              <a:off x="5228807" y="3007648"/>
              <a:ext cx="52174"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0185" name="Straight Connector 50"/>
          <p:cNvCxnSpPr>
            <a:cxnSpLocks noChangeShapeType="1"/>
            <a:endCxn id="47" idx="2"/>
          </p:cNvCxnSpPr>
          <p:nvPr/>
        </p:nvCxnSpPr>
        <p:spPr bwMode="auto">
          <a:xfrm flipV="1">
            <a:off x="2518834" y="4910667"/>
            <a:ext cx="709084" cy="8699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50186" name="Straight Connector 51"/>
          <p:cNvCxnSpPr>
            <a:cxnSpLocks noChangeShapeType="1"/>
          </p:cNvCxnSpPr>
          <p:nvPr/>
        </p:nvCxnSpPr>
        <p:spPr bwMode="auto">
          <a:xfrm>
            <a:off x="2533651" y="3941233"/>
            <a:ext cx="681567" cy="6286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50187" name="Straight Connector 52"/>
          <p:cNvCxnSpPr>
            <a:cxnSpLocks noChangeShapeType="1"/>
            <a:endCxn id="33" idx="4"/>
          </p:cNvCxnSpPr>
          <p:nvPr/>
        </p:nvCxnSpPr>
        <p:spPr bwMode="auto">
          <a:xfrm flipV="1">
            <a:off x="3503085" y="3960284"/>
            <a:ext cx="620183" cy="601133"/>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5838008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60918" y="1534585"/>
            <a:ext cx="11487149" cy="1672167"/>
          </a:xfrm>
          <a:prstGeom prst="rect">
            <a:avLst/>
          </a:prstGeom>
          <a:noFill/>
          <a:ln w="9525">
            <a:noFill/>
            <a:miter lim="800000"/>
            <a:headEnd/>
            <a:tailEnd/>
          </a:ln>
        </p:spPr>
        <p:txBody>
          <a:bodyPr lIns="121907" tIns="60953" rIns="121907" bIns="60953"/>
          <a:lstStyle/>
          <a:p>
            <a:pPr marL="609513" lvl="1">
              <a:spcBef>
                <a:spcPct val="20000"/>
              </a:spcBef>
              <a:defRPr/>
            </a:pPr>
            <a:r>
              <a:rPr lang="en-US" altLang="en-US" sz="2667" b="1" kern="0" dirty="0" smtClean="0"/>
              <a:t>Front-haul</a:t>
            </a:r>
            <a:r>
              <a:rPr lang="en-US" altLang="en-US" sz="2667" kern="0" dirty="0"/>
              <a:t>, back-haul, relay, side-haul</a:t>
            </a:r>
          </a:p>
          <a:p>
            <a:pPr marL="1219020" lvl="1" indent="-609507">
              <a:spcBef>
                <a:spcPct val="20000"/>
              </a:spcBef>
              <a:buBlip>
                <a:blip r:embed="rId2"/>
              </a:buBlip>
              <a:defRPr/>
            </a:pPr>
            <a:endParaRPr lang="en-US" altLang="en-US" sz="2667" kern="0" dirty="0"/>
          </a:p>
        </p:txBody>
      </p:sp>
      <p:grpSp>
        <p:nvGrpSpPr>
          <p:cNvPr id="51204"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1236"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37"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38"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39"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1205" name="Group 43"/>
          <p:cNvGrpSpPr>
            <a:grpSpLocks/>
          </p:cNvGrpSpPr>
          <p:nvPr/>
        </p:nvGrpSpPr>
        <p:grpSpPr bwMode="auto">
          <a:xfrm>
            <a:off x="5721352" y="5803900"/>
            <a:ext cx="2127249" cy="2108200"/>
            <a:chOff x="7413413" y="3498427"/>
            <a:chExt cx="1151467" cy="1066801"/>
          </a:xfrm>
        </p:grpSpPr>
        <p:sp>
          <p:nvSpPr>
            <p:cNvPr id="27" name="7-Point Star 26"/>
            <p:cNvSpPr/>
            <p:nvPr/>
          </p:nvSpPr>
          <p:spPr bwMode="auto">
            <a:xfrm>
              <a:off x="7914100" y="3952567"/>
              <a:ext cx="150092"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3" y="3844388"/>
              <a:ext cx="434235"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1206"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1226"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7"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8"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9"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1207" name="Group 44"/>
          <p:cNvGrpSpPr>
            <a:grpSpLocks/>
          </p:cNvGrpSpPr>
          <p:nvPr/>
        </p:nvGrpSpPr>
        <p:grpSpPr bwMode="auto">
          <a:xfrm>
            <a:off x="1477434" y="5803900"/>
            <a:ext cx="2125133" cy="2108200"/>
            <a:chOff x="7372772" y="2238588"/>
            <a:chExt cx="1151467" cy="1066801"/>
          </a:xfrm>
        </p:grpSpPr>
        <p:sp>
          <p:nvSpPr>
            <p:cNvPr id="39" name="7-Point Star 38"/>
            <p:cNvSpPr/>
            <p:nvPr/>
          </p:nvSpPr>
          <p:spPr bwMode="auto">
            <a:xfrm>
              <a:off x="7873959" y="2692728"/>
              <a:ext cx="149094" cy="134957"/>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1221"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2"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3"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4"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cxnSp>
        <p:nvCxnSpPr>
          <p:cNvPr id="51" name="Straight Connector 50"/>
          <p:cNvCxnSpPr>
            <a:cxnSpLocks noChangeShapeType="1"/>
            <a:stCxn id="33" idx="1"/>
          </p:cNvCxnSpPr>
          <p:nvPr/>
        </p:nvCxnSpPr>
        <p:spPr bwMode="auto">
          <a:xfrm>
            <a:off x="6720418" y="4032251"/>
            <a:ext cx="1670049" cy="929216"/>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
        <p:nvSpPr>
          <p:cNvPr id="51209" name="TextBox 43"/>
          <p:cNvSpPr txBox="1">
            <a:spLocks noChangeArrowheads="1"/>
          </p:cNvSpPr>
          <p:nvPr/>
        </p:nvSpPr>
        <p:spPr bwMode="auto">
          <a:xfrm>
            <a:off x="8163985" y="5818717"/>
            <a:ext cx="2214033" cy="98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r>
              <a:rPr lang="en-GB" altLang="ru-RU" sz="1333" dirty="0"/>
              <a:t>Front-haul – </a:t>
            </a:r>
            <a:r>
              <a:rPr lang="uk-UA" sz="1400" dirty="0"/>
              <a:t>між радіочастотними блоками ВЧ і блоком базової смуги</a:t>
            </a:r>
            <a:endParaRPr lang="en-GB" altLang="ru-RU" sz="1333" dirty="0"/>
          </a:p>
        </p:txBody>
      </p:sp>
      <p:pic>
        <p:nvPicPr>
          <p:cNvPr id="51210"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a:t>core network</a:t>
            </a:r>
          </a:p>
        </p:txBody>
      </p:sp>
      <p:sp>
        <p:nvSpPr>
          <p:cNvPr id="51212" name="Rounded Rectangle 34"/>
          <p:cNvSpPr>
            <a:spLocks noChangeArrowheads="1"/>
          </p:cNvSpPr>
          <p:nvPr/>
        </p:nvSpPr>
        <p:spPr bwMode="auto">
          <a:xfrm>
            <a:off x="8462433" y="4667251"/>
            <a:ext cx="660400" cy="899583"/>
          </a:xfrm>
          <a:prstGeom prst="roundRect">
            <a:avLst>
              <a:gd name="adj" fmla="val 16667"/>
            </a:avLst>
          </a:prstGeom>
          <a:solidFill>
            <a:schemeClr val="accent1"/>
          </a:solidFill>
          <a:ln w="9525" algn="ctr">
            <a:solidFill>
              <a:schemeClr val="tx1"/>
            </a:solidFill>
            <a:round/>
            <a:headEnd/>
            <a:tailEnd/>
          </a:ln>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r>
              <a:rPr lang="en-GB" altLang="ru-RU" sz="1333">
                <a:solidFill>
                  <a:srgbClr val="FFFF00"/>
                </a:solidFill>
              </a:rPr>
              <a:t>BBU</a:t>
            </a:r>
          </a:p>
        </p:txBody>
      </p:sp>
      <p:cxnSp>
        <p:nvCxnSpPr>
          <p:cNvPr id="36" name="Straight Connector 35"/>
          <p:cNvCxnSpPr>
            <a:cxnSpLocks noChangeShapeType="1"/>
            <a:stCxn id="27" idx="0"/>
          </p:cNvCxnSpPr>
          <p:nvPr/>
        </p:nvCxnSpPr>
        <p:spPr bwMode="auto">
          <a:xfrm flipV="1">
            <a:off x="6896101" y="5283201"/>
            <a:ext cx="1502833" cy="1471084"/>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41" name="Straight Connector 40"/>
          <p:cNvCxnSpPr>
            <a:cxnSpLocks noChangeShapeType="1"/>
            <a:stCxn id="39" idx="0"/>
          </p:cNvCxnSpPr>
          <p:nvPr/>
        </p:nvCxnSpPr>
        <p:spPr bwMode="auto">
          <a:xfrm flipV="1">
            <a:off x="2650067" y="5096934"/>
            <a:ext cx="5799667" cy="16573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45" name="Straight Connector 44"/>
          <p:cNvCxnSpPr/>
          <p:nvPr/>
        </p:nvCxnSpPr>
        <p:spPr bwMode="auto">
          <a:xfrm flipH="1">
            <a:off x="9160934" y="3812118"/>
            <a:ext cx="1003300" cy="1250949"/>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grpSp>
        <p:nvGrpSpPr>
          <p:cNvPr id="51216" name="Group 48"/>
          <p:cNvGrpSpPr>
            <a:grpSpLocks/>
          </p:cNvGrpSpPr>
          <p:nvPr/>
        </p:nvGrpSpPr>
        <p:grpSpPr bwMode="auto">
          <a:xfrm rot="1170959">
            <a:off x="889001" y="5571067"/>
            <a:ext cx="234951" cy="406400"/>
            <a:chOff x="4917440" y="3014133"/>
            <a:chExt cx="386080" cy="853440"/>
          </a:xfrm>
        </p:grpSpPr>
        <p:sp>
          <p:nvSpPr>
            <p:cNvPr id="52" name="Rounded Rectangle 51"/>
            <p:cNvSpPr/>
            <p:nvPr/>
          </p:nvSpPr>
          <p:spPr bwMode="auto">
            <a:xfrm>
              <a:off x="4904453" y="3271402"/>
              <a:ext cx="386078" cy="591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3" name="Rounded Rectangle 52"/>
            <p:cNvSpPr/>
            <p:nvPr/>
          </p:nvSpPr>
          <p:spPr bwMode="auto">
            <a:xfrm>
              <a:off x="5228807" y="3007648"/>
              <a:ext cx="52174"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4" name="Straight Connector 53"/>
          <p:cNvCxnSpPr/>
          <p:nvPr/>
        </p:nvCxnSpPr>
        <p:spPr bwMode="auto">
          <a:xfrm>
            <a:off x="1202267" y="5909734"/>
            <a:ext cx="1263651" cy="8255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spTree>
    <p:extLst>
      <p:ext uri="{BB962C8B-B14F-4D97-AF65-F5344CB8AC3E}">
        <p14:creationId xmlns:p14="http://schemas.microsoft.com/office/powerpoint/2010/main" val="68292040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2000"/>
                                        <p:tgtEl>
                                          <p:spTgt spid="51"/>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2000"/>
                                        <p:tgtEl>
                                          <p:spTgt spid="36"/>
                                        </p:tgtEl>
                                      </p:cBhvr>
                                    </p:animEffect>
                                  </p:childTnLst>
                                </p:cTn>
                              </p:par>
                              <p:par>
                                <p:cTn id="11" presetID="22" presetClass="entr" presetSubtype="8"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60918" y="1534585"/>
            <a:ext cx="11487149" cy="1672167"/>
          </a:xfrm>
          <a:prstGeom prst="rect">
            <a:avLst/>
          </a:prstGeom>
          <a:noFill/>
          <a:ln w="9525">
            <a:noFill/>
            <a:miter lim="800000"/>
            <a:headEnd/>
            <a:tailEnd/>
          </a:ln>
        </p:spPr>
        <p:txBody>
          <a:bodyPr lIns="121907" tIns="60953" rIns="121907" bIns="60953"/>
          <a:lstStyle/>
          <a:p>
            <a:pPr>
              <a:spcBef>
                <a:spcPct val="20000"/>
              </a:spcBef>
              <a:defRPr/>
            </a:pPr>
            <a:endParaRPr lang="en-US" altLang="en-US" sz="2667" kern="0" dirty="0"/>
          </a:p>
          <a:p>
            <a:pPr marL="609513" lvl="1">
              <a:spcBef>
                <a:spcPct val="20000"/>
              </a:spcBef>
              <a:defRPr/>
            </a:pPr>
            <a:r>
              <a:rPr lang="en-US" altLang="en-US" sz="2667" kern="0" dirty="0"/>
              <a:t>Front-haul, </a:t>
            </a:r>
            <a:r>
              <a:rPr lang="en-US" altLang="en-US" sz="2667" b="1" kern="0" dirty="0"/>
              <a:t>back-haul</a:t>
            </a:r>
            <a:r>
              <a:rPr lang="en-US" altLang="en-US" sz="2667" kern="0" dirty="0"/>
              <a:t>, relay, side-haul</a:t>
            </a:r>
          </a:p>
          <a:p>
            <a:pPr marL="1219020" lvl="1" indent="-609507">
              <a:spcBef>
                <a:spcPct val="20000"/>
              </a:spcBef>
              <a:buBlip>
                <a:blip r:embed="rId2"/>
              </a:buBlip>
              <a:defRPr/>
            </a:pPr>
            <a:endParaRPr lang="en-US" altLang="en-US" sz="2667" kern="0" dirty="0"/>
          </a:p>
        </p:txBody>
      </p:sp>
      <p:grpSp>
        <p:nvGrpSpPr>
          <p:cNvPr id="52228"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2256"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57"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58"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59"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2229" name="Group 43"/>
          <p:cNvGrpSpPr>
            <a:grpSpLocks/>
          </p:cNvGrpSpPr>
          <p:nvPr/>
        </p:nvGrpSpPr>
        <p:grpSpPr bwMode="auto">
          <a:xfrm>
            <a:off x="5721352" y="5803900"/>
            <a:ext cx="2127249" cy="2108200"/>
            <a:chOff x="7413413" y="3498427"/>
            <a:chExt cx="1151467" cy="1066801"/>
          </a:xfrm>
        </p:grpSpPr>
        <p:sp>
          <p:nvSpPr>
            <p:cNvPr id="27" name="7-Point Star 26"/>
            <p:cNvSpPr/>
            <p:nvPr/>
          </p:nvSpPr>
          <p:spPr bwMode="auto">
            <a:xfrm>
              <a:off x="7914100" y="3952567"/>
              <a:ext cx="150092"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3" y="3844388"/>
              <a:ext cx="434235"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2230"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2246"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7"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8"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9"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2231" name="Group 44"/>
          <p:cNvGrpSpPr>
            <a:grpSpLocks/>
          </p:cNvGrpSpPr>
          <p:nvPr/>
        </p:nvGrpSpPr>
        <p:grpSpPr bwMode="auto">
          <a:xfrm>
            <a:off x="1477434" y="5803900"/>
            <a:ext cx="2125133" cy="2108200"/>
            <a:chOff x="7372772" y="2238588"/>
            <a:chExt cx="1151467" cy="1066801"/>
          </a:xfrm>
        </p:grpSpPr>
        <p:sp>
          <p:nvSpPr>
            <p:cNvPr id="39" name="7-Point Star 38"/>
            <p:cNvSpPr/>
            <p:nvPr/>
          </p:nvSpPr>
          <p:spPr bwMode="auto">
            <a:xfrm>
              <a:off x="7873959" y="2692728"/>
              <a:ext cx="149094" cy="134957"/>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2241"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2"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3"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4"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2232" name="Group 48"/>
          <p:cNvGrpSpPr>
            <a:grpSpLocks/>
          </p:cNvGrpSpPr>
          <p:nvPr/>
        </p:nvGrpSpPr>
        <p:grpSpPr bwMode="auto">
          <a:xfrm rot="1170959">
            <a:off x="4758267" y="5190067"/>
            <a:ext cx="234951" cy="406400"/>
            <a:chOff x="4917440" y="3014133"/>
            <a:chExt cx="386080" cy="853440"/>
          </a:xfrm>
        </p:grpSpPr>
        <p:sp>
          <p:nvSpPr>
            <p:cNvPr id="47" name="Rounded Rectangle 46"/>
            <p:cNvSpPr/>
            <p:nvPr/>
          </p:nvSpPr>
          <p:spPr bwMode="auto">
            <a:xfrm>
              <a:off x="4904453" y="3271402"/>
              <a:ext cx="386078" cy="591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8" name="Rounded Rectangle 47"/>
            <p:cNvSpPr/>
            <p:nvPr/>
          </p:nvSpPr>
          <p:spPr bwMode="auto">
            <a:xfrm>
              <a:off x="5228807" y="3007648"/>
              <a:ext cx="52174"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1" name="Straight Connector 50"/>
          <p:cNvCxnSpPr/>
          <p:nvPr/>
        </p:nvCxnSpPr>
        <p:spPr bwMode="auto">
          <a:xfrm flipH="1">
            <a:off x="5080000" y="4140200"/>
            <a:ext cx="1388533" cy="11684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sp>
        <p:nvSpPr>
          <p:cNvPr id="52234" name="TextBox 43"/>
          <p:cNvSpPr txBox="1">
            <a:spLocks noChangeArrowheads="1"/>
          </p:cNvSpPr>
          <p:nvPr/>
        </p:nvSpPr>
        <p:spPr bwMode="auto">
          <a:xfrm>
            <a:off x="9345085" y="3884085"/>
            <a:ext cx="2211916" cy="140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r"/>
            <a:r>
              <a:rPr lang="en-GB" altLang="ru-RU" sz="1333" dirty="0"/>
              <a:t>NR back-haul – </a:t>
            </a:r>
            <a:r>
              <a:rPr lang="uk-UA" sz="1400" dirty="0"/>
              <a:t>фіксоване з'єднання між RAN та CN, де немає волоконного з'єднання (BBU не показано для простоти)</a:t>
            </a:r>
            <a:endParaRPr lang="en-GB" altLang="ru-RU" sz="1333" dirty="0"/>
          </a:p>
        </p:txBody>
      </p:sp>
      <p:pic>
        <p:nvPicPr>
          <p:cNvPr id="52235"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a:t>core network</a:t>
            </a:r>
          </a:p>
        </p:txBody>
      </p:sp>
      <p:cxnSp>
        <p:nvCxnSpPr>
          <p:cNvPr id="38" name="Straight Connector 37"/>
          <p:cNvCxnSpPr>
            <a:cxnSpLocks noChangeShapeType="1"/>
            <a:stCxn id="33" idx="0"/>
          </p:cNvCxnSpPr>
          <p:nvPr/>
        </p:nvCxnSpPr>
        <p:spPr bwMode="auto">
          <a:xfrm flipV="1">
            <a:off x="6690785" y="3251200"/>
            <a:ext cx="1689100" cy="660400"/>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2377928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כותרת 1"/>
          <p:cNvSpPr>
            <a:spLocks noGrp="1"/>
          </p:cNvSpPr>
          <p:nvPr>
            <p:ph type="title"/>
          </p:nvPr>
        </p:nvSpPr>
        <p:spPr>
          <a:xfrm>
            <a:off x="620917" y="120681"/>
            <a:ext cx="10515600" cy="1325563"/>
          </a:xfrm>
        </p:spPr>
        <p:txBody>
          <a:bodyPr/>
          <a:lstStyle/>
          <a:p>
            <a:pPr>
              <a:defRPr/>
            </a:pPr>
            <a:r>
              <a:rPr lang="uk-UA" altLang="en-US" dirty="0" smtClean="0">
                <a:solidFill>
                  <a:schemeClr val="tx1"/>
                </a:solidFill>
              </a:rPr>
              <a:t>Що планується досягти?</a:t>
            </a:r>
            <a:endParaRPr lang="he-IL" altLang="en-US" dirty="0" smtClean="0">
              <a:solidFill>
                <a:schemeClr val="tx1"/>
              </a:solidFill>
            </a:endParaRPr>
          </a:p>
        </p:txBody>
      </p:sp>
      <p:sp>
        <p:nvSpPr>
          <p:cNvPr id="6147" name="TextBox 1"/>
          <p:cNvSpPr txBox="1">
            <a:spLocks noChangeArrowheads="1"/>
          </p:cNvSpPr>
          <p:nvPr/>
        </p:nvSpPr>
        <p:spPr bwMode="auto">
          <a:xfrm>
            <a:off x="4131733" y="6119284"/>
            <a:ext cx="2372784" cy="25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9" rIns="91432" bIns="45719">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en-US" sz="1067"/>
              <a:t>Source: ITU-R</a:t>
            </a:r>
          </a:p>
        </p:txBody>
      </p:sp>
      <p:pic>
        <p:nvPicPr>
          <p:cNvPr id="614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538818"/>
            <a:ext cx="7145867" cy="510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21583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60918" y="1534585"/>
            <a:ext cx="11487149" cy="1672167"/>
          </a:xfrm>
          <a:prstGeom prst="rect">
            <a:avLst/>
          </a:prstGeom>
          <a:noFill/>
          <a:ln w="9525">
            <a:noFill/>
            <a:miter lim="800000"/>
            <a:headEnd/>
            <a:tailEnd/>
          </a:ln>
        </p:spPr>
        <p:txBody>
          <a:bodyPr lIns="121907" tIns="60953" rIns="121907" bIns="60953"/>
          <a:lstStyle/>
          <a:p>
            <a:pPr>
              <a:spcBef>
                <a:spcPct val="20000"/>
              </a:spcBef>
              <a:defRPr/>
            </a:pPr>
            <a:r>
              <a:rPr lang="en-US" altLang="en-US" sz="2667" kern="0" dirty="0" smtClean="0"/>
              <a:t>Front-haul</a:t>
            </a:r>
            <a:r>
              <a:rPr lang="en-US" altLang="en-US" sz="2667" kern="0" dirty="0"/>
              <a:t>, back-haul, </a:t>
            </a:r>
            <a:r>
              <a:rPr lang="en-US" altLang="en-US" sz="2667" b="1" kern="0" dirty="0"/>
              <a:t>relay</a:t>
            </a:r>
            <a:r>
              <a:rPr lang="en-US" altLang="en-US" sz="2667" kern="0" dirty="0"/>
              <a:t>, side-haul</a:t>
            </a:r>
          </a:p>
          <a:p>
            <a:pPr marL="1219020" lvl="1" indent="-609507">
              <a:spcBef>
                <a:spcPct val="20000"/>
              </a:spcBef>
              <a:buBlip>
                <a:blip r:embed="rId2"/>
              </a:buBlip>
              <a:defRPr/>
            </a:pPr>
            <a:endParaRPr lang="en-US" altLang="en-US" sz="2667" kern="0" dirty="0"/>
          </a:p>
        </p:txBody>
      </p:sp>
      <p:grpSp>
        <p:nvGrpSpPr>
          <p:cNvPr id="53252"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3282"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83"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84"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85"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3253" name="Group 43"/>
          <p:cNvGrpSpPr>
            <a:grpSpLocks/>
          </p:cNvGrpSpPr>
          <p:nvPr/>
        </p:nvGrpSpPr>
        <p:grpSpPr bwMode="auto">
          <a:xfrm>
            <a:off x="5721352" y="5803900"/>
            <a:ext cx="2127249" cy="2108200"/>
            <a:chOff x="7413413" y="3498427"/>
            <a:chExt cx="1151467" cy="1066801"/>
          </a:xfrm>
        </p:grpSpPr>
        <p:sp>
          <p:nvSpPr>
            <p:cNvPr id="27" name="7-Point Star 26"/>
            <p:cNvSpPr/>
            <p:nvPr/>
          </p:nvSpPr>
          <p:spPr bwMode="auto">
            <a:xfrm>
              <a:off x="7914100" y="3952567"/>
              <a:ext cx="150092"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3" y="3844388"/>
              <a:ext cx="434235"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3254"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3272"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73"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74"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75"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3255" name="Group 44"/>
          <p:cNvGrpSpPr>
            <a:grpSpLocks/>
          </p:cNvGrpSpPr>
          <p:nvPr/>
        </p:nvGrpSpPr>
        <p:grpSpPr bwMode="auto">
          <a:xfrm>
            <a:off x="1477434" y="5803900"/>
            <a:ext cx="2125133" cy="2108200"/>
            <a:chOff x="7372772" y="2238588"/>
            <a:chExt cx="1151467" cy="1066801"/>
          </a:xfrm>
        </p:grpSpPr>
        <p:sp>
          <p:nvSpPr>
            <p:cNvPr id="39" name="7-Point Star 38"/>
            <p:cNvSpPr/>
            <p:nvPr/>
          </p:nvSpPr>
          <p:spPr bwMode="auto">
            <a:xfrm>
              <a:off x="7873959" y="2692728"/>
              <a:ext cx="149094" cy="134957"/>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3267"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68"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69"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70"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3256" name="Group 48"/>
          <p:cNvGrpSpPr>
            <a:grpSpLocks/>
          </p:cNvGrpSpPr>
          <p:nvPr/>
        </p:nvGrpSpPr>
        <p:grpSpPr bwMode="auto">
          <a:xfrm rot="1170959">
            <a:off x="3928534" y="5475817"/>
            <a:ext cx="234951" cy="406400"/>
            <a:chOff x="4917440" y="3014133"/>
            <a:chExt cx="386080" cy="853440"/>
          </a:xfrm>
        </p:grpSpPr>
        <p:sp>
          <p:nvSpPr>
            <p:cNvPr id="47" name="Rounded Rectangle 46"/>
            <p:cNvSpPr/>
            <p:nvPr/>
          </p:nvSpPr>
          <p:spPr bwMode="auto">
            <a:xfrm>
              <a:off x="4904452" y="3271399"/>
              <a:ext cx="386078" cy="591186"/>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8" name="Rounded Rectangle 47"/>
            <p:cNvSpPr/>
            <p:nvPr/>
          </p:nvSpPr>
          <p:spPr bwMode="auto">
            <a:xfrm>
              <a:off x="5228807" y="3007648"/>
              <a:ext cx="52174"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1" name="Straight Connector 50"/>
          <p:cNvCxnSpPr>
            <a:stCxn id="39" idx="0"/>
          </p:cNvCxnSpPr>
          <p:nvPr/>
        </p:nvCxnSpPr>
        <p:spPr bwMode="auto">
          <a:xfrm flipV="1">
            <a:off x="2650067" y="5649385"/>
            <a:ext cx="1369484" cy="11049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sp>
        <p:nvSpPr>
          <p:cNvPr id="53258" name="TextBox 43"/>
          <p:cNvSpPr txBox="1">
            <a:spLocks noChangeArrowheads="1"/>
          </p:cNvSpPr>
          <p:nvPr/>
        </p:nvSpPr>
        <p:spPr bwMode="auto">
          <a:xfrm>
            <a:off x="3856568" y="3035300"/>
            <a:ext cx="1716617" cy="98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333" dirty="0"/>
              <a:t>Relay </a:t>
            </a:r>
            <a:r>
              <a:rPr lang="uk-UA" sz="1400" dirty="0"/>
              <a:t>між gNB, не підключеними безпосередньо до CN</a:t>
            </a:r>
            <a:endParaRPr lang="en-GB" altLang="ru-RU" sz="1333" dirty="0"/>
          </a:p>
        </p:txBody>
      </p:sp>
      <p:pic>
        <p:nvPicPr>
          <p:cNvPr id="53259"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a:t>core network</a:t>
            </a:r>
          </a:p>
        </p:txBody>
      </p:sp>
      <p:cxnSp>
        <p:nvCxnSpPr>
          <p:cNvPr id="38" name="Straight Connector 37"/>
          <p:cNvCxnSpPr>
            <a:stCxn id="33" idx="0"/>
          </p:cNvCxnSpPr>
          <p:nvPr/>
        </p:nvCxnSpPr>
        <p:spPr bwMode="auto">
          <a:xfrm flipV="1">
            <a:off x="6690785" y="3251200"/>
            <a:ext cx="1689100" cy="6604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cxnSp>
        <p:nvCxnSpPr>
          <p:cNvPr id="50" name="Straight Connector 49"/>
          <p:cNvCxnSpPr>
            <a:cxnSpLocks noChangeShapeType="1"/>
          </p:cNvCxnSpPr>
          <p:nvPr/>
        </p:nvCxnSpPr>
        <p:spPr bwMode="auto">
          <a:xfrm flipV="1">
            <a:off x="2487084" y="4163484"/>
            <a:ext cx="31749" cy="2489200"/>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53" name="Straight Connector 52"/>
          <p:cNvCxnSpPr>
            <a:cxnSpLocks noChangeShapeType="1"/>
            <a:endCxn id="33" idx="4"/>
          </p:cNvCxnSpPr>
          <p:nvPr/>
        </p:nvCxnSpPr>
        <p:spPr bwMode="auto">
          <a:xfrm>
            <a:off x="2781301" y="3928534"/>
            <a:ext cx="3661833" cy="103717"/>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0793817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60918" y="1534585"/>
            <a:ext cx="11487149" cy="1672167"/>
          </a:xfrm>
          <a:prstGeom prst="rect">
            <a:avLst/>
          </a:prstGeom>
          <a:noFill/>
          <a:ln w="9525">
            <a:noFill/>
            <a:miter lim="800000"/>
            <a:headEnd/>
            <a:tailEnd/>
          </a:ln>
        </p:spPr>
        <p:txBody>
          <a:bodyPr lIns="121907" tIns="60953" rIns="121907" bIns="60953"/>
          <a:lstStyle/>
          <a:p>
            <a:pPr marL="609513" lvl="1">
              <a:spcBef>
                <a:spcPct val="20000"/>
              </a:spcBef>
              <a:defRPr/>
            </a:pPr>
            <a:r>
              <a:rPr lang="en-US" altLang="en-US" sz="2667" kern="0" dirty="0" smtClean="0"/>
              <a:t>Front-haul</a:t>
            </a:r>
            <a:r>
              <a:rPr lang="en-US" altLang="en-US" sz="2667" kern="0" dirty="0"/>
              <a:t>, back-haul, relay, </a:t>
            </a:r>
            <a:r>
              <a:rPr lang="en-US" altLang="en-US" sz="2667" b="1" kern="0" dirty="0"/>
              <a:t>side-haul</a:t>
            </a:r>
          </a:p>
          <a:p>
            <a:pPr marL="1219020" lvl="1" indent="-609507">
              <a:spcBef>
                <a:spcPct val="20000"/>
              </a:spcBef>
              <a:buBlip>
                <a:blip r:embed="rId2"/>
              </a:buBlip>
              <a:defRPr/>
            </a:pPr>
            <a:endParaRPr lang="en-US" altLang="en-US" sz="2667" kern="0" dirty="0"/>
          </a:p>
        </p:txBody>
      </p:sp>
      <p:grpSp>
        <p:nvGrpSpPr>
          <p:cNvPr id="54276"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4335"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36"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37"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38"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4277" name="Group 43"/>
          <p:cNvGrpSpPr>
            <a:grpSpLocks/>
          </p:cNvGrpSpPr>
          <p:nvPr/>
        </p:nvGrpSpPr>
        <p:grpSpPr bwMode="auto">
          <a:xfrm>
            <a:off x="5721352" y="5803900"/>
            <a:ext cx="2127249" cy="2108200"/>
            <a:chOff x="7413413" y="3498427"/>
            <a:chExt cx="1151467" cy="1066801"/>
          </a:xfrm>
        </p:grpSpPr>
        <p:sp>
          <p:nvSpPr>
            <p:cNvPr id="27" name="7-Point Star 26"/>
            <p:cNvSpPr/>
            <p:nvPr/>
          </p:nvSpPr>
          <p:spPr bwMode="auto">
            <a:xfrm>
              <a:off x="7914100" y="3952567"/>
              <a:ext cx="150092"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3" y="3844388"/>
              <a:ext cx="434235"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78"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4325"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6"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7"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8"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4279" name="Group 44"/>
          <p:cNvGrpSpPr>
            <a:grpSpLocks/>
          </p:cNvGrpSpPr>
          <p:nvPr/>
        </p:nvGrpSpPr>
        <p:grpSpPr bwMode="auto">
          <a:xfrm>
            <a:off x="1477434" y="5803900"/>
            <a:ext cx="2125133" cy="2108200"/>
            <a:chOff x="7372772" y="2238588"/>
            <a:chExt cx="1151467" cy="1066801"/>
          </a:xfrm>
        </p:grpSpPr>
        <p:sp>
          <p:nvSpPr>
            <p:cNvPr id="39" name="7-Point Star 38"/>
            <p:cNvSpPr/>
            <p:nvPr/>
          </p:nvSpPr>
          <p:spPr bwMode="auto">
            <a:xfrm>
              <a:off x="7873959" y="2692728"/>
              <a:ext cx="149094" cy="134957"/>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4320"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1"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2"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3"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4280" name="Group 48"/>
          <p:cNvGrpSpPr>
            <a:grpSpLocks/>
          </p:cNvGrpSpPr>
          <p:nvPr/>
        </p:nvGrpSpPr>
        <p:grpSpPr bwMode="auto">
          <a:xfrm rot="1170959">
            <a:off x="8282518" y="3858684"/>
            <a:ext cx="232833" cy="406400"/>
            <a:chOff x="4917440" y="3014133"/>
            <a:chExt cx="386080" cy="853440"/>
          </a:xfrm>
        </p:grpSpPr>
        <p:sp>
          <p:nvSpPr>
            <p:cNvPr id="47" name="Rounded Rectangle 46"/>
            <p:cNvSpPr/>
            <p:nvPr/>
          </p:nvSpPr>
          <p:spPr bwMode="auto">
            <a:xfrm>
              <a:off x="4904332" y="3271399"/>
              <a:ext cx="386080" cy="591186"/>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8" name="Rounded Rectangle 47"/>
            <p:cNvSpPr/>
            <p:nvPr/>
          </p:nvSpPr>
          <p:spPr bwMode="auto">
            <a:xfrm>
              <a:off x="5226093" y="3014064"/>
              <a:ext cx="52646"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sp>
        <p:nvSpPr>
          <p:cNvPr id="54281" name="TextBox 43"/>
          <p:cNvSpPr txBox="1">
            <a:spLocks noChangeArrowheads="1"/>
          </p:cNvSpPr>
          <p:nvPr/>
        </p:nvSpPr>
        <p:spPr bwMode="auto">
          <a:xfrm>
            <a:off x="4171951" y="5039785"/>
            <a:ext cx="2349500" cy="12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r>
              <a:rPr lang="en-GB" altLang="ru-RU" sz="1333" dirty="0"/>
              <a:t>Side-haul – </a:t>
            </a:r>
            <a:r>
              <a:rPr lang="uk-UA" sz="1400" dirty="0"/>
              <a:t>між мобільними </a:t>
            </a:r>
            <a:r>
              <a:rPr lang="uk-UA" sz="1400" dirty="0" smtClean="0"/>
              <a:t>пристроями (наприклад</a:t>
            </a:r>
            <a:r>
              <a:rPr lang="uk-UA" sz="1400" dirty="0"/>
              <a:t>, критично важливим завданням, V2V, автоколони ...)</a:t>
            </a:r>
            <a:endParaRPr lang="en-GB" altLang="ru-RU" sz="1333" i="1" dirty="0"/>
          </a:p>
        </p:txBody>
      </p:sp>
      <p:pic>
        <p:nvPicPr>
          <p:cNvPr id="54282"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a:t>core network</a:t>
            </a:r>
          </a:p>
        </p:txBody>
      </p:sp>
      <p:grpSp>
        <p:nvGrpSpPr>
          <p:cNvPr id="54284" name="Group 48"/>
          <p:cNvGrpSpPr>
            <a:grpSpLocks/>
          </p:cNvGrpSpPr>
          <p:nvPr/>
        </p:nvGrpSpPr>
        <p:grpSpPr bwMode="auto">
          <a:xfrm rot="1170959">
            <a:off x="10073218" y="4044951"/>
            <a:ext cx="234949" cy="406400"/>
            <a:chOff x="4917440" y="3014133"/>
            <a:chExt cx="386080" cy="853440"/>
          </a:xfrm>
        </p:grpSpPr>
        <p:sp>
          <p:nvSpPr>
            <p:cNvPr id="45" name="Rounded Rectangle 44"/>
            <p:cNvSpPr/>
            <p:nvPr/>
          </p:nvSpPr>
          <p:spPr bwMode="auto">
            <a:xfrm>
              <a:off x="4904450" y="3271399"/>
              <a:ext cx="386082" cy="591186"/>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9" name="Rounded Rectangle 48"/>
            <p:cNvSpPr/>
            <p:nvPr/>
          </p:nvSpPr>
          <p:spPr bwMode="auto">
            <a:xfrm>
              <a:off x="5228808" y="3007648"/>
              <a:ext cx="52172"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0" name="Straight Connector 49"/>
          <p:cNvCxnSpPr>
            <a:cxnSpLocks noChangeShapeType="1"/>
          </p:cNvCxnSpPr>
          <p:nvPr/>
        </p:nvCxnSpPr>
        <p:spPr bwMode="auto">
          <a:xfrm>
            <a:off x="8614833" y="4127501"/>
            <a:ext cx="1365251" cy="1079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grpSp>
        <p:nvGrpSpPr>
          <p:cNvPr id="54286" name="Group 54"/>
          <p:cNvGrpSpPr>
            <a:grpSpLocks/>
          </p:cNvGrpSpPr>
          <p:nvPr/>
        </p:nvGrpSpPr>
        <p:grpSpPr bwMode="auto">
          <a:xfrm>
            <a:off x="9275233" y="5139268"/>
            <a:ext cx="924984" cy="486833"/>
            <a:chOff x="2319867" y="1578187"/>
            <a:chExt cx="2540000" cy="1405465"/>
          </a:xfrm>
        </p:grpSpPr>
        <p:sp>
          <p:nvSpPr>
            <p:cNvPr id="56" name="Rounded Rectangle 55"/>
            <p:cNvSpPr/>
            <p:nvPr/>
          </p:nvSpPr>
          <p:spPr bwMode="auto">
            <a:xfrm>
              <a:off x="2319867" y="1987607"/>
              <a:ext cx="2540000" cy="617181"/>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7" name="Rounded Rectangle 56"/>
            <p:cNvSpPr/>
            <p:nvPr/>
          </p:nvSpPr>
          <p:spPr bwMode="auto">
            <a:xfrm>
              <a:off x="2476802" y="1578187"/>
              <a:ext cx="1679768" cy="617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8" name="Oval 57"/>
            <p:cNvSpPr/>
            <p:nvPr/>
          </p:nvSpPr>
          <p:spPr bwMode="auto">
            <a:xfrm>
              <a:off x="2500052" y="2464243"/>
              <a:ext cx="563796" cy="519409"/>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9" name="Oval 58"/>
            <p:cNvSpPr/>
            <p:nvPr/>
          </p:nvSpPr>
          <p:spPr bwMode="auto">
            <a:xfrm>
              <a:off x="4098447" y="2439800"/>
              <a:ext cx="563800" cy="519409"/>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87" name="Group 59"/>
          <p:cNvGrpSpPr>
            <a:grpSpLocks/>
          </p:cNvGrpSpPr>
          <p:nvPr/>
        </p:nvGrpSpPr>
        <p:grpSpPr bwMode="auto">
          <a:xfrm>
            <a:off x="10606618" y="5115985"/>
            <a:ext cx="927100" cy="486833"/>
            <a:chOff x="2319867" y="1578187"/>
            <a:chExt cx="2540000" cy="1405465"/>
          </a:xfrm>
        </p:grpSpPr>
        <p:sp>
          <p:nvSpPr>
            <p:cNvPr id="61" name="Rounded Rectangle 60"/>
            <p:cNvSpPr/>
            <p:nvPr/>
          </p:nvSpPr>
          <p:spPr bwMode="auto">
            <a:xfrm>
              <a:off x="2319867" y="1987603"/>
              <a:ext cx="2540000" cy="617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2" name="Rounded Rectangle 61"/>
            <p:cNvSpPr/>
            <p:nvPr/>
          </p:nvSpPr>
          <p:spPr bwMode="auto">
            <a:xfrm>
              <a:off x="2476441" y="1578187"/>
              <a:ext cx="1681735" cy="617181"/>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3" name="Oval 62"/>
            <p:cNvSpPr/>
            <p:nvPr/>
          </p:nvSpPr>
          <p:spPr bwMode="auto">
            <a:xfrm>
              <a:off x="2505438" y="2464239"/>
              <a:ext cx="556712"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4" name="Oval 63"/>
            <p:cNvSpPr/>
            <p:nvPr/>
          </p:nvSpPr>
          <p:spPr bwMode="auto">
            <a:xfrm>
              <a:off x="4100185" y="2439796"/>
              <a:ext cx="562513"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88" name="Group 64"/>
          <p:cNvGrpSpPr>
            <a:grpSpLocks/>
          </p:cNvGrpSpPr>
          <p:nvPr/>
        </p:nvGrpSpPr>
        <p:grpSpPr bwMode="auto">
          <a:xfrm>
            <a:off x="7979833" y="5115985"/>
            <a:ext cx="924984" cy="486833"/>
            <a:chOff x="2319867" y="1578187"/>
            <a:chExt cx="2540000" cy="1405465"/>
          </a:xfrm>
        </p:grpSpPr>
        <p:sp>
          <p:nvSpPr>
            <p:cNvPr id="66" name="Rounded Rectangle 65"/>
            <p:cNvSpPr/>
            <p:nvPr/>
          </p:nvSpPr>
          <p:spPr bwMode="auto">
            <a:xfrm>
              <a:off x="2319867" y="1987603"/>
              <a:ext cx="2540000" cy="617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7" name="Rounded Rectangle 66"/>
            <p:cNvSpPr/>
            <p:nvPr/>
          </p:nvSpPr>
          <p:spPr bwMode="auto">
            <a:xfrm>
              <a:off x="2476802" y="1578187"/>
              <a:ext cx="1679768" cy="617181"/>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8" name="Oval 67"/>
            <p:cNvSpPr/>
            <p:nvPr/>
          </p:nvSpPr>
          <p:spPr bwMode="auto">
            <a:xfrm>
              <a:off x="2500052" y="2464239"/>
              <a:ext cx="563796"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9" name="Oval 68"/>
            <p:cNvSpPr/>
            <p:nvPr/>
          </p:nvSpPr>
          <p:spPr bwMode="auto">
            <a:xfrm>
              <a:off x="4098447" y="2439796"/>
              <a:ext cx="563800"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89" name="Group 69"/>
          <p:cNvGrpSpPr>
            <a:grpSpLocks/>
          </p:cNvGrpSpPr>
          <p:nvPr/>
        </p:nvGrpSpPr>
        <p:grpSpPr bwMode="auto">
          <a:xfrm flipH="1">
            <a:off x="9766301" y="5920318"/>
            <a:ext cx="927100" cy="486833"/>
            <a:chOff x="2319867" y="1578187"/>
            <a:chExt cx="2540000" cy="1405465"/>
          </a:xfrm>
        </p:grpSpPr>
        <p:sp>
          <p:nvSpPr>
            <p:cNvPr id="71" name="Rounded Rectangle 70"/>
            <p:cNvSpPr/>
            <p:nvPr/>
          </p:nvSpPr>
          <p:spPr bwMode="auto">
            <a:xfrm>
              <a:off x="2319867" y="1987603"/>
              <a:ext cx="2540000" cy="617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2" name="Rounded Rectangle 71"/>
            <p:cNvSpPr/>
            <p:nvPr/>
          </p:nvSpPr>
          <p:spPr bwMode="auto">
            <a:xfrm>
              <a:off x="2476441" y="1578187"/>
              <a:ext cx="1681735" cy="617181"/>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3" name="Oval 72"/>
            <p:cNvSpPr/>
            <p:nvPr/>
          </p:nvSpPr>
          <p:spPr bwMode="auto">
            <a:xfrm>
              <a:off x="2505438" y="2464239"/>
              <a:ext cx="556712"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4" name="Oval 73"/>
            <p:cNvSpPr/>
            <p:nvPr/>
          </p:nvSpPr>
          <p:spPr bwMode="auto">
            <a:xfrm>
              <a:off x="4100185" y="2439796"/>
              <a:ext cx="562513"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90" name="Group 74"/>
          <p:cNvGrpSpPr>
            <a:grpSpLocks/>
          </p:cNvGrpSpPr>
          <p:nvPr/>
        </p:nvGrpSpPr>
        <p:grpSpPr bwMode="auto">
          <a:xfrm flipH="1">
            <a:off x="8208434" y="5969001"/>
            <a:ext cx="927100" cy="488951"/>
            <a:chOff x="2319867" y="1578187"/>
            <a:chExt cx="2540000" cy="1405465"/>
          </a:xfrm>
        </p:grpSpPr>
        <p:sp>
          <p:nvSpPr>
            <p:cNvPr id="76" name="Rounded Rectangle 75"/>
            <p:cNvSpPr/>
            <p:nvPr/>
          </p:nvSpPr>
          <p:spPr bwMode="auto">
            <a:xfrm>
              <a:off x="2319867" y="1985834"/>
              <a:ext cx="2540000" cy="62059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7" name="Rounded Rectangle 76"/>
            <p:cNvSpPr/>
            <p:nvPr/>
          </p:nvSpPr>
          <p:spPr bwMode="auto">
            <a:xfrm>
              <a:off x="2476441" y="1578187"/>
              <a:ext cx="1681735" cy="614512"/>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8" name="Oval 77"/>
            <p:cNvSpPr/>
            <p:nvPr/>
          </p:nvSpPr>
          <p:spPr bwMode="auto">
            <a:xfrm>
              <a:off x="2505438" y="2460406"/>
              <a:ext cx="556712" cy="523246"/>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9" name="Oval 78"/>
            <p:cNvSpPr/>
            <p:nvPr/>
          </p:nvSpPr>
          <p:spPr bwMode="auto">
            <a:xfrm>
              <a:off x="4100185" y="2436069"/>
              <a:ext cx="562513" cy="523246"/>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80" name="Straight Connector 79"/>
          <p:cNvCxnSpPr>
            <a:cxnSpLocks noChangeShapeType="1"/>
            <a:endCxn id="56" idx="1"/>
          </p:cNvCxnSpPr>
          <p:nvPr/>
        </p:nvCxnSpPr>
        <p:spPr bwMode="auto">
          <a:xfrm>
            <a:off x="8892118" y="5378451"/>
            <a:ext cx="383116" cy="8467"/>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82" name="Straight Connector 81"/>
          <p:cNvCxnSpPr>
            <a:cxnSpLocks noChangeShapeType="1"/>
            <a:stCxn id="56" idx="3"/>
          </p:cNvCxnSpPr>
          <p:nvPr/>
        </p:nvCxnSpPr>
        <p:spPr bwMode="auto">
          <a:xfrm flipV="1">
            <a:off x="10200217" y="5386917"/>
            <a:ext cx="497416" cy="0"/>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84" name="Straight Connector 83"/>
          <p:cNvCxnSpPr>
            <a:cxnSpLocks noChangeShapeType="1"/>
          </p:cNvCxnSpPr>
          <p:nvPr/>
        </p:nvCxnSpPr>
        <p:spPr bwMode="auto">
          <a:xfrm>
            <a:off x="9704917" y="5566834"/>
            <a:ext cx="203200" cy="4381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86" name="Straight Connector 85"/>
          <p:cNvCxnSpPr>
            <a:cxnSpLocks noChangeShapeType="1"/>
            <a:endCxn id="77" idx="1"/>
          </p:cNvCxnSpPr>
          <p:nvPr/>
        </p:nvCxnSpPr>
        <p:spPr bwMode="auto">
          <a:xfrm flipH="1">
            <a:off x="9076268" y="5634567"/>
            <a:ext cx="522817" cy="442384"/>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273058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20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wipe(left)">
                                      <p:cBhvr>
                                        <p:cTn id="10" dur="2000"/>
                                        <p:tgtEl>
                                          <p:spTgt spid="80"/>
                                        </p:tgtEl>
                                      </p:cBhvr>
                                    </p:animEffect>
                                  </p:childTnLst>
                                </p:cTn>
                              </p:par>
                            </p:childTnLst>
                          </p:cTn>
                        </p:par>
                        <p:par>
                          <p:cTn id="11" fill="hold" nodeType="afterGroup">
                            <p:stCondLst>
                              <p:cond delay="2000"/>
                            </p:stCondLst>
                            <p:childTnLst>
                              <p:par>
                                <p:cTn id="12" presetID="22" presetClass="entr" presetSubtype="8" fill="hold" nodeType="after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left)">
                                      <p:cBhvr>
                                        <p:cTn id="14" dur="2000"/>
                                        <p:tgtEl>
                                          <p:spTgt spid="82"/>
                                        </p:tgtEl>
                                      </p:cBhvr>
                                    </p:animEffect>
                                  </p:childTnLst>
                                </p:cTn>
                              </p:par>
                              <p:par>
                                <p:cTn id="15" presetID="22" presetClass="entr" presetSubtype="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up)">
                                      <p:cBhvr>
                                        <p:cTn id="17" dur="2000"/>
                                        <p:tgtEl>
                                          <p:spTgt spid="84"/>
                                        </p:tgtEl>
                                      </p:cBhvr>
                                    </p:animEffect>
                                  </p:childTnLst>
                                </p:cTn>
                              </p:par>
                              <p:par>
                                <p:cTn id="18" presetID="22" presetClass="entr" presetSubtype="1"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60627" y="1357794"/>
            <a:ext cx="11487149" cy="1672167"/>
          </a:xfrm>
          <a:prstGeom prst="rect">
            <a:avLst/>
          </a:prstGeom>
          <a:noFill/>
          <a:ln w="9525">
            <a:noFill/>
            <a:miter lim="800000"/>
            <a:headEnd/>
            <a:tailEnd/>
          </a:ln>
        </p:spPr>
        <p:txBody>
          <a:bodyPr lIns="121907" tIns="60953" rIns="121907" bIns="60953"/>
          <a:lstStyle/>
          <a:p>
            <a:pPr marL="609513" lvl="1">
              <a:spcBef>
                <a:spcPct val="20000"/>
              </a:spcBef>
              <a:defRPr/>
            </a:pPr>
            <a:r>
              <a:rPr lang="uk-UA" altLang="en-US" sz="2667" kern="0" dirty="0" smtClean="0"/>
              <a:t>Фіксований бездротовий доступ</a:t>
            </a:r>
            <a:endParaRPr lang="en-US" altLang="en-US" sz="2667" b="1" kern="0" dirty="0"/>
          </a:p>
          <a:p>
            <a:pPr marL="1219020" lvl="1" indent="-609507">
              <a:spcBef>
                <a:spcPct val="20000"/>
              </a:spcBef>
              <a:buBlip>
                <a:blip r:embed="rId2"/>
              </a:buBlip>
              <a:defRPr/>
            </a:pPr>
            <a:endParaRPr lang="en-US" altLang="en-US" sz="2667" kern="0" dirty="0"/>
          </a:p>
        </p:txBody>
      </p:sp>
      <p:grpSp>
        <p:nvGrpSpPr>
          <p:cNvPr id="55300"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5314"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5315"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5316"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5317"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pic>
        <p:nvPicPr>
          <p:cNvPr id="55301"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a:t>core network</a:t>
            </a:r>
          </a:p>
        </p:txBody>
      </p:sp>
      <p:grpSp>
        <p:nvGrpSpPr>
          <p:cNvPr id="5" name="Group 69"/>
          <p:cNvGrpSpPr/>
          <p:nvPr/>
        </p:nvGrpSpPr>
        <p:grpSpPr>
          <a:xfrm>
            <a:off x="370284" y="3395705"/>
            <a:ext cx="794737" cy="568959"/>
            <a:chOff x="2032000" y="1286932"/>
            <a:chExt cx="1906693" cy="1442721"/>
          </a:xfrm>
          <a:solidFill>
            <a:schemeClr val="bg1">
              <a:lumMod val="65000"/>
            </a:schemeClr>
          </a:solidFill>
        </p:grpSpPr>
        <p:sp>
          <p:nvSpPr>
            <p:cNvPr id="75" name="Rectangle 74"/>
            <p:cNvSpPr/>
            <p:nvPr/>
          </p:nvSpPr>
          <p:spPr bwMode="auto">
            <a:xfrm>
              <a:off x="2248747" y="1950720"/>
              <a:ext cx="1490133" cy="7789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1" name="Rectangle 80"/>
            <p:cNvSpPr/>
            <p:nvPr/>
          </p:nvSpPr>
          <p:spPr bwMode="auto">
            <a:xfrm>
              <a:off x="2506133" y="1537548"/>
              <a:ext cx="955040" cy="504614"/>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3" name="Isosceles Triangle 82"/>
            <p:cNvSpPr/>
            <p:nvPr/>
          </p:nvSpPr>
          <p:spPr bwMode="auto">
            <a:xfrm>
              <a:off x="2032000" y="1537547"/>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5" name="Isosceles Triangle 84"/>
            <p:cNvSpPr/>
            <p:nvPr/>
          </p:nvSpPr>
          <p:spPr bwMode="auto">
            <a:xfrm>
              <a:off x="3024293" y="1540934"/>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7" name="Rectangle 86"/>
            <p:cNvSpPr/>
            <p:nvPr/>
          </p:nvSpPr>
          <p:spPr bwMode="auto">
            <a:xfrm>
              <a:off x="3220720" y="1364828"/>
              <a:ext cx="172720" cy="389465"/>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8" name="Rectangle 87"/>
            <p:cNvSpPr/>
            <p:nvPr/>
          </p:nvSpPr>
          <p:spPr bwMode="auto">
            <a:xfrm>
              <a:off x="3271520" y="1286932"/>
              <a:ext cx="45719" cy="1185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6" name="Group 88"/>
          <p:cNvGrpSpPr/>
          <p:nvPr/>
        </p:nvGrpSpPr>
        <p:grpSpPr>
          <a:xfrm>
            <a:off x="1323064" y="3192505"/>
            <a:ext cx="794737" cy="568959"/>
            <a:chOff x="2032000" y="1286932"/>
            <a:chExt cx="1906693" cy="1442721"/>
          </a:xfrm>
          <a:solidFill>
            <a:schemeClr val="bg1">
              <a:lumMod val="65000"/>
            </a:schemeClr>
          </a:solidFill>
        </p:grpSpPr>
        <p:sp>
          <p:nvSpPr>
            <p:cNvPr id="90" name="Rectangle 89"/>
            <p:cNvSpPr/>
            <p:nvPr/>
          </p:nvSpPr>
          <p:spPr bwMode="auto">
            <a:xfrm>
              <a:off x="2248747" y="1950720"/>
              <a:ext cx="1490133" cy="7789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1" name="Rectangle 90"/>
            <p:cNvSpPr/>
            <p:nvPr/>
          </p:nvSpPr>
          <p:spPr bwMode="auto">
            <a:xfrm>
              <a:off x="2506133" y="1537548"/>
              <a:ext cx="955040" cy="504614"/>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2" name="Isosceles Triangle 91"/>
            <p:cNvSpPr/>
            <p:nvPr/>
          </p:nvSpPr>
          <p:spPr bwMode="auto">
            <a:xfrm>
              <a:off x="2032000" y="1537547"/>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3" name="Isosceles Triangle 92"/>
            <p:cNvSpPr/>
            <p:nvPr/>
          </p:nvSpPr>
          <p:spPr bwMode="auto">
            <a:xfrm>
              <a:off x="3024293" y="1540934"/>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4" name="Rectangle 93"/>
            <p:cNvSpPr/>
            <p:nvPr/>
          </p:nvSpPr>
          <p:spPr bwMode="auto">
            <a:xfrm>
              <a:off x="3220720" y="1364828"/>
              <a:ext cx="172720" cy="389465"/>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5" name="Rectangle 94"/>
            <p:cNvSpPr/>
            <p:nvPr/>
          </p:nvSpPr>
          <p:spPr bwMode="auto">
            <a:xfrm>
              <a:off x="3271520" y="1286932"/>
              <a:ext cx="45719" cy="1185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7" name="Group 95"/>
          <p:cNvGrpSpPr/>
          <p:nvPr/>
        </p:nvGrpSpPr>
        <p:grpSpPr>
          <a:xfrm>
            <a:off x="2262302" y="3011883"/>
            <a:ext cx="794737" cy="568959"/>
            <a:chOff x="2032000" y="1286932"/>
            <a:chExt cx="1906693" cy="1442721"/>
          </a:xfrm>
          <a:solidFill>
            <a:schemeClr val="bg1">
              <a:lumMod val="65000"/>
            </a:schemeClr>
          </a:solidFill>
        </p:grpSpPr>
        <p:sp>
          <p:nvSpPr>
            <p:cNvPr id="97" name="Rectangle 96"/>
            <p:cNvSpPr/>
            <p:nvPr/>
          </p:nvSpPr>
          <p:spPr bwMode="auto">
            <a:xfrm>
              <a:off x="2248747" y="1950720"/>
              <a:ext cx="1490133" cy="7789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8" name="Rectangle 97"/>
            <p:cNvSpPr/>
            <p:nvPr/>
          </p:nvSpPr>
          <p:spPr bwMode="auto">
            <a:xfrm>
              <a:off x="2506133" y="1537548"/>
              <a:ext cx="955040" cy="504614"/>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9" name="Isosceles Triangle 98"/>
            <p:cNvSpPr/>
            <p:nvPr/>
          </p:nvSpPr>
          <p:spPr bwMode="auto">
            <a:xfrm>
              <a:off x="2032000" y="1537547"/>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0" name="Isosceles Triangle 99"/>
            <p:cNvSpPr/>
            <p:nvPr/>
          </p:nvSpPr>
          <p:spPr bwMode="auto">
            <a:xfrm>
              <a:off x="3024293" y="1540934"/>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1" name="Rectangle 100"/>
            <p:cNvSpPr/>
            <p:nvPr/>
          </p:nvSpPr>
          <p:spPr bwMode="auto">
            <a:xfrm>
              <a:off x="3220720" y="1364828"/>
              <a:ext cx="172720" cy="389465"/>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2" name="Rectangle 101"/>
            <p:cNvSpPr/>
            <p:nvPr/>
          </p:nvSpPr>
          <p:spPr bwMode="auto">
            <a:xfrm>
              <a:off x="3271520" y="1286932"/>
              <a:ext cx="45719" cy="1185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8" name="Group 102"/>
          <p:cNvGrpSpPr/>
          <p:nvPr/>
        </p:nvGrpSpPr>
        <p:grpSpPr>
          <a:xfrm>
            <a:off x="3264754" y="2894479"/>
            <a:ext cx="794737" cy="568959"/>
            <a:chOff x="2032000" y="1286932"/>
            <a:chExt cx="1906693" cy="1442721"/>
          </a:xfrm>
          <a:solidFill>
            <a:schemeClr val="bg1">
              <a:lumMod val="65000"/>
            </a:schemeClr>
          </a:solidFill>
        </p:grpSpPr>
        <p:sp>
          <p:nvSpPr>
            <p:cNvPr id="104" name="Rectangle 103"/>
            <p:cNvSpPr/>
            <p:nvPr/>
          </p:nvSpPr>
          <p:spPr bwMode="auto">
            <a:xfrm>
              <a:off x="2248747" y="1950720"/>
              <a:ext cx="1490133" cy="7789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5" name="Rectangle 104"/>
            <p:cNvSpPr/>
            <p:nvPr/>
          </p:nvSpPr>
          <p:spPr bwMode="auto">
            <a:xfrm>
              <a:off x="2506133" y="1537548"/>
              <a:ext cx="955040" cy="504614"/>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6" name="Isosceles Triangle 105"/>
            <p:cNvSpPr/>
            <p:nvPr/>
          </p:nvSpPr>
          <p:spPr bwMode="auto">
            <a:xfrm>
              <a:off x="2032000" y="1537547"/>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7" name="Isosceles Triangle 106"/>
            <p:cNvSpPr/>
            <p:nvPr/>
          </p:nvSpPr>
          <p:spPr bwMode="auto">
            <a:xfrm>
              <a:off x="3024293" y="1540934"/>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8" name="Rectangle 107"/>
            <p:cNvSpPr/>
            <p:nvPr/>
          </p:nvSpPr>
          <p:spPr bwMode="auto">
            <a:xfrm>
              <a:off x="3220720" y="1364828"/>
              <a:ext cx="172720" cy="389465"/>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9" name="Rectangle 108"/>
            <p:cNvSpPr/>
            <p:nvPr/>
          </p:nvSpPr>
          <p:spPr bwMode="auto">
            <a:xfrm>
              <a:off x="3271520" y="1286932"/>
              <a:ext cx="45719" cy="1185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110" name="Straight Connector 109"/>
          <p:cNvCxnSpPr>
            <a:cxnSpLocks noChangeShapeType="1"/>
          </p:cNvCxnSpPr>
          <p:nvPr/>
        </p:nvCxnSpPr>
        <p:spPr bwMode="auto">
          <a:xfrm>
            <a:off x="3977217" y="3310467"/>
            <a:ext cx="2453216" cy="662517"/>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12" name="Straight Connector 111"/>
          <p:cNvCxnSpPr>
            <a:cxnSpLocks noChangeShapeType="1"/>
          </p:cNvCxnSpPr>
          <p:nvPr/>
        </p:nvCxnSpPr>
        <p:spPr bwMode="auto">
          <a:xfrm>
            <a:off x="2992967" y="3399367"/>
            <a:ext cx="3354917" cy="601133"/>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15" name="Straight Connector 114"/>
          <p:cNvCxnSpPr>
            <a:cxnSpLocks noChangeShapeType="1"/>
          </p:cNvCxnSpPr>
          <p:nvPr/>
        </p:nvCxnSpPr>
        <p:spPr bwMode="auto">
          <a:xfrm>
            <a:off x="2051051" y="3613151"/>
            <a:ext cx="4279900" cy="378883"/>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16" name="Straight Connector 115"/>
          <p:cNvCxnSpPr>
            <a:cxnSpLocks noChangeShapeType="1"/>
          </p:cNvCxnSpPr>
          <p:nvPr/>
        </p:nvCxnSpPr>
        <p:spPr bwMode="auto">
          <a:xfrm>
            <a:off x="1107018" y="3788833"/>
            <a:ext cx="5251449" cy="2476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21" name="Straight Connector 120"/>
          <p:cNvCxnSpPr/>
          <p:nvPr/>
        </p:nvCxnSpPr>
        <p:spPr bwMode="auto">
          <a:xfrm flipV="1">
            <a:off x="6690785" y="3251200"/>
            <a:ext cx="1689100" cy="6604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pic>
        <p:nvPicPr>
          <p:cNvPr id="553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237568"/>
            <a:ext cx="4663017" cy="262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58986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2000"/>
                                        <p:tgtEl>
                                          <p:spTgt spid="110"/>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ipe(left)">
                                      <p:cBhvr>
                                        <p:cTn id="11" dur="2000"/>
                                        <p:tgtEl>
                                          <p:spTgt spid="112"/>
                                        </p:tgtEl>
                                      </p:cBhvr>
                                    </p:animEffect>
                                  </p:childTnLst>
                                </p:cTn>
                              </p:par>
                              <p:par>
                                <p:cTn id="12" presetID="22" presetClass="entr" presetSubtype="8"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wipe(left)">
                                      <p:cBhvr>
                                        <p:cTn id="14" dur="2000"/>
                                        <p:tgtEl>
                                          <p:spTgt spid="115"/>
                                        </p:tgtEl>
                                      </p:cBhvr>
                                    </p:animEffect>
                                  </p:childTnLst>
                                </p:cTn>
                              </p:par>
                              <p:par>
                                <p:cTn id="15" presetID="22" presetClass="entr" presetSubtype="8"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left)">
                                      <p:cBhvr>
                                        <p:cTn id="17"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418" y="2055284"/>
            <a:ext cx="11186583" cy="440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extLst>
          </p:cNvPr>
          <p:cNvSpPr>
            <a:spLocks noGrp="1"/>
          </p:cNvSpPr>
          <p:nvPr>
            <p:ph type="title"/>
          </p:nvPr>
        </p:nvSpPr>
        <p:spPr>
          <a:xfrm>
            <a:off x="929218" y="228600"/>
            <a:ext cx="10430933" cy="1143000"/>
          </a:xfrm>
        </p:spPr>
        <p:txBody>
          <a:bodyPr/>
          <a:lstStyle/>
          <a:p>
            <a:pPr>
              <a:defRPr/>
            </a:pPr>
            <a:r>
              <a:rPr lang="uk-UA" altLang="en-US" kern="1200" dirty="0" smtClean="0">
                <a:solidFill>
                  <a:schemeClr val="tx1"/>
                </a:solidFill>
                <a:latin typeface="Arial" panose="020B0604020202020204" pitchFamily="34" charset="0"/>
                <a:ea typeface="+mn-ea"/>
                <a:cs typeface="Arial" panose="020B0604020202020204" pitchFamily="34" charset="0"/>
              </a:rPr>
              <a:t>Еволюція від </a:t>
            </a:r>
            <a:r>
              <a:rPr lang="en-GB" altLang="en-US" kern="1200" dirty="0" smtClean="0">
                <a:solidFill>
                  <a:schemeClr val="tx1"/>
                </a:solidFill>
                <a:latin typeface="Arial" panose="020B0604020202020204" pitchFamily="34" charset="0"/>
                <a:ea typeface="+mn-ea"/>
                <a:cs typeface="Arial" panose="020B0604020202020204" pitchFamily="34" charset="0"/>
              </a:rPr>
              <a:t>4G </a:t>
            </a:r>
            <a:r>
              <a:rPr lang="uk-UA" altLang="en-US" kern="1200" dirty="0" smtClean="0">
                <a:solidFill>
                  <a:schemeClr val="tx1"/>
                </a:solidFill>
                <a:latin typeface="Arial" panose="020B0604020202020204" pitchFamily="34" charset="0"/>
                <a:ea typeface="+mn-ea"/>
                <a:cs typeface="Arial" panose="020B0604020202020204" pitchFamily="34" charset="0"/>
              </a:rPr>
              <a:t>до</a:t>
            </a:r>
            <a:r>
              <a:rPr lang="en-GB" altLang="en-US" kern="1200" dirty="0" smtClean="0">
                <a:solidFill>
                  <a:schemeClr val="tx1"/>
                </a:solidFill>
                <a:latin typeface="Arial" panose="020B0604020202020204" pitchFamily="34" charset="0"/>
                <a:ea typeface="+mn-ea"/>
                <a:cs typeface="Arial" panose="020B0604020202020204" pitchFamily="34" charset="0"/>
              </a:rPr>
              <a:t> 5G</a:t>
            </a:r>
            <a:endParaRPr lang="en-GB" altLang="en-US"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136889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750485" y="228600"/>
            <a:ext cx="8851900" cy="1143000"/>
          </a:xfrm>
        </p:spPr>
        <p:txBody>
          <a:bodyPr>
            <a:normAutofit fontScale="90000"/>
          </a:bodyPr>
          <a:lstStyle/>
          <a:p>
            <a:pPr>
              <a:defRPr/>
            </a:pPr>
            <a:r>
              <a:rPr lang="uk-UA" altLang="en-US" dirty="0" smtClean="0">
                <a:solidFill>
                  <a:schemeClr val="tx1"/>
                </a:solidFill>
              </a:rPr>
              <a:t>Який буде економічний вплив?</a:t>
            </a:r>
            <a:endParaRPr lang="en-GB" altLang="en-US" dirty="0" smtClean="0">
              <a:solidFill>
                <a:schemeClr val="tx1"/>
              </a:solidFill>
            </a:endParaRPr>
          </a:p>
        </p:txBody>
      </p:sp>
      <p:sp>
        <p:nvSpPr>
          <p:cNvPr id="6" name="Content Placeholder 2"/>
          <p:cNvSpPr txBox="1">
            <a:spLocks/>
          </p:cNvSpPr>
          <p:nvPr/>
        </p:nvSpPr>
        <p:spPr>
          <a:xfrm>
            <a:off x="457200" y="1600201"/>
            <a:ext cx="6265333" cy="1377951"/>
          </a:xfrm>
          <a:prstGeom prst="rect">
            <a:avLst/>
          </a:prstGeom>
        </p:spPr>
        <p:txBody>
          <a:bodyPr lIns="91440" tIns="45720" rIns="91440" bIns="45720"/>
          <a:lstStyle>
            <a:lvl1pPr marL="342900" indent="-342900" algn="l" rtl="0" eaLnBrk="1" fontAlgn="base" hangingPunct="1">
              <a:spcBef>
                <a:spcPct val="20000"/>
              </a:spcBef>
              <a:spcAft>
                <a:spcPct val="0"/>
              </a:spcAft>
              <a:buSzPct val="90000"/>
              <a:buBlip>
                <a:blip r:embed="rId2"/>
              </a:buBlip>
              <a:defRPr sz="2400" kern="1200">
                <a:solidFill>
                  <a:srgbClr val="404040"/>
                </a:solidFill>
                <a:latin typeface="Calibri" pitchFamily="34" charset="0"/>
                <a:ea typeface="+mn-ea"/>
                <a:cs typeface="+mn-cs"/>
              </a:defRPr>
            </a:lvl1pPr>
            <a:lvl2pPr marL="742950" indent="-285750" algn="l" rtl="0" eaLnBrk="1" fontAlgn="base" hangingPunct="1">
              <a:spcBef>
                <a:spcPct val="20000"/>
              </a:spcBef>
              <a:spcAft>
                <a:spcPct val="0"/>
              </a:spcAft>
              <a:buClr>
                <a:schemeClr val="tx2"/>
              </a:buClr>
              <a:buSzPct val="120000"/>
              <a:buFont typeface="Arial" charset="0"/>
              <a:buChar char="•"/>
              <a:defRPr sz="2000" kern="1200">
                <a:solidFill>
                  <a:srgbClr val="404040"/>
                </a:solidFill>
                <a:latin typeface="Calibri" pitchFamily="34" charset="0"/>
                <a:ea typeface="+mn-ea"/>
                <a:cs typeface="+mn-cs"/>
              </a:defRPr>
            </a:lvl2pPr>
            <a:lvl3pPr marL="1143000" indent="-228600" algn="l" rtl="0" eaLnBrk="1" fontAlgn="base" hangingPunct="1">
              <a:spcBef>
                <a:spcPct val="20000"/>
              </a:spcBef>
              <a:spcAft>
                <a:spcPct val="0"/>
              </a:spcAft>
              <a:buClr>
                <a:schemeClr val="tx2"/>
              </a:buClr>
              <a:buSzPct val="120000"/>
              <a:buFont typeface="Arial" charset="0"/>
              <a:buChar char="•"/>
              <a:defRPr sz="1600" kern="1200">
                <a:solidFill>
                  <a:srgbClr val="404040"/>
                </a:solidFill>
                <a:latin typeface="Calibri" pitchFamily="34" charset="0"/>
                <a:ea typeface="+mn-ea"/>
                <a:cs typeface="+mn-cs"/>
              </a:defRPr>
            </a:lvl3pPr>
            <a:lvl4pPr marL="1600200" indent="-228600" algn="l" rtl="0" eaLnBrk="1" fontAlgn="base" hangingPunct="1">
              <a:spcBef>
                <a:spcPct val="20000"/>
              </a:spcBef>
              <a:spcAft>
                <a:spcPct val="0"/>
              </a:spcAft>
              <a:buClr>
                <a:schemeClr val="tx2"/>
              </a:buClr>
              <a:buSzPct val="120000"/>
              <a:buFont typeface="Arial" charset="0"/>
              <a:buChar char="•"/>
              <a:defRPr sz="1600" kern="1200">
                <a:solidFill>
                  <a:srgbClr val="404040"/>
                </a:solidFill>
                <a:latin typeface="Calibri" pitchFamily="34" charset="0"/>
                <a:ea typeface="+mn-ea"/>
                <a:cs typeface="+mn-cs"/>
              </a:defRPr>
            </a:lvl4pPr>
            <a:lvl5pPr marL="2057400" indent="-228600" algn="l" rtl="0" eaLnBrk="1" fontAlgn="base" hangingPunct="1">
              <a:spcBef>
                <a:spcPct val="20000"/>
              </a:spcBef>
              <a:spcAft>
                <a:spcPct val="0"/>
              </a:spcAft>
              <a:buClr>
                <a:schemeClr val="tx2"/>
              </a:buClr>
              <a:buSzPct val="120000"/>
              <a:buFont typeface="Arial" charset="0"/>
              <a:buChar char="•"/>
              <a:defRPr sz="1600" kern="1200">
                <a:solidFill>
                  <a:srgbClr val="404040"/>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377" lvl="1" indent="-457189">
              <a:buFont typeface="Arial" pitchFamily="34" charset="0"/>
              <a:buChar char="•"/>
              <a:defRPr/>
            </a:pPr>
            <a:r>
              <a:rPr lang="uk-UA" sz="2667" dirty="0" smtClean="0">
                <a:solidFill>
                  <a:schemeClr val="tx1"/>
                </a:solidFill>
              </a:rPr>
              <a:t>ВВП США зросте на</a:t>
            </a:r>
            <a:r>
              <a:rPr lang="en-US" sz="2667" dirty="0" smtClean="0">
                <a:solidFill>
                  <a:schemeClr val="tx1"/>
                </a:solidFill>
              </a:rPr>
              <a:t> </a:t>
            </a:r>
            <a:r>
              <a:rPr lang="en-US" sz="2667" b="1" dirty="0">
                <a:solidFill>
                  <a:schemeClr val="tx1"/>
                </a:solidFill>
              </a:rPr>
              <a:t>$500 billion</a:t>
            </a:r>
            <a:endParaRPr lang="en-US" altLang="en-US" sz="2667" b="1" dirty="0">
              <a:solidFill>
                <a:schemeClr val="tx1"/>
              </a:solidFill>
            </a:endParaRPr>
          </a:p>
          <a:p>
            <a:pPr marL="914377" lvl="1" indent="-457189">
              <a:buFont typeface="Arial" pitchFamily="34" charset="0"/>
              <a:buChar char="•"/>
              <a:defRPr/>
            </a:pPr>
            <a:r>
              <a:rPr lang="uk-UA" sz="2667" dirty="0" smtClean="0">
                <a:solidFill>
                  <a:schemeClr val="tx1"/>
                </a:solidFill>
              </a:rPr>
              <a:t>Створення </a:t>
            </a:r>
            <a:r>
              <a:rPr lang="en-US" sz="2667" b="1" dirty="0" smtClean="0">
                <a:solidFill>
                  <a:schemeClr val="tx1"/>
                </a:solidFill>
              </a:rPr>
              <a:t>3 </a:t>
            </a:r>
            <a:r>
              <a:rPr lang="uk-UA" sz="2667" b="1" dirty="0" smtClean="0">
                <a:solidFill>
                  <a:schemeClr val="tx1"/>
                </a:solidFill>
              </a:rPr>
              <a:t>мільйонів </a:t>
            </a:r>
            <a:r>
              <a:rPr lang="uk-UA" sz="2667" dirty="0" smtClean="0">
                <a:solidFill>
                  <a:schemeClr val="tx1"/>
                </a:solidFill>
              </a:rPr>
              <a:t>нових робочих місць</a:t>
            </a:r>
            <a:endParaRPr lang="en-US" altLang="en-US" sz="2667" dirty="0">
              <a:solidFill>
                <a:schemeClr val="tx1"/>
              </a:solidFill>
            </a:endParaRPr>
          </a:p>
          <a:p>
            <a:pPr marL="0" indent="0">
              <a:buNone/>
              <a:defRPr/>
            </a:pPr>
            <a:endParaRPr lang="en-US" altLang="en-US" sz="1200" dirty="0"/>
          </a:p>
        </p:txBody>
      </p:sp>
      <p:pic>
        <p:nvPicPr>
          <p:cNvPr id="7" name="Picture 4" descr="https://newsroom.accenture.com/content/1101/images/5G_Benefit-All-Community-Sizes.jpg"/>
          <p:cNvPicPr>
            <a:picLocks noChangeAspect="1" noChangeArrowheads="1"/>
          </p:cNvPicPr>
          <p:nvPr/>
        </p:nvPicPr>
        <p:blipFill>
          <a:blip r:embed="rId3"/>
          <a:srcRect/>
          <a:stretch>
            <a:fillRect/>
          </a:stretch>
        </p:blipFill>
        <p:spPr bwMode="auto">
          <a:xfrm>
            <a:off x="512234" y="4226984"/>
            <a:ext cx="6057900" cy="2480733"/>
          </a:xfrm>
          <a:prstGeom prst="rect">
            <a:avLst/>
          </a:prstGeom>
          <a:noFill/>
          <a:ln>
            <a:solidFill>
              <a:schemeClr val="bg1">
                <a:lumMod val="65000"/>
              </a:schemeClr>
            </a:solidFill>
          </a:ln>
          <a:extLst/>
        </p:spPr>
      </p:pic>
      <p:sp>
        <p:nvSpPr>
          <p:cNvPr id="64517" name="TextBox 3"/>
          <p:cNvSpPr txBox="1">
            <a:spLocks noChangeArrowheads="1"/>
          </p:cNvSpPr>
          <p:nvPr/>
        </p:nvSpPr>
        <p:spPr bwMode="auto">
          <a:xfrm>
            <a:off x="6881285" y="1494368"/>
            <a:ext cx="501438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r>
              <a:rPr lang="uk-UA" sz="1400" dirty="0"/>
              <a:t>“Рішення“ розумного міста ”, що працюють на 5G, застосовувані лише для управління транспортним рухом та електричними мережами, можуть принести приблизно 160 мільярдів доларів вигод та економії місцевим громадам та їх жителям. Ці атрибути 5G дозволять містам скоротити час їзди на роботу, покращити громадську безпеку та забезпечити значну ефективність інтелектуальних мереж ".</a:t>
            </a:r>
            <a:endParaRPr lang="en-GB" altLang="en-US" sz="1333" dirty="0"/>
          </a:p>
        </p:txBody>
      </p:sp>
      <p:pic>
        <p:nvPicPr>
          <p:cNvPr id="6451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6785" y="3721100"/>
            <a:ext cx="3634316" cy="300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001050"/>
      </p:ext>
    </p:extLst>
  </p:cSld>
  <p:clrMapOvr>
    <a:masterClrMapping/>
  </p:clrMapOvr>
  <p:transition advTm="8000">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54427"/>
            <a:ext cx="12192000" cy="6381193"/>
          </a:xfrm>
          <a:prstGeom prst="rect">
            <a:avLst/>
          </a:prstGeom>
        </p:spPr>
      </p:pic>
    </p:spTree>
    <p:extLst>
      <p:ext uri="{BB962C8B-B14F-4D97-AF65-F5344CB8AC3E}">
        <p14:creationId xmlns:p14="http://schemas.microsoft.com/office/powerpoint/2010/main" val="1682936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3914"/>
            <a:ext cx="12192000" cy="6830172"/>
          </a:xfrm>
          <a:prstGeom prst="rect">
            <a:avLst/>
          </a:prstGeom>
        </p:spPr>
      </p:pic>
    </p:spTree>
    <p:extLst>
      <p:ext uri="{BB962C8B-B14F-4D97-AF65-F5344CB8AC3E}">
        <p14:creationId xmlns:p14="http://schemas.microsoft.com/office/powerpoint/2010/main" val="241592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3918"/>
            <a:ext cx="6658571" cy="415408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661" y="0"/>
            <a:ext cx="7516988" cy="3581392"/>
          </a:xfrm>
          <a:prstGeom prst="rect">
            <a:avLst/>
          </a:prstGeom>
        </p:spPr>
      </p:pic>
    </p:spTree>
    <p:extLst>
      <p:ext uri="{BB962C8B-B14F-4D97-AF65-F5344CB8AC3E}">
        <p14:creationId xmlns:p14="http://schemas.microsoft.com/office/powerpoint/2010/main" val="3078960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850"/>
            <a:ext cx="12192000" cy="6065644"/>
          </a:xfrm>
          <a:prstGeom prst="rect">
            <a:avLst/>
          </a:prstGeom>
        </p:spPr>
      </p:pic>
    </p:spTree>
    <p:extLst>
      <p:ext uri="{BB962C8B-B14F-4D97-AF65-F5344CB8AC3E}">
        <p14:creationId xmlns:p14="http://schemas.microsoft.com/office/powerpoint/2010/main" val="2326965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97980"/>
            <a:ext cx="12192000" cy="6062039"/>
          </a:xfrm>
          <a:prstGeom prst="rect">
            <a:avLst/>
          </a:prstGeom>
        </p:spPr>
      </p:pic>
    </p:spTree>
    <p:extLst>
      <p:ext uri="{BB962C8B-B14F-4D97-AF65-F5344CB8AC3E}">
        <p14:creationId xmlns:p14="http://schemas.microsoft.com/office/powerpoint/2010/main" val="424272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כותרת 1"/>
          <p:cNvSpPr>
            <a:spLocks noGrp="1"/>
          </p:cNvSpPr>
          <p:nvPr>
            <p:ph type="title"/>
          </p:nvPr>
        </p:nvSpPr>
        <p:spPr>
          <a:xfrm>
            <a:off x="262467" y="167217"/>
            <a:ext cx="9908117" cy="1143000"/>
          </a:xfrm>
        </p:spPr>
        <p:txBody>
          <a:bodyPr/>
          <a:lstStyle/>
          <a:p>
            <a:pPr>
              <a:defRPr/>
            </a:pPr>
            <a:r>
              <a:rPr lang="uk-UA" altLang="en-US" dirty="0" smtClean="0">
                <a:solidFill>
                  <a:schemeClr val="tx1"/>
                </a:solidFill>
              </a:rPr>
              <a:t>Що важливіше?</a:t>
            </a:r>
            <a:endParaRPr lang="he-IL" altLang="en-US" dirty="0" smtClean="0">
              <a:solidFill>
                <a:schemeClr val="tx1"/>
              </a:solidFill>
            </a:endParaRPr>
          </a:p>
        </p:txBody>
      </p:sp>
      <p:sp>
        <p:nvSpPr>
          <p:cNvPr id="5" name="Content Placeholder 2"/>
          <p:cNvSpPr>
            <a:spLocks noGrp="1"/>
          </p:cNvSpPr>
          <p:nvPr>
            <p:ph idx="1"/>
          </p:nvPr>
        </p:nvSpPr>
        <p:spPr>
          <a:xfrm>
            <a:off x="190039" y="1183469"/>
            <a:ext cx="11078634" cy="4842935"/>
          </a:xfrm>
        </p:spPr>
        <p:txBody>
          <a:bodyPr/>
          <a:lstStyle/>
          <a:p>
            <a:pPr marL="0" indent="0">
              <a:buNone/>
              <a:defRPr/>
            </a:pPr>
            <a:r>
              <a:rPr lang="uk-UA" dirty="0"/>
              <a:t>Розвиток мобільного широкосмугового зв'язку є важливим </a:t>
            </a:r>
            <a:endParaRPr lang="uk-UA" dirty="0" smtClean="0"/>
          </a:p>
          <a:p>
            <a:pPr>
              <a:defRPr/>
            </a:pPr>
            <a:r>
              <a:rPr lang="uk-UA" sz="2000" dirty="0" smtClean="0"/>
              <a:t>Головний </a:t>
            </a:r>
            <a:r>
              <a:rPr lang="uk-UA" sz="2000" dirty="0"/>
              <a:t>пріоритет для </a:t>
            </a:r>
            <a:r>
              <a:rPr lang="uk-UA" sz="2000" dirty="0" smtClean="0"/>
              <a:t>мобільних </a:t>
            </a:r>
            <a:r>
              <a:rPr lang="uk-UA" sz="2000" dirty="0"/>
              <a:t>операторів, </a:t>
            </a:r>
            <a:endParaRPr lang="uk-UA" sz="2000" dirty="0" smtClean="0"/>
          </a:p>
          <a:p>
            <a:pPr>
              <a:defRPr/>
            </a:pPr>
            <a:r>
              <a:rPr lang="uk-UA" sz="2000" dirty="0" smtClean="0"/>
              <a:t>Зрозумілі бізнес-моделі і схеми прибутку</a:t>
            </a:r>
          </a:p>
          <a:p>
            <a:pPr>
              <a:defRPr/>
            </a:pPr>
            <a:r>
              <a:rPr lang="uk-UA" sz="2000" dirty="0" smtClean="0"/>
              <a:t>5G </a:t>
            </a:r>
            <a:r>
              <a:rPr lang="uk-UA" sz="2000" dirty="0"/>
              <a:t>Phase1 дуже добре </a:t>
            </a:r>
            <a:r>
              <a:rPr lang="uk-UA" sz="2000" dirty="0" smtClean="0"/>
              <a:t>описує ці випадки </a:t>
            </a:r>
            <a:r>
              <a:rPr lang="uk-UA" sz="2000" dirty="0"/>
              <a:t>використання</a:t>
            </a:r>
            <a:endParaRPr lang="en-US" altLang="en-US" sz="1200" dirty="0"/>
          </a:p>
          <a:p>
            <a:pPr>
              <a:defRPr/>
            </a:pPr>
            <a:endParaRPr lang="uk-UA" altLang="en-US" dirty="0" smtClean="0"/>
          </a:p>
          <a:p>
            <a:pPr marL="0" indent="0">
              <a:buNone/>
              <a:defRPr/>
            </a:pPr>
            <a:r>
              <a:rPr lang="en-US" altLang="en-US" dirty="0" smtClean="0"/>
              <a:t>...</a:t>
            </a:r>
            <a:r>
              <a:rPr lang="uk-UA" altLang="en-US" dirty="0" smtClean="0"/>
              <a:t>але так само важливим є використання </a:t>
            </a:r>
            <a:r>
              <a:rPr lang="en-US" altLang="en-US" dirty="0" smtClean="0"/>
              <a:t>Ultra-Reliable </a:t>
            </a:r>
            <a:r>
              <a:rPr lang="en-US" altLang="en-US" dirty="0"/>
              <a:t>Low-Latency Communications and Massive </a:t>
            </a:r>
            <a:r>
              <a:rPr lang="en-US" altLang="en-US" dirty="0" smtClean="0"/>
              <a:t>Machine Type Communications</a:t>
            </a:r>
            <a:r>
              <a:rPr lang="uk-UA" altLang="en-US" dirty="0" smtClean="0"/>
              <a:t> (</a:t>
            </a:r>
            <a:r>
              <a:rPr lang="uk-UA" dirty="0"/>
              <a:t>Надійний зв’язок із низькою затримкою та </a:t>
            </a:r>
            <a:r>
              <a:rPr lang="uk-UA" dirty="0" smtClean="0"/>
              <a:t>масовий автоматизований тип зв’язку</a:t>
            </a:r>
            <a:endParaRPr lang="en-US" altLang="en-US" dirty="0"/>
          </a:p>
          <a:p>
            <a:pPr marL="914286" lvl="1" indent="-457143">
              <a:defRPr/>
            </a:pPr>
            <a:r>
              <a:rPr lang="en-US" altLang="en-US" sz="1600" dirty="0"/>
              <a:t>URLLC </a:t>
            </a:r>
            <a:r>
              <a:rPr lang="uk-UA" altLang="en-US" sz="1600" dirty="0" smtClean="0"/>
              <a:t>функції описані в</a:t>
            </a:r>
            <a:r>
              <a:rPr lang="en-US" altLang="en-US" sz="1600" dirty="0" smtClean="0"/>
              <a:t> </a:t>
            </a:r>
            <a:r>
              <a:rPr lang="en-US" altLang="en-US" sz="1600" dirty="0"/>
              <a:t>5G Phase 1</a:t>
            </a:r>
          </a:p>
          <a:p>
            <a:pPr marL="914286" lvl="1" indent="-457143">
              <a:defRPr/>
            </a:pPr>
            <a:r>
              <a:rPr lang="en-US" altLang="en-US" sz="1600" dirty="0"/>
              <a:t>URLLC </a:t>
            </a:r>
            <a:r>
              <a:rPr lang="uk-UA" altLang="en-US" sz="1600" dirty="0" smtClean="0"/>
              <a:t>і</a:t>
            </a:r>
            <a:r>
              <a:rPr lang="en-US" altLang="en-US" sz="1600" dirty="0" smtClean="0"/>
              <a:t> </a:t>
            </a:r>
            <a:r>
              <a:rPr lang="en-US" altLang="en-US" sz="1600" dirty="0" err="1"/>
              <a:t>mMTC</a:t>
            </a:r>
            <a:r>
              <a:rPr lang="en-US" altLang="en-US" sz="1600" dirty="0"/>
              <a:t> </a:t>
            </a:r>
            <a:r>
              <a:rPr lang="uk-UA" altLang="en-US" sz="1600" dirty="0" smtClean="0"/>
              <a:t>повністю охоплені в</a:t>
            </a:r>
            <a:r>
              <a:rPr lang="en-US" altLang="en-US" sz="1600" dirty="0" smtClean="0"/>
              <a:t> </a:t>
            </a:r>
            <a:r>
              <a:rPr lang="en-US" altLang="en-US" sz="1600" dirty="0"/>
              <a:t>5G Phase 2</a:t>
            </a:r>
          </a:p>
        </p:txBody>
      </p:sp>
      <p:pic>
        <p:nvPicPr>
          <p:cNvPr id="71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0984" y="4809067"/>
            <a:ext cx="2463800" cy="16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03835" y="1326092"/>
            <a:ext cx="2520949" cy="17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651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269" y="0"/>
            <a:ext cx="13417559" cy="6783355"/>
          </a:xfrm>
          <a:prstGeom prst="rect">
            <a:avLst/>
          </a:prstGeom>
        </p:spPr>
      </p:pic>
    </p:spTree>
    <p:extLst>
      <p:ext uri="{BB962C8B-B14F-4D97-AF65-F5344CB8AC3E}">
        <p14:creationId xmlns:p14="http://schemas.microsoft.com/office/powerpoint/2010/main" val="1829404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75742" cy="347847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542" y="2586193"/>
            <a:ext cx="6052457" cy="4271807"/>
          </a:xfrm>
          <a:prstGeom prst="rect">
            <a:avLst/>
          </a:prstGeom>
        </p:spPr>
      </p:pic>
    </p:spTree>
    <p:extLst>
      <p:ext uri="{BB962C8B-B14F-4D97-AF65-F5344CB8AC3E}">
        <p14:creationId xmlns:p14="http://schemas.microsoft.com/office/powerpoint/2010/main" val="3474565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39" y="1035698"/>
            <a:ext cx="11300494" cy="4752682"/>
          </a:xfrm>
          <a:prstGeom prst="rect">
            <a:avLst/>
          </a:prstGeom>
        </p:spPr>
      </p:pic>
    </p:spTree>
    <p:extLst>
      <p:ext uri="{BB962C8B-B14F-4D97-AF65-F5344CB8AC3E}">
        <p14:creationId xmlns:p14="http://schemas.microsoft.com/office/powerpoint/2010/main" val="2365263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237" y="1054359"/>
            <a:ext cx="8694305" cy="4699965"/>
          </a:xfrm>
          <a:prstGeom prst="rect">
            <a:avLst/>
          </a:prstGeom>
        </p:spPr>
      </p:pic>
    </p:spTree>
    <p:extLst>
      <p:ext uri="{BB962C8B-B14F-4D97-AF65-F5344CB8AC3E}">
        <p14:creationId xmlns:p14="http://schemas.microsoft.com/office/powerpoint/2010/main" val="3597122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5533053" cy="6858000"/>
          </a:xfrm>
          <a:prstGeom prst="rect">
            <a:avLst/>
          </a:prstGeom>
        </p:spPr>
      </p:pic>
      <p:pic>
        <p:nvPicPr>
          <p:cNvPr id="5" name="Рисунок 4"/>
          <p:cNvPicPr>
            <a:picLocks noChangeAspect="1"/>
          </p:cNvPicPr>
          <p:nvPr/>
        </p:nvPicPr>
        <p:blipFill>
          <a:blip r:embed="rId3"/>
          <a:stretch>
            <a:fillRect/>
          </a:stretch>
        </p:blipFill>
        <p:spPr>
          <a:xfrm>
            <a:off x="5972175" y="0"/>
            <a:ext cx="6219825" cy="3467100"/>
          </a:xfrm>
          <a:prstGeom prst="rect">
            <a:avLst/>
          </a:prstGeom>
        </p:spPr>
      </p:pic>
      <p:pic>
        <p:nvPicPr>
          <p:cNvPr id="6" name="Рисунок 5"/>
          <p:cNvPicPr>
            <a:picLocks noChangeAspect="1"/>
          </p:cNvPicPr>
          <p:nvPr/>
        </p:nvPicPr>
        <p:blipFill>
          <a:blip r:embed="rId4"/>
          <a:stretch>
            <a:fillRect/>
          </a:stretch>
        </p:blipFill>
        <p:spPr>
          <a:xfrm>
            <a:off x="5981700" y="3987962"/>
            <a:ext cx="6210300" cy="2371725"/>
          </a:xfrm>
          <a:prstGeom prst="rect">
            <a:avLst/>
          </a:prstGeom>
        </p:spPr>
      </p:pic>
    </p:spTree>
    <p:extLst>
      <p:ext uri="{BB962C8B-B14F-4D97-AF65-F5344CB8AC3E}">
        <p14:creationId xmlns:p14="http://schemas.microsoft.com/office/powerpoint/2010/main" val="327028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0458" y="2292249"/>
            <a:ext cx="6172200" cy="1286694"/>
          </a:xfrm>
        </p:spPr>
        <p:txBody>
          <a:bodyPr>
            <a:normAutofit/>
          </a:bodyPr>
          <a:lstStyle/>
          <a:p>
            <a:r>
              <a:rPr lang="uk-UA" dirty="0" smtClean="0"/>
              <a:t>Дякую за увагу!</a:t>
            </a:r>
            <a:endParaRPr lang="ru-RU" dirty="0"/>
          </a:p>
        </p:txBody>
      </p:sp>
    </p:spTree>
    <p:extLst>
      <p:ext uri="{BB962C8B-B14F-4D97-AF65-F5344CB8AC3E}">
        <p14:creationId xmlns:p14="http://schemas.microsoft.com/office/powerpoint/2010/main" val="66306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כותרת 1"/>
          <p:cNvSpPr>
            <a:spLocks noGrp="1"/>
          </p:cNvSpPr>
          <p:nvPr>
            <p:ph type="title"/>
          </p:nvPr>
        </p:nvSpPr>
        <p:spPr>
          <a:xfrm>
            <a:off x="135802" y="120682"/>
            <a:ext cx="11639216" cy="1325563"/>
          </a:xfrm>
        </p:spPr>
        <p:txBody>
          <a:bodyPr>
            <a:noAutofit/>
          </a:bodyPr>
          <a:lstStyle/>
          <a:p>
            <a:pPr>
              <a:defRPr/>
            </a:pPr>
            <a:r>
              <a:rPr lang="uk-UA" sz="4000" b="1" dirty="0"/>
              <a:t>Це 5G просто вища швидкість передачі даних?</a:t>
            </a:r>
            <a:endParaRPr lang="he-IL" altLang="en-US" sz="4000" b="1" i="1" dirty="0" smtClean="0">
              <a:solidFill>
                <a:srgbClr val="C00000"/>
              </a:solidFill>
              <a:effectLst>
                <a:outerShdw blurRad="38100" dist="38100" dir="2700000" algn="tl">
                  <a:srgbClr val="000000">
                    <a:alpha val="43137"/>
                  </a:srgbClr>
                </a:outerShdw>
              </a:effectLst>
            </a:endParaRPr>
          </a:p>
        </p:txBody>
      </p:sp>
      <p:sp>
        <p:nvSpPr>
          <p:cNvPr id="2" name="Rectangle 1"/>
          <p:cNvSpPr/>
          <p:nvPr/>
        </p:nvSpPr>
        <p:spPr>
          <a:xfrm>
            <a:off x="244445" y="1345971"/>
            <a:ext cx="11530574" cy="4278092"/>
          </a:xfrm>
          <a:prstGeom prst="rect">
            <a:avLst/>
          </a:prstGeom>
        </p:spPr>
        <p:txBody>
          <a:bodyPr wrap="square" lIns="91432" tIns="45719" rIns="91432" bIns="45719">
            <a:spAutoFit/>
          </a:bodyPr>
          <a:lstStyle/>
          <a:p>
            <a:pPr>
              <a:defRPr/>
            </a:pPr>
            <a:r>
              <a:rPr lang="uk-UA" sz="2400" dirty="0"/>
              <a:t>Детальні </a:t>
            </a:r>
            <a:r>
              <a:rPr lang="uk-UA" sz="2400" dirty="0" smtClean="0"/>
              <a:t>показники ефективності </a:t>
            </a:r>
            <a:r>
              <a:rPr lang="uk-UA" sz="2400" dirty="0"/>
              <a:t>IMT2020 </a:t>
            </a:r>
            <a:r>
              <a:rPr lang="uk-UA" sz="2400" dirty="0" smtClean="0"/>
              <a:t>визначені </a:t>
            </a:r>
            <a:r>
              <a:rPr lang="en-US" sz="2400" dirty="0"/>
              <a:t>ITU-R</a:t>
            </a:r>
            <a:r>
              <a:rPr lang="uk-UA" sz="2400" dirty="0" smtClean="0"/>
              <a:t> </a:t>
            </a:r>
            <a:r>
              <a:rPr lang="uk-UA" sz="2400" dirty="0"/>
              <a:t>наступним чином</a:t>
            </a:r>
            <a:r>
              <a:rPr lang="uk-UA" sz="2400" dirty="0" smtClean="0"/>
              <a:t>:</a:t>
            </a:r>
          </a:p>
          <a:p>
            <a:pPr>
              <a:defRPr/>
            </a:pPr>
            <a:endParaRPr lang="en-GB" sz="2400" dirty="0">
              <a:latin typeface="Calibri" panose="020F0502020204030204" pitchFamily="34" charset="0"/>
              <a:cs typeface="Calibri" panose="020F0502020204030204" pitchFamily="34" charset="0"/>
            </a:endParaRP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Пікова швидкість передачі</a:t>
            </a:r>
            <a:r>
              <a:rPr lang="en-GB" sz="1600" dirty="0">
                <a:latin typeface="Calibri" panose="020F0502020204030204" pitchFamily="34" charset="0"/>
                <a:cs typeface="Calibri" panose="020F0502020204030204" pitchFamily="34" charset="0"/>
              </a:rPr>
              <a:t>		</a:t>
            </a:r>
            <a:r>
              <a:rPr lang="uk-UA"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a:t>
            </a:r>
            <a:r>
              <a:rPr lang="en-GB" sz="1600" dirty="0">
                <a:latin typeface="Calibri" panose="020F0502020204030204" pitchFamily="34" charset="0"/>
                <a:cs typeface="Calibri" panose="020F0502020204030204" pitchFamily="34" charset="0"/>
              </a:rPr>
              <a:t>Downlink: 20Gbit/s, Uplink: 10Gbit/s]</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Пікова спектральна ефективність</a:t>
            </a:r>
            <a:r>
              <a:rPr lang="en-GB" sz="1600" dirty="0">
                <a:latin typeface="Calibri" panose="020F0502020204030204" pitchFamily="34" charset="0"/>
                <a:cs typeface="Calibri" panose="020F0502020204030204" pitchFamily="34" charset="0"/>
              </a:rPr>
              <a:t>		[Downlink: 30bit/s/Hz, Uplink: 15bit/s/Hz]</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Швидкість передачі даних користувачем                 </a:t>
            </a:r>
            <a:r>
              <a:rPr lang="en-GB" sz="1600" dirty="0" smtClean="0">
                <a:latin typeface="Calibri" panose="020F0502020204030204" pitchFamily="34" charset="0"/>
                <a:cs typeface="Calibri" panose="020F0502020204030204" pitchFamily="34" charset="0"/>
              </a:rPr>
              <a:t>[</a:t>
            </a:r>
            <a:r>
              <a:rPr lang="uk-UA" sz="1600" dirty="0" smtClean="0">
                <a:latin typeface="Calibri" panose="020F0502020204030204" pitchFamily="34" charset="0"/>
                <a:cs typeface="Calibri" panose="020F0502020204030204" pitchFamily="34" charset="0"/>
              </a:rPr>
              <a:t>В містах зі щільною забудовою</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Downlink: 100Mbit/s, Uplink: 50Gbit/s]</a:t>
            </a:r>
          </a:p>
          <a:p>
            <a:pPr marL="285717" indent="-285717">
              <a:buFont typeface="Arial" panose="020B0604020202020204" pitchFamily="34" charset="0"/>
              <a:buChar char="•"/>
              <a:defRPr/>
            </a:pPr>
            <a:r>
              <a:rPr lang="en-GB" sz="1600" dirty="0" smtClean="0">
                <a:latin typeface="Calibri" panose="020F0502020204030204" pitchFamily="34" charset="0"/>
                <a:cs typeface="Calibri" panose="020F0502020204030204" pitchFamily="34" charset="0"/>
              </a:rPr>
              <a:t>5</a:t>
            </a:r>
            <a:r>
              <a:rPr lang="uk-UA" sz="1600" dirty="0" smtClean="0">
                <a:latin typeface="Calibri" panose="020F0502020204030204" pitchFamily="34" charset="0"/>
                <a:cs typeface="Calibri" panose="020F0502020204030204" pitchFamily="34" charset="0"/>
              </a:rPr>
              <a:t>-відсоткова спектральна ефективність</a:t>
            </a:r>
            <a:r>
              <a:rPr lang="en-GB" sz="1600"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a:t>
            </a:r>
            <a:r>
              <a:rPr lang="uk-UA" sz="1600" dirty="0" smtClean="0">
                <a:latin typeface="Calibri" panose="020F0502020204030204" pitchFamily="34" charset="0"/>
                <a:cs typeface="Calibri" panose="020F0502020204030204" pitchFamily="34" charset="0"/>
              </a:rPr>
              <a:t>внутрішня точка доступу</a:t>
            </a:r>
            <a:r>
              <a:rPr lang="en-GB" sz="1600" dirty="0" smtClean="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scenario: Downlink: 0,3bit/s/Hz]</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Середня спектральна ефективність</a:t>
            </a:r>
            <a:r>
              <a:rPr lang="en-GB" sz="1600"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a:t>
            </a:r>
            <a:r>
              <a:rPr lang="uk-UA" sz="1600" dirty="0" smtClean="0">
                <a:latin typeface="Calibri" panose="020F0502020204030204" pitchFamily="34" charset="0"/>
                <a:cs typeface="Calibri" panose="020F0502020204030204" pitchFamily="34" charset="0"/>
              </a:rPr>
              <a:t>внутршня точка доступу</a:t>
            </a:r>
            <a:r>
              <a:rPr lang="en-GB" sz="1600" dirty="0" smtClean="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scenario: Downlink: 9bit/s/Hz/</a:t>
            </a:r>
            <a:r>
              <a:rPr lang="en-GB" sz="1600" dirty="0" err="1">
                <a:latin typeface="Calibri" panose="020F0502020204030204" pitchFamily="34" charset="0"/>
                <a:cs typeface="Calibri" panose="020F0502020204030204" pitchFamily="34" charset="0"/>
              </a:rPr>
              <a:t>TRxP</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Пропускна здатність трафіку</a:t>
            </a:r>
            <a:r>
              <a:rPr lang="en-GB" sz="1600" dirty="0">
                <a:latin typeface="Calibri" panose="020F0502020204030204" pitchFamily="34" charset="0"/>
                <a:cs typeface="Calibri" panose="020F0502020204030204" pitchFamily="34" charset="0"/>
              </a:rPr>
              <a:t>		[Downlink indoor hotspot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scenario): 10Mbit/s/m</a:t>
            </a:r>
            <a:r>
              <a:rPr lang="en-GB" sz="1600" baseline="30000" dirty="0">
                <a:latin typeface="Calibri" panose="020F0502020204030204" pitchFamily="34" charset="0"/>
                <a:cs typeface="Calibri" panose="020F0502020204030204" pitchFamily="34" charset="0"/>
              </a:rPr>
              <a:t>2</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Затримка на рівні користувача</a:t>
            </a:r>
            <a:r>
              <a:rPr lang="en-GB" sz="1600" b="1"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4ms for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1 </a:t>
            </a:r>
            <a:r>
              <a:rPr lang="en-GB" sz="1600" dirty="0" err="1">
                <a:latin typeface="Calibri" panose="020F0502020204030204" pitchFamily="34" charset="0"/>
                <a:cs typeface="Calibri" panose="020F0502020204030204" pitchFamily="34" charset="0"/>
              </a:rPr>
              <a:t>ms</a:t>
            </a:r>
            <a:r>
              <a:rPr lang="en-GB" sz="1600" dirty="0">
                <a:latin typeface="Calibri" panose="020F0502020204030204" pitchFamily="34" charset="0"/>
                <a:cs typeface="Calibri" panose="020F0502020204030204" pitchFamily="34" charset="0"/>
              </a:rPr>
              <a:t> for URLLC]</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Затримка на контрольному рівні</a:t>
            </a:r>
            <a:r>
              <a:rPr lang="en-GB" sz="1600"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Maximum 20ms, ideally 10ms]</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Щільність з6єднання</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eMTC</a:t>
            </a:r>
            <a:r>
              <a:rPr lang="en-GB" sz="1600" dirty="0">
                <a:latin typeface="Calibri" panose="020F0502020204030204" pitchFamily="34" charset="0"/>
                <a:cs typeface="Calibri" panose="020F0502020204030204" pitchFamily="34" charset="0"/>
              </a:rPr>
              <a:t> scenario, 1 000 000 devices per km</a:t>
            </a:r>
            <a:r>
              <a:rPr lang="en-GB" sz="1600" baseline="30000" dirty="0">
                <a:latin typeface="Calibri" panose="020F0502020204030204" pitchFamily="34" charset="0"/>
                <a:cs typeface="Calibri" panose="020F0502020204030204" pitchFamily="34" charset="0"/>
              </a:rPr>
              <a:t>2</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Енергоефективність</a:t>
            </a:r>
            <a:r>
              <a:rPr lang="en-GB" sz="1600"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a:t>
            </a:r>
            <a:r>
              <a:rPr lang="uk-UA" sz="1600" dirty="0" smtClean="0">
                <a:latin typeface="Calibri" panose="020F0502020204030204" pitchFamily="34" charset="0"/>
                <a:cs typeface="Calibri" panose="020F0502020204030204" pitchFamily="34" charset="0"/>
              </a:rPr>
              <a:t>поки не вказується</a:t>
            </a:r>
            <a:r>
              <a:rPr lang="en-GB" sz="1600" dirty="0" smtClean="0">
                <a:latin typeface="Calibri" panose="020F0502020204030204" pitchFamily="34" charset="0"/>
                <a:cs typeface="Calibri" panose="020F0502020204030204" pitchFamily="34" charset="0"/>
              </a:rPr>
              <a:t>]</a:t>
            </a:r>
            <a:endParaRPr lang="en-GB" sz="1600" dirty="0">
              <a:latin typeface="Calibri" panose="020F0502020204030204" pitchFamily="34" charset="0"/>
              <a:cs typeface="Calibri" panose="020F0502020204030204" pitchFamily="34" charset="0"/>
            </a:endParaRP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Надійність</a:t>
            </a:r>
            <a:r>
              <a:rPr lang="en-GB" sz="1600" dirty="0">
                <a:latin typeface="Calibri" panose="020F0502020204030204" pitchFamily="34" charset="0"/>
                <a:cs typeface="Calibri" panose="020F0502020204030204" pitchFamily="34" charset="0"/>
              </a:rPr>
              <a:t>			[URLLC scenario: 1/10</a:t>
            </a:r>
            <a:r>
              <a:rPr lang="en-GB" sz="1600" baseline="30000" dirty="0">
                <a:latin typeface="Calibri" panose="020F0502020204030204" pitchFamily="34" charset="0"/>
                <a:cs typeface="Calibri" panose="020F0502020204030204" pitchFamily="34" charset="0"/>
              </a:rPr>
              <a:t>-5</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Мобільність</a:t>
            </a:r>
            <a:r>
              <a:rPr lang="en-GB" sz="1600" dirty="0">
                <a:latin typeface="Calibri" panose="020F0502020204030204" pitchFamily="34" charset="0"/>
                <a:cs typeface="Calibri" panose="020F0502020204030204" pitchFamily="34" charset="0"/>
              </a:rPr>
              <a:t>			[Up to 500 km/h (rural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Час переривання мобільності</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and URLLC scenarios: 0ms]</a:t>
            </a:r>
          </a:p>
          <a:p>
            <a:pPr marL="285717" indent="-285717">
              <a:buFont typeface="Arial" panose="020B0604020202020204" pitchFamily="34" charset="0"/>
              <a:buChar char="•"/>
              <a:defRPr/>
            </a:pPr>
            <a:r>
              <a:rPr lang="uk-UA" sz="1600" dirty="0" smtClean="0">
                <a:latin typeface="Calibri" panose="020F0502020204030204" pitchFamily="34" charset="0"/>
                <a:cs typeface="Calibri" panose="020F0502020204030204" pitchFamily="34" charset="0"/>
              </a:rPr>
              <a:t>Ширина смуги пропускання</a:t>
            </a:r>
            <a:r>
              <a:rPr lang="en-GB" sz="1600"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a:t>
            </a:r>
            <a:r>
              <a:rPr lang="en-GB" sz="1600" dirty="0">
                <a:latin typeface="Calibri" panose="020F0502020204030204" pitchFamily="34" charset="0"/>
                <a:cs typeface="Calibri" panose="020F0502020204030204" pitchFamily="34" charset="0"/>
              </a:rPr>
              <a:t>Minimum 100MHz, Maximum 1GHz]</a:t>
            </a:r>
          </a:p>
        </p:txBody>
      </p:sp>
    </p:spTree>
    <p:extLst>
      <p:ext uri="{BB962C8B-B14F-4D97-AF65-F5344CB8AC3E}">
        <p14:creationId xmlns:p14="http://schemas.microsoft.com/office/powerpoint/2010/main" val="166620054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כותרת 1"/>
          <p:cNvSpPr>
            <a:spLocks noGrp="1"/>
          </p:cNvSpPr>
          <p:nvPr>
            <p:ph type="title"/>
          </p:nvPr>
        </p:nvSpPr>
        <p:spPr/>
        <p:txBody>
          <a:bodyPr/>
          <a:lstStyle/>
          <a:p>
            <a:pPr>
              <a:defRPr/>
            </a:pPr>
            <a:r>
              <a:rPr lang="uk-UA" altLang="en-US" dirty="0" smtClean="0">
                <a:solidFill>
                  <a:schemeClr val="tx1"/>
                </a:solidFill>
              </a:rPr>
              <a:t>З чого все починалось?</a:t>
            </a:r>
            <a:endParaRPr lang="he-IL" altLang="en-US" dirty="0" smtClean="0">
              <a:solidFill>
                <a:schemeClr val="tx1"/>
              </a:solidFill>
            </a:endParaRPr>
          </a:p>
        </p:txBody>
      </p:sp>
      <p:sp>
        <p:nvSpPr>
          <p:cNvPr id="9219" name="Content Placeholder 2"/>
          <p:cNvSpPr>
            <a:spLocks noGrp="1"/>
          </p:cNvSpPr>
          <p:nvPr>
            <p:ph idx="1"/>
          </p:nvPr>
        </p:nvSpPr>
        <p:spPr>
          <a:xfrm>
            <a:off x="274853" y="1447067"/>
            <a:ext cx="10883900" cy="4552949"/>
          </a:xfrm>
        </p:spPr>
        <p:txBody>
          <a:bodyPr>
            <a:normAutofit fontScale="77500" lnSpcReduction="20000"/>
          </a:bodyPr>
          <a:lstStyle/>
          <a:p>
            <a:pPr marL="0" indent="0">
              <a:buNone/>
            </a:pPr>
            <a:r>
              <a:rPr lang="uk-UA" dirty="0"/>
              <a:t>Консультативний семінар 3GPP: </a:t>
            </a:r>
            <a:r>
              <a:rPr lang="uk-UA" dirty="0" smtClean="0"/>
              <a:t>Фінікс</a:t>
            </a:r>
            <a:r>
              <a:rPr lang="uk-UA" dirty="0"/>
              <a:t>, вересень 2015 р </a:t>
            </a:r>
            <a:endParaRPr lang="uk-UA" dirty="0" smtClean="0"/>
          </a:p>
          <a:p>
            <a:pPr marL="0" indent="0">
              <a:buNone/>
            </a:pPr>
            <a:r>
              <a:rPr lang="uk-UA" dirty="0" smtClean="0"/>
              <a:t>550 </a:t>
            </a:r>
            <a:r>
              <a:rPr lang="uk-UA" dirty="0"/>
              <a:t>експертів з промисловості, уряду, регуляторних органів, наукових досліджень та наукових кіл </a:t>
            </a:r>
            <a:r>
              <a:rPr lang="uk-UA" dirty="0" smtClean="0"/>
              <a:t>домовились </a:t>
            </a:r>
            <a:r>
              <a:rPr lang="uk-UA" dirty="0"/>
              <a:t>розділити </a:t>
            </a:r>
            <a:r>
              <a:rPr lang="uk-UA" dirty="0" smtClean="0"/>
              <a:t>створення стндарту 5G </a:t>
            </a:r>
            <a:r>
              <a:rPr lang="uk-UA" dirty="0"/>
              <a:t>на два етапи: </a:t>
            </a:r>
            <a:endParaRPr lang="uk-UA" dirty="0" smtClean="0"/>
          </a:p>
          <a:p>
            <a:r>
              <a:rPr lang="uk-UA" sz="2400" dirty="0" smtClean="0"/>
              <a:t>Фаза </a:t>
            </a:r>
            <a:r>
              <a:rPr lang="uk-UA" sz="2400" dirty="0"/>
              <a:t>1 </a:t>
            </a:r>
            <a:r>
              <a:rPr lang="uk-UA" sz="2400" dirty="0" smtClean="0"/>
              <a:t>(</a:t>
            </a:r>
            <a:r>
              <a:rPr lang="en-US" sz="2400" dirty="0"/>
              <a:t>new radio </a:t>
            </a:r>
            <a:r>
              <a:rPr lang="uk-UA" sz="2400" dirty="0" smtClean="0"/>
              <a:t>і</a:t>
            </a:r>
            <a:r>
              <a:rPr lang="en-US" sz="2400" dirty="0" smtClean="0"/>
              <a:t> </a:t>
            </a:r>
            <a:r>
              <a:rPr lang="en-US" sz="2400" dirty="0"/>
              <a:t>core network</a:t>
            </a:r>
            <a:r>
              <a:rPr lang="uk-UA" sz="2400" dirty="0" smtClean="0"/>
              <a:t>) </a:t>
            </a:r>
            <a:r>
              <a:rPr lang="uk-UA" sz="2400" dirty="0"/>
              <a:t>повинна бути поставлена до середини 2018 року (для вирішення більш нагальних підгруп комерційних потреб) </a:t>
            </a:r>
            <a:endParaRPr lang="uk-UA" sz="2400" dirty="0" smtClean="0"/>
          </a:p>
          <a:p>
            <a:r>
              <a:rPr lang="uk-UA" sz="2400" dirty="0" smtClean="0"/>
              <a:t>Фаза </a:t>
            </a:r>
            <a:r>
              <a:rPr lang="uk-UA" sz="2400" dirty="0"/>
              <a:t>2 повинна бути виконана до кінця 2019 року (для вирішення всіх виявлених випадків використання та вимог) </a:t>
            </a:r>
            <a:endParaRPr lang="uk-UA" sz="2400" dirty="0" smtClean="0"/>
          </a:p>
          <a:p>
            <a:pPr marL="0" indent="0">
              <a:buNone/>
            </a:pPr>
            <a:r>
              <a:rPr lang="uk-UA" dirty="0" smtClean="0"/>
              <a:t>Погодились</a:t>
            </a:r>
            <a:r>
              <a:rPr lang="uk-UA" dirty="0"/>
              <a:t>, що стандарти 5G повинні стосуватися 3 основних сімейств використання: eMBB, mMTC, URLLC </a:t>
            </a:r>
            <a:endParaRPr lang="uk-UA" dirty="0" smtClean="0"/>
          </a:p>
          <a:p>
            <a:pPr marL="0" indent="0">
              <a:buNone/>
            </a:pPr>
            <a:r>
              <a:rPr lang="uk-UA" dirty="0" smtClean="0"/>
              <a:t>Намір </a:t>
            </a:r>
            <a:r>
              <a:rPr lang="uk-UA" dirty="0"/>
              <a:t>полягав у тому, щоб дозволити новим галузям промисловості скористатися 5G (наприклад, автомобільна промисловість, охорона здоров'я, енергетика, виробництво ...) </a:t>
            </a:r>
            <a:endParaRPr lang="uk-UA" dirty="0" smtClean="0"/>
          </a:p>
          <a:p>
            <a:pPr marL="0" indent="0">
              <a:buNone/>
            </a:pPr>
            <a:r>
              <a:rPr lang="uk-UA" dirty="0" smtClean="0"/>
              <a:t>... Але кроки по розробці 5G </a:t>
            </a:r>
            <a:r>
              <a:rPr lang="uk-UA" dirty="0"/>
              <a:t>вже були визначені в ETSI, наприклад: </a:t>
            </a:r>
            <a:endParaRPr lang="uk-UA" dirty="0" smtClean="0"/>
          </a:p>
          <a:p>
            <a:pPr marL="0" indent="0">
              <a:buNone/>
            </a:pPr>
            <a:r>
              <a:rPr lang="uk-UA" dirty="0" smtClean="0"/>
              <a:t>ETSI </a:t>
            </a:r>
            <a:r>
              <a:rPr lang="uk-UA" dirty="0"/>
              <a:t>ISG Network Functions Virtualization (NFV): розпочато роботу в 2013 році </a:t>
            </a:r>
            <a:endParaRPr lang="uk-UA" dirty="0" smtClean="0"/>
          </a:p>
          <a:p>
            <a:pPr marL="0" indent="0">
              <a:buNone/>
            </a:pPr>
            <a:r>
              <a:rPr lang="uk-UA" dirty="0" smtClean="0"/>
              <a:t>ETSI </a:t>
            </a:r>
            <a:r>
              <a:rPr lang="uk-UA" dirty="0"/>
              <a:t>ISG Multi-Access Edge Computing (MEC): розпочав роботу в 2014 році</a:t>
            </a:r>
            <a:endParaRPr lang="en-US" altLang="en-US" sz="1600" dirty="0"/>
          </a:p>
        </p:txBody>
      </p:sp>
      <p:grpSp>
        <p:nvGrpSpPr>
          <p:cNvPr id="9220" name="Group 6"/>
          <p:cNvGrpSpPr>
            <a:grpSpLocks/>
          </p:cNvGrpSpPr>
          <p:nvPr/>
        </p:nvGrpSpPr>
        <p:grpSpPr bwMode="auto">
          <a:xfrm>
            <a:off x="9696449" y="5045399"/>
            <a:ext cx="2495551" cy="1909233"/>
            <a:chOff x="1812032" y="3003798"/>
            <a:chExt cx="2543944" cy="1815976"/>
          </a:xfrm>
        </p:grpSpPr>
        <p:graphicFrame>
          <p:nvGraphicFramePr>
            <p:cNvPr id="8" name="Diagram 7"/>
            <p:cNvGraphicFramePr/>
            <p:nvPr/>
          </p:nvGraphicFramePr>
          <p:xfrm>
            <a:off x="1812032" y="3003798"/>
            <a:ext cx="2543944" cy="1815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2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363838"/>
              <a:ext cx="843558" cy="84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617309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232" y="3686395"/>
            <a:ext cx="7562851" cy="283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ontent Placeholder 2"/>
          <p:cNvSpPr>
            <a:spLocks noGrp="1"/>
          </p:cNvSpPr>
          <p:nvPr>
            <p:ph idx="1"/>
          </p:nvPr>
        </p:nvSpPr>
        <p:spPr>
          <a:xfrm>
            <a:off x="81482" y="385005"/>
            <a:ext cx="11863225" cy="4102100"/>
          </a:xfrm>
        </p:spPr>
        <p:txBody>
          <a:bodyPr/>
          <a:lstStyle/>
          <a:p>
            <a:pPr marL="0" indent="0">
              <a:buNone/>
            </a:pPr>
            <a:r>
              <a:rPr lang="uk-UA" sz="2400" dirty="0"/>
              <a:t>Масштабована </a:t>
            </a:r>
            <a:r>
              <a:rPr lang="uk-UA" sz="2400" dirty="0" smtClean="0"/>
              <a:t>нумерація </a:t>
            </a:r>
            <a:r>
              <a:rPr lang="uk-UA" sz="2400" dirty="0"/>
              <a:t>OFDM із масштабуванням інтервалу піднесучих</a:t>
            </a:r>
            <a:r>
              <a:rPr lang="uk-UA" sz="2400" dirty="0" smtClean="0"/>
              <a:t>.</a:t>
            </a:r>
          </a:p>
          <a:p>
            <a:pPr marL="0" indent="0">
              <a:buNone/>
            </a:pPr>
            <a:r>
              <a:rPr lang="uk-UA" sz="2400" dirty="0" smtClean="0"/>
              <a:t> </a:t>
            </a:r>
            <a:r>
              <a:rPr lang="uk-UA" sz="2400" dirty="0"/>
              <a:t>LTE підтримує пропускну здатність несучої до 20 МГц з переважно фіксованою </a:t>
            </a:r>
            <a:r>
              <a:rPr lang="uk-UA" sz="2400" dirty="0" smtClean="0"/>
              <a:t>нумерацією </a:t>
            </a:r>
            <a:r>
              <a:rPr lang="uk-UA" sz="2400" dirty="0"/>
              <a:t>OFDM - інтервал піднесучих 15 кГц. Але NR пропонує масштабовану </a:t>
            </a:r>
            <a:r>
              <a:rPr lang="uk-UA" sz="2400" dirty="0" smtClean="0"/>
              <a:t>нумерацію </a:t>
            </a:r>
            <a:r>
              <a:rPr lang="uk-UA" sz="2400" dirty="0"/>
              <a:t>OFDM для підтримки різноманітних діапазонів спектру та моделей розгортання. NR може працювати в діапазонах mmWave з </a:t>
            </a:r>
            <a:r>
              <a:rPr lang="uk-UA" sz="2400" dirty="0" smtClean="0"/>
              <a:t>великою шириною </a:t>
            </a:r>
            <a:r>
              <a:rPr lang="uk-UA" sz="2400" dirty="0"/>
              <a:t>каналу (сотні МГц), а інтервал піднесучих OFDM повинен мати можливість відповідно масштабуватися, щоб складність ШПФ </a:t>
            </a:r>
            <a:r>
              <a:rPr lang="uk-UA" sz="2400" dirty="0" smtClean="0"/>
              <a:t>(швидкого перетворення Фур’є) не </a:t>
            </a:r>
            <a:r>
              <a:rPr lang="uk-UA" sz="2400" dirty="0"/>
              <a:t>зростала експоненціально для ширших смуг пропускання.</a:t>
            </a:r>
            <a:endParaRPr lang="en-US" altLang="en-US" sz="2133" dirty="0"/>
          </a:p>
        </p:txBody>
      </p:sp>
    </p:spTree>
    <p:extLst>
      <p:ext uri="{BB962C8B-B14F-4D97-AF65-F5344CB8AC3E}">
        <p14:creationId xmlns:p14="http://schemas.microsoft.com/office/powerpoint/2010/main" val="240377009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63374" y="353085"/>
            <a:ext cx="11646027" cy="6092166"/>
          </a:xfrm>
        </p:spPr>
        <p:txBody>
          <a:bodyPr/>
          <a:lstStyle/>
          <a:p>
            <a:pPr marL="0" indent="0">
              <a:buNone/>
            </a:pPr>
            <a:r>
              <a:rPr lang="uk-UA" sz="3200" dirty="0"/>
              <a:t>Власні механізми прямої сумісності - </a:t>
            </a:r>
            <a:r>
              <a:rPr lang="uk-UA" sz="3200" dirty="0" smtClean="0"/>
              <a:t>нумерація </a:t>
            </a:r>
            <a:r>
              <a:rPr lang="uk-UA" sz="3200" dirty="0"/>
              <a:t>за своєю суттю пристосована до будь-якої смуги частот.</a:t>
            </a:r>
            <a:r>
              <a:rPr lang="en-US" altLang="en-US" sz="3200" dirty="0"/>
              <a:t/>
            </a:r>
            <a:br>
              <a:rPr lang="en-US" altLang="en-US" sz="3200" dirty="0"/>
            </a:br>
            <a:r>
              <a:rPr lang="en-US" altLang="en-US" sz="3200" dirty="0"/>
              <a:t/>
            </a:r>
            <a:br>
              <a:rPr lang="en-US" altLang="en-US" sz="3200" dirty="0"/>
            </a:br>
            <a:r>
              <a:rPr lang="en-US" altLang="en-US" sz="3200" dirty="0"/>
              <a:t/>
            </a:r>
            <a:br>
              <a:rPr lang="en-US" altLang="en-US" sz="3200" dirty="0"/>
            </a:br>
            <a:r>
              <a:rPr lang="en-US" altLang="en-US" sz="3200" dirty="0"/>
              <a:t/>
            </a:r>
            <a:br>
              <a:rPr lang="en-US" altLang="en-US" sz="3200" dirty="0"/>
            </a:br>
            <a:endParaRPr lang="en-US" altLang="en-US" sz="3200" dirty="0"/>
          </a:p>
          <a:p>
            <a:pPr marL="455073" indent="-455073"/>
            <a:endParaRPr lang="en-US" altLang="en-US" sz="3200" b="1" u="sng" dirty="0"/>
          </a:p>
          <a:p>
            <a:pPr marL="0" indent="0">
              <a:buNone/>
            </a:pPr>
            <a:endParaRPr lang="uk-UA" altLang="en-US" sz="3200" b="1" u="sng" dirty="0" smtClean="0"/>
          </a:p>
          <a:p>
            <a:pPr marL="0" indent="0">
              <a:buNone/>
            </a:pPr>
            <a:endParaRPr lang="uk-UA" altLang="en-US" sz="3200" b="1" u="sng" dirty="0"/>
          </a:p>
          <a:p>
            <a:pPr marL="0" indent="0">
              <a:buNone/>
            </a:pPr>
            <a:r>
              <a:rPr lang="uk-UA" altLang="en-US" sz="3200" b="1" u="sng" dirty="0" smtClean="0"/>
              <a:t>Нова нумерація каналів</a:t>
            </a:r>
            <a:endParaRPr lang="en-US" altLang="en-US" sz="3200" b="1" u="sng" dirty="0"/>
          </a:p>
          <a:p>
            <a:pPr lvl="1"/>
            <a:r>
              <a:rPr lang="en-US" altLang="en-US" sz="2000" dirty="0" smtClean="0"/>
              <a:t>LDPC</a:t>
            </a:r>
            <a:r>
              <a:rPr lang="uk-UA" altLang="en-US" sz="2000" dirty="0" smtClean="0"/>
              <a:t> (</a:t>
            </a:r>
            <a:r>
              <a:rPr lang="en-GB" altLang="ru-RU" sz="2000" dirty="0"/>
              <a:t>Low-Density </a:t>
            </a:r>
            <a:r>
              <a:rPr lang="en-GB" altLang="ru-RU" sz="2000" dirty="0" smtClean="0"/>
              <a:t>Parity-Checking</a:t>
            </a:r>
            <a:r>
              <a:rPr lang="uk-UA" altLang="ru-RU" sz="2000" dirty="0" smtClean="0"/>
              <a:t>)</a:t>
            </a:r>
            <a:r>
              <a:rPr lang="en-US" altLang="en-US" sz="2000" dirty="0" smtClean="0"/>
              <a:t> </a:t>
            </a:r>
            <a:r>
              <a:rPr lang="uk-UA" altLang="en-US" sz="2000" dirty="0" smtClean="0"/>
              <a:t>для каналів даних</a:t>
            </a:r>
            <a:r>
              <a:rPr lang="en-US" altLang="en-US" sz="2000" dirty="0" smtClean="0"/>
              <a:t>, </a:t>
            </a:r>
            <a:r>
              <a:rPr lang="en-US" altLang="en-US" sz="2000" dirty="0"/>
              <a:t>Polar coding </a:t>
            </a:r>
            <a:r>
              <a:rPr lang="uk-UA" altLang="en-US" sz="2000" dirty="0" smtClean="0"/>
              <a:t>(полярне кодування) для контрольного каналу</a:t>
            </a:r>
            <a:endParaRPr lang="en-US" altLang="en-US" sz="2000" dirty="0"/>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962" y="1502625"/>
            <a:ext cx="5867400" cy="306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27965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extLst>
          </p:cNvPr>
          <p:cNvSpPr>
            <a:spLocks noGrp="1"/>
          </p:cNvSpPr>
          <p:nvPr>
            <p:ph type="title"/>
          </p:nvPr>
        </p:nvSpPr>
        <p:spPr>
          <a:xfrm>
            <a:off x="929218" y="228600"/>
            <a:ext cx="10902949" cy="1143000"/>
          </a:xfrm>
        </p:spPr>
        <p:txBody>
          <a:bodyPr>
            <a:normAutofit/>
          </a:bodyPr>
          <a:lstStyle/>
          <a:p>
            <a:pPr>
              <a:defRPr/>
            </a:pPr>
            <a:r>
              <a:rPr lang="uk-UA" altLang="en-US" dirty="0" smtClean="0">
                <a:solidFill>
                  <a:schemeClr val="tx1"/>
                </a:solidFill>
                <a:latin typeface="Arial" panose="020B0604020202020204" pitchFamily="34" charset="0"/>
                <a:cs typeface="Arial" panose="020B0604020202020204" pitchFamily="34" charset="0"/>
              </a:rPr>
              <a:t>Що користувач отримує від </a:t>
            </a:r>
            <a:r>
              <a:rPr lang="en-GB" altLang="en-US" dirty="0" smtClean="0">
                <a:solidFill>
                  <a:schemeClr val="tx1"/>
                </a:solidFill>
                <a:latin typeface="Arial" panose="020B0604020202020204" pitchFamily="34" charset="0"/>
                <a:cs typeface="Arial" panose="020B0604020202020204" pitchFamily="34" charset="0"/>
              </a:rPr>
              <a:t>NR </a:t>
            </a:r>
            <a:r>
              <a:rPr lang="en-GB" altLang="en-US" dirty="0">
                <a:solidFill>
                  <a:schemeClr val="tx1"/>
                </a:solidFill>
                <a:latin typeface="Arial" panose="020B0604020202020204" pitchFamily="34" charset="0"/>
                <a:cs typeface="Arial" panose="020B0604020202020204" pitchFamily="34" charset="0"/>
              </a:rPr>
              <a:t>?</a:t>
            </a:r>
            <a:endParaRPr lang="en-GB" altLang="en-US" kern="1200" dirty="0">
              <a:solidFill>
                <a:schemeClr val="tx1"/>
              </a:solidFill>
              <a:latin typeface="Arial" panose="020B0604020202020204" pitchFamily="34" charset="0"/>
              <a:ea typeface="+mn-ea"/>
              <a:cs typeface="Arial" panose="020B0604020202020204" pitchFamily="34" charset="0"/>
            </a:endParaRPr>
          </a:p>
        </p:txBody>
      </p:sp>
      <p:sp>
        <p:nvSpPr>
          <p:cNvPr id="14339" name="Content Placeholder 2"/>
          <p:cNvSpPr>
            <a:spLocks noGrp="1"/>
          </p:cNvSpPr>
          <p:nvPr>
            <p:ph idx="1"/>
          </p:nvPr>
        </p:nvSpPr>
        <p:spPr>
          <a:xfrm>
            <a:off x="647700" y="1418167"/>
            <a:ext cx="11184467" cy="5027084"/>
          </a:xfrm>
        </p:spPr>
        <p:txBody>
          <a:bodyPr/>
          <a:lstStyle/>
          <a:p>
            <a:pPr marL="455073" indent="-455073"/>
            <a:r>
              <a:rPr lang="uk-UA" dirty="0"/>
              <a:t>Вбудована підтримка низької затримки та надмірної надійності </a:t>
            </a:r>
            <a:endParaRPr lang="uk-UA" dirty="0" smtClean="0"/>
          </a:p>
          <a:p>
            <a:pPr marL="0" indent="0">
              <a:buNone/>
            </a:pPr>
            <a:endParaRPr lang="uk-UA" dirty="0" smtClean="0"/>
          </a:p>
          <a:p>
            <a:pPr marL="455073" indent="-455073"/>
            <a:r>
              <a:rPr lang="uk-UA" dirty="0"/>
              <a:t>Г</a:t>
            </a:r>
            <a:r>
              <a:rPr lang="uk-UA" dirty="0" smtClean="0"/>
              <a:t>нучка </a:t>
            </a:r>
            <a:r>
              <a:rPr lang="uk-UA" dirty="0"/>
              <a:t>та модульна архітектура RAN: розділений </a:t>
            </a:r>
            <a:r>
              <a:rPr lang="uk-UA" dirty="0" smtClean="0"/>
              <a:t>інтерфейсний, </a:t>
            </a:r>
            <a:r>
              <a:rPr lang="uk-UA" dirty="0"/>
              <a:t>розділений </a:t>
            </a:r>
            <a:r>
              <a:rPr lang="uk-UA" dirty="0" smtClean="0"/>
              <a:t>контрольний </a:t>
            </a:r>
            <a:r>
              <a:rPr lang="uk-UA" dirty="0"/>
              <a:t>та користувацькі </a:t>
            </a:r>
            <a:r>
              <a:rPr lang="uk-UA" dirty="0" smtClean="0"/>
              <a:t>рівні </a:t>
            </a:r>
          </a:p>
          <a:p>
            <a:pPr marL="0" indent="0">
              <a:buNone/>
            </a:pPr>
            <a:endParaRPr lang="uk-UA" dirty="0" smtClean="0"/>
          </a:p>
          <a:p>
            <a:pPr marL="455073" indent="-455073"/>
            <a:r>
              <a:rPr lang="uk-UA" dirty="0" smtClean="0"/>
              <a:t>Наскрізна </a:t>
            </a:r>
            <a:r>
              <a:rPr lang="uk-UA" dirty="0"/>
              <a:t>підтримка Network Slicing (мережева архітектура, яка дозволяє мультиплексувати віртуалізовані та незалежні логічні мережі на одній і тій же інфраструктурі фізичної мережі. Кожен зріз мережі - це ізольована наскрізна мережа, розроблена для виконання різноманітних вимог, що вимагаються певним </a:t>
            </a:r>
            <a:r>
              <a:rPr lang="uk-UA" dirty="0" smtClean="0"/>
              <a:t>додатком)</a:t>
            </a:r>
            <a:endParaRPr lang="en-US" altLang="en-US" dirty="0" smtClean="0"/>
          </a:p>
        </p:txBody>
      </p:sp>
    </p:spTree>
    <p:extLst>
      <p:ext uri="{BB962C8B-B14F-4D97-AF65-F5344CB8AC3E}">
        <p14:creationId xmlns:p14="http://schemas.microsoft.com/office/powerpoint/2010/main" val="258252553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theme/theme1.xml><?xml version="1.0" encoding="utf-8"?>
<a:theme xmlns:a="http://schemas.openxmlformats.org/drawingml/2006/main" name="Глубина">
  <a:themeElements>
    <a:clrScheme name="Глубина">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Глубина">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TM04033923[[fn=Глубина]]</Template>
  <TotalTime>437</TotalTime>
  <Words>1087</Words>
  <Application>Microsoft Office PowerPoint</Application>
  <PresentationFormat>Widescreen</PresentationFormat>
  <Paragraphs>122</Paragraphs>
  <Slides>45</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Corbel</vt:lpstr>
      <vt:lpstr>Miriam</vt:lpstr>
      <vt:lpstr>Times New Roman</vt:lpstr>
      <vt:lpstr>Глубина</vt:lpstr>
      <vt:lpstr>Лекція 12 5G</vt:lpstr>
      <vt:lpstr>Що таке 5G NR ?</vt:lpstr>
      <vt:lpstr>Що планується досягти?</vt:lpstr>
      <vt:lpstr>Що важливіше?</vt:lpstr>
      <vt:lpstr>Це 5G просто вища швидкість передачі даних?</vt:lpstr>
      <vt:lpstr>З чого все починалось?</vt:lpstr>
      <vt:lpstr>PowerPoint Presentation</vt:lpstr>
      <vt:lpstr>PowerPoint Presentation</vt:lpstr>
      <vt:lpstr>Що користувач отримує від NR ?</vt:lpstr>
      <vt:lpstr>Розподіл спектру в світі</vt:lpstr>
      <vt:lpstr>Архітектура системи 5G</vt:lpstr>
      <vt:lpstr>PowerPoint Presentation</vt:lpstr>
      <vt:lpstr>PowerPoint Presentation</vt:lpstr>
      <vt:lpstr>PowerPoint Presentation</vt:lpstr>
      <vt:lpstr>PowerPoint Presentation</vt:lpstr>
      <vt:lpstr>5G system architecture</vt:lpstr>
      <vt:lpstr>PowerPoint Presentation</vt:lpstr>
      <vt:lpstr>PowerPoint Presentation</vt:lpstr>
      <vt:lpstr>PowerPoint Presentation</vt:lpstr>
      <vt:lpstr>PowerPoint Presentation</vt:lpstr>
      <vt:lpstr>PowerPoint Presentation</vt:lpstr>
      <vt:lpstr>Серії специфікацій технологій радіодоступу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Еволюція від 4G до 5G</vt:lpstr>
      <vt:lpstr>Який буде економічний вплив?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Дякую за увагу!</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Перспективы внедрения 5G в Украине</dc:title>
  <dc:creator>user</dc:creator>
  <cp:lastModifiedBy>Пользователь Windows</cp:lastModifiedBy>
  <cp:revision>25</cp:revision>
  <dcterms:created xsi:type="dcterms:W3CDTF">2019-10-01T18:03:27Z</dcterms:created>
  <dcterms:modified xsi:type="dcterms:W3CDTF">2020-12-12T20:39:59Z</dcterms:modified>
</cp:coreProperties>
</file>