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71" r:id="rId7"/>
    <p:sldId id="261" r:id="rId8"/>
    <p:sldId id="262" r:id="rId9"/>
    <p:sldId id="263" r:id="rId10"/>
    <p:sldId id="264" r:id="rId11"/>
    <p:sldId id="265" r:id="rId12"/>
    <p:sldId id="272" r:id="rId13"/>
    <p:sldId id="268" r:id="rId14"/>
    <p:sldId id="266" r:id="rId15"/>
    <p:sldId id="273" r:id="rId16"/>
    <p:sldId id="269" r:id="rId17"/>
    <p:sldId id="267" r:id="rId18"/>
    <p:sldId id="270" r:id="rId19"/>
    <p:sldId id="274" r:id="rId2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82" d="100"/>
          <a:sy n="82" d="100"/>
        </p:scale>
        <p:origin x="6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190E89-41E8-4514-970F-40FB31657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2B441008-C7B2-4C35-9E83-06DB6672AA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1200C54-B3D6-43F6-A437-85731347A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E058F-F88A-4684-A3D9-980F75BFC410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9338960-9416-4BA0-B406-D2D87D20C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A399A59-D3A6-422E-B583-B10EE1BFC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67062-523D-44D2-A195-F75EEB5C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0155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FD5CCB-B00A-47E8-9BA2-16B29E0F2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208F6CC8-A50C-4DD3-99FD-94D169246C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7FEA8E5-016F-4E22-9995-6263C28CB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E058F-F88A-4684-A3D9-980F75BFC410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705EADA-A405-45E8-A432-4DD5E8E99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4542A2E-5BE9-4EF0-BF9B-2F30BF96C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67062-523D-44D2-A195-F75EEB5C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9914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B020B422-E76C-4ED3-A3C7-7BD8B4639F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7706592F-A56A-493F-8B16-8A30C017D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5E5408A-8735-4388-B1F8-CFF48935C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E058F-F88A-4684-A3D9-980F75BFC410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CA74A43-7788-4FCD-8112-F6727FF0E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C063C3D-4B9C-4D1A-BFCF-ACB2E015D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67062-523D-44D2-A195-F75EEB5C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4019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0207DF-6F45-4B11-B5EF-3EE4619B1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2569806-C06E-4472-B1B0-9803A2A28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3576B3C-1AC7-4420-85E5-0120F971A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E058F-F88A-4684-A3D9-980F75BFC410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AC20128-0497-4E08-8F85-DE3D71D7A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47F7CEF-3A3C-4EC5-BCDC-09042DA92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67062-523D-44D2-A195-F75EEB5C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7332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D02DAD-CACE-4156-895E-937706576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6A29ECC-AF24-499E-9DE3-F0B13C0DA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4F8115F-09A0-4994-909F-ACB1E79A2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E058F-F88A-4684-A3D9-980F75BFC410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B303358-704B-4690-B345-3A8B3E32C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98D09C8-E4B7-43D4-8BB0-DE81B6487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67062-523D-44D2-A195-F75EEB5C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2012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8CAFD0-65DC-41B7-AFD0-FF68062D5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172E481-35D3-4656-9024-645593B4C9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B992492-4F3D-460E-ACE2-7A2C72E7D2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3C038914-29AE-4768-B21B-EE33C6518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E058F-F88A-4684-A3D9-980F75BFC410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803A713-6C1B-4C90-B597-A26173288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E41F3FE-4730-4F36-9DD6-225BF0118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67062-523D-44D2-A195-F75EEB5C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9400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870D04-9F0E-4E40-B558-F40463320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81A2275-DF50-4751-A38A-1DB8EC3964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76F40294-D56B-4382-A9A3-531AB96B4E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0F3F14D3-7582-444A-9B5E-E3C2CA9263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4C37EB63-B2F0-4957-8303-B14DAE8DD3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59D05788-9D42-428C-90B9-543709716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E058F-F88A-4684-A3D9-980F75BFC410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2A435937-6BC5-4C30-B28E-D5174C077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674FA4A4-A551-44A0-91E4-73CA283F7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67062-523D-44D2-A195-F75EEB5C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7999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ED3A43-B7E7-432E-9A63-820D7685E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45C288B4-D6F9-4D0C-862C-CBE55F468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E058F-F88A-4684-A3D9-980F75BFC410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0F50D5F5-09AA-4B3D-A44D-6B1CF59FA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C4D18395-E037-475B-B0B7-F9512F234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67062-523D-44D2-A195-F75EEB5C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5220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7D821248-1834-4673-AB77-FA195762A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E058F-F88A-4684-A3D9-980F75BFC410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99AA2E3F-8C98-4E14-9263-04BF5A6EC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971062-DDC6-4535-8907-2D7ACA350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67062-523D-44D2-A195-F75EEB5C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2063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56A826-6A2A-4BF6-954C-C0A7596C1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BD68445-1EDC-4A02-9EC0-7D28EDE9E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79FC2518-7AFB-49FE-BD87-B06B4025DE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1D67D5C-A2A3-4EB8-AA13-00FB90E6A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E058F-F88A-4684-A3D9-980F75BFC410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7342F86-4281-4E20-8220-6A2C1956B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F86702B-F0B6-4194-AC02-82FA04425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67062-523D-44D2-A195-F75EEB5C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3590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87960D-1DD9-4849-B863-686186380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FA1B1B0B-6A2D-4FB2-B6C8-F9444B005C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F045460F-B5BD-452A-8091-B2FB8C2B6B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B4F7782-F0D4-4669-A860-2151CF694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E058F-F88A-4684-A3D9-980F75BFC410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75D79B3A-C980-4913-9A64-01390C828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74A3726-C515-4E9D-A785-D38121E1C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67062-523D-44D2-A195-F75EEB5C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9298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5A30374F-A59D-432A-84DA-B6F7985F2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AD37871-C7BE-437F-AA56-AFAA4EE1F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821EB6A-F9D1-4445-9A27-F129264E8A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E058F-F88A-4684-A3D9-980F75BFC410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38C2911-67D9-4E41-B6DF-F2DAA4B164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04E49F2-29E0-4EE5-A49B-4D840C92D1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67062-523D-44D2-A195-F75EEB5C4B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6547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15CA41-1F1D-4F69-81DC-5A6F411EBB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Умовні конструкції. Цикли.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A3536A4F-A946-4358-9E19-998B910E2F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2</a:t>
            </a:r>
          </a:p>
        </p:txBody>
      </p:sp>
    </p:spTree>
    <p:extLst>
      <p:ext uri="{BB962C8B-B14F-4D97-AF65-F5344CB8AC3E}">
        <p14:creationId xmlns:p14="http://schemas.microsoft.com/office/powerpoint/2010/main" val="34812817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978345-C505-484F-93AB-4B8CAE82E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4630"/>
          </a:xfrm>
        </p:spPr>
        <p:txBody>
          <a:bodyPr>
            <a:normAutofit fontScale="90000"/>
          </a:bodyPr>
          <a:lstStyle/>
          <a:p>
            <a:pPr algn="ctr"/>
            <a:br>
              <a:rPr lang="uk-UA" dirty="0"/>
            </a:b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br>
              <a:rPr lang="en-US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1BC3C67-4CCC-48B2-AE6D-361A6C7A5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035698"/>
            <a:ext cx="11560628" cy="57196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ви точно знаєте, скільки разів ви хочете прокрутити блок коду, використовуйте цикл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 циклу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while:</a:t>
            </a:r>
          </a:p>
          <a:p>
            <a:pPr marL="0" indent="0">
              <a:buNone/>
            </a:pPr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Синтаксис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(</a:t>
            </a: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інструкція 1; інструкція 2; інструкція 3)</a:t>
            </a:r>
          </a:p>
          <a:p>
            <a:pPr marL="0" indent="0">
              <a:buNone/>
            </a:pP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   // блок коду для виконання }</a:t>
            </a:r>
          </a:p>
          <a:p>
            <a:pPr marL="0" indent="0">
              <a:buNone/>
            </a:pPr>
            <a:endParaRPr lang="uk-UA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Інструкція 1 виконується (один раз) перед виконанням блоку коду.</a:t>
            </a:r>
          </a:p>
          <a:p>
            <a:pPr marL="0" indent="0">
              <a:buNone/>
            </a:pP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Інтсрукція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визначає умову для виконання блоку коду.</a:t>
            </a:r>
          </a:p>
          <a:p>
            <a:pPr marL="0" indent="0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Інструкція 3 виконується (щоразу) після виконання блоку коду.</a:t>
            </a:r>
          </a:p>
          <a:p>
            <a:pPr marL="0" indent="0">
              <a:buNone/>
            </a:pPr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</a:t>
            </a:r>
          </a:p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5;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прикладі будуть надруковані числа від 0 до 4:</a:t>
            </a:r>
          </a:p>
          <a:p>
            <a:pPr marL="0" indent="0"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9942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9459B7-D690-4A2E-AA55-CAD3AAC85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6597"/>
          </a:xfrm>
        </p:spPr>
        <p:txBody>
          <a:bodyPr>
            <a:normAutofit fontScale="90000"/>
          </a:bodyPr>
          <a:lstStyle/>
          <a:p>
            <a:pPr algn="ctr"/>
            <a:br>
              <a:rPr lang="uk-UA" dirty="0"/>
            </a:b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foreach</a:t>
            </a:r>
            <a:br>
              <a:rPr lang="en-US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B366274-8FE9-429B-A3E3-3D9D4064A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7036"/>
            <a:ext cx="10515600" cy="53557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Існує також цикл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foreach,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який використовується виключно для проходження елементів у масиві:</a:t>
            </a:r>
          </a:p>
          <a:p>
            <a:pPr marL="0" indent="0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Синтаксис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foreach 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variableName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arrayName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 коду для виконання }</a:t>
            </a:r>
          </a:p>
          <a:p>
            <a:pPr marL="0" indent="0">
              <a:buNone/>
            </a:pPr>
            <a:endParaRPr lang="uk-U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string[] cars = {"Volvo", "BMW", "Ford", "Mazda"};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foreach (string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cars)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862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F8A0E39-4767-48BF-9F6F-221C19375F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855241"/>
            <a:ext cx="5181600" cy="532172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uk-UA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Роздрукувати елементи масиву.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array = new[] { 1, 2, 3, 4, 5 }; //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масив цілих чисел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//в кожній ітерації змінній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item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присвоюється наступне значення з масиву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foreach (var item in array)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(item);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8D18BD55-E6F5-410E-B8FE-7024795FA0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6823" y="855241"/>
            <a:ext cx="5299789" cy="532172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Знайти суму елементів списку.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System;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System.Collections.Generic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namespace Loop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class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ForEachLoop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public static void Main(string[]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var numbers = new List() {5,-8,3,14,9,17,0,4};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int sum = 0;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foreach(int number in numbers)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sum += number;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Сумма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{0}",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2777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1525CD-9DCC-41BF-8B5B-5653CC3E7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5928"/>
          </a:xfrm>
        </p:spPr>
        <p:txBody>
          <a:bodyPr>
            <a:normAutofit fontScale="90000"/>
          </a:bodyPr>
          <a:lstStyle/>
          <a:p>
            <a:pPr algn="ctr"/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Інструкції переходу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FA931E8-B7B0-4387-8039-9F09F3BEB5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4318"/>
            <a:ext cx="10515600" cy="49826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потік виконання програми досягає інструкції переходу, виконання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 безумовно (без перевірки будь-якої умови) переноситься до іншої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ділянки програми.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С# є такі інструкції переходу: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break;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continue;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return;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goto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throw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генератор виключень/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вийнятків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661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D98088-5544-4511-A7CD-453C836AD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1912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136742-2089-42F3-830E-3F3BFD8852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62269"/>
            <a:ext cx="5181600" cy="5010539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break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вийти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циклу.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10)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if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== 4)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break;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D8E9713D-5258-4C9D-ABFF-3914913B1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62269"/>
            <a:ext cx="5181600" cy="5010539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Інструкція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перериває одну ітерацію (у циклі), якщо виникає зазначена умова, і продовжує наступну ітерацію в циклі.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10)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if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== 4)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continue;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866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1441784D-9B73-4EFB-A2B1-E6AB44091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58416"/>
            <a:ext cx="10515600" cy="531854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використання безкінечного циклу для зчитування рядків тексту з клавіатури: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text = "";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Введіть рядок тексту, або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exit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переривання вводу: ");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s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Console.ReadLine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if (s == "exit")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else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text += s + "\r\n";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(true);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7067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8AEEB0E9-C075-4D7A-BC32-D420A3AAF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3251"/>
          </a:xfrm>
        </p:spPr>
        <p:txBody>
          <a:bodyPr>
            <a:normAutofit fontScale="90000"/>
          </a:bodyPr>
          <a:lstStyle/>
          <a:p>
            <a:pPr algn="ctr"/>
            <a:br>
              <a:rPr lang="uk-UA" dirty="0"/>
            </a:b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Мітки</a:t>
            </a:r>
            <a:br>
              <a:rPr lang="uk-UA" dirty="0"/>
            </a:br>
            <a:endParaRPr lang="uk-UA" dirty="0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0BACC388-0EDA-482A-B222-31C46A3DD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8376"/>
            <a:ext cx="10515600" cy="541175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Мітка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інструкція, яка містить ідентифікатор з двокрапкою. Її використовують для безумовного переходу до того місця коду, яке вона позначає. Синтаксис використання мітки такий:</a:t>
            </a:r>
          </a:p>
          <a:p>
            <a:pPr marL="0" indent="0" algn="just">
              <a:buNone/>
            </a:pP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LabelName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Statement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LabelName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 мітки. Помічена інструкція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виконується так, ніби мітки не існує. Мітки оголошують лише всередині блоків коду. Область видимості мітки охоплює блок коду, в якому вона оголошена, та всі вкладені у нього (внутрішні) блоки коду.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переходу з будь-якого місця коду (в області видимості мітки) до виконання поміченої інструкції використовують інструкцію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goto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goto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LabelName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 переходу на помічену інструкцію вона виконується, і далі виконання програми продовжується з цього місця коду.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Зауважимо, що інструкція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goto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 заплутує код, оскільки сприяє поганій структуризації коду і як наслідок – погіршує його розуміння.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 хорошим тоном програмування по можливості не використовувати інструкцію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goto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1468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4EACFBD-052A-4317-BF1E-9CDCB47042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9796"/>
            <a:ext cx="10515600" cy="547716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0;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Починаємо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неск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нченний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цикл");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(true)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{0}",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== 6)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нчувати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...");</a:t>
            </a:r>
          </a:p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goto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TheEnd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TheEnd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нець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програми...");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06DBEFB-7B19-4A50-A565-7174174F58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9596" y="3769568"/>
            <a:ext cx="3458517" cy="223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1454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0C9C85-D4FD-462F-99C8-D8F306DD6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5259"/>
          </a:xfrm>
        </p:spPr>
        <p:txBody>
          <a:bodyPr>
            <a:normAutofit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Повторення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76DE216-0F65-44A8-8B07-4F9250F94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5029"/>
            <a:ext cx="10515600" cy="513193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int x = 1, y;</a:t>
            </a:r>
          </a:p>
          <a:p>
            <a:pPr marL="0" indent="0">
              <a:buNone/>
            </a:pPr>
            <a:r>
              <a:rPr lang="en-US" dirty="0" err="1"/>
              <a:t>Console.WriteLine</a:t>
            </a:r>
            <a:r>
              <a:rPr lang="en-US" dirty="0"/>
              <a:t>("</a:t>
            </a:r>
            <a:r>
              <a:rPr lang="uk-UA" dirty="0"/>
              <a:t>Початкове значення </a:t>
            </a:r>
            <a:r>
              <a:rPr lang="en-US" dirty="0"/>
              <a:t>x: {0}", x);</a:t>
            </a:r>
          </a:p>
          <a:p>
            <a:pPr marL="0" indent="0">
              <a:buNone/>
            </a:pPr>
            <a:r>
              <a:rPr lang="en-US" dirty="0"/>
              <a:t>y = x++;</a:t>
            </a:r>
          </a:p>
          <a:p>
            <a:pPr marL="0" indent="0">
              <a:buNone/>
            </a:pPr>
            <a:r>
              <a:rPr lang="en-US" dirty="0" err="1"/>
              <a:t>Console.WriteLine</a:t>
            </a:r>
            <a:r>
              <a:rPr lang="en-US" dirty="0"/>
              <a:t>("y = x++: x: {0}, y: {1}", x, y);</a:t>
            </a:r>
          </a:p>
          <a:p>
            <a:pPr marL="0" indent="0">
              <a:buNone/>
            </a:pPr>
            <a:r>
              <a:rPr lang="en-US" dirty="0"/>
              <a:t>x = 1;</a:t>
            </a:r>
          </a:p>
          <a:p>
            <a:pPr marL="0" indent="0">
              <a:buNone/>
            </a:pPr>
            <a:r>
              <a:rPr lang="en-US" dirty="0"/>
              <a:t>y = ++x;</a:t>
            </a:r>
          </a:p>
          <a:p>
            <a:pPr marL="0" indent="0">
              <a:buNone/>
            </a:pPr>
            <a:r>
              <a:rPr lang="en-US" dirty="0" err="1"/>
              <a:t>Console.WriteLine</a:t>
            </a:r>
            <a:r>
              <a:rPr lang="en-US" dirty="0"/>
              <a:t>("y = ++x: x: {0}, y: {1}", x, y);</a:t>
            </a:r>
          </a:p>
          <a:p>
            <a:pPr marL="0" indent="0">
              <a:buNone/>
            </a:pPr>
            <a:r>
              <a:rPr lang="en-US" dirty="0"/>
              <a:t>x = 1;</a:t>
            </a:r>
          </a:p>
          <a:p>
            <a:pPr marL="0" indent="0">
              <a:buNone/>
            </a:pPr>
            <a:r>
              <a:rPr lang="en-US" dirty="0"/>
              <a:t>y = x--;</a:t>
            </a:r>
          </a:p>
          <a:p>
            <a:pPr marL="0" indent="0">
              <a:buNone/>
            </a:pPr>
            <a:r>
              <a:rPr lang="en-US" dirty="0" err="1"/>
              <a:t>Console.WriteLine</a:t>
            </a:r>
            <a:r>
              <a:rPr lang="en-US" dirty="0"/>
              <a:t>("y = x--: x: {0}, y: {1}", x, y);</a:t>
            </a:r>
          </a:p>
          <a:p>
            <a:pPr marL="0" indent="0">
              <a:buNone/>
            </a:pPr>
            <a:r>
              <a:rPr lang="en-US" dirty="0"/>
              <a:t>x = 1;</a:t>
            </a:r>
          </a:p>
          <a:p>
            <a:pPr marL="0" indent="0">
              <a:buNone/>
            </a:pPr>
            <a:r>
              <a:rPr lang="en-US" dirty="0"/>
              <a:t>y = --x;</a:t>
            </a:r>
          </a:p>
          <a:p>
            <a:pPr marL="0" indent="0">
              <a:buNone/>
            </a:pPr>
            <a:r>
              <a:rPr lang="en-US" dirty="0" err="1"/>
              <a:t>Console.WriteLine</a:t>
            </a:r>
            <a:r>
              <a:rPr lang="en-US" dirty="0"/>
              <a:t>("y = --x: x: {0}, y: {1}", x, y);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066912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DB2EF793-60D9-4782-AA93-1FF58866EB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4190" y="1511560"/>
            <a:ext cx="9683620" cy="3965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82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99D20BF-738E-4D66-9EAE-12B097CAD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5192"/>
            <a:ext cx="10515600" cy="58782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має такі умовні інструкції:</a:t>
            </a:r>
          </a:p>
          <a:p>
            <a:pPr marL="0" indent="0">
              <a:buNone/>
            </a:pP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 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щоб указати блок коду, який буде виконано, якщо задана умова відповідає дійсності </a:t>
            </a:r>
            <a:r>
              <a:rPr lang="uk-UA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true)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 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else,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щоб указати блок коду, який потрібно виконати, якщо та сама умова є хибною </a:t>
            </a:r>
            <a:r>
              <a:rPr lang="uk-UA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false)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 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else if,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щоб указати нову умову для перевірки, якщо перша умова хибна </a:t>
            </a:r>
            <a:r>
              <a:rPr lang="uk-UA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false)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 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switch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щоб указати багато альтернативних блоків коду для виконання</a:t>
            </a:r>
          </a:p>
        </p:txBody>
      </p:sp>
    </p:spTree>
    <p:extLst>
      <p:ext uri="{BB962C8B-B14F-4D97-AF65-F5344CB8AC3E}">
        <p14:creationId xmlns:p14="http://schemas.microsoft.com/office/powerpoint/2010/main" val="2155667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8DEB4B-AA6B-4B13-82B6-2D1A4B664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726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 </a:t>
            </a:r>
            <a:br>
              <a:rPr lang="uk-UA" dirty="0"/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... Else</a:t>
            </a:r>
            <a:br>
              <a:rPr lang="en-US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10A6A30-E0B9-4C4E-B720-295E3C257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4359"/>
            <a:ext cx="10515600" cy="51226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if (</a:t>
            </a:r>
            <a:r>
              <a:rPr lang="uk-UA" b="1" dirty="0">
                <a:solidFill>
                  <a:srgbClr val="C00000"/>
                </a:solidFill>
              </a:rPr>
              <a:t>умова) { </a:t>
            </a:r>
            <a:r>
              <a:rPr lang="uk-UA" b="1" dirty="0"/>
              <a:t>  </a:t>
            </a:r>
            <a:r>
              <a:rPr lang="uk-UA" sz="2200" dirty="0"/>
              <a:t>// блок коду, який буде виконано, якщо умова має значення </a:t>
            </a:r>
            <a:r>
              <a:rPr lang="en-US" sz="2200" dirty="0"/>
              <a:t>True</a:t>
            </a:r>
            <a:r>
              <a:rPr lang="en-US" b="1" dirty="0">
                <a:solidFill>
                  <a:srgbClr val="C00000"/>
                </a:solidFill>
              </a:rPr>
              <a:t>}</a:t>
            </a:r>
          </a:p>
          <a:p>
            <a:pPr marL="0" indent="0">
              <a:buNone/>
            </a:pPr>
            <a:r>
              <a:rPr lang="uk-UA" b="1" dirty="0">
                <a:solidFill>
                  <a:srgbClr val="C00000"/>
                </a:solidFill>
              </a:rPr>
              <a:t>е</a:t>
            </a:r>
            <a:r>
              <a:rPr lang="en-US" b="1" dirty="0" err="1">
                <a:solidFill>
                  <a:srgbClr val="C00000"/>
                </a:solidFill>
              </a:rPr>
              <a:t>lse</a:t>
            </a:r>
            <a:r>
              <a:rPr lang="uk-UA" b="1" dirty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{</a:t>
            </a:r>
            <a:r>
              <a:rPr lang="en-US" b="1" dirty="0"/>
              <a:t>  </a:t>
            </a:r>
            <a:r>
              <a:rPr lang="en-US" sz="2200" dirty="0"/>
              <a:t>// </a:t>
            </a:r>
            <a:r>
              <a:rPr lang="uk-UA" sz="2200" dirty="0"/>
              <a:t>блок коду, який буде виконано, якщо умова має значення </a:t>
            </a:r>
            <a:r>
              <a:rPr lang="en-US" sz="2200" dirty="0"/>
              <a:t>False</a:t>
            </a:r>
            <a:r>
              <a:rPr lang="en-US" b="1" dirty="0">
                <a:solidFill>
                  <a:srgbClr val="C00000"/>
                </a:solidFill>
              </a:rPr>
              <a:t>}</a:t>
            </a:r>
            <a:endParaRPr lang="uk-UA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time = 20;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(time &lt; 18)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Добрий день."); }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Добрий вечір.");}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Виведе "Добрий вечір."</a:t>
            </a:r>
          </a:p>
          <a:p>
            <a:pPr marL="0" indent="0">
              <a:buNone/>
            </a:pP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наведеному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прикладі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(20) </a:t>
            </a:r>
            <a:r>
              <a:rPr lang="ru-RU" sz="1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18, тому </a:t>
            </a:r>
            <a:r>
              <a:rPr lang="ru-RU" sz="1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1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Через </a:t>
            </a:r>
            <a:r>
              <a:rPr lang="ru-RU" sz="1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 переходимо до </a:t>
            </a:r>
            <a:r>
              <a:rPr lang="ru-RU" sz="1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друкуємо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екрані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Добрий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вечір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 </a:t>
            </a:r>
            <a:r>
              <a:rPr lang="ru-RU" sz="1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буде </a:t>
            </a:r>
            <a:r>
              <a:rPr lang="ru-RU" sz="1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18, то </a:t>
            </a:r>
            <a:r>
              <a:rPr lang="ru-RU" sz="1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виведе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Добрий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день".</a:t>
            </a:r>
            <a:endParaRPr lang="uk-UA" sz="19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620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CB23D3-DF02-4C75-8F6D-DB906650F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3251"/>
          </a:xfrm>
        </p:spPr>
        <p:txBody>
          <a:bodyPr>
            <a:normAutofit fontScale="90000"/>
          </a:bodyPr>
          <a:lstStyle/>
          <a:p>
            <a:pPr algn="ctr"/>
            <a:br>
              <a:rPr lang="uk-UA" dirty="0"/>
            </a:b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Інструкція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 if</a:t>
            </a:r>
            <a:br>
              <a:rPr lang="en-US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5963743-EF2D-4356-ACE3-1A4C1C5CA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176" y="998376"/>
            <a:ext cx="11569959" cy="568234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умова1)</a:t>
            </a:r>
          </a:p>
          <a:p>
            <a:pPr marL="0" indent="0">
              <a:buNone/>
            </a:pP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// блок коду, який буде виконано, якщо умова1 має значення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else if (</a:t>
            </a: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умова2)</a:t>
            </a:r>
          </a:p>
          <a:p>
            <a:pPr marL="0" indent="0">
              <a:buNone/>
            </a:pP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// блок коду, який буде виконано, якщо умова1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умова2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lse</a:t>
            </a: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 коду, який буде виконано, якщо умова1 є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умова2 —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time = 22;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(time &lt; 10)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Добрий ранок.");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 if (time &lt; 20)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Добрий день.");}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Добрий вечір.");}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Виведе "Добрий вечір.«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00A4D6BD-DB80-4A4C-8A9A-C213DD0E5DC4}"/>
              </a:ext>
            </a:extLst>
          </p:cNvPr>
          <p:cNvSpPr/>
          <p:nvPr/>
        </p:nvSpPr>
        <p:spPr>
          <a:xfrm>
            <a:off x="5505062" y="4066916"/>
            <a:ext cx="6475445" cy="242595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наведеному вище прикладі час (22) перевищує 10, тому перша умова є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False.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Наступна умова в інструкції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else if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 є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False,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тому ми переходимо до умови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else,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 обидві умова1 та умова2 є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False -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виводимо на екран «Добрий вечір».</a:t>
            </a:r>
          </a:p>
          <a:p>
            <a:pPr algn="ctr"/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Однак, якби час був 14, наша програма видала б «Добрий день».</a:t>
            </a:r>
          </a:p>
        </p:txBody>
      </p:sp>
    </p:spTree>
    <p:extLst>
      <p:ext uri="{BB962C8B-B14F-4D97-AF65-F5344CB8AC3E}">
        <p14:creationId xmlns:p14="http://schemas.microsoft.com/office/powerpoint/2010/main" val="2952565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2996CD-0EF3-46A0-BC30-345D6DCD1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8606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тернарний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оператор)</a:t>
            </a:r>
            <a:br>
              <a:rPr lang="ru-RU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5F430D9-44EA-4731-895E-0524DA005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5698"/>
            <a:ext cx="10515600" cy="5141265"/>
          </a:xfrm>
        </p:spPr>
        <p:txBody>
          <a:bodyPr/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Існує також скорочення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else,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відоме як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тернарний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(потрійний) оператор, оскільки воно складається з трьох операндів. Його можна використовувати для заміни кількох рядків коду одним рядком. Його часто використовують для заміни простих інструкцій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else: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Синтаксис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variable = (condition) ?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expressionTrue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expressionFalse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time = 20;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string result = (time &lt; 18) ? "</a:t>
            </a: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Добрий день." : "Добрий вечір.";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(result);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379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8E5F6835-F8D2-41F0-8C6F-22C77241C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1871"/>
          </a:xfrm>
        </p:spPr>
        <p:txBody>
          <a:bodyPr>
            <a:normAutofit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395474AB-2586-4C76-B03C-7058A9450E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71600"/>
            <a:ext cx="5181600" cy="48053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a = 3;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b = 4;</a:t>
            </a:r>
          </a:p>
          <a:p>
            <a:pPr marL="0" indent="0"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m = a &lt; b ? a : b;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//m = a = 3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аналогічний запис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if(a &lt; b)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m = a;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m = b;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D994BCE7-7324-4D4D-8E89-843BE1F2FE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71600"/>
            <a:ext cx="5181600" cy="48053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a = 3;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b = 4;</a:t>
            </a:r>
          </a:p>
          <a:p>
            <a:pPr marL="0" indent="0">
              <a:buNone/>
            </a:pPr>
            <a:r>
              <a:rPr lang="pt-BR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n = a &gt; b ? a : b; </a:t>
            </a:r>
            <a:r>
              <a:rPr lang="uk-UA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//n = b = 4</a:t>
            </a:r>
          </a:p>
          <a:p>
            <a:pPr marL="0" indent="0"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//аналогічний запис</a:t>
            </a:r>
          </a:p>
          <a:p>
            <a:pPr marL="0" indent="0"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if(a &gt; b)</a:t>
            </a:r>
          </a:p>
          <a:p>
            <a:pPr marL="0" indent="0"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n = a;</a:t>
            </a:r>
          </a:p>
          <a:p>
            <a:pPr marL="0" indent="0"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</a:p>
          <a:p>
            <a:pPr marL="0" indent="0"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n = b;</a:t>
            </a:r>
          </a:p>
          <a:p>
            <a:pPr marL="0" indent="0"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599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B90331-EE76-4C72-8A46-3270DAFFF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uk-UA" dirty="0"/>
            </a:b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Інструкція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</a:t>
            </a:r>
            <a:br>
              <a:rPr lang="en-US" dirty="0"/>
            </a:br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EDEA1013-97F2-4B96-A911-8374B7821D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15616"/>
            <a:ext cx="5181600" cy="532778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uk-UA" sz="4200" i="1" dirty="0"/>
              <a:t>Синтаксис</a:t>
            </a:r>
          </a:p>
          <a:p>
            <a:pPr marL="0" indent="0">
              <a:buNone/>
            </a:pPr>
            <a:r>
              <a:rPr lang="en-US" sz="4400" b="1" dirty="0"/>
              <a:t>switch(</a:t>
            </a:r>
            <a:r>
              <a:rPr lang="uk-UA" sz="4400" b="1" dirty="0"/>
              <a:t>вираз) {</a:t>
            </a:r>
          </a:p>
          <a:p>
            <a:pPr marL="0" indent="0">
              <a:buNone/>
            </a:pPr>
            <a:r>
              <a:rPr lang="uk-UA" sz="4400" b="1" dirty="0"/>
              <a:t>  </a:t>
            </a:r>
            <a:r>
              <a:rPr lang="en-US" sz="4400" b="1" dirty="0"/>
              <a:t>case x:</a:t>
            </a:r>
          </a:p>
          <a:p>
            <a:pPr marL="0" indent="0">
              <a:buNone/>
            </a:pPr>
            <a:r>
              <a:rPr lang="en-US" sz="4400" dirty="0"/>
              <a:t>    // </a:t>
            </a:r>
            <a:r>
              <a:rPr lang="uk-UA" sz="4400" dirty="0"/>
              <a:t>блок коду</a:t>
            </a:r>
          </a:p>
          <a:p>
            <a:pPr marL="0" indent="0">
              <a:buNone/>
            </a:pPr>
            <a:r>
              <a:rPr lang="uk-UA" sz="4400" b="1" dirty="0"/>
              <a:t>    </a:t>
            </a:r>
            <a:r>
              <a:rPr lang="en-US" sz="4400" b="1" dirty="0"/>
              <a:t>break;</a:t>
            </a:r>
          </a:p>
          <a:p>
            <a:pPr marL="0" indent="0">
              <a:buNone/>
            </a:pPr>
            <a:r>
              <a:rPr lang="en-US" sz="4400" b="1" dirty="0"/>
              <a:t>  case y:</a:t>
            </a:r>
          </a:p>
          <a:p>
            <a:pPr marL="0" indent="0">
              <a:buNone/>
            </a:pPr>
            <a:r>
              <a:rPr lang="en-US" sz="4400" dirty="0"/>
              <a:t>    // </a:t>
            </a:r>
            <a:r>
              <a:rPr lang="uk-UA" sz="4400" dirty="0"/>
              <a:t>блок коду</a:t>
            </a:r>
          </a:p>
          <a:p>
            <a:pPr marL="0" indent="0">
              <a:buNone/>
            </a:pPr>
            <a:r>
              <a:rPr lang="uk-UA" sz="4400" b="1" dirty="0"/>
              <a:t>    </a:t>
            </a:r>
            <a:r>
              <a:rPr lang="en-US" sz="4400" b="1" dirty="0"/>
              <a:t>break;</a:t>
            </a:r>
          </a:p>
          <a:p>
            <a:pPr marL="0" indent="0">
              <a:buNone/>
            </a:pPr>
            <a:r>
              <a:rPr lang="en-US" sz="4400" b="1" dirty="0"/>
              <a:t>  default:</a:t>
            </a:r>
          </a:p>
          <a:p>
            <a:pPr marL="0" indent="0">
              <a:buNone/>
            </a:pPr>
            <a:r>
              <a:rPr lang="en-US" sz="4400" dirty="0"/>
              <a:t>    // </a:t>
            </a:r>
            <a:r>
              <a:rPr lang="uk-UA" sz="4400" dirty="0"/>
              <a:t>блок коду</a:t>
            </a:r>
          </a:p>
          <a:p>
            <a:pPr marL="0" indent="0">
              <a:buNone/>
            </a:pPr>
            <a:r>
              <a:rPr lang="uk-UA" sz="4400" b="1" dirty="0"/>
              <a:t>    </a:t>
            </a:r>
            <a:r>
              <a:rPr lang="en-US" sz="4400" b="1" dirty="0"/>
              <a:t>break;</a:t>
            </a:r>
            <a:r>
              <a:rPr lang="uk-UA" sz="4400" b="1" dirty="0"/>
              <a:t> </a:t>
            </a:r>
            <a:r>
              <a:rPr lang="en-US" sz="4400" b="1" dirty="0"/>
              <a:t>}</a:t>
            </a:r>
            <a:endParaRPr lang="uk-UA" sz="4400" b="1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/>
              <a:t>Вираз </a:t>
            </a:r>
            <a:r>
              <a:rPr lang="en-US" dirty="0"/>
              <a:t>switch </a:t>
            </a:r>
            <a:r>
              <a:rPr lang="uk-UA" dirty="0"/>
              <a:t>обчислюється один раз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/>
              <a:t>Значення виразу порівнюється зі значеннями кожного </a:t>
            </a:r>
            <a:r>
              <a:rPr lang="en-US" dirty="0"/>
              <a:t>case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/>
              <a:t>Якщо є збіг, виконується відповідний блок коду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/>
              <a:t>Ключове слово </a:t>
            </a:r>
            <a:r>
              <a:rPr lang="en-US" dirty="0"/>
              <a:t>break </a:t>
            </a:r>
            <a:r>
              <a:rPr lang="uk-UA" dirty="0"/>
              <a:t> вихід з блоку </a:t>
            </a:r>
            <a:r>
              <a:rPr lang="en-US" dirty="0"/>
              <a:t>switch</a:t>
            </a:r>
            <a:endParaRPr lang="uk-UA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/>
              <a:t>Ключове слово </a:t>
            </a:r>
            <a:r>
              <a:rPr lang="en-US" dirty="0"/>
              <a:t>default </a:t>
            </a:r>
            <a:r>
              <a:rPr lang="uk-UA" dirty="0"/>
              <a:t>є необов’язковим і визначає певний код для запуску, якщо немає відповідного кейса</a:t>
            </a: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F78F1C69-D1FE-4AE4-AB62-00CFB51457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99380" y="1315616"/>
            <a:ext cx="4654420" cy="53277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/>
              <a:t>int day = 4;</a:t>
            </a:r>
          </a:p>
          <a:p>
            <a:pPr marL="0" indent="0">
              <a:buNone/>
            </a:pPr>
            <a:r>
              <a:rPr lang="en-US" sz="1400" dirty="0"/>
              <a:t>switch (day)</a:t>
            </a:r>
            <a:r>
              <a:rPr lang="uk-UA" sz="1400" dirty="0"/>
              <a:t> </a:t>
            </a:r>
            <a:r>
              <a:rPr lang="en-US" sz="1400" dirty="0"/>
              <a:t>{</a:t>
            </a:r>
          </a:p>
          <a:p>
            <a:pPr marL="0" indent="0">
              <a:buNone/>
            </a:pPr>
            <a:r>
              <a:rPr lang="en-US" sz="1400" dirty="0"/>
              <a:t>  case 1:</a:t>
            </a:r>
          </a:p>
          <a:p>
            <a:pPr marL="0" indent="0">
              <a:buNone/>
            </a:pPr>
            <a:r>
              <a:rPr lang="en-US" sz="1400" dirty="0"/>
              <a:t>    </a:t>
            </a:r>
            <a:r>
              <a:rPr lang="en-US" sz="1400" dirty="0" err="1"/>
              <a:t>Console.WriteLine</a:t>
            </a:r>
            <a:r>
              <a:rPr lang="en-US" sz="1400" dirty="0"/>
              <a:t>("Monday");</a:t>
            </a:r>
            <a:r>
              <a:rPr lang="uk-UA" sz="1400" dirty="0"/>
              <a:t> </a:t>
            </a:r>
            <a:r>
              <a:rPr lang="en-US" sz="1400" dirty="0"/>
              <a:t>    break;</a:t>
            </a:r>
          </a:p>
          <a:p>
            <a:pPr marL="0" indent="0">
              <a:buNone/>
            </a:pPr>
            <a:r>
              <a:rPr lang="en-US" sz="1400" dirty="0"/>
              <a:t>  case 2:</a:t>
            </a:r>
          </a:p>
          <a:p>
            <a:pPr marL="0" indent="0">
              <a:buNone/>
            </a:pPr>
            <a:r>
              <a:rPr lang="en-US" sz="1400" dirty="0"/>
              <a:t>    </a:t>
            </a:r>
            <a:r>
              <a:rPr lang="en-US" sz="1400" dirty="0" err="1"/>
              <a:t>Console.WriteLine</a:t>
            </a:r>
            <a:r>
              <a:rPr lang="en-US" sz="1400" dirty="0"/>
              <a:t>("Tuesday");</a:t>
            </a:r>
            <a:r>
              <a:rPr lang="uk-UA" sz="1400" dirty="0"/>
              <a:t> </a:t>
            </a:r>
            <a:r>
              <a:rPr lang="en-US" sz="1400" dirty="0"/>
              <a:t>    break;</a:t>
            </a:r>
          </a:p>
          <a:p>
            <a:pPr marL="0" indent="0">
              <a:buNone/>
            </a:pPr>
            <a:r>
              <a:rPr lang="en-US" sz="1400" dirty="0"/>
              <a:t>  case 3:</a:t>
            </a:r>
          </a:p>
          <a:p>
            <a:pPr marL="0" indent="0">
              <a:buNone/>
            </a:pPr>
            <a:r>
              <a:rPr lang="en-US" sz="1400" dirty="0"/>
              <a:t>    </a:t>
            </a:r>
            <a:r>
              <a:rPr lang="en-US" sz="1400" dirty="0" err="1"/>
              <a:t>Console.WriteLine</a:t>
            </a:r>
            <a:r>
              <a:rPr lang="en-US" sz="1400" dirty="0"/>
              <a:t>("Wednesday");</a:t>
            </a:r>
            <a:r>
              <a:rPr lang="uk-UA" sz="1400" dirty="0"/>
              <a:t> </a:t>
            </a:r>
            <a:r>
              <a:rPr lang="en-US" sz="1400" dirty="0"/>
              <a:t>    break;</a:t>
            </a:r>
          </a:p>
          <a:p>
            <a:pPr marL="0" indent="0">
              <a:buNone/>
            </a:pPr>
            <a:r>
              <a:rPr lang="en-US" sz="1400" dirty="0"/>
              <a:t>  case 4:</a:t>
            </a:r>
          </a:p>
          <a:p>
            <a:pPr marL="0" indent="0">
              <a:buNone/>
            </a:pPr>
            <a:r>
              <a:rPr lang="en-US" sz="1400" dirty="0"/>
              <a:t>    </a:t>
            </a:r>
            <a:r>
              <a:rPr lang="en-US" sz="1400" dirty="0" err="1"/>
              <a:t>Console.WriteLine</a:t>
            </a:r>
            <a:r>
              <a:rPr lang="en-US" sz="1400" dirty="0"/>
              <a:t>("Thursday");</a:t>
            </a:r>
            <a:r>
              <a:rPr lang="uk-UA" sz="1400" dirty="0"/>
              <a:t> </a:t>
            </a:r>
            <a:r>
              <a:rPr lang="en-US" sz="1400" dirty="0"/>
              <a:t>    break;</a:t>
            </a:r>
          </a:p>
          <a:p>
            <a:pPr marL="0" indent="0">
              <a:buNone/>
            </a:pPr>
            <a:r>
              <a:rPr lang="en-US" sz="1400" dirty="0"/>
              <a:t>  case 5:</a:t>
            </a:r>
          </a:p>
          <a:p>
            <a:pPr marL="0" indent="0">
              <a:buNone/>
            </a:pPr>
            <a:r>
              <a:rPr lang="en-US" sz="1400" dirty="0"/>
              <a:t>    </a:t>
            </a:r>
            <a:r>
              <a:rPr lang="en-US" sz="1400" dirty="0" err="1"/>
              <a:t>Console.WriteLine</a:t>
            </a:r>
            <a:r>
              <a:rPr lang="en-US" sz="1400" dirty="0"/>
              <a:t>("Friday");</a:t>
            </a:r>
            <a:r>
              <a:rPr lang="uk-UA" sz="1400" dirty="0"/>
              <a:t> </a:t>
            </a:r>
            <a:r>
              <a:rPr lang="en-US" sz="1400" dirty="0"/>
              <a:t>    break;</a:t>
            </a:r>
          </a:p>
          <a:p>
            <a:pPr marL="0" indent="0">
              <a:buNone/>
            </a:pPr>
            <a:r>
              <a:rPr lang="en-US" sz="1400" dirty="0"/>
              <a:t>  case 6:</a:t>
            </a:r>
          </a:p>
          <a:p>
            <a:pPr marL="0" indent="0">
              <a:buNone/>
            </a:pPr>
            <a:r>
              <a:rPr lang="en-US" sz="1400" dirty="0"/>
              <a:t>    </a:t>
            </a:r>
            <a:r>
              <a:rPr lang="en-US" sz="1400" dirty="0" err="1"/>
              <a:t>Console.WriteLine</a:t>
            </a:r>
            <a:r>
              <a:rPr lang="en-US" sz="1400" dirty="0"/>
              <a:t>("Saturday");</a:t>
            </a:r>
            <a:r>
              <a:rPr lang="uk-UA" sz="1400" dirty="0"/>
              <a:t> </a:t>
            </a:r>
            <a:r>
              <a:rPr lang="en-US" sz="1400" dirty="0"/>
              <a:t>    break;</a:t>
            </a:r>
          </a:p>
          <a:p>
            <a:pPr marL="0" indent="0">
              <a:buNone/>
            </a:pPr>
            <a:r>
              <a:rPr lang="en-US" sz="1400" dirty="0"/>
              <a:t>  case 7:</a:t>
            </a:r>
          </a:p>
          <a:p>
            <a:pPr marL="0" indent="0">
              <a:buNone/>
            </a:pPr>
            <a:r>
              <a:rPr lang="en-US" sz="1400" dirty="0"/>
              <a:t>    </a:t>
            </a:r>
            <a:r>
              <a:rPr lang="en-US" sz="1400" dirty="0" err="1"/>
              <a:t>Console.WriteLine</a:t>
            </a:r>
            <a:r>
              <a:rPr lang="en-US" sz="1400" dirty="0"/>
              <a:t>("Sunday");</a:t>
            </a:r>
            <a:r>
              <a:rPr lang="uk-UA" sz="1400" dirty="0"/>
              <a:t> </a:t>
            </a:r>
            <a:r>
              <a:rPr lang="en-US" sz="1400" dirty="0"/>
              <a:t>    break;</a:t>
            </a:r>
            <a:r>
              <a:rPr lang="uk-UA" sz="1400" dirty="0"/>
              <a:t> </a:t>
            </a:r>
            <a:r>
              <a:rPr lang="en-US" sz="1400" dirty="0"/>
              <a:t>}</a:t>
            </a:r>
          </a:p>
          <a:p>
            <a:pPr marL="0" indent="0">
              <a:buNone/>
            </a:pPr>
            <a:r>
              <a:rPr lang="en-US" sz="1400" dirty="0"/>
              <a:t>// Outputs "Thursday" (day 4)</a:t>
            </a: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3464101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332E6C58-AFF4-4985-84A4-E3359DCD9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3920"/>
          </a:xfrm>
        </p:spPr>
        <p:txBody>
          <a:bodyPr>
            <a:normAutofit fontScale="90000"/>
          </a:bodyPr>
          <a:lstStyle/>
          <a:p>
            <a:pPr algn="ctr"/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7F671557-EDF1-4C86-8546-8EE92DC0F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0343"/>
            <a:ext cx="10515600" cy="50666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перебирає блок коду, доки виконується задана умова, тобто є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Синтаксис</a:t>
            </a:r>
          </a:p>
          <a:p>
            <a:pPr marL="0" indent="0">
              <a:buNone/>
            </a:pP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   // блок коду для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}</a:t>
            </a:r>
          </a:p>
          <a:p>
            <a:pPr marL="0" indent="0">
              <a:buNone/>
            </a:pP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</a:p>
          <a:p>
            <a:pPr marL="0" indent="0">
              <a:buNone/>
            </a:pP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i = 0;</a:t>
            </a:r>
          </a:p>
          <a:p>
            <a:pPr marL="0" indent="0">
              <a:buNone/>
            </a:pP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(i &lt; 5)</a:t>
            </a:r>
          </a:p>
          <a:p>
            <a:pPr marL="0" indent="0">
              <a:buNone/>
            </a:pP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Console.WriteLine(i);</a:t>
            </a:r>
          </a:p>
          <a:p>
            <a:pPr marL="0" indent="0">
              <a:buNone/>
            </a:pP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i++;</a:t>
            </a:r>
          </a:p>
          <a:p>
            <a:pPr marL="0" indent="0">
              <a:buNone/>
            </a:pP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 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циклі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виконуватиметься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знову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знову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доки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(i)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5</a:t>
            </a:r>
            <a:endParaRPr lang="nn-NO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n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193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BBB042-BCBF-4118-8ABC-689F7C000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5969"/>
          </a:xfrm>
        </p:spPr>
        <p:txBody>
          <a:bodyPr>
            <a:normAutofit fontScale="90000"/>
          </a:bodyPr>
          <a:lstStyle/>
          <a:p>
            <a:pPr algn="ctr"/>
            <a:br>
              <a:rPr lang="uk-UA" dirty="0"/>
            </a:b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Do/While</a:t>
            </a:r>
            <a:br>
              <a:rPr lang="en-US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986B2A1-AF6C-4C5A-8523-56CF8DC7C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9127" y="942392"/>
            <a:ext cx="11112759" cy="562635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do/while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варіантом циклу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Цей цикл виконає блок коду один раз, перш ніж перевірити, чи виконується умова, а потім повторюватиме цикл, доки умова виконується.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Синтаксис</a:t>
            </a:r>
          </a:p>
          <a:p>
            <a:pPr marL="0" indent="0">
              <a:buNone/>
            </a:pPr>
            <a:r>
              <a:rPr lang="en-US" sz="4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</a:p>
          <a:p>
            <a:pPr marL="0" indent="0">
              <a:buNone/>
            </a:pPr>
            <a:r>
              <a:rPr lang="en-US" sz="4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4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// </a:t>
            </a:r>
            <a:r>
              <a:rPr lang="uk-UA" sz="4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блок коду для виконання }</a:t>
            </a:r>
          </a:p>
          <a:p>
            <a:pPr marL="0" indent="0">
              <a:buNone/>
            </a:pPr>
            <a:r>
              <a:rPr lang="en-US" sz="4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 (</a:t>
            </a:r>
            <a:r>
              <a:rPr lang="uk-UA" sz="4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умова);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0;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++;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5);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завжди виконуватиметься принаймні один раз, навіть якщо умова хибна, оскільки блок коду виконується до перевірки умови: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620354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7034</TotalTime>
  <Words>1869</Words>
  <Application>Microsoft Office PowerPoint</Application>
  <PresentationFormat>Широкий екран</PresentationFormat>
  <Paragraphs>267</Paragraphs>
  <Slides>19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Wingdings</vt:lpstr>
      <vt:lpstr>Тема Office</vt:lpstr>
      <vt:lpstr>Умовні конструкції. Цикли.</vt:lpstr>
      <vt:lpstr>Презентація PowerPoint</vt:lpstr>
      <vt:lpstr>  If ... Else </vt:lpstr>
      <vt:lpstr> Інструкція else if </vt:lpstr>
      <vt:lpstr> Скорочення If...Else (тернарний оператор) </vt:lpstr>
      <vt:lpstr>Приклади</vt:lpstr>
      <vt:lpstr> Інструкція Switch </vt:lpstr>
      <vt:lpstr> Цикл While </vt:lpstr>
      <vt:lpstr> Цикл Do/While </vt:lpstr>
      <vt:lpstr> Цикл For </vt:lpstr>
      <vt:lpstr> Цикл foreach </vt:lpstr>
      <vt:lpstr>Презентація PowerPoint</vt:lpstr>
      <vt:lpstr> Інструкції переходу </vt:lpstr>
      <vt:lpstr>Break та Continue</vt:lpstr>
      <vt:lpstr>Презентація PowerPoint</vt:lpstr>
      <vt:lpstr> Мітки </vt:lpstr>
      <vt:lpstr>Презентація PowerPoint</vt:lpstr>
      <vt:lpstr>Повторення 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Умовні конструкції. Цикли.</dc:title>
  <dc:creator>Oksana Okunkova</dc:creator>
  <cp:lastModifiedBy>Oksana Okunkova</cp:lastModifiedBy>
  <cp:revision>16</cp:revision>
  <dcterms:created xsi:type="dcterms:W3CDTF">2026-01-19T19:50:11Z</dcterms:created>
  <dcterms:modified xsi:type="dcterms:W3CDTF">2026-01-24T17:04:40Z</dcterms:modified>
</cp:coreProperties>
</file>