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81" r:id="rId6"/>
    <p:sldId id="282" r:id="rId7"/>
    <p:sldId id="285" r:id="rId8"/>
    <p:sldId id="284" r:id="rId9"/>
    <p:sldId id="261" r:id="rId10"/>
    <p:sldId id="262" r:id="rId11"/>
    <p:sldId id="283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86" r:id="rId21"/>
    <p:sldId id="271" r:id="rId22"/>
    <p:sldId id="272" r:id="rId23"/>
    <p:sldId id="273" r:id="rId24"/>
    <p:sldId id="274" r:id="rId25"/>
    <p:sldId id="275" r:id="rId26"/>
    <p:sldId id="276" r:id="rId27"/>
    <p:sldId id="287" r:id="rId28"/>
    <p:sldId id="277" r:id="rId29"/>
    <p:sldId id="278" r:id="rId30"/>
    <p:sldId id="288" r:id="rId31"/>
    <p:sldId id="280" r:id="rId32"/>
    <p:sldId id="279" r:id="rId33"/>
    <p:sldId id="260" r:id="rId3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BFEED-D94E-4462-8FBB-5291578AB2B1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697A9-B60E-4183-862E-E357EA4F8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082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BFEED-D94E-4462-8FBB-5291578AB2B1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697A9-B60E-4183-862E-E357EA4F8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246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BFEED-D94E-4462-8FBB-5291578AB2B1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697A9-B60E-4183-862E-E357EA4F8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207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BFEED-D94E-4462-8FBB-5291578AB2B1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697A9-B60E-4183-862E-E357EA4F8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817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BFEED-D94E-4462-8FBB-5291578AB2B1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697A9-B60E-4183-862E-E357EA4F8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893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BFEED-D94E-4462-8FBB-5291578AB2B1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697A9-B60E-4183-862E-E357EA4F8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722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BFEED-D94E-4462-8FBB-5291578AB2B1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697A9-B60E-4183-862E-E357EA4F8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666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BFEED-D94E-4462-8FBB-5291578AB2B1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697A9-B60E-4183-862E-E357EA4F8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66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BFEED-D94E-4462-8FBB-5291578AB2B1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697A9-B60E-4183-862E-E357EA4F8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410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BFEED-D94E-4462-8FBB-5291578AB2B1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697A9-B60E-4183-862E-E357EA4F8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252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BFEED-D94E-4462-8FBB-5291578AB2B1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697A9-B60E-4183-862E-E357EA4F8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217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BFEED-D94E-4462-8FBB-5291578AB2B1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697A9-B60E-4183-862E-E357EA4F8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393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pishachok.blogspot.com/p/while.html" TargetMode="External"/><Relationship Id="rId2" Type="http://schemas.openxmlformats.org/officeDocument/2006/relationships/hyperlink" Target="https://sites.google.com/view/lessonspyth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la.kpi.ua/bitstream/123456789/25111/1/Python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74608"/>
          </a:xfrm>
        </p:spPr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Лекція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61856" y="2820803"/>
            <a:ext cx="9144000" cy="1655762"/>
          </a:xfrm>
        </p:spPr>
        <p:txBody>
          <a:bodyPr>
            <a:normAutofit/>
          </a:bodyPr>
          <a:lstStyle/>
          <a:p>
            <a: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Цикли та розгалуження  в мові 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Python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5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381740"/>
            <a:ext cx="10515600" cy="579522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 ділиться число а на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Числа вводяться користувачем з клавіатури.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 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('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Введіть перше число а = '))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= 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('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Введіть друге число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= '))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res=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a%b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res==0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print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('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',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 '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ділиться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',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else: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print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('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',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 '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ділиться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',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2.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Скласти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програму, яка буде знаходити розв’язок наступного рівняння: </a:t>
            </a: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 = а ÷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умови, що 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дорівнює нулю.</a:t>
            </a:r>
          </a:p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(b != 0)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(a/b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03" y="2003856"/>
            <a:ext cx="2285862" cy="570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72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359" y="744920"/>
            <a:ext cx="3722961" cy="290200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8641" y="3870434"/>
            <a:ext cx="4048125" cy="265649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442" y="402020"/>
            <a:ext cx="3219450" cy="3429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73817" y="744920"/>
            <a:ext cx="6134100" cy="477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18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Множинне розгалуження (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elif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749423" y="1426130"/>
            <a:ext cx="10515600" cy="4351338"/>
          </a:xfrm>
        </p:spPr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Python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потік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гілок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Дана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розширена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необов'язкової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ряд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гілок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elif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скорочення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else if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- "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").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elif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завгодно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 межах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9632" y="2751693"/>
            <a:ext cx="4651899" cy="371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33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1621"/>
          </a:xfrm>
        </p:spPr>
        <p:txBody>
          <a:bodyPr>
            <a:normAutofit fontScale="90000"/>
          </a:bodyPr>
          <a:lstStyle/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518603" y="1162804"/>
            <a:ext cx="10409808" cy="4708981"/>
          </a:xfrm>
          <a:prstGeom prst="rect">
            <a:avLst/>
          </a:prstGeom>
          <a:solidFill>
            <a:srgbClr val="F6F8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Виконати перевірку введеного користувачем числа за умовою: якщо число дорівнює 0 виводимо 0, якщо число лежить в діапазоні від 0 до 100 виводимо 1, менше 0 -2, інакше повідомлення про помилку.</a:t>
            </a:r>
            <a:endParaRPr lang="en-US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num1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(input())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num1 == 0: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elif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num1 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&gt;0 and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num1 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&lt;100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elif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num1 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&lt;0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Error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0993" y="2175642"/>
            <a:ext cx="4762500" cy="4403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12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Цикли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60938"/>
            <a:ext cx="10515600" cy="4716025"/>
          </a:xfrm>
        </p:spPr>
        <p:txBody>
          <a:bodyPr/>
          <a:lstStyle/>
          <a:p>
            <a:pPr marL="0" indent="45720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Цикли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нам треба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безліч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списків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знову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знову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Цикли максимально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спрощують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Python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циклів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45720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Цикл 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Цикл 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567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6056" y="426128"/>
            <a:ext cx="10515600" cy="45276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Цикл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94299"/>
            <a:ext cx="10515600" cy="5655076"/>
          </a:xfrm>
        </p:spPr>
        <p:txBody>
          <a:bodyPr>
            <a:normAutofit lnSpcReduction="10000"/>
          </a:bodyPr>
          <a:lstStyle/>
          <a:p>
            <a:pPr marL="0" indent="45720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Цикл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цикл з параметром)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перебору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деяких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цикл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лічильником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багатьох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мовах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значить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перебір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нас є список,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ряду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Спочатку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беремо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перший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третій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так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виконуємо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 не треба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витягати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індексах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піклуватися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те,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них список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закінчується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Цикл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перебере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кінець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sz="1800" dirty="0" smtClean="0"/>
          </a:p>
          <a:p>
            <a:pPr marL="0" indent="457200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spisok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[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4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30]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spisok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 print(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результат:  6 22 14 15</a:t>
            </a:r>
          </a:p>
          <a:p>
            <a:pPr marL="0" indent="457200">
              <a:buNone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Читається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як для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кожного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списку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(то,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457200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 список не змінювався.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17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використовуємо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змінну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позначає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індекс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84917"/>
            <a:ext cx="10515600" cy="4792046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spisok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[1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4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30]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spisok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spisok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=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    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+= 1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spisok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результат: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22 14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1, 2, 3, 'one', 'two', 'three': 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584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376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range ()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3913" y="1044390"/>
            <a:ext cx="10515600" cy="5347532"/>
          </a:xfrm>
        </p:spPr>
        <p:txBody>
          <a:bodyPr>
            <a:noAutofit/>
          </a:bodyPr>
          <a:lstStyle/>
          <a:p>
            <a:pPr marL="0" indent="45720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"Range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перекладається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"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діапазон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". Вона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один, два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 як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randrange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()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модуля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random.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заданий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один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генеруються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числа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числа, 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задані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два, то числа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генеруються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другого, 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задані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три, то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третє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число 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range()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457200" algn="ctr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range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([&lt;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початок&gt;,] &lt;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кінець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[,&lt;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крок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&gt;])</a:t>
            </a:r>
          </a:p>
          <a:p>
            <a:pPr marL="0" indent="457200">
              <a:buNone/>
            </a:pP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Обов'язковим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параметр 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кінець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Розглянемо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range(n)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шкала чисел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 до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n-1;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range(k, n)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шкала чисел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n-1;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range(k, n, m)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шкала чисел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n-1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кроком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причому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від'ємним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185491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99495"/>
            <a:ext cx="10515600" cy="57774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randrange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(),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range ()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генерує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випадкове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число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діапазоні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взагалі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генерує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числа. Вона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генерує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чисел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вказаному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діапазоні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range (5, 11)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згенерує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5, 6, 7, 8, 9, 10.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буде не структура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типу "список".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range ()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виробляє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діапазони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 range(-10, 10)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a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range(-10, 10)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 type (a)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&lt;Class 'range'&gt;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Незважаючи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ми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бачимо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чисел, вона є, і ми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можемо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звертатися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[0]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-10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a [5]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-5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a [15]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a [-1]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мінювати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як, на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відміну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списків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range ()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відносяться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незмінних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052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785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Цикл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range ()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62976"/>
            <a:ext cx="10515600" cy="51934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цикл перебору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стежити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досягнуто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кінець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range ()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послідовність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цілих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чисел,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індекси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 ж списку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spisok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[1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4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30]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range(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spisok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)):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spisok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  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print(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spisok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результат: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6 22 14 15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заголовку циклу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беруться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зовсім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списку,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range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Приклад.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десять раз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вивести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екран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слово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!»,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два рядки коду:</a:t>
            </a:r>
          </a:p>
          <a:p>
            <a:pPr marL="0" indent="0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_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range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")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5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Умовний оператор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Цикли. Оператор циклу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Оператори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continue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Обробка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вийняткових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ситуацій.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048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90113"/>
            <a:ext cx="10515600" cy="538685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 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range(1, </a:t>
            </a:r>
            <a:r>
              <a:rPr lang="en-US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+ 1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# 1, 2, 3, 4, 5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 += i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print(sum)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15</a:t>
            </a:r>
          </a:p>
          <a:p>
            <a:pPr marL="0" indent="0">
              <a:spcBef>
                <a:spcPts val="0"/>
              </a:spcBef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alt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a_dict</a:t>
            </a:r>
            <a:r>
              <a:rPr lang="uk-UA" alt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uk-UA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={</a:t>
            </a:r>
            <a:r>
              <a:rPr lang="uk-UA" altLang="uk-UA" dirty="0" smtClean="0">
                <a:solidFill>
                  <a:srgbClr val="D01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uk-UA" altLang="uk-UA" dirty="0">
                <a:solidFill>
                  <a:srgbClr val="D01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one"</a:t>
            </a:r>
            <a:r>
              <a:rPr lang="uk-UA" alt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uk-UA" altLang="uk-UA" dirty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alt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altLang="uk-UA" dirty="0">
                <a:solidFill>
                  <a:srgbClr val="D01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"two"</a:t>
            </a:r>
            <a:r>
              <a:rPr lang="uk-UA" alt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uk-UA" altLang="uk-UA" dirty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alt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altLang="uk-UA" dirty="0">
                <a:solidFill>
                  <a:srgbClr val="D01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"three"</a:t>
            </a:r>
            <a:r>
              <a:rPr lang="uk-UA" alt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uk-UA" altLang="uk-UA" dirty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alt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  <a:endParaRPr lang="uk-UA" altLang="uk-UA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altLang="uk-UA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uk-UA" altLang="uk-UA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key</a:t>
            </a:r>
            <a:r>
              <a:rPr lang="uk-UA" alt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uk-UA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uk-UA" alt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a_dict</a:t>
            </a:r>
            <a:r>
              <a:rPr lang="uk-UA" alt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uk-UA" altLang="uk-UA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altLang="uk-UA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uk-UA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altLang="uk-UA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uk-UA" altLang="uk-UA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altLang="uk-UA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</a:t>
            </a:r>
            <a:r>
              <a:rPr lang="uk-UA" altLang="uk-UA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altLang="uk-UA" sz="1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uk-UA" sz="1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en-US" altLang="uk-UA" sz="1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uk-UA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print(</a:t>
            </a:r>
            <a:r>
              <a:rPr lang="en-US" altLang="uk-UA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a_dict</a:t>
            </a:r>
            <a:r>
              <a:rPr lang="en-US" altLang="uk-UA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[key])</a:t>
            </a:r>
          </a:p>
          <a:p>
            <a:pPr marL="0" indent="0">
              <a:spcBef>
                <a:spcPts val="0"/>
              </a:spcBef>
              <a:buNone/>
            </a:pPr>
            <a:endParaRPr lang="uk-UA" altLang="uk-UA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								1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								2	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Three								3	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136267"/>
            <a:ext cx="6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8963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815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Цикл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6027" y="1003177"/>
            <a:ext cx="11390051" cy="5173786"/>
          </a:xfrm>
        </p:spPr>
        <p:txBody>
          <a:bodyPr>
            <a:noAutofit/>
          </a:bodyPr>
          <a:lstStyle/>
          <a:p>
            <a:pPr marL="0" indent="457200">
              <a:spcBef>
                <a:spcPts val="600"/>
              </a:spcBef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Цикл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сказати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універсальним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циклом.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присутній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мовах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підтримують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тому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синтаксис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узагальнено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так: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логічний_вираз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вираз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b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 ...</a:t>
            </a:r>
            <a:b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вираз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b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 як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заголовка циклу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знову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перевіряє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істину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знову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знову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повертаємося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заголовку і так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Цикл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завершує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свою роботу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заголовку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хиба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дотримується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переміщується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виразів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розташованим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нижче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всього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циклу. </a:t>
            </a:r>
          </a:p>
        </p:txBody>
      </p:sp>
    </p:spTree>
    <p:extLst>
      <p:ext uri="{BB962C8B-B14F-4D97-AF65-F5344CB8AC3E}">
        <p14:creationId xmlns:p14="http://schemas.microsoft.com/office/powerpoint/2010/main" val="21053296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Блок-схема циклу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2773" y="1526959"/>
            <a:ext cx="9268287" cy="483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29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6727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циклом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виняткові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49406"/>
            <a:ext cx="10515600" cy="48275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першому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цикл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вираз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повертає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 не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виконується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жодного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разу.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Цю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ситуацію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вважати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нормальною, так як при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логіка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припускати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необхідності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виразів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циклу.</a:t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логічний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вираз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заголовку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ніколи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повертає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залишається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рівним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цикл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ніколи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завершиться,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оператора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примусового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виходу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циклу (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break)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викликів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функцій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виходу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quit (), exit ( )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Python. 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985838">
              <a:buNone/>
            </a:pP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цикл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повторюється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повторюється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нескінченну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разів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в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зациклення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вона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зависає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завершитися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85250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9524" y="698160"/>
            <a:ext cx="10515600" cy="5853559"/>
          </a:xfrm>
        </p:spPr>
        <p:txBody>
          <a:bodyPr numCol="2">
            <a:normAutofit fontScale="77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Приклади: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Надрукувати числа з діапазону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[1,10]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nn-NO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nn-NO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nn-NO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nn-NO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nn-NO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nn-NO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&lt;= </a:t>
            </a:r>
            <a:r>
              <a:rPr lang="nn-NO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nn-NO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print(i)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nn-NO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i = i + </a:t>
            </a:r>
            <a:r>
              <a:rPr lang="nn-NO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uk-UA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uk-UA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uk-UA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nn-NO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 списку зменшити в 2 рази:</a:t>
            </a:r>
            <a:endParaRPr lang="nn-NO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spisok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[1</a:t>
            </a:r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4</a:t>
            </a:r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</a:t>
            </a:r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30]</a:t>
            </a:r>
            <a:r>
              <a:rPr lang="en-US" sz="3800" dirty="0"/>
              <a:t/>
            </a:r>
            <a:br>
              <a:rPr lang="en-US" sz="3800" dirty="0"/>
            </a:b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 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 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spisok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spisok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=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spisok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2   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uk-UA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#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spisok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endParaRPr lang="uk-UA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#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= 1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spisok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Результат: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6,</a:t>
            </a:r>
            <a:r>
              <a:rPr lang="uk-UA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22,</a:t>
            </a:r>
            <a:r>
              <a:rPr lang="uk-UA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14,</a:t>
            </a:r>
            <a:r>
              <a:rPr lang="uk-UA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10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48575"/>
            <a:ext cx="10515600" cy="541539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Оператори 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continue</a:t>
            </a:r>
            <a:r>
              <a:rPr lang="uk-UA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</a:t>
            </a: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90114"/>
            <a:ext cx="10515600" cy="53868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continue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continue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прохід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минаючи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тіло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циклу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while)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Приклад.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Виведемо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числа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до 30,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окрім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чисел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діапазоні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 до 22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range(6, 31, 2):   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 if 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&gt;12 and 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&lt;26:   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#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число 12&lt;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&lt;26 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   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continue  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     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#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перехід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ітерацію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  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end=" ")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Результат: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6 8 10 12 26 28 30</a:t>
            </a:r>
          </a:p>
        </p:txBody>
      </p:sp>
    </p:spTree>
    <p:extLst>
      <p:ext uri="{BB962C8B-B14F-4D97-AF65-F5344CB8AC3E}">
        <p14:creationId xmlns:p14="http://schemas.microsoft.com/office/powerpoint/2010/main" val="161557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2541"/>
          </a:xfrm>
        </p:spPr>
        <p:txBody>
          <a:bodyPr>
            <a:normAutofit/>
          </a:bodyPr>
          <a:lstStyle/>
          <a:p>
            <a:pPr algn="ctr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break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67666"/>
            <a:ext cx="10515600" cy="5528893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break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достроково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перериває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вихід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тому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ітерації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виконано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Приклад.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Обчислюємо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суму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чисел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буде введено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s=0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                  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#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початкова сума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True:           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#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нескінченний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a=input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(«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число: ") 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 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 a=="q":         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#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введено символ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 </a:t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  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  break     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  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#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переривання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нескінченного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a=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           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#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рядка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число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s=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s+a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            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#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обчислення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чисел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print("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сума чисел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s=", s)</a:t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endParaRPr lang="uk-UA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число: 1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число: 2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число: 3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число: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сума чисел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s= 6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4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23782"/>
            <a:ext cx="10515600" cy="5921405"/>
          </a:xfrm>
        </p:spPr>
        <p:txBody>
          <a:bodyPr>
            <a:normAutofit fontScale="62500" lnSpcReduction="20000"/>
          </a:bodyPr>
          <a:lstStyle/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блок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раз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циклу, коли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перевіряється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стане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невірно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&lt;= 10:  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print(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  </a:t>
            </a:r>
            <a:endPara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+=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</a:t>
            </a:r>
            <a:endPara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('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Цикл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закінчено,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=‘,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Сенс такого запису з'являється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лише разом із інструкцією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під час виконання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Python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зустрічає інструкцію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всередині циклу, він відразу ж припиняє виконання цього циклу і виходить із нього. При цьому гілка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else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виконуватиметься. Зрозуміло, інструкцію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змозі викликати лише всередині інструкції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тобто вона повинна виконуватися тільки при виконанні якоїсь особливої умови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(input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())</a:t>
            </a:r>
            <a:endPara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!= 0:   </a:t>
            </a:r>
            <a:endPara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 &lt; 0:       </a:t>
            </a:r>
            <a:endPara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print(‘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Зустрілось число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0’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      </a:t>
            </a:r>
            <a:endPara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break   </a:t>
            </a:r>
            <a:endPara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(input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())</a:t>
            </a:r>
            <a:endPara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</a:t>
            </a:r>
            <a:endPara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print(“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жодного від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ємного числа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”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6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4685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Обробка </a:t>
            </a: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вийняткових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ситуацій (виключення)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29810"/>
            <a:ext cx="10515600" cy="514715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Винятки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сповіщення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інтерпретатора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порушувані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програмному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небудь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оброблення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винятків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переривається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виводиться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Синтаксичні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імені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оператора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невідповідність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закриваючих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відкриваючих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лапок і т.д.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синтаксисі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Семантичні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логіці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результатами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скрипта. Як правило,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інтерпретатор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попереджає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часу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скрипта. Причиною 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програмістом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Класичним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прикладом служить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нуль.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10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83748"/>
          </a:xfrm>
        </p:spPr>
        <p:txBody>
          <a:bodyPr>
            <a:noAutofit/>
          </a:bodyPr>
          <a:lstStyle/>
          <a:p>
            <a:pPr marL="0" indent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оброблення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винятків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інструкція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... Except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 err="1">
                <a:solidFill>
                  <a:srgbClr val="3033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altLang="ru-RU" sz="2400" dirty="0">
                <a:solidFill>
                  <a:srgbClr val="3033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solidFill>
                  <a:srgbClr val="3033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altLang="ru-RU" sz="2400" dirty="0">
                <a:solidFill>
                  <a:srgbClr val="3033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400" dirty="0" err="1">
                <a:solidFill>
                  <a:srgbClr val="3033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altLang="ru-RU" sz="2400" dirty="0">
                <a:solidFill>
                  <a:srgbClr val="3033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solidFill>
                  <a:srgbClr val="3033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altLang="ru-RU" sz="2400" dirty="0">
                <a:solidFill>
                  <a:srgbClr val="3033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solidFill>
                  <a:srgbClr val="3033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всередині</a:t>
            </a:r>
            <a:r>
              <a:rPr lang="ru-RU" altLang="ru-RU" sz="2400" dirty="0">
                <a:solidFill>
                  <a:srgbClr val="3033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altLang="ru-RU" sz="2400" b="1" dirty="0" err="1">
                <a:solidFill>
                  <a:srgbClr val="3033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try</a:t>
            </a:r>
            <a:r>
              <a:rPr lang="ru-RU" altLang="ru-RU" sz="2400" b="1" dirty="0">
                <a:solidFill>
                  <a:srgbClr val="3033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altLang="ru-RU" sz="2400" dirty="0">
                <a:solidFill>
                  <a:srgbClr val="3033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 </a:t>
            </a:r>
            <a:r>
              <a:rPr lang="ru-RU" altLang="ru-RU" sz="2400" dirty="0" err="1">
                <a:solidFill>
                  <a:srgbClr val="3033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помилка</a:t>
            </a:r>
            <a:r>
              <a:rPr lang="ru-RU" altLang="ru-RU" sz="2400" dirty="0">
                <a:solidFill>
                  <a:srgbClr val="3033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400" dirty="0" err="1">
                <a:solidFill>
                  <a:srgbClr val="3033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altLang="ru-RU" sz="2400" dirty="0">
                <a:solidFill>
                  <a:srgbClr val="3033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solidFill>
                  <a:srgbClr val="3033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виконається</a:t>
            </a:r>
            <a:r>
              <a:rPr lang="ru-RU" altLang="ru-RU" sz="2400" dirty="0">
                <a:solidFill>
                  <a:srgbClr val="3033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блок </a:t>
            </a:r>
            <a:r>
              <a:rPr lang="ru-RU" altLang="ru-RU" sz="2400" b="1" dirty="0" err="1">
                <a:solidFill>
                  <a:srgbClr val="3033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except</a:t>
            </a:r>
            <a:r>
              <a:rPr lang="ru-RU" altLang="ru-RU" sz="2400" b="1" dirty="0">
                <a:solidFill>
                  <a:srgbClr val="3033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2400" dirty="0" err="1">
                <a:solidFill>
                  <a:srgbClr val="3033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altLang="ru-RU" sz="2400" dirty="0">
                <a:solidFill>
                  <a:srgbClr val="3033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altLang="ru-RU" sz="2400" dirty="0" err="1">
                <a:solidFill>
                  <a:srgbClr val="3033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altLang="ru-RU" sz="2400" dirty="0">
                <a:solidFill>
                  <a:srgbClr val="3033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solidFill>
                  <a:srgbClr val="3033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try</a:t>
            </a:r>
            <a:r>
              <a:rPr lang="ru-RU" altLang="ru-RU" sz="2400" dirty="0">
                <a:solidFill>
                  <a:srgbClr val="3033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solidFill>
                  <a:srgbClr val="3033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виключення</a:t>
            </a:r>
            <a:r>
              <a:rPr lang="ru-RU" altLang="ru-RU" sz="2400" dirty="0">
                <a:solidFill>
                  <a:srgbClr val="3033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altLang="ru-RU" sz="2400" dirty="0" err="1">
                <a:solidFill>
                  <a:srgbClr val="3033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виникає</a:t>
            </a:r>
            <a:r>
              <a:rPr lang="ru-RU" altLang="ru-RU" sz="2400" dirty="0">
                <a:solidFill>
                  <a:srgbClr val="3033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altLang="ru-RU" sz="2400" dirty="0" err="1">
                <a:solidFill>
                  <a:srgbClr val="3033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тіло</a:t>
            </a:r>
            <a:r>
              <a:rPr lang="ru-RU" altLang="ru-RU" sz="2400" dirty="0">
                <a:solidFill>
                  <a:srgbClr val="3033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solidFill>
                  <a:srgbClr val="3033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гілки</a:t>
            </a:r>
            <a:r>
              <a:rPr lang="ru-RU" altLang="ru-RU" sz="2400" dirty="0">
                <a:solidFill>
                  <a:srgbClr val="3033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solidFill>
                  <a:srgbClr val="3033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except</a:t>
            </a:r>
            <a:r>
              <a:rPr lang="ru-RU" altLang="ru-RU" sz="2400" dirty="0">
                <a:solidFill>
                  <a:srgbClr val="3033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altLang="ru-RU" sz="2400" dirty="0" err="1">
                <a:solidFill>
                  <a:srgbClr val="3033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виконується</a:t>
            </a:r>
            <a:r>
              <a:rPr lang="ru-RU" altLang="ru-RU" sz="2400" dirty="0">
                <a:solidFill>
                  <a:srgbClr val="3033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altLang="ru-RU" sz="2400" dirty="0">
                <a:solidFill>
                  <a:srgbClr val="3033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>
                <a:solidFill>
                  <a:srgbClr val="3033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400" dirty="0">
                <a:solidFill>
                  <a:srgbClr val="3033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2142835"/>
            <a:ext cx="5181600" cy="4034127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altLang="ru-RU" sz="2400" dirty="0" smtClean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altLang="ru-RU" sz="24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altLang="ru-RU" sz="2400" dirty="0">
                <a:solidFill>
                  <a:srgbClr val="66CC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altLang="ru-RU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2400" dirty="0">
                <a:solidFill>
                  <a:srgbClr val="483D8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altLang="ru-RU" sz="2400" dirty="0" err="1" smtClean="0">
                <a:solidFill>
                  <a:srgbClr val="483D8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</a:t>
            </a:r>
            <a:r>
              <a:rPr lang="uk-UA" altLang="ru-RU" sz="2400" dirty="0" err="1" smtClean="0">
                <a:solidFill>
                  <a:srgbClr val="483D8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іть</a:t>
            </a:r>
            <a:r>
              <a:rPr lang="ru-RU" altLang="ru-RU" sz="2400" dirty="0" smtClean="0">
                <a:solidFill>
                  <a:srgbClr val="483D8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solidFill>
                  <a:srgbClr val="483D8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ціле</a:t>
            </a:r>
            <a:r>
              <a:rPr lang="ru-RU" altLang="ru-RU" sz="2400" dirty="0" smtClean="0">
                <a:solidFill>
                  <a:srgbClr val="483D8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solidFill>
                  <a:srgbClr val="483D8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число: "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altLang="ru-RU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400" dirty="0" smtClean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altLang="ru-RU" sz="2400" b="1" dirty="0" err="1" smtClean="0">
                <a:solidFill>
                  <a:srgbClr val="FF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try</a:t>
            </a:r>
            <a:r>
              <a:rPr lang="ru-RU" altLang="ru-RU" sz="24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altLang="ru-RU" sz="24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altLang="ru-RU" sz="2400" dirty="0">
                <a:solidFill>
                  <a:srgbClr val="66CC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altLang="ru-RU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24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altLang="ru-RU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400" dirty="0" smtClean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altLang="ru-RU" sz="2400" dirty="0" err="1" smtClean="0">
                <a:solidFill>
                  <a:srgbClr val="FF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2400" dirty="0" smtClean="0">
                <a:solidFill>
                  <a:srgbClr val="483D8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«Число введено"</a:t>
            </a: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altLang="ru-RU" sz="24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altLang="ru-RU" sz="2400" b="1" dirty="0" err="1" smtClean="0">
                <a:solidFill>
                  <a:srgbClr val="FF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except</a:t>
            </a:r>
            <a:r>
              <a:rPr lang="ru-RU" altLang="ru-RU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altLang="ru-RU" sz="2400" dirty="0" smtClean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ru-RU" sz="2400" dirty="0" smtClean="0">
                <a:solidFill>
                  <a:srgbClr val="483D8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uk-UA" altLang="ru-RU" sz="2400" dirty="0" smtClean="0">
                <a:solidFill>
                  <a:srgbClr val="483D8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Введено не число</a:t>
            </a:r>
            <a:r>
              <a:rPr lang="en-US" altLang="ru-RU" sz="2400" dirty="0" smtClean="0">
                <a:solidFill>
                  <a:srgbClr val="483D8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400" b="1" dirty="0" smtClean="0">
              <a:solidFill>
                <a:srgbClr val="3033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alt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 бути</a:t>
            </a:r>
          </a:p>
          <a:p>
            <a:pPr marL="0" indent="0">
              <a:buNone/>
            </a:pPr>
            <a:r>
              <a:rPr lang="uk-UA" altLang="uk-UA" b="1" dirty="0" err="1" smtClean="0">
                <a:solidFill>
                  <a:srgbClr val="FF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except</a:t>
            </a:r>
            <a:r>
              <a:rPr lang="uk-UA" altLang="uk-UA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uk-UA" dirty="0" err="1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ValueError</a:t>
            </a:r>
            <a:r>
              <a:rPr lang="uk-UA" altLang="uk-UA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ru-RU" dirty="0">
                <a:solidFill>
                  <a:srgbClr val="483D8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uk-UA" altLang="ru-RU" dirty="0">
                <a:solidFill>
                  <a:srgbClr val="483D8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Введено не число</a:t>
            </a:r>
            <a:r>
              <a:rPr lang="en-US" altLang="ru-RU" dirty="0">
                <a:solidFill>
                  <a:srgbClr val="483D8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b="1" dirty="0">
              <a:solidFill>
                <a:srgbClr val="3033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uk-UA" altLang="ru-RU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</a:t>
            </a:r>
            <a:r>
              <a:rPr lang="uk-UA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 виникає ділення на нуль</a:t>
            </a:r>
            <a:endParaRPr lang="en-US" alt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try</a:t>
            </a:r>
            <a:r>
              <a:rPr lang="ru-RU" altLang="ru-RU" dirty="0">
                <a:solidFill>
                  <a:srgbClr val="2429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...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dirty="0">
                <a:solidFill>
                  <a:srgbClr val="2429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altLang="ru-RU" dirty="0">
                <a:solidFill>
                  <a:srgbClr val="2429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dirty="0">
                <a:solidFill>
                  <a:srgbClr val="2429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altLang="ru-RU" dirty="0">
                <a:solidFill>
                  <a:srgbClr val="2429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0099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altLang="ru-RU" dirty="0">
                <a:solidFill>
                  <a:srgbClr val="2429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dirty="0">
                <a:solidFill>
                  <a:srgbClr val="2429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altLang="ru-RU" dirty="0">
                <a:solidFill>
                  <a:srgbClr val="2429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altLang="ru-RU" dirty="0">
                <a:solidFill>
                  <a:srgbClr val="2429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except</a:t>
            </a:r>
            <a:r>
              <a:rPr lang="ru-RU" altLang="ru-RU" dirty="0">
                <a:solidFill>
                  <a:srgbClr val="2429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0086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ZeroDivisionError</a:t>
            </a:r>
            <a:r>
              <a:rPr lang="ru-RU" altLang="ru-RU" dirty="0">
                <a:solidFill>
                  <a:srgbClr val="2429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ru-RU" altLang="ru-RU" dirty="0">
                <a:solidFill>
                  <a:srgbClr val="2429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ru-RU" altLang="ru-RU" dirty="0">
                <a:solidFill>
                  <a:srgbClr val="2429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division</a:t>
            </a:r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zero</a:t>
            </a:r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</a:p>
          <a:p>
            <a:pPr marL="0" indent="0">
              <a:spcBef>
                <a:spcPts val="0"/>
              </a:spcBef>
              <a:buNone/>
            </a:pPr>
            <a:endParaRPr lang="ru-RU" altLang="ru-RU" b="1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altLang="ru-RU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except</a:t>
            </a:r>
            <a:r>
              <a:rPr lang="ru-RU" altLang="ru-RU" i="1" dirty="0" smtClean="0">
                <a:solidFill>
                  <a:srgbClr val="2429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i="1" dirty="0" err="1" smtClean="0">
                <a:solidFill>
                  <a:srgbClr val="0086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ZeroDivisionError</a:t>
            </a:r>
            <a:r>
              <a:rPr lang="ru-RU" altLang="ru-RU" i="1" dirty="0" smtClean="0">
                <a:solidFill>
                  <a:srgbClr val="2429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alt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except</a:t>
            </a:r>
            <a:r>
              <a:rPr lang="ru-RU" altLang="ru-RU" i="1" dirty="0">
                <a:solidFill>
                  <a:srgbClr val="2429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i="1" dirty="0" smtClean="0">
                <a:solidFill>
                  <a:srgbClr val="2429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altLang="ru-RU" i="1" dirty="0">
              <a:solidFill>
                <a:srgbClr val="24292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altLang="ru-RU" i="1" dirty="0">
              <a:solidFill>
                <a:srgbClr val="24292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alt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ru-RU" altLang="ru-RU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ru-RU" i="1" dirty="0">
                <a:solidFill>
                  <a:srgbClr val="483D8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uk-UA" altLang="ru-RU" i="1" dirty="0">
                <a:solidFill>
                  <a:srgbClr val="483D8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Введено не число</a:t>
            </a:r>
            <a:r>
              <a:rPr lang="en-US" altLang="ru-RU" i="1" dirty="0">
                <a:solidFill>
                  <a:srgbClr val="483D8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altLang="ru-RU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alt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b="1" i="1" dirty="0">
              <a:solidFill>
                <a:srgbClr val="3033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2400" y="219417"/>
            <a:ext cx="184731" cy="3231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4712"/>
            <a:ext cx="65" cy="307777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92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1.Умовний оператор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7200"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записуються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виразів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buNone/>
            </a:pP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Логічними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виразами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вирази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результат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 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True 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(проста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утворюється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459" y="3209161"/>
            <a:ext cx="10167081" cy="3076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3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циклах</a:t>
            </a:r>
            <a:endParaRPr lang="uk-U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43800" y="1769156"/>
            <a:ext cx="4029568" cy="3638577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67559" y="1769156"/>
            <a:ext cx="697624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else,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циклі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проведений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чином. Блок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усередині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else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altLang="uk-UA" dirty="0" smtClean="0">
                <a:solidFill>
                  <a:srgbClr val="3033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Іншими словами оператор </a:t>
            </a:r>
            <a:r>
              <a:rPr lang="uk-UA" altLang="uk-UA" sz="1600" dirty="0" err="1" smtClean="0">
                <a:solidFill>
                  <a:srgbClr val="3033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uk-UA" altLang="uk-UA" dirty="0" smtClean="0">
                <a:solidFill>
                  <a:srgbClr val="3033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буде виконано, якщо ми вийдемо з циклу звичайним шляхом, а не будь-яким іншим. Таким чином </a:t>
            </a:r>
            <a:r>
              <a:rPr lang="uk-UA" altLang="uk-UA" dirty="0" err="1" smtClean="0">
                <a:solidFill>
                  <a:srgbClr val="3033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всередені</a:t>
            </a:r>
            <a:r>
              <a:rPr lang="uk-UA" altLang="uk-UA" dirty="0" smtClean="0">
                <a:solidFill>
                  <a:srgbClr val="3033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циклу не повинно бути ні </a:t>
            </a:r>
            <a:r>
              <a:rPr lang="uk-UA" altLang="uk-UA" sz="1600" dirty="0" err="1" smtClean="0">
                <a:solidFill>
                  <a:srgbClr val="3033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</a:t>
            </a:r>
            <a:r>
              <a:rPr lang="uk-UA" altLang="uk-UA" dirty="0" smtClean="0">
                <a:solidFill>
                  <a:srgbClr val="3033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ні </a:t>
            </a:r>
            <a:r>
              <a:rPr lang="uk-UA" altLang="uk-UA" sz="1600" dirty="0" err="1" smtClean="0">
                <a:solidFill>
                  <a:srgbClr val="3033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uk-UA" altLang="uk-UA" dirty="0" smtClean="0">
                <a:solidFill>
                  <a:srgbClr val="3033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чи викликів винятків</a:t>
            </a:r>
            <a:r>
              <a:rPr lang="uk-UA" altLang="uk-UA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alt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7710" y="4202820"/>
            <a:ext cx="2305050" cy="240982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0379" y="4709946"/>
            <a:ext cx="495300" cy="166687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62406" y="5678542"/>
            <a:ext cx="1171575" cy="81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87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Приклади рішення задач</a:t>
            </a: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1708383"/>
            <a:ext cx="4435136" cy="4585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235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# Сума елементів кортежу, які знаходяться в межах 5..10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 = (3, 5, 6, 4, 2, 8, 1, 9)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 = 0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400" b="0" i="0" u="none" strike="noStrike" cap="none" normalizeH="0" baseline="0" dirty="0" err="1" smtClean="0">
                <a:ln>
                  <a:noFill/>
                </a:ln>
                <a:solidFill>
                  <a:srgbClr val="FF66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kumimoji="0" lang="uk-UA" altLang="uk-UA" sz="2400" b="0" i="0" u="none" strike="noStrike" cap="none" normalizeH="0" baseline="0" dirty="0" err="1" smtClean="0">
                <a:ln>
                  <a:noFill/>
                </a:ln>
                <a:solidFill>
                  <a:srgbClr val="FF66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C: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400" b="0" i="0" u="none" strike="noStrike" cap="none" normalizeH="0" baseline="0" dirty="0" err="1" smtClean="0">
                <a:ln>
                  <a:noFill/>
                </a:ln>
                <a:solidFill>
                  <a:srgbClr val="FF66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(c&gt;=5)</a:t>
            </a:r>
            <a:r>
              <a:rPr kumimoji="0" lang="uk-UA" altLang="uk-UA" sz="2400" b="0" i="0" u="none" strike="noStrike" cap="none" normalizeH="0" baseline="0" dirty="0" err="1" smtClean="0">
                <a:ln>
                  <a:noFill/>
                </a:ln>
                <a:solidFill>
                  <a:srgbClr val="FF66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(c&lt;=10):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s=</a:t>
            </a:r>
            <a:r>
              <a:rPr kumimoji="0" lang="uk-UA" altLang="uk-UA" sz="2400" b="0" i="0" u="none" strike="noStrike" cap="none" normalizeH="0" baseline="0" dirty="0" err="1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s+c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400" b="0" i="0" u="none" strike="noStrike" cap="none" normalizeH="0" baseline="0" dirty="0" err="1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"Сума = "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s)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Сума =   28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127531" y="1708383"/>
            <a:ext cx="4498428" cy="4190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square" lIns="0" tIns="63480" rIns="0" bIns="6348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uk-UA" altLang="uk-UA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</a:t>
            </a:r>
            <a:r>
              <a:rPr lang="uk-UA" altLang="uk-UA" sz="1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Обєднати</a:t>
            </a:r>
            <a:r>
              <a:rPr lang="uk-UA" altLang="uk-UA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декілька словників в один</a:t>
            </a:r>
          </a:p>
          <a:p>
            <a:pPr lvl="0"/>
            <a:endParaRPr kumimoji="0" lang="en-US" altLang="uk-UA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dict_a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9A6E3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9900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9900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9900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9900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dict_b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9A6E3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9900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9900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9900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9900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dict_c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9A6E3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9900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9900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9900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9900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9A6E3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{}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400" b="0" i="0" u="none" strike="noStrike" cap="none" normalizeH="0" baseline="0" dirty="0" err="1" smtClean="0">
                <a:ln>
                  <a:noFill/>
                </a:ln>
                <a:solidFill>
                  <a:srgbClr val="0077A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 </a:t>
            </a:r>
            <a:r>
              <a:rPr kumimoji="0" lang="uk-UA" altLang="uk-UA" sz="2400" b="0" i="0" u="none" strike="noStrike" cap="none" normalizeH="0" baseline="0" dirty="0" err="1" smtClean="0">
                <a:ln>
                  <a:noFill/>
                </a:ln>
                <a:solidFill>
                  <a:srgbClr val="0077A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uk-UA" altLang="uk-UA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dict_a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uk-UA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dict_b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uk-UA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dict_c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kumimoji="0" lang="uk-UA" altLang="uk-UA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kumimoji="0" lang="uk-UA" altLang="uk-UA" sz="2400" b="0" i="0" u="none" strike="noStrike" cap="none" normalizeH="0" baseline="0" dirty="0" err="1" smtClean="0">
                <a:ln>
                  <a:noFill/>
                </a:ln>
                <a:solidFill>
                  <a:srgbClr val="9999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0" lang="uk-UA" altLang="uk-UA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update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/>
            <a:r>
              <a:rPr lang="en-US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rint(</a:t>
            </a:r>
            <a:r>
              <a:rPr lang="uk-UA" altLang="uk-UA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en-US" altLang="uk-UA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0" lang="uk-UA" alt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62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3862819"/>
            <a:ext cx="22442" cy="27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152352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altLang="uk-UA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47060" y="1287896"/>
            <a:ext cx="3986074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uk-UA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Сума </a:t>
            </a:r>
            <a:r>
              <a:rPr lang="ru-RU" altLang="uk-UA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</a:t>
            </a:r>
            <a:r>
              <a:rPr lang="uk-UA" altLang="uk-UA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ів</a:t>
            </a:r>
            <a:r>
              <a:rPr lang="uk-UA" altLang="uk-UA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списку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uk-UA" altLang="uk-UA" sz="2000" dirty="0" smtClean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altLang="uk-UA" sz="2000" dirty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=[1,3,5,8,-3,10] </a:t>
            </a:r>
            <a:endParaRPr lang="uk-UA" altLang="uk-UA" sz="2000" dirty="0" smtClean="0">
              <a:solidFill>
                <a:srgbClr val="2B2B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uk-UA" altLang="uk-UA" sz="2000" dirty="0" smtClean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i=0 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uk-UA" altLang="uk-UA" sz="2000" dirty="0" err="1" smtClean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</a:t>
            </a:r>
            <a:r>
              <a:rPr lang="uk-UA" altLang="uk-UA" sz="2000" dirty="0" smtClean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</a:t>
            </a:r>
            <a:endParaRPr lang="uk-UA" altLang="uk-UA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uk-UA" altLang="uk-UA" sz="2000" dirty="0" err="1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uk-UA" altLang="uk-UA" sz="2000" dirty="0" smtClean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uk-UA" sz="2000" dirty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i&lt;</a:t>
            </a:r>
            <a:r>
              <a:rPr lang="uk-UA" altLang="uk-UA" sz="2000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uk-UA" altLang="uk-UA" sz="2000" dirty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(A):  </a:t>
            </a:r>
            <a:endParaRPr lang="uk-UA" altLang="uk-UA" sz="2000" dirty="0" smtClean="0">
              <a:solidFill>
                <a:srgbClr val="2B2B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uk-UA" altLang="uk-UA" sz="2000" dirty="0" smtClean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altLang="uk-UA" sz="2000" dirty="0" err="1" smtClean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</a:t>
            </a:r>
            <a:r>
              <a:rPr lang="uk-UA" altLang="uk-UA" sz="2000" dirty="0" smtClean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uk-UA" altLang="uk-UA" sz="2000" dirty="0" err="1" smtClean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summ+A</a:t>
            </a:r>
            <a:r>
              <a:rPr lang="uk-UA" altLang="uk-UA" sz="2000" dirty="0" smtClean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[i</a:t>
            </a:r>
            <a:r>
              <a:rPr lang="uk-UA" altLang="uk-UA" sz="2000" dirty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  </a:t>
            </a:r>
            <a:endParaRPr lang="uk-UA" altLang="uk-UA" sz="2000" dirty="0" smtClean="0">
              <a:solidFill>
                <a:srgbClr val="2B2B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uk-UA" altLang="uk-UA" sz="2000" dirty="0" smtClean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i=i+1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uk-UA" altLang="uk-UA" sz="2000" dirty="0" err="1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uk-UA" altLang="uk-UA" sz="2000" dirty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altLang="uk-UA" sz="20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uk-UA" altLang="uk-UA" sz="2000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</a:t>
            </a:r>
            <a:r>
              <a:rPr lang="uk-UA" altLang="uk-UA" sz="20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"</a:t>
            </a:r>
            <a:r>
              <a:rPr lang="uk-UA" altLang="uk-UA" sz="2000" dirty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altLang="uk-UA" sz="2000" dirty="0" err="1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</a:t>
            </a:r>
            <a:r>
              <a:rPr lang="uk-UA" altLang="uk-UA" sz="2000" dirty="0" smtClean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uk-UA" altLang="uk-UA" sz="2000" dirty="0" smtClean="0">
                <a:solidFill>
                  <a:srgbClr val="2B2B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</a:t>
            </a:r>
            <a:r>
              <a:rPr lang="uk-UA" alt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uk-UA" alt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uk-UA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338656" y="1287896"/>
            <a:ext cx="5175682" cy="4770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235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# 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 входжень символу у списку рядків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uk-UA" sz="2000" b="0" i="0" u="none" strike="noStrike" cap="none" normalizeH="0" baseline="0" dirty="0" err="1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ListStr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=[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kumimoji="0" lang="uk-UA" altLang="uk-UA" sz="20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kumimoji="0" lang="uk-UA" altLang="uk-UA" sz="20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file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kumimoji="0" lang="uk-UA" altLang="uk-UA" sz="20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notepad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kumimoji="0" lang="uk-UA" altLang="uk-UA" sz="20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windows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kumimoji="0" lang="uk-UA" altLang="uk-UA" sz="20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hello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c=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't'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0" i="0" u="none" strike="noStrike" cap="none" normalizeH="0" baseline="0" dirty="0" err="1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ListK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=[] 	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# кількість входжень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i=0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0" i="0" u="none" strike="noStrike" cap="none" normalizeH="0" baseline="0" dirty="0" err="1" smtClean="0">
                <a:ln>
                  <a:noFill/>
                </a:ln>
                <a:solidFill>
                  <a:srgbClr val="FF66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i&lt;5: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j=0 k=0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uk-UA" altLang="uk-UA" sz="2000" b="0" i="0" u="none" strike="noStrike" cap="none" normalizeH="0" baseline="0" dirty="0" err="1" smtClean="0">
                <a:ln>
                  <a:noFill/>
                </a:ln>
                <a:solidFill>
                  <a:srgbClr val="FF66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j&lt;</a:t>
            </a:r>
            <a:r>
              <a:rPr kumimoji="0" lang="uk-UA" altLang="uk-UA" sz="2000" b="0" i="0" u="none" strike="noStrike" cap="none" normalizeH="0" baseline="0" dirty="0" err="1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uk-UA" altLang="uk-UA" sz="2000" b="0" i="0" u="none" strike="noStrike" cap="none" normalizeH="0" baseline="0" dirty="0" err="1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ListStr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[i]):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kumimoji="0" lang="uk-UA" altLang="uk-UA" sz="2000" b="0" i="0" u="none" strike="noStrike" cap="none" normalizeH="0" baseline="0" dirty="0" err="1" smtClean="0">
                <a:ln>
                  <a:noFill/>
                </a:ln>
                <a:solidFill>
                  <a:srgbClr val="FF66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c==</a:t>
            </a:r>
            <a:r>
              <a:rPr kumimoji="0" lang="uk-UA" altLang="uk-UA" sz="2000" b="0" i="0" u="none" strike="noStrike" cap="none" normalizeH="0" baseline="0" dirty="0" err="1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ListStr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[i][j]: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k=k+1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j=j+1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uk-UA" altLang="uk-UA" sz="2000" b="0" i="0" u="none" strike="noStrike" cap="none" normalizeH="0" baseline="0" dirty="0" err="1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ListK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kumimoji="0" lang="uk-UA" altLang="uk-UA" sz="2000" b="0" i="0" u="none" strike="noStrike" cap="none" normalizeH="0" baseline="0" dirty="0" err="1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ListK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+[k]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i=i+1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0" i="0" u="none" strike="noStrike" cap="none" normalizeH="0" baseline="0" dirty="0" err="1" smtClean="0">
                <a:ln>
                  <a:noFill/>
                </a:ln>
                <a:solidFill>
                  <a:srgbClr val="80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uk-UA" altLang="uk-UA" sz="2000" b="0" i="0" u="none" strike="noStrike" cap="none" normalizeH="0" baseline="0" dirty="0" err="1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ListK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# </a:t>
            </a:r>
            <a:r>
              <a:rPr kumimoji="0" lang="uk-UA" altLang="uk-UA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ListK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= [2, 0, 1, 0, 0]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991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використаних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https://sites.google.com/view/lessonspython</a:t>
            </a:r>
            <a:endParaRPr lang="uk-UA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pishachok.blogspot.com/p/while.html</a:t>
            </a:r>
            <a:endParaRPr lang="uk-UA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ela.kpi.ua/bitstream/123456789/25111/1/Python.pdf</a:t>
            </a:r>
            <a:endParaRPr lang="ru-RU" dirty="0"/>
          </a:p>
          <a:p>
            <a:r>
              <a:rPr lang="en-US" dirty="0"/>
              <a:t>https://www.bestprog.net/uk/2019/03/21/statement-while-examples-ua/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7342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41538"/>
            <a:ext cx="10515600" cy="5635425"/>
          </a:xfrm>
        </p:spPr>
        <p:txBody>
          <a:bodyPr>
            <a:normAutofit fontScale="92500" lnSpcReduction="10000"/>
          </a:bodyPr>
          <a:lstStyle/>
          <a:p>
            <a:pPr marL="0" indent="457200" fontAlgn="t">
              <a:buNone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Інколи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умов, у такому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складені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fontAlgn="t">
              <a:buNone/>
            </a:pP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Складена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з'єднаних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операціями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fontAlgn="t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И),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АБО),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НЕ).</a:t>
            </a:r>
          </a:p>
          <a:p>
            <a:pPr marL="0" indent="457200" fontAlgn="t">
              <a:buNone/>
            </a:pP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Логічний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добуток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декількох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істинна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коли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істинні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хочаб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хибна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і весь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хибний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fontAlgn="t">
              <a:buNone/>
            </a:pP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сума (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OR) 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декількох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істинна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коли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хочаб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істинна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хибні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весь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хибний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fontAlgn="t">
              <a:buNone/>
            </a:pP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заперечення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хибне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сама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істинна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навпаки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fontAlgn="t">
              <a:buNone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складених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умов:</a:t>
            </a:r>
          </a:p>
          <a:p>
            <a:pPr marL="0" indent="457200" fontAlgn="t">
              <a:buNone/>
            </a:pP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kil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&gt;=15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kil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&lt;=180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істинне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розташовується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18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457200" fontAlgn="t">
              <a:buNone/>
            </a:pP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kil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&lt;10 or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kil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&gt;18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істинне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належать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до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fontAlgn="t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x&gt;3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рівнозначне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виразу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x&lt;=3.</a:t>
            </a:r>
          </a:p>
          <a:p>
            <a:pPr marL="0" indent="457200" fontAlgn="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813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3984"/>
            <a:ext cx="10515600" cy="5812979"/>
          </a:xfrm>
        </p:spPr>
        <p:txBody>
          <a:bodyPr>
            <a:normAutofit fontScale="92500" lnSpcReduction="10000"/>
          </a:bodyPr>
          <a:lstStyle/>
          <a:p>
            <a:pPr marL="0" indent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будь-яке число, не рівне нулю, або непорожній об'єкт інтерпретується як істина.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рівні нулю, порожні об'єкти і спеціальний об'єкт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None (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Він має тип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NoneType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інтерпретуються як брехня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Логічний оператор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(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І) поверне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True (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істину) або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False (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брехня),якщо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його операндами є логічні висловлювання.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2&gt; 4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45&gt;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комбінація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False and True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поверне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False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операндами оператора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об'єкти, то в результаті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поверне об'єкт: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' '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2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False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'' </a:t>
            </a:r>
            <a:endPara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обчислення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оператора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Python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обчислює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операнди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зліва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направо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перший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помилкове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329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70012"/>
            <a:ext cx="10515600" cy="5306951"/>
          </a:xfrm>
        </p:spPr>
        <p:txBody>
          <a:bodyPr>
            <a:normAutofit fontScale="92500" lnSpcReduction="10000"/>
          </a:bodyPr>
          <a:lstStyle/>
          <a:p>
            <a:pPr marL="0" indent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вдається знайти помилковий об'єкт-операнд, то він повертає крайній правий операнд. Логічний оператор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діє схожим чином, але для об'єктів-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операндов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повертає перший об'єкт, який має справжнє значення.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припинить подальші обчислення, як тільки буде знайдений перший об'єкт, який має справжнє значення.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#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поверне перший справжній об'єкт-операнд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</a:p>
          <a:p>
            <a:pPr marL="0" indent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None or 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поверне другий об'єкт-операнд, тому що перший завжди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помилковий</a:t>
            </a:r>
          </a:p>
          <a:p>
            <a:pPr marL="0" indent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</a:p>
          <a:p>
            <a:pPr marL="0" indent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0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поверне об'єкт-операнд, що залишився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503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9892"/>
          </a:xfrm>
        </p:spPr>
        <p:txBody>
          <a:bodyPr>
            <a:normAutofit/>
          </a:bodyPr>
          <a:lstStyle/>
          <a:p>
            <a:pPr algn="ctr"/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Таблиця істинності логічних операцій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05018"/>
            <a:ext cx="10515600" cy="4871945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не)</a:t>
            </a:r>
          </a:p>
          <a:p>
            <a:pPr marL="457200" lvl="1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 False = True</a:t>
            </a:r>
          </a:p>
          <a:p>
            <a:pPr marL="457200" lvl="1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 True = False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 (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і)</a:t>
            </a:r>
          </a:p>
          <a:p>
            <a:pPr marL="457200" lvl="1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True and True = True</a:t>
            </a:r>
          </a:p>
          <a:p>
            <a:pPr marL="457200" lvl="1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True and False = False</a:t>
            </a:r>
          </a:p>
          <a:p>
            <a:pPr marL="457200" lvl="1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False and True = False</a:t>
            </a:r>
          </a:p>
          <a:p>
            <a:pPr marL="457200" lvl="1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False and False = False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або)</a:t>
            </a:r>
          </a:p>
          <a:p>
            <a:pPr marL="457200" lvl="1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True or True = True</a:t>
            </a:r>
          </a:p>
          <a:p>
            <a:pPr marL="457200" lvl="1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True or False = True</a:t>
            </a:r>
          </a:p>
          <a:p>
            <a:pPr marL="457200" lvl="1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False or True = True</a:t>
            </a:r>
          </a:p>
          <a:p>
            <a:pPr marL="457200" lvl="1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False or False = False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771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19091"/>
            <a:ext cx="10515600" cy="5457872"/>
          </a:xfrm>
        </p:spPr>
        <p:txBody>
          <a:bodyPr/>
          <a:lstStyle/>
          <a:p>
            <a:pPr marL="0" indent="45720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відміну від операцій порівняння, логічні операції мають різний пріоритет (за вказаним порядком) але більш високий, ніж операції порівняння. Тому, в виразах з операціями порівняння, для зміни порядку обчислень, необхідно використовувати дужки.</a:t>
            </a:r>
          </a:p>
          <a:p>
            <a:pPr marL="0" indent="0">
              <a:buNone/>
            </a:pPr>
            <a:r>
              <a:rPr lang="uk-UA" b="1" dirty="0"/>
              <a:t>Приклад: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print(4 &gt; 3 or 3 &lt; 2 and 4 == 5)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# True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print((4 &gt; 3 or 3 &lt; 2) and 4 == 5)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# False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18880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448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Умовний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оператор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...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else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89608"/>
            <a:ext cx="10515600" cy="4987355"/>
          </a:xfrm>
        </p:spPr>
        <p:txBody>
          <a:bodyPr>
            <a:normAutofit/>
          </a:bodyPr>
          <a:lstStyle/>
          <a:p>
            <a:pPr marL="0" indent="457200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Синтаксис оператора: 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&lt;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: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оператор 1…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spcBef>
                <a:spcPts val="0"/>
              </a:spcBef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else: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оператор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spcBef>
                <a:spcPts val="0"/>
              </a:spcBef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True,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блок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 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дала результат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False,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блок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 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слова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lse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b="9363"/>
          <a:stretch/>
        </p:blipFill>
        <p:spPr>
          <a:xfrm>
            <a:off x="1053715" y="3614300"/>
            <a:ext cx="4432686" cy="289303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496937"/>
            <a:ext cx="4224750" cy="299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69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1498</TotalTime>
  <Words>1117</Words>
  <Application>Microsoft Office PowerPoint</Application>
  <PresentationFormat>Широкоэкранный</PresentationFormat>
  <Paragraphs>268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Times New Roman</vt:lpstr>
      <vt:lpstr>Тема Office</vt:lpstr>
      <vt:lpstr>Лекція 2</vt:lpstr>
      <vt:lpstr>План</vt:lpstr>
      <vt:lpstr>1.Умовний оператор</vt:lpstr>
      <vt:lpstr>Презентация PowerPoint</vt:lpstr>
      <vt:lpstr>Презентация PowerPoint</vt:lpstr>
      <vt:lpstr>Презентация PowerPoint</vt:lpstr>
      <vt:lpstr>Таблиця істинності логічних операцій:</vt:lpstr>
      <vt:lpstr>Презентация PowerPoint</vt:lpstr>
      <vt:lpstr>Умовний оператор if ...else </vt:lpstr>
      <vt:lpstr>Презентация PowerPoint</vt:lpstr>
      <vt:lpstr>Презентация PowerPoint</vt:lpstr>
      <vt:lpstr>Множинне розгалуження (if… elif… else)</vt:lpstr>
      <vt:lpstr>Приклад</vt:lpstr>
      <vt:lpstr>2. Цикли</vt:lpstr>
      <vt:lpstr> Цикл for </vt:lpstr>
      <vt:lpstr>Якщо необхідно змінити сам список використовуємо змінну що позначає індекс елемента</vt:lpstr>
      <vt:lpstr>Функція range ()</vt:lpstr>
      <vt:lpstr>Презентация PowerPoint</vt:lpstr>
      <vt:lpstr>Цикл for і range ()</vt:lpstr>
      <vt:lpstr>Презентация PowerPoint</vt:lpstr>
      <vt:lpstr>Цикл while</vt:lpstr>
      <vt:lpstr>Блок-схема циклу while</vt:lpstr>
      <vt:lpstr>З циклом while можливі дві виняткові ситуації:</vt:lpstr>
      <vt:lpstr>Презентация PowerPoint</vt:lpstr>
      <vt:lpstr> 3. Оператори continue і break.  </vt:lpstr>
      <vt:lpstr>Оператор  break.</vt:lpstr>
      <vt:lpstr>Презентация PowerPoint</vt:lpstr>
      <vt:lpstr>4. Обробка вийняткових ситуацій (виключення)</vt:lpstr>
      <vt:lpstr>  Для оброблення винятків призначена інструкція  Try: ... Except: Це означає, що якщо всередині try буде помилка, тоді виконається блок except. Якщо в тілі try виключення не виникає, то тіло гілки except не виконується.  </vt:lpstr>
      <vt:lpstr>Оператор else у циклах</vt:lpstr>
      <vt:lpstr>Приклади рішення задач</vt:lpstr>
      <vt:lpstr>Презентация PowerPoint</vt:lpstr>
      <vt:lpstr>Список використаних джерел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2</dc:title>
  <dc:creator>Admin</dc:creator>
  <cp:lastModifiedBy>Admin</cp:lastModifiedBy>
  <cp:revision>66</cp:revision>
  <dcterms:created xsi:type="dcterms:W3CDTF">2021-09-08T09:23:15Z</dcterms:created>
  <dcterms:modified xsi:type="dcterms:W3CDTF">2022-09-06T20:10:29Z</dcterms:modified>
</cp:coreProperties>
</file>