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9B8EE5C2-AF7D-49E1-8F4E-6CB26A62FD7B}" type="datetimeFigureOut">
              <a:rPr lang="uk-UA" smtClean="0"/>
              <a:t>13.04.2021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822650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B8EE5C2-AF7D-49E1-8F4E-6CB26A62FD7B}" type="datetimeFigureOut">
              <a:rPr lang="uk-UA" smtClean="0"/>
              <a:t>13.04.2021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2766229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B8EE5C2-AF7D-49E1-8F4E-6CB26A62FD7B}" type="datetimeFigureOut">
              <a:rPr lang="uk-UA" smtClean="0"/>
              <a:t>13.04.2021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58008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B8EE5C2-AF7D-49E1-8F4E-6CB26A62FD7B}" type="datetimeFigureOut">
              <a:rPr lang="uk-UA" smtClean="0"/>
              <a:t>13.04.2021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4062435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B8EE5C2-AF7D-49E1-8F4E-6CB26A62FD7B}" type="datetimeFigureOut">
              <a:rPr lang="uk-UA" smtClean="0"/>
              <a:t>13.04.2021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1115000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9B8EE5C2-AF7D-49E1-8F4E-6CB26A62FD7B}" type="datetimeFigureOut">
              <a:rPr lang="uk-UA" smtClean="0"/>
              <a:t>13.04.2021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50109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9B8EE5C2-AF7D-49E1-8F4E-6CB26A62FD7B}" type="datetimeFigureOut">
              <a:rPr lang="uk-UA" smtClean="0"/>
              <a:t>13.04.2021</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1331816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9B8EE5C2-AF7D-49E1-8F4E-6CB26A62FD7B}" type="datetimeFigureOut">
              <a:rPr lang="uk-UA" smtClean="0"/>
              <a:t>13.04.2021</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229053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B8EE5C2-AF7D-49E1-8F4E-6CB26A62FD7B}" type="datetimeFigureOut">
              <a:rPr lang="uk-UA" smtClean="0"/>
              <a:t>13.04.2021</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167734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B8EE5C2-AF7D-49E1-8F4E-6CB26A62FD7B}" type="datetimeFigureOut">
              <a:rPr lang="uk-UA" smtClean="0"/>
              <a:t>13.04.2021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3932869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B8EE5C2-AF7D-49E1-8F4E-6CB26A62FD7B}" type="datetimeFigureOut">
              <a:rPr lang="uk-UA" smtClean="0"/>
              <a:t>13.04.2021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44663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EE5C2-AF7D-49E1-8F4E-6CB26A62FD7B}" type="datetimeFigureOut">
              <a:rPr lang="uk-UA" smtClean="0"/>
              <a:t>13.04.2021</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EF2EF-9D22-4CFC-8C36-134882CC1453}" type="slidenum">
              <a:rPr lang="uk-UA" smtClean="0"/>
              <a:t>‹#›</a:t>
            </a:fld>
            <a:endParaRPr lang="uk-UA"/>
          </a:p>
        </p:txBody>
      </p:sp>
    </p:spTree>
    <p:extLst>
      <p:ext uri="{BB962C8B-B14F-4D97-AF65-F5344CB8AC3E}">
        <p14:creationId xmlns:p14="http://schemas.microsoft.com/office/powerpoint/2010/main" val="2632001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uk.wikipedia.org/wiki/%D0%A0%D0%B5%D1%81%D1%83%D1%80%D1%81" TargetMode="External"/><Relationship Id="rId2" Type="http://schemas.openxmlformats.org/officeDocument/2006/relationships/hyperlink" Target="https://uk.wikipedia.org/wiki/%D0%9F%D1%80%D0%BE%D0%B3%D0%BD%D0%BE%D0%B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Методи стратегічного аналізу </a:t>
            </a:r>
            <a:endParaRPr lang="uk-UA" dirty="0"/>
          </a:p>
        </p:txBody>
      </p:sp>
      <p:sp>
        <p:nvSpPr>
          <p:cNvPr id="3" name="Подзаголовок 2"/>
          <p:cNvSpPr>
            <a:spLocks noGrp="1"/>
          </p:cNvSpPr>
          <p:nvPr>
            <p:ph type="subTitle" idx="1"/>
          </p:nvPr>
        </p:nvSpPr>
        <p:spPr/>
        <p:txBody>
          <a:bodyPr/>
          <a:lstStyle/>
          <a:p>
            <a:r>
              <a:rPr lang="uk-UA" dirty="0" smtClean="0"/>
              <a:t>Лекція 5</a:t>
            </a:r>
            <a:endParaRPr lang="uk-UA" dirty="0"/>
          </a:p>
        </p:txBody>
      </p:sp>
    </p:spTree>
    <p:extLst>
      <p:ext uri="{BB962C8B-B14F-4D97-AF65-F5344CB8AC3E}">
        <p14:creationId xmlns:p14="http://schemas.microsoft.com/office/powerpoint/2010/main" val="2178868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Autofit/>
          </a:bodyPr>
          <a:lstStyle/>
          <a:p>
            <a:r>
              <a:rPr lang="uk-UA" sz="2000" dirty="0">
                <a:latin typeface="Times New Roman" pitchFamily="18" charset="0"/>
                <a:cs typeface="Times New Roman" pitchFamily="18" charset="0"/>
              </a:rPr>
              <a:t>Отже, основними чинниками мікросередовища за М. Портером є:</a:t>
            </a:r>
          </a:p>
          <a:p>
            <a:r>
              <a:rPr lang="uk-UA" sz="2000" dirty="0">
                <a:latin typeface="Times New Roman" pitchFamily="18" charset="0"/>
                <a:cs typeface="Times New Roman" pitchFamily="18" charset="0"/>
              </a:rPr>
              <a:t>1. Загроза появи нових конкурентів. Потенційними конкурентами є компанії, які наразі не функціонують у даній промисловості, але мають можливості робити це, якщо забажають, чим погіршать умови функціонування існуючих учасників ринку.</a:t>
            </a:r>
          </a:p>
          <a:p>
            <a:r>
              <a:rPr lang="uk-UA" sz="2000" dirty="0">
                <a:latin typeface="Times New Roman" pitchFamily="18" charset="0"/>
                <a:cs typeface="Times New Roman" pitchFamily="18" charset="0"/>
              </a:rPr>
              <a:t>Компанії, що вже працюють у межах певної промисловості, зазвичай, намагаються запобігти входу нових конкурентів, оскільки чим більше компаній на ринку, тим менше можливостей захистити свою частку ринку. Ризик входження нових конкурентів обмежується вхідними бар’єрами.</a:t>
            </a:r>
          </a:p>
          <a:p>
            <a:r>
              <a:rPr lang="uk-UA" sz="2000" dirty="0">
                <a:latin typeface="Times New Roman" pitchFamily="18" charset="0"/>
                <a:cs typeface="Times New Roman" pitchFamily="18" charset="0"/>
              </a:rPr>
              <a:t>2. Суперництво між існуючими конкурентами. Суперництво – це конкурентна боротьба між компаніями промисловості для завоювання частки ринку інших компаній. Інтенсивність конкуренції в галузі в основному визначається чотирма факторами: конкурентна структура промисловості; попит у промисловості; витратні умови; бар’єри виходу.</a:t>
            </a:r>
          </a:p>
          <a:p>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4130838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85000" lnSpcReduction="20000"/>
          </a:bodyPr>
          <a:lstStyle/>
          <a:p>
            <a:pPr algn="just"/>
            <a:r>
              <a:rPr lang="uk-UA" dirty="0" smtClean="0">
                <a:latin typeface="Times New Roman" pitchFamily="18" charset="0"/>
                <a:cs typeface="Times New Roman" pitchFamily="18" charset="0"/>
              </a:rPr>
              <a:t>3. Ринкова сила покупців. Дане поняття за Портером відноситься до можливості покупців знижувати ціни, що встановлені компанією, або підвищувати витрати компаній, вимагаючи вищий рівень якості та сервісу, а отже, знижувати прибутки підприємства. </a:t>
            </a:r>
          </a:p>
          <a:p>
            <a:pPr algn="just"/>
            <a:r>
              <a:rPr lang="uk-UA" dirty="0" smtClean="0">
                <a:latin typeface="Times New Roman" pitchFamily="18" charset="0"/>
                <a:cs typeface="Times New Roman" pitchFamily="18" charset="0"/>
              </a:rPr>
              <a:t>4. Ринкова сила постачальників. Відноситься до можливості постачальників ресурсів підвищувати витрати компанії на вхідні ресурси або операційні витрати компанії. </a:t>
            </a:r>
          </a:p>
          <a:p>
            <a:pPr algn="just"/>
            <a:r>
              <a:rPr lang="uk-UA" dirty="0" smtClean="0">
                <a:latin typeface="Times New Roman" pitchFamily="18" charset="0"/>
                <a:cs typeface="Times New Roman" pitchFamily="18" charset="0"/>
              </a:rPr>
              <a:t>5. Загроза з боку товарів-замінників – загроза з боку продукції інших сфер діяльності або галузей, що може задовольняти однакові потреби споживачів (товарів-субститутів).</a:t>
            </a:r>
          </a:p>
          <a:p>
            <a:pPr algn="just"/>
            <a:r>
              <a:rPr lang="uk-UA" dirty="0" smtClean="0">
                <a:latin typeface="Times New Roman" pitchFamily="18" charset="0"/>
                <a:cs typeface="Times New Roman" pitchFamily="18" charset="0"/>
              </a:rPr>
              <a:t> </a:t>
            </a:r>
          </a:p>
          <a:p>
            <a:endParaRPr lang="uk-UA" dirty="0"/>
          </a:p>
        </p:txBody>
      </p:sp>
    </p:spTree>
    <p:extLst>
      <p:ext uri="{BB962C8B-B14F-4D97-AF65-F5344CB8AC3E}">
        <p14:creationId xmlns:p14="http://schemas.microsoft.com/office/powerpoint/2010/main" val="1535896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55000" lnSpcReduction="20000"/>
          </a:bodyPr>
          <a:lstStyle/>
          <a:p>
            <a:r>
              <a:rPr lang="uk-UA" b="1" dirty="0"/>
              <a:t>3. </a:t>
            </a:r>
            <a:r>
              <a:rPr lang="uk-UA" sz="3800" b="1" dirty="0">
                <a:latin typeface="Times New Roman" pitchFamily="18" charset="0"/>
                <a:cs typeface="Times New Roman" pitchFamily="18" charset="0"/>
              </a:rPr>
              <a:t>Методи аналізу конкурентної позиції підприємства.</a:t>
            </a:r>
            <a:endParaRPr lang="uk-UA" sz="3800" dirty="0">
              <a:latin typeface="Times New Roman" pitchFamily="18" charset="0"/>
              <a:cs typeface="Times New Roman" pitchFamily="18" charset="0"/>
            </a:endParaRPr>
          </a:p>
          <a:p>
            <a:r>
              <a:rPr lang="uk-UA" sz="3800" dirty="0">
                <a:latin typeface="Times New Roman" pitchFamily="18" charset="0"/>
                <a:cs typeface="Times New Roman" pitchFamily="18" charset="0"/>
              </a:rPr>
              <a:t> </a:t>
            </a:r>
          </a:p>
          <a:p>
            <a:r>
              <a:rPr lang="uk-UA" sz="3800" b="1" dirty="0">
                <a:latin typeface="Times New Roman" pitchFamily="18" charset="0"/>
                <a:cs typeface="Times New Roman" pitchFamily="18" charset="0"/>
              </a:rPr>
              <a:t>Gap-аналіз</a:t>
            </a:r>
            <a:r>
              <a:rPr lang="uk-UA" sz="3800" dirty="0">
                <a:latin typeface="Times New Roman" pitchFamily="18" charset="0"/>
                <a:cs typeface="Times New Roman" pitchFamily="18" charset="0"/>
              </a:rPr>
              <a:t> – метод аналізу первинної інформації, вивчає стратегічне розходження між бажаним – чого </a:t>
            </a:r>
            <a:r>
              <a:rPr lang="uk-UA" sz="3800" u="sng" dirty="0">
                <a:latin typeface="Times New Roman" pitchFamily="18" charset="0"/>
                <a:cs typeface="Times New Roman" pitchFamily="18" charset="0"/>
              </a:rPr>
              <a:t>підприємство</a:t>
            </a:r>
            <a:r>
              <a:rPr lang="uk-UA" sz="3800" dirty="0">
                <a:latin typeface="Times New Roman" pitchFamily="18" charset="0"/>
                <a:cs typeface="Times New Roman" pitchFamily="18" charset="0"/>
              </a:rPr>
              <a:t> хоче досягнути в своєму розвитку – і реальним – чого фактично може досягти підприємство, не змінюючи свою нинішню політику. GAP-аналіз – «організована </a:t>
            </a:r>
            <a:r>
              <a:rPr lang="uk-UA" sz="3800" u="sng" dirty="0">
                <a:latin typeface="Times New Roman" pitchFamily="18" charset="0"/>
                <a:cs typeface="Times New Roman" pitchFamily="18" charset="0"/>
              </a:rPr>
              <a:t>атака</a:t>
            </a:r>
            <a:r>
              <a:rPr lang="uk-UA" sz="3800" dirty="0">
                <a:latin typeface="Times New Roman" pitchFamily="18" charset="0"/>
                <a:cs typeface="Times New Roman" pitchFamily="18" charset="0"/>
              </a:rPr>
              <a:t> на розрив» між бажаною і реальною дійсністю підприємства. </a:t>
            </a:r>
          </a:p>
          <a:p>
            <a:r>
              <a:rPr lang="uk-UA" sz="3800" dirty="0">
                <a:latin typeface="Times New Roman" pitchFamily="18" charset="0"/>
                <a:cs typeface="Times New Roman" pitchFamily="18" charset="0"/>
              </a:rPr>
              <a:t>GAP — аналіз надає можливість, на основі дослідження фактичних та потенційних потоків прибутку від виробництва та реалізації різних видів продукції, виділити прогалини ринку (</a:t>
            </a:r>
            <a:r>
              <a:rPr lang="uk-UA" sz="3800" dirty="0" err="1">
                <a:latin typeface="Times New Roman" pitchFamily="18" charset="0"/>
                <a:cs typeface="Times New Roman" pitchFamily="18" charset="0"/>
              </a:rPr>
              <a:t>gap</a:t>
            </a:r>
            <a:r>
              <a:rPr lang="uk-UA" sz="3800" dirty="0">
                <a:latin typeface="Times New Roman" pitchFamily="18" charset="0"/>
                <a:cs typeface="Times New Roman" pitchFamily="18" charset="0"/>
              </a:rPr>
              <a:t> англійською мовою), які можна заповнити новою продукцією. </a:t>
            </a:r>
          </a:p>
          <a:p>
            <a:r>
              <a:rPr lang="uk-UA" sz="3800" dirty="0">
                <a:latin typeface="Times New Roman" pitchFamily="18" charset="0"/>
                <a:cs typeface="Times New Roman" pitchFamily="18" charset="0"/>
              </a:rPr>
              <a:t>Метод аналізу конкурентних переваг GAP розроблений у </a:t>
            </a:r>
            <a:r>
              <a:rPr lang="uk-UA" sz="3800" u="sng" dirty="0">
                <a:latin typeface="Times New Roman" pitchFamily="18" charset="0"/>
                <a:cs typeface="Times New Roman" pitchFamily="18" charset="0"/>
              </a:rPr>
              <a:t>Стенфордському</a:t>
            </a:r>
            <a:r>
              <a:rPr lang="uk-UA" sz="3800" dirty="0">
                <a:latin typeface="Times New Roman" pitchFamily="18" charset="0"/>
                <a:cs typeface="Times New Roman" pitchFamily="18" charset="0"/>
              </a:rPr>
              <a:t> дослідницькому інституті в Каліфорнії. Він являє собою спробу знайти методи розробки стратегії й методи </a:t>
            </a:r>
            <a:r>
              <a:rPr lang="uk-UA" sz="3800" u="sng" dirty="0">
                <a:latin typeface="Times New Roman" pitchFamily="18" charset="0"/>
                <a:cs typeface="Times New Roman" pitchFamily="18" charset="0"/>
              </a:rPr>
              <a:t>управління</a:t>
            </a:r>
            <a:r>
              <a:rPr lang="uk-UA" sz="3800" dirty="0">
                <a:latin typeface="Times New Roman" pitchFamily="18" charset="0"/>
                <a:cs typeface="Times New Roman" pitchFamily="18" charset="0"/>
              </a:rPr>
              <a:t>, завдяки яким можна привести справи у відповідність з найвищим рівнем вимог. GAP-аналіз, або аналіз розривів, який знайшов широке застосування як ефективний метод стратегічного аналізу, також може використовуватися для діагностики проблем фірми. </a:t>
            </a:r>
          </a:p>
          <a:p>
            <a:endParaRPr lang="uk-UA" dirty="0"/>
          </a:p>
        </p:txBody>
      </p:sp>
    </p:spTree>
    <p:extLst>
      <p:ext uri="{BB962C8B-B14F-4D97-AF65-F5344CB8AC3E}">
        <p14:creationId xmlns:p14="http://schemas.microsoft.com/office/powerpoint/2010/main" val="1536339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Autofit/>
          </a:bodyPr>
          <a:lstStyle/>
          <a:p>
            <a:pPr algn="just"/>
            <a:r>
              <a:rPr lang="uk-UA" sz="1800" dirty="0">
                <a:latin typeface="Times New Roman" pitchFamily="18" charset="0"/>
                <a:cs typeface="Times New Roman" pitchFamily="18" charset="0"/>
              </a:rPr>
              <a:t>Суть методу полягає в дослідженні проблеми, що виявляється як розрив , що виникає в ході реалізації плану змін, між тими показниками і результатами, досягнення яких планувалося, і тим, що вийшло в реальності. </a:t>
            </a:r>
          </a:p>
          <a:p>
            <a:pPr algn="just"/>
            <a:r>
              <a:rPr lang="uk-UA" sz="1800" dirty="0">
                <a:latin typeface="Times New Roman" pitchFamily="18" charset="0"/>
                <a:cs typeface="Times New Roman" pitchFamily="18" charset="0"/>
              </a:rPr>
              <a:t>Причини такого розриву можуть бути самими різними. Так, американський дослідник Л. Олександр, вивчивши 93 організації з метою визначити, які проблеми найчастіше породжують розрив між планами змін і реальним їх втіленням, як найпоширеніші виділив наступні: </a:t>
            </a:r>
          </a:p>
          <a:p>
            <a:pPr lvl="0" algn="just"/>
            <a:r>
              <a:rPr lang="uk-UA" sz="1800" dirty="0">
                <a:latin typeface="Times New Roman" pitchFamily="18" charset="0"/>
                <a:cs typeface="Times New Roman" pitchFamily="18" charset="0"/>
              </a:rPr>
              <a:t>Здійснення зміни зайняло значно більше часу, ніж це планувалося спочатку;</a:t>
            </a:r>
          </a:p>
          <a:p>
            <a:pPr lvl="0" algn="just"/>
            <a:r>
              <a:rPr lang="uk-UA" sz="1800" dirty="0">
                <a:latin typeface="Times New Roman" pitchFamily="18" charset="0"/>
                <a:cs typeface="Times New Roman" pitchFamily="18" charset="0"/>
              </a:rPr>
              <a:t>У процесі здійснення зміни виникли серйозні проблеми, які не були передбачені або проаналізовані до того;</a:t>
            </a:r>
          </a:p>
          <a:p>
            <a:pPr lvl="0" algn="just"/>
            <a:r>
              <a:rPr lang="uk-UA" sz="1800" dirty="0">
                <a:latin typeface="Times New Roman" pitchFamily="18" charset="0"/>
                <a:cs typeface="Times New Roman" pitchFamily="18" charset="0"/>
              </a:rPr>
              <a:t>Координація діяльності керівників окремих завдань зміни не була достатньо ефективною;</a:t>
            </a:r>
          </a:p>
          <a:p>
            <a:pPr lvl="0" algn="just"/>
            <a:r>
              <a:rPr lang="uk-UA" sz="1800" dirty="0">
                <a:latin typeface="Times New Roman" pitchFamily="18" charset="0"/>
                <a:cs typeface="Times New Roman" pitchFamily="18" charset="0"/>
              </a:rPr>
              <a:t>Під час проведення змін виникали кризові загрози, що вимагало відволікання всіх сил і можливостей на їх подолання;</a:t>
            </a:r>
          </a:p>
          <a:p>
            <a:pPr lvl="0" algn="just"/>
            <a:r>
              <a:rPr lang="uk-UA" sz="1800" dirty="0">
                <a:latin typeface="Times New Roman" pitchFamily="18" charset="0"/>
                <a:cs typeface="Times New Roman" pitchFamily="18" charset="0"/>
              </a:rPr>
              <a:t>Навички та здібності залучених в зміна працівників виявилися недостатніми;</a:t>
            </a:r>
          </a:p>
          <a:p>
            <a:pPr lvl="0" algn="just"/>
            <a:r>
              <a:rPr lang="uk-UA" sz="1800" dirty="0">
                <a:latin typeface="Times New Roman" pitchFamily="18" charset="0"/>
                <a:cs typeface="Times New Roman" pitchFamily="18" charset="0"/>
              </a:rPr>
              <a:t>Рівень підготовки та розуміння задуму зміни не відповідав вимогам;</a:t>
            </a:r>
          </a:p>
          <a:p>
            <a:pPr lvl="0" algn="just"/>
            <a:r>
              <a:rPr lang="uk-UA" sz="1800" dirty="0">
                <a:latin typeface="Times New Roman" pitchFamily="18" charset="0"/>
                <a:cs typeface="Times New Roman" pitchFamily="18" charset="0"/>
              </a:rPr>
              <a:t>Несприятливий вплив на здійснення змін надавали неконтрольовані фактори зовнішнього середовища.</a:t>
            </a:r>
          </a:p>
          <a:p>
            <a:pPr algn="just"/>
            <a:endParaRPr lang="uk-UA" sz="1800" dirty="0">
              <a:latin typeface="Times New Roman" pitchFamily="18" charset="0"/>
              <a:cs typeface="Times New Roman" pitchFamily="18" charset="0"/>
            </a:endParaRPr>
          </a:p>
        </p:txBody>
      </p:sp>
    </p:spTree>
    <p:extLst>
      <p:ext uri="{BB962C8B-B14F-4D97-AF65-F5344CB8AC3E}">
        <p14:creationId xmlns:p14="http://schemas.microsoft.com/office/powerpoint/2010/main" val="2217449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77500" lnSpcReduction="20000"/>
          </a:bodyPr>
          <a:lstStyle/>
          <a:p>
            <a:pPr algn="just"/>
            <a:r>
              <a:rPr lang="uk-UA" dirty="0">
                <a:latin typeface="Times New Roman" pitchFamily="18" charset="0"/>
                <a:cs typeface="Times New Roman" pitchFamily="18" charset="0"/>
              </a:rPr>
              <a:t>Завдання використання методу полягає в тому, щоб заздалегідь спрогнозувати ситуації, що породжують такі розриви, ніж потім відчувати розчарування, породжене невдачами у здійсненні змін. Таким чином, за допомогою </a:t>
            </a:r>
            <a:r>
              <a:rPr lang="uk-UA" dirty="0" err="1">
                <a:latin typeface="Times New Roman" pitchFamily="18" charset="0"/>
                <a:cs typeface="Times New Roman" pitchFamily="18" charset="0"/>
              </a:rPr>
              <a:t>GAР-аналізу</a:t>
            </a:r>
            <a:r>
              <a:rPr lang="uk-UA" dirty="0">
                <a:latin typeface="Times New Roman" pitchFamily="18" charset="0"/>
                <a:cs typeface="Times New Roman" pitchFamily="18" charset="0"/>
              </a:rPr>
              <a:t> можна знайти оптимальний шлях від поточного стану до бажаного і виявити обмеження, що накладаються, серед іншого, станом організаційних процесів, функцій і структур. Завдання полягає в тому, щоб вибрати найкращу альтернативу змін, які ляжуть в основу стратегії фірми, націленої па збільшення обсягу продажів. При цьому належить відповісти на питання, яка стратегія переважає: збільшення обсягу продажів за рахунок розширення ринку або за рахунок захоплення частки ринку? Якщо як стратегічну мету компанія вибрала цей параметр (зростання обсягу продажів), то для її досягнення можна використовувати два варіанти. </a:t>
            </a:r>
          </a:p>
          <a:p>
            <a:pPr algn="just"/>
            <a:endParaRPr lang="uk-UA"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3983866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Autofit/>
          </a:bodyPr>
          <a:lstStyle/>
          <a:p>
            <a:r>
              <a:rPr lang="uk-UA" sz="1600" dirty="0">
                <a:latin typeface="Times New Roman" pitchFamily="18" charset="0"/>
                <a:cs typeface="Times New Roman" pitchFamily="18" charset="0"/>
              </a:rPr>
              <a:t>Кроки аналізу</a:t>
            </a:r>
          </a:p>
          <a:p>
            <a:pPr lvl="0"/>
            <a:r>
              <a:rPr lang="uk-UA" sz="1600" dirty="0">
                <a:latin typeface="Times New Roman" pitchFamily="18" charset="0"/>
                <a:cs typeface="Times New Roman" pitchFamily="18" charset="0"/>
              </a:rPr>
              <a:t>попереднє формулювання цілей діяльності на один рік, три роки, п'ять років;</a:t>
            </a:r>
          </a:p>
          <a:p>
            <a:pPr lvl="0"/>
            <a:r>
              <a:rPr lang="uk-UA" sz="1600" u="sng" dirty="0">
                <a:latin typeface="Times New Roman" pitchFamily="18" charset="0"/>
                <a:cs typeface="Times New Roman" pitchFamily="18" charset="0"/>
                <a:hlinkClick r:id="rId2" tooltip="Прогноз"/>
              </a:rPr>
              <a:t>прогноз</a:t>
            </a:r>
            <a:r>
              <a:rPr lang="uk-UA" sz="1600" dirty="0">
                <a:latin typeface="Times New Roman" pitchFamily="18" charset="0"/>
                <a:cs typeface="Times New Roman" pitchFamily="18" charset="0"/>
              </a:rPr>
              <a:t> динаміки норми прибутку в пов'язуванні із установленими цілями для існуючих підприємств;</a:t>
            </a:r>
          </a:p>
          <a:p>
            <a:pPr lvl="0"/>
            <a:r>
              <a:rPr lang="uk-UA" sz="1600" dirty="0">
                <a:latin typeface="Times New Roman" pitchFamily="18" charset="0"/>
                <a:cs typeface="Times New Roman" pitchFamily="18" charset="0"/>
              </a:rPr>
              <a:t>установлення розриву між цілями й прогнозами;</a:t>
            </a:r>
          </a:p>
          <a:p>
            <a:pPr lvl="0"/>
            <a:r>
              <a:rPr lang="uk-UA" sz="1600" dirty="0">
                <a:latin typeface="Times New Roman" pitchFamily="18" charset="0"/>
                <a:cs typeface="Times New Roman" pitchFamily="18" charset="0"/>
              </a:rPr>
              <a:t>визначення альтернатив здійснення інвестицій для кожного підприємства й прогноз результатів;</a:t>
            </a:r>
          </a:p>
          <a:p>
            <a:pPr lvl="0"/>
            <a:r>
              <a:rPr lang="uk-UA" sz="1600" dirty="0">
                <a:latin typeface="Times New Roman" pitchFamily="18" charset="0"/>
                <a:cs typeface="Times New Roman" pitchFamily="18" charset="0"/>
              </a:rPr>
              <a:t>визначення загальних альтернативних конкурентних позицій для кожного підприємства й прогноз результатів;</a:t>
            </a:r>
          </a:p>
          <a:p>
            <a:pPr lvl="0"/>
            <a:r>
              <a:rPr lang="uk-UA" sz="1600" dirty="0">
                <a:latin typeface="Times New Roman" pitchFamily="18" charset="0"/>
                <a:cs typeface="Times New Roman" pitchFamily="18" charset="0"/>
              </a:rPr>
              <a:t>розгляд інвестицій та альтернатив цінової стратегії для кожного підприємства;</a:t>
            </a:r>
          </a:p>
          <a:p>
            <a:pPr lvl="0"/>
            <a:r>
              <a:rPr lang="uk-UA" sz="1600" dirty="0">
                <a:latin typeface="Times New Roman" pitchFamily="18" charset="0"/>
                <a:cs typeface="Times New Roman" pitchFamily="18" charset="0"/>
              </a:rPr>
              <a:t>узгодження цілей стратегії кожного підприємства з перспективами портфеля в цілому;</a:t>
            </a:r>
          </a:p>
          <a:p>
            <a:pPr lvl="0"/>
            <a:r>
              <a:rPr lang="uk-UA" sz="1600" dirty="0">
                <a:latin typeface="Times New Roman" pitchFamily="18" charset="0"/>
                <a:cs typeface="Times New Roman" pitchFamily="18" charset="0"/>
              </a:rPr>
              <a:t>установлення розриву між попередніми цілями діяльності й прогнозом для кожного підприємства;</a:t>
            </a:r>
          </a:p>
          <a:p>
            <a:pPr lvl="0"/>
            <a:r>
              <a:rPr lang="uk-UA" sz="1600" dirty="0">
                <a:latin typeface="Times New Roman" pitchFamily="18" charset="0"/>
                <a:cs typeface="Times New Roman" pitchFamily="18" charset="0"/>
              </a:rPr>
              <a:t>уточнення профілю можливих придбань нових підприємств;</a:t>
            </a:r>
          </a:p>
          <a:p>
            <a:pPr lvl="0"/>
            <a:r>
              <a:rPr lang="uk-UA" sz="1600" dirty="0">
                <a:latin typeface="Times New Roman" pitchFamily="18" charset="0"/>
                <a:cs typeface="Times New Roman" pitchFamily="18" charset="0"/>
              </a:rPr>
              <a:t>визначення ресурсів, необхідних для таких придбань, і характеру їхнього можливого впливу на наявні в портфелі підприємства;</a:t>
            </a:r>
          </a:p>
          <a:p>
            <a:pPr lvl="0"/>
            <a:r>
              <a:rPr lang="uk-UA" sz="1600" dirty="0">
                <a:latin typeface="Times New Roman" pitchFamily="18" charset="0"/>
                <a:cs typeface="Times New Roman" pitchFamily="18" charset="0"/>
              </a:rPr>
              <a:t>перегляд цілей і стратегії існуючих підприємств із метою створення цих </a:t>
            </a:r>
            <a:r>
              <a:rPr lang="uk-UA" sz="1600" u="sng" dirty="0">
                <a:latin typeface="Times New Roman" pitchFamily="18" charset="0"/>
                <a:cs typeface="Times New Roman" pitchFamily="18" charset="0"/>
                <a:hlinkClick r:id="rId3" tooltip="Ресурс"/>
              </a:rPr>
              <a:t>ресурсів</a:t>
            </a:r>
            <a:r>
              <a:rPr lang="uk-UA" sz="1600" dirty="0" smtClean="0">
                <a:latin typeface="Times New Roman" pitchFamily="18" charset="0"/>
                <a:cs typeface="Times New Roman" pitchFamily="18" charset="0"/>
              </a:rPr>
              <a:t>.</a:t>
            </a:r>
          </a:p>
          <a:p>
            <a:pPr lvl="0"/>
            <a:r>
              <a:rPr lang="uk-UA" sz="1600" dirty="0">
                <a:latin typeface="Times New Roman" pitchFamily="18" charset="0"/>
                <a:cs typeface="Times New Roman" pitchFamily="18" charset="0"/>
              </a:rPr>
              <a:t>Такий аналіз може проводитися як по відношенню до групи підприємств (об'єднання), так і окремого підприємства. Таким чином, аналіз GAP можна назвати організаційною атакою на розрив (ліквідацію розриву) між бажаною й прогнозованою діяльністю.</a:t>
            </a:r>
          </a:p>
          <a:p>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1192929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a:bodyPr>
          <a:lstStyle/>
          <a:p>
            <a:r>
              <a:rPr lang="uk-UA" sz="1600" dirty="0">
                <a:latin typeface="Times New Roman" pitchFamily="18" charset="0"/>
                <a:cs typeface="Times New Roman" pitchFamily="18" charset="0"/>
              </a:rPr>
              <a:t>Матриця Бостонської консультаційної групи (БКГ) </a:t>
            </a:r>
            <a:r>
              <a:rPr lang="uk-UA" sz="1600" dirty="0" err="1">
                <a:latin typeface="Times New Roman" pitchFamily="18" charset="0"/>
                <a:cs typeface="Times New Roman" pitchFamily="18" charset="0"/>
              </a:rPr>
              <a:t>„зростання-частина</a:t>
            </a:r>
            <a:r>
              <a:rPr lang="uk-UA" sz="1600" dirty="0">
                <a:latin typeface="Times New Roman" pitchFamily="18" charset="0"/>
                <a:cs typeface="Times New Roman" pitchFamily="18" charset="0"/>
              </a:rPr>
              <a:t> ринку»</a:t>
            </a:r>
          </a:p>
          <a:p>
            <a:r>
              <a:rPr lang="uk-UA" sz="1600" dirty="0">
                <a:latin typeface="Times New Roman" pitchFamily="18" charset="0"/>
                <a:cs typeface="Times New Roman" pitchFamily="18" charset="0"/>
              </a:rPr>
              <a:t>Матриця портфельного аналізу БКГ, одна із найвідоміших та найпростіших, розроблена в 60-х роках XX ст. Бостонською консультаційною групою. В ній розглядаються лише два чин­ники, дві змінні: відносна частка ринку і темп зростання </a:t>
            </a:r>
            <a:r>
              <a:rPr lang="uk-UA" sz="1600">
                <a:latin typeface="Times New Roman" pitchFamily="18" charset="0"/>
                <a:cs typeface="Times New Roman" pitchFamily="18" charset="0"/>
              </a:rPr>
              <a:t>рин­ку </a:t>
            </a:r>
            <a:endParaRPr lang="uk-UA" sz="1600" smtClean="0">
              <a:latin typeface="Times New Roman" pitchFamily="18" charset="0"/>
              <a:cs typeface="Times New Roman" pitchFamily="18" charset="0"/>
            </a:endParaRPr>
          </a:p>
          <a:p>
            <a:r>
              <a:rPr lang="uk-UA" sz="1600" smtClean="0">
                <a:latin typeface="Times New Roman" pitchFamily="18" charset="0"/>
                <a:cs typeface="Times New Roman" pitchFamily="18" charset="0"/>
              </a:rPr>
              <a:t>Відносна </a:t>
            </a:r>
            <a:r>
              <a:rPr lang="uk-UA" sz="1600" dirty="0">
                <a:latin typeface="Times New Roman" pitchFamily="18" charset="0"/>
                <a:cs typeface="Times New Roman" pitchFamily="18" charset="0"/>
              </a:rPr>
              <a:t>частка ринку - це відношення між часткою ринку, яку займає кожен продукт підприємства (СОБ) і загальним обсягом ринку, на якому він представлений.</a:t>
            </a:r>
          </a:p>
          <a:p>
            <a:r>
              <a:rPr lang="uk-UA" sz="1600" dirty="0">
                <a:latin typeface="Times New Roman" pitchFamily="18" charset="0"/>
                <a:cs typeface="Times New Roman" pitchFamily="18" charset="0"/>
              </a:rPr>
              <a:t>Відкладається ця змінна на горизонтальній осі і свід­чить про рівень конкурентоспроможності або рентабе­льності. Названа частка ринку вимірюється обсягом аналогічної продукції, реалізованої лідером. Тобто,</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якщо підприємство продає даного товару менше ліде­ра, то його бізнес попадає в праву половину матриці (&lt;1), якщо більше - то в ліву (&gt;1). Горизонтальна вісь (</a:t>
            </a:r>
            <a:r>
              <a:rPr lang="uk-UA" sz="1600" dirty="0" err="1">
                <a:latin typeface="Times New Roman" pitchFamily="18" charset="0"/>
                <a:cs typeface="Times New Roman" pitchFamily="18" charset="0"/>
              </a:rPr>
              <a:t>„частка</a:t>
            </a:r>
            <a:r>
              <a:rPr lang="uk-UA" sz="1600" dirty="0">
                <a:latin typeface="Times New Roman" pitchFamily="18" charset="0"/>
                <a:cs typeface="Times New Roman" pitchFamily="18" charset="0"/>
              </a:rPr>
              <a:t> ринку») варіюється від 0.1 до 10, розподіли наносяться за логарифмічною шкалою.</a:t>
            </a:r>
          </a:p>
          <a:p>
            <a:r>
              <a:rPr lang="uk-UA" sz="1600" dirty="0">
                <a:latin typeface="Times New Roman" pitchFamily="18" charset="0"/>
                <a:cs typeface="Times New Roman" pitchFamily="18" charset="0"/>
              </a:rPr>
              <a:t>Темп зростання ринку - це його динаміка, річний темп зростання продукції даної галузі, можливість дальшого розширення ринку. Відкладається названа змінна на вертикальній осі, де вона варіює від 0 до </a:t>
            </a:r>
            <a:r>
              <a:rPr lang="uk-UA" sz="1600" dirty="0" err="1">
                <a:latin typeface="Times New Roman" pitchFamily="18" charset="0"/>
                <a:cs typeface="Times New Roman" pitchFamily="18" charset="0"/>
              </a:rPr>
              <a:t>до</a:t>
            </a:r>
            <a:r>
              <a:rPr lang="uk-UA" sz="1600" dirty="0">
                <a:latin typeface="Times New Roman" pitchFamily="18" charset="0"/>
                <a:cs typeface="Times New Roman" pitchFamily="18" charset="0"/>
              </a:rPr>
              <a:t> 20 % і більше; 10 % розділяє на осі швидкий і повіль­ний ріст.</a:t>
            </a:r>
          </a:p>
          <a:p>
            <a:r>
              <a:rPr lang="uk-UA" sz="1600" dirty="0">
                <a:latin typeface="Times New Roman" pitchFamily="18" charset="0"/>
                <a:cs typeface="Times New Roman" pitchFamily="18" charset="0"/>
              </a:rPr>
              <a:t>Якщо частка ринку (положення на горизонтальній осі) зас­відчує про отримання грошей підприємством, то темп зроста­ння ринку (вертикальна вісь) вимагає від підприємства певно­го рівня грошових витрат на його освоєння.</a:t>
            </a:r>
          </a:p>
          <a:p>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1395535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55000" lnSpcReduction="20000"/>
          </a:bodyPr>
          <a:lstStyle/>
          <a:p>
            <a:r>
              <a:rPr lang="uk-UA" sz="3300" dirty="0">
                <a:latin typeface="Times New Roman" pitchFamily="18" charset="0"/>
                <a:cs typeface="Times New Roman" pitchFamily="18" charset="0"/>
              </a:rPr>
              <a:t>2.1. Поняття та сфери застосування стратегічного аналізу</a:t>
            </a:r>
          </a:p>
          <a:p>
            <a:r>
              <a:rPr lang="uk-UA" sz="3300" dirty="0">
                <a:latin typeface="Times New Roman" pitchFamily="18" charset="0"/>
                <a:cs typeface="Times New Roman" pitchFamily="18" charset="0"/>
              </a:rPr>
              <a:t> </a:t>
            </a:r>
          </a:p>
          <a:p>
            <a:r>
              <a:rPr lang="uk-UA" sz="3300" dirty="0">
                <a:latin typeface="Times New Roman" pitchFamily="18" charset="0"/>
                <a:cs typeface="Times New Roman" pitchFamily="18" charset="0"/>
              </a:rPr>
              <a:t>Прийняття стратегічних управлінських рішень неможливо уявити без проведення стратегічного аналізу, який розглядається:</a:t>
            </a:r>
          </a:p>
          <a:p>
            <a:r>
              <a:rPr lang="uk-UA" sz="3300" dirty="0">
                <a:latin typeface="Times New Roman" pitchFamily="18" charset="0"/>
                <a:cs typeface="Times New Roman" pitchFamily="18" charset="0"/>
              </a:rPr>
              <a:t>1) як виконання відповідної функції управління, орієнтованої на перспективу і такої, що має високий рівень невизначеності;</a:t>
            </a:r>
          </a:p>
          <a:p>
            <a:r>
              <a:rPr lang="uk-UA" sz="3300" dirty="0">
                <a:latin typeface="Times New Roman" pitchFamily="18" charset="0"/>
                <a:cs typeface="Times New Roman" pitchFamily="18" charset="0"/>
              </a:rPr>
              <a:t>2) як дослідження економічної системи за параметрами, які визначають її майбутній стан.</a:t>
            </a:r>
          </a:p>
          <a:p>
            <a:r>
              <a:rPr lang="uk-UA" sz="3300" dirty="0">
                <a:latin typeface="Times New Roman" pitchFamily="18" charset="0"/>
                <a:cs typeface="Times New Roman" pitchFamily="18" charset="0"/>
              </a:rPr>
              <a:t>Стратегічний аналіз - це комплексне дослідження позитивних і негативних факторів, які можуть вплинути на економічне становище підприємства у перспективі, а також шляхів досягнення стратегічних цілей підприємства. За допомогою стратегічного аналізу розробляється комплексний стратегічний план розвитку підприємства, здійснюється науково обґрунтована, всебічна і своєчасна підтримка прийняття стратегічних управлінських рішень</a:t>
            </a:r>
            <a:r>
              <a:rPr lang="uk-UA" sz="3300" dirty="0" smtClean="0">
                <a:latin typeface="Times New Roman" pitchFamily="18" charset="0"/>
                <a:cs typeface="Times New Roman" pitchFamily="18" charset="0"/>
              </a:rPr>
              <a:t>.</a:t>
            </a:r>
          </a:p>
          <a:p>
            <a:r>
              <a:rPr lang="uk-UA" sz="3600" dirty="0" smtClean="0">
                <a:latin typeface="Times New Roman" pitchFamily="18" charset="0"/>
                <a:cs typeface="Times New Roman" pitchFamily="18" charset="0"/>
              </a:rPr>
              <a:t>Оскільки стратегічний аналіз використовує інформацію, яка характеризується високим рівнем невизначеності, його проведення вимагає глибокого системного дослідження фактів та явищ із метою формулювання правил і критеріїв для проведення досліджень та оцінки стратегій діяльності на їх. </a:t>
            </a:r>
          </a:p>
          <a:p>
            <a:endParaRPr lang="uk-UA" sz="3300"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3813317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Autofit/>
          </a:bodyPr>
          <a:lstStyle/>
          <a:p>
            <a:pPr algn="just"/>
            <a:r>
              <a:rPr lang="uk-UA" sz="1800" dirty="0" smtClean="0">
                <a:latin typeface="Times New Roman" pitchFamily="18" charset="0"/>
                <a:cs typeface="Times New Roman" pitchFamily="18" charset="0"/>
              </a:rPr>
              <a:t>Кожен </a:t>
            </a:r>
            <a:r>
              <a:rPr lang="uk-UA" sz="1800" dirty="0">
                <a:latin typeface="Times New Roman" pitchFamily="18" charset="0"/>
                <a:cs typeface="Times New Roman" pitchFamily="18" charset="0"/>
              </a:rPr>
              <a:t>вид стратегічного аналізу охоплює кілька прикладних методів і прийомів:</a:t>
            </a:r>
          </a:p>
          <a:p>
            <a:pPr algn="just"/>
            <a:r>
              <a:rPr lang="uk-UA" sz="1800" dirty="0">
                <a:latin typeface="Times New Roman" pitchFamily="18" charset="0"/>
                <a:cs typeface="Times New Roman" pitchFamily="18" charset="0"/>
              </a:rPr>
              <a:t>1) стратегічний аналіз </a:t>
            </a:r>
            <a:r>
              <a:rPr lang="uk-UA" sz="1800" dirty="0" err="1">
                <a:latin typeface="Times New Roman" pitchFamily="18" charset="0"/>
                <a:cs typeface="Times New Roman" pitchFamily="18" charset="0"/>
              </a:rPr>
              <a:t>макрооточення</a:t>
            </a:r>
            <a:r>
              <a:rPr lang="uk-UA" sz="1800" dirty="0">
                <a:latin typeface="Times New Roman" pitchFamily="18" charset="0"/>
                <a:cs typeface="Times New Roman" pitchFamily="18" charset="0"/>
              </a:rPr>
              <a:t> підприємства:</a:t>
            </a:r>
          </a:p>
          <a:p>
            <a:pPr algn="just"/>
            <a:r>
              <a:rPr lang="uk-UA" sz="1800" dirty="0">
                <a:latin typeface="Times New Roman" pitchFamily="18" charset="0"/>
                <a:cs typeface="Times New Roman" pitchFamily="18" charset="0"/>
              </a:rPr>
              <a:t>o аналіз інформаційних оглядів, проектів, звітів, статистичних довідок;</a:t>
            </a:r>
          </a:p>
          <a:p>
            <a:pPr algn="just"/>
            <a:r>
              <a:rPr lang="uk-UA" sz="1800" dirty="0">
                <a:latin typeface="Times New Roman" pitchFamily="18" charset="0"/>
                <a:cs typeface="Times New Roman" pitchFamily="18" charset="0"/>
              </a:rPr>
              <a:t>o кабінетні дослідження, різноманітні методи сегментації, збирання даних, аналізу і статистичної оцінки;</a:t>
            </a:r>
          </a:p>
          <a:p>
            <a:pPr algn="just"/>
            <a:r>
              <a:rPr lang="uk-UA" sz="1800" dirty="0">
                <a:latin typeface="Times New Roman" pitchFamily="18" charset="0"/>
                <a:cs typeface="Times New Roman" pitchFamily="18" charset="0"/>
              </a:rPr>
              <a:t>o </a:t>
            </a:r>
            <a:r>
              <a:rPr lang="uk-UA" sz="1800" dirty="0" err="1">
                <a:latin typeface="Times New Roman" pitchFamily="18" charset="0"/>
                <a:cs typeface="Times New Roman" pitchFamily="18" charset="0"/>
              </a:rPr>
              <a:t>економетричне</a:t>
            </a:r>
            <a:r>
              <a:rPr lang="uk-UA" sz="1800" dirty="0">
                <a:latin typeface="Times New Roman" pitchFamily="18" charset="0"/>
                <a:cs typeface="Times New Roman" pitchFamily="18" charset="0"/>
              </a:rPr>
              <a:t> моделювання;</a:t>
            </a:r>
          </a:p>
          <a:p>
            <a:pPr algn="just"/>
            <a:r>
              <a:rPr lang="uk-UA" sz="1800" dirty="0">
                <a:latin typeface="Times New Roman" pitchFamily="18" charset="0"/>
                <a:cs typeface="Times New Roman" pitchFamily="18" charset="0"/>
              </a:rPr>
              <a:t>o PEST-аналіз</a:t>
            </a:r>
            <a:r>
              <a:rPr lang="uk-UA" sz="1800" dirty="0" smtClean="0">
                <a:latin typeface="Times New Roman" pitchFamily="18" charset="0"/>
                <a:cs typeface="Times New Roman" pitchFamily="18" charset="0"/>
              </a:rPr>
              <a:t>;</a:t>
            </a:r>
          </a:p>
          <a:p>
            <a:pPr algn="just"/>
            <a:r>
              <a:rPr lang="uk-UA" sz="1800" dirty="0" smtClean="0">
                <a:latin typeface="Times New Roman" pitchFamily="18" charset="0"/>
                <a:cs typeface="Times New Roman" pitchFamily="18" charset="0"/>
              </a:rPr>
              <a:t>2) стратегічний аналіз безпосереднього оточення (галузі і конкуренції):</a:t>
            </a:r>
          </a:p>
          <a:p>
            <a:pPr algn="just"/>
            <a:r>
              <a:rPr lang="uk-UA" sz="1800" dirty="0" smtClean="0">
                <a:latin typeface="Times New Roman" pitchFamily="18" charset="0"/>
                <a:cs typeface="Times New Roman" pitchFamily="18" charset="0"/>
              </a:rPr>
              <a:t>o аналіз життєвого циклу галузі:</a:t>
            </a:r>
          </a:p>
          <a:p>
            <a:pPr algn="just"/>
            <a:r>
              <a:rPr lang="uk-UA" sz="1800" dirty="0" smtClean="0">
                <a:latin typeface="Times New Roman" pitchFamily="18" charset="0"/>
                <a:cs typeface="Times New Roman" pitchFamily="18" charset="0"/>
              </a:rPr>
              <a:t>o аналіз вхідних і вихідних бар'єрів галузі;</a:t>
            </a:r>
          </a:p>
          <a:p>
            <a:pPr algn="just"/>
            <a:r>
              <a:rPr lang="uk-UA" sz="1800" dirty="0" smtClean="0">
                <a:latin typeface="Times New Roman" pitchFamily="18" charset="0"/>
                <a:cs typeface="Times New Roman" pitchFamily="18" charset="0"/>
              </a:rPr>
              <a:t>o </a:t>
            </a:r>
            <a:r>
              <a:rPr lang="uk-UA" sz="1800" dirty="0" err="1" smtClean="0">
                <a:latin typeface="Times New Roman" pitchFamily="18" charset="0"/>
                <a:cs typeface="Times New Roman" pitchFamily="18" charset="0"/>
              </a:rPr>
              <a:t>бенчмаркінг</a:t>
            </a:r>
            <a:r>
              <a:rPr lang="uk-UA" sz="1800" dirty="0" smtClean="0">
                <a:latin typeface="Times New Roman" pitchFamily="18" charset="0"/>
                <a:cs typeface="Times New Roman" pitchFamily="18" charset="0"/>
              </a:rPr>
              <a:t>;</a:t>
            </a:r>
          </a:p>
          <a:p>
            <a:pPr algn="just"/>
            <a:r>
              <a:rPr lang="uk-UA" sz="1800" dirty="0" smtClean="0">
                <a:latin typeface="Times New Roman" pitchFamily="18" charset="0"/>
                <a:cs typeface="Times New Roman" pitchFamily="18" charset="0"/>
              </a:rPr>
              <a:t>o </a:t>
            </a:r>
            <a:r>
              <a:rPr lang="uk-UA" sz="1800" dirty="0" err="1" smtClean="0">
                <a:latin typeface="Times New Roman" pitchFamily="18" charset="0"/>
                <a:cs typeface="Times New Roman" pitchFamily="18" charset="0"/>
              </a:rPr>
              <a:t>кластерний</a:t>
            </a:r>
            <a:r>
              <a:rPr lang="uk-UA" sz="1800" dirty="0" smtClean="0">
                <a:latin typeface="Times New Roman" pitchFamily="18" charset="0"/>
                <a:cs typeface="Times New Roman" pitchFamily="18" charset="0"/>
              </a:rPr>
              <a:t> аналіз;</a:t>
            </a:r>
          </a:p>
          <a:p>
            <a:pPr algn="just"/>
            <a:r>
              <a:rPr lang="uk-UA" sz="1800" dirty="0" smtClean="0">
                <a:latin typeface="Times New Roman" pitchFamily="18" charset="0"/>
                <a:cs typeface="Times New Roman" pitchFamily="18" charset="0"/>
              </a:rPr>
              <a:t>o метод сценаріїв;</a:t>
            </a:r>
          </a:p>
          <a:p>
            <a:pPr algn="just"/>
            <a:r>
              <a:rPr lang="uk-UA" sz="1800" dirty="0" smtClean="0">
                <a:latin typeface="Times New Roman" pitchFamily="18" charset="0"/>
                <a:cs typeface="Times New Roman" pitchFamily="18" charset="0"/>
              </a:rPr>
              <a:t>o імітаційне моделювання;</a:t>
            </a:r>
          </a:p>
          <a:p>
            <a:pPr algn="just"/>
            <a:r>
              <a:rPr lang="uk-UA" sz="1800" dirty="0" smtClean="0">
                <a:latin typeface="Times New Roman" pitchFamily="18" charset="0"/>
                <a:cs typeface="Times New Roman" pitchFamily="18" charset="0"/>
              </a:rPr>
              <a:t>o методи експертних оцінок (</a:t>
            </a:r>
            <a:r>
              <a:rPr lang="uk-UA" sz="1800" dirty="0" err="1" smtClean="0">
                <a:latin typeface="Times New Roman" pitchFamily="18" charset="0"/>
                <a:cs typeface="Times New Roman" pitchFamily="18" charset="0"/>
              </a:rPr>
              <a:t>Дельфі</a:t>
            </a:r>
            <a:r>
              <a:rPr lang="uk-UA" sz="1800" dirty="0" smtClean="0">
                <a:latin typeface="Times New Roman" pitchFamily="18" charset="0"/>
                <a:cs typeface="Times New Roman" pitchFamily="18" charset="0"/>
              </a:rPr>
              <a:t>, мозкового штурму та ін.);</a:t>
            </a:r>
          </a:p>
          <a:p>
            <a:pPr algn="just"/>
            <a:endParaRPr lang="uk-UA" sz="1800" dirty="0">
              <a:latin typeface="Times New Roman" pitchFamily="18" charset="0"/>
              <a:cs typeface="Times New Roman" pitchFamily="18" charset="0"/>
            </a:endParaRPr>
          </a:p>
        </p:txBody>
      </p:sp>
    </p:spTree>
    <p:extLst>
      <p:ext uri="{BB962C8B-B14F-4D97-AF65-F5344CB8AC3E}">
        <p14:creationId xmlns:p14="http://schemas.microsoft.com/office/powerpoint/2010/main" val="1241535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55000" lnSpcReduction="20000"/>
          </a:bodyPr>
          <a:lstStyle/>
          <a:p>
            <a:r>
              <a:rPr lang="uk-UA" dirty="0" smtClean="0">
                <a:latin typeface="Times New Roman" pitchFamily="18" charset="0"/>
                <a:cs typeface="Times New Roman" pitchFamily="18" charset="0"/>
              </a:rPr>
              <a:t>3</a:t>
            </a:r>
            <a:r>
              <a:rPr lang="uk-UA" dirty="0">
                <a:latin typeface="Times New Roman" pitchFamily="18" charset="0"/>
                <a:cs typeface="Times New Roman" pitchFamily="18" charset="0"/>
              </a:rPr>
              <a:t>) стратегічний аналіз підприємства:</a:t>
            </a:r>
          </a:p>
          <a:p>
            <a:r>
              <a:rPr lang="uk-UA" dirty="0">
                <a:latin typeface="Times New Roman" pitchFamily="18" charset="0"/>
                <a:cs typeface="Times New Roman" pitchFamily="18" charset="0"/>
              </a:rPr>
              <a:t>o аналіз основних </a:t>
            </a:r>
            <a:r>
              <a:rPr lang="uk-UA" dirty="0" err="1">
                <a:latin typeface="Times New Roman" pitchFamily="18" charset="0"/>
                <a:cs typeface="Times New Roman" pitchFamily="18" charset="0"/>
              </a:rPr>
              <a:t>компетенцій</a:t>
            </a:r>
            <a:r>
              <a:rPr lang="uk-UA" dirty="0">
                <a:latin typeface="Times New Roman" pitchFamily="18" charset="0"/>
                <a:cs typeface="Times New Roman" pitchFamily="18" charset="0"/>
              </a:rPr>
              <a:t> і основних можливостей;</a:t>
            </a:r>
          </a:p>
          <a:p>
            <a:r>
              <a:rPr lang="uk-UA" dirty="0">
                <a:latin typeface="Times New Roman" pitchFamily="18" charset="0"/>
                <a:cs typeface="Times New Roman" pitchFamily="18" charset="0"/>
              </a:rPr>
              <a:t>o аналіз вектора зростання;</a:t>
            </a:r>
          </a:p>
          <a:p>
            <a:r>
              <a:rPr lang="uk-UA" dirty="0">
                <a:latin typeface="Times New Roman" pitchFamily="18" charset="0"/>
                <a:cs typeface="Times New Roman" pitchFamily="18" charset="0"/>
              </a:rPr>
              <a:t>o </a:t>
            </a:r>
            <a:r>
              <a:rPr lang="uk-UA" dirty="0" err="1">
                <a:latin typeface="Times New Roman" pitchFamily="18" charset="0"/>
                <a:cs typeface="Times New Roman" pitchFamily="18" charset="0"/>
              </a:rPr>
              <a:t>ЕТОM-аналіз</a:t>
            </a:r>
            <a:r>
              <a:rPr lang="uk-UA" dirty="0">
                <a:latin typeface="Times New Roman" pitchFamily="18" charset="0"/>
                <a:cs typeface="Times New Roman" pitchFamily="18" charset="0"/>
              </a:rPr>
              <a:t> (аналіз загроз зовнішнього оточення і профілю можливостей);</a:t>
            </a:r>
          </a:p>
          <a:p>
            <a:r>
              <a:rPr lang="uk-UA" dirty="0">
                <a:latin typeface="Times New Roman" pitchFamily="18" charset="0"/>
                <a:cs typeface="Times New Roman" pitchFamily="18" charset="0"/>
              </a:rPr>
              <a:t>o SWOT-</a:t>
            </a:r>
            <a:r>
              <a:rPr lang="uk-UA" dirty="0" err="1">
                <a:latin typeface="Times New Roman" pitchFamily="18" charset="0"/>
                <a:cs typeface="Times New Roman" pitchFamily="18" charset="0"/>
              </a:rPr>
              <a:t>aнaлiз</a:t>
            </a:r>
            <a:r>
              <a:rPr lang="uk-UA" dirty="0">
                <a:latin typeface="Times New Roman" pitchFamily="18" charset="0"/>
                <a:cs typeface="Times New Roman" pitchFamily="18" charset="0"/>
              </a:rPr>
              <a:t> (аналіз сильних і слабких сторін, можливостей і загроз);</a:t>
            </a:r>
          </a:p>
          <a:p>
            <a:r>
              <a:rPr lang="uk-UA" dirty="0">
                <a:latin typeface="Times New Roman" pitchFamily="18" charset="0"/>
                <a:cs typeface="Times New Roman" pitchFamily="18" charset="0"/>
              </a:rPr>
              <a:t>o </a:t>
            </a:r>
            <a:r>
              <a:rPr lang="uk-UA" dirty="0" err="1">
                <a:latin typeface="Times New Roman" pitchFamily="18" charset="0"/>
                <a:cs typeface="Times New Roman" pitchFamily="18" charset="0"/>
              </a:rPr>
              <a:t>SРАСЕ-аналіз</a:t>
            </a:r>
            <a:r>
              <a:rPr lang="uk-UA" dirty="0">
                <a:latin typeface="Times New Roman" pitchFamily="18" charset="0"/>
                <a:cs typeface="Times New Roman" pitchFamily="18" charset="0"/>
              </a:rPr>
              <a:t> (оцінка стратегічної позиції і дій);</a:t>
            </a:r>
          </a:p>
          <a:p>
            <a:r>
              <a:rPr lang="uk-UA" dirty="0">
                <a:latin typeface="Times New Roman" pitchFamily="18" charset="0"/>
                <a:cs typeface="Times New Roman" pitchFamily="18" charset="0"/>
              </a:rPr>
              <a:t>o матриця ВСО (матриця "Зростання / Частка", розроблена Бостонською консалтинговою групою);</a:t>
            </a:r>
          </a:p>
          <a:p>
            <a:r>
              <a:rPr lang="uk-UA" dirty="0">
                <a:latin typeface="Times New Roman" pitchFamily="18" charset="0"/>
                <a:cs typeface="Times New Roman" pitchFamily="18" charset="0"/>
              </a:rPr>
              <a:t>o матриця GЕ/</a:t>
            </a:r>
            <a:r>
              <a:rPr lang="uk-UA" dirty="0" err="1">
                <a:latin typeface="Times New Roman" pitchFamily="18" charset="0"/>
                <a:cs typeface="Times New Roman" pitchFamily="18" charset="0"/>
              </a:rPr>
              <a:t>МсКіnseу</a:t>
            </a:r>
            <a:r>
              <a:rPr lang="uk-UA" dirty="0">
                <a:latin typeface="Times New Roman" pitchFamily="18" charset="0"/>
                <a:cs typeface="Times New Roman" pitchFamily="18" charset="0"/>
              </a:rPr>
              <a:t> (матриця "Привабливість галузі / Позиція в конкуренції");</a:t>
            </a:r>
          </a:p>
          <a:p>
            <a:r>
              <a:rPr lang="uk-UA" dirty="0">
                <a:latin typeface="Times New Roman" pitchFamily="18" charset="0"/>
                <a:cs typeface="Times New Roman" pitchFamily="18" charset="0"/>
              </a:rPr>
              <a:t>o матриця </a:t>
            </a:r>
            <a:r>
              <a:rPr lang="uk-UA" dirty="0" err="1">
                <a:latin typeface="Times New Roman" pitchFamily="18" charset="0"/>
                <a:cs typeface="Times New Roman" pitchFamily="18" charset="0"/>
              </a:rPr>
              <a:t>Shell</a:t>
            </a:r>
            <a:r>
              <a:rPr lang="uk-UA" dirty="0">
                <a:latin typeface="Times New Roman" pitchFamily="18" charset="0"/>
                <a:cs typeface="Times New Roman" pitchFamily="18" charset="0"/>
              </a:rPr>
              <a:t>/DPM (матриця спрямованої політики, розроблена компанією </a:t>
            </a:r>
            <a:r>
              <a:rPr lang="uk-UA" dirty="0" err="1">
                <a:latin typeface="Times New Roman" pitchFamily="18" charset="0"/>
                <a:cs typeface="Times New Roman" pitchFamily="18" charset="0"/>
              </a:rPr>
              <a:t>Shell</a:t>
            </a:r>
            <a:r>
              <a:rPr lang="uk-UA" dirty="0">
                <a:latin typeface="Times New Roman" pitchFamily="18" charset="0"/>
                <a:cs typeface="Times New Roman" pitchFamily="18" charset="0"/>
              </a:rPr>
              <a:t>),</a:t>
            </a:r>
          </a:p>
          <a:p>
            <a:r>
              <a:rPr lang="uk-UA" dirty="0">
                <a:latin typeface="Times New Roman" pitchFamily="18" charset="0"/>
                <a:cs typeface="Times New Roman" pitchFamily="18" charset="0"/>
              </a:rPr>
              <a:t>o PIMS-аналіз (</a:t>
            </a:r>
            <a:r>
              <a:rPr lang="uk-UA" dirty="0" err="1">
                <a:latin typeface="Times New Roman" pitchFamily="18" charset="0"/>
                <a:cs typeface="Times New Roman" pitchFamily="18" charset="0"/>
              </a:rPr>
              <a:t>аналіз</a:t>
            </a:r>
            <a:r>
              <a:rPr lang="uk-UA" dirty="0">
                <a:latin typeface="Times New Roman" pitchFamily="18" charset="0"/>
                <a:cs typeface="Times New Roman" pitchFamily="18" charset="0"/>
              </a:rPr>
              <a:t> впливу ринкової стратегії на прибутки);</a:t>
            </a:r>
          </a:p>
          <a:p>
            <a:r>
              <a:rPr lang="uk-UA" dirty="0">
                <a:latin typeface="Times New Roman" pitchFamily="18" charset="0"/>
                <a:cs typeface="Times New Roman" pitchFamily="18" charset="0"/>
              </a:rPr>
              <a:t>o аналіз життєвого циклу підприємства;</a:t>
            </a:r>
          </a:p>
          <a:p>
            <a:r>
              <a:rPr lang="uk-UA" dirty="0">
                <a:latin typeface="Times New Roman" pitchFamily="18" charset="0"/>
                <a:cs typeface="Times New Roman" pitchFamily="18" charset="0"/>
              </a:rPr>
              <a:t>o аналіз часових рядів, екстраполяція тенденцій;</a:t>
            </a:r>
          </a:p>
          <a:p>
            <a:r>
              <a:rPr lang="uk-UA" dirty="0">
                <a:latin typeface="Times New Roman" pitchFamily="18" charset="0"/>
                <a:cs typeface="Times New Roman" pitchFamily="18" charset="0"/>
              </a:rPr>
              <a:t>o аналіз вразливості підприємства;</a:t>
            </a:r>
          </a:p>
          <a:p>
            <a:r>
              <a:rPr lang="uk-UA" dirty="0">
                <a:latin typeface="Times New Roman" pitchFamily="18" charset="0"/>
                <a:cs typeface="Times New Roman" pitchFamily="18" charset="0"/>
              </a:rPr>
              <a:t>o порівняльний аналіз "цілі - план - факт - оптимізація - відхилення";</a:t>
            </a:r>
          </a:p>
          <a:p>
            <a:r>
              <a:rPr lang="uk-UA" dirty="0">
                <a:latin typeface="Times New Roman" pitchFamily="18" charset="0"/>
                <a:cs typeface="Times New Roman" pitchFamily="18" charset="0"/>
              </a:rPr>
              <a:t>o причинно-наслідковий аналіз;</a:t>
            </a:r>
          </a:p>
          <a:p>
            <a:pPr algn="just"/>
            <a:endParaRPr lang="uk-UA" dirty="0" smtClean="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3896066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70000" lnSpcReduction="20000"/>
          </a:bodyPr>
          <a:lstStyle/>
          <a:p>
            <a:r>
              <a:rPr lang="uk-UA" dirty="0">
                <a:latin typeface="Times New Roman" pitchFamily="18" charset="0"/>
                <a:cs typeface="Times New Roman" pitchFamily="18" charset="0"/>
              </a:rPr>
              <a:t>4) стратегічний аналіз:</a:t>
            </a:r>
          </a:p>
          <a:p>
            <a:r>
              <a:rPr lang="uk-UA" dirty="0">
                <a:latin typeface="Times New Roman" pitchFamily="18" charset="0"/>
                <a:cs typeface="Times New Roman" pitchFamily="18" charset="0"/>
              </a:rPr>
              <a:t>o аналіз життєвого циклу продукту і стратегії маркетингу;</a:t>
            </a:r>
          </a:p>
          <a:p>
            <a:r>
              <a:rPr lang="uk-UA" dirty="0">
                <a:latin typeface="Times New Roman" pitchFamily="18" charset="0"/>
                <a:cs typeface="Times New Roman" pitchFamily="18" charset="0"/>
              </a:rPr>
              <a:t>o життєвого циклу продукту і фінансової ситуації;</a:t>
            </a:r>
          </a:p>
          <a:p>
            <a:r>
              <a:rPr lang="uk-UA" dirty="0">
                <a:latin typeface="Times New Roman" pitchFamily="18" charset="0"/>
                <a:cs typeface="Times New Roman" pitchFamily="18" charset="0"/>
              </a:rPr>
              <a:t>o життєвого циклу продукту і конкуренції;</a:t>
            </a:r>
          </a:p>
          <a:p>
            <a:r>
              <a:rPr lang="uk-UA" dirty="0">
                <a:latin typeface="Times New Roman" pitchFamily="18" charset="0"/>
                <a:cs typeface="Times New Roman" pitchFamily="18" charset="0"/>
              </a:rPr>
              <a:t>o життєвого циклу продукту і менеджменту;</a:t>
            </a:r>
          </a:p>
          <a:p>
            <a:r>
              <a:rPr lang="uk-UA" dirty="0">
                <a:latin typeface="Times New Roman" pitchFamily="18" charset="0"/>
                <a:cs typeface="Times New Roman" pitchFamily="18" charset="0"/>
              </a:rPr>
              <a:t>o життєвого циклу продукту і факторів продуктивності;</a:t>
            </a:r>
          </a:p>
          <a:p>
            <a:r>
              <a:rPr lang="uk-UA" dirty="0">
                <a:latin typeface="Times New Roman" pitchFamily="18" charset="0"/>
                <a:cs typeface="Times New Roman" pitchFamily="18" charset="0"/>
              </a:rPr>
              <a:t>o впливу зацікавлених сторін;</a:t>
            </a:r>
          </a:p>
          <a:p>
            <a:r>
              <a:rPr lang="uk-UA" dirty="0">
                <a:latin typeface="Times New Roman" pitchFamily="18" charset="0"/>
                <a:cs typeface="Times New Roman" pitchFamily="18" charset="0"/>
              </a:rPr>
              <a:t>5) стратегічний фінансовий аналіз:</a:t>
            </a:r>
          </a:p>
          <a:p>
            <a:r>
              <a:rPr lang="uk-UA" dirty="0">
                <a:latin typeface="Times New Roman" pitchFamily="18" charset="0"/>
                <a:cs typeface="Times New Roman" pitchFamily="18" charset="0"/>
              </a:rPr>
              <a:t>o підготовка проектованих фінансових звітів;</a:t>
            </a:r>
          </a:p>
          <a:p>
            <a:r>
              <a:rPr lang="uk-UA" dirty="0">
                <a:latin typeface="Times New Roman" pitchFamily="18" charset="0"/>
                <a:cs typeface="Times New Roman" pitchFamily="18" charset="0"/>
              </a:rPr>
              <a:t>o прогнозування за методом процента від продажу;</a:t>
            </a:r>
          </a:p>
          <a:p>
            <a:r>
              <a:rPr lang="uk-UA" dirty="0">
                <a:latin typeface="Times New Roman" pitchFamily="18" charset="0"/>
                <a:cs typeface="Times New Roman" pitchFamily="18" charset="0"/>
              </a:rPr>
              <a:t>o стратегічна оцінка фінансових результатів і фінансових потреб;</a:t>
            </a:r>
          </a:p>
          <a:p>
            <a:r>
              <a:rPr lang="uk-UA" dirty="0">
                <a:latin typeface="Times New Roman" pitchFamily="18" charset="0"/>
                <a:cs typeface="Times New Roman" pitchFamily="18" charset="0"/>
              </a:rPr>
              <a:t>o розрахунок фінансових коефіцієнтів;</a:t>
            </a:r>
          </a:p>
          <a:p>
            <a:r>
              <a:rPr lang="uk-UA" dirty="0">
                <a:latin typeface="Times New Roman" pitchFamily="18" charset="0"/>
                <a:cs typeface="Times New Roman" pitchFamily="18" charset="0"/>
              </a:rPr>
              <a:t>o діагностика (прогнозування) банкрутства;</a:t>
            </a:r>
          </a:p>
          <a:p>
            <a:endParaRPr lang="uk-UA" dirty="0"/>
          </a:p>
        </p:txBody>
      </p:sp>
    </p:spTree>
    <p:extLst>
      <p:ext uri="{BB962C8B-B14F-4D97-AF65-F5344CB8AC3E}">
        <p14:creationId xmlns:p14="http://schemas.microsoft.com/office/powerpoint/2010/main" val="1233596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92500" lnSpcReduction="20000"/>
          </a:bodyPr>
          <a:lstStyle/>
          <a:p>
            <a:r>
              <a:rPr lang="uk-UA" sz="2600" dirty="0">
                <a:latin typeface="Times New Roman" pitchFamily="18" charset="0"/>
                <a:cs typeface="Times New Roman" pitchFamily="18" charset="0"/>
              </a:rPr>
              <a:t>6) стратегічний інвестиційний аналіз:</a:t>
            </a:r>
          </a:p>
          <a:p>
            <a:r>
              <a:rPr lang="uk-UA" sz="2600" dirty="0">
                <a:latin typeface="Times New Roman" pitchFamily="18" charset="0"/>
                <a:cs typeface="Times New Roman" pitchFamily="18" charset="0"/>
              </a:rPr>
              <a:t>o чиста приведена вартість;</a:t>
            </a:r>
          </a:p>
          <a:p>
            <a:r>
              <a:rPr lang="uk-UA" sz="2600" dirty="0">
                <a:latin typeface="Times New Roman" pitchFamily="18" charset="0"/>
                <a:cs typeface="Times New Roman" pitchFamily="18" charset="0"/>
              </a:rPr>
              <a:t>o методи формування господарського портфеля;</a:t>
            </a:r>
          </a:p>
          <a:p>
            <a:r>
              <a:rPr lang="uk-UA" sz="2600" dirty="0">
                <a:latin typeface="Times New Roman" pitchFamily="18" charset="0"/>
                <a:cs typeface="Times New Roman" pitchFamily="18" charset="0"/>
              </a:rPr>
              <a:t>o методи варіантного аналізу;</a:t>
            </a:r>
          </a:p>
          <a:p>
            <a:r>
              <a:rPr lang="uk-UA" sz="2600" dirty="0">
                <a:latin typeface="Times New Roman" pitchFamily="18" charset="0"/>
                <a:cs typeface="Times New Roman" pitchFamily="18" charset="0"/>
              </a:rPr>
              <a:t>o аналіз ризиків;</a:t>
            </a:r>
          </a:p>
          <a:p>
            <a:r>
              <a:rPr lang="uk-UA" sz="2600" dirty="0">
                <a:latin typeface="Times New Roman" pitchFamily="18" charset="0"/>
                <a:cs typeface="Times New Roman" pitchFamily="18" charset="0"/>
              </a:rPr>
              <a:t>7) аналіз стратегії та прийняття стратегічних рішень:</a:t>
            </a:r>
          </a:p>
          <a:p>
            <a:r>
              <a:rPr lang="uk-UA" sz="2600" dirty="0">
                <a:latin typeface="Times New Roman" pitchFamily="18" charset="0"/>
                <a:cs typeface="Times New Roman" pitchFamily="18" charset="0"/>
              </a:rPr>
              <a:t>o матриця вибору головної стратегії;</a:t>
            </a:r>
          </a:p>
          <a:p>
            <a:r>
              <a:rPr lang="uk-UA" sz="2600" dirty="0">
                <a:latin typeface="Times New Roman" pitchFamily="18" charset="0"/>
                <a:cs typeface="Times New Roman" pitchFamily="18" charset="0"/>
              </a:rPr>
              <a:t>o аналіз ключових факторів успіху;</a:t>
            </a:r>
          </a:p>
          <a:p>
            <a:r>
              <a:rPr lang="uk-UA" sz="2600" dirty="0">
                <a:latin typeface="Times New Roman" pitchFamily="18" charset="0"/>
                <a:cs typeface="Times New Roman" pitchFamily="18" charset="0"/>
              </a:rPr>
              <a:t>o методи імітаційного моделювання;</a:t>
            </a:r>
          </a:p>
          <a:p>
            <a:r>
              <a:rPr lang="uk-UA" sz="2600" dirty="0">
                <a:latin typeface="Times New Roman" pitchFamily="18" charset="0"/>
                <a:cs typeface="Times New Roman" pitchFamily="18" charset="0"/>
              </a:rPr>
              <a:t>o теорія ігор;</a:t>
            </a:r>
          </a:p>
          <a:p>
            <a:r>
              <a:rPr lang="uk-UA" sz="2600" dirty="0">
                <a:latin typeface="Times New Roman" pitchFamily="18" charset="0"/>
                <a:cs typeface="Times New Roman" pitchFamily="18" charset="0"/>
              </a:rPr>
              <a:t>o теорія масового обслуговування;</a:t>
            </a:r>
          </a:p>
          <a:p>
            <a:r>
              <a:rPr lang="uk-UA" sz="2600" dirty="0">
                <a:latin typeface="Times New Roman" pitchFamily="18" charset="0"/>
                <a:cs typeface="Times New Roman" pitchFamily="18" charset="0"/>
              </a:rPr>
              <a:t>o методи сітьового аналізу;</a:t>
            </a:r>
          </a:p>
          <a:p>
            <a:r>
              <a:rPr lang="uk-UA" sz="2600" dirty="0">
                <a:latin typeface="Times New Roman" pitchFamily="18" charset="0"/>
                <a:cs typeface="Times New Roman" pitchFamily="18" charset="0"/>
              </a:rPr>
              <a:t>o методи експертних оцінок;</a:t>
            </a:r>
          </a:p>
          <a:p>
            <a:r>
              <a:rPr lang="uk-UA" sz="2600" dirty="0">
                <a:latin typeface="Times New Roman" pitchFamily="18" charset="0"/>
                <a:cs typeface="Times New Roman" pitchFamily="18" charset="0"/>
              </a:rPr>
              <a:t>o підготовка стратегічного плану.</a:t>
            </a:r>
          </a:p>
          <a:p>
            <a:endParaRPr lang="uk-UA" dirty="0"/>
          </a:p>
        </p:txBody>
      </p:sp>
    </p:spTree>
    <p:extLst>
      <p:ext uri="{BB962C8B-B14F-4D97-AF65-F5344CB8AC3E}">
        <p14:creationId xmlns:p14="http://schemas.microsoft.com/office/powerpoint/2010/main" val="3436000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Autofit/>
          </a:bodyPr>
          <a:lstStyle/>
          <a:p>
            <a:r>
              <a:rPr lang="uk-UA" sz="2000" b="1" dirty="0">
                <a:latin typeface="Times New Roman" pitchFamily="18" charset="0"/>
                <a:cs typeface="Times New Roman" pitchFamily="18" charset="0"/>
              </a:rPr>
              <a:t>2. Методи аналізу зовнішнього середовища підприємства</a:t>
            </a:r>
            <a:endParaRPr lang="uk-UA" sz="2000" dirty="0">
              <a:latin typeface="Times New Roman" pitchFamily="18" charset="0"/>
              <a:cs typeface="Times New Roman" pitchFamily="18" charset="0"/>
            </a:endParaRPr>
          </a:p>
          <a:p>
            <a:r>
              <a:rPr lang="uk-UA" sz="2000" dirty="0">
                <a:latin typeface="Times New Roman" pitchFamily="18" charset="0"/>
                <a:cs typeface="Times New Roman" pitchFamily="18" charset="0"/>
              </a:rPr>
              <a:t> </a:t>
            </a:r>
          </a:p>
          <a:p>
            <a:r>
              <a:rPr lang="uk-UA" sz="2000" dirty="0">
                <a:latin typeface="Times New Roman" pitchFamily="18" charset="0"/>
                <a:cs typeface="Times New Roman" pitchFamily="18" charset="0"/>
              </a:rPr>
              <a:t>Сучасні теорія та практика управління виділили наступні методи аналізу зовнішнього середовища: PEST-аналіз;  SWOT-</a:t>
            </a:r>
            <a:r>
              <a:rPr lang="uk-UA" sz="2000" dirty="0" err="1">
                <a:latin typeface="Times New Roman" pitchFamily="18" charset="0"/>
                <a:cs typeface="Times New Roman" pitchFamily="18" charset="0"/>
              </a:rPr>
              <a:t>аналіз</a:t>
            </a:r>
            <a:r>
              <a:rPr lang="uk-UA" sz="2000" dirty="0">
                <a:latin typeface="Times New Roman" pitchFamily="18" charset="0"/>
                <a:cs typeface="Times New Roman" pitchFamily="18" charset="0"/>
              </a:rPr>
              <a:t>.</a:t>
            </a:r>
          </a:p>
          <a:p>
            <a:r>
              <a:rPr lang="uk-UA" sz="2000" dirty="0">
                <a:latin typeface="Times New Roman" pitchFamily="18" charset="0"/>
                <a:cs typeface="Times New Roman" pitchFamily="18" charset="0"/>
              </a:rPr>
              <a:t>1. PEST-аналіз – метод аналізу середовища, у якому функціонує підприємство, що ґрунтується на експертній думці та здійснюється з метою визначення та виміру впливу ключових факторів середовища. PEST – це абревіатура чотирьох англійських слів, що визначають фактори, за якими проводиться аналіз: P – політика (</a:t>
            </a:r>
            <a:r>
              <a:rPr lang="uk-UA" sz="2000" dirty="0" err="1">
                <a:latin typeface="Times New Roman" pitchFamily="18" charset="0"/>
                <a:cs typeface="Times New Roman" pitchFamily="18" charset="0"/>
              </a:rPr>
              <a:t>policy</a:t>
            </a:r>
            <a:r>
              <a:rPr lang="uk-UA" sz="2000" dirty="0">
                <a:latin typeface="Times New Roman" pitchFamily="18" charset="0"/>
                <a:cs typeface="Times New Roman" pitchFamily="18" charset="0"/>
              </a:rPr>
              <a:t>), E –  економіка (</a:t>
            </a:r>
            <a:r>
              <a:rPr lang="uk-UA" sz="2000" dirty="0" err="1">
                <a:latin typeface="Times New Roman" pitchFamily="18" charset="0"/>
                <a:cs typeface="Times New Roman" pitchFamily="18" charset="0"/>
              </a:rPr>
              <a:t>economy</a:t>
            </a:r>
            <a:r>
              <a:rPr lang="uk-UA" sz="2000" dirty="0">
                <a:latin typeface="Times New Roman" pitchFamily="18" charset="0"/>
                <a:cs typeface="Times New Roman" pitchFamily="18" charset="0"/>
              </a:rPr>
              <a:t>), S – суспільство (</a:t>
            </a:r>
            <a:r>
              <a:rPr lang="uk-UA" sz="2000" dirty="0" err="1">
                <a:latin typeface="Times New Roman" pitchFamily="18" charset="0"/>
                <a:cs typeface="Times New Roman" pitchFamily="18" charset="0"/>
              </a:rPr>
              <a:t>society</a:t>
            </a:r>
            <a:r>
              <a:rPr lang="uk-UA" sz="2000" dirty="0">
                <a:latin typeface="Times New Roman" pitchFamily="18" charset="0"/>
                <a:cs typeface="Times New Roman" pitchFamily="18" charset="0"/>
              </a:rPr>
              <a:t>), T – технологія (</a:t>
            </a:r>
            <a:r>
              <a:rPr lang="uk-UA" sz="2000" dirty="0" err="1">
                <a:latin typeface="Times New Roman" pitchFamily="18" charset="0"/>
                <a:cs typeface="Times New Roman" pitchFamily="18" charset="0"/>
              </a:rPr>
              <a:t>technology</a:t>
            </a:r>
            <a:r>
              <a:rPr lang="uk-UA" sz="2000" dirty="0">
                <a:latin typeface="Times New Roman" pitchFamily="18" charset="0"/>
                <a:cs typeface="Times New Roman" pitchFamily="18" charset="0"/>
              </a:rPr>
              <a:t>). </a:t>
            </a:r>
          </a:p>
          <a:p>
            <a:r>
              <a:rPr lang="uk-UA" sz="2000" dirty="0">
                <a:latin typeface="Times New Roman" pitchFamily="18" charset="0"/>
                <a:cs typeface="Times New Roman" pitchFamily="18" charset="0"/>
              </a:rPr>
              <a:t>PEST-аналіз може бути інтерпретований у вигляді двох форматів: простої чотирипільної матриці або табличної форми. Процедура проведення PEST-аналізу передбачає поділ усіх факторів зовнішнього середовища на групи та дослідження характеру їх впливу. </a:t>
            </a:r>
          </a:p>
          <a:p>
            <a:endParaRPr lang="uk-UA" sz="2000" dirty="0">
              <a:latin typeface="Times New Roman" pitchFamily="18" charset="0"/>
              <a:cs typeface="Times New Roman" pitchFamily="18" charset="0"/>
            </a:endParaRPr>
          </a:p>
        </p:txBody>
      </p:sp>
    </p:spTree>
    <p:extLst>
      <p:ext uri="{BB962C8B-B14F-4D97-AF65-F5344CB8AC3E}">
        <p14:creationId xmlns:p14="http://schemas.microsoft.com/office/powerpoint/2010/main" val="3968969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70000" lnSpcReduction="20000"/>
          </a:bodyPr>
          <a:lstStyle/>
          <a:p>
            <a:r>
              <a:rPr lang="uk-UA" dirty="0">
                <a:latin typeface="Times New Roman" pitchFamily="18" charset="0"/>
                <a:cs typeface="Times New Roman" pitchFamily="18" charset="0"/>
              </a:rPr>
              <a:t>2. SWOT-аналіз – інструмент стратегічного аналізу, який передбачає аналіз як внутрішнього, так і зовнішнього середовища функціонування підприємства, причому фактори, що аналізуються, групуються у чотири блоки: S – сильні сторони у діяльності підприємства (</a:t>
            </a:r>
            <a:r>
              <a:rPr lang="uk-UA" dirty="0" err="1">
                <a:latin typeface="Times New Roman" pitchFamily="18" charset="0"/>
                <a:cs typeface="Times New Roman" pitchFamily="18" charset="0"/>
              </a:rPr>
              <a:t>strengthes</a:t>
            </a:r>
            <a:r>
              <a:rPr lang="uk-UA" dirty="0">
                <a:latin typeface="Times New Roman" pitchFamily="18" charset="0"/>
                <a:cs typeface="Times New Roman" pitchFamily="18" charset="0"/>
              </a:rPr>
              <a:t>); W – слабкі сторони у діяльності підприємства (</a:t>
            </a:r>
            <a:r>
              <a:rPr lang="uk-UA" dirty="0" err="1">
                <a:latin typeface="Times New Roman" pitchFamily="18" charset="0"/>
                <a:cs typeface="Times New Roman" pitchFamily="18" charset="0"/>
              </a:rPr>
              <a:t>weaknesses</a:t>
            </a:r>
            <a:r>
              <a:rPr lang="uk-UA" dirty="0">
                <a:latin typeface="Times New Roman" pitchFamily="18" charset="0"/>
                <a:cs typeface="Times New Roman" pitchFamily="18" charset="0"/>
              </a:rPr>
              <a:t>); O  – можливості, надані середовищем, що можуть бути використані для поліпшення конкурентної позиції (</a:t>
            </a:r>
            <a:r>
              <a:rPr lang="uk-UA" dirty="0" err="1">
                <a:latin typeface="Times New Roman" pitchFamily="18" charset="0"/>
                <a:cs typeface="Times New Roman" pitchFamily="18" charset="0"/>
              </a:rPr>
              <a:t>opportunities</a:t>
            </a:r>
            <a:r>
              <a:rPr lang="uk-UA" dirty="0">
                <a:latin typeface="Times New Roman" pitchFamily="18" charset="0"/>
                <a:cs typeface="Times New Roman" pitchFamily="18" charset="0"/>
              </a:rPr>
              <a:t>); T – загрози середовища, які можуть здійснювати негативний вплив на діяльність підприємства (</a:t>
            </a:r>
            <a:r>
              <a:rPr lang="uk-UA" dirty="0" err="1">
                <a:latin typeface="Times New Roman" pitchFamily="18" charset="0"/>
                <a:cs typeface="Times New Roman" pitchFamily="18" charset="0"/>
              </a:rPr>
              <a:t>threats</a:t>
            </a:r>
            <a:r>
              <a:rPr lang="uk-UA" dirty="0">
                <a:latin typeface="Times New Roman" pitchFamily="18" charset="0"/>
                <a:cs typeface="Times New Roman" pitchFamily="18" charset="0"/>
              </a:rPr>
              <a:t>).</a:t>
            </a:r>
          </a:p>
          <a:p>
            <a:r>
              <a:rPr lang="uk-UA" dirty="0">
                <a:latin typeface="Times New Roman" pitchFamily="18" charset="0"/>
                <a:cs typeface="Times New Roman" pitchFamily="18" charset="0"/>
              </a:rPr>
              <a:t>Методика проведення </a:t>
            </a:r>
            <a:r>
              <a:rPr lang="uk-UA" dirty="0" err="1">
                <a:latin typeface="Times New Roman" pitchFamily="18" charset="0"/>
                <a:cs typeface="Times New Roman" pitchFamily="18" charset="0"/>
              </a:rPr>
              <a:t>SWОТ-аналізу</a:t>
            </a:r>
            <a:r>
              <a:rPr lang="uk-UA" dirty="0">
                <a:latin typeface="Times New Roman" pitchFamily="18" charset="0"/>
                <a:cs typeface="Times New Roman" pitchFamily="18" charset="0"/>
              </a:rPr>
              <a:t> передбачає наступні етапи: визначення сильних та слабких сторін, можливостей та загроз, їх оцінювання з точки зору ймовірності реалізації та сили впливу на підприємство; побудова матриці SWOT-аналізу з урахуванням отриманих оцінок; визначення найбільш значущих факторів; розробка заходів управлінського впливу.    </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017962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70000" lnSpcReduction="20000"/>
          </a:bodyPr>
          <a:lstStyle/>
          <a:p>
            <a:pPr algn="just"/>
            <a:r>
              <a:rPr lang="uk-UA" dirty="0">
                <a:latin typeface="Times New Roman" pitchFamily="18" charset="0"/>
                <a:cs typeface="Times New Roman" pitchFamily="18" charset="0"/>
              </a:rPr>
              <a:t>Мікросередовище – являє собою групу чинників, що формують стратегічну прибутковість (збитковість) підприємства і на які воно може здійснювати вплив шляхом встановлення ефективно діючих комунікацій. Мікросередовище у різних науковців може мати також інші назви: проміжне середовище, </a:t>
            </a:r>
            <a:r>
              <a:rPr lang="uk-UA" dirty="0" err="1">
                <a:latin typeface="Times New Roman" pitchFamily="18" charset="0"/>
                <a:cs typeface="Times New Roman" pitchFamily="18" charset="0"/>
              </a:rPr>
              <a:t>середовище</a:t>
            </a:r>
            <a:r>
              <a:rPr lang="uk-UA" dirty="0">
                <a:latin typeface="Times New Roman" pitchFamily="18" charset="0"/>
                <a:cs typeface="Times New Roman" pitchFamily="18" charset="0"/>
              </a:rPr>
              <a:t> прямої дії, операційне середовище. До мікросередовища відносяться постачальники підприємства, торговельні та фінансові посередники, споживачі продукції, основні конкуренти, тощо.</a:t>
            </a:r>
          </a:p>
          <a:p>
            <a:pPr algn="just"/>
            <a:r>
              <a:rPr lang="uk-UA" dirty="0">
                <a:latin typeface="Times New Roman" pitchFamily="18" charset="0"/>
                <a:cs typeface="Times New Roman" pitchFamily="18" charset="0"/>
              </a:rPr>
              <a:t>Основним методом аналізу мікросередовища, на думку науковців, є модель п’яти сил, розроблена професором Гарвардської школи бізнесу М. Портером. Згідно з моделлю, діагностика мікросередовища будь-якої організації зводиться до визначення сили та характеру впливу п’яти основних чинників: інтенсивності конкуренції в межах галузі, загрози появи нових конкурентів, влади споживачів, влади постачальників, загрози з боку товарів-замінників. </a:t>
            </a:r>
          </a:p>
          <a:p>
            <a:endParaRPr lang="uk-UA" dirty="0"/>
          </a:p>
        </p:txBody>
      </p:sp>
    </p:spTree>
    <p:extLst>
      <p:ext uri="{BB962C8B-B14F-4D97-AF65-F5344CB8AC3E}">
        <p14:creationId xmlns:p14="http://schemas.microsoft.com/office/powerpoint/2010/main" val="1991484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TotalTime>
  <Words>1458</Words>
  <Application>Microsoft Office PowerPoint</Application>
  <PresentationFormat>Экран (4:3)</PresentationFormat>
  <Paragraphs>116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Методи стратегічного аналізу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 стратегічного аналізу</dc:title>
  <dc:creator>Anonim from Hacapetovka</dc:creator>
  <cp:lastModifiedBy>Anonim from Hacapetovka</cp:lastModifiedBy>
  <cp:revision>8</cp:revision>
  <dcterms:created xsi:type="dcterms:W3CDTF">2021-04-13T11:32:08Z</dcterms:created>
  <dcterms:modified xsi:type="dcterms:W3CDTF">2021-04-13T18:50:09Z</dcterms:modified>
</cp:coreProperties>
</file>