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E4D7A0-22E4-4379-9DF2-3D1E2EDB7D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FF63CDB-ABB4-4FD6-ACA1-446AE42A5D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70D364E-B239-46A4-B84C-50E90F74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1A4074A-32A7-4120-BDBA-E5C35A400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EB873B-2D28-4A66-9D38-26995544D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728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5495B-DE36-426E-B204-65D73F21F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DAC8CDD-588F-4D83-AA6B-94C4EBF86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DBAF727-11B5-4A88-B982-A3AC5369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D038B0F-AF0E-4C3D-BE84-1608448D0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BC23A9A-326A-4E07-8D56-B3DE93FA9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85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7EADF180-0681-4643-B499-9C76FF5C63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6DCBDAD-F22A-43E5-A9EC-3268B59C9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6C299CB-CA22-4030-A3A3-F9AFDBC6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7BF1ECD-7E6E-4805-87D4-144BFB7C6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A2DCC69-FBD2-4028-BA67-2ECD7DDD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88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A3ED18-C5EB-4719-A22B-25C75CC14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A6CD7-5E94-425D-8EC8-0297A4F5B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36758B-E612-4A56-BD02-3A38F3F1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909F6E7-D9D9-4A82-BEDA-49B1D9BF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9B8DB7-7BA0-4A44-96DC-CD4EC9799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641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C0874-E3B1-462D-9E28-F1E1124ED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EF5FBF5-F368-421C-850B-BA14E544A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295E3FF-320B-4400-A2A5-EB14861CB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CF84E01-9152-4D8E-A347-B3C2F8286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8A33EEF-BD04-4788-AE40-E67416FC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825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95114-519F-441D-9B04-52FB61F86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073DE4-BED6-4B60-8441-DFE80744A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9987130-275E-4ED6-A416-AB92D953D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00916E2-5BC2-41D1-99EC-51004E3B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E024818-A188-42B2-AF5B-F0A8727A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D38E9F6-345A-4A0A-9C28-E04C54F9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422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6E36B-6DEF-457F-BD2C-BE617A2AE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230DEB4-9697-4F32-B873-987DA9D8D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0B814F5-8054-4716-B5CE-677C3CD83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A083F37-EC7E-41D8-BFAC-BAAD12C52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647DCA9-9579-411A-9399-649142B516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05BD63B-ADE7-4724-8C20-88EE98A2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03F390D-1221-4109-9A84-DDD0CBBE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6CF38FA-BE14-49E0-8D2F-26F8FABE7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5454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B5B82D-531F-4FD1-B901-E77AFCCEB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BD393D6-7077-4931-A02A-C17BEAF71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F3E7FF0-21C5-4D9C-8444-2E0DE4F0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2DFB1B5-FAD5-4716-A263-9D89A282B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686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B786ECC-5089-450F-91C8-35D9443D6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7EA4591-481A-455E-8673-7E2EED046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B973BCE-D56B-4527-9AA9-3F7E5BB15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99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770A3-FD18-4D09-AA1E-3CB2FB5DF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7F3B29-80EE-4D2F-986D-5735BFC54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ED70C43-3149-41BA-B772-EB42A0C3B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BB8818E-3CF6-49F6-BF5A-824FD12BA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4BFF875-C3E0-4844-8A65-34BE0520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93DF1F6-5E02-4D97-B94C-4E8A65AF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608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C0B2D2-AC8F-4602-9A0A-C8B68A5C0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01E9940-AEE2-4A70-BDFF-3F33496BB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DCB6240-637B-4744-9547-DD436C6BF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A1F6F8-0F18-4BC2-8E57-CB2C91D3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CF23D3-D3F1-4133-9D99-459E23128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A6ECF9D-D913-4373-AD16-AD726432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246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D55459D-FD13-4684-8CD6-15058C7A9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3CC74CE-57AA-43EE-9108-B08F9733A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2499CA5-58ED-4EDB-9B02-E81C9D0B0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74A37-DED9-42D9-98D4-0C0ACF0D21F9}" type="datetimeFigureOut">
              <a:rPr lang="uk-UA" smtClean="0"/>
              <a:t>02.05.2026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7EEB8B-4747-4EAA-A9BC-F266448A5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9D22954-863F-436A-A53C-A9F1764AC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90137-FD28-4AE6-A954-AF24FE473D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0200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731F4-3DB3-4B5F-82E6-3539C64F08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можливості ООП 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C#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E57CA2B-F8B8-427D-90B8-B074134C74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dirty="0"/>
              <a:t>Лекція 16</a:t>
            </a:r>
          </a:p>
        </p:txBody>
      </p:sp>
    </p:spTree>
    <p:extLst>
      <p:ext uri="{BB962C8B-B14F-4D97-AF65-F5344CB8AC3E}">
        <p14:creationId xmlns:p14="http://schemas.microsoft.com/office/powerpoint/2010/main" val="55514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7" y="480291"/>
            <a:ext cx="10972799" cy="5948218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 операцій перетворення типів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 ми розглядали явні та неявні перетворення примітивних типів. Наприклад: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50;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 y = (byte)x;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Явне перетворення від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z = y;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неявне перетворення від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byte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було б непогано мати можливість визначати логіку перетворення одних типів (класів) на інші, а не тільки від похідних до батьківських, або навпаки в певних випадках, що теж було розглянуто. І за допомогою перевантаження операторів ми можемо це робити. Для цього у класі визначається метод наступної форми: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</a:t>
            </a:r>
            <a:r>
              <a:rPr lang="en-US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implicit|explicit</a:t>
            </a:r>
            <a:r>
              <a:rPr lang="en-US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operator </a:t>
            </a:r>
            <a:r>
              <a:rPr lang="uk-UA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результаючий_тип</a:t>
            </a:r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вхідний_тип</a:t>
            </a:r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// Логіка перетворення}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модифікаторів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йде ключове слово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explicit (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явне перетворення, тобто потрібна операція приведення типів) або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implicit (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перетворення неявне). Потім йде ключове слово 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 </a:t>
            </a:r>
            <a:r>
              <a:rPr lang="uk-UA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далі тип, що повертається, в який треба перетворити об’єкт. У дужках як параметр передається об’єкт, який треба перетворити.</a:t>
            </a:r>
          </a:p>
        </p:txBody>
      </p:sp>
    </p:spTree>
    <p:extLst>
      <p:ext uri="{BB962C8B-B14F-4D97-AF65-F5344CB8AC3E}">
        <p14:creationId xmlns:p14="http://schemas.microsoft.com/office/powerpoint/2010/main" val="4042237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27" y="507999"/>
            <a:ext cx="10515600" cy="6234546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нехай ми маємо наступний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представляє лічильник-секундомір і який зберігає кількість секунд у властивості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Seconds: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Counter{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public int Seconds { get; set;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public static implicit operator Counter(int x) =&gt; new Counter { Seconds = x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public static explicit operator int(Counter counter) =&gt; 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;}</a:t>
            </a:r>
            <a:endParaRPr lang="uk-UA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оператор перетворює число – об’єкт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тип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логіка проста – створюється новий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якого встановлюється властивість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Seconds.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оператор перетворює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отримує 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операторів перетворення на програмі: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counter1 = new Counter { Seconds = 23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x = (int)counter1;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(x); // 23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counter2 = x;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(counter2.Seconds); // 23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операція перетворення 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 з ключовим словом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explicit,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як явне перетворення, то в цьому випадку необхідно застосувати операцію приведення типів: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(int)counter1;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456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1" y="184727"/>
            <a:ext cx="11517744" cy="63915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враховувати, що оператор перетворення типів повинен перетворювати з типу чи в тип, у якому цей оператор визначено. Тобто оператор перетворення, визначений у типі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повинен або приймати як параметр об’єкт типу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повертати об’єкт типу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також складніші перетворення, наприклад, з одного складового типу в інший складовий тип. Допустимо, у нас є ще клас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Timer: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Timer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Hours { get; set;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Minutes { get; set;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Seconds { get; set; }}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Counter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Seconds { get; set;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implicit operator Counter(int x) =&gt; new Counter { Seconds = x };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explicit operator int(Counter counter) =&gt;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static explicit operator Counter(Timer timer)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int h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timer.Hours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3600;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int m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timer.Minutes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60;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new Counter { Seconds = h + m +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timer.Seconds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};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static implicit operator Timer(Counter counter)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int h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3600;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int m =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3600) / 60;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int s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60;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new Timer { Hours = h, Minutes = m, Seconds = s };    }}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734A0271-804F-4D57-9952-04E4FC7B6794}"/>
              </a:ext>
            </a:extLst>
          </p:cNvPr>
          <p:cNvSpPr/>
          <p:nvPr/>
        </p:nvSpPr>
        <p:spPr>
          <a:xfrm>
            <a:off x="8100290" y="1856510"/>
            <a:ext cx="3685309" cy="45812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умовний таймер, який зберігає години, хвилини та секунди.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умовний лічильник-секундомір, який зберігає кількість секунд. Виходячи з цього ми можемо визначити деяку логіку перетворення з одного типу до іншого, тобто отримання з секунд в об’єкті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годин, хвилин і секунд в об’єкті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Timer.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3675 секунд по суті це 1 година, 1 хвилина та 15 секунд</a:t>
            </a:r>
          </a:p>
        </p:txBody>
      </p:sp>
    </p:spTree>
    <p:extLst>
      <p:ext uri="{BB962C8B-B14F-4D97-AF65-F5344CB8AC3E}">
        <p14:creationId xmlns:p14="http://schemas.microsoft.com/office/powerpoint/2010/main" val="3123167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291"/>
            <a:ext cx="10698018" cy="5696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операцій перетворення: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 = new Counter { Seconds = 11235 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c;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c.Seconds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=&gt; 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timer.Hours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}:{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timer.Minutes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}:{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timer.Seconds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Timer t = new Timer { Hours = 2, Minutes = 33, Seconds = 8 };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(Counter)t;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t.Hours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}:{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t.Minutes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}:{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t.Seconds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=&gt; 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counter.Seconds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14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290"/>
            <a:ext cx="10515600" cy="622530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Індексатори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Індексатори дозволяють індексувати об’єкти та звертатися до даних щодо індексу. Фактично, за допомогою індексаторів ми можемо працювати з об’єктами як з масивами. За формою вони нагадують властивості зі стандартними блоками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повертають та надають значення.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Формальне визначення індексатора: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тип_що_повертається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параметр1, … ]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{ … }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set { … }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відміну від властивостей, індексатор не має назви. Замість нього вказується ключове слово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якого у квадратних дужках йдуть параметри. Індексатор повинен мати щонайменше один параметр.</a:t>
            </a:r>
          </a:p>
        </p:txBody>
      </p:sp>
    </p:spTree>
    <p:extLst>
      <p:ext uri="{BB962C8B-B14F-4D97-AF65-F5344CB8AC3E}">
        <p14:creationId xmlns:p14="http://schemas.microsoft.com/office/powerpoint/2010/main" val="1527311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2490"/>
            <a:ext cx="10515600" cy="625301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Подивимося на прикладі. Допустимо, у нас є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представляє людину, та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представляє деяку компанію, де працюють люди. Використовуємо індексатори для визначення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Person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string Name {get;}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Person(string name) =&gt; Name=name;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Company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Person[] personal;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Company(Person[] people) =&gt; personal = people;  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 this[int index]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get =&gt; personal[index];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set =&gt; personal[index] = value;   }}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211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6151418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зберігання персоналу компанії у класі визначено масив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складається з об’єктів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доступу до цих об’єктів визначено індексатор: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 this[int index]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 у принципі подібний до стандартної властивості. По-перше, для індексатора визначається тип – у нашому випадку – тип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індексатора визначає, які об’єкти отримуватиме і повертатиме індексатор.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По-друге, для індексатора визначено параметр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index,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який звертаємось до елементів усередині об’єкта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Company.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повернення об’єкта в індексаторі визначено блок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get: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=&gt; personal[index];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індексатор має тип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у блоці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 треба повернути об’єкт цього типу за допомогою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ми можемо визначити різноманітну логіку. В даному випадку просто повертаємо об’єкт із масиву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personal.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блоці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в звичайній властивості, отримуємо через параметр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переданий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зберігаємо його в масив за індексом.</a:t>
            </a:r>
          </a:p>
          <a:p>
            <a:pPr marL="0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=&gt; personal[index] = value;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55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56966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 цього ми можемо працювати з об’єктом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Company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із набором об’єктів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amcBridge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Company(new[]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new Person("George"), new Person("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Kindrat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new Person("Stefan"), new Person("Bogdan")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Отримуємо об'єкт з індексатора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firstPerson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amcBridge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firstPerson.Name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George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встановлюємо об'єкт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amcBridge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 = new Person("Petro");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amcBridge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[0].Name); // Petro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04800"/>
            <a:ext cx="11085945" cy="64285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зазначити, що якщо індексатору буде передано некоректний індекс, який відсутній у масиві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отримаємо виняток, як і у випадку звернення безпосередньо до елементів масиву. І тут можна передбачити якусь додаткову логіку. Наприклад, перевіряти переданий індекс: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Company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[] personal;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Company(Person[] people) =&gt; personal = people;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 this[int index]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      get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{        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індекс є у масиві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(index &gt;= 0 &amp;&amp; index &lt;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personal.Length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personal[index];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повертаємо об'єкт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індексом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else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 генеруємо виняток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throw new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ArgumentOutOfRangeException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    }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set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{if (index &gt;= 0 &amp;&amp; index &lt;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personal.Length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індекс є у масиві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встановлюємо значення за індексом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personal[index] = value; }} }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FC61615F-8ECF-4D7D-8AE8-4CD4372D1804}"/>
              </a:ext>
            </a:extLst>
          </p:cNvPr>
          <p:cNvSpPr/>
          <p:nvPr/>
        </p:nvSpPr>
        <p:spPr>
          <a:xfrm>
            <a:off x="8405091" y="1921164"/>
            <a:ext cx="3223491" cy="34174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у блоці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перевіряється, якщо переданий індекс є у масиві, то повертаємо об’єкт за індексом. Якщо індексу немає у масиві, то генеруємо виняток. Аналогічно в блоці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встановлюємо значення за індексом, якщо індекс є в масиві.</a:t>
            </a:r>
          </a:p>
        </p:txBody>
      </p:sp>
    </p:spTree>
    <p:extLst>
      <p:ext uri="{BB962C8B-B14F-4D97-AF65-F5344CB8AC3E}">
        <p14:creationId xmlns:p14="http://schemas.microsoft.com/office/powerpoint/2010/main" val="2197364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6254"/>
            <a:ext cx="11279909" cy="65485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 отримує набір індексів як параметрів. Однак індекси необов’язково мають представляти тип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значення, що встановлюються/повертаються необов’язково зберігати в масиві. Наприклад, ми можемо розглядати об’єкт як сховище атрибутів/властивостей та передавати ім’я атрибута у вигляді рядка: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tom = new User();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встановлюємо значення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tom["name"] = "Tom";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tom["email"] = "tom@gmail.com";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tom["phone"] = "+1234556767";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отримуємо значення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(tom["name"]); // Tom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User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name = "";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email = "";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phone = "";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string this[string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      get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{         switch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{            case "name": return name;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case "email": return email;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case "phone": return phone;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default: throw new Exception("Unknown Property Name");         }  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{         switch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{            case "name": name = value; break;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case "email": email = value; break;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case "phone": phone = value; break;         }      }   }}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FA63A16A-8C44-4485-BAF8-093622B92C0E}"/>
              </a:ext>
            </a:extLst>
          </p:cNvPr>
          <p:cNvSpPr/>
          <p:nvPr/>
        </p:nvSpPr>
        <p:spPr>
          <a:xfrm>
            <a:off x="7084291" y="4969164"/>
            <a:ext cx="4950691" cy="17456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400" dirty="0"/>
              <a:t>У цьому випадку індексатор у класі </a:t>
            </a:r>
            <a:r>
              <a:rPr lang="en-US" sz="1400" dirty="0"/>
              <a:t>User </a:t>
            </a:r>
            <a:r>
              <a:rPr lang="uk-UA" sz="1400" dirty="0"/>
              <a:t>як індекс отримує рядок, який зберігає назву атрибута (в даному випадку назву поля класу).</a:t>
            </a:r>
          </a:p>
          <a:p>
            <a:pPr algn="ctr"/>
            <a:r>
              <a:rPr lang="uk-UA" sz="1400" dirty="0"/>
              <a:t>У блоці </a:t>
            </a:r>
            <a:r>
              <a:rPr lang="en-US" sz="1400" dirty="0"/>
              <a:t>get, </a:t>
            </a:r>
            <a:r>
              <a:rPr lang="uk-UA" sz="1400" dirty="0"/>
              <a:t>залежно від значення рядкового індексу, повертається значення того чи іншого поля класу. Якщо передано невідому назву, то генерується виняток. У блоці </a:t>
            </a:r>
            <a:r>
              <a:rPr lang="en-US" sz="1400" dirty="0"/>
              <a:t>set </a:t>
            </a:r>
            <a:r>
              <a:rPr lang="uk-UA" sz="1400" dirty="0"/>
              <a:t>схожа логіка – за індексом дізнаємося, для якого поля треба встановити значення.</a:t>
            </a:r>
          </a:p>
        </p:txBody>
      </p:sp>
    </p:spTree>
    <p:extLst>
      <p:ext uri="{BB962C8B-B14F-4D97-AF65-F5344CB8AC3E}">
        <p14:creationId xmlns:p14="http://schemas.microsoft.com/office/powerpoint/2010/main" val="880344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38" y="360218"/>
            <a:ext cx="11416144" cy="641003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Вкладені класи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мові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будь-який клас може містити оголошення іншого класу. Клас, який оголошується у межах фігурних дужок іншого класу, називається вкладеним класом.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клас, який містить у реалізації оголошення іншого класу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Outer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та методи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…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Inner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 та методи класу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// …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та методи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…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клас, що містить у своєму тілі оголошення іншого класу з ім’ям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клас, який оголошується у класі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містити члени класу з різними специфікаторами (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sealed, static, …),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 з модифікаторами доступу (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public, protected, internal,…).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сам вкладений клас, на відміну від звичайних класів, може мати різні модифікатори доступу, а не тільки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internal.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207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55" y="412461"/>
            <a:ext cx="11286835" cy="621924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індексатор може приймати декілька параметрів. Допустимо, у нас є клас, у якому сховище даних визначено у вигляді двомірного масиву або матриці: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Matrix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int[,] numbers = new int[,] { { 1, 2, 4 }, { 2, 3, 6 }, { 3, 4, 8 } 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int this[int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get =&gt; numbers[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set =&gt; numbers[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= value;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 для визначення індексатора використовуються два індекси –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 програмі ми вже повинні звертатися до об’єкта, використовуючи два індекси: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matrix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Matrix();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(matrix[0, 0]);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matrix[0, 0] = 111;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(matrix[0, 0]);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враховувати, що індексатор НЕ може бути статичним і застосовується лише до екземпляра класу. Але при цьому індексатори можуть бути віртуальними та абстрактними, тому можуть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перевизначатися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похідних класах.</a:t>
            </a:r>
          </a:p>
        </p:txBody>
      </p:sp>
    </p:spTree>
    <p:extLst>
      <p:ext uri="{BB962C8B-B14F-4D97-AF65-F5344CB8AC3E}">
        <p14:creationId xmlns:p14="http://schemas.microsoft.com/office/powerpoint/2010/main" val="3387992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5"/>
            <a:ext cx="10515600" cy="606829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властивостях, в індексаторах можна опускати блок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вони не потрібні. Наприклад, видалимо блок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зробимо індексатор доступним тільки для читання: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Matrix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int[,] numbers = new int[,] { { 1, 2, 4 }, { 2, 3, 6 }, { 3, 4, 8 } 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int this[int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get =&gt; numbers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ми можемо обмежувати доступ до блоків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модифікатори доступу. Наприклад, зробимо блок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приватним: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Matrix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int[,] numbers = new int[,] { { 1, 2, 4 }, { 2, 3, 6 }, { 3, 4, 8 } 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int this[int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 j]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get =&gt; numbers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private set =&gt; numbers[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j] = value;   }}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246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2461"/>
            <a:ext cx="10515600" cy="60252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 до методів індексатори можна перевантажувати. У цьому випадку індексатори повинні відрізнятися за кількістю, типом або порядком параметрів, що використовуються. Наприклад: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Company(new Person[]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new("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"), new("George"), new("Alina") });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[0].Name); //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Kolya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["George"].Name); // George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Person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string Name { get;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Person(string name) =&gt; Name = name;}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Company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Person[] personal;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Company(Person[] people) =&gt; personal = people;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Індексатор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Person this[int index]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get =&gt; personal[index];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set =&gt; personal[index] = value;    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Person this[string name]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     get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foreach (var person in personal)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if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== name) return person;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throw new Exception("Unknown name");        }    }}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24B1E866-5E8B-4869-9A15-C06DA054EDB9}"/>
              </a:ext>
            </a:extLst>
          </p:cNvPr>
          <p:cNvSpPr/>
          <p:nvPr/>
        </p:nvSpPr>
        <p:spPr>
          <a:xfrm>
            <a:off x="7342909" y="4516582"/>
            <a:ext cx="4010891" cy="15424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/>
              <a:t>У цьому випадку клас </a:t>
            </a:r>
            <a:r>
              <a:rPr lang="en-US" dirty="0"/>
              <a:t>Company </a:t>
            </a:r>
            <a:r>
              <a:rPr lang="uk-UA" dirty="0"/>
              <a:t>містить дві версії індексатора. Перша версія повертає та встановлює об’єкт </a:t>
            </a:r>
            <a:r>
              <a:rPr lang="en-US" dirty="0"/>
              <a:t>Person </a:t>
            </a:r>
            <a:r>
              <a:rPr lang="uk-UA" dirty="0"/>
              <a:t>за індексом, а друга – тільки повертає об’єкт </a:t>
            </a:r>
            <a:r>
              <a:rPr lang="en-US" dirty="0"/>
              <a:t>Person </a:t>
            </a:r>
            <a:r>
              <a:rPr lang="uk-UA" dirty="0"/>
              <a:t>по імені.</a:t>
            </a: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38066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45"/>
            <a:ext cx="11104418" cy="64285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Змінні-посилання та повернення посилання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параметрів методу, які за допомогою модифікатора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 передавати значення по посиланню,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дозволяє за допомогою ключового слова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повертати посилання з методу і визначати змінну, яка буде зберігати посилання.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локальної змінної посилання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local)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її типом ставиться ключове слово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5;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ref x;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змінна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 непросто на значення змінної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на область в пам’яті, де розташовується ця змінна. Для цього перед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зазначається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ми не можемо просто визначити змінну-посилання, нам обов’язково треба надати їй деяке значення. Так, наступний код викликає помилку: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Отримавши посилання ми можемо маніпулювати значенням за цим посиланням. Наприклад: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5;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ref x;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(x); // 5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125;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(x); // 125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625;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xRef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 625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25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2461"/>
            <a:ext cx="10515600" cy="602528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повернення з функції посилання в сигнатурі функції перед типом, що повертається, а також після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вказати ключове 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int[] numbers = {1, 2, 3, 4, 5, 6, 7};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numberRef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ref Find(4, numbers);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шукаємо число 4 у масиві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Замінюємо 4 на 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(numbers[3]); // 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Find(int number, int[] numbers)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for (int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if (numbers[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== number)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Повертаємо посилання на адресу, а не саме значення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ref numbers[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throw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IndexOutOfRangeException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не знайдено");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шукаємо число в масиві, але замість значення числа повертаємо посилання на нього в пам’яті. Для цього в сигнатурі методу як тип результату функції вказується не просто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7347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AE62CD-6DE9-400F-BF8E-B5BC74A0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2461"/>
            <a:ext cx="10515600" cy="6025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у самому методі після слова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ставиться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ref numbers[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Тим самим ми отримуємо не просто значення, а посилання на об’єкт у пам’яті.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визначення змінної, яка міститиме посилання, використовується ключове 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виклику методу також вказується 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numberRef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ref Find(7, numbers);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змінна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numberRef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міститиме посилання на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через цю змінну надалі ми можемо змінити об’єкт за цим посиланням.</a:t>
            </a:r>
          </a:p>
        </p:txBody>
      </p:sp>
    </p:spTree>
    <p:extLst>
      <p:ext uri="{BB962C8B-B14F-4D97-AF65-F5344CB8AC3E}">
        <p14:creationId xmlns:p14="http://schemas.microsoft.com/office/powerpoint/2010/main" val="3817009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93F887-E3A2-4105-B2E2-7F3794A29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926"/>
            <a:ext cx="10515600" cy="6022109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 повернення посилання на максимальну кількість із двох: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 = 5;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b = 8;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pointer = ref Max (ref a, ref b);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pointer = 34; //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Змінюємо значенням максимального числа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($"a: {a} b: {b}"); // a: 5 b: 34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 int Max(ref int n1, ref int n2)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if (n1 &gt; n2)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return ref n1;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else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return ref n2;}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звернути увагу на те, що параметри методу в цьому випадку визначені з ключовим словом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визначенні методу, який повертає посилання слід враховувати, що такий метод природно не може мати тип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void.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такий метод не може повертати: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en-US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null.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Константу.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переліку </a:t>
            </a:r>
            <a:r>
              <a:rPr lang="en-US" sz="29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класу чи структури.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 для читання (модифікатор </a:t>
            </a:r>
            <a:r>
              <a:rPr lang="en-US" sz="29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2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0856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646544"/>
            <a:ext cx="11021291" cy="6003637"/>
          </a:xfrm>
        </p:spPr>
        <p:txBody>
          <a:bodyPr>
            <a:noAutofit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вкладеного класу можна створити в зовнішньому класі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obj = new(); // new Inner();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Inner() (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new())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 конструктор класу без параметрів, якщо він є такий, або немає жодного конструктора, як в нашому випадку, тоді викликає неявний конструктор за замовчуванням. Якщо в класі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 інші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параметризовані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конструктори, цей виклик зрозуміло, що буде іншим.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 вкладеного класу можна створити і в інших класах тієї чи іншої збірки, в похідних чи не похідних класах. Все залежить від модифікатора доступу вкладеного класу, ну і модифікатора доступу зовнішнього класу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говорим про інші збірки. Синтаксис створення об’єкта вкладеного класу за межами зовнішнього виглядає так: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 = new();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замовчуванням модифікатором доступу вкладеного класу є модифікатор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для інших компонентів класу.</a:t>
            </a:r>
          </a:p>
        </p:txBody>
      </p:sp>
    </p:spTree>
    <p:extLst>
      <p:ext uri="{BB962C8B-B14F-4D97-AF65-F5344CB8AC3E}">
        <p14:creationId xmlns:p14="http://schemas.microsoft.com/office/powerpoint/2010/main" val="293001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91" y="480291"/>
            <a:ext cx="11231418" cy="614218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нестатичному класі може бути оголошений статичний клас (з ключовим словом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static).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означає, що статичний клас цього класу є унікальним єдиним ресурсом. Доступ до елементів статичного класу здійснюється безпосередньо за ім’ям статичного класу, перед яким через крапку слідує ім’я зовнішнього класу.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нестатичний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Outer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статичний вкладений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static class Inner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 статичні змінні можуть оголошуватися у статичному класі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int id;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статична внутрішня змінна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     }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статичного вкладеного класу може бути приблизно таким: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доступ до статичної змінної статичного класу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Outer.Inner.id = 45;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помилка!</a:t>
            </a:r>
          </a:p>
        </p:txBody>
      </p:sp>
    </p:spTree>
    <p:extLst>
      <p:ext uri="{BB962C8B-B14F-4D97-AF65-F5344CB8AC3E}">
        <p14:creationId xmlns:p14="http://schemas.microsoft.com/office/powerpoint/2010/main" val="2777547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872"/>
            <a:ext cx="10515600" cy="6086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статичному класі можна оголошувати нестатичні вкладені класи. Проте, у статичному класі не можна оголошувати нестатичні змінні та методи.</a:t>
            </a:r>
          </a:p>
          <a:p>
            <a:pPr marL="0" indent="0"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</a:p>
          <a:p>
            <a:pPr marL="0" indent="0"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клас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 -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статичний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class Outer 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нестатичний вкладений клас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class Inner    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public int id; //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нестатична змінна</a:t>
            </a:r>
          </a:p>
          <a:p>
            <a:pPr marL="0" indent="0"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int n; //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статична внутрішня змінна класу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Inner     }}</a:t>
            </a:r>
          </a:p>
          <a:p>
            <a:pPr marL="0" indent="0">
              <a:buNone/>
            </a:pPr>
            <a:endParaRPr lang="en-US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класів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Outer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бути, наприклад, таким:</a:t>
            </a:r>
          </a:p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Outer.Inner.n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230;</a:t>
            </a:r>
          </a:p>
          <a:p>
            <a:pPr marL="0" indent="0">
              <a:buNone/>
            </a:pP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Outer.Inner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 = new();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obj.id = 10;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4898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6" y="189345"/>
            <a:ext cx="11326091" cy="64793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Перевантаження операторів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 із методами у класах та структурах ми можемо також визначати оператори, тобто перевантажувати оператори для об’єктів такого класу чи структури. Наприклад, нехай у нас є наступний клас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Counter{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int Value { get; set;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клас представляє певний лічильник, значення якого зберігається як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припустимо, у нас є два об’єкти класу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–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лічильники, які ми хочемо порівнювати або складати на основі їх властивості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стандартні операції порівняння та додавання: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counter1 = new Counter {Value = 23};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counter2 = new Counter {Value = 45};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 result = counter1 &gt; counter2;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c3 = counter1 + counter2;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на даний момент ні операція порівняння, ні операція додавання для об’єктів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доступні. Ці операції можуть бути використані для ряду примітивних типів. Наприклад, за замовчуванням ми можемо складати числові значення, але як складати об’єкти класів та структур компілятор не знає. І для цього нам треба виконати перевантаження потрібних нам операторів.</a:t>
            </a:r>
          </a:p>
        </p:txBody>
      </p:sp>
    </p:spTree>
    <p:extLst>
      <p:ext uri="{BB962C8B-B14F-4D97-AF65-F5344CB8AC3E}">
        <p14:creationId xmlns:p14="http://schemas.microsoft.com/office/powerpoint/2010/main" val="117450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E466BE-5E9E-4416-9EB5-360B1C9C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83" y="270163"/>
            <a:ext cx="11933382" cy="631767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операторів полягає у визначенні в класі, для об’єктів якого ми хочемо визначити оператор, спеціального методу: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</a:t>
            </a:r>
            <a:r>
              <a:rPr lang="uk-UA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тип_повернення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 </a:t>
            </a: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оператор(параметри) { 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повинен мати модифікатори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оператор, що перевантажується, буде використовуватися для всіх об’єктів даного класу. Далі йде назва типу, що повертається. Тип, що повертається представляє той тип, об’єкти якого ми хочемо отримати. Наприклад, в результаті додавання двох об’єктів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очікуємо отримати новий об’єкт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Counter.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результаті порівняння двох таких об’єктів ми хочемо отримати об’єкт типу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bool,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вказує істинний чи хибний умовний вираз. Але залежно від завдання типи, що повертаються, можуть бути будь-якими.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 замість назви методу йде ключове слово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сам оператор. І далі у дужках перераховуються параметри. Бінарні оператори приймають два параметри,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унарні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один параметр. І в будь-якому випадку один із параметрів повинен представляти той тип – клас чи структуру, в якому визначається оператор.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перевантажимо ряд операторів для класу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Counter {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Value { get; set;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Counter operator +(Counter c1, Counter c2) =&gt;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new Counter { Value = c1.Value + c2.Value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static bool operator &gt;(Counter c1, Counter c2) =&gt;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c1.Value &gt; c2.Value;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bool operator &lt;(Counter c1, Counter c2) =&gt;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c1.Value &lt; c2.Value;}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всі визначені оператори – бінарні – тобто виконуються над двома об’єктами, то для кожного перевантаження передбачено по два параметри.</a:t>
            </a:r>
          </a:p>
        </p:txBody>
      </p:sp>
    </p:spTree>
    <p:extLst>
      <p:ext uri="{BB962C8B-B14F-4D97-AF65-F5344CB8AC3E}">
        <p14:creationId xmlns:p14="http://schemas.microsoft.com/office/powerpoint/2010/main" val="3012463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5" y="480290"/>
            <a:ext cx="11517745" cy="6179127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як у випадку з операцією додавання ми хочемо скласти два об’єкти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оператор приймає два об’єкти цього класу. І оскільки ми хочемо в результаті складання отримати новий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даний клас також використовується як тип, що повертається. Всі дії цього оператора зводяться до створення нового об’єкта, властивість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якого поєднує значення властивості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обох параметрів: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Counter operator +(Counter c1, Counter c2) =&gt;  new Counter {Value = c1.Value + c2.Value};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визначено дві операції порівняння. Якщо ми визначаємо одну з цих операцій порівняння, ми також повинні визначити і другу з цих операцій. Самі оператори порівняння порівнюють значення властивостей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і, залежно від результату порівняння, повертають 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 використовуємо перевантажені оператори у програмі: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counter1 = new Counter { Value = 2213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counter2 = new Counter { Value = 425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(counter1 &lt; counter2);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((counter1 + counter2).Value);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748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B2FE9E-5FAC-48D0-BCB6-473BA4E36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109" y="323273"/>
            <a:ext cx="11545455" cy="63546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зазначити, що оскільки визначення оператора по суті є методом, то цей метод ми також можемо перевантажити, тобто створити для нього ще одну версію. Наприклад,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додамо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класу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 один оператор: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int operator +(Counter c, int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=&gt;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c.Value+val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додає значення властивості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певного числа, повертаючи їх суму. Також ми можемо застосувати цей оператор: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Counter c = new Counter {Value = 333};</a:t>
            </a:r>
          </a:p>
          <a:p>
            <a:pPr marL="0" indent="0"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 + 237);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зважати на те, що не всі оператори можна перевантажувати. Зокрема ми можемо визначити логіку для наступних операторів:</a:t>
            </a:r>
          </a:p>
          <a:p>
            <a:pPr marL="0" indent="0">
              <a:buNone/>
            </a:pP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унарні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оператори 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x, -x, !x, ~x, ++, –, true, false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бінарні оператори +, -, *, /, %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порівняння ==, !=, &lt;, &gt;, &lt;=, &gt;=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порозрядні оператори &amp;, |, ^, &lt;&lt;, &gt;&gt;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 оператори &amp;&amp;, ||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є кілька операторів, які треба визначати парами: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== та != ,     &lt; і &gt;,        &lt;= та &gt;=</a:t>
            </a:r>
          </a:p>
        </p:txBody>
      </p:sp>
    </p:spTree>
    <p:extLst>
      <p:ext uri="{BB962C8B-B14F-4D97-AF65-F5344CB8AC3E}">
        <p14:creationId xmlns:p14="http://schemas.microsoft.com/office/powerpoint/2010/main" val="38154918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4364</Words>
  <Application>Microsoft Office PowerPoint</Application>
  <PresentationFormat>Широкий екран</PresentationFormat>
  <Paragraphs>357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Тема Office</vt:lpstr>
      <vt:lpstr>Інші можливості ООП на  C#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Інші можливості ООП на  C#</dc:title>
  <dc:creator>Oksana Okunkova</dc:creator>
  <cp:lastModifiedBy>Oksana Okunkova</cp:lastModifiedBy>
  <cp:revision>13</cp:revision>
  <dcterms:created xsi:type="dcterms:W3CDTF">2026-05-02T11:23:12Z</dcterms:created>
  <dcterms:modified xsi:type="dcterms:W3CDTF">2026-05-02T18:47:52Z</dcterms:modified>
</cp:coreProperties>
</file>