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8" r:id="rId3"/>
    <p:sldId id="257" r:id="rId4"/>
    <p:sldId id="258" r:id="rId5"/>
    <p:sldId id="259" r:id="rId6"/>
    <p:sldId id="260" r:id="rId7"/>
    <p:sldId id="299" r:id="rId8"/>
    <p:sldId id="261" r:id="rId9"/>
    <p:sldId id="262" r:id="rId10"/>
    <p:sldId id="263" r:id="rId11"/>
    <p:sldId id="300" r:id="rId12"/>
    <p:sldId id="264" r:id="rId13"/>
    <p:sldId id="265" r:id="rId14"/>
    <p:sldId id="266" r:id="rId15"/>
    <p:sldId id="267" r:id="rId16"/>
    <p:sldId id="268" r:id="rId17"/>
    <p:sldId id="301" r:id="rId18"/>
    <p:sldId id="269" r:id="rId19"/>
    <p:sldId id="270" r:id="rId20"/>
    <p:sldId id="302" r:id="rId21"/>
    <p:sldId id="271" r:id="rId22"/>
    <p:sldId id="272" r:id="rId23"/>
    <p:sldId id="303" r:id="rId24"/>
    <p:sldId id="304" r:id="rId25"/>
    <p:sldId id="274" r:id="rId26"/>
    <p:sldId id="275" r:id="rId27"/>
    <p:sldId id="276" r:id="rId28"/>
    <p:sldId id="277" r:id="rId29"/>
    <p:sldId id="278" r:id="rId30"/>
    <p:sldId id="281" r:id="rId31"/>
    <p:sldId id="282" r:id="rId32"/>
    <p:sldId id="284" r:id="rId33"/>
    <p:sldId id="285" r:id="rId34"/>
    <p:sldId id="306" r:id="rId35"/>
    <p:sldId id="288" r:id="rId36"/>
    <p:sldId id="290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7C1C-EE2E-41C6-97A0-B7B0EA32CB90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3E16-D10E-4998-BB01-353B4FCDB8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59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3E16-D10E-4998-BB01-353B4FCDB82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08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473446-E8E7-4D2A-A0E6-FF605964659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9CA41-CFAD-4072-AEC2-27BF7A76AE4C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useogo-potrohu/index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proektuvannya-bazi-danih-gotelenogo-kompleksu/index1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danoyi-kursovoyi-roboti-rozrobka-turistichnogo-produktu-i-form/index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a-referat.com/uploaded/termini-i-viznachenya-ponyatijnogo-apparatu-gostinniste/index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5351" cy="1793167"/>
          </a:xfrm>
        </p:spPr>
        <p:txBody>
          <a:bodyPr/>
          <a:lstStyle/>
          <a:p>
            <a:pPr marL="182880" indent="0" algn="r">
              <a:buNone/>
            </a:pPr>
            <a:r>
              <a:rPr lang="uk-UA" sz="6000" dirty="0" smtClean="0">
                <a:solidFill>
                  <a:srgbClr val="0070C0"/>
                </a:solidFill>
              </a:rPr>
              <a:t>Тема</a:t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6000" dirty="0" smtClean="0">
                <a:solidFill>
                  <a:srgbClr val="0070C0"/>
                </a:solidFill>
              </a:rPr>
              <a:t> Маркетингова стратегічна сегментація</a:t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endParaRPr lang="uk-UA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3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0070C0"/>
                </a:solidFill>
              </a:rPr>
              <a:t>Ринковий </a:t>
            </a:r>
            <a:r>
              <a:rPr lang="uk-UA" dirty="0">
                <a:solidFill>
                  <a:srgbClr val="0070C0"/>
                </a:solidFill>
              </a:rPr>
              <a:t>сегмент складається з групи покупців, серед якої схожість потреби більше, ніж між будь-ким іншим сегментом готельного ринку</a:t>
            </a:r>
            <a:r>
              <a:rPr lang="uk-UA" dirty="0"/>
              <a:t>. </a:t>
            </a:r>
            <a:r>
              <a:rPr lang="uk-UA" dirty="0">
                <a:solidFill>
                  <a:srgbClr val="C00000"/>
                </a:solidFill>
              </a:rPr>
              <a:t>Таким чином, сегмент відноситься до готельного ринку не тільки як частина й ціле, а й як один із засобів та цілі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77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>
                <a:solidFill>
                  <a:srgbClr val="0070C0"/>
                </a:solidFill>
              </a:rPr>
              <a:t>Ринковий сегмент складається з групи покупців, серед якої схожість потреби більше, ніж між будь-ким іншим сегментом готельного ринку</a:t>
            </a:r>
            <a:r>
              <a:rPr lang="uk-UA" dirty="0"/>
              <a:t>. </a:t>
            </a:r>
            <a:r>
              <a:rPr lang="uk-UA" dirty="0">
                <a:solidFill>
                  <a:srgbClr val="C00000"/>
                </a:solidFill>
              </a:rPr>
              <a:t>Таким чином, сегмент відноситься до готельного ринку не тільки як частина й ціле, а й як один із засобів та цілі.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627" y="1920900"/>
            <a:ext cx="3312368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6561" y="2394176"/>
            <a:ext cx="2304256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1577" y="4797152"/>
            <a:ext cx="388843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236911" y="3690320"/>
            <a:ext cx="273630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31540" y="266072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учасники різних ринкових сегментів можуть наближатися до однієї мети, але трохи різними способами, і, як наслідок, шукати різні засоби (пропозиції) разом з покупцями свого сегмента, не враховуючи те, що пропонується іншим сегментам, адекватним замінником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721" y="40457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???????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46211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визначальна функція ринку є засобом для функції вищого порядку, яку обслуговують інші готельні ринки. Коли це відбувається, покупці можуть обирати готельні ринки, що веде до нестабільності продажів на кожному з них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3970" y="51352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хоча покупцям доводиться обирати з того, що є, вони можуть бути й не задоволені запропонованим їм асортиментом. Таким чином, залишається можливість для створення пропозиції, яка краще відповідає сегменту</a:t>
            </a:r>
          </a:p>
        </p:txBody>
      </p:sp>
    </p:spTree>
    <p:extLst>
      <p:ext uri="{BB962C8B-B14F-4D97-AF65-F5344CB8AC3E}">
        <p14:creationId xmlns:p14="http://schemas.microsoft.com/office/powerpoint/2010/main" val="300512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Для того, щоб сегмент експлуатувався успішно, він повинен відповідати наступним вимогам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має бути таким, щоб його можна було виміряти або визначати, тобто повинен бути певний спосіб, за допомогою якого можна визначити членів сегмента і дізнатися, скільки їх.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до нього повинен бути доступ, тобто має бути можливість спілкуватися з цим сегментом як групою і доставляти продута членам сегмента як групі.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він повинен бути значним, достатньо великим, щоб був сенс націлюватися на нього.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має </a:t>
            </a:r>
            <a:r>
              <a:rPr lang="uk-UA" dirty="0">
                <a:hlinkClick r:id="rId2" tooltip="Усього потроху"/>
              </a:rPr>
              <a:t>бути конгруентним</a:t>
            </a:r>
            <a:r>
              <a:rPr lang="uk-UA" dirty="0"/>
              <a:t>, інакше кажучи, серед членів сегмента повинна бути достатня одностайність щодо їхніх потреб.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має бути стабільним. Природа й склад членів сегмента повинні бути більш менш постійними.</a:t>
            </a:r>
            <a:br>
              <a:rPr lang="uk-UA" dirty="0"/>
            </a:b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8"/>
            <a:ext cx="82809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2089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84249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01208"/>
            <a:ext cx="84249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60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08712"/>
          </a:xfrm>
        </p:spPr>
        <p:txBody>
          <a:bodyPr/>
          <a:lstStyle/>
          <a:p>
            <a:pPr marL="45720" indent="0" algn="r">
              <a:buNone/>
            </a:pPr>
            <a:r>
              <a:rPr lang="uk-UA" b="1" dirty="0"/>
              <a:t>Види сегментації ринку готельного </a:t>
            </a:r>
            <a:r>
              <a:rPr lang="uk-UA" b="1" dirty="0" smtClean="0"/>
              <a:t>бізнесу</a:t>
            </a:r>
          </a:p>
          <a:p>
            <a:pPr marL="45720" indent="0" algn="just">
              <a:buNone/>
            </a:pPr>
            <a:r>
              <a:rPr lang="uk-UA" i="1" dirty="0">
                <a:solidFill>
                  <a:srgbClr val="0070C0"/>
                </a:solidFill>
              </a:rPr>
              <a:t>Критерій</a:t>
            </a:r>
            <a:r>
              <a:rPr lang="uk-UA" dirty="0">
                <a:solidFill>
                  <a:srgbClr val="0070C0"/>
                </a:solidFill>
              </a:rPr>
              <a:t> –</a:t>
            </a:r>
            <a:r>
              <a:rPr lang="uk-UA" dirty="0"/>
              <a:t> це спосіб оцінювання вибору того або іншого сегмента готельного ринку для продуктів або готелів (конкурента).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>
                <a:solidFill>
                  <a:srgbClr val="0070C0"/>
                </a:solidFill>
              </a:rPr>
              <a:t>Ознака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– це спосіб виділення даного сегменту на готельному ринку.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Є </a:t>
            </a:r>
            <a:r>
              <a:rPr lang="uk-UA" dirty="0"/>
              <a:t>багато способів сегментації готельного ринку, але не всі з них ефективні</a:t>
            </a:r>
            <a:r>
              <a:rPr lang="uk-UA" i="1" dirty="0"/>
              <a:t>. Наприклад, споживачі готельного номера можуть бути розділені на брюнетів і блондинів, але колір волосся не впливає на об'єм попиту на номер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7881"/>
            <a:ext cx="5184576" cy="213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2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087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/>
              <a:t>Вибираючи той або інший </a:t>
            </a:r>
            <a:r>
              <a:rPr lang="uk-UA" b="1" dirty="0">
                <a:solidFill>
                  <a:srgbClr val="0070C0"/>
                </a:solidFill>
              </a:rPr>
              <a:t>підхід до проведення сегментації</a:t>
            </a:r>
            <a:r>
              <a:rPr lang="uk-UA" dirty="0"/>
              <a:t>, треба враховувати наступні </a:t>
            </a:r>
            <a:r>
              <a:rPr lang="uk-UA" b="1" dirty="0">
                <a:solidFill>
                  <a:srgbClr val="0070C0"/>
                </a:solidFill>
              </a:rPr>
              <a:t>критері</a:t>
            </a:r>
            <a:r>
              <a:rPr lang="uk-UA" dirty="0"/>
              <a:t>ї: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місткість сегмента, за яким </a:t>
            </a:r>
            <a:r>
              <a:rPr lang="uk-UA" dirty="0" err="1"/>
              <a:t>визначаться</a:t>
            </a:r>
            <a:r>
              <a:rPr lang="uk-UA" dirty="0"/>
              <a:t> число потенційних споживачів і, відповідно, необхідні виробничі потужності;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канали просування й продажу готельного продукту, завдяки яким вирішуються питання про формування мережі просування й Продажу готельного продукту;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стійкість готельного ринку, що допомагає зробити вибір про доцільність завантаження </a:t>
            </a:r>
            <a:r>
              <a:rPr lang="uk-UA" dirty="0" err="1"/>
              <a:t>потужностей</a:t>
            </a:r>
            <a:r>
              <a:rPr lang="uk-UA" dirty="0"/>
              <a:t> готелю;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прибутковість, яка показує рівень рентабельності готелю на даному сегменті ринку, готель повинен орієнтувати свою маркетингову стратегію на найбільшу гомогенну групу споживачів;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сумісність сегмента готельного ринку з ринком основних конкурентів, що дає змогу оцінити силу або слабкість конкурентів і ухвалити рішення та готовності внесення додаткових витрат при орієнтації на такому сегменті;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оцінка досвіду роботи конкретного персоналу готелю (інженерного, адміністративного або маркетингового) на вибраному сегменті готельного ринку та застосування відповідних заходів;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692696"/>
            <a:ext cx="8496944" cy="86409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1412776"/>
            <a:ext cx="8496944" cy="11521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395536" y="2348880"/>
            <a:ext cx="8496944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395536" y="3068960"/>
            <a:ext cx="8280920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3861048"/>
            <a:ext cx="8568952" cy="129614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4725144"/>
            <a:ext cx="8568952" cy="15121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5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48072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– захищеність від конкуренції (вже завойовані позиції, позитивний імідж готелю, що сформувався);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важливість сегмента для готелю;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доступність освоєння сегмента для готелю;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можлива ефективність роботи в цьому сегменті на перспективу;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змінність – ступінь, з яким розмір і купівельна спроможність готельного ринку може бути зміряна;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дієвість – ступінь, з яким ефективна маркетингова програма може бути використана для залучення споживачів.</a:t>
            </a:r>
            <a:br>
              <a:rPr lang="uk-UA" dirty="0"/>
            </a:br>
            <a:endParaRPr lang="uk-UA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23528" y="0"/>
            <a:ext cx="7920880" cy="112474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1124744"/>
            <a:ext cx="4824536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1844824"/>
            <a:ext cx="6048672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2276872"/>
            <a:ext cx="8640960" cy="7200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212976"/>
            <a:ext cx="8352928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4149080"/>
            <a:ext cx="8424936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Основними ознаками сегментації готельного ринку </a:t>
            </a:r>
            <a:r>
              <a:rPr lang="uk-UA" i="1" dirty="0"/>
              <a:t>за групами споживачів </a:t>
            </a:r>
            <a:r>
              <a:rPr lang="uk-UA" dirty="0"/>
              <a:t>є географічні, демографічні, </a:t>
            </a:r>
            <a:r>
              <a:rPr lang="uk-UA" dirty="0" err="1"/>
              <a:t>психографічні</a:t>
            </a:r>
            <a:r>
              <a:rPr lang="uk-UA" dirty="0"/>
              <a:t>, поведінкові. Сегмент готельного ринку за групами споживачів визначається за збігом у певних групах споживачів кількох ознак.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Основними ознаками сегментації готельного ринку </a:t>
            </a:r>
            <a:r>
              <a:rPr lang="uk-UA" i="1" dirty="0"/>
              <a:t>за групами готельного продукту</a:t>
            </a:r>
            <a:r>
              <a:rPr lang="uk-UA" dirty="0"/>
              <a:t> є функціональні й технічні параметри, ціна та ін.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Основними ознаками сегментації готельного ринку в готелях (конкурентах) є </a:t>
            </a:r>
            <a:r>
              <a:rPr lang="uk-UA" i="1" dirty="0">
                <a:solidFill>
                  <a:srgbClr val="0070C0"/>
                </a:solidFill>
              </a:rPr>
              <a:t>якісні показники готельного продукту, ціна, канали просування й продажу готельного продукту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76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i="1" dirty="0"/>
              <a:t>Географічна сегментація </a:t>
            </a:r>
            <a:r>
              <a:rPr lang="uk-UA" dirty="0"/>
              <a:t>– це спосіб ділення ринку по групах споживачів за географічними ознаками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i="1" dirty="0">
                <a:solidFill>
                  <a:srgbClr val="0070C0"/>
                </a:solidFill>
              </a:rPr>
              <a:t>Цей метод найефективніший у разі відмінностей культур або кліматичних умов в регіонах просування й продажу готельного продукту, що має принципове значення для його використання</a:t>
            </a:r>
            <a:r>
              <a:rPr lang="uk-UA" dirty="0">
                <a:solidFill>
                  <a:srgbClr val="0070C0"/>
                </a:solidFill>
              </a:rPr>
              <a:t>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Сегментація за географічним принципом припускає розбиття готельного ринку на різні географічні одиниці: </a:t>
            </a:r>
            <a:r>
              <a:rPr lang="uk-UA" i="1" dirty="0"/>
              <a:t>держави, регіони, міста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Готель </a:t>
            </a:r>
            <a:r>
              <a:rPr lang="uk-UA" dirty="0">
                <a:solidFill>
                  <a:srgbClr val="0070C0"/>
                </a:solidFill>
              </a:rPr>
              <a:t>може ухвалити рішення діяти: в одному або кількох регіонах, або в усіх районах, але з урахуванням потреб і особливостей, визначених географією.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i="1" dirty="0"/>
              <a:t>Розташування регіону може відображати відмінності в доході, культурі, соціальних цінностях інших споживчих чинниках</a:t>
            </a:r>
            <a:r>
              <a:rPr lang="uk-UA" dirty="0"/>
              <a:t>. Наприклад, один район може бути консервативнішим, ніж інший.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8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408712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Чисельність і щільність населення показує, чи в регіоні досить людей, щоб забезпечити просування та продаж готельного продукту й полегшити проведення маркетингової діяльнос</a:t>
            </a:r>
            <a:r>
              <a:rPr lang="uk-UA" dirty="0"/>
              <a:t>ті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i="1" dirty="0" smtClean="0"/>
              <a:t>     Клімат</a:t>
            </a:r>
            <a:r>
              <a:rPr lang="uk-UA" dirty="0" smtClean="0"/>
              <a:t> </a:t>
            </a:r>
            <a:r>
              <a:rPr lang="uk-UA" dirty="0"/>
              <a:t>є одним з найважливіших критеріїв сегментації готельного ринку, наприклад, для готелів, що спеціалізуються на морському відпочинку.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План</a:t>
            </a:r>
          </a:p>
          <a:p>
            <a:pPr marL="45720" indent="0">
              <a:buNone/>
            </a:pPr>
            <a:r>
              <a:rPr lang="uk-UA" dirty="0" smtClean="0"/>
              <a:t>1.</a:t>
            </a:r>
            <a:r>
              <a:rPr lang="uk-UA" b="1" dirty="0"/>
              <a:t> Теоретичні аспекти сегментації ринку </a:t>
            </a:r>
            <a:r>
              <a:rPr lang="uk-UA" b="1" dirty="0" err="1"/>
              <a:t>готельно</a:t>
            </a:r>
            <a:r>
              <a:rPr lang="uk-UA" b="1" dirty="0"/>
              <a:t>-ресторанних послуг</a:t>
            </a:r>
          </a:p>
          <a:p>
            <a:pPr marL="45720" indent="0">
              <a:buNone/>
            </a:pPr>
            <a:r>
              <a:rPr lang="uk-UA" dirty="0" smtClean="0"/>
              <a:t>2.</a:t>
            </a:r>
            <a:r>
              <a:rPr lang="uk-UA" b="1" dirty="0"/>
              <a:t> Види сегментації ринку готельного </a:t>
            </a:r>
            <a:r>
              <a:rPr lang="uk-UA" b="1" dirty="0" smtClean="0"/>
              <a:t>бізнесу</a:t>
            </a:r>
          </a:p>
          <a:p>
            <a:pPr marL="45720" indent="0">
              <a:buNone/>
            </a:pPr>
            <a:r>
              <a:rPr lang="uk-UA" b="1" dirty="0" smtClean="0"/>
              <a:t>3.Особливості </a:t>
            </a:r>
            <a:r>
              <a:rPr lang="uk-UA" b="1" dirty="0"/>
              <a:t>маркетингової стратегічної сегментації на ринку</a:t>
            </a:r>
          </a:p>
          <a:p>
            <a:pPr marL="45720" indent="0">
              <a:buNone/>
            </a:pPr>
            <a:endParaRPr lang="uk-UA" b="1" dirty="0" smtClean="0"/>
          </a:p>
          <a:p>
            <a:pPr marL="45720" indent="0">
              <a:buNone/>
            </a:pPr>
            <a:endParaRPr lang="uk-UA" b="1" dirty="0"/>
          </a:p>
          <a:p>
            <a:pPr marL="45720" indent="0">
              <a:buNone/>
            </a:pPr>
            <a:endParaRPr lang="uk-UA" b="1" dirty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37620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7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uk-UA" i="1" dirty="0"/>
              <a:t>Демографічна сегментація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це спосіб ділення готельного ринку по групах споживачів за ознаками: стать, вік, національність, склад сім'ї, річний прибуток, віросповідання та ін.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Вік </a:t>
            </a:r>
            <a:r>
              <a:rPr lang="uk-UA" dirty="0"/>
              <a:t>використовується дуже часто, оскільки з віком відбувається зміна інтересів, діяльності й фінансового стану. Справді, молоді потрібно щось інше, ніж дорослим – це дозволяє їм дистанціюватися від батьків і прабатьків.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Стать</a:t>
            </a:r>
            <a:r>
              <a:rPr lang="uk-UA" dirty="0"/>
              <a:t> – популярна змінна сегментації, вона слабко впливає на використання готельного продукту, а швидше вказує на дизайн.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Освіта </a:t>
            </a:r>
            <a:r>
              <a:rPr lang="uk-UA" dirty="0"/>
              <a:t>– може бути головною під час сегментації багатьох готельних сегментів.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Сегментація </a:t>
            </a:r>
            <a:r>
              <a:rPr lang="uk-UA" dirty="0"/>
              <a:t>в демографічних характеристиках користується великою популярністю, тому що часто визначає реальні відмінності у вигодах між різними групами покупців.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Демографічні </a:t>
            </a:r>
            <a:r>
              <a:rPr lang="uk-UA" dirty="0">
                <a:solidFill>
                  <a:srgbClr val="0070C0"/>
                </a:solidFill>
              </a:rPr>
              <a:t>сегменти кращі ще й тим, що на їхній основі можна будувати рекламні звернення. Проте в багатьох країнах демографічні показники дають тільки загальне уявлення про те, що може розглядатися як вигоди або переконливий рекламний заклик</a:t>
            </a:r>
            <a:r>
              <a:rPr lang="uk-UA" dirty="0"/>
              <a:t>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0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    Сімейний </a:t>
            </a:r>
            <a:r>
              <a:rPr lang="uk-UA" dirty="0">
                <a:solidFill>
                  <a:srgbClr val="0070C0"/>
                </a:solidFill>
              </a:rPr>
              <a:t>стан і розмір сім’ї також можуть складати основу сегментації</a:t>
            </a:r>
            <a:r>
              <a:rPr lang="uk-UA" dirty="0"/>
              <a:t>. Деякі готелі орієнтують свою продукцію або на неодружених, або на сімейних людей. Сегментація за розмірами сім'ї породжує, наприклад, різну форму подачі (дизайн) готельних продуктів.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 smtClean="0"/>
              <a:t>Є модель життєвого циклу сім’ї</a:t>
            </a:r>
            <a:r>
              <a:rPr lang="uk-UA" dirty="0" smtClean="0"/>
              <a:t>, за допомогою якої можна досить добре описати купівельну поведінку. (</a:t>
            </a:r>
            <a:r>
              <a:rPr lang="uk-UA" dirty="0" err="1" smtClean="0"/>
              <a:t>табл</a:t>
            </a:r>
            <a:r>
              <a:rPr lang="uk-UA" dirty="0" smtClean="0"/>
              <a:t>)</a:t>
            </a:r>
          </a:p>
          <a:p>
            <a:pPr marL="45720" indent="0" algn="just">
              <a:buNone/>
            </a:pPr>
            <a:r>
              <a:rPr lang="uk-UA" i="1" dirty="0"/>
              <a:t>Геодемографічна сегментація </a:t>
            </a:r>
            <a:r>
              <a:rPr lang="uk-UA" dirty="0"/>
              <a:t>– це спосіб ділення готельного ринку по групах споживачів, виходячи із статистичних даних про чисельність населення в регіональному розрізі. Цей метод сегментації суміщає географічну й демографічну сегментації.</a:t>
            </a:r>
            <a:br>
              <a:rPr lang="uk-UA" dirty="0"/>
            </a:b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8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6911437"/>
              </p:ext>
            </p:extLst>
          </p:nvPr>
        </p:nvGraphicFramePr>
        <p:xfrm>
          <a:off x="107950" y="115888"/>
          <a:ext cx="89281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826"/>
                <a:gridCol w="648027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b="0" i="1" dirty="0" smtClean="0">
                          <a:solidFill>
                            <a:schemeClr val="tx1"/>
                          </a:solidFill>
                        </a:rPr>
                        <a:t>Стадія холостяка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</a:rPr>
                        <a:t>У людини невеликі прибутки, але й витрати на життєзабезпечення невисокі, тобто вона має високий дискреційний прибуток. У типовий набір готельних продуктів, на які витрачаються гроші, входять: відпочинок, розваги, транспорт. На рішення великий вплив має референтна група рівних за положенням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0" i="1" dirty="0" smtClean="0"/>
                        <a:t>Наречені</a:t>
                      </a:r>
                      <a:r>
                        <a:rPr lang="uk-UA" sz="1400" b="0" dirty="0" smtClean="0"/>
                        <a:t>.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Прибутки, як правило, високі, тому що на цій стадії обидва партнери мають роботу. Витрати здебільшого на турпутівки, готельні продукти для дозвілля. Рішення ухвалюються переважно сумісно.</a:t>
                      </a:r>
                      <a:br>
                        <a:rPr lang="uk-UA" sz="1400" b="0" dirty="0" smtClean="0"/>
                      </a:b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0" i="1" dirty="0" smtClean="0"/>
                        <a:t>Повне гніздо першого типу</a:t>
                      </a:r>
                      <a:r>
                        <a:rPr lang="uk-UA" sz="1400" b="0" dirty="0" smtClean="0"/>
                        <a:t>.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цій стадії у пари з'являються діти, тому прибутки невисокі, а борги великі. Споживання засноване на дитячих готельних продуктах. Рішення витікають з дитячих потреб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/>
                      </a:r>
                      <a:br>
                        <a:rPr lang="uk-UA" sz="1400" b="0" dirty="0" smtClean="0"/>
                      </a:br>
                      <a:r>
                        <a:rPr lang="uk-UA" sz="1400" b="0" i="1" dirty="0" smtClean="0"/>
                        <a:t>Повне гніздо другого типу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Діти ходять до школи або вже досягли того віку, щоб залишатися вдома самим, тому мати може повертатися на роботу. Прибутки сім’ї зростають, але збільшуються й витрати на дітей: відпочинок, розваги, подорожі та ін. Діти роблять істотний вплив на рішення.</a:t>
                      </a:r>
                      <a:br>
                        <a:rPr lang="uk-UA" sz="1400" b="0" dirty="0" smtClean="0"/>
                      </a:b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0" i="1" dirty="0" smtClean="0"/>
                        <a:t>Порожнє гніздо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/>
                        <a:t>Діти виросли й покинули батьківський будинок. Доходи найвищі, а витрати на життєзабезпечення відносно низькі; зростають витрати на номери класу люкс, подорожі закордон. Рішення в більшості випадків ухвалюються згідно до укладеного порядку.</a:t>
                      </a:r>
                    </a:p>
                    <a:p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Сім’я, в якій тільки один з подружжя залишився живим</a:t>
                      </a:r>
                      <a:r>
                        <a:rPr lang="uk-UA" sz="1400" dirty="0" smtClean="0"/>
                        <a:t>. </a:t>
                      </a: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 Прибутки різко падають, і хоча витрати на активний відпочинок знижуються до мінімуму, витрати на готельні продукти, призначені на підтримку здоров’я, на соціальні клуби й медичні готельні продукти, зростають. Під час ухвалення рішень іноді враховується думка дітей, які виросли, проте в основному вибір покупок людина здійснює самостійно.</a:t>
                      </a:r>
                      <a:br>
                        <a:rPr lang="uk-UA" sz="1400" dirty="0" smtClean="0"/>
                      </a:br>
                      <a:endParaRPr lang="uk-U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i="1" dirty="0" err="1"/>
              <a:t>Психографічна</a:t>
            </a:r>
            <a:r>
              <a:rPr lang="uk-UA" i="1" dirty="0"/>
              <a:t> сегментація </a:t>
            </a:r>
            <a:r>
              <a:rPr lang="uk-UA" dirty="0"/>
              <a:t>– спосіб ділення готельного ринку по групах споживачів залежно від їхньої приналежності до суспільного класу, способу життя й характеристик особи.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Якщо </a:t>
            </a:r>
            <a:r>
              <a:rPr lang="uk-UA" dirty="0"/>
              <a:t>група населення особливо добре сприймає певні заклики або має схильність до деяких засобів масової інформації, то звичайно застосовується демографічна реклама. При цьому пропозиція відрізняється саме своїм просуванням. У всякому разі, стежити за демографічними характеристиками покупців треба завжди, бо з часом вони рішуче змінюються.</a:t>
            </a:r>
          </a:p>
        </p:txBody>
      </p:sp>
    </p:spTree>
    <p:extLst>
      <p:ext uri="{BB962C8B-B14F-4D97-AF65-F5344CB8AC3E}">
        <p14:creationId xmlns:p14="http://schemas.microsoft.com/office/powerpoint/2010/main" val="22068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i="1" dirty="0" smtClean="0"/>
              <a:t>      Відмінність </a:t>
            </a:r>
            <a:r>
              <a:rPr lang="uk-UA" i="1" dirty="0"/>
              <a:t>між цими двома методами полягає в тому, що перший метод тільки описує різні риси в поведінці туристів (простіший для аналізу і легкий для здійснення), а другий визначає, чому вони зупиняють свій вибір на тому або іншому готельному продукті і яким чином вони це роблять (за допомогою даного аналітичного засобу дослідники не тільки описують туристів, але й прагнуть зрозуміти їх). </a:t>
            </a:r>
            <a:endParaRPr lang="uk-UA" i="1" dirty="0" smtClean="0"/>
          </a:p>
          <a:p>
            <a:pPr marL="45720" indent="0" algn="just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На </a:t>
            </a:r>
            <a:r>
              <a:rPr lang="uk-UA" dirty="0">
                <a:solidFill>
                  <a:srgbClr val="0070C0"/>
                </a:solidFill>
              </a:rPr>
              <a:t>відміну від демографічного аналізу для різних типів туристів введено нестандартні категорії, що вимагає від дослідників готельного ринку розробки різних суб’єктивних початкових величин шляхом проведення обстеження та опитування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22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i="1" dirty="0"/>
              <a:t>Мобільність характеризує, наскільки часто споживач міняє місце перебування.</a:t>
            </a:r>
            <a:r>
              <a:rPr lang="uk-UA" dirty="0"/>
              <a:t>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 smtClean="0">
                <a:solidFill>
                  <a:srgbClr val="0070C0"/>
                </a:solidFill>
              </a:rPr>
              <a:t>Мобільні </a:t>
            </a:r>
            <a:r>
              <a:rPr lang="uk-UA" dirty="0">
                <a:solidFill>
                  <a:srgbClr val="0070C0"/>
                </a:solidFill>
              </a:rPr>
              <a:t>споживачі </a:t>
            </a:r>
            <a:r>
              <a:rPr lang="uk-UA" dirty="0"/>
              <a:t>спираються на загальнонаціональні торгові марки, готелі та неособисту інформацію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>
                <a:solidFill>
                  <a:srgbClr val="0070C0"/>
                </a:solidFill>
              </a:rPr>
              <a:t>Немобільні споживачі </a:t>
            </a:r>
            <a:r>
              <a:rPr lang="uk-UA" dirty="0"/>
              <a:t>спираються на придбані знання про відмінності між окремими </a:t>
            </a:r>
            <a:r>
              <a:rPr lang="uk-UA" dirty="0" err="1"/>
              <a:t>турагентами</a:t>
            </a:r>
            <a:r>
              <a:rPr lang="uk-UA" dirty="0"/>
              <a:t> та власну інформацію.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Споживчі групи утворюються залежно від орієнтації людини на принцип, статус або дію</a:t>
            </a:r>
            <a:r>
              <a:rPr lang="uk-UA" dirty="0"/>
              <a:t>:</a:t>
            </a:r>
            <a:br>
              <a:rPr lang="uk-UA" dirty="0"/>
            </a:br>
            <a:endParaRPr lang="uk-UA" dirty="0"/>
          </a:p>
          <a:p>
            <a:pPr lvl="0"/>
            <a:r>
              <a:rPr lang="uk-UA" dirty="0" smtClean="0"/>
              <a:t>споживачі</a:t>
            </a:r>
            <a:r>
              <a:rPr lang="uk-UA" dirty="0"/>
              <a:t>, орієнтовані на принцип при виборі визначених готельних продуктів, спираються на особисті переконання, а не на думку інших;</a:t>
            </a:r>
          </a:p>
          <a:p>
            <a:pPr lvl="0"/>
            <a:r>
              <a:rPr lang="uk-UA" dirty="0" smtClean="0"/>
              <a:t>споживачам</a:t>
            </a:r>
            <a:r>
              <a:rPr lang="uk-UA" dirty="0"/>
              <a:t>, орієнтованим на статус, важливо схвалення інших людей;</a:t>
            </a:r>
          </a:p>
          <a:p>
            <a:pPr lvl="0"/>
            <a:r>
              <a:rPr lang="uk-UA" dirty="0" smtClean="0"/>
              <a:t>споживачі</a:t>
            </a:r>
            <a:r>
              <a:rPr lang="uk-UA" dirty="0"/>
              <a:t>, орієнтовані на дію, керуються бажанням соціальної та фізичної активності, різноманітністю й відчуттям ризику.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55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/>
              <a:t>Окрім спрямування, споживачі відрізняються й наявністю (рівнем) ресурсів.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/>
              <a:t>Ресурси</a:t>
            </a:r>
            <a:r>
              <a:rPr lang="uk-UA" dirty="0" smtClean="0"/>
              <a:t> </a:t>
            </a:r>
            <a:r>
              <a:rPr lang="uk-UA" dirty="0"/>
              <a:t>– це психологічні, фізичні, </a:t>
            </a:r>
            <a:r>
              <a:rPr lang="uk-UA" dirty="0" err="1"/>
              <a:t>соціоекономічні</a:t>
            </a:r>
            <a:r>
              <a:rPr lang="uk-UA" dirty="0"/>
              <a:t> чинники, які впливають на вибір і ухвалення рішення про покупку кожного споживача.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Це</a:t>
            </a:r>
            <a:r>
              <a:rPr lang="uk-UA" dirty="0"/>
              <a:t>, зокрема, такі чинники як освіта, прибуток, впевненість в собі, розумові здібності, купівельна активність.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За </a:t>
            </a:r>
            <a:r>
              <a:rPr lang="uk-UA" dirty="0"/>
              <a:t>цими чинниками можна сегментувати готельний ринок </a:t>
            </a:r>
            <a:r>
              <a:rPr lang="uk-UA" dirty="0" smtClean="0"/>
              <a:t>на:</a:t>
            </a:r>
          </a:p>
          <a:p>
            <a:pPr algn="just">
              <a:buFontTx/>
              <a:buChar char="-"/>
            </a:pPr>
            <a:r>
              <a:rPr lang="uk-UA" dirty="0" smtClean="0"/>
              <a:t>тих</a:t>
            </a:r>
            <a:r>
              <a:rPr lang="uk-UA" dirty="0"/>
              <a:t>, хто реалізує, здійснює/виконує;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хто </a:t>
            </a:r>
            <a:r>
              <a:rPr lang="uk-UA" dirty="0"/>
              <a:t>досягає успіху, ризикує;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переконаний</a:t>
            </a:r>
            <a:r>
              <a:rPr lang="uk-UA" dirty="0"/>
              <a:t>;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хто </a:t>
            </a:r>
            <a:r>
              <a:rPr lang="uk-UA" dirty="0"/>
              <a:t>старається, </a:t>
            </a:r>
            <a:r>
              <a:rPr lang="uk-UA" dirty="0" smtClean="0"/>
              <a:t>практиків</a:t>
            </a:r>
          </a:p>
          <a:p>
            <a:pPr algn="just"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хто чинить опір.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61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C00000"/>
                </a:solidFill>
              </a:rPr>
              <a:t>Ті, які реалізовують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це успішні люди, з хорошим смаком, активні, вони не бояться брати на себе відповідальність, зацікавлені у власному зростанні й розвитку.</a:t>
            </a:r>
            <a:r>
              <a:rPr lang="uk-UA" dirty="0"/>
              <a:t>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Ті, які здійснюють/виконують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це люди в зрілому віці, забезпечені, які задоволені життям, люблять проводити час в роздумах і спогляданні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Ті, які досягають успіху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ці люди роблять кар’єру, головне для них – </a:t>
            </a:r>
            <a:r>
              <a:rPr lang="uk-UA" dirty="0" smtClean="0">
                <a:solidFill>
                  <a:srgbClr val="0070C0"/>
                </a:solidFill>
              </a:rPr>
              <a:t>робота</a:t>
            </a:r>
          </a:p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Ті, які ризикують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молоді, повні ентузіазму, </a:t>
            </a:r>
            <a:r>
              <a:rPr lang="uk-UA" dirty="0" smtClean="0">
                <a:solidFill>
                  <a:srgbClr val="0070C0"/>
                </a:solidFill>
              </a:rPr>
              <a:t>імпульсні</a:t>
            </a:r>
            <a:endParaRPr lang="uk-UA" dirty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Переконан</a:t>
            </a:r>
            <a:r>
              <a:rPr lang="uk-UA" dirty="0"/>
              <a:t>і – </a:t>
            </a:r>
            <a:r>
              <a:rPr lang="uk-UA" dirty="0">
                <a:solidFill>
                  <a:srgbClr val="0070C0"/>
                </a:solidFill>
              </a:rPr>
              <a:t>консерватори, прихильні традиціям, нічим непримітні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Ті, які стараються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невпевнені в собі, відчувають незахищеність, шукають схвалення своїх дій, їхні можливості обмежені</a:t>
            </a:r>
            <a:r>
              <a:rPr lang="uk-UA" i="1" dirty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7189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b="1" dirty="0"/>
              <a:t>Теоретичні аспекти сегментації ринку </a:t>
            </a:r>
            <a:r>
              <a:rPr lang="uk-UA" b="1" dirty="0" err="1"/>
              <a:t>готельно</a:t>
            </a:r>
            <a:r>
              <a:rPr lang="uk-UA" b="1" dirty="0"/>
              <a:t>-ресторанних </a:t>
            </a:r>
            <a:r>
              <a:rPr lang="uk-UA" b="1" dirty="0" smtClean="0"/>
              <a:t>послуг</a:t>
            </a:r>
          </a:p>
          <a:p>
            <a:pPr marL="45720" indent="0" algn="just"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rgbClr val="0070C0"/>
                </a:solidFill>
              </a:rPr>
              <a:t>Будь-який </a:t>
            </a:r>
            <a:r>
              <a:rPr lang="uk-UA" dirty="0">
                <a:solidFill>
                  <a:srgbClr val="0070C0"/>
                </a:solidFill>
              </a:rPr>
              <a:t>ринок з точки зору маркетингу складається із споживачів,</a:t>
            </a:r>
            <a:r>
              <a:rPr lang="uk-UA" dirty="0"/>
              <a:t> які відрізняються один від одного своїми </a:t>
            </a:r>
            <a:r>
              <a:rPr lang="uk-UA" dirty="0" smtClean="0"/>
              <a:t>смаками</a:t>
            </a:r>
            <a:r>
              <a:rPr lang="uk-UA" dirty="0"/>
              <a:t>, </a:t>
            </a:r>
            <a:r>
              <a:rPr lang="uk-UA" dirty="0" smtClean="0"/>
              <a:t>бажаннями</a:t>
            </a:r>
            <a:r>
              <a:rPr lang="uk-UA" dirty="0"/>
              <a:t>, </a:t>
            </a:r>
            <a:r>
              <a:rPr lang="uk-UA" dirty="0" smtClean="0"/>
              <a:t>потребами і купують </a:t>
            </a:r>
            <a:r>
              <a:rPr lang="uk-UA" dirty="0"/>
              <a:t>готельні продукти, виходячи зі своїх рекреаційних потреб </a:t>
            </a:r>
            <a:r>
              <a:rPr lang="uk-UA" dirty="0" smtClean="0"/>
              <a:t>й </a:t>
            </a:r>
            <a:r>
              <a:rPr lang="uk-UA" dirty="0"/>
              <a:t>мотивацій.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i="1" dirty="0" smtClean="0"/>
              <a:t>За </a:t>
            </a:r>
            <a:r>
              <a:rPr lang="uk-UA" i="1" dirty="0"/>
              <a:t>допомогою сегментації із загальної кількості потенційних споживачів вибираються певні типи (ринкові сегменти), шо пред'являють більш-менш однорідні вимоги до готельного продукту.</a:t>
            </a:r>
            <a:br>
              <a:rPr lang="uk-UA" i="1" dirty="0"/>
            </a:br>
            <a:endParaRPr lang="uk-UA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01716" cy="32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36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C00000"/>
                </a:solidFill>
              </a:rPr>
              <a:t>Практики</a:t>
            </a:r>
            <a:r>
              <a:rPr lang="uk-UA" dirty="0"/>
              <a:t> – </a:t>
            </a:r>
            <a:r>
              <a:rPr lang="uk-UA" dirty="0">
                <a:solidFill>
                  <a:srgbClr val="0070C0"/>
                </a:solidFill>
              </a:rPr>
              <a:t>самодостатні, традиційні, орієнтовані на сім’ю; у політиці дотримуються консервативних поглядів</a:t>
            </a:r>
            <a:r>
              <a:rPr lang="uk-UA" dirty="0"/>
              <a:t>. </a:t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Ті, які чинять опір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люди у віці з обмеженими можливостями, піклуються про своє здоров’я, часто пасивні</a:t>
            </a:r>
            <a:r>
              <a:rPr lang="uk-UA" dirty="0"/>
              <a:t>.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Новатори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володіють прогресивними поглядами, сучасним мисленням, </a:t>
            </a:r>
            <a:r>
              <a:rPr lang="uk-UA" i="1" dirty="0">
                <a:solidFill>
                  <a:srgbClr val="0070C0"/>
                </a:solidFill>
              </a:rPr>
              <a:t>високою споживчою та купівельною активністю, вони хочуть і можуть купувати нові готельні продукти, роблять це раніше за інших.</a:t>
            </a:r>
            <a:br>
              <a:rPr lang="uk-UA" i="1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Благополучні</a:t>
            </a:r>
            <a:r>
              <a:rPr lang="uk-UA" dirty="0"/>
              <a:t> – </a:t>
            </a:r>
            <a:r>
              <a:rPr lang="uk-UA" dirty="0">
                <a:solidFill>
                  <a:srgbClr val="0070C0"/>
                </a:solidFill>
              </a:rPr>
              <a:t>тип, близький до «новаторів», але розумніші, вони серйозно ставляться до фінансових питань</a:t>
            </a:r>
            <a:r>
              <a:rPr lang="uk-UA" dirty="0"/>
              <a:t>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493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33670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Оптимісти</a:t>
            </a:r>
            <a:r>
              <a:rPr lang="uk-UA" dirty="0"/>
              <a:t> – </a:t>
            </a:r>
            <a:r>
              <a:rPr lang="uk-UA" dirty="0">
                <a:solidFill>
                  <a:srgbClr val="0070C0"/>
                </a:solidFill>
              </a:rPr>
              <a:t>енергійні; легкі в спілкуванні</a:t>
            </a:r>
            <a:r>
              <a:rPr lang="uk-UA" dirty="0"/>
              <a:t>; </a:t>
            </a:r>
            <a:r>
              <a:rPr lang="uk-UA" i="1" dirty="0">
                <a:solidFill>
                  <a:srgbClr val="0070C0"/>
                </a:solidFill>
              </a:rPr>
              <a:t>прагнуть, щоб у людей склалося враження веселої, успішної людини.</a:t>
            </a:r>
            <a:br>
              <a:rPr lang="uk-UA" i="1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Розсудливі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люди, яким треба в усьому розібратися; все зважити, перш ніж ухвалити рішення</a:t>
            </a:r>
            <a:r>
              <a:rPr lang="uk-UA" dirty="0"/>
              <a:t>; </a:t>
            </a:r>
            <a:r>
              <a:rPr lang="uk-UA" i="1" dirty="0">
                <a:solidFill>
                  <a:srgbClr val="0070C0"/>
                </a:solidFill>
              </a:rPr>
              <a:t>вони обережні у фінансових питаннях; схильні швидше економити, ніж імпульсно втрачати гроші; хочуть бути впевненими, що куплений готельний продукт коштує тих грошей, які за нього платять; схильні купувати дешевші, а також українські готельні продукти; лояльні до вибраної марки</a:t>
            </a:r>
            <a:r>
              <a:rPr lang="uk-UA" i="1" dirty="0" smtClean="0"/>
              <a:t>.</a:t>
            </a:r>
          </a:p>
          <a:p>
            <a:pPr marL="4572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Західник</a:t>
            </a:r>
            <a:r>
              <a:rPr lang="uk-UA" dirty="0"/>
              <a:t> – </a:t>
            </a:r>
            <a:r>
              <a:rPr lang="uk-UA" i="1" dirty="0">
                <a:solidFill>
                  <a:srgbClr val="0070C0"/>
                </a:solidFill>
              </a:rPr>
              <a:t>орієнтований на західний спосіб життя, престижні курорти, валютні магазини, іноземні готельні ресурси, фірмові готельні продукти, західну музику</a:t>
            </a:r>
            <a:r>
              <a:rPr lang="uk-UA" dirty="0">
                <a:solidFill>
                  <a:srgbClr val="0070C0"/>
                </a:solidFill>
              </a:rPr>
              <a:t>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Молоді</a:t>
            </a:r>
            <a:r>
              <a:rPr lang="uk-UA" dirty="0"/>
              <a:t> – </a:t>
            </a:r>
            <a:r>
              <a:rPr lang="uk-UA" i="1" dirty="0">
                <a:solidFill>
                  <a:srgbClr val="0070C0"/>
                </a:solidFill>
              </a:rPr>
              <a:t>активні, товариські люди, які мають інтерес до всього нового, незвичайного</a:t>
            </a:r>
            <a:r>
              <a:rPr lang="uk-UA" i="1" dirty="0"/>
              <a:t>.</a:t>
            </a:r>
            <a:br>
              <a:rPr lang="uk-UA" i="1" dirty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36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Сегментація за типом поведінки – групування споживачів за мотивами здійснення подорожей, рухливості, ставлення до відпочинку.</a:t>
            </a:r>
            <a:r>
              <a:rPr lang="uk-UA" dirty="0"/>
              <a:t> Тут традиційно виділяють споживачів з двома типами поведінки: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</a:t>
            </a:r>
            <a:r>
              <a:rPr lang="uk-UA" i="1" dirty="0" err="1">
                <a:solidFill>
                  <a:srgbClr val="0070C0"/>
                </a:solidFill>
              </a:rPr>
              <a:t>суперконсерватори</a:t>
            </a:r>
            <a:r>
              <a:rPr lang="uk-UA" i="1" dirty="0">
                <a:solidFill>
                  <a:srgbClr val="0070C0"/>
                </a:solidFill>
              </a:rPr>
              <a:t> </a:t>
            </a:r>
            <a:r>
              <a:rPr lang="uk-UA" dirty="0"/>
              <a:t>– люди, які не визнають будь-яких змін, прихильні до своїх звичок і переваг. Вони можуть належати до різних верств населення – від високої до низької; у них фактично немає творчої уяви та естетичного сприйняття. Вони складають 15% від усього суспільства;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>
                <a:solidFill>
                  <a:srgbClr val="0070C0"/>
                </a:solidFill>
              </a:rPr>
              <a:t>– </a:t>
            </a:r>
            <a:r>
              <a:rPr lang="uk-UA" i="1" dirty="0" err="1">
                <a:solidFill>
                  <a:srgbClr val="0070C0"/>
                </a:solidFill>
              </a:rPr>
              <a:t>суперноватори</a:t>
            </a:r>
            <a:r>
              <a:rPr lang="uk-UA" i="1" dirty="0">
                <a:solidFill>
                  <a:srgbClr val="0070C0"/>
                </a:solidFill>
              </a:rPr>
              <a:t> </a:t>
            </a:r>
            <a:r>
              <a:rPr lang="uk-UA" dirty="0"/>
              <a:t>– люди, схильні до ризику й експерименту; це високооплачувана категорія споживачів, вона складає не більше 3% потенційної місткості готельного ринку.</a:t>
            </a:r>
            <a:br>
              <a:rPr lang="uk-UA" dirty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23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480720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Сегментація за ставленням до готелю та його пропозицій</a:t>
            </a:r>
            <a:r>
              <a:rPr lang="uk-UA" dirty="0"/>
              <a:t>: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0070C0"/>
                </a:solidFill>
              </a:rPr>
              <a:t>нейтральне </a:t>
            </a:r>
            <a:r>
              <a:rPr lang="uk-UA" i="1" dirty="0">
                <a:solidFill>
                  <a:srgbClr val="0070C0"/>
                </a:solidFill>
              </a:rPr>
              <a:t>ставлення </a:t>
            </a:r>
            <a:r>
              <a:rPr lang="uk-UA" dirty="0" smtClean="0"/>
              <a:t>передбачає </a:t>
            </a:r>
            <a:r>
              <a:rPr lang="uk-UA" dirty="0"/>
              <a:t>інтенсивну інформацію та переконливе просування.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0070C0"/>
                </a:solidFill>
              </a:rPr>
              <a:t>Позитивне </a:t>
            </a:r>
            <a:r>
              <a:rPr lang="uk-UA" i="1" dirty="0">
                <a:solidFill>
                  <a:srgbClr val="0070C0"/>
                </a:solidFill>
              </a:rPr>
              <a:t>ставлення </a:t>
            </a:r>
            <a:r>
              <a:rPr lang="uk-UA" dirty="0" smtClean="0"/>
              <a:t>вимагає </a:t>
            </a:r>
            <a:r>
              <a:rPr lang="uk-UA" dirty="0"/>
              <a:t>підкріплення у вигляді подальшої реклами та особистих контактів з споживачами.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0070C0"/>
                </a:solidFill>
              </a:rPr>
              <a:t>Негативне ставлення</a:t>
            </a:r>
            <a:r>
              <a:rPr lang="uk-UA" dirty="0" smtClean="0"/>
              <a:t> </a:t>
            </a:r>
            <a:r>
              <a:rPr lang="uk-UA" dirty="0"/>
              <a:t>важко змінити, воно вимагає поліпшення готельного продукту та образу готелів.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C00000"/>
                </a:solidFill>
              </a:rPr>
              <a:t>Краще </a:t>
            </a:r>
            <a:r>
              <a:rPr lang="uk-UA" i="1" dirty="0">
                <a:solidFill>
                  <a:srgbClr val="C00000"/>
                </a:solidFill>
              </a:rPr>
              <a:t>за все тут, мабуть, ігнорувати цей сегмент і концентрувати увагу на перших двох; при сегментації готель не зобов’язаний задовольняти всі групи одночасно</a:t>
            </a:r>
            <a:r>
              <a:rPr lang="uk-UA" dirty="0"/>
              <a:t>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68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144000" cy="6768752"/>
          </a:xfrm>
        </p:spPr>
        <p:txBody>
          <a:bodyPr/>
          <a:lstStyle/>
          <a:p>
            <a:pPr marL="45720" indent="0">
              <a:buNone/>
            </a:pP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2627784" y="2348880"/>
            <a:ext cx="3528392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563888" y="29969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Мотиви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0808" y="1268760"/>
            <a:ext cx="1551012" cy="195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400808" y="1521952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dirty="0">
                <a:solidFill>
                  <a:srgbClr val="0070C0"/>
                </a:solidFill>
              </a:rPr>
              <a:t>Сегментація за перевагами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7191" y="813690"/>
            <a:ext cx="201622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588223" y="977488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Сегментація за формою подачі </a:t>
            </a:r>
            <a:r>
              <a:rPr lang="uk-UA" dirty="0"/>
              <a:t>(дизайну) готельного продукту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0808" y="3573016"/>
            <a:ext cx="2035646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63586" y="3733582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Сегментація за основними конкурентами 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77072"/>
            <a:ext cx="4032448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 flipH="1">
            <a:off x="4680011" y="4077072"/>
            <a:ext cx="392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Сегментація ринку готельних продуктів можлива також на основі відгуків </a:t>
            </a:r>
            <a:r>
              <a:rPr lang="uk-UA" dirty="0"/>
              <a:t>споживачів про </a:t>
            </a:r>
            <a:r>
              <a:rPr lang="uk-UA" i="1" dirty="0"/>
              <a:t>якість, фірмову марку, ціну, організацію сервісного обслуговування, рекламу й організацію просування на ринок.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657856"/>
            <a:ext cx="324036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203848" y="92178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Сегментація може бути цілеспрямованою щодо орієнтації на певних партнерів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5527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Сегментація за вигодами</a:t>
            </a:r>
            <a:r>
              <a:rPr lang="uk-UA" dirty="0"/>
              <a:t>: </a:t>
            </a:r>
            <a:endParaRPr lang="uk-UA" dirty="0" smtClean="0"/>
          </a:p>
          <a:p>
            <a:pPr marL="45720" indent="0">
              <a:buNone/>
            </a:pPr>
            <a:r>
              <a:rPr lang="uk-UA" i="1" dirty="0" smtClean="0"/>
              <a:t>Сегментація </a:t>
            </a:r>
            <a:r>
              <a:rPr lang="uk-UA" i="1" dirty="0"/>
              <a:t>за вигодою покупця від готельного продукту ділить ринок за</a:t>
            </a:r>
            <a:r>
              <a:rPr lang="uk-UA" dirty="0"/>
              <a:t>: </a:t>
            </a:r>
            <a:endParaRPr lang="uk-UA" dirty="0" smtClean="0"/>
          </a:p>
          <a:p>
            <a:pPr marL="45720" indent="0" algn="r">
              <a:buNone/>
            </a:pPr>
            <a:r>
              <a:rPr lang="uk-UA" dirty="0"/>
              <a:t>-</a:t>
            </a:r>
            <a:r>
              <a:rPr lang="uk-UA" i="1" dirty="0" smtClean="0"/>
              <a:t>обставинами </a:t>
            </a:r>
            <a:r>
              <a:rPr lang="uk-UA" i="1" dirty="0"/>
              <a:t>використанням, </a:t>
            </a:r>
            <a:endParaRPr lang="uk-UA" i="1" dirty="0" smtClean="0"/>
          </a:p>
          <a:p>
            <a:pPr marL="45720" indent="0" algn="r">
              <a:buNone/>
            </a:pPr>
            <a:r>
              <a:rPr lang="uk-UA" i="1" dirty="0"/>
              <a:t>-</a:t>
            </a:r>
            <a:r>
              <a:rPr lang="uk-UA" i="1" dirty="0" smtClean="0"/>
              <a:t>за </a:t>
            </a:r>
            <a:r>
              <a:rPr lang="uk-UA" i="1" dirty="0"/>
              <a:t>придбаною користю, </a:t>
            </a:r>
            <a:endParaRPr lang="uk-UA" i="1" dirty="0" smtClean="0"/>
          </a:p>
          <a:p>
            <a:pPr marL="45720" indent="0" algn="r">
              <a:buNone/>
            </a:pPr>
            <a:r>
              <a:rPr lang="uk-UA" i="1" dirty="0"/>
              <a:t>-</a:t>
            </a:r>
            <a:r>
              <a:rPr lang="uk-UA" i="1" dirty="0" smtClean="0"/>
              <a:t>за </a:t>
            </a:r>
            <a:r>
              <a:rPr lang="uk-UA" i="1" dirty="0"/>
              <a:t>способом користування готельним </a:t>
            </a:r>
            <a:r>
              <a:rPr lang="uk-UA" i="1" dirty="0" smtClean="0"/>
              <a:t>продуктом</a:t>
            </a:r>
          </a:p>
          <a:p>
            <a:pPr marL="45720" indent="0" algn="r">
              <a:buNone/>
            </a:pPr>
            <a:r>
              <a:rPr lang="uk-UA" i="1" dirty="0" smtClean="0"/>
              <a:t>-за </a:t>
            </a:r>
            <a:r>
              <a:rPr lang="uk-UA" i="1" dirty="0"/>
              <a:t>відношенням обслуговуючого персоналу</a:t>
            </a:r>
            <a:r>
              <a:rPr lang="uk-UA" dirty="0"/>
              <a:t>.</a:t>
            </a:r>
            <a:br>
              <a:rPr lang="uk-UA" dirty="0"/>
            </a:br>
            <a:endParaRPr lang="uk-UA" dirty="0" smtClean="0"/>
          </a:p>
          <a:p>
            <a:pPr marL="4572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Сегментація покупців за вигодами виходить з того, що люди говорять про свої шукані вигоди. Будь-яка вигода відповідає комбінації критеріїв вибору</a:t>
            </a:r>
            <a:r>
              <a:rPr lang="uk-UA" dirty="0" smtClean="0"/>
              <a:t>:</a:t>
            </a:r>
          </a:p>
          <a:p>
            <a:pPr marL="45720" indent="0" algn="r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– внутрішня симпатія (наприклад, смак);</a:t>
            </a:r>
            <a:br>
              <a:rPr lang="uk-UA" i="1" dirty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– очікуваний рівень виконання функції/призначення;</a:t>
            </a:r>
            <a:br>
              <a:rPr lang="uk-UA" i="1" dirty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– відмінності в інших критеріях вибору: технічних, економічних, інтеграційних, правових або адаптивних.</a:t>
            </a:r>
            <a:br>
              <a:rPr lang="uk-UA" i="1" dirty="0"/>
            </a:b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8583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Сегментація ринку по групах готельних продуктів. </a:t>
            </a:r>
            <a:endParaRPr lang="uk-UA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i="1" dirty="0" smtClean="0"/>
              <a:t>Для </a:t>
            </a:r>
            <a:r>
              <a:rPr lang="uk-UA" i="1" dirty="0"/>
              <a:t>підвищення конкурентоспроможності й правильного визначення місткості готельного ринку, крім сегментації по групах споживачів, проводиться сегментація </a:t>
            </a:r>
            <a:r>
              <a:rPr lang="uk-UA" i="1" dirty="0">
                <a:hlinkClick r:id="rId2"/>
              </a:rPr>
              <a:t>готельного ринку по готельних продуктах</a:t>
            </a:r>
            <a:r>
              <a:rPr lang="uk-UA" b="1" i="1" dirty="0"/>
              <a:t>, тобто за найбільш важливими для його просування на готельному ринку параметрами, при цьому використовується метод складання функціональних карт (метод подвійної сегментації).</a:t>
            </a:r>
            <a:br>
              <a:rPr lang="uk-UA" b="1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Суть методу полягає в тому, що на основі виділених сегментів готельного ринку по групах споживачів і зіставлення їх з різними значеннями чинників (функціональних і технічних параметрів готельного продукту), вибраних для аналізу, визначається, які з параметрів більш за все підходять для виділеної групи споживачів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r>
              <a:rPr lang="uk-UA" dirty="0">
                <a:solidFill>
                  <a:srgbClr val="C00000"/>
                </a:solidFill>
              </a:rPr>
              <a:t>Найбільш поширеними для оцінювання готельного ринку по готельних продуктах є параметри: </a:t>
            </a:r>
            <a:r>
              <a:rPr lang="uk-UA" b="1" dirty="0">
                <a:solidFill>
                  <a:srgbClr val="C00000"/>
                </a:solidFill>
              </a:rPr>
              <a:t>ціна, канали просування й продаж готельного продукту, технічні характеристики. </a:t>
            </a:r>
            <a:r>
              <a:rPr lang="uk-UA" dirty="0">
                <a:solidFill>
                  <a:srgbClr val="C00000"/>
                </a:solidFill>
              </a:rPr>
              <a:t>Результати аналізу методом подвійної сегментації оформляються у вигляді матриці, у рядках якої відкладається значення чинника, а в стовпцях – сегменти готельного ринку по споживачах.</a:t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80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Сегментація готельного ринку по конкурентах</a:t>
            </a:r>
            <a:r>
              <a:rPr lang="uk-UA" dirty="0"/>
              <a:t>. </a:t>
            </a:r>
            <a:r>
              <a:rPr lang="uk-UA" i="1" dirty="0"/>
              <a:t>Сегментація готельного ринку по основним конкурентам здійснюється на основі оцінки конкурентоспроможності готелю щодо конкурентів</a:t>
            </a:r>
            <a:r>
              <a:rPr lang="uk-UA" dirty="0"/>
              <a:t>.</a:t>
            </a:r>
            <a:br>
              <a:rPr lang="uk-UA" dirty="0"/>
            </a:br>
            <a:r>
              <a:rPr lang="uk-UA" i="1" dirty="0"/>
              <a:t>Оцінка конкурентоспроможності готелю повинна доповнюватися аналізом її слабких і сильних сторін</a:t>
            </a:r>
            <a:r>
              <a:rPr lang="uk-UA" dirty="0"/>
              <a:t>. Керівництво готелю повинно дістати відповіді на такі запитання: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– Які плани існує в конкурентів щодо їхньої частки готельного ринку, підвищення рентабельності виробництва і збільшення об'єму продажів?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– Якої ринкової стратегії дотримуються конкуренти на сьогодні? За допомогою яких засобів вони забезпечують її реалізацію?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– Які їхні сильні й слабкі сторони?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– Яких дій можна чекати в майбутньому від нинішніх і можливих конкурентів?</a:t>
            </a:r>
            <a:br>
              <a:rPr lang="uk-UA" dirty="0">
                <a:solidFill>
                  <a:srgbClr val="0070C0"/>
                </a:solidFill>
              </a:rPr>
            </a:b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Метод сегментації конкурентів по </a:t>
            </a:r>
            <a:r>
              <a:rPr lang="uk-UA" dirty="0" err="1">
                <a:solidFill>
                  <a:srgbClr val="0070C0"/>
                </a:solidFill>
              </a:rPr>
              <a:t>туроператорському</a:t>
            </a:r>
            <a:r>
              <a:rPr lang="uk-UA" dirty="0">
                <a:solidFill>
                  <a:srgbClr val="0070C0"/>
                </a:solidFill>
              </a:rPr>
              <a:t> профілю </a:t>
            </a:r>
            <a:r>
              <a:rPr lang="uk-UA" i="1" dirty="0"/>
              <a:t>дозволяє готелю швидше перейти від стадії впровадження на ринок до ринкової експансії, підвищити ефективність просування своїх готельних продуктів на </a:t>
            </a:r>
            <a:r>
              <a:rPr lang="uk-UA" i="1" dirty="0" smtClean="0"/>
              <a:t>ринку</a:t>
            </a:r>
          </a:p>
          <a:p>
            <a:pPr marL="45720" indent="0" algn="just">
              <a:buNone/>
            </a:pP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334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 lnSpcReduction="10000"/>
          </a:bodyPr>
          <a:lstStyle/>
          <a:p>
            <a:pPr marL="45720" indent="0" algn="r">
              <a:buNone/>
            </a:pPr>
            <a:r>
              <a:rPr lang="uk-UA" b="1" dirty="0"/>
              <a:t>Особливості маркетингової стратегічної сегментації на </a:t>
            </a:r>
            <a:r>
              <a:rPr lang="uk-UA" b="1" dirty="0" smtClean="0"/>
              <a:t>ринку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Критерії, які </a:t>
            </a:r>
            <a:r>
              <a:rPr lang="uk-UA" dirty="0">
                <a:hlinkClick r:id="rId2" tooltip="Даної курсової роботи "/>
              </a:rPr>
              <a:t>слугують створенню сегмента для одного продукту</a:t>
            </a:r>
            <a:r>
              <a:rPr lang="uk-UA" dirty="0"/>
              <a:t>, можуть бути непридатні для іншого. Відповідні критерії для компонування продукту можуть виявитися невідповідними для дистрибуції тощо.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Кожна </a:t>
            </a:r>
            <a:r>
              <a:rPr lang="uk-UA" dirty="0">
                <a:solidFill>
                  <a:srgbClr val="0070C0"/>
                </a:solidFill>
              </a:rPr>
              <a:t>туристична організація мусить знайти відповідну їй методику сегментації, яка пристосована до власної ринкової стратегії і доступної інформації, а також до цілей виділених сегментів. П</a:t>
            </a:r>
            <a:r>
              <a:rPr lang="uk-UA" dirty="0"/>
              <a:t>ідставою цього вибору є групування критеріїв, які найкраще характеризують клієнтів підприємства.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В </a:t>
            </a:r>
            <a:r>
              <a:rPr lang="uk-UA" dirty="0">
                <a:solidFill>
                  <a:srgbClr val="0070C0"/>
                </a:solidFill>
              </a:rPr>
              <a:t>основу критеріїв сегментації можуть входити</a:t>
            </a:r>
            <a:r>
              <a:rPr lang="uk-UA" dirty="0"/>
              <a:t>: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місткість </a:t>
            </a:r>
            <a:r>
              <a:rPr lang="uk-UA" dirty="0"/>
              <a:t>сегмента,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істотність </a:t>
            </a:r>
            <a:r>
              <a:rPr lang="uk-UA" dirty="0"/>
              <a:t>сегмента,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його </a:t>
            </a:r>
            <a:r>
              <a:rPr lang="uk-UA" dirty="0"/>
              <a:t>прибутковість,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ефективність </a:t>
            </a:r>
            <a:r>
              <a:rPr lang="uk-UA" dirty="0"/>
              <a:t>роботи,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захищеність </a:t>
            </a:r>
            <a:r>
              <a:rPr lang="uk-UA" dirty="0"/>
              <a:t>сегмента від конкуренції.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33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    </a:t>
            </a:r>
            <a:r>
              <a:rPr lang="uk-UA" i="1" dirty="0" smtClean="0">
                <a:solidFill>
                  <a:srgbClr val="0070C0"/>
                </a:solidFill>
              </a:rPr>
              <a:t>Сегментація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/>
              <a:t>– це діяльність з класифікації потенційних споживачів відповідно до якісних і кількісних особливостей їхнього попиту. Іншими словами, здійснюючи сегментацію, готель ділить ринок на окремі групи клієнтів, для кожної з яких можуть знадобитися однакові або схожі види готельних продуктів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Головна </a:t>
            </a:r>
            <a:r>
              <a:rPr lang="uk-UA" i="1" dirty="0">
                <a:solidFill>
                  <a:srgbClr val="0070C0"/>
                </a:solidFill>
              </a:rPr>
              <a:t>мета сегментації </a:t>
            </a:r>
            <a:r>
              <a:rPr lang="uk-UA" dirty="0">
                <a:solidFill>
                  <a:srgbClr val="0070C0"/>
                </a:solidFill>
              </a:rPr>
              <a:t>– </a:t>
            </a:r>
            <a:r>
              <a:rPr lang="uk-UA" dirty="0"/>
              <a:t>забезпечити адресність готельного продукту, оскільки він не може відповідати запитам відразу всіх споживачів.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За допомогою її реалізується </a:t>
            </a:r>
            <a:r>
              <a:rPr lang="uk-UA" i="1" dirty="0" smtClean="0">
                <a:solidFill>
                  <a:srgbClr val="0070C0"/>
                </a:solidFill>
              </a:rPr>
              <a:t>основний принцип маркетингу – орієнтація на споживача</a:t>
            </a:r>
            <a:r>
              <a:rPr lang="uk-UA" dirty="0" smtClean="0">
                <a:solidFill>
                  <a:srgbClr val="0070C0"/>
                </a:solidFill>
              </a:rPr>
              <a:t>. </a:t>
            </a:r>
            <a:r>
              <a:rPr lang="uk-UA" dirty="0" smtClean="0"/>
              <a:t>При цьому готель не розпилює, а концентрує свої зусилля в напрямі головного удару (найбільш перспективних для нього сегментів </a:t>
            </a:r>
            <a:r>
              <a:rPr lang="uk-UA" dirty="0"/>
              <a:t>готельного </a:t>
            </a:r>
            <a:r>
              <a:rPr lang="uk-UA" dirty="0" smtClean="0"/>
              <a:t>ринку). </a:t>
            </a:r>
          </a:p>
          <a:p>
            <a:pPr marL="45720" indent="0" algn="just">
              <a:buNone/>
            </a:pPr>
            <a:endParaRPr lang="uk-U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8258100" cy="202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52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Демографічний критерій іноді в літературі називають змінними, які описують сегментацію ринку</a:t>
            </a:r>
            <a:r>
              <a:rPr lang="uk-UA" dirty="0"/>
              <a:t>. </a:t>
            </a:r>
            <a:r>
              <a:rPr lang="uk-UA" i="1" dirty="0"/>
              <a:t>Цей критерій широко застосовують у туризмі з огляду на його однозначність і легкість виконання статистичної обробки.</a:t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Використовуючи </a:t>
            </a:r>
            <a:r>
              <a:rPr lang="uk-UA" dirty="0"/>
              <a:t>різні форми дескриптивних змінних, можна провести поділ ринку. </a:t>
            </a:r>
            <a:endParaRPr lang="uk-UA" dirty="0" smtClean="0"/>
          </a:p>
          <a:p>
            <a:pPr marL="45720" indent="0" algn="just">
              <a:buNone/>
            </a:pPr>
            <a:endParaRPr lang="uk-UA" b="1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b="1" dirty="0" err="1" smtClean="0">
                <a:solidFill>
                  <a:srgbClr val="0070C0"/>
                </a:solidFill>
              </a:rPr>
              <a:t>айбільш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популярною вважають сегментацію</a:t>
            </a:r>
            <a:r>
              <a:rPr lang="uk-UA" dirty="0"/>
              <a:t>, яка використовує демографічні змінні, такі, як: </a:t>
            </a:r>
            <a:r>
              <a:rPr lang="uk-UA" i="1" dirty="0">
                <a:solidFill>
                  <a:srgbClr val="0070C0"/>
                </a:solidFill>
              </a:rPr>
              <a:t>вік, стать, кількість дітей, життєвий цикл родини, вид занять, релігія, раса, національність тощо</a:t>
            </a:r>
            <a:r>
              <a:rPr lang="uk-UA" dirty="0"/>
              <a:t>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90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/>
              <a:t>    Сегментацію </a:t>
            </a:r>
            <a:r>
              <a:rPr lang="uk-UA" dirty="0"/>
              <a:t>ринку, яка побудована на демографічних критеріях, особливо видно у міжнародному туризмі, а також у країнах зі значними територіальними просторами. </a:t>
            </a:r>
            <a:r>
              <a:rPr lang="uk-UA" i="1" dirty="0">
                <a:solidFill>
                  <a:srgbClr val="0070C0"/>
                </a:solidFill>
              </a:rPr>
              <a:t>Критерій місця проживання є змінною з високим ступенем агрегації, підтверджуючи тезу, що населення певних країн чи регіонів виявляє визначений попит і преференції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Кількість і густота населення показує, чи досить у регіоні людей, щоб забезпечити просування та продаж туристичних послуг і полегшити проведення маркетингової діяльності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За стародавнім прислів'ям купців, справжнім клієнтом стає покупець, який виступає у цій ролі щонайменше вдруге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904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336704"/>
          </a:xfrm>
        </p:spPr>
        <p:txBody>
          <a:bodyPr/>
          <a:lstStyle/>
          <a:p>
            <a:pPr marL="45720" indent="0" algn="just">
              <a:buNone/>
            </a:pPr>
            <a:r>
              <a:rPr lang="uk-UA" i="1" dirty="0" smtClean="0"/>
              <a:t>   </a:t>
            </a:r>
            <a:r>
              <a:rPr lang="uk-UA" i="1" dirty="0" smtClean="0">
                <a:solidFill>
                  <a:srgbClr val="0070C0"/>
                </a:solidFill>
              </a:rPr>
              <a:t>Основна </a:t>
            </a:r>
            <a:r>
              <a:rPr lang="uk-UA" i="1" dirty="0">
                <a:solidFill>
                  <a:srgbClr val="0070C0"/>
                </a:solidFill>
              </a:rPr>
              <a:t>мета сегментації полягає </a:t>
            </a:r>
            <a:r>
              <a:rPr lang="uk-UA" dirty="0">
                <a:solidFill>
                  <a:srgbClr val="0070C0"/>
                </a:solidFill>
              </a:rPr>
              <a:t>в </a:t>
            </a:r>
            <a:r>
              <a:rPr lang="uk-UA" dirty="0"/>
              <a:t>тому, щоб готель спрямував свої зусилля на задоволення однієї групи людей із схожими потребами, замість того, щоб задовольнити кожного, що закінчиться тим, що не буде задоволений ніхто.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</a:t>
            </a:r>
            <a:r>
              <a:rPr lang="uk-UA" i="1" dirty="0" smtClean="0"/>
              <a:t>Сегментація</a:t>
            </a:r>
            <a:r>
              <a:rPr lang="uk-UA" dirty="0" smtClean="0"/>
              <a:t> </a:t>
            </a:r>
            <a:r>
              <a:rPr lang="uk-UA" dirty="0"/>
              <a:t>– це,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/>
              <a:t>з </a:t>
            </a:r>
            <a:r>
              <a:rPr lang="uk-UA" i="1" dirty="0"/>
              <a:t>одного боку</a:t>
            </a:r>
            <a:r>
              <a:rPr lang="uk-UA" dirty="0"/>
              <a:t>, прийом для знаходження частин готельного ринку і визначення об'єктів (перш за все – споживачів), на які орієнтується маркетингова діяльність готельного бізнесу, а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з </a:t>
            </a:r>
            <a:r>
              <a:rPr lang="uk-UA" i="1" dirty="0"/>
              <a:t>другого боку </a:t>
            </a:r>
            <a:r>
              <a:rPr lang="uk-UA" dirty="0"/>
              <a:t>– це управлінський підхід до процесу ухвалення ринкових рішень і основа для вироблення оптимального поєднання елементів маркетингу.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>
                <a:solidFill>
                  <a:srgbClr val="C00000"/>
                </a:solidFill>
              </a:rPr>
              <a:t>У певному значенні сегментація – це стратегія, що використовується готельним бізнесом для концентрації і, отже, оптимізації використання своїх ресурсів на готельному ринку</a:t>
            </a:r>
            <a:r>
              <a:rPr lang="uk-UA" dirty="0">
                <a:solidFill>
                  <a:srgbClr val="C00000"/>
                </a:solidFill>
              </a:rPr>
              <a:t>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918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/>
              <a:t>    </a:t>
            </a:r>
            <a:r>
              <a:rPr lang="uk-UA" i="1" dirty="0" smtClean="0"/>
              <a:t>Сегментація </a:t>
            </a:r>
            <a:r>
              <a:rPr lang="uk-UA" i="1" dirty="0"/>
              <a:t>готельного ринку </a:t>
            </a:r>
            <a:r>
              <a:rPr lang="uk-UA" dirty="0"/>
              <a:t>– це основний метод маркетингу, за допомогою якого готельний ринок ділиться з урахуванням результатів аналізу за певними ознаками на деякі сегменти споживачів.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Стратегія </a:t>
            </a:r>
            <a:r>
              <a:rPr lang="uk-UA" i="1" dirty="0">
                <a:solidFill>
                  <a:srgbClr val="0070C0"/>
                </a:solidFill>
              </a:rPr>
              <a:t>сегментації готельного ринку дозволяє готельному бізнесу, враховуючи свої сильні та слабкі сторони у виборі методів маркетингу</a:t>
            </a:r>
            <a:r>
              <a:rPr lang="uk-UA" dirty="0"/>
              <a:t>, вибрати ті, які забезпечать концентрацію ресурсів саме в тих сферах діяльності, де готельний продукт має максимальні переваги або, принаймні, мінімальні недоліки.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При </a:t>
            </a:r>
            <a:r>
              <a:rPr lang="uk-UA" dirty="0"/>
              <a:t>виділенні сегментів і виборі цільового з них слід завжди враховувати масштаб готельного ринку й тенденції, що складаються, на ньому.</a:t>
            </a:r>
          </a:p>
        </p:txBody>
      </p:sp>
    </p:spTree>
    <p:extLst>
      <p:ext uri="{BB962C8B-B14F-4D97-AF65-F5344CB8AC3E}">
        <p14:creationId xmlns:p14="http://schemas.microsoft.com/office/powerpoint/2010/main" val="205635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1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i="1" dirty="0" smtClean="0"/>
              <a:t>      Сегмент </a:t>
            </a:r>
            <a:r>
              <a:rPr lang="uk-UA" i="1" dirty="0"/>
              <a:t>готельного ринку </a:t>
            </a:r>
            <a:r>
              <a:rPr lang="uk-UA" dirty="0"/>
              <a:t>– це споживачі готельних продуктів, які разом однаково реагують на заходи готелю щодо формування попиту й стимулювання просування та продажу готельного продукту.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/>
              <a:t>Дані </a:t>
            </a:r>
            <a:r>
              <a:rPr lang="uk-UA" i="1" dirty="0"/>
              <a:t>споживачі визначаються як особи, які мають однакову потребу в тому або іншому готельному продукті й характеризуються приблизно однаковим віком, статтю, рівнем добробуту та іншими </a:t>
            </a:r>
            <a:r>
              <a:rPr lang="uk-UA" i="1" dirty="0" err="1"/>
              <a:t>біо</a:t>
            </a:r>
            <a:r>
              <a:rPr lang="uk-UA" i="1" dirty="0"/>
              <a:t>-соціальними характеристиками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Цільовий сегмент </a:t>
            </a:r>
            <a:r>
              <a:rPr lang="uk-UA" dirty="0"/>
              <a:t>– це однорідна група споживачів цільового ринку готелю, що володіє схожими потребами й купівельними звичками стосовно готельного продукту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81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rgbClr val="0070C0"/>
                </a:solidFill>
              </a:rPr>
              <a:t>Покупці </a:t>
            </a:r>
            <a:r>
              <a:rPr lang="uk-UA" dirty="0">
                <a:solidFill>
                  <a:srgbClr val="0070C0"/>
                </a:solidFill>
              </a:rPr>
              <a:t>одного готельного ринку хочуть придбати готельні продукти, що виконують в цілому схожу функцію; і на ранніх стадіях життєвого циклу готельного продукту готелі можуть </a:t>
            </a:r>
            <a:r>
              <a:rPr lang="uk-UA" dirty="0" smtClean="0">
                <a:solidFill>
                  <a:srgbClr val="0070C0"/>
                </a:solidFill>
              </a:rPr>
              <a:t>конкурувати </a:t>
            </a:r>
            <a:r>
              <a:rPr lang="uk-UA" dirty="0">
                <a:solidFill>
                  <a:srgbClr val="0070C0"/>
                </a:solidFill>
              </a:rPr>
              <a:t>за обслуговування цієї базової функції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Проте </a:t>
            </a:r>
            <a:r>
              <a:rPr lang="uk-UA" dirty="0">
                <a:solidFill>
                  <a:srgbClr val="0070C0"/>
                </a:solidFill>
              </a:rPr>
              <a:t>потреби всередині сегменту можуть відрізнятися за деталями, інтенсивністю та іноді за ступенем значущості різних елементів пропозиції. Проте навіть якщо б усі члени сегменту мали однакову потребу, це не означає, що всі ці люди куплять один і той </a:t>
            </a:r>
            <a:r>
              <a:rPr lang="uk-UA" dirty="0">
                <a:solidFill>
                  <a:srgbClr val="0070C0"/>
                </a:solidFill>
                <a:hlinkClick r:id="rId2"/>
              </a:rPr>
              <a:t>самий готельний продукт</a:t>
            </a:r>
            <a:r>
              <a:rPr lang="uk-UA" dirty="0">
                <a:solidFill>
                  <a:srgbClr val="0070C0"/>
                </a:solidFill>
              </a:rPr>
              <a:t>, оскільки їхнє уявлення про ступінь близькості пропозиції до ідеального можуть відрізнятися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571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0986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1845</Words>
  <Application>Microsoft Office PowerPoint</Application>
  <PresentationFormat>Екран (4:3)</PresentationFormat>
  <Paragraphs>128</Paragraphs>
  <Slides>41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5" baseType="lpstr">
      <vt:lpstr>Calibri</vt:lpstr>
      <vt:lpstr>Georgia</vt:lpstr>
      <vt:lpstr>Trebuchet MS</vt:lpstr>
      <vt:lpstr>Воздушный поток</vt:lpstr>
      <vt:lpstr>Тема  Маркетингова стратегічна сегментація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Маркетингова стратегічна сегментація</dc:title>
  <dc:creator>Igor Mosiyuk</dc:creator>
  <cp:lastModifiedBy>Пользователь Windows</cp:lastModifiedBy>
  <cp:revision>19</cp:revision>
  <dcterms:created xsi:type="dcterms:W3CDTF">2022-10-28T06:50:07Z</dcterms:created>
  <dcterms:modified xsi:type="dcterms:W3CDTF">2023-10-11T07:46:33Z</dcterms:modified>
</cp:coreProperties>
</file>