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4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C2B3E7-92AD-40D2-9DD3-7C6143D51665}" type="datetimeFigureOut">
              <a:rPr lang="uk-UA" smtClean="0"/>
              <a:t>28.03.2020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18DC45-1B34-4BC4-B768-3740910B9EF3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132856"/>
            <a:ext cx="4445492" cy="1743472"/>
          </a:xfrm>
        </p:spPr>
        <p:txBody>
          <a:bodyPr/>
          <a:lstStyle/>
          <a:p>
            <a:pPr algn="ctr"/>
            <a:r>
              <a:rPr lang="ru-RU" sz="4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Презентація</a:t>
            </a:r>
            <a:r>
              <a:rPr lang="ru-RU" sz="4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на тему:</a:t>
            </a:r>
            <a:br>
              <a:rPr lang="ru-RU" sz="4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«Як </a:t>
            </a:r>
            <a:r>
              <a:rPr lang="ru-RU" sz="3600" i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коронавірус</a:t>
            </a:r>
            <a:r>
              <a:rPr lang="ru-RU" sz="36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вплинув</a:t>
            </a:r>
            <a:r>
              <a:rPr lang="ru-RU" sz="36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на </a:t>
            </a:r>
            <a:r>
              <a:rPr lang="ru-RU" sz="36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туризм»</a:t>
            </a:r>
            <a:endParaRPr lang="uk-UA" sz="3600" i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653136"/>
            <a:ext cx="2945750" cy="1101248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студентка групи МЕ-3 </a:t>
            </a:r>
            <a:r>
              <a:rPr lang="uk-UA" sz="1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Грабченко</a:t>
            </a:r>
            <a:r>
              <a:rPr lang="uk-UA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Вікторія</a:t>
            </a:r>
            <a:endParaRPr lang="uk-UA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2808312" cy="432048"/>
          </a:xfrm>
        </p:spPr>
        <p:txBody>
          <a:bodyPr>
            <a:noAutofit/>
          </a:bodyPr>
          <a:lstStyle/>
          <a:p>
            <a:pPr algn="ctr"/>
            <a:r>
              <a:rPr lang="uk-UA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Україна і внутрішній туризм</a:t>
            </a:r>
            <a:endParaRPr lang="uk-UA" sz="1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908720"/>
            <a:ext cx="3456384" cy="4176464"/>
          </a:xfrm>
        </p:spPr>
        <p:txBody>
          <a:bodyPr>
            <a:noAutofit/>
          </a:bodyPr>
          <a:lstStyle/>
          <a:p>
            <a:r>
              <a:rPr lang="ru-RU" sz="1300" i="1" dirty="0"/>
              <a:t>У </a:t>
            </a:r>
            <a:r>
              <a:rPr lang="ru-RU" sz="1300" i="1" dirty="0" err="1"/>
              <a:t>всій</a:t>
            </a:r>
            <a:r>
              <a:rPr lang="ru-RU" sz="1300" i="1" dirty="0"/>
              <a:t> </a:t>
            </a:r>
            <a:r>
              <a:rPr lang="ru-RU" sz="1300" i="1" dirty="0" err="1"/>
              <a:t>цій</a:t>
            </a:r>
            <a:r>
              <a:rPr lang="ru-RU" sz="1300" i="1" dirty="0"/>
              <a:t> </a:t>
            </a:r>
            <a:r>
              <a:rPr lang="ru-RU" sz="1300" i="1" dirty="0" err="1"/>
              <a:t>сумній</a:t>
            </a:r>
            <a:r>
              <a:rPr lang="ru-RU" sz="1300" i="1" dirty="0"/>
              <a:t> </a:t>
            </a:r>
            <a:r>
              <a:rPr lang="ru-RU" sz="1300" i="1" dirty="0" err="1"/>
              <a:t>історії</a:t>
            </a:r>
            <a:r>
              <a:rPr lang="ru-RU" sz="1300" i="1" dirty="0"/>
              <a:t> для </a:t>
            </a:r>
            <a:r>
              <a:rPr lang="ru-RU" sz="1300" i="1" dirty="0" err="1"/>
              <a:t>України</a:t>
            </a:r>
            <a:r>
              <a:rPr lang="ru-RU" sz="1300" i="1" dirty="0"/>
              <a:t> є шанс для </a:t>
            </a:r>
            <a:r>
              <a:rPr lang="ru-RU" sz="1300" i="1" dirty="0" err="1"/>
              <a:t>розвитку</a:t>
            </a:r>
            <a:r>
              <a:rPr lang="ru-RU" sz="1300" i="1" dirty="0"/>
              <a:t> </a:t>
            </a:r>
            <a:r>
              <a:rPr lang="ru-RU" sz="1300" i="1" dirty="0" err="1"/>
              <a:t>внутрішнього</a:t>
            </a:r>
            <a:r>
              <a:rPr lang="ru-RU" sz="1300" i="1" dirty="0"/>
              <a:t> туризму. Держава повинна </a:t>
            </a:r>
            <a:r>
              <a:rPr lang="ru-RU" sz="1300" i="1" dirty="0" err="1"/>
              <a:t>витратити</a:t>
            </a:r>
            <a:r>
              <a:rPr lang="ru-RU" sz="1300" i="1" dirty="0"/>
              <a:t> </a:t>
            </a:r>
            <a:r>
              <a:rPr lang="ru-RU" sz="1300" i="1" dirty="0" err="1"/>
              <a:t>мільйони</a:t>
            </a:r>
            <a:r>
              <a:rPr lang="ru-RU" sz="1300" i="1" dirty="0"/>
              <a:t> </a:t>
            </a:r>
            <a:r>
              <a:rPr lang="ru-RU" sz="1300" i="1" dirty="0" err="1"/>
              <a:t>бюджетних</a:t>
            </a:r>
            <a:r>
              <a:rPr lang="ru-RU" sz="1300" i="1" dirty="0"/>
              <a:t> </a:t>
            </a:r>
            <a:r>
              <a:rPr lang="ru-RU" sz="1300" i="1" dirty="0" err="1"/>
              <a:t>коштів</a:t>
            </a:r>
            <a:r>
              <a:rPr lang="ru-RU" sz="1300" i="1" dirty="0"/>
              <a:t> на </a:t>
            </a:r>
            <a:r>
              <a:rPr lang="ru-RU" sz="1300" i="1" dirty="0" err="1"/>
              <a:t>промоцію</a:t>
            </a:r>
            <a:r>
              <a:rPr lang="ru-RU" sz="1300" i="1" dirty="0"/>
              <a:t> </a:t>
            </a:r>
            <a:r>
              <a:rPr lang="ru-RU" sz="1300" i="1" dirty="0" err="1"/>
              <a:t>своїх</a:t>
            </a:r>
            <a:r>
              <a:rPr lang="ru-RU" sz="1300" i="1" dirty="0"/>
              <a:t> </a:t>
            </a:r>
            <a:r>
              <a:rPr lang="ru-RU" sz="1300" i="1" dirty="0" err="1"/>
              <a:t>курортів</a:t>
            </a:r>
            <a:r>
              <a:rPr lang="ru-RU" sz="1300" i="1" dirty="0"/>
              <a:t> і </a:t>
            </a:r>
            <a:r>
              <a:rPr lang="ru-RU" sz="1300" i="1" dirty="0" err="1"/>
              <a:t>міст</a:t>
            </a:r>
            <a:r>
              <a:rPr lang="ru-RU" sz="1300" i="1" dirty="0"/>
              <a:t>, де проводиться </a:t>
            </a:r>
            <a:r>
              <a:rPr lang="ru-RU" sz="1300" i="1" dirty="0" err="1"/>
              <a:t>маса</a:t>
            </a:r>
            <a:r>
              <a:rPr lang="ru-RU" sz="1300" i="1" dirty="0"/>
              <a:t> </a:t>
            </a:r>
            <a:r>
              <a:rPr lang="ru-RU" sz="1300" i="1" dirty="0" err="1"/>
              <a:t>цікавих</a:t>
            </a:r>
            <a:r>
              <a:rPr lang="ru-RU" sz="1300" i="1" dirty="0"/>
              <a:t> </a:t>
            </a:r>
            <a:r>
              <a:rPr lang="ru-RU" sz="1300" i="1" dirty="0" err="1"/>
              <a:t>фестивалів</a:t>
            </a:r>
            <a:r>
              <a:rPr lang="ru-RU" sz="1300" i="1" dirty="0"/>
              <a:t> і свят. </a:t>
            </a:r>
            <a:r>
              <a:rPr lang="ru-RU" sz="1300" i="1" dirty="0" err="1" smtClean="0"/>
              <a:t>Слід</a:t>
            </a:r>
            <a:r>
              <a:rPr lang="ru-RU" sz="1300" i="1" dirty="0" smtClean="0"/>
              <a:t> як </a:t>
            </a:r>
            <a:r>
              <a:rPr lang="ru-RU" sz="1300" i="1" dirty="0" err="1"/>
              <a:t>можна</a:t>
            </a:r>
            <a:r>
              <a:rPr lang="ru-RU" sz="1300" i="1" dirty="0"/>
              <a:t> </a:t>
            </a:r>
            <a:r>
              <a:rPr lang="ru-RU" sz="1300" i="1" dirty="0" err="1"/>
              <a:t>швидше</a:t>
            </a:r>
            <a:r>
              <a:rPr lang="ru-RU" sz="1300" i="1" dirty="0"/>
              <a:t> </a:t>
            </a:r>
            <a:r>
              <a:rPr lang="ru-RU" sz="1300" i="1" dirty="0" err="1"/>
              <a:t>запустити</a:t>
            </a:r>
            <a:r>
              <a:rPr lang="ru-RU" sz="1300" i="1" dirty="0"/>
              <a:t> </a:t>
            </a:r>
            <a:r>
              <a:rPr lang="ru-RU" sz="1300" i="1" dirty="0" err="1"/>
              <a:t>національний</a:t>
            </a:r>
            <a:r>
              <a:rPr lang="ru-RU" sz="1300" i="1" dirty="0"/>
              <a:t> </a:t>
            </a:r>
            <a:r>
              <a:rPr lang="ru-RU" sz="1300" i="1" dirty="0" err="1"/>
              <a:t>туристичний</a:t>
            </a:r>
            <a:r>
              <a:rPr lang="ru-RU" sz="1300" i="1" dirty="0"/>
              <a:t> портал, </a:t>
            </a:r>
            <a:r>
              <a:rPr lang="ru-RU" sz="1300" i="1" dirty="0" err="1"/>
              <a:t>який</a:t>
            </a:r>
            <a:r>
              <a:rPr lang="ru-RU" sz="1300" i="1" dirty="0"/>
              <a:t> так і не </a:t>
            </a:r>
            <a:r>
              <a:rPr lang="ru-RU" sz="1300" i="1" dirty="0" err="1"/>
              <a:t>був</a:t>
            </a:r>
            <a:r>
              <a:rPr lang="ru-RU" sz="1300" i="1" dirty="0"/>
              <a:t> </a:t>
            </a:r>
            <a:r>
              <a:rPr lang="ru-RU" sz="1300" i="1" dirty="0" err="1"/>
              <a:t>створений</a:t>
            </a:r>
            <a:r>
              <a:rPr lang="ru-RU" sz="1300" i="1" dirty="0"/>
              <a:t> за 20 </a:t>
            </a:r>
            <a:r>
              <a:rPr lang="ru-RU" sz="1300" i="1" dirty="0" err="1"/>
              <a:t>років</a:t>
            </a:r>
            <a:r>
              <a:rPr lang="ru-RU" sz="1300" i="1" dirty="0"/>
              <a:t> </a:t>
            </a:r>
            <a:r>
              <a:rPr lang="ru-RU" sz="1300" i="1" dirty="0" err="1"/>
              <a:t>розмов</a:t>
            </a:r>
            <a:r>
              <a:rPr lang="ru-RU" sz="1300" i="1" dirty="0"/>
              <a:t> про </a:t>
            </a:r>
            <a:r>
              <a:rPr lang="ru-RU" sz="1300" i="1" dirty="0" err="1"/>
              <a:t>нього</a:t>
            </a:r>
            <a:r>
              <a:rPr lang="ru-RU" sz="1300" i="1" dirty="0"/>
              <a:t>. </a:t>
            </a:r>
            <a:endParaRPr lang="ru-RU" sz="1300" i="1" dirty="0" smtClean="0"/>
          </a:p>
          <a:p>
            <a:endParaRPr lang="ru-RU" sz="1300" i="1" dirty="0"/>
          </a:p>
          <a:p>
            <a:r>
              <a:rPr lang="ru-RU" sz="1300" i="1" dirty="0" smtClean="0"/>
              <a:t>Нам </a:t>
            </a:r>
            <a:r>
              <a:rPr lang="ru-RU" sz="1300" i="1" dirty="0" err="1"/>
              <a:t>варто</a:t>
            </a:r>
            <a:r>
              <a:rPr lang="ru-RU" sz="1300" i="1" dirty="0"/>
              <a:t> </a:t>
            </a:r>
            <a:r>
              <a:rPr lang="ru-RU" sz="1300" i="1" dirty="0" err="1"/>
              <a:t>вкласти</a:t>
            </a:r>
            <a:r>
              <a:rPr lang="ru-RU" sz="1300" i="1" dirty="0"/>
              <a:t> </a:t>
            </a:r>
            <a:r>
              <a:rPr lang="ru-RU" sz="1300" i="1" dirty="0" err="1"/>
              <a:t>кошти</a:t>
            </a:r>
            <a:r>
              <a:rPr lang="ru-RU" sz="1300" i="1" dirty="0"/>
              <a:t> в дороги і </a:t>
            </a:r>
            <a:r>
              <a:rPr lang="ru-RU" sz="1300" i="1" dirty="0" err="1"/>
              <a:t>туристичну</a:t>
            </a:r>
            <a:r>
              <a:rPr lang="ru-RU" sz="1300" i="1" dirty="0"/>
              <a:t> </a:t>
            </a:r>
            <a:r>
              <a:rPr lang="ru-RU" sz="1300" i="1" dirty="0" err="1"/>
              <a:t>інфраструктуру</a:t>
            </a:r>
            <a:r>
              <a:rPr lang="ru-RU" sz="1300" i="1" dirty="0"/>
              <a:t> на </a:t>
            </a:r>
            <a:r>
              <a:rPr lang="ru-RU" sz="1300" i="1" dirty="0" err="1"/>
              <a:t>півдні</a:t>
            </a:r>
            <a:r>
              <a:rPr lang="ru-RU" sz="1300" i="1" dirty="0"/>
              <a:t> </a:t>
            </a:r>
            <a:r>
              <a:rPr lang="ru-RU" sz="1300" i="1" dirty="0" err="1"/>
              <a:t>країни</a:t>
            </a:r>
            <a:r>
              <a:rPr lang="ru-RU" sz="1300" i="1" dirty="0"/>
              <a:t>. </a:t>
            </a:r>
            <a:r>
              <a:rPr lang="ru-RU" sz="1300" i="1" dirty="0" err="1"/>
              <a:t>Якщо</a:t>
            </a:r>
            <a:r>
              <a:rPr lang="ru-RU" sz="1300" i="1" dirty="0"/>
              <a:t> </a:t>
            </a:r>
            <a:r>
              <a:rPr lang="ru-RU" sz="1300" i="1" dirty="0" err="1"/>
              <a:t>паніка</a:t>
            </a:r>
            <a:r>
              <a:rPr lang="ru-RU" sz="1300" i="1" dirty="0"/>
              <a:t> на ринках </a:t>
            </a:r>
            <a:r>
              <a:rPr lang="ru-RU" sz="1300" i="1" dirty="0" err="1"/>
              <a:t>триватиме</a:t>
            </a:r>
            <a:r>
              <a:rPr lang="ru-RU" sz="1300" i="1" dirty="0"/>
              <a:t>, то навряд </a:t>
            </a:r>
            <a:r>
              <a:rPr lang="ru-RU" sz="1300" i="1" dirty="0" err="1"/>
              <a:t>чи</a:t>
            </a:r>
            <a:r>
              <a:rPr lang="ru-RU" sz="1300" i="1" dirty="0"/>
              <a:t> буде </a:t>
            </a:r>
            <a:r>
              <a:rPr lang="ru-RU" sz="1300" i="1" dirty="0" err="1"/>
              <a:t>багато</a:t>
            </a:r>
            <a:r>
              <a:rPr lang="ru-RU" sz="1300" i="1" dirty="0"/>
              <a:t> охочих </a:t>
            </a:r>
            <a:r>
              <a:rPr lang="ru-RU" sz="1300" i="1" dirty="0" err="1"/>
              <a:t>поїхати</a:t>
            </a:r>
            <a:r>
              <a:rPr lang="ru-RU" sz="1300" i="1" dirty="0"/>
              <a:t> на </a:t>
            </a:r>
            <a:r>
              <a:rPr lang="ru-RU" sz="1300" i="1" dirty="0" err="1"/>
              <a:t>відпочинок</a:t>
            </a:r>
            <a:r>
              <a:rPr lang="ru-RU" sz="1300" i="1" dirty="0"/>
              <a:t> далеко </a:t>
            </a:r>
            <a:r>
              <a:rPr lang="ru-RU" sz="1300" i="1" dirty="0" err="1"/>
              <a:t>від</a:t>
            </a:r>
            <a:r>
              <a:rPr lang="ru-RU" sz="1300" i="1" dirty="0"/>
              <a:t> </a:t>
            </a:r>
            <a:r>
              <a:rPr lang="ru-RU" sz="1300" i="1" dirty="0" err="1"/>
              <a:t>будинку</a:t>
            </a:r>
            <a:r>
              <a:rPr lang="ru-RU" sz="1300" i="1" dirty="0"/>
              <a:t>, </a:t>
            </a:r>
            <a:r>
              <a:rPr lang="ru-RU" sz="1300" i="1" dirty="0" err="1"/>
              <a:t>або</a:t>
            </a:r>
            <a:r>
              <a:rPr lang="ru-RU" sz="1300" i="1" dirty="0"/>
              <a:t> </a:t>
            </a:r>
            <a:r>
              <a:rPr lang="ru-RU" sz="1300" i="1" dirty="0" err="1"/>
              <a:t>бронювати</a:t>
            </a:r>
            <a:r>
              <a:rPr lang="ru-RU" sz="1300" i="1" dirty="0"/>
              <a:t> </a:t>
            </a:r>
            <a:r>
              <a:rPr lang="ru-RU" sz="1300" i="1" dirty="0" err="1"/>
              <a:t>турпакети</a:t>
            </a:r>
            <a:r>
              <a:rPr lang="ru-RU" sz="1300" i="1" dirty="0"/>
              <a:t> на </a:t>
            </a:r>
            <a:r>
              <a:rPr lang="ru-RU" sz="1300" i="1" dirty="0" err="1"/>
              <a:t>кілька</a:t>
            </a:r>
            <a:r>
              <a:rPr lang="ru-RU" sz="1300" i="1" dirty="0"/>
              <a:t> </a:t>
            </a:r>
            <a:r>
              <a:rPr lang="ru-RU" sz="1300" i="1" dirty="0" err="1"/>
              <a:t>місяців</a:t>
            </a:r>
            <a:r>
              <a:rPr lang="ru-RU" sz="1300" i="1" dirty="0"/>
              <a:t> вперед. А ось охочих </a:t>
            </a:r>
            <a:r>
              <a:rPr lang="ru-RU" sz="1300" i="1" dirty="0" err="1"/>
              <a:t>подорожувати</a:t>
            </a:r>
            <a:r>
              <a:rPr lang="ru-RU" sz="1300" i="1" dirty="0"/>
              <a:t> по </a:t>
            </a:r>
            <a:r>
              <a:rPr lang="ru-RU" sz="1300" i="1" dirty="0" err="1"/>
              <a:t>Україні</a:t>
            </a:r>
            <a:r>
              <a:rPr lang="ru-RU" sz="1300" i="1" dirty="0"/>
              <a:t> буде </a:t>
            </a:r>
            <a:r>
              <a:rPr lang="ru-RU" sz="1300" i="1" dirty="0" err="1"/>
              <a:t>чимало</a:t>
            </a:r>
            <a:r>
              <a:rPr lang="ru-RU" sz="1300" i="1" dirty="0"/>
              <a:t>.</a:t>
            </a:r>
            <a:endParaRPr lang="uk-UA" sz="13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r="20138"/>
          <a:stretch>
            <a:fillRect/>
          </a:stretch>
        </p:blipFill>
        <p:spPr>
          <a:xfrm>
            <a:off x="611560" y="1052736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41474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Тому важливо показати, що Одеська, Миколаївська та Херсонська області не менш привабливі і цікаві для туриста, ніж курорти Болгарії, а унікальний клімат Закарпаття такий же, як і в сусідніх Угорщини та Словаччини. Для цього потрібна комунікація, робота зі ЗМІ і </a:t>
            </a:r>
            <a:r>
              <a:rPr lang="uk-UA" sz="2000" i="1" dirty="0" err="1" smtClean="0"/>
              <a:t>блогерами</a:t>
            </a:r>
            <a:r>
              <a:rPr lang="uk-UA" sz="2000" i="1" dirty="0" smtClean="0"/>
              <a:t>, створення привабливого іміджу регіонів і міст. І потрібно розуміти, що подібні історії в сучасному світі будуть виникати час від часу. І до цього потрібно бути готовими.</a:t>
            </a:r>
            <a:endParaRPr lang="uk-UA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5914474" cy="22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 Будьте здорові!</a:t>
            </a:r>
            <a:endParaRPr lang="uk-UA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0" y="3061326"/>
            <a:ext cx="4950296" cy="28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32656"/>
            <a:ext cx="3429000" cy="1265312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Коронавірус</a:t>
            </a:r>
            <a:r>
              <a:rPr lang="uk-UA" sz="3600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Що ж це?</a:t>
            </a:r>
            <a:endParaRPr lang="uk-UA" sz="3600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988840"/>
            <a:ext cx="3429000" cy="1920240"/>
          </a:xfrm>
        </p:spPr>
        <p:txBody>
          <a:bodyPr>
            <a:noAutofit/>
          </a:bodyPr>
          <a:lstStyle/>
          <a:p>
            <a:r>
              <a:rPr lang="uk-UA" sz="1600" dirty="0" smtClean="0"/>
              <a:t>2020 рік почався для нас несподівано. Уся планета отримала виклик від небезпечного </a:t>
            </a:r>
            <a:r>
              <a:rPr lang="uk-UA" sz="1600" dirty="0" err="1" smtClean="0"/>
              <a:t>Коронавіруса</a:t>
            </a:r>
            <a:r>
              <a:rPr lang="uk-UA" sz="1600" dirty="0" smtClean="0"/>
              <a:t>. Що ж це таке і чому всі так бояться цього слова?</a:t>
            </a:r>
          </a:p>
          <a:p>
            <a:endParaRPr lang="ru-RU" sz="1600" dirty="0"/>
          </a:p>
          <a:p>
            <a:r>
              <a:rPr lang="ru-RU" sz="1600" i="1" dirty="0" err="1">
                <a:solidFill>
                  <a:schemeClr val="bg1"/>
                </a:solidFill>
              </a:rPr>
              <a:t>Коронавірусних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i="1" dirty="0" err="1">
                <a:solidFill>
                  <a:schemeClr val="bg1"/>
                </a:solidFill>
              </a:rPr>
              <a:t>інфекція</a:t>
            </a:r>
            <a:r>
              <a:rPr lang="ru-RU" sz="1600" i="1" dirty="0">
                <a:solidFill>
                  <a:schemeClr val="bg1"/>
                </a:solidFill>
              </a:rPr>
              <a:t> COVID-19 </a:t>
            </a:r>
            <a:r>
              <a:rPr lang="ru-RU" sz="1600" dirty="0"/>
              <a:t>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інфекційне</a:t>
            </a:r>
            <a:r>
              <a:rPr lang="ru-RU" sz="1600" dirty="0"/>
              <a:t> </a:t>
            </a:r>
            <a:r>
              <a:rPr lang="ru-RU" sz="1600" dirty="0" err="1"/>
              <a:t>захворювання</a:t>
            </a:r>
            <a:r>
              <a:rPr lang="ru-RU" sz="1600" dirty="0"/>
              <a:t>, </a:t>
            </a:r>
            <a:r>
              <a:rPr lang="ru-RU" sz="1600" dirty="0" err="1"/>
              <a:t>викликане</a:t>
            </a:r>
            <a:r>
              <a:rPr lang="ru-RU" sz="1600" dirty="0"/>
              <a:t> </a:t>
            </a:r>
            <a:r>
              <a:rPr lang="ru-RU" sz="1600" dirty="0" err="1"/>
              <a:t>новим</a:t>
            </a:r>
            <a:r>
              <a:rPr lang="ru-RU" sz="1600" dirty="0"/>
              <a:t> </a:t>
            </a:r>
            <a:r>
              <a:rPr lang="ru-RU" sz="1600" dirty="0" err="1"/>
              <a:t>коронавірусів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 у людей не </a:t>
            </a:r>
            <a:r>
              <a:rPr lang="ru-RU" sz="1600" dirty="0" err="1"/>
              <a:t>виявлявся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Новий</a:t>
            </a:r>
            <a:r>
              <a:rPr lang="ru-RU" sz="1600" dirty="0"/>
              <a:t> </a:t>
            </a:r>
            <a:r>
              <a:rPr lang="ru-RU" sz="1600" dirty="0" err="1"/>
              <a:t>коронавірус</a:t>
            </a:r>
            <a:r>
              <a:rPr lang="ru-RU" sz="1600" dirty="0"/>
              <a:t> </a:t>
            </a:r>
            <a:r>
              <a:rPr lang="ru-RU" sz="1600" dirty="0" err="1"/>
              <a:t>передається</a:t>
            </a:r>
            <a:r>
              <a:rPr lang="ru-RU" sz="1600" dirty="0"/>
              <a:t>, </a:t>
            </a:r>
            <a:r>
              <a:rPr lang="ru-RU" sz="1600" dirty="0" err="1"/>
              <a:t>головним</a:t>
            </a:r>
            <a:r>
              <a:rPr lang="ru-RU" sz="1600" dirty="0"/>
              <a:t> чином, в </a:t>
            </a:r>
            <a:r>
              <a:rPr lang="ru-RU" sz="1600" dirty="0" err="1"/>
              <a:t>результаті</a:t>
            </a:r>
            <a:r>
              <a:rPr lang="ru-RU" sz="1600" dirty="0"/>
              <a:t> контакту з </a:t>
            </a:r>
            <a:r>
              <a:rPr lang="ru-RU" sz="1600" dirty="0" err="1"/>
              <a:t>інфікованою</a:t>
            </a:r>
            <a:r>
              <a:rPr lang="ru-RU" sz="1600" dirty="0"/>
              <a:t> </a:t>
            </a:r>
            <a:r>
              <a:rPr lang="ru-RU" sz="1600" dirty="0" err="1"/>
              <a:t>людиною</a:t>
            </a:r>
            <a:r>
              <a:rPr lang="ru-RU" sz="1600" dirty="0"/>
              <a:t> при </a:t>
            </a:r>
            <a:r>
              <a:rPr lang="ru-RU" sz="1600" dirty="0" err="1"/>
              <a:t>кашлі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чханні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повітряно-крапельним</a:t>
            </a:r>
            <a:r>
              <a:rPr lang="ru-RU" sz="1600" dirty="0"/>
              <a:t> </a:t>
            </a:r>
            <a:r>
              <a:rPr lang="ru-RU" sz="1600" dirty="0" smtClean="0"/>
              <a:t>шляхом. </a:t>
            </a:r>
            <a:endParaRPr lang="uk-UA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6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38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32852"/>
            <a:ext cx="49685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Небезпечне захворювання забрало життя тисяч людей у всьому світі. </a:t>
            </a:r>
            <a:r>
              <a:rPr lang="uk-UA" sz="2000" dirty="0" err="1" smtClean="0"/>
              <a:t>Коронавірус</a:t>
            </a:r>
            <a:r>
              <a:rPr lang="uk-UA" sz="2000" dirty="0" smtClean="0"/>
              <a:t> здійснив безперечний вплив на усі сфери життя, а саме: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на економіку;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н</a:t>
            </a:r>
            <a:r>
              <a:rPr lang="uk-UA" sz="2000" dirty="0" smtClean="0"/>
              <a:t> політичне життя;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н</a:t>
            </a:r>
            <a:r>
              <a:rPr lang="uk-UA" sz="2000" dirty="0" smtClean="0"/>
              <a:t>а бізнес-сферу та ділові відносини;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/>
              <a:t>н</a:t>
            </a:r>
            <a:r>
              <a:rPr lang="uk-UA" sz="2000" dirty="0" smtClean="0"/>
              <a:t>а соціальну сферу;</a:t>
            </a: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38383" y="3044279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Люди вимушені на невизначений проміжок часу забути про відпочинок і розваги, про зустрічі з друзями і рідними, про роботу і кар’єру. Найбільший вплив отримала від пандемії </a:t>
            </a:r>
            <a:r>
              <a:rPr lang="uk-UA" sz="2000" i="1" u="sng" dirty="0" smtClean="0"/>
              <a:t>сфера туризму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581128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Туризм</a:t>
            </a:r>
            <a:r>
              <a:rPr lang="ru-RU" dirty="0" smtClean="0"/>
              <a:t> - перша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, яка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постраждала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пандемії</a:t>
            </a:r>
            <a:r>
              <a:rPr lang="ru-RU" dirty="0" smtClean="0"/>
              <a:t> COVID-19.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т</a:t>
            </a:r>
            <a:r>
              <a:rPr lang="ru-RU" dirty="0" err="1" smtClean="0"/>
              <a:t>уристичні</a:t>
            </a:r>
            <a:r>
              <a:rPr lang="ru-RU" dirty="0" smtClean="0"/>
              <a:t> </a:t>
            </a:r>
            <a:r>
              <a:rPr lang="ru-RU" dirty="0" err="1" smtClean="0"/>
              <a:t>офіси</a:t>
            </a:r>
            <a:r>
              <a:rPr lang="ru-RU" dirty="0" smtClean="0"/>
              <a:t> і </a:t>
            </a:r>
            <a:r>
              <a:rPr lang="ru-RU" dirty="0" err="1" smtClean="0"/>
              <a:t>готелі</a:t>
            </a:r>
            <a:r>
              <a:rPr lang="ru-RU" dirty="0" smtClean="0"/>
              <a:t> </a:t>
            </a:r>
            <a:r>
              <a:rPr lang="ru-RU" dirty="0" err="1" smtClean="0"/>
              <a:t>призупинять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, </a:t>
            </a:r>
            <a:r>
              <a:rPr lang="ru-RU" dirty="0" err="1" smtClean="0"/>
              <a:t>чекаючи</a:t>
            </a:r>
            <a:r>
              <a:rPr lang="ru-RU" dirty="0" smtClean="0"/>
              <a:t> як буде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з </a:t>
            </a:r>
            <a:r>
              <a:rPr lang="ru-RU" dirty="0" err="1" smtClean="0"/>
              <a:t>пандемією</a:t>
            </a:r>
            <a:r>
              <a:rPr lang="ru-RU" dirty="0" smtClean="0"/>
              <a:t> в </a:t>
            </a:r>
            <a:r>
              <a:rPr lang="ru-RU" dirty="0" err="1" smtClean="0"/>
              <a:t>подальшому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48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764704"/>
            <a:ext cx="3287358" cy="1872208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пандемія вплинула на світовий туризм?</a:t>
            </a:r>
            <a:endParaRPr lang="uk-UA" sz="36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2708920"/>
            <a:ext cx="3429000" cy="2088232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березня Всесвітня туристична організація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UNWTO)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констатувала, що річні збитки для глобальної індустрії складуть 30-50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доларів, але і вони можуть збільшуватися, оскільки ситуація постійно змінюється.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річні втрати туристичної галузі тільки в США складуть 24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доларів, що в три рази більше втрат країни під час терактів 9/11. Що стосується Італії, де туризм складає 13% ВВП, то країна вже втратила майже 10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доларів, але збитки будуть набагато більше, адже більшість маленьких підприємств не винесуть кризи.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64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23528" y="3326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Всесвітня</a:t>
            </a:r>
            <a:r>
              <a:rPr lang="ru-RU" dirty="0" smtClean="0"/>
              <a:t> </a:t>
            </a:r>
            <a:r>
              <a:rPr lang="ru-RU" dirty="0" err="1" smtClean="0"/>
              <a:t>туристична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, членом </a:t>
            </a:r>
            <a:r>
              <a:rPr lang="ru-RU" dirty="0" err="1" smtClean="0"/>
              <a:t>якої</a:t>
            </a:r>
            <a:r>
              <a:rPr lang="ru-RU" dirty="0" smtClean="0"/>
              <a:t> є </a:t>
            </a:r>
            <a:r>
              <a:rPr lang="ru-RU" dirty="0" err="1" smtClean="0"/>
              <a:t>Україна</a:t>
            </a:r>
            <a:r>
              <a:rPr lang="ru-RU" dirty="0" smtClean="0"/>
              <a:t>, закликала уряди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підтримати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та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в </a:t>
            </a:r>
            <a:r>
              <a:rPr lang="ru-RU" dirty="0" err="1" smtClean="0"/>
              <a:t>туризмі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вони </a:t>
            </a:r>
            <a:r>
              <a:rPr lang="ru-RU" dirty="0" err="1" smtClean="0"/>
              <a:t>складають</a:t>
            </a:r>
            <a:r>
              <a:rPr lang="ru-RU" dirty="0" smtClean="0"/>
              <a:t> 80% сектора.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74179" y="1556792"/>
            <a:ext cx="729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Туризм як ніяка інша галузь схильна до зовнішніх змін - війна, епідемія, революція, на все це люди гостро реагують і вирішують відкласти поїздку. За суб'єктивною оцінкою спеціалістів, ринок з початку лютого "просів" приблизно до 30% "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2924944"/>
            <a:ext cx="6840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Деякі країни вводять обмеження на кордонах і додаткові перевірки в аеропортах. Атмосфера, яка панує під час таких перевірок, навряд чи буде сприяти спокійному відпустці.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/>
              <a:t>Д</a:t>
            </a:r>
            <a:r>
              <a:rPr lang="uk-UA" dirty="0" smtClean="0"/>
              <a:t>еякі авіакомпанії скасували рейси в Китай та інші країни з високим рівнем зараження </a:t>
            </a:r>
            <a:r>
              <a:rPr lang="uk-UA" dirty="0" err="1" smtClean="0"/>
              <a:t>коронавірусів</a:t>
            </a:r>
            <a:r>
              <a:rPr lang="uk-UA" dirty="0" smtClean="0"/>
              <a:t> - Південну Корею, Італію та Іран. Міжнародна організація цивільної авіації (ІКАО) підрахувала: у першому кварталі 2020 року глобальний дохід від авіаперевезень скоротиться на $ 4-5 млрд.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39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Крім того, по всьому світу компанії і уряди країн скасовують заходи: від тижнів моди і конференцій з питань штучного інтелекту до футбольних матчів і карнавалів. І це не тільки призводить до збитків для організаторів, а й зменшує потік туристів.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dirty="0" smtClean="0"/>
              <a:t>За розрахунками Всесвітньої ради подорожей та туризму (</a:t>
            </a:r>
            <a:r>
              <a:rPr lang="en-US" sz="1600" dirty="0" smtClean="0"/>
              <a:t>WTTC) </a:t>
            </a:r>
            <a:r>
              <a:rPr lang="uk-UA" sz="1600" dirty="0" smtClean="0"/>
              <a:t>спільно з </a:t>
            </a:r>
            <a:r>
              <a:rPr lang="en-US" sz="1600" dirty="0" smtClean="0"/>
              <a:t>Oxford Economics, </a:t>
            </a:r>
            <a:r>
              <a:rPr lang="uk-UA" sz="1600" dirty="0" err="1" smtClean="0"/>
              <a:t>коронавірус</a:t>
            </a:r>
            <a:r>
              <a:rPr lang="uk-UA" sz="1600" dirty="0" smtClean="0"/>
              <a:t> вже завдав світової туристичної галузі близько $ 22 </a:t>
            </a:r>
            <a:r>
              <a:rPr lang="uk-UA" sz="1600" dirty="0" err="1" smtClean="0"/>
              <a:t>млрд</a:t>
            </a:r>
            <a:r>
              <a:rPr lang="uk-UA" sz="1600" dirty="0" smtClean="0"/>
              <a:t> збитків. Переважно це збитки від зменшення числа китайських туристів, які витрачають найбільше коштів під час відпустки. У той же час, в </a:t>
            </a:r>
            <a:r>
              <a:rPr lang="en-US" sz="1600" dirty="0" smtClean="0"/>
              <a:t>WTTC </a:t>
            </a:r>
            <a:r>
              <a:rPr lang="uk-UA" sz="1600" dirty="0" smtClean="0"/>
              <a:t>відзначають, що 90% збитків туристичної галузі приніс не стільки сам вірус, скільки пов'язана з ним паніка.</a:t>
            </a:r>
            <a:endParaRPr lang="uk-UA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73016"/>
            <a:ext cx="4176464" cy="27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</a:t>
            </a:r>
            <a:r>
              <a:rPr lang="uk-UA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Коронавірусу</a:t>
            </a:r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туризм в Україні</a:t>
            </a:r>
            <a:endParaRPr lang="uk-UA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68407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, то уряд </a:t>
            </a:r>
            <a:r>
              <a:rPr lang="ru-RU" sz="1400" dirty="0" err="1" smtClean="0"/>
              <a:t>ще</a:t>
            </a:r>
            <a:r>
              <a:rPr lang="ru-RU" sz="1400" dirty="0" smtClean="0"/>
              <a:t> не </a:t>
            </a:r>
            <a:r>
              <a:rPr lang="ru-RU" sz="1400" dirty="0" err="1" smtClean="0"/>
              <a:t>підраховувало</a:t>
            </a:r>
            <a:r>
              <a:rPr lang="ru-RU" sz="1400" dirty="0" smtClean="0"/>
              <a:t> </a:t>
            </a:r>
            <a:r>
              <a:rPr lang="ru-RU" sz="1400" dirty="0" err="1" smtClean="0"/>
              <a:t>втрати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галузі</a:t>
            </a:r>
            <a:r>
              <a:rPr lang="ru-RU" sz="1400" dirty="0" smtClean="0"/>
              <a:t>, але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очевидно,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закриттям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кордонів</a:t>
            </a:r>
            <a:r>
              <a:rPr lang="ru-RU" sz="1400" dirty="0" smtClean="0"/>
              <a:t> вони </a:t>
            </a:r>
            <a:r>
              <a:rPr lang="ru-RU" sz="1400" dirty="0" err="1" smtClean="0"/>
              <a:t>будуть</a:t>
            </a:r>
            <a:r>
              <a:rPr lang="ru-RU" sz="1400" dirty="0" smtClean="0"/>
              <a:t> і торкнуться в основному </a:t>
            </a:r>
            <a:r>
              <a:rPr lang="ru-RU" sz="1400" dirty="0" err="1" smtClean="0"/>
              <a:t>в'їзного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виїзного</a:t>
            </a:r>
            <a:r>
              <a:rPr lang="ru-RU" sz="1400" dirty="0" smtClean="0"/>
              <a:t> туризму. Зараз </a:t>
            </a:r>
            <a:r>
              <a:rPr lang="ru-RU" sz="1400" dirty="0" err="1" smtClean="0"/>
              <a:t>обмеження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внутрішнього</a:t>
            </a:r>
            <a:r>
              <a:rPr lang="ru-RU" sz="1400" dirty="0" smtClean="0"/>
              <a:t> туризму не </a:t>
            </a:r>
            <a:r>
              <a:rPr lang="ru-RU" sz="1400" dirty="0" err="1" smtClean="0"/>
              <a:t>вводилися</a:t>
            </a:r>
            <a:r>
              <a:rPr lang="ru-RU" sz="1400" dirty="0" smtClean="0"/>
              <a:t>, але, </a:t>
            </a:r>
            <a:r>
              <a:rPr lang="ru-RU" sz="1400" dirty="0" err="1" smtClean="0"/>
              <a:t>звичайно</a:t>
            </a:r>
            <a:r>
              <a:rPr lang="ru-RU" sz="1400" dirty="0" smtClean="0"/>
              <a:t>, карантин і заборона </a:t>
            </a:r>
            <a:r>
              <a:rPr lang="ru-RU" sz="1400" dirty="0" err="1" smtClean="0"/>
              <a:t>масових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заходів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вплинуть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бізнес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uk-UA" sz="1400" dirty="0" smtClean="0"/>
              <a:t>Різке зниження бронювань </a:t>
            </a:r>
            <a:r>
              <a:rPr lang="uk-UA" sz="1400" dirty="0" err="1" smtClean="0"/>
              <a:t>турпакетів</a:t>
            </a:r>
            <a:r>
              <a:rPr lang="uk-UA" sz="1400" dirty="0" smtClean="0"/>
              <a:t> по акціях раннього бронювання відзначають українські туроператори. Авіакомпанії ще в середині лютого зіткнулися зі зменшенням кількості пасажирів. Сьогодні авіаперевізники активно знижують ціни.</a:t>
            </a:r>
          </a:p>
          <a:p>
            <a:endParaRPr lang="uk-UA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25" y="4077071"/>
            <a:ext cx="4859926" cy="27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рятувати туристичну сферу в Україні під час пандемії?</a:t>
            </a:r>
            <a:endParaRPr lang="uk-UA" sz="32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109" y="2149019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Так що ж робити органам влади, щоб врятувати і без того слабку вітчизняну туристичну галузь і ефективно використовувати бюджетні кошти? Є декілька порад на цей випадок:</a:t>
            </a:r>
          </a:p>
          <a:p>
            <a:endParaRPr lang="uk-UA" sz="1400" dirty="0" smtClean="0"/>
          </a:p>
          <a:p>
            <a:pPr marL="342900" indent="-342900">
              <a:buAutoNum type="arabicPeriod"/>
            </a:pPr>
            <a:r>
              <a:rPr lang="uk-UA" sz="1300" i="1" dirty="0" smtClean="0"/>
              <a:t>Нарешті прийшов час на державному рівні підтягнути всі слабкі місця: оновити стандарти сервісу, зробити зручну і прозору систему категоризації готелів (особливо напередодні легалізації грального бізнесу, коли зали і казино дозволять лише в готелях певної «</a:t>
            </a:r>
            <a:r>
              <a:rPr lang="uk-UA" sz="1300" i="1" dirty="0" err="1" smtClean="0"/>
              <a:t>зірковості</a:t>
            </a:r>
            <a:r>
              <a:rPr lang="uk-UA" sz="1300" i="1" dirty="0" smtClean="0"/>
              <a:t>»), створити електронний реєстр всіх суб'єктів туристичної діяльності, навести порядок у забезпеченні прозорого фінансового покриття збитків туристів.</a:t>
            </a:r>
          </a:p>
          <a:p>
            <a:pPr marL="342900" indent="-342900">
              <a:buAutoNum type="arabicPeriod"/>
            </a:pPr>
            <a:endParaRPr lang="uk-UA" sz="1300" i="1" dirty="0"/>
          </a:p>
          <a:p>
            <a:pPr marL="342900" indent="-342900">
              <a:buAutoNum type="arabicPeriod"/>
            </a:pPr>
            <a:r>
              <a:rPr lang="uk-UA" sz="1300" i="1" dirty="0" smtClean="0"/>
              <a:t>Податки. Держава повинна однозначно їх знизити. Ввести податкові канікули для засобів розміщення, внутрішніх перевезень і культурної індустрії: за час карантину є ризик втратити заклади розміщення, маленькі транспортні і туристичні компанії. Нагадаю, що Україна єдина в Європі, де не було введено зниженого ПДВ для індустрії гостинності, культури і спорту. На сьогодні ряд країн ввели знижені податки і компенсації збитків в туристичній сфері (Австралія, Великобританія, Італія, Китай). Також Україні необхідні економічні зони зі спеціальними умовами для інвесторів в </a:t>
            </a:r>
            <a:r>
              <a:rPr lang="uk-UA" sz="1300" i="1" dirty="0" err="1" smtClean="0"/>
              <a:t>туріндустрию</a:t>
            </a:r>
            <a:r>
              <a:rPr lang="uk-UA" sz="1300" i="1" dirty="0" smtClean="0"/>
              <a:t>, як це було в Грузії.</a:t>
            </a:r>
            <a:endParaRPr lang="uk-UA" sz="1300" i="1" dirty="0"/>
          </a:p>
        </p:txBody>
      </p:sp>
    </p:spTree>
    <p:extLst>
      <p:ext uri="{BB962C8B-B14F-4D97-AF65-F5344CB8AC3E}">
        <p14:creationId xmlns:p14="http://schemas.microsoft.com/office/powerpoint/2010/main" val="10016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404665"/>
            <a:ext cx="74168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i="1" dirty="0" smtClean="0"/>
          </a:p>
          <a:p>
            <a:r>
              <a:rPr lang="ru-RU" sz="1300" i="1" dirty="0" smtClean="0"/>
              <a:t>3. </a:t>
            </a:r>
            <a:r>
              <a:rPr lang="ru-RU" sz="1300" i="1" dirty="0" err="1" smtClean="0"/>
              <a:t>Інфраструктура</a:t>
            </a:r>
            <a:r>
              <a:rPr lang="ru-RU" sz="1300" i="1" dirty="0" smtClean="0"/>
              <a:t> і </a:t>
            </a:r>
            <a:r>
              <a:rPr lang="ru-RU" sz="1300" i="1" dirty="0" err="1" smtClean="0"/>
              <a:t>зв'язок</a:t>
            </a:r>
            <a:r>
              <a:rPr lang="ru-RU" sz="1300" i="1" dirty="0" smtClean="0"/>
              <a:t>. </a:t>
            </a:r>
            <a:r>
              <a:rPr lang="ru-RU" sz="1300" i="1" dirty="0" err="1" smtClean="0"/>
              <a:t>Під</a:t>
            </a:r>
            <a:r>
              <a:rPr lang="ru-RU" sz="1300" i="1" dirty="0" smtClean="0"/>
              <a:t> час карантину </a:t>
            </a:r>
            <a:r>
              <a:rPr lang="ru-RU" sz="1300" i="1" dirty="0" err="1" smtClean="0"/>
              <a:t>можна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щось</a:t>
            </a:r>
            <a:r>
              <a:rPr lang="ru-RU" sz="1300" i="1" dirty="0" smtClean="0"/>
              <a:t> з </a:t>
            </a:r>
            <a:r>
              <a:rPr lang="ru-RU" sz="1300" i="1" dirty="0" err="1" smtClean="0"/>
              <a:t>цим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зробити</a:t>
            </a:r>
            <a:r>
              <a:rPr lang="ru-RU" sz="1300" i="1" dirty="0" smtClean="0"/>
              <a:t>: у </a:t>
            </a:r>
            <a:r>
              <a:rPr lang="ru-RU" sz="1300" i="1" dirty="0" err="1" smtClean="0"/>
              <a:t>багатьох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туристичних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місцях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зв'язок</a:t>
            </a:r>
            <a:r>
              <a:rPr lang="ru-RU" sz="1300" i="1" dirty="0" smtClean="0"/>
              <a:t> просто </a:t>
            </a:r>
            <a:r>
              <a:rPr lang="ru-RU" sz="1300" i="1" dirty="0" err="1" smtClean="0"/>
              <a:t>відсутня</a:t>
            </a:r>
            <a:r>
              <a:rPr lang="ru-RU" sz="1300" i="1" dirty="0" smtClean="0"/>
              <a:t>, </a:t>
            </a:r>
            <a:r>
              <a:rPr lang="ru-RU" sz="1300" i="1" dirty="0" err="1" smtClean="0"/>
              <a:t>навіть</a:t>
            </a:r>
            <a:r>
              <a:rPr lang="ru-RU" sz="1300" i="1" dirty="0" smtClean="0"/>
              <a:t> в </a:t>
            </a:r>
            <a:r>
              <a:rPr lang="ru-RU" sz="1300" i="1" dirty="0" err="1" smtClean="0"/>
              <a:t>центрі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столиці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перебої</a:t>
            </a:r>
            <a:r>
              <a:rPr lang="ru-RU" sz="1300" i="1" dirty="0" smtClean="0"/>
              <a:t> з </a:t>
            </a:r>
            <a:r>
              <a:rPr lang="ru-RU" sz="1300" i="1" dirty="0" err="1" smtClean="0"/>
              <a:t>інтернетом</a:t>
            </a:r>
            <a:r>
              <a:rPr lang="ru-RU" sz="1300" i="1" dirty="0" smtClean="0"/>
              <a:t>. Карантин повинен </a:t>
            </a:r>
            <a:r>
              <a:rPr lang="ru-RU" sz="1300" i="1" dirty="0" err="1" smtClean="0"/>
              <a:t>підштовхнути</a:t>
            </a:r>
            <a:r>
              <a:rPr lang="ru-RU" sz="1300" i="1" dirty="0" smtClean="0"/>
              <a:t> до </a:t>
            </a:r>
            <a:r>
              <a:rPr lang="ru-RU" sz="1300" i="1" dirty="0" err="1" smtClean="0"/>
              <a:t>модернізації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зв'язку</a:t>
            </a:r>
            <a:r>
              <a:rPr lang="ru-RU" sz="1300" i="1" dirty="0" smtClean="0"/>
              <a:t> та </a:t>
            </a:r>
            <a:r>
              <a:rPr lang="ru-RU" sz="1300" i="1" dirty="0" err="1" smtClean="0"/>
              <a:t>інтернетизації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країни</a:t>
            </a:r>
            <a:r>
              <a:rPr lang="ru-RU" sz="1300" i="1" dirty="0" smtClean="0"/>
              <a:t>.</a:t>
            </a:r>
          </a:p>
          <a:p>
            <a:endParaRPr lang="ru-RU" sz="1300" i="1" dirty="0" smtClean="0"/>
          </a:p>
          <a:p>
            <a:r>
              <a:rPr lang="ru-RU" sz="1300" i="1" dirty="0" smtClean="0"/>
              <a:t>4. </a:t>
            </a:r>
            <a:r>
              <a:rPr lang="ru-RU" sz="1300" i="1" dirty="0" err="1" smtClean="0"/>
              <a:t>Навчання</a:t>
            </a:r>
            <a:r>
              <a:rPr lang="ru-RU" sz="1300" i="1" dirty="0" smtClean="0"/>
              <a:t>. </a:t>
            </a:r>
            <a:r>
              <a:rPr lang="ru-RU" sz="1300" i="1" dirty="0" err="1" smtClean="0"/>
              <a:t>Громади</a:t>
            </a:r>
            <a:r>
              <a:rPr lang="ru-RU" sz="1300" i="1" dirty="0" smtClean="0"/>
              <a:t> треба </a:t>
            </a:r>
            <a:r>
              <a:rPr lang="ru-RU" sz="1300" i="1" dirty="0" err="1" smtClean="0"/>
              <a:t>навчити</a:t>
            </a:r>
            <a:r>
              <a:rPr lang="ru-RU" sz="1300" i="1" dirty="0" smtClean="0"/>
              <a:t>, як правильно </a:t>
            </a:r>
            <a:r>
              <a:rPr lang="ru-RU" sz="1300" i="1" dirty="0" err="1" smtClean="0"/>
              <a:t>створювати</a:t>
            </a:r>
            <a:r>
              <a:rPr lang="ru-RU" sz="1300" i="1" dirty="0" smtClean="0"/>
              <a:t> і </a:t>
            </a:r>
            <a:r>
              <a:rPr lang="ru-RU" sz="1300" i="1" dirty="0" err="1" smtClean="0"/>
              <a:t>популяризувати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туристичний</a:t>
            </a:r>
            <a:r>
              <a:rPr lang="ru-RU" sz="1300" i="1" dirty="0" smtClean="0"/>
              <a:t> продукт. </a:t>
            </a:r>
            <a:r>
              <a:rPr lang="ru-RU" sz="1300" i="1" dirty="0" err="1" smtClean="0"/>
              <a:t>Окремий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напрямок</a:t>
            </a:r>
            <a:r>
              <a:rPr lang="ru-RU" sz="1300" i="1" dirty="0" smtClean="0"/>
              <a:t> - </a:t>
            </a:r>
            <a:r>
              <a:rPr lang="ru-RU" sz="1300" i="1" dirty="0" err="1" smtClean="0"/>
              <a:t>освіту</a:t>
            </a:r>
            <a:r>
              <a:rPr lang="ru-RU" sz="1300" i="1" dirty="0" smtClean="0"/>
              <a:t> в </a:t>
            </a:r>
            <a:r>
              <a:rPr lang="ru-RU" sz="1300" i="1" dirty="0" err="1" smtClean="0"/>
              <a:t>університетах</a:t>
            </a:r>
            <a:r>
              <a:rPr lang="ru-RU" sz="1300" i="1" dirty="0" smtClean="0"/>
              <a:t>. </a:t>
            </a:r>
            <a:r>
              <a:rPr lang="ru-RU" sz="1300" i="1" dirty="0" err="1" smtClean="0"/>
              <a:t>Навчальні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програми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потребують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оновлення</a:t>
            </a:r>
            <a:r>
              <a:rPr lang="ru-RU" sz="1300" i="1" dirty="0" smtClean="0"/>
              <a:t> і </a:t>
            </a:r>
            <a:r>
              <a:rPr lang="ru-RU" sz="1300" i="1" dirty="0" err="1" smtClean="0"/>
              <a:t>більшою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практиці</a:t>
            </a:r>
            <a:r>
              <a:rPr lang="ru-RU" sz="1300" i="1" dirty="0" smtClean="0"/>
              <a:t> в </a:t>
            </a:r>
            <a:r>
              <a:rPr lang="ru-RU" sz="1300" i="1" dirty="0" err="1" smtClean="0"/>
              <a:t>українській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сфері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гостинності</a:t>
            </a:r>
            <a:r>
              <a:rPr lang="ru-RU" sz="1300" i="1" dirty="0" smtClean="0"/>
              <a:t>: не </a:t>
            </a:r>
            <a:r>
              <a:rPr lang="ru-RU" sz="1300" i="1" dirty="0" err="1" smtClean="0"/>
              <a:t>тільки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відправляти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студентів</a:t>
            </a:r>
            <a:r>
              <a:rPr lang="ru-RU" sz="1300" i="1" dirty="0" smtClean="0"/>
              <a:t> на практику </a:t>
            </a:r>
            <a:r>
              <a:rPr lang="ru-RU" sz="1300" i="1" dirty="0" err="1" smtClean="0"/>
              <a:t>аніматорами</a:t>
            </a:r>
            <a:r>
              <a:rPr lang="ru-RU" sz="1300" i="1" dirty="0" smtClean="0"/>
              <a:t> в </a:t>
            </a:r>
            <a:r>
              <a:rPr lang="ru-RU" sz="1300" i="1" dirty="0" err="1" smtClean="0"/>
              <a:t>Туреччину</a:t>
            </a:r>
            <a:r>
              <a:rPr lang="ru-RU" sz="1300" i="1" dirty="0" smtClean="0"/>
              <a:t>, а </a:t>
            </a:r>
            <a:r>
              <a:rPr lang="ru-RU" sz="1300" i="1" dirty="0" err="1" smtClean="0"/>
              <a:t>закликати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вітчизняний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бізнес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залучати</a:t>
            </a:r>
            <a:r>
              <a:rPr lang="ru-RU" sz="1300" i="1" dirty="0" smtClean="0"/>
              <a:t> молодь, </a:t>
            </a:r>
            <a:r>
              <a:rPr lang="ru-RU" sz="1300" i="1" dirty="0" err="1" smtClean="0"/>
              <a:t>створювати</a:t>
            </a:r>
            <a:r>
              <a:rPr lang="ru-RU" sz="1300" i="1" dirty="0" smtClean="0"/>
              <a:t> для них </a:t>
            </a:r>
            <a:r>
              <a:rPr lang="ru-RU" sz="1300" i="1" dirty="0" err="1" smtClean="0"/>
              <a:t>практичні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програми</a:t>
            </a:r>
            <a:r>
              <a:rPr lang="ru-RU" sz="1300" i="1" dirty="0" smtClean="0"/>
              <a:t>.</a:t>
            </a:r>
          </a:p>
          <a:p>
            <a:endParaRPr lang="uk-UA" sz="1300" i="1" dirty="0" smtClean="0"/>
          </a:p>
          <a:p>
            <a:r>
              <a:rPr lang="uk-UA" sz="1300" i="1" dirty="0" smtClean="0"/>
              <a:t>5. Спокій і сприйняття всього як можливості. Після </a:t>
            </a:r>
            <a:r>
              <a:rPr lang="uk-UA" sz="1300" i="1" dirty="0" err="1" smtClean="0"/>
              <a:t>короновіруса</a:t>
            </a:r>
            <a:r>
              <a:rPr lang="uk-UA" sz="1300" i="1" dirty="0" smtClean="0"/>
              <a:t> багато країн «</a:t>
            </a:r>
            <a:r>
              <a:rPr lang="uk-UA" sz="1300" i="1" dirty="0" err="1" smtClean="0"/>
              <a:t>обнуляться</a:t>
            </a:r>
            <a:r>
              <a:rPr lang="uk-UA" sz="1300" i="1" dirty="0" smtClean="0"/>
              <a:t>». У нас є реальний шанс підтягнутися до лідерів.</a:t>
            </a:r>
            <a:endParaRPr lang="uk-UA" sz="1300" i="1" dirty="0"/>
          </a:p>
        </p:txBody>
      </p:sp>
    </p:spTree>
    <p:extLst>
      <p:ext uri="{BB962C8B-B14F-4D97-AF65-F5344CB8AC3E}">
        <p14:creationId xmlns:p14="http://schemas.microsoft.com/office/powerpoint/2010/main" val="8613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1156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Презентація на тему: «Як коронавірус вплинув на туризм»</vt:lpstr>
      <vt:lpstr>Коронавірус. Що ж це?</vt:lpstr>
      <vt:lpstr>Презентация PowerPoint</vt:lpstr>
      <vt:lpstr>Як пандемія вплинула на світовий туризм?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Україна і внутрішній туризм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тему:«Як коронавірус вплинув на туризм»</dc:title>
  <dc:creator>Андрей</dc:creator>
  <cp:lastModifiedBy>Андрей</cp:lastModifiedBy>
  <cp:revision>7</cp:revision>
  <dcterms:created xsi:type="dcterms:W3CDTF">2020-03-28T09:08:46Z</dcterms:created>
  <dcterms:modified xsi:type="dcterms:W3CDTF">2020-03-28T10:18:44Z</dcterms:modified>
</cp:coreProperties>
</file>