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8" r:id="rId3"/>
    <p:sldId id="291" r:id="rId4"/>
    <p:sldId id="307" r:id="rId5"/>
    <p:sldId id="316" r:id="rId6"/>
    <p:sldId id="315" r:id="rId7"/>
    <p:sldId id="314" r:id="rId8"/>
    <p:sldId id="313" r:id="rId9"/>
    <p:sldId id="312" r:id="rId10"/>
    <p:sldId id="310" r:id="rId11"/>
    <p:sldId id="311" r:id="rId12"/>
    <p:sldId id="330" r:id="rId13"/>
    <p:sldId id="309" r:id="rId14"/>
    <p:sldId id="331" r:id="rId15"/>
    <p:sldId id="332" r:id="rId16"/>
    <p:sldId id="322" r:id="rId17"/>
    <p:sldId id="321" r:id="rId18"/>
    <p:sldId id="333" r:id="rId19"/>
    <p:sldId id="334" r:id="rId20"/>
    <p:sldId id="338" r:id="rId21"/>
    <p:sldId id="337" r:id="rId22"/>
    <p:sldId id="339" r:id="rId23"/>
    <p:sldId id="326" r:id="rId24"/>
    <p:sldId id="335" r:id="rId25"/>
    <p:sldId id="336" r:id="rId26"/>
    <p:sldId id="327" r:id="rId27"/>
    <p:sldId id="340" r:id="rId28"/>
    <p:sldId id="328" r:id="rId29"/>
    <p:sldId id="329" r:id="rId30"/>
    <p:sldId id="349" r:id="rId31"/>
    <p:sldId id="282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962" y="766894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Лекція </a:t>
            </a:r>
            <a:r>
              <a:rPr lang="en-US" smtClean="0"/>
              <a:t>1</a:t>
            </a:r>
            <a:r>
              <a:rPr lang="uk-UA" smtClean="0"/>
              <a:t>2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617" y="0"/>
            <a:ext cx="2527817" cy="962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mACAW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5" y="1424539"/>
            <a:ext cx="4081796" cy="3455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Access with Collision Avoidance for </a:t>
            </a:r>
            <a:r>
              <a:rPr lang="en-US" dirty="0" smtClean="0"/>
              <a:t>Wireless </a:t>
            </a:r>
            <a:r>
              <a:rPr lang="uk-UA" dirty="0" smtClean="0"/>
              <a:t>вирішує проблеми прихованої і засвіченої станцій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01" y="1520791"/>
            <a:ext cx="68103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079" y="289378"/>
            <a:ext cx="835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 RTS </a:t>
            </a:r>
            <a:r>
              <a:rPr lang="en-US" sz="2400" b="1" dirty="0">
                <a:latin typeface="News Gothic MT"/>
              </a:rPr>
              <a:t>(request to send</a:t>
            </a:r>
            <a:r>
              <a:rPr lang="en-US" sz="2400" b="1" dirty="0" smtClean="0">
                <a:latin typeface="News Gothic MT"/>
              </a:rPr>
              <a:t>)</a:t>
            </a:r>
            <a:r>
              <a:rPr lang="uk-UA" sz="2400" b="1" dirty="0" smtClean="0">
                <a:latin typeface="News Gothic MT"/>
              </a:rPr>
              <a:t> - </a:t>
            </a:r>
            <a:r>
              <a:rPr lang="en-US" sz="2400" b="1" dirty="0" smtClean="0">
                <a:latin typeface="News Gothic MT"/>
              </a:rPr>
              <a:t>MACAW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6" y="986696"/>
            <a:ext cx="10276573" cy="5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41"/>
            <a:ext cx="5949434" cy="5116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6" y="637740"/>
            <a:ext cx="631543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1" y="1091815"/>
            <a:ext cx="5965894" cy="3797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655" y="318253"/>
            <a:ext cx="677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Вирішення </a:t>
            </a:r>
            <a:r>
              <a:rPr lang="uk-UA" sz="2800" dirty="0"/>
              <a:t>проблеми </a:t>
            </a:r>
            <a:r>
              <a:rPr lang="uk-UA" sz="2800" dirty="0" smtClean="0"/>
              <a:t>засвіченої </a:t>
            </a:r>
            <a:r>
              <a:rPr lang="uk-UA" sz="2800" dirty="0"/>
              <a:t>станцій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44" y="1081245"/>
            <a:ext cx="5959356" cy="38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4" y="0"/>
            <a:ext cx="979942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8451" y="486383"/>
            <a:ext cx="4406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Physical Layer Convergence Procedure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8754894" y="252919"/>
            <a:ext cx="165370" cy="2334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310008"/>
            <a:ext cx="1576935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Synch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Преамбула з 80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'0‘ та '1‘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йдуть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Delimiter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0000 1100 1011 1101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PLW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PLCP_PDU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Length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поле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кадрі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Перша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заголовка.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1Mbps!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Signalling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показати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MAC заголовка.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Перший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біт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завжди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'0'.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1 по 3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вказують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даних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HEC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65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7" y="68430"/>
            <a:ext cx="11182250" cy="67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73"/>
            <a:ext cx="12092125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3" y="364692"/>
            <a:ext cx="8240857" cy="62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17" y="80817"/>
            <a:ext cx="7016029" cy="64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237" y="5226840"/>
            <a:ext cx="268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Wi-Fi</a:t>
            </a:r>
            <a:endParaRPr lang="uk-UA" sz="4800" b="1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793883" y="4798640"/>
            <a:ext cx="325131" cy="1687398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9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1599" y="-454061"/>
            <a:ext cx="119610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 до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ru-RU" sz="2400" dirty="0" smtClean="0">
                <a:effectLst/>
                <a:latin typeface="Arial" panose="020B0604020202020204" pitchFamily="34" charset="0"/>
              </a:rPr>
              <a:t>DS</a:t>
            </a:r>
            <a:endParaRPr lang="uk-UA" altLang="ru-RU" sz="2400" dirty="0" smtClean="0"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є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частиною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більшого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і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очікуються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фрагменти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Retry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посилається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повторно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Mgmt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режимі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працює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передавальний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пристрій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енергозбереження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те,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прибудуть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повідомляє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 WEP як систему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шифрування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надісланий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Strictly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рідко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вживається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111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1207192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Тривалість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ідентифікатор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Використовуєтсья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обрахунку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NAV.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замовчуванням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бездротового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телефона).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встановлено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- 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адреса1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Так само,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задіяна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Wireless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(WDS)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зв’язок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AP до AP),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 буде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AP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відправника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пункту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4 - адресу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Fragment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номер кадру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послідовності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Body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кадру. До  2312 байт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- 32-bit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Redundancy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всього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802.11  </a:t>
            </a:r>
          </a:p>
        </p:txBody>
      </p:sp>
    </p:spTree>
    <p:extLst>
      <p:ext uri="{BB962C8B-B14F-4D97-AF65-F5344CB8AC3E}">
        <p14:creationId xmlns:p14="http://schemas.microsoft.com/office/powerpoint/2010/main" val="31629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95" y="230317"/>
            <a:ext cx="11453696" cy="6438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Пристрої користувача можуть </a:t>
            </a:r>
            <a:r>
              <a:rPr lang="uk-UA" dirty="0"/>
              <a:t>працювати в двох </a:t>
            </a:r>
            <a:r>
              <a:rPr lang="uk-UA" sz="2400" b="1" dirty="0"/>
              <a:t>режимах пошуку мережі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sz="2400" dirty="0"/>
              <a:t>1. </a:t>
            </a:r>
            <a:r>
              <a:rPr lang="uk-UA" sz="2400" b="1" dirty="0"/>
              <a:t>Режим пасивного сканування (</a:t>
            </a:r>
            <a:r>
              <a:rPr lang="uk-UA" sz="2400" b="1" dirty="0" err="1"/>
              <a:t>Passive</a:t>
            </a:r>
            <a:r>
              <a:rPr lang="uk-UA" sz="2400" b="1" dirty="0"/>
              <a:t> </a:t>
            </a:r>
            <a:r>
              <a:rPr lang="uk-UA" sz="2400" b="1" dirty="0" err="1"/>
              <a:t>Scanning</a:t>
            </a:r>
            <a:r>
              <a:rPr lang="uk-UA" sz="2400" b="1" dirty="0"/>
              <a:t>)</a:t>
            </a:r>
            <a:r>
              <a:rPr lang="uk-UA" sz="2400" dirty="0"/>
              <a:t> - тихо слухаємо ефір.</a:t>
            </a:r>
            <a:br>
              <a:rPr lang="uk-UA" sz="2400" dirty="0"/>
            </a:br>
            <a:r>
              <a:rPr lang="uk-UA" sz="2400" dirty="0"/>
              <a:t>Досить повільний режим, тому що призначене для користувача пристрій повинен послідовно прослуховувати всі частотні канали підтримуваного діапазону в надії виявити </a:t>
            </a:r>
            <a:r>
              <a:rPr lang="en-US" sz="2400" b="1" dirty="0" smtClean="0"/>
              <a:t>Beacon</a:t>
            </a:r>
            <a:r>
              <a:rPr lang="uk-UA" sz="2400" dirty="0" smtClean="0"/>
              <a:t> </a:t>
            </a:r>
            <a:r>
              <a:rPr lang="uk-UA" sz="2400" dirty="0"/>
              <a:t>точок доступу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2. </a:t>
            </a:r>
            <a:r>
              <a:rPr lang="uk-UA" sz="2400" b="1" dirty="0"/>
              <a:t>Режим Активного сканування (</a:t>
            </a:r>
            <a:r>
              <a:rPr lang="uk-UA" sz="2400" b="1" dirty="0" err="1"/>
              <a:t>Active</a:t>
            </a:r>
            <a:r>
              <a:rPr lang="uk-UA" sz="2400" b="1" dirty="0"/>
              <a:t> </a:t>
            </a:r>
            <a:r>
              <a:rPr lang="uk-UA" sz="2400" b="1" dirty="0" err="1"/>
              <a:t>Scanning</a:t>
            </a:r>
            <a:r>
              <a:rPr lang="uk-UA" sz="2400" b="1" dirty="0"/>
              <a:t>) </a:t>
            </a:r>
            <a:r>
              <a:rPr lang="uk-UA" sz="2400" dirty="0"/>
              <a:t>- активно </a:t>
            </a:r>
            <a:r>
              <a:rPr lang="uk-UA" sz="2400" dirty="0" err="1" smtClean="0"/>
              <a:t>послилаем</a:t>
            </a:r>
            <a:r>
              <a:rPr lang="uk-UA" sz="2400" dirty="0" err="1"/>
              <a:t>о</a:t>
            </a:r>
            <a:r>
              <a:rPr lang="uk-UA" sz="2400" dirty="0" smtClean="0"/>
              <a:t> </a:t>
            </a:r>
            <a:r>
              <a:rPr lang="uk-UA" sz="2400" dirty="0"/>
              <a:t>запити в ефір.</a:t>
            </a:r>
            <a:br>
              <a:rPr lang="uk-UA" sz="2400" dirty="0"/>
            </a:br>
            <a:r>
              <a:rPr lang="uk-UA" sz="2400" dirty="0"/>
              <a:t>Пристрій посилає фрейми типу </a:t>
            </a:r>
            <a:r>
              <a:rPr lang="uk-UA" sz="2400" dirty="0" err="1"/>
              <a:t>Probe</a:t>
            </a:r>
            <a:r>
              <a:rPr lang="uk-UA" sz="2400" dirty="0"/>
              <a:t> </a:t>
            </a:r>
            <a:r>
              <a:rPr lang="uk-UA" sz="2400" dirty="0" err="1"/>
              <a:t>Request</a:t>
            </a:r>
            <a:r>
              <a:rPr lang="uk-UA" sz="2400" dirty="0"/>
              <a:t> по всім частотним каналам в підтримуваному діапазоні часто із зазначенням шуканого SSID мережі (</a:t>
            </a:r>
            <a:r>
              <a:rPr lang="uk-UA" sz="2400" dirty="0" err="1"/>
              <a:t>direct</a:t>
            </a:r>
            <a:r>
              <a:rPr lang="uk-UA" sz="2400" dirty="0"/>
              <a:t> </a:t>
            </a:r>
            <a:r>
              <a:rPr lang="uk-UA" sz="2400" dirty="0" err="1"/>
              <a:t>probe</a:t>
            </a:r>
            <a:r>
              <a:rPr lang="uk-UA" sz="2400" dirty="0"/>
              <a:t> </a:t>
            </a:r>
            <a:r>
              <a:rPr lang="uk-UA" sz="2400" dirty="0" err="1"/>
              <a:t>request</a:t>
            </a:r>
            <a:r>
              <a:rPr lang="uk-UA" sz="2400" dirty="0"/>
              <a:t>) або без SSID (</a:t>
            </a:r>
            <a:r>
              <a:rPr lang="uk-UA" sz="2400" dirty="0" err="1"/>
              <a:t>null</a:t>
            </a:r>
            <a:r>
              <a:rPr lang="uk-UA" sz="2400" dirty="0"/>
              <a:t> </a:t>
            </a:r>
            <a:r>
              <a:rPr lang="uk-UA" sz="2400" dirty="0" err="1"/>
              <a:t>probe</a:t>
            </a:r>
            <a:r>
              <a:rPr lang="uk-UA" sz="2400" dirty="0"/>
              <a:t> </a:t>
            </a:r>
            <a:r>
              <a:rPr lang="uk-UA" sz="2400" dirty="0" err="1"/>
              <a:t>request</a:t>
            </a:r>
            <a:r>
              <a:rPr lang="uk-UA" sz="2400" dirty="0"/>
              <a:t>). Активне сканування значно підвищує динаміку роботи з мережею і допомагає у вирішенні таких завдань, як, наприклад, забезпечення швидкого роумінгу і </a:t>
            </a:r>
            <a:r>
              <a:rPr lang="uk-UA" sz="2400" dirty="0" err="1"/>
              <a:t>т.п</a:t>
            </a:r>
            <a:r>
              <a:rPr lang="uk-UA" sz="2400" dirty="0"/>
              <a:t>., але і створює деяку додаткове навантаження на мережу.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0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кадрів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Контрольні кадри – </a:t>
            </a:r>
            <a:r>
              <a:rPr lang="en-US" sz="2800" b="1" dirty="0" smtClean="0">
                <a:effectLst/>
              </a:rPr>
              <a:t>Control frames</a:t>
            </a:r>
          </a:p>
          <a:p>
            <a:pPr marL="0" indent="0">
              <a:buNone/>
            </a:pPr>
            <a:r>
              <a:rPr lang="uk-UA" sz="2800" dirty="0" smtClean="0"/>
              <a:t>Кадри керування  - </a:t>
            </a:r>
            <a:r>
              <a:rPr lang="en-US" sz="2800" b="1" dirty="0"/>
              <a:t>Management Frames</a:t>
            </a:r>
          </a:p>
          <a:p>
            <a:pPr marL="0" indent="0">
              <a:buNone/>
            </a:pPr>
            <a:r>
              <a:rPr lang="uk-UA" sz="2800" dirty="0" smtClean="0"/>
              <a:t>Кадри даних – </a:t>
            </a:r>
            <a:r>
              <a:rPr lang="en-US" sz="2800" b="1" dirty="0" smtClean="0"/>
              <a:t>Data</a:t>
            </a:r>
            <a:r>
              <a:rPr lang="en-US" sz="2800" dirty="0" smtClean="0"/>
              <a:t> </a:t>
            </a:r>
            <a:r>
              <a:rPr lang="en-US" sz="2800" b="1" dirty="0" smtClean="0"/>
              <a:t>Frames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42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7" y="203201"/>
            <a:ext cx="6076720" cy="55418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Management </a:t>
            </a:r>
            <a:r>
              <a:rPr lang="en-US" dirty="0" smtClean="0">
                <a:effectLst/>
              </a:rPr>
              <a:t>Frames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0509" y="18474"/>
            <a:ext cx="6428509" cy="6839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 Association request,</a:t>
            </a:r>
            <a:br>
              <a:rPr lang="en-US" sz="2400" dirty="0"/>
            </a:br>
            <a:r>
              <a:rPr lang="en-US" sz="2400" dirty="0"/>
              <a:t>2. Association response,</a:t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Reassociation</a:t>
            </a:r>
            <a:r>
              <a:rPr lang="en-US" sz="2400" dirty="0"/>
              <a:t> request,</a:t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Reassociation</a:t>
            </a:r>
            <a:r>
              <a:rPr lang="en-US" sz="2400" dirty="0"/>
              <a:t> response,</a:t>
            </a:r>
            <a:br>
              <a:rPr lang="en-US" sz="2400" dirty="0"/>
            </a:br>
            <a:r>
              <a:rPr lang="en-US" sz="2400" dirty="0"/>
              <a:t>5. Probe request,</a:t>
            </a:r>
            <a:br>
              <a:rPr lang="en-US" sz="2400" dirty="0"/>
            </a:br>
            <a:r>
              <a:rPr lang="en-US" sz="2400" dirty="0"/>
              <a:t>6. Probe response,</a:t>
            </a:r>
            <a:br>
              <a:rPr lang="en-US" sz="2400" dirty="0"/>
            </a:br>
            <a:r>
              <a:rPr lang="en-US" sz="2400" dirty="0"/>
              <a:t>7. Beacon,</a:t>
            </a:r>
            <a:br>
              <a:rPr lang="en-US" sz="2400" dirty="0"/>
            </a:br>
            <a:r>
              <a:rPr lang="en-US" sz="2400" dirty="0"/>
              <a:t>8. ATIM (Announcement </a:t>
            </a:r>
            <a:r>
              <a:rPr lang="en-US" sz="2400" dirty="0" smtClean="0"/>
              <a:t>traffic </a:t>
            </a:r>
            <a:r>
              <a:rPr lang="en-US" sz="2400" dirty="0"/>
              <a:t>indication </a:t>
            </a:r>
            <a:r>
              <a:rPr lang="en-US" sz="2400" dirty="0" err="1"/>
              <a:t>mesage</a:t>
            </a:r>
            <a:r>
              <a:rPr lang="en-US" sz="2400" dirty="0"/>
              <a:t>),</a:t>
            </a:r>
            <a:br>
              <a:rPr lang="en-US" sz="2400" dirty="0"/>
            </a:br>
            <a:r>
              <a:rPr lang="en-US" sz="2400" dirty="0"/>
              <a:t>9. </a:t>
            </a:r>
            <a:r>
              <a:rPr lang="en-US" sz="2400" dirty="0" err="1"/>
              <a:t>Disassiciation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10. Authentication,</a:t>
            </a:r>
            <a:br>
              <a:rPr lang="en-US" sz="2400" dirty="0"/>
            </a:br>
            <a:r>
              <a:rPr lang="en-US" sz="2400" dirty="0"/>
              <a:t>11. </a:t>
            </a:r>
            <a:r>
              <a:rPr lang="en-US" sz="2400" dirty="0" err="1"/>
              <a:t>Deauthentication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12. Action,</a:t>
            </a:r>
            <a:br>
              <a:rPr lang="en-US" sz="2400" dirty="0"/>
            </a:br>
            <a:r>
              <a:rPr lang="en-US" sz="2400" dirty="0"/>
              <a:t>13. Action No </a:t>
            </a:r>
            <a:r>
              <a:rPr lang="en-US" sz="2400" dirty="0" err="1"/>
              <a:t>Ack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14. Timing advertisement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26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589" y="221673"/>
            <a:ext cx="7970174" cy="720436"/>
          </a:xfrm>
        </p:spPr>
        <p:txBody>
          <a:bodyPr/>
          <a:lstStyle/>
          <a:p>
            <a:r>
              <a:rPr lang="en-US" dirty="0"/>
              <a:t>Control Frame </a:t>
            </a:r>
            <a:r>
              <a:rPr lang="en-US" dirty="0" smtClean="0"/>
              <a:t>Types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829760"/>
            <a:ext cx="5860183" cy="5945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00" y="1023724"/>
            <a:ext cx="5671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PS-Poll </a:t>
            </a:r>
            <a:r>
              <a:rPr lang="en-US" sz="2000" dirty="0"/>
              <a:t>(Power Save Poll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RTS (Request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CTS (Clear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4. ACK (</a:t>
            </a:r>
            <a:r>
              <a:rPr lang="en-US" sz="2000" dirty="0" err="1"/>
              <a:t>Acknolegement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5. CF-End (Contention Free-End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6. CF-End + </a:t>
            </a:r>
            <a:r>
              <a:rPr lang="en-US" sz="2000" dirty="0" smtClean="0"/>
              <a:t>CF-ACK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7. Block ACK Request (</a:t>
            </a:r>
            <a:r>
              <a:rPr lang="en-US" sz="2000" dirty="0" err="1"/>
              <a:t>BlockAckReq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8. Block ACK (</a:t>
            </a:r>
            <a:r>
              <a:rPr lang="en-US" sz="2000" dirty="0" err="1"/>
              <a:t>BlockAck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9. Control wrapper.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6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84" y="0"/>
            <a:ext cx="7893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255" y="129310"/>
            <a:ext cx="7083483" cy="720436"/>
          </a:xfrm>
        </p:spPr>
        <p:txBody>
          <a:bodyPr/>
          <a:lstStyle/>
          <a:p>
            <a:r>
              <a:rPr lang="uk-UA" dirty="0" smtClean="0"/>
              <a:t>Трошки </a:t>
            </a:r>
            <a:r>
              <a:rPr lang="en-US" dirty="0" smtClean="0"/>
              <a:t>Wireshark’</a:t>
            </a:r>
            <a:r>
              <a:rPr lang="uk-UA" dirty="0" smtClean="0"/>
              <a:t>у)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9" y="976481"/>
            <a:ext cx="10611173" cy="56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" y="0"/>
            <a:ext cx="1217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</a:t>
            </a:r>
            <a:r>
              <a:rPr lang="en-US" sz="2000" dirty="0" smtClean="0">
                <a:solidFill>
                  <a:schemeClr val="bg1"/>
                </a:solidFill>
              </a:rPr>
              <a:t>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Logical </a:t>
            </a:r>
            <a:r>
              <a:rPr lang="en-US" sz="2000" dirty="0">
                <a:solidFill>
                  <a:schemeClr val="bg1"/>
                </a:solidFill>
              </a:rPr>
              <a:t>Link </a:t>
            </a:r>
            <a:r>
              <a:rPr lang="en-US" sz="2000" dirty="0" smtClean="0">
                <a:solidFill>
                  <a:schemeClr val="bg1"/>
                </a:solidFill>
              </a:rPr>
              <a:t>Control,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7457" y="2419336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</a:t>
            </a:r>
            <a:r>
              <a:rPr lang="uk-UA" dirty="0" smtClean="0"/>
              <a:t>каналом (</a:t>
            </a:r>
            <a:r>
              <a:rPr lang="en-US" dirty="0" smtClean="0"/>
              <a:t>LLC)</a:t>
            </a:r>
            <a:r>
              <a:rPr lang="uk-UA" dirty="0" smtClean="0"/>
              <a:t>:</a:t>
            </a:r>
            <a:endParaRPr lang="uk-UA" dirty="0"/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</a:t>
            </a:r>
            <a:r>
              <a:rPr lang="uk-UA" dirty="0" smtClean="0"/>
              <a:t>доступом до середовища (МАС):</a:t>
            </a:r>
          </a:p>
          <a:p>
            <a:r>
              <a:rPr lang="ru-RU" dirty="0" err="1" smtClean="0">
                <a:effectLst/>
              </a:rPr>
              <a:t>Спільне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використання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середовища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передачі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Адресація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 </a:t>
            </a:r>
            <a:r>
              <a:rPr lang="uk-UA" dirty="0" smtClean="0">
                <a:effectLst/>
              </a:rPr>
              <a:t>Є </a:t>
            </a:r>
            <a:r>
              <a:rPr lang="ru-RU" dirty="0" err="1" smtClean="0">
                <a:effectLst/>
              </a:rPr>
              <a:t>обов’язковим</a:t>
            </a:r>
            <a:r>
              <a:rPr lang="ru-RU" dirty="0" smtClean="0">
                <a:effectLst/>
              </a:rPr>
              <a:t> для </a:t>
            </a:r>
            <a:r>
              <a:rPr lang="ru-RU" dirty="0" err="1" smtClean="0">
                <a:effectLst/>
              </a:rPr>
              <a:t>бездротових</a:t>
            </a:r>
            <a:r>
              <a:rPr lang="ru-RU" dirty="0" smtClean="0">
                <a:effectLst/>
              </a:rPr>
              <a:t> мереж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35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" y="0"/>
            <a:ext cx="1219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54" y="828745"/>
            <a:ext cx="8678360" cy="940067"/>
          </a:xfrm>
        </p:spPr>
        <p:txBody>
          <a:bodyPr/>
          <a:lstStyle/>
          <a:p>
            <a:r>
              <a:rPr lang="uk-UA" dirty="0" smtClean="0"/>
              <a:t>Проблема «прихованої» станції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9" y="1981200"/>
            <a:ext cx="9077325" cy="48768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36427" y="-111322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34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540" y="917707"/>
            <a:ext cx="8803489" cy="834189"/>
          </a:xfrm>
        </p:spPr>
        <p:txBody>
          <a:bodyPr/>
          <a:lstStyle/>
          <a:p>
            <a:r>
              <a:rPr lang="uk-UA" dirty="0" smtClean="0"/>
              <a:t>Проблема «Засвіченої» станції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618828"/>
            <a:ext cx="8191847" cy="494783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73009" y="0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50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527" y="971631"/>
            <a:ext cx="10256903" cy="920817"/>
          </a:xfrm>
        </p:spPr>
        <p:txBody>
          <a:bodyPr/>
          <a:lstStyle/>
          <a:p>
            <a:r>
              <a:rPr lang="uk-UA" dirty="0" smtClean="0"/>
              <a:t>Підтвердження отриманих даних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5" y="2133600"/>
            <a:ext cx="10644739" cy="370251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41583" y="3051208"/>
            <a:ext cx="2281188" cy="79889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151571" y="3157086"/>
            <a:ext cx="2127183" cy="82777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41583" y="3368842"/>
            <a:ext cx="2281188" cy="80852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1347" y="3368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20441183">
            <a:off x="3294878" y="307648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273831">
            <a:off x="7383042" y="318417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41183">
            <a:off x="3475996" y="3648198"/>
            <a:ext cx="17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підтвердження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71537" y="174338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0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колізії в </a:t>
            </a:r>
            <a:r>
              <a:rPr lang="en-US" dirty="0" err="1" smtClean="0"/>
              <a:t>wi-fi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096064"/>
            <a:ext cx="11665819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Відсутність підтвердження отриманого кадру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 smtClean="0"/>
              <a:t>Колізії в  </a:t>
            </a:r>
            <a:r>
              <a:rPr lang="en-US" sz="3200" dirty="0" err="1" smtClean="0"/>
              <a:t>wi-fi</a:t>
            </a:r>
            <a:r>
              <a:rPr lang="en-US" sz="3200" dirty="0" smtClean="0"/>
              <a:t> </a:t>
            </a:r>
            <a:r>
              <a:rPr lang="uk-UA" sz="3200" dirty="0" smtClean="0"/>
              <a:t>дуже негативно впливають на швидкість (передача кадру, тайм-аут очікування підтвердження)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691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30" y="394637"/>
            <a:ext cx="11627318" cy="1895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smtClean="0"/>
              <a:t>Метод доступу до середовища в </a:t>
            </a:r>
            <a:r>
              <a:rPr lang="en-US" sz="3200" b="1" dirty="0" smtClean="0"/>
              <a:t>Wi-Fi </a:t>
            </a:r>
            <a:r>
              <a:rPr lang="ru-RU" sz="3200" b="1" dirty="0" smtClean="0"/>
              <a:t> </a:t>
            </a:r>
            <a:r>
              <a:rPr lang="en-US" sz="3200" b="1" dirty="0" smtClean="0"/>
              <a:t>CSMA/CA </a:t>
            </a:r>
            <a:r>
              <a:rPr lang="uk-UA" sz="3200" b="1" dirty="0" smtClean="0"/>
              <a:t>– множинний доступ з прослуховуванням несучої частоти і запобіганням колізій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" y="2565514"/>
            <a:ext cx="11534775" cy="1552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2141" y="4268998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4584" y="5096974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560" y="4174763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Підтвердження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5167" y="5096973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3039" y="4251530"/>
            <a:ext cx="1648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Період </a:t>
            </a:r>
          </a:p>
          <a:p>
            <a:pPr algn="ctr"/>
            <a:r>
              <a:rPr lang="uk-UA" sz="2400" b="1" dirty="0" smtClean="0"/>
              <a:t>мовчання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9834" y="4220929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1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4" y="972825"/>
            <a:ext cx="9673391" cy="57244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080" y="289378"/>
            <a:ext cx="6583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without RTS </a:t>
            </a:r>
            <a:r>
              <a:rPr lang="en-US" sz="2400" b="1" dirty="0">
                <a:latin typeface="News Gothic MT"/>
              </a:rPr>
              <a:t>(request to send)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438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660</Words>
  <PresentationFormat>Широкоэкранный</PresentationFormat>
  <Paragraphs>118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News Gothic MT</vt:lpstr>
      <vt:lpstr>Rockwell</vt:lpstr>
      <vt:lpstr>Damask</vt:lpstr>
      <vt:lpstr> Лекція 12 </vt:lpstr>
      <vt:lpstr>Презентация PowerPoint</vt:lpstr>
      <vt:lpstr>Презентация PowerPoint</vt:lpstr>
      <vt:lpstr>Проблема «прихованої» станції</vt:lpstr>
      <vt:lpstr>Проблема «Засвіченої» станції</vt:lpstr>
      <vt:lpstr>Підтвердження отриманих даних</vt:lpstr>
      <vt:lpstr>Пошук колізії в wi-fi</vt:lpstr>
      <vt:lpstr>Презентация PowerPoint</vt:lpstr>
      <vt:lpstr>Презентация PowerPoint</vt:lpstr>
      <vt:lpstr>mACAW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кадрів</vt:lpstr>
      <vt:lpstr>Management Frames</vt:lpstr>
      <vt:lpstr>Control Frame Types</vt:lpstr>
      <vt:lpstr>Презентация PowerPoint</vt:lpstr>
      <vt:lpstr>Трошки Wireshark’у)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2017-11-21T17:19:25Z</dcterms:created>
  <dcterms:modified xsi:type="dcterms:W3CDTF">2020-04-13T14:17:46Z</dcterms:modified>
</cp:coreProperties>
</file>