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1AC082-15FE-404F-A25D-260DE2198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5A6FC62-4EF2-457B-BB47-EFE1515B0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A265567-196A-448B-AE44-C942083AE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82EAB4F-E72D-46C8-8A4D-AE556E2BC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8A9040B-5153-4F1F-B9AB-92FC52725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187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5FEED5-1A34-4D9D-BDA1-38E103CB8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1CCB9F9-0C14-43B7-B186-60D396852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336CBE3-A43F-411C-BAE5-5D909C86B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EAF7F69-23FF-4478-B481-362AD7C19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806AE51-8516-4FCB-82B2-ACEE85AB2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5472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44DBF263-DAA7-4122-BD16-C878BC090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F3F49E6E-1AB8-49D0-B054-71637D9A33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E89DE54-FAA1-4FE2-8C1D-59867CC59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A0C766D-789A-45ED-9205-5CEFDD002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8DEF171-E107-421F-A74A-EEF9FB6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772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D5CE59-FF5B-49EC-9283-81D1EF93A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796A139-EE09-4084-B6BB-848843B65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E0042E7-7697-44D1-A235-371D494D6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217CEFA-CD1F-4258-AEBA-C2EBAFA41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1941ED4-3D87-4432-9EE5-22D9308A9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49444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272C7F-33A2-417F-AF71-ED6E71FF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149870ED-A420-4B90-9F2A-D4EA3BC80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9E5EE8-8939-4811-ACD9-2E7EFD9A3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4702214-9989-4E4D-AB2F-7323FB65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959FF2-D909-4D17-91D6-E5949ACBC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492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A4903C-9631-47C5-B50C-B25B5B54B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06362CF-BBE7-4CBD-A163-ED384AFF43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257A0D8-0D98-48F6-B223-7DC82D9C4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69F613D-6327-4FB1-91D8-E6850811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5619A0C-0CE0-4D15-977F-1FAF27F5B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4C6E60E-5CB5-4886-A509-BDC577880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931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923532-E2C9-4E76-9F70-AC81D5A8D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61F2C52-76B8-4B1B-B906-EAF9D9425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599A2B9-3009-433A-BAF7-DCF5C6085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D384EDA9-2F32-42CA-8D5E-1EC303C2E9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10D3A79-6091-4D28-A72E-B154D5BE1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9DF42682-AB87-443A-BF9E-C170579EF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5D62A233-4CD6-47C7-95A5-47DDE09A7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65EAF18-3427-4FBE-B480-3AF08A58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70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6AE40E-426F-4E50-B9FB-8E0F1C0D0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77D841E2-23A4-49AE-B6F1-84C590BB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BE8EE8BF-1839-4C10-9278-F358BE026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B8C65A81-77F2-4FF6-9E87-2369B2F39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486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28C7AA3-9400-4959-B824-998B61AEC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9F06824A-9683-40A3-BD74-023AA3307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98772B3-B577-4652-BB42-E001EF57C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441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15AE2-BA97-4B70-B311-6B7D89CE5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DE652DF-38EC-4EC5-B4F6-177E0D1EC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B88A5EB-1A5E-47D0-A4CA-F9CADF065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A620276-9BDF-41D4-BED5-8D46AA7D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021CE0F-228F-4E34-BE32-2ABBA3D3B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0A66680-ED82-479E-83B0-A0B956B6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274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C062A-5994-4A86-9DBB-C9E4323E2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94ADA23-85D7-4AB7-893D-214458C4A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A058B2E-6AFB-4D9C-9536-C324DE029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C297F4F-890A-4F57-B4B3-16FA99AB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2582096-1D90-405C-9803-27121FC47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E380CCF-DB83-4FC3-B87A-4ED98C75B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39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AE3ACFA3-3760-4A1B-A21F-3DD692EB6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5B67D47-8710-4A09-9B3A-18DD4C710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C87506F-0F01-40E2-B9F2-5E3DF5E1F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2A143-7CE7-4BE0-8AD3-21CF386016ED}" type="datetimeFigureOut">
              <a:rPr lang="uk-UA" smtClean="0"/>
              <a:t>11.04.2023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07792C0-3042-4154-BA1F-06A4BBD2B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DECDE55-9EDB-4009-AB11-D09729F82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BD5E4-6942-493C-A2AE-7C301D9C58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384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file.net/preview/9755743/page:7/" TargetMode="External"/><Relationship Id="rId2" Type="http://schemas.openxmlformats.org/officeDocument/2006/relationships/hyperlink" Target="http://www.nltk.org/dat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8CF407-5C41-49DD-AD86-138EE9EFF1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КОРПУСАМИ В NLTK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20D6A584-2BAF-4B35-99EC-8B76B775E0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10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9075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20A187D-9D5A-4E17-BA18-8BD347D01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29673"/>
            <a:ext cx="11132127" cy="5447290"/>
          </a:xfrm>
        </p:spPr>
        <p:txBody>
          <a:bodyPr/>
          <a:lstStyle/>
          <a:p>
            <a:pPr marL="0" indent="457200" algn="ctr">
              <a:lnSpc>
                <a:spcPct val="100000"/>
              </a:lnSpc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менш формальну мову, ніж корпус Гутенберг. Він включає тексти форуму 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Firefox discussion forum»,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сценарій фільму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Piratesof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Caribbean,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 рекламні оголошення, рецензії на товари та ін. Нижче наведено фрагмент коду, що дозволяє побачити імена файлів корпусу, кількість слів у кожному файлі та перші 50 символів кожного файлу: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files in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():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(files,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webtext.raw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(files)[:50], '...')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571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5A9A51E-8ACF-44FB-B9A5-5B9C3429F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406400"/>
            <a:ext cx="11573163" cy="629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Корпус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nps_chat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Корпус миттєвих повідомлень чату "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Naval Postgraduate School"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зібраний для досліджень з автоматичного визначення інтернет-зловмисників. Цей корпус містить понад 10 000 постів, імена авторів яких замінені на “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UserNNN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включає 15 файлів, кожен із яких містить сотні постів, згрупованих за датою для кожної вікової групи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тінейджери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20-річні, 30-річні, 40-річні,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chatroom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дорослих). Ім'я файлу містить дату, ім'я чату та номер посту. </a:t>
            </a:r>
          </a:p>
          <a:p>
            <a:pPr marL="0" indent="0" algn="just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файл 10-19-20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s_706post.xml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включає 706 постів, зібраних з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chatroom 20-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річних 19.10.2006: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nps_chat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files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nps_chat.fileids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():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42913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(files)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chatroom=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nps_chat.posts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('10-19-40s_686posts.xml’)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(chatroom)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chat in chatroom: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 (chat)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7E528CA-903F-42A8-A461-8B99384EF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127" y="4772026"/>
            <a:ext cx="4904510" cy="185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5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A668AEA-0976-4688-B44E-996BC57A7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564"/>
            <a:ext cx="10515600" cy="605905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Брауна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corpus)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nltk.corpora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бібліотеки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 включає Корпус Брауна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corpus),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представляє перший мільйонний електронний корпус текстів англійської мови, створений 1961 року в Університеті Брауна. Корпус містить тексти з 500 джерел,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категорованих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жанрами (новини, статті, література, гумор тощо).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отримати список категорій корпусу та список слів конкретної категорії корпусу Брауна:</a:t>
            </a:r>
          </a:p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brownprint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 корпусу Браун")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brown.categories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слів, категорії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hobbies")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brown.words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(categories='hobbies’))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файлів, категорії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hobbies")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brown.fileids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(categories='hobbies’))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слів, файлу '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ce03’»)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brown.words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=['ce03']))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618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B9F232-4EE4-43B8-9969-5F4FEBB4D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854"/>
            <a:ext cx="10515600" cy="654367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Reuters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Reuters-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включає 10 788 документів новин, які всього містять 1,3мільйонів слів. Документи класифіковані за 90 темами та груповані у дві множини: "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train"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"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test".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файл “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test/21576”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документ із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тестованої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множини: 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files in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reuters.fileids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 (files)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На відміну від корпусу Брауна, категорії 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Reuters-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корпусі перетинаються між собою, тобто одна і та ж новина може одночасно належати кільком темам. З цими корпусами також можуть використовуватись функції модуля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nltk.corpora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reuters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reuters.categories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reuters.categories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(['test/21575','test/21574’]))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reuters.fileids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(['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barley','alum','ship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']))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D9565BD-FCAB-4E92-94AB-D19BA01CD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0425" y="1464253"/>
            <a:ext cx="1171575" cy="16573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F2CA13-364A-46DA-880E-9D3ACB94A3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2925" y="4876511"/>
            <a:ext cx="783907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664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50CEEDD-0152-421E-B6EF-3A78136C4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8836"/>
            <a:ext cx="10515600" cy="5484237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inaugural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Даний корпус, який включає бібліотека корпусів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55текстів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іннаугураційних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виступів президентів США Ім'я кожного файлу114містить рік інавгурації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inaugural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print("Inaugural Corpus")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inaugural.fileids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 ([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[:4]for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inaugural.fileids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()]) 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0A2BBD1-FC79-4E95-966E-FA6054518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933" y="4396510"/>
            <a:ext cx="9253393" cy="1116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761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69BE320-1E55-4565-BE8F-FDD43CA9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9455"/>
            <a:ext cx="10515600" cy="5807508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Текстові корпуси різними мовами. Використання кодувань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Крім вищезгаданих корпусів, бібліотека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багатотекстових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корпусів різних мов. Корпус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udhr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Загальною декларацією з прав людини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Declaration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ofHuman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Rights),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представлену більш ніж 300 мовами. Ім'я кожного включеного в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udhr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файлу містить назву мови та використовуване у файлі кодування. Наприклад,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UTF8, Latin1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Cyrillic: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udhr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udhr.fileids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5FA074A-63CE-4184-B494-F412281BA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726" y="5412510"/>
            <a:ext cx="9954347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86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F18F532-1ADB-4375-98BE-BD6A7AE6D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35" y="332509"/>
            <a:ext cx="11499273" cy="5844454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текстами різних мов вимагає використання різних кодувань. Якщо говорити про тексти англійською мовою, то такі тексти зазвичай використовують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ASCII-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Європейські мови зазвичай використовують розширену латиницю, що містить, наприклад, такі символи, як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ÿ, 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ĉ;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російська та українська мови використовують кирилицю і так далі. Зазвичай для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обробкиатаких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текстів 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використовувати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програмі можна маніпулювати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рядком подібно до звичайного рядка. 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щоб представити кодування тексту у файлі,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користовується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декодування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decoding).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І, навпаки, щоб записати текст з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файл або вивести його на екран, перш за все, необхідно представити його в відповідному кодуванні. Такий процес називається кодуванням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encoding).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щоб кодувати та декодувати різні кодування тексту, використовується модуль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codecs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пакету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функції декодування тексту в рядок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і, навпаки, кодування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терміни. Функція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codecs.open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параметр виду кодування для позначення способу кодування файлу, що відкривається.</a:t>
            </a:r>
          </a:p>
          <a:p>
            <a:pPr marL="0" indent="457200" algn="just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є невеликий текстовий файл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polish-lat2.txt.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Ім'я файлу передбачає, що це уривок польського тексту (з Польської Вікіпедії,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http://pl.wikipedia.org/wiki/Biblioteka_Pruska)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що файл закодований як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Latin-2;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 також має назву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ISO-8859-2.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289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0BFE21E-3698-4980-8A55-9CD01DA93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7164"/>
            <a:ext cx="10515600" cy="577979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 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find()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модуля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nltk.data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файл для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корпусу.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параметр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файлу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вбудованим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методом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open()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методом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codecs.open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модуля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codecs.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codecs.open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представлений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Unicode: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 codecs path=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nltk.data.find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('corpora/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unicode_samples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/polish-lat2.txt') print(path)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f=open(path)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</a:t>
            </a:r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 включати нерозпізнані символи</a:t>
            </a:r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f.read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codecs.open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(path, encoding='latin2’)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f.read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635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A03B20-546C-449D-868C-B27A5D8E0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9455"/>
            <a:ext cx="10938164" cy="6363854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тексту,можна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побачити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https://docs.python.org/3/library/codecs.html.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 codecs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path=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nltk.data.find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('corpora/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unicode_samples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/polish-lat2.txt’)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print(path)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codecs.open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(path, encoding='latin2’)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line in f: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4988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line.strip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4988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line.encode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('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unicode_escape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'))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7456692-B7FA-4B6E-89D9-C9E373343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86" y="5377007"/>
            <a:ext cx="781050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97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3FCAFE7-D3FE-4267-B24B-3ABE5EC0D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527" y="267855"/>
            <a:ext cx="11517745" cy="6400800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необхідно завантажити набір власних текстів для подальшої їхньої обробки методами модуля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 клас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PlaintextCorpusReader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 класу має два параметри:</a:t>
            </a:r>
          </a:p>
          <a:p>
            <a:pPr algn="just">
              <a:lnSpc>
                <a:spcPct val="10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перший параметр являє собою рядок, що вказує директорію, з якої закачуватимуться текстові файли корпусу; </a:t>
            </a:r>
          </a:p>
          <a:p>
            <a:pPr algn="just">
              <a:lnSpc>
                <a:spcPct val="100000"/>
              </a:lnSpc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 параметр є список файлів, подібно до ['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a.txt', 'test/b.txt']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регулярне вираз, подібне'[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]/.*\.txt’.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якщо текстові файли розташовані у каталозі </a:t>
            </a:r>
          </a:p>
          <a:p>
            <a:pPr marL="0" indent="457200" algn="just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d:/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Файли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KZ_corpus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фрагмент коду, що дозволяє завантажити всі файли каталогу буде виглядати так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PlaintextCorpusReader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wordlist=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PlaintextCorpusReader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("d:/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Файли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Python", "1_zakon_20.07.2018_ua _raw.txt")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wordlist.raw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wordlist=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PlaintextCorpusReader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("d:/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Файли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Python/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KZ_corpus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",".*")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 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wordlist.raw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 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wordlist.fileids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847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2E70F4-F72E-4EE6-950F-9D1B18C85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2582"/>
            <a:ext cx="10515600" cy="6234545"/>
          </a:xfrm>
        </p:spPr>
        <p:txBody>
          <a:bodyPr>
            <a:normAutofit fontScale="77500" lnSpcReduction="20000"/>
          </a:bodyPr>
          <a:lstStyle/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пакету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 для доступу до корпусів та інших лексичних ресурсів.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широкому розумінні «текстовий корпус» представляє собою великий масив зібраних за певним принципом (жанру, тематиці, часу і т. д.) текстів.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 корпус містить багато текстових файлів, які під час аналізу корпусу розглядаються як єдиний об'єкт (один текст).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Найпростіші текстові корпуси не мають жодної структури і являють собою просту колекцію текстів (наприклад,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Gutenberg corpus, Web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corpus).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 найчастіше текстові корпуси представлені певними структурами. Зазвичай тексти в таких корпусах згруповані за категоріями, які можуть відповідати жанрам, джерелам, авторам, мовам 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(Наприклад,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2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Іноді такі категорії перетинаються, особливо у випадку тематичних категорій, коли текст може бути релевантним одночасно декількома темами (наприклад,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Reuter corpus).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Текстові колекції можуть також мати тимчасову структуру, найбільш загальним прикладом якої є колекції новин (наприклад,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Inaugural corpus).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671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19D767B-279E-46C0-8A93-A9FA619C8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745" y="443345"/>
            <a:ext cx="10515600" cy="63176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/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розміченими корпусами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</a:p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Бібліотека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багато лінгвістично анотованих текстових корпусів, що включають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POS-tagging, named entities, syntactic structures, semantic roles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інші види анотації.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 зручний шлях доступу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цих корпусів і має пакети даних, що містять зразки корпусів, що вільно завантажуються  та використовуються для викладання та досліджень. У морфологічно анотовані корпуси додано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розмітку. </a:t>
            </a:r>
          </a:p>
          <a:p>
            <a:pPr marL="0" indent="0"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Наприклад, якщо відкрити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 Corpus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текстового редактора, то можна побачити наступний текст, в якому після кожного токена стоїть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слеш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тег: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The/at Fulton/np-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County/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nn-tl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Grand/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jj-tl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Jury/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nn-tl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said/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vbd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Friday/nr an/at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vestigation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of/in Atlanta's/np$ recent/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jj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primary/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election/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produced/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vbd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no/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atevidence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''/'' that/cs any/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irregularities/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took/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vbd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place/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./.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 корпуси можуть використовувати інший формат розмітки. Наприклад, горизонтальну розмітку, яка використовує символ підкреслення:</a:t>
            </a:r>
          </a:p>
          <a:p>
            <a:pPr marL="0" indent="0"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CB0EB0E-E7E0-4546-A535-989CC36B3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8145" y="5024581"/>
            <a:ext cx="7527637" cy="1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908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BE35D02-9FB4-4E79-9CF0-1F4B4736C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1055"/>
            <a:ext cx="10515600" cy="5705908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Бібліотека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надає стандартний інтерфейс роботи з розміченими корпусами, що не залежить від форматів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розмітки, які використовуються різними файлами. Якщо корпус є анотованим, то інтерфейс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метод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tagged_words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nltk.corpus.brown.tagged_words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nltk.corpus.brown.tagged_words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='universal’))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print("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nps_chat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nltk.corpus.nps_chat.tagged_words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endParaRPr lang="uk-UA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AA16BE8-614A-4054-8F2C-7144D877A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7235" y="4404013"/>
            <a:ext cx="5745019" cy="177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78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3BBD506-6E44-4F13-83C8-508EEEC34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872"/>
            <a:ext cx="10515600" cy="6169891"/>
          </a:xfrm>
        </p:spPr>
        <p:txBody>
          <a:bodyPr>
            <a:normAutofit/>
          </a:bodyPr>
          <a:lstStyle/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POS-tag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мітки традиційно, з моменту публікації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Браунського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корпусу, відображаються великими літерами. Однак не всі корпуси використовують одну і туж множину морфологічних міток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tagset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щоб уникнути можливі складності відображення цих міток, можна використовувати вбудоване відображення універсальних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POS-tag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міток “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Зазвичай розмічені корпуси також мають метод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tagged_sents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(),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виділяє розмічені слова кожної пропозиції в окремий список. У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розмічений токен представляється у вигляді кортежу, що складається з токена та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допомогою функції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str2tuple()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модуля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nltk.tag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створити такий кортеж за допомогою стандартного рядка, що представляє розмічений токен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tagged_token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=nltk.tag.str2tuple('fly/NN’)</a:t>
            </a:r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tagged_token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120</a:t>
            </a:r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tagged_token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[0])</a:t>
            </a:r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print(</a:t>
            </a:r>
            <a:r>
              <a:rPr lang="en-US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tagged_token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[1])</a:t>
            </a:r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зручною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є структура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>
              <a:lnSpc>
                <a:spcPct val="100000"/>
              </a:lnSpc>
              <a:buNone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F1D621E-69E6-450D-B4B7-6B9886366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431" y="4661332"/>
            <a:ext cx="2095500" cy="6572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205EBAD-FC9B-4EA5-95A9-144B76711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878" y="6068291"/>
            <a:ext cx="856514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8057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2B9BE10-C458-44CF-BF70-5CC9DFF89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873" y="101600"/>
            <a:ext cx="9799782" cy="6659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1647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751A3-DFDC-4480-91BF-339D849A9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8730"/>
          </a:xfrm>
        </p:spPr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 джерела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AA7107F-F351-4FB4-B67C-3240D2D70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http://www.nltk.org/nltk_data/ </a:t>
            </a:r>
            <a:endParaRPr lang="uk-UA" dirty="0"/>
          </a:p>
          <a:p>
            <a:r>
              <a:rPr lang="en-US" dirty="0">
                <a:hlinkClick r:id="rId2"/>
              </a:rPr>
              <a:t>http://www.nltk.org/data</a:t>
            </a:r>
            <a:endParaRPr lang="uk-UA" dirty="0"/>
          </a:p>
          <a:p>
            <a:r>
              <a:rPr lang="en-US" dirty="0">
                <a:hlinkClick r:id="rId3"/>
              </a:rPr>
              <a:t>https://studfile.net/preview/9755743/page:7/</a:t>
            </a:r>
            <a:r>
              <a:rPr lang="uk-UA" dirty="0"/>
              <a:t> </a:t>
            </a:r>
            <a:r>
              <a:rPr lang="ru-RU" dirty="0"/>
              <a:t>Структура </a:t>
            </a:r>
            <a:r>
              <a:rPr lang="ru-RU" dirty="0" err="1"/>
              <a:t>корпусів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0860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F9AA69F-F38B-45D3-B748-EDBB1F700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582" y="212436"/>
            <a:ext cx="11323782" cy="64100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NLTK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підтримує ефективний доступ до різних корпусів та може бути використаний для роботи з новими корпусами.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Основні функції модуля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список файлів даного корпусу;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([categories])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список файлів даного корпусу, які відносяться до названих категорій;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 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категорії корпусу;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 ([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категорії корпусу, яким відповідають файли списку;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необроблений контент корпусу, без будь-якої лінгвістичної обробки;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=[f1, f2, f3])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необроблений контент обраних файлів;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 (categories = [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с1, с2])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повертає необроблений контент вибраних категорій;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список слів повного корпусу;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=[f1, f2, f3])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список слів вибраного файлу;</a:t>
            </a:r>
          </a:p>
        </p:txBody>
      </p:sp>
    </p:spTree>
    <p:extLst>
      <p:ext uri="{BB962C8B-B14F-4D97-AF65-F5344CB8AC3E}">
        <p14:creationId xmlns:p14="http://schemas.microsoft.com/office/powerpoint/2010/main" val="2104102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2CE5527-CB28-4C2D-914F-A19D69779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71054"/>
            <a:ext cx="10725727" cy="5874327"/>
          </a:xfrm>
        </p:spPr>
        <p:txBody>
          <a:bodyPr>
            <a:normAutofit fontScale="92500" lnSpcReduction="1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(categories =[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с1, с2])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повертає список слів списку заданих категорій;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ділить повний корпус на речення та повертає список списків слів кожної речення тексту;</a:t>
            </a:r>
          </a:p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=[f1, f2, f3])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ділить текст вибраних файлів на пропозиції та повертає список списків слів кожної речення тексту;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(categories =[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с1, с2])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ділить текст вибраних категорій на пропозицію та повертає список списків слів кожної речення тексту;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abspath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 абсолютний шлях до файлу на диску;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encoding(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 кодування файлу;</a:t>
            </a: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відкриває заданий файл корпусу для читання;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шлях до кореневого каталогу встановленого на комп'ютер корпусу;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readme()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повертає вміст файлу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README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корпусу, якщо він є.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7979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66825-0AB9-4FBC-94B6-7D9B05B37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Гутенберга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CE4899-E0D0-47D7-B5DC-41445BD2D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80655"/>
            <a:ext cx="10910455" cy="5096308"/>
          </a:xfrm>
        </p:spPr>
        <p:txBody>
          <a:bodyPr>
            <a:normAutofit fontScale="62500" lnSpcReduction="20000"/>
          </a:bodyPr>
          <a:lstStyle/>
          <a:p>
            <a:pPr marL="0" indent="457200">
              <a:lnSpc>
                <a:spcPct val="120000"/>
              </a:lnSpc>
              <a:buNone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«Гутенберг» (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англ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Gutenberg,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PG) 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громадська некомерційна ініціатива, спрямована на створення та розповсюдження цифрової колекції творів, що перебувають у суспільному надбанні.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"Гутенберг" вважається найстарішою у світі електронною бібліотекою. Більшість робіт були оцифровані волонтерами і доступні для вільного скачування. Проект був створений 4 липня 1971 року, коли студент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Іллінойського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університету Майкл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вручну передрукував текст Декларації незалежності США та відправив його іншим користувачам своєї мережі, яка на той момент складалася з 15 вузлів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ARPANET 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прабатька інтернету.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наступних 20 років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передрукував близько 100 книг. З поширенням інтернету на початку 1990-х до оцифрування робіт підключилися волонтери університету і вже в 2000-х організації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Proofreaders.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займався адміністративною роботою та збиранням коштів для підтримки роботи веб-сайту. На 1997 кількість творів у колекції склала 1000, в 2003 - 10 000, в 2011 - 40 000.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2021 рік в колекції Проекту є більше 60 000 книг [1].Усі електронні тексти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оцифровуються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7-бітному американському стандартному коді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ASCII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назвою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Plain Vanilla.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Подібний формат зчитується на будь-якому пристрої та сумісний з 99% будь-якого програмного забезпечення.</a:t>
            </a:r>
          </a:p>
        </p:txBody>
      </p:sp>
    </p:spTree>
    <p:extLst>
      <p:ext uri="{BB962C8B-B14F-4D97-AF65-F5344CB8AC3E}">
        <p14:creationId xmlns:p14="http://schemas.microsoft.com/office/powerpoint/2010/main" val="1156181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3E92D8C-A48D-449B-96D9-C32400F42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382"/>
            <a:ext cx="10515600" cy="5281035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Gutenberg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http://www.gutenberg.org/catalog/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 понад 5700 електронних книг художньої літератури вільного доступу форматах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ASCII text,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epub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books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kindle books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можна завантажити або читати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основному тут розміщені книги англійською мовою, але є також тексти іншими мовами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Catalan, Chinese, Dutch, Finnish, German, Italian,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Portuguese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Spanish).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щоб скачати текст з даного сайту, можна скористатися пакетом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як бібліотека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надбудовою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наднизькорівневою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бібліотекою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urllib3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пакет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urllib3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бути так само попередньо встановлено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6175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618BF31-6F45-4E29-B139-695CBB19D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8764"/>
            <a:ext cx="11095182" cy="5678199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веб-сервера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бібліотеку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веб-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HTML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текст з корпусу у файл text.txt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скористатися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фрагментом программного коду:</a:t>
            </a:r>
          </a:p>
          <a:p>
            <a:pPr marL="0" indent="45720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f=open(r'text.txt',"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ufr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requests.get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("http://www.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.org/files/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????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????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.txt")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f.write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ufr.content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f.close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976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5AF9AEE-F448-424A-98F6-4F588B97D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0218"/>
            <a:ext cx="10515600" cy="5816745"/>
          </a:xfrm>
        </p:spPr>
        <p:txBody>
          <a:bodyPr>
            <a:normAutofit fontScale="92500"/>
          </a:bodyPr>
          <a:lstStyle/>
          <a:p>
            <a:pPr marL="0" indent="457200" algn="ctr">
              <a:lnSpc>
                <a:spcPct val="100000"/>
              </a:lnSpc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nltk.corpus.gutenberg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00000"/>
              </a:lnSpc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nltk.corpus.gutenberg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призначений для роботи з корпусом бібліотеки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Наприклад, використовуючи функцію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отримати інформацію про іменах файлів, що містяться в корпусі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Гуттенберга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потім, використовуючи функцію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 список слів вибраного файлу та визначити кількість слів у даному списку.</a:t>
            </a:r>
          </a:p>
          <a:p>
            <a:pPr marL="0" indent="360363" algn="just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 algn="just">
              <a:lnSpc>
                <a:spcPct val="10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nltk.corpus.gutenberg.fileids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файлів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 algn="just">
              <a:lnSpc>
                <a:spcPct val="100000"/>
              </a:lnSpc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carroll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nltk.corpus.gutenberg.words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("carroll-alice.txt")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 algn="just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carroll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363" algn="just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carroll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 #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Аліса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див"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758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D18483D1-1B50-4559-BDEB-ADC8B79CC1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1818" y="554182"/>
            <a:ext cx="4405746" cy="562278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Використовуючи цикл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отримати деякі статистичні характеристики кожного файлу корпусу текстів проекту Гутенберга: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середню довжину слова в корпусі, рівну кількості символів 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корпусі,поділеному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кількість слів;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середня кількість слів у реченні корпусу, що дорівнює кількості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слів,діленому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кількість пропозицій;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 глосарію корпусу, тобто кількість унікальних токенів корпусу;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 лексичного розмаїття — кількість появ кожного унікального токена в корпусі.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sents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fileids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список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списків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457200">
              <a:lnSpc>
                <a:spcPct val="10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gutenberg.sents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("shakespeare-hamlet.txt "))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4CB313D7-F20A-4E16-A5D3-0AABC3616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3890" y="646545"/>
            <a:ext cx="6724073" cy="553041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nltk.corpus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Gutenberg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files 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gutenberg.fileids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():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num_chars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gutenberg.raw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(files)) #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букв в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(files))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num_sents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gutenberg.sents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(files))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print(files, "average word length =", int(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num_chars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\ "average sentence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lenght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=", int(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num_sents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num_vocab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(set(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w.lower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for w 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gutenberg.words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(files)))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 ("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токенів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",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num_vocab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"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лексичне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різноманіття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", \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num_words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num_vocab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177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</TotalTime>
  <Words>3014</Words>
  <Application>Microsoft Office PowerPoint</Application>
  <PresentationFormat>Широкий екран</PresentationFormat>
  <Paragraphs>168</Paragraphs>
  <Slides>24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РАБОТА С КОРПУСАМИ В NLTK</vt:lpstr>
      <vt:lpstr>Презентація PowerPoint</vt:lpstr>
      <vt:lpstr>Презентація PowerPoint</vt:lpstr>
      <vt:lpstr>Презентація PowerPoint</vt:lpstr>
      <vt:lpstr>Корпус Проєкту Гутенберга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Використані джерела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КОРПУСАМИ В NLTK</dc:title>
  <dc:creator>Admin</dc:creator>
  <cp:lastModifiedBy>Admin</cp:lastModifiedBy>
  <cp:revision>19</cp:revision>
  <dcterms:created xsi:type="dcterms:W3CDTF">2023-04-06T09:16:27Z</dcterms:created>
  <dcterms:modified xsi:type="dcterms:W3CDTF">2023-04-11T05:41:17Z</dcterms:modified>
</cp:coreProperties>
</file>