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365" r:id="rId4"/>
    <p:sldId id="363" r:id="rId5"/>
    <p:sldId id="261" r:id="rId6"/>
    <p:sldId id="262" r:id="rId7"/>
    <p:sldId id="264" r:id="rId8"/>
    <p:sldId id="366" r:id="rId9"/>
    <p:sldId id="367" r:id="rId10"/>
    <p:sldId id="265" r:id="rId11"/>
    <p:sldId id="266" r:id="rId12"/>
    <p:sldId id="368" r:id="rId13"/>
    <p:sldId id="287" r:id="rId14"/>
    <p:sldId id="288" r:id="rId15"/>
    <p:sldId id="289" r:id="rId16"/>
    <p:sldId id="290" r:id="rId17"/>
    <p:sldId id="291" r:id="rId18"/>
    <p:sldId id="369" r:id="rId19"/>
    <p:sldId id="370" r:id="rId20"/>
    <p:sldId id="292" r:id="rId21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563A4-0842-4BD0-B00B-6A46712841AD}" type="datetimeFigureOut">
              <a:rPr lang="uk-UA" smtClean="0"/>
              <a:pPr/>
              <a:t>13.11.2024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66D8B-23BE-4978-893B-3D872D3455AE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3</a:t>
            </a:fld>
            <a:endParaRPr lang="uk-U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17</a:t>
            </a:fld>
            <a:endParaRPr lang="uk-U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20</a:t>
            </a:fld>
            <a:endParaRPr 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6</a:t>
            </a:fld>
            <a:endParaRPr lang="uk-UA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Рис. Механізм дії класичного факторингу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7</a:t>
            </a:fld>
            <a:endParaRPr lang="uk-UA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10</a:t>
            </a:fld>
            <a:endParaRPr lang="uk-UA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11</a:t>
            </a:fld>
            <a:endParaRPr lang="uk-UA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13</a:t>
            </a:fld>
            <a:endParaRPr lang="uk-U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14</a:t>
            </a:fld>
            <a:endParaRPr lang="uk-U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15</a:t>
            </a:fld>
            <a:endParaRPr lang="uk-U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16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ср 13.11.24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ср 13.11.24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ср 13.11.24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ср 13.11.24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ср 13.11.24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ср 13.11.24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ср 13.11.24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ср 13.11.24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ср 13.11.24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ср 13.11.24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ср 13.11.24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ср 13.11.24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14678" y="1000108"/>
            <a:ext cx="5114778" cy="428628"/>
          </a:xfrm>
        </p:spPr>
        <p:txBody>
          <a:bodyPr>
            <a:normAutofit/>
          </a:bodyPr>
          <a:lstStyle/>
          <a:p>
            <a:r>
              <a:rPr lang="uk-UA" sz="2400" dirty="0"/>
              <a:t>ЛЕКЦІЯ № 4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3200" dirty="0"/>
              <a:t>Аналіз ОБОРОТНИХ АКТИВІВ ПІД</a:t>
            </a:r>
            <a:r>
              <a:rPr lang="ru-RU" sz="3200" dirty="0"/>
              <a:t>ПРИЄМСТВА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00100" y="642919"/>
            <a:ext cx="700092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Напрями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складу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оцінка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оптимальності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визначеної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потреби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активах; 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оцінка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маневрування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активами;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5)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звітний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6)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виробничих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7)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8)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збереження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ефективного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85786" y="214290"/>
            <a:ext cx="721523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загального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складу,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динаміки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оборотного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детально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вивчаються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окремі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причини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наслідки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Особливу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увагу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приділяють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суттєвий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вплив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стан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виробничі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Запаси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включають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 1) 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сировину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допоміжні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матеріали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 2)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незавершене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готову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продукцію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 4)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 5) МШП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1428736"/>
            <a:ext cx="7143800" cy="3309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642918"/>
            <a:ext cx="7286676" cy="600164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порівняти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фактичні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залишки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відповідний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нормативами (плановою потребою), 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оцінити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динаміку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Надлишок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нестача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факторами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незадовільного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фінансо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стану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частки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виробничих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свідчити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а) про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розширення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масштабів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прагнення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захистити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знецінення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внаслідок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інфляції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неефективне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розпорядження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матеріальними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ресурсами,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внаслідок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значна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частина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заморожується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тривалий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запасах,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сповільнює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71472" y="642918"/>
            <a:ext cx="778674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Зменшення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вкладення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виробничі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запаси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незавершене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призводить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дефіциту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збоїв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виробничому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недовантаження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виробничих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потужностей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падіння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обсягів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собівартості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недоотримання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прибутків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навіть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збитків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642918"/>
            <a:ext cx="757242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Значну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частку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активах становить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незавершене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залишків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незавершеного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свідчити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одного боку, про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розширення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виробничої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іншого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– про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уповільнення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оборотності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цій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стадії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28662" y="642918"/>
            <a:ext cx="750099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залишків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готової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негативно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впливає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стан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внаслідок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заморожування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оборотного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уповільнення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обертання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нестачі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необхідності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отримання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додаткових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виникненням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зв’язку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цим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додаткових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сплати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процентів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ними;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перед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постачальниками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бюджетом,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працівниками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оплати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85786" y="500042"/>
            <a:ext cx="728667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оцінювання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розраховується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коефіцієнт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накопичення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ru-RU" sz="2800" i="1" u="sng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u="sng" dirty="0">
                <a:latin typeface="Times New Roman" pitchFamily="18" charset="0"/>
                <a:cs typeface="Times New Roman" pitchFamily="18" charset="0"/>
              </a:rPr>
              <a:t>ВЗ </a:t>
            </a:r>
            <a:r>
              <a:rPr lang="ru-RU" sz="2800" b="1" u="sng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u="sng" dirty="0" err="1">
                <a:latin typeface="Times New Roman" pitchFamily="18" charset="0"/>
                <a:cs typeface="Times New Roman" pitchFamily="18" charset="0"/>
              </a:rPr>
              <a:t>незавершене</a:t>
            </a:r>
            <a:r>
              <a:rPr lang="ru-RU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u="sng" dirty="0" err="1"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Готова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продукція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товари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Коефіцієнт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накопичення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характеризує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мобільність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за оптимального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варіанта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менше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1.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1" y="1142984"/>
            <a:ext cx="7786742" cy="3813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0" y="500042"/>
            <a:ext cx="7143799" cy="5956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3429024"/>
          </a:xfrm>
        </p:spPr>
        <p:txBody>
          <a:bodyPr>
            <a:normAutofit/>
          </a:bodyPr>
          <a:lstStyle/>
          <a:p>
            <a:pPr marL="0" lvl="0" indent="360000" algn="ctr">
              <a:buNone/>
            </a:pPr>
            <a:r>
              <a:rPr lang="uk-UA" sz="3200" u="sng" dirty="0">
                <a:latin typeface="Times New Roman" pitchFamily="18" charset="0"/>
                <a:cs typeface="Times New Roman" pitchFamily="18" charset="0"/>
              </a:rPr>
              <a:t>Питання лекції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lvl="0" indent="360000" algn="just">
              <a:buNone/>
            </a:pP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2.1. Характеристика 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поточних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lvl="0" indent="360000" algn="just">
              <a:buNone/>
            </a:pP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2.2. </a:t>
            </a:r>
            <a:r>
              <a:rPr lang="uk-UA" sz="3200" i="1" dirty="0">
                <a:latin typeface="Times New Roman" pitchFamily="18" charset="0"/>
                <a:cs typeface="Times New Roman" pitchFamily="18" charset="0"/>
              </a:rPr>
              <a:t>Порядок проведення оцінки 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анал</a:t>
            </a:r>
            <a:r>
              <a:rPr lang="uk-UA" sz="3200" i="1" dirty="0" err="1">
                <a:latin typeface="Times New Roman" pitchFamily="18" charset="0"/>
                <a:cs typeface="Times New Roman" pitchFamily="18" charset="0"/>
              </a:rPr>
              <a:t>ізу</a:t>
            </a:r>
            <a:r>
              <a:rPr lang="uk-UA" sz="3200" i="1" dirty="0">
                <a:latin typeface="Times New Roman" pitchFamily="18" charset="0"/>
                <a:cs typeface="Times New Roman" pitchFamily="18" charset="0"/>
              </a:rPr>
              <a:t> оборотних активів</a:t>
            </a:r>
            <a:endParaRPr lang="uk-UA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42908" y="714354"/>
          <a:ext cx="6815249" cy="5538829"/>
        </p:xfrm>
        <a:graphic>
          <a:graphicData uri="http://schemas.openxmlformats.org/drawingml/2006/table">
            <a:tbl>
              <a:tblPr/>
              <a:tblGrid>
                <a:gridCol w="18573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74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20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20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520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20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5208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95553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 початок року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 кінець року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Відхилення 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 +, - )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33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тис. </a:t>
                      </a:r>
                      <a:r>
                        <a:rPr lang="uk-UA" sz="1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грн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питома вага, %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тис. грн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питома вага, %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тис. грн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 питомою вагою, %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8884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1.Дебіторська заборгованість за продукцію, товари, роботи, послуги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33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 Дебіторська заборгованість за розрахунками: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55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uk-UA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 виданими авансами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777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uk-UA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 бюджетом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555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uk-UA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 нарахованих доходів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555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uk-UA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із внутрішніх розрахунків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933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3. Інша поточна дебіторська заборгованість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77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Calibri"/>
                          <a:cs typeface="Times New Roman"/>
                        </a:rPr>
                        <a:t>Всього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Calibri"/>
                          <a:cs typeface="Times New Roman"/>
                        </a:rPr>
                        <a:t>100,0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736" marR="647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4736" marR="647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Calibri"/>
                          <a:cs typeface="Times New Roman"/>
                        </a:rPr>
                        <a:t>100,0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736" marR="647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4736" marR="647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Таблиця </a:t>
            </a:r>
            <a:r>
              <a: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endParaRPr kumimoji="0" 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Аналіз складу і структури дебіторської заборгованості</a:t>
            </a:r>
            <a:endParaRPr kumimoji="0" lang="uk-U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71480"/>
            <a:ext cx="7239000" cy="4929222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Оборотні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необхідні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безперервності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кругообігу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послідовно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набувають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грошової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виробничої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товарної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форм,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протягом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одного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операційного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циклу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перетворені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гроші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None/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наймобільніша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частина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майна,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стану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раціонального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багато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чому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залежать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</a:t>
            </a:r>
            <a:r>
              <a:rPr lang="uk-UA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сті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стан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4414" y="571480"/>
            <a:ext cx="6500858" cy="5786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14414" y="928670"/>
            <a:ext cx="63579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428604"/>
            <a:ext cx="785818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Класифікація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eriod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сферою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розміщення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оборотні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оборотні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виробничі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)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виробничі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запаси,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поточні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біологічні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незавершене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оборотні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обігу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обігу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) – готова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продукція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поточна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дебіторська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поточні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інвестиції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гроші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еквіваленти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2. За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формою: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оборотні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матеріальній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запаси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поточні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біологічні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оборотні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розрахунках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грошовій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поточна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дебіторська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поточні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інвестиції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гроші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еквіваленти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14546" y="642918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642918"/>
            <a:ext cx="72866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57224" y="-79653"/>
            <a:ext cx="742955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3. За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джерелами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власні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оборотні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робочий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чистий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оборотний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капітал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сформовані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власних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оборотні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сформовані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позикових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час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тина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для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були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використані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позикові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джерела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4. За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рівнем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ліквідності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ступенем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ризику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вкладення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високоліквідні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мінімальним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ризиком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вкладень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гроші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еквіваленти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поточні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інвестиції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середньоліквідні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малим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ризиком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вкладень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поточна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дебіторська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низьколіквідні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високим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ризиком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вкладень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(запаси,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поточні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біологічні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оборотні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акти</a:t>
            </a:r>
            <a:r>
              <a:rPr lang="ru-RU" sz="2400" i="1" dirty="0" err="1"/>
              <a:t>ви</a:t>
            </a:r>
            <a:r>
              <a:rPr lang="ru-RU" sz="2400" i="1" dirty="0"/>
              <a:t>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14348" y="714356"/>
            <a:ext cx="735811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5. За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практикою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, контролю та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нормовані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оборотні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підлягають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нормуванню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за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ними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мінімальний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норматив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наявності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ненормовані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оборотні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відносно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норматив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забезпе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ченості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6. За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видами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поділ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Планом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071546"/>
            <a:ext cx="7215238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71538" y="428604"/>
            <a:ext cx="6572296" cy="6072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1301</TotalTime>
  <Words>585</Words>
  <Application>Microsoft Office PowerPoint</Application>
  <PresentationFormat>Экран (4:3)</PresentationFormat>
  <Paragraphs>105</Paragraphs>
  <Slides>20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Arial</vt:lpstr>
      <vt:lpstr>Calibri</vt:lpstr>
      <vt:lpstr>Times New Roman</vt:lpstr>
      <vt:lpstr>Trebuchet MS</vt:lpstr>
      <vt:lpstr>Wingdings</vt:lpstr>
      <vt:lpstr>Wingdings 2</vt:lpstr>
      <vt:lpstr>Изящная</vt:lpstr>
      <vt:lpstr>Аналіз ОБОРОТНИХ АКТИВІВ ПІДПРИЄМСТВА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ФІНАНСОВОЇ САНАЦІЇ ПІДПРИЄМСТВА</dc:title>
  <dc:creator>andrew</dc:creator>
  <cp:lastModifiedBy>Пользователь</cp:lastModifiedBy>
  <cp:revision>208</cp:revision>
  <dcterms:created xsi:type="dcterms:W3CDTF">2013-11-10T19:44:41Z</dcterms:created>
  <dcterms:modified xsi:type="dcterms:W3CDTF">2024-11-13T10:23:00Z</dcterms:modified>
</cp:coreProperties>
</file>