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64" r:id="rId5"/>
    <p:sldId id="265" r:id="rId6"/>
    <p:sldId id="266"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p:scale>
          <a:sx n="114" d="100"/>
          <a:sy n="114" d="100"/>
        </p:scale>
        <p:origin x="-1554" y="174"/>
      </p:cViewPr>
      <p:guideLst>
        <p:guide orient="horz" pos="2160"/>
        <p:guide pos="2880"/>
      </p:guideLst>
    </p:cSldViewPr>
  </p:slideViewPr>
  <p:outlineViewPr>
    <p:cViewPr>
      <p:scale>
        <a:sx n="33" d="100"/>
        <a:sy n="33" d="100"/>
      </p:scale>
      <p:origin x="0" y="90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5B106E36-FD25-4E2D-B0AA-010F637433A0}" type="datetimeFigureOut">
              <a:rPr lang="ru-RU" smtClean="0"/>
              <a:pPr/>
              <a:t>03.12.2020</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a:lstStyle/>
          <a:p>
            <a:fld id="{725C68B6-61C2-468F-89AB-4B9F7531AA68}" type="slidenum">
              <a:rPr lang="ru-RU" smtClean="0"/>
              <a:pPr/>
              <a:t>‹№›</a:t>
            </a:fld>
            <a:endParaRPr lang="ru-RU"/>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03.12.2020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03.12.2020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03.12.2020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03.12.2020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7924800" y="6416675"/>
            <a:ext cx="762000" cy="365125"/>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03.12.2020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03.12.2020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03.12.2020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03.12.2020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03.12.2020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03.12.2020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B106E36-FD25-4E2D-B0AA-010F637433A0}" type="datetimeFigureOut">
              <a:rPr lang="ru-RU" smtClean="0"/>
              <a:pPr/>
              <a:t>03.12.2020</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25C68B6-61C2-468F-89AB-4B9F7531AA6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99592" y="620688"/>
            <a:ext cx="7772400" cy="1539602"/>
          </a:xfrm>
        </p:spPr>
        <p:txBody>
          <a:bodyPr>
            <a:normAutofit fontScale="90000"/>
          </a:bodyPr>
          <a:lstStyle/>
          <a:p>
            <a:r>
              <a:rPr lang="ru-RU" sz="3600" b="1" dirty="0" err="1" smtClean="0">
                <a:solidFill>
                  <a:srgbClr val="FFFF00"/>
                </a:solidFill>
                <a:effectLst/>
              </a:rPr>
              <a:t>Особистість</a:t>
            </a:r>
            <a:r>
              <a:rPr lang="ru-RU" sz="3600" b="1" dirty="0" smtClean="0">
                <a:solidFill>
                  <a:srgbClr val="FFFF00"/>
                </a:solidFill>
                <a:effectLst/>
              </a:rPr>
              <a:t/>
            </a:r>
            <a:br>
              <a:rPr lang="ru-RU" sz="3600" b="1" dirty="0" smtClean="0">
                <a:solidFill>
                  <a:srgbClr val="FFFF00"/>
                </a:solidFill>
                <a:effectLst/>
              </a:rPr>
            </a:br>
            <a:r>
              <a:rPr lang="ru-RU" sz="3600" b="1" dirty="0" smtClean="0">
                <a:solidFill>
                  <a:srgbClr val="FFFF00"/>
                </a:solidFill>
                <a:effectLst/>
              </a:rPr>
              <a:t>у </a:t>
            </a:r>
            <a:r>
              <a:rPr lang="ru-RU" sz="3600" b="1" dirty="0" smtClean="0">
                <a:solidFill>
                  <a:srgbClr val="FFFF00"/>
                </a:solidFill>
                <a:effectLst/>
              </a:rPr>
              <a:t>культурно-</a:t>
            </a:r>
            <a:r>
              <a:rPr lang="ru-RU" sz="3600" b="1" dirty="0" err="1" smtClean="0">
                <a:solidFill>
                  <a:srgbClr val="FFFF00"/>
                </a:solidFill>
                <a:effectLst/>
              </a:rPr>
              <a:t>історичній</a:t>
            </a:r>
            <a:r>
              <a:rPr lang="ru-RU" sz="3600" b="1" dirty="0" smtClean="0">
                <a:solidFill>
                  <a:srgbClr val="FFFF00"/>
                </a:solidFill>
                <a:effectLst/>
              </a:rPr>
              <a:t> </a:t>
            </a:r>
            <a:r>
              <a:rPr lang="ru-RU" sz="3600" b="1" dirty="0" err="1" smtClean="0">
                <a:solidFill>
                  <a:srgbClr val="FFFF00"/>
                </a:solidFill>
                <a:effectLst/>
              </a:rPr>
              <a:t>теорії</a:t>
            </a:r>
            <a:r>
              <a:rPr lang="ru-RU" sz="3600" b="1" dirty="0" smtClean="0">
                <a:solidFill>
                  <a:srgbClr val="FFFF00"/>
                </a:solidFill>
                <a:effectLst/>
              </a:rPr>
              <a:t> </a:t>
            </a:r>
            <a:r>
              <a:rPr lang="ru-RU" sz="3600" b="1" dirty="0" smtClean="0">
                <a:solidFill>
                  <a:srgbClr val="FFFF00"/>
                </a:solidFill>
                <a:effectLst/>
              </a:rPr>
              <a:t/>
            </a:r>
            <a:br>
              <a:rPr lang="ru-RU" sz="3600" b="1" dirty="0" smtClean="0">
                <a:solidFill>
                  <a:srgbClr val="FFFF00"/>
                </a:solidFill>
                <a:effectLst/>
              </a:rPr>
            </a:br>
            <a:r>
              <a:rPr lang="ru-RU" sz="3600" b="1" dirty="0" err="1" smtClean="0">
                <a:solidFill>
                  <a:srgbClr val="FFFF00"/>
                </a:solidFill>
                <a:effectLst/>
              </a:rPr>
              <a:t>Л.С.Виготського</a:t>
            </a:r>
            <a:endParaRPr lang="ru-RU" sz="3600" dirty="0">
              <a:solidFill>
                <a:srgbClr val="FFFF00"/>
              </a:solidFill>
              <a:effectLst/>
            </a:endParaRPr>
          </a:p>
        </p:txBody>
      </p:sp>
      <p:pic>
        <p:nvPicPr>
          <p:cNvPr id="1026" name="Picture 2" descr="C:\Users\Den\Desktop\220px-Lev_Vygotsky_1896-1934.jpg"/>
          <p:cNvPicPr>
            <a:picLocks noChangeAspect="1" noChangeArrowheads="1"/>
          </p:cNvPicPr>
          <p:nvPr/>
        </p:nvPicPr>
        <p:blipFill>
          <a:blip r:embed="rId2" cstate="print"/>
          <a:srcRect/>
          <a:stretch>
            <a:fillRect/>
          </a:stretch>
        </p:blipFill>
        <p:spPr bwMode="auto">
          <a:xfrm>
            <a:off x="3347864" y="2636912"/>
            <a:ext cx="2682875" cy="382905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620688"/>
            <a:ext cx="7772400" cy="4896543"/>
          </a:xfrm>
        </p:spPr>
        <p:txBody>
          <a:bodyPr>
            <a:normAutofit fontScale="90000"/>
          </a:bodyPr>
          <a:lstStyle/>
          <a:p>
            <a:r>
              <a:rPr lang="ru-RU" b="0" dirty="0" smtClean="0"/>
              <a:t> </a:t>
            </a:r>
            <a:r>
              <a:rPr lang="uk-UA" b="0" dirty="0" smtClean="0"/>
              <a:t>У межах СВОЄЇ теорії </a:t>
            </a:r>
            <a:br>
              <a:rPr lang="uk-UA" b="0" dirty="0" smtClean="0"/>
            </a:br>
            <a:r>
              <a:rPr lang="uk-UA" b="0" dirty="0" smtClean="0"/>
              <a:t>Лев Семенович ВИГОТСЬКИЙ </a:t>
            </a:r>
            <a:br>
              <a:rPr lang="uk-UA" b="0" dirty="0" smtClean="0"/>
            </a:br>
            <a:r>
              <a:rPr lang="uk-UA" b="0" dirty="0" smtClean="0"/>
              <a:t> </a:t>
            </a:r>
            <a:r>
              <a:rPr lang="uk-UA" b="0" dirty="0" err="1" smtClean="0"/>
              <a:t>виділяВ</a:t>
            </a:r>
            <a:r>
              <a:rPr lang="uk-UA" b="0" dirty="0" smtClean="0"/>
              <a:t> три основних закони розвитку </a:t>
            </a:r>
            <a:r>
              <a:rPr lang="uk-UA" b="0" dirty="0" err="1" smtClean="0"/>
              <a:t>особистостІ</a:t>
            </a:r>
            <a:r>
              <a:rPr lang="uk-UA" b="1" u="sng" dirty="0" smtClean="0"/>
              <a:t/>
            </a:r>
            <a:br>
              <a:rPr lang="uk-UA" b="1" u="sng" dirty="0" smtClean="0"/>
            </a:br>
            <a:endParaRPr lang="uk-U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457200" y="274638"/>
            <a:ext cx="8229600" cy="1143000"/>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b="0" dirty="0" smtClean="0">
                <a:solidFill>
                  <a:srgbClr val="FFFF00"/>
                </a:solidFill>
              </a:rPr>
              <a:t>Перший закон</a:t>
            </a:r>
            <a:endParaRPr lang="ru-RU" dirty="0">
              <a:solidFill>
                <a:srgbClr val="FFFF00"/>
              </a:solidFill>
            </a:endParaRPr>
          </a:p>
        </p:txBody>
      </p:sp>
      <p:sp>
        <p:nvSpPr>
          <p:cNvPr id="5" name="Содержимое 2"/>
          <p:cNvSpPr txBox="1">
            <a:spLocks/>
          </p:cNvSpPr>
          <p:nvPr/>
        </p:nvSpPr>
        <p:spPr>
          <a:xfrm>
            <a:off x="457200" y="1600200"/>
            <a:ext cx="8229600" cy="4709160"/>
          </a:xfrm>
          <a:prstGeom prst="rect">
            <a:avLst/>
          </a:prstGeom>
        </p:spPr>
        <p:txBody>
          <a:bodyPr vert="horz">
            <a:normAutofit/>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tx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tx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tx1"/>
                </a:solidFill>
                <a:latin typeface="+mn-lt"/>
                <a:ea typeface="+mn-ea"/>
                <a:cs typeface="+mn-cs"/>
              </a:defRPr>
            </a:lvl9pPr>
          </a:lstStyle>
          <a:p>
            <a:r>
              <a:rPr lang="uk-UA" sz="3600" dirty="0" smtClean="0"/>
              <a:t>Стосується розвитку і побудови вищих психічних функцій, які є основним ядром особистості. Це закон переходу від безпосередніх, природних форм поведінки до опосередкованих, штучних, що виникають у процесі культурного розвитку психологічних функцій</a:t>
            </a:r>
            <a:endParaRPr lang="uk-UA" sz="3600" dirty="0"/>
          </a:p>
        </p:txBody>
      </p:sp>
    </p:spTree>
    <p:extLst>
      <p:ext uri="{BB962C8B-B14F-4D97-AF65-F5344CB8AC3E}">
        <p14:creationId xmlns:p14="http://schemas.microsoft.com/office/powerpoint/2010/main" val="27212008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457200" y="274638"/>
            <a:ext cx="8229600" cy="1143000"/>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b="0" dirty="0" err="1">
                <a:solidFill>
                  <a:srgbClr val="FFFF00"/>
                </a:solidFill>
              </a:rPr>
              <a:t>Другий</a:t>
            </a:r>
            <a:r>
              <a:rPr lang="ru-RU" b="0" dirty="0">
                <a:solidFill>
                  <a:srgbClr val="FFFF00"/>
                </a:solidFill>
              </a:rPr>
              <a:t> закон</a:t>
            </a:r>
            <a:endParaRPr lang="ru-RU" dirty="0">
              <a:solidFill>
                <a:srgbClr val="FFFF00"/>
              </a:solidFill>
            </a:endParaRPr>
          </a:p>
        </p:txBody>
      </p:sp>
      <p:sp>
        <p:nvSpPr>
          <p:cNvPr id="5" name="Содержимое 2"/>
          <p:cNvSpPr txBox="1">
            <a:spLocks/>
          </p:cNvSpPr>
          <p:nvPr/>
        </p:nvSpPr>
        <p:spPr>
          <a:xfrm>
            <a:off x="457200" y="1600200"/>
            <a:ext cx="8229600" cy="4709160"/>
          </a:xfrm>
          <a:prstGeom prst="rect">
            <a:avLst/>
          </a:prstGeom>
        </p:spPr>
        <p:txBody>
          <a:bodyPr vert="horz">
            <a:normAutofit/>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tx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tx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tx1"/>
                </a:solidFill>
                <a:latin typeface="+mn-lt"/>
                <a:ea typeface="+mn-ea"/>
                <a:cs typeface="+mn-cs"/>
              </a:defRPr>
            </a:lvl9pPr>
          </a:lstStyle>
          <a:p>
            <a:r>
              <a:rPr lang="uk-UA" sz="3600" dirty="0"/>
              <a:t>Формулюється так: </a:t>
            </a:r>
            <a:endParaRPr lang="en-GB" sz="3600" dirty="0" smtClean="0"/>
          </a:p>
          <a:p>
            <a:r>
              <a:rPr lang="uk-UA" sz="3600" dirty="0" smtClean="0"/>
              <a:t>відношення </a:t>
            </a:r>
            <a:r>
              <a:rPr lang="uk-UA" sz="3600" dirty="0"/>
              <a:t>між вищими психічними функціями були колись реальними відносинами між людьми. Вищі психологічні функції виникають із колективних соціальних форм поведінки</a:t>
            </a:r>
          </a:p>
        </p:txBody>
      </p:sp>
    </p:spTree>
    <p:extLst>
      <p:ext uri="{BB962C8B-B14F-4D97-AF65-F5344CB8AC3E}">
        <p14:creationId xmlns:p14="http://schemas.microsoft.com/office/powerpoint/2010/main" val="29183649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457200" y="274638"/>
            <a:ext cx="8229600" cy="1143000"/>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b="0" dirty="0" err="1">
                <a:solidFill>
                  <a:srgbClr val="FFFF00"/>
                </a:solidFill>
              </a:rPr>
              <a:t>Третій</a:t>
            </a:r>
            <a:r>
              <a:rPr lang="ru-RU" b="0" dirty="0">
                <a:solidFill>
                  <a:srgbClr val="FFFF00"/>
                </a:solidFill>
              </a:rPr>
              <a:t> закон</a:t>
            </a:r>
            <a:endParaRPr lang="ru-RU" dirty="0">
              <a:solidFill>
                <a:srgbClr val="FFFF00"/>
              </a:solidFill>
            </a:endParaRPr>
          </a:p>
        </p:txBody>
      </p:sp>
      <p:sp>
        <p:nvSpPr>
          <p:cNvPr id="5" name="Содержимое 2"/>
          <p:cNvSpPr txBox="1">
            <a:spLocks/>
          </p:cNvSpPr>
          <p:nvPr/>
        </p:nvSpPr>
        <p:spPr>
          <a:xfrm>
            <a:off x="457200" y="1600200"/>
            <a:ext cx="8229600" cy="4709160"/>
          </a:xfrm>
          <a:prstGeom prst="rect">
            <a:avLst/>
          </a:prstGeom>
        </p:spPr>
        <p:txBody>
          <a:bodyPr vert="horz">
            <a:normAutofit/>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tx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tx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tx1"/>
                </a:solidFill>
                <a:latin typeface="+mn-lt"/>
                <a:ea typeface="+mn-ea"/>
                <a:cs typeface="+mn-cs"/>
              </a:defRPr>
            </a:lvl9pPr>
          </a:lstStyle>
          <a:p>
            <a:r>
              <a:rPr lang="uk-UA" sz="3600" dirty="0"/>
              <a:t>Може бути названий законом переходу функцій із зовнішнього у внутрішній план. </a:t>
            </a:r>
            <a:endParaRPr lang="en-GB" sz="3600" dirty="0" smtClean="0"/>
          </a:p>
          <a:p>
            <a:r>
              <a:rPr lang="uk-UA" sz="3600" dirty="0" smtClean="0"/>
              <a:t>Психологічна </a:t>
            </a:r>
            <a:r>
              <a:rPr lang="uk-UA" sz="3600" dirty="0"/>
              <a:t>функція в процесі свого розвитку переходить із зовнішньої форми у внутрішню, тобто </a:t>
            </a:r>
            <a:r>
              <a:rPr lang="uk-UA" sz="3600" dirty="0" err="1"/>
              <a:t>інтеріоризується</a:t>
            </a:r>
            <a:r>
              <a:rPr lang="uk-UA" sz="3600" dirty="0"/>
              <a:t>, стає індивідуальною формою поведінки</a:t>
            </a:r>
          </a:p>
        </p:txBody>
      </p:sp>
    </p:spTree>
    <p:extLst>
      <p:ext uri="{BB962C8B-B14F-4D97-AF65-F5344CB8AC3E}">
        <p14:creationId xmlns:p14="http://schemas.microsoft.com/office/powerpoint/2010/main" val="16829512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457200" y="274638"/>
            <a:ext cx="8229600" cy="1143000"/>
          </a:xfrm>
          <a:prstGeom prst="rect">
            <a:avLst/>
          </a:prstGeom>
        </p:spPr>
        <p:txBody>
          <a:bodyPr vert="horz" lIns="45720" tIns="0" rIns="45720" bIns="0" anchor="b">
            <a:normAutofit fontScale="92500" lnSpcReduction="200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b="0" dirty="0" smtClean="0">
                <a:solidFill>
                  <a:srgbClr val="FFFF00"/>
                </a:solidFill>
              </a:rPr>
              <a:t>основ</a:t>
            </a:r>
            <a:r>
              <a:rPr lang="uk-UA" b="0" dirty="0" smtClean="0">
                <a:solidFill>
                  <a:srgbClr val="FFFF00"/>
                </a:solidFill>
              </a:rPr>
              <a:t>А</a:t>
            </a:r>
            <a:r>
              <a:rPr lang="ru-RU" b="0" dirty="0" smtClean="0">
                <a:solidFill>
                  <a:srgbClr val="FFFF00"/>
                </a:solidFill>
              </a:rPr>
              <a:t> </a:t>
            </a:r>
            <a:r>
              <a:rPr lang="ru-RU" b="0" dirty="0" err="1" smtClean="0">
                <a:solidFill>
                  <a:srgbClr val="FFFF00"/>
                </a:solidFill>
              </a:rPr>
              <a:t>особистості</a:t>
            </a:r>
            <a:endParaRPr lang="ru-RU" b="0" dirty="0" smtClean="0">
              <a:solidFill>
                <a:srgbClr val="FFFF00"/>
              </a:solidFill>
            </a:endParaRPr>
          </a:p>
          <a:p>
            <a:r>
              <a:rPr lang="ru-RU" b="0" dirty="0" smtClean="0">
                <a:solidFill>
                  <a:srgbClr val="FFFF00"/>
                </a:solidFill>
              </a:rPr>
              <a:t>За </a:t>
            </a:r>
            <a:r>
              <a:rPr lang="ru-RU" b="0" dirty="0">
                <a:solidFill>
                  <a:srgbClr val="FFFF00"/>
                </a:solidFill>
              </a:rPr>
              <a:t>Л. С. </a:t>
            </a:r>
            <a:r>
              <a:rPr lang="ru-RU" b="0" dirty="0" err="1">
                <a:solidFill>
                  <a:srgbClr val="FFFF00"/>
                </a:solidFill>
              </a:rPr>
              <a:t>Виготським</a:t>
            </a:r>
            <a:r>
              <a:rPr lang="ru-RU" b="0" dirty="0" smtClean="0">
                <a:solidFill>
                  <a:srgbClr val="FFFF00"/>
                </a:solidFill>
              </a:rPr>
              <a:t> </a:t>
            </a:r>
            <a:endParaRPr lang="ru-RU" dirty="0">
              <a:solidFill>
                <a:srgbClr val="FFFF00"/>
              </a:solidFill>
            </a:endParaRPr>
          </a:p>
        </p:txBody>
      </p:sp>
      <p:sp>
        <p:nvSpPr>
          <p:cNvPr id="5" name="Содержимое 2"/>
          <p:cNvSpPr txBox="1">
            <a:spLocks/>
          </p:cNvSpPr>
          <p:nvPr/>
        </p:nvSpPr>
        <p:spPr>
          <a:xfrm>
            <a:off x="457200" y="1844824"/>
            <a:ext cx="8229600" cy="4709160"/>
          </a:xfrm>
          <a:prstGeom prst="rect">
            <a:avLst/>
          </a:prstGeom>
        </p:spPr>
        <p:txBody>
          <a:bodyPr vert="horz">
            <a:normAutofit fontScale="77500" lnSpcReduction="20000"/>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tx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tx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tx1"/>
                </a:solidFill>
                <a:latin typeface="+mn-lt"/>
                <a:ea typeface="+mn-ea"/>
                <a:cs typeface="+mn-cs"/>
              </a:defRPr>
            </a:lvl9pPr>
          </a:lstStyle>
          <a:p>
            <a:r>
              <a:rPr lang="uk-UA" sz="3600" dirty="0"/>
              <a:t>За Л. С. Виготським, основою особистості є самосвідомість людини, що виникає саме в перехідний період підліткового віку. Поведінка стає поведінкою для себе, людина усвідомлює себе як певну єдність. Цей момент являє собою центральний пункт перехідного віку. Психологічні процеси у підлітка набувають особистісного характеру. На основі самоусвідомлення особистості, оволодіння психологічними процесами для себе підліток піднімається на вищий ступінь керування внутрішніми операціями. Він відчуває себе джерелом власного руху, приписує власним учинкам особистісний характер</a:t>
            </a:r>
          </a:p>
        </p:txBody>
      </p:sp>
    </p:spTree>
    <p:extLst>
      <p:ext uri="{BB962C8B-B14F-4D97-AF65-F5344CB8AC3E}">
        <p14:creationId xmlns:p14="http://schemas.microsoft.com/office/powerpoint/2010/main" val="24211295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1340</TotalTime>
  <Words>191</Words>
  <Application>Microsoft Office PowerPoint</Application>
  <PresentationFormat>Екран (4:3)</PresentationFormat>
  <Paragraphs>13</Paragraphs>
  <Slides>6</Slides>
  <Notes>0</Notes>
  <HiddenSlides>0</HiddenSlides>
  <MMClips>0</MMClips>
  <ScaleCrop>false</ScaleCrop>
  <HeadingPairs>
    <vt:vector size="4" baseType="variant">
      <vt:variant>
        <vt:lpstr>Тема</vt:lpstr>
      </vt:variant>
      <vt:variant>
        <vt:i4>1</vt:i4>
      </vt:variant>
      <vt:variant>
        <vt:lpstr>Заголовки слайдів</vt:lpstr>
      </vt:variant>
      <vt:variant>
        <vt:i4>6</vt:i4>
      </vt:variant>
    </vt:vector>
  </HeadingPairs>
  <TitlesOfParts>
    <vt:vector size="7" baseType="lpstr">
      <vt:lpstr>Апекс</vt:lpstr>
      <vt:lpstr>Особистість у культурно-історичній теорії  Л.С.Виготського</vt:lpstr>
      <vt:lpstr> У межах СВОЄЇ теорії  Лев Семенович ВИГОТСЬКИЙ   виділяВ три основних закони розвитку особистостІ </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Особистість у культурно-історичній теорії Л.С.Виготського </dc:title>
  <dc:creator>Den</dc:creator>
  <cp:lastModifiedBy>User</cp:lastModifiedBy>
  <cp:revision>50</cp:revision>
  <dcterms:created xsi:type="dcterms:W3CDTF">2016-04-14T07:04:46Z</dcterms:created>
  <dcterms:modified xsi:type="dcterms:W3CDTF">2020-12-02T22:57:08Z</dcterms:modified>
</cp:coreProperties>
</file>