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4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83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7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8BFB-E65C-492A-BF1D-C1DBAD07DFDB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ACBB-84C1-493E-B566-13A8127717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96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8BFB-E65C-492A-BF1D-C1DBAD07DFDB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ACBB-84C1-493E-B566-13A8127717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943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8BFB-E65C-492A-BF1D-C1DBAD07DFDB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ACBB-84C1-493E-B566-13A8127717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541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8BFB-E65C-492A-BF1D-C1DBAD07DFDB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ACBB-84C1-493E-B566-13A812771744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0909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8BFB-E65C-492A-BF1D-C1DBAD07DFDB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ACBB-84C1-493E-B566-13A8127717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556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8BFB-E65C-492A-BF1D-C1DBAD07DFDB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ACBB-84C1-493E-B566-13A8127717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9366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8BFB-E65C-492A-BF1D-C1DBAD07DFDB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ACBB-84C1-493E-B566-13A8127717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624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8BFB-E65C-492A-BF1D-C1DBAD07DFDB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ACBB-84C1-493E-B566-13A8127717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4326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8BFB-E65C-492A-BF1D-C1DBAD07DFDB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ACBB-84C1-493E-B566-13A8127717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831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8BFB-E65C-492A-BF1D-C1DBAD07DFDB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ACBB-84C1-493E-B566-13A8127717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619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8BFB-E65C-492A-BF1D-C1DBAD07DFDB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ACBB-84C1-493E-B566-13A8127717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574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8BFB-E65C-492A-BF1D-C1DBAD07DFDB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ACBB-84C1-493E-B566-13A8127717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537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8BFB-E65C-492A-BF1D-C1DBAD07DFDB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ACBB-84C1-493E-B566-13A8127717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75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8BFB-E65C-492A-BF1D-C1DBAD07DFDB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ACBB-84C1-493E-B566-13A8127717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029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8BFB-E65C-492A-BF1D-C1DBAD07DFDB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ACBB-84C1-493E-B566-13A8127717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018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8BFB-E65C-492A-BF1D-C1DBAD07DFDB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ACBB-84C1-493E-B566-13A8127717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097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8BFB-E65C-492A-BF1D-C1DBAD07DFDB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ACBB-84C1-493E-B566-13A8127717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67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2348BFB-E65C-492A-BF1D-C1DBAD07DFDB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6ACBB-84C1-493E-B566-13A8127717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3753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54955" y="1447800"/>
            <a:ext cx="10163078" cy="3329581"/>
          </a:xfrm>
        </p:spPr>
        <p:txBody>
          <a:bodyPr/>
          <a:lstStyle/>
          <a:p>
            <a:pPr algn="ctr"/>
            <a:r>
              <a:rPr lang="ru-RU" altLang="ru-RU" sz="5400" b="1" dirty="0" err="1" smtClean="0"/>
              <a:t>Лекція</a:t>
            </a:r>
            <a:r>
              <a:rPr lang="ru-RU" altLang="ru-RU" sz="5400" b="1" dirty="0" smtClean="0"/>
              <a:t> </a:t>
            </a:r>
            <a:r>
              <a:rPr lang="en-US" altLang="ru-RU" sz="5400" b="1" dirty="0" smtClean="0"/>
              <a:t>10</a:t>
            </a:r>
            <a:r>
              <a:rPr lang="ru-RU" altLang="ru-RU" sz="5400" b="1" dirty="0" smtClean="0"/>
              <a:t/>
            </a:r>
            <a:br>
              <a:rPr lang="ru-RU" altLang="ru-RU" sz="5400" b="1" dirty="0" smtClean="0"/>
            </a:br>
            <a:r>
              <a:rPr lang="ru-RU" altLang="ru-RU" sz="5400" b="1" dirty="0" smtClean="0"/>
              <a:t/>
            </a:r>
            <a:br>
              <a:rPr lang="ru-RU" altLang="ru-RU" sz="5400" b="1" dirty="0" smtClean="0"/>
            </a:br>
            <a:r>
              <a:rPr lang="ru-RU" altLang="ru-RU" sz="5400" b="1" dirty="0" err="1"/>
              <a:t>Захист</a:t>
            </a:r>
            <a:r>
              <a:rPr lang="ru-RU" altLang="ru-RU" sz="5400" b="1" dirty="0"/>
              <a:t> </a:t>
            </a:r>
            <a:r>
              <a:rPr lang="ru-RU" altLang="ru-RU" sz="5400" b="1" dirty="0" err="1"/>
              <a:t>інформації</a:t>
            </a:r>
            <a:r>
              <a:rPr lang="ru-RU" altLang="ru-RU" sz="5400" b="1" dirty="0"/>
              <a:t> на </a:t>
            </a:r>
            <a:r>
              <a:rPr lang="ru-RU" altLang="ru-RU" sz="5400" b="1" dirty="0" err="1"/>
              <a:t>мережевому</a:t>
            </a:r>
            <a:r>
              <a:rPr lang="ru-RU" altLang="ru-RU" sz="5400" b="1" dirty="0"/>
              <a:t> </a:t>
            </a:r>
            <a:r>
              <a:rPr lang="ru-RU" altLang="ru-RU" sz="5400" b="1" dirty="0" err="1"/>
              <a:t>рівні</a:t>
            </a:r>
            <a:r>
              <a:rPr lang="ru-RU" altLang="ru-RU" sz="5400" b="1" dirty="0"/>
              <a:t> </a:t>
            </a:r>
            <a:endParaRPr lang="ru-RU" alt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75926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23935" y="391886"/>
            <a:ext cx="9834465" cy="62888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 транспортному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режимі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IP-пакету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виконується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за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оригінального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заголовка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пакету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Перевагою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такогорежиму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істотно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обчислювальні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комунікаційні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той же час, з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точки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зору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телекомунікаційної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транспортногорежиму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протоколів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і ESP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притаманні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протокол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 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 транспортному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режимі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не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захищає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заголовок  пакету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неможливо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приховати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топологію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заголовки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пакетів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передаються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у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відкритому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(не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захищеному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тунельному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режимі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(рис.  12.)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вихідний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IP-пакет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поміщається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в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новий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чого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передача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мережою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заголовка нового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IP-пакету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режим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заголовка  пакету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у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чого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ховається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топологія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безумовною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перевагою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захищених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телекомунікаційних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 і мереж. У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тож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же час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тунельного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режиму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вимагає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великих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обчислювальних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комунікаційних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4200B-88E1-4B3B-884C-D46379444A46}" type="slidenum">
              <a:rPr lang="ru-RU" altLang="ru-RU"/>
              <a:pPr/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822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23935" y="391886"/>
            <a:ext cx="10356979" cy="628883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режиму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висуваються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а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ролі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яку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відіграє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в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вузол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завершальний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захищений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канал.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вузол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хостом (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кінцевим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вузлом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шлюзом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проміжним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вузлом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0" indent="0"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використовуватися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як  в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тунельному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так  і  в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транспортному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режимі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самостійно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в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комбінації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протоколом АН. </a:t>
            </a:r>
          </a:p>
          <a:p>
            <a:pPr marL="0" indent="0">
              <a:buNone/>
            </a:pP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Транспортний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режим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для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поля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пакета,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транспортного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TCP, UDP, ICMP),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яке, в свою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чергу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прикладних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служб. </a:t>
            </a:r>
          </a:p>
          <a:p>
            <a:pPr marL="0" indent="0"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Прикладом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транспортного  режиму  є  передача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електронної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пошти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проміжні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вузли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на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пакету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відправника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до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одержувача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відкриту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мережевого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і,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опціональні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заголовки  пакету  (в 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IPv6).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Недоліком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транспортного  режиму  є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механізмів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приховання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відправника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одержувача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пакету, а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трафіку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Результатом такого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про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об’єми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і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інтересів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абонентів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розташування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керівників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4200B-88E1-4B3B-884C-D46379444A46}" type="slidenum">
              <a:rPr lang="ru-RU" altLang="ru-RU"/>
              <a:pPr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4449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23935" y="391886"/>
            <a:ext cx="9834465" cy="62888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Тунельний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режим 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(у  тому 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числі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шифрування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всього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пакету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включаючи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заголовок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мережевого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Тунельний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режим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застосовується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приховання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інформаційного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обміну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зовнішнім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світом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адресні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поля  заголовка 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мережевого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пакету, 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тунельний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режим,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заповнюються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міжмережевим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екраном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не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містять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 конкретного 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відправника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пакету.  При 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передачі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зовнішнього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в 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локальну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мережу 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як 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адреси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мережева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адреса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міжмережевого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екрану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розшифрування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міжмережевим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екраном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початкового  заголовка 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мережевого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пакет </a:t>
            </a:r>
            <a:r>
              <a:rPr lang="ru-RU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направляється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одержувачу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ru-RU" altLang="ru-RU" sz="2400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4200B-88E1-4B3B-884C-D46379444A46}" type="slidenum">
              <a:rPr lang="ru-RU" altLang="ru-RU"/>
              <a:pPr/>
              <a:t>12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334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23935" y="391886"/>
            <a:ext cx="10636898" cy="62888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SSL </a:t>
            </a:r>
          </a:p>
          <a:p>
            <a:pPr marL="0" indent="0"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Протокол SSL (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secure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socket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layer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розроблений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надійного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наскрізної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з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використанням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протоколу  ТСР.  SSL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становить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один протокол, а два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протоколи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 SSL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пропонує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базовий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набір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застосовується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протоколами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високих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рівнів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і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конфіденційність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каналу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комунікацій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автентификацію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користувача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діалогу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SSL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фази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Перша фаза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конфіденційного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каналу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комунікацій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Друга  –  служить  для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автентификації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користувача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4200B-88E1-4B3B-884C-D46379444A46}" type="slidenum">
              <a:rPr lang="ru-RU" altLang="ru-RU"/>
              <a:pPr/>
              <a:t>13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368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556" y="2124030"/>
            <a:ext cx="8133653" cy="2286631"/>
          </a:xfrm>
          <a:prstGeom prst="rect">
            <a:avLst/>
          </a:prstGeom>
        </p:spPr>
      </p:pic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4200B-88E1-4B3B-884C-D46379444A46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282319" y="4662587"/>
            <a:ext cx="18918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Протоколи</a:t>
            </a:r>
            <a:r>
              <a:rPr lang="ru-RU" dirty="0"/>
              <a:t> SSL </a:t>
            </a:r>
          </a:p>
        </p:txBody>
      </p:sp>
    </p:spTree>
    <p:extLst>
      <p:ext uri="{BB962C8B-B14F-4D97-AF65-F5344CB8AC3E}">
        <p14:creationId xmlns:p14="http://schemas.microsoft.com/office/powerpoint/2010/main" val="21169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4200B-88E1-4B3B-884C-D46379444A46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23838" y="392113"/>
            <a:ext cx="9834562" cy="437555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TLS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TLS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конфіденційності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цілісності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TLS і протокол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діалогу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TLS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TLS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конфіденційність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з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симетричних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шифрування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DES,  RC4  і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цілісність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з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геш-функцій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SHA-1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MD5. 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діалогу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TLS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підпис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заснований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RSA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DSS. </a:t>
            </a:r>
          </a:p>
        </p:txBody>
      </p:sp>
    </p:spTree>
    <p:extLst>
      <p:ext uri="{BB962C8B-B14F-4D97-AF65-F5344CB8AC3E}">
        <p14:creationId xmlns:p14="http://schemas.microsoft.com/office/powerpoint/2010/main" val="253799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902277" y="2970732"/>
            <a:ext cx="8450263" cy="75218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uk-UA" altLang="ru-RU" sz="4400" dirty="0" smtClean="0"/>
              <a:t>Дякую за увагу!</a:t>
            </a:r>
            <a:endParaRPr lang="ru-RU" altLang="ru-RU" sz="4400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91888-924E-485E-8AFF-3BE4F68A82B1}" type="slidenum">
              <a:rPr lang="ru-RU" altLang="ru-RU"/>
              <a:pPr/>
              <a:t>16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914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23935" y="391886"/>
            <a:ext cx="11868538" cy="62888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комунікаційних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системах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мережевого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міжмережеві</a:t>
            </a:r>
            <a:r>
              <a:rPr lang="ru-RU" alt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екрани</a:t>
            </a:r>
            <a:r>
              <a:rPr lang="ru-RU" alt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(англ. 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Firewall) -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блокування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атак з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зовнішнього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Cisco PIX Firewall, Symantec Enterprise </a:t>
            </a:r>
            <a:r>
              <a:rPr lang="en-US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FirewallTM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Contivity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Secure 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Gateway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en-US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Alteon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Switched Firewall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компанії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Nortel Networks).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Вони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керують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проходженням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мережевого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трафіку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правил (англ.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policies)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правило,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міжмережеві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екрани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встановлюються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вході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поділяють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приватні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та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загального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доступу)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alt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alt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втручаннь</a:t>
            </a:r>
            <a:r>
              <a:rPr lang="ru-RU" alt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(англ. 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Intrusion  Detection  System)  - 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спроб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несанкціонованого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доступу  як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ззовні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так  і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всередині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атак типу «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відмова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обслуговуванні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Cisco Secure IDS, Intruder Alert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 </a:t>
            </a:r>
            <a:r>
              <a:rPr lang="en-US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NetProwler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компанії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Symantec).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Використовуючи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вторгнень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попереджувати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шкідливі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значно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знизити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час  простою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атаки  і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на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підтримку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працездатності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4200B-88E1-4B3B-884C-D46379444A46}" type="slidenum">
              <a:rPr lang="ru-RU" altLang="ru-RU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986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02637" y="295729"/>
            <a:ext cx="10543592" cy="64409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alt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alt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віртуальних</a:t>
            </a:r>
            <a:r>
              <a:rPr lang="ru-RU" alt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приватних</a:t>
            </a:r>
            <a:r>
              <a:rPr lang="ru-RU" alt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мереж 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(англ. 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  Private 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Network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- 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захищених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каналів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через 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незахищене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середовище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Symantec  Enterprise  VPN,  Cisco  IOS  VPN,  Cisco  VPN  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concentrator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0" indent="0">
              <a:buNone/>
            </a:pP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Віртуальні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приватні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забезпечують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прозоре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для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користувача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сполучення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локальних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мереж,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зберігаючи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при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конфіденційність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та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цілісність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шляхом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динамічного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шифрування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alt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alt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захищеності</a:t>
            </a:r>
            <a:r>
              <a:rPr lang="ru-RU" alt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для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захищеності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корпоративної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можливих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каналів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загроз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Symantec 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Enterprise 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Security  Manager,  Symantec  </a:t>
            </a:r>
            <a:r>
              <a:rPr lang="en-US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NetRecon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попередити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атаки  на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корпоративну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мережу,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оптимізувати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на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контролювати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поточний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захищеності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4200B-88E1-4B3B-884C-D46379444A46}" type="slidenum">
              <a:rPr lang="ru-RU" altLang="ru-RU"/>
              <a:pPr/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9693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30629" y="391886"/>
            <a:ext cx="10221911" cy="64008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</a:t>
            </a:r>
            <a:r>
              <a:rPr lang="ru-RU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мережевої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IPSec</a:t>
            </a:r>
            <a:r>
              <a:rPr lang="en-US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nternet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Protocol Security (</a:t>
            </a:r>
            <a:r>
              <a:rPr lang="en-US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IPSec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узгоджений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набір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відкритих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стандартів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сьогоднішній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день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конкретну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специфікацію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той же час,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бути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доповнений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новими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протоколами,  алгоритмами  та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функціями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мережевої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Основне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протоколів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IPSec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–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безпечної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IP-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мережами.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</a:p>
          <a:p>
            <a:pPr marL="0" indent="0">
              <a:buNone/>
            </a:pP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цілісність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телекомунікаційної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забезпечувати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передачу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спотворення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втрати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дублювання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автентичність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телекомунікаційної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чувати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передачу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можливістю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підтвердити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достовірність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дійсність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передані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відправником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кого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себе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видає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конфіденційність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телекомунікаційної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забезпечувати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передачу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запобігає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несанкціонованому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перегляду. </a:t>
            </a:r>
          </a:p>
          <a:p>
            <a:pPr marL="0" indent="0">
              <a:buNone/>
            </a:pPr>
            <a:endParaRPr lang="ru-RU" altLang="ru-RU" sz="2400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4200B-88E1-4B3B-884C-D46379444A46}" type="slidenum">
              <a:rPr lang="ru-RU" altLang="ru-RU"/>
              <a:pPr/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6261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93306" y="130629"/>
            <a:ext cx="10739535" cy="655008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Специфікація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 Security (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відома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en-US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IPSec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розробляється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робочою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групою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 Security Protocol IETF.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Спочатку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IPsec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включав 3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алгоритмо-незалежні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базові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специфікації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опубліковані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RFC-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Архітектура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IP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 «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Автентифікований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заголовок  (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AH)»,  «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Інкапсуляція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зашифрованих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ESP)» (RFC1825, 1826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1827).  </a:t>
            </a:r>
          </a:p>
          <a:p>
            <a:pPr marL="0" indent="0"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листопаді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1998 року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робоча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 Security Protocol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запропонувала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версії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специфікацій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даний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статус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попередніх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стандартів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RFC2401 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 RFC2412.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Версії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RFC1825-27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впродовж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останніх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декількох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вважаються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застарілими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реально не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marL="0" indent="0">
              <a:buNone/>
            </a:pP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Робоча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 Security Protocol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розробляє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ключовою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інформацією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Завданнями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є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розробка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Security 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Association 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 Key  Management  Protocol  (ISAKMP), 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протоколу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ключами 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прикладного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не  залежного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використовуваних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протоколів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компонентами </a:t>
            </a:r>
            <a:r>
              <a:rPr lang="en-US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IPsec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є:  </a:t>
            </a:r>
          </a:p>
          <a:p>
            <a:pPr marL="0" indent="0">
              <a:buNone/>
            </a:pP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RFC2402  «IP  Authentication  </a:t>
            </a:r>
            <a:r>
              <a:rPr lang="en-US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Heade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 (AH),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призначений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для  контролю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цілісності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автентичності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пакетів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IP-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мережах; </a:t>
            </a:r>
          </a:p>
          <a:p>
            <a:pPr marL="0" indent="0">
              <a:buNone/>
            </a:pP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RFC2406  «IP  Encapsulation  Security  Payload»  (ESP),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призначений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для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конфіденційності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контролю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цілісності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та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автентичності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пакетів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IP-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мережах; </a:t>
            </a:r>
          </a:p>
          <a:p>
            <a:pPr marL="0" indent="0"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RFC2408  «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Security  Association  and  Key  Management  Protocol» 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ISAKMP),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призначений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для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узгодження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параметрів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знищення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контекстів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захищених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з’єднань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Security  Association,  SA) 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ключами в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IP-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мережах; </a:t>
            </a:r>
          </a:p>
          <a:p>
            <a:pPr marL="0" indent="0">
              <a:buNone/>
            </a:pP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RFC2409  «The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 Exchange»  (IKE), 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подальшим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розвитком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і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адаптацією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ISAKMP,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призначений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протоколами </a:t>
            </a:r>
            <a:r>
              <a:rPr lang="en-US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IPSec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4200B-88E1-4B3B-884C-D46379444A46}" type="slidenum">
              <a:rPr lang="ru-RU" altLang="ru-RU"/>
              <a:pPr/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898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23935" y="391886"/>
            <a:ext cx="10888824" cy="62888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Ядро  </a:t>
            </a:r>
            <a:r>
              <a:rPr lang="en-US" altLang="ru-RU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IPSec</a:t>
            </a:r>
            <a:r>
              <a:rPr lang="en-US" alt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складають</a:t>
            </a:r>
            <a:r>
              <a:rPr lang="ru-RU" alt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три  </a:t>
            </a:r>
            <a:r>
              <a:rPr lang="ru-RU" altLang="ru-RU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протоколи</a:t>
            </a:r>
            <a:r>
              <a:rPr lang="ru-RU" alt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en-US" altLang="ru-RU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автентичності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Authentication  Header,  AH), 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шифрування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Encapsulation 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Security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Payload, ESP)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протокол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обміну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ключами (І</a:t>
            </a:r>
            <a:r>
              <a:rPr lang="en-US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nternet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Key Exchange, IKE). </a:t>
            </a:r>
            <a:endParaRPr lang="uk-UA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з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підтримання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захищеного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каналу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розподіляються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цими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протоколами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чином: </a:t>
            </a:r>
          </a:p>
          <a:p>
            <a:pPr marL="0" indent="0"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протокол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AH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цілісність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автентичність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</a:p>
          <a:p>
            <a:pPr marL="0" indent="0"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протокол 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шифрує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передаються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арантуючи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конфіденційність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підтримувати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автентифікацію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цілісність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протокол  IKE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вирішує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допоміжну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задачу  автоматичного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наданнясекретних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ключів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необхідних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для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протоколів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автентифікації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і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шифрування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4200B-88E1-4B3B-884C-D46379444A46}" type="slidenum">
              <a:rPr lang="ru-RU" altLang="ru-RU"/>
              <a:pPr/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5763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23935" y="391886"/>
            <a:ext cx="10128605" cy="62888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протоколів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AH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частково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перекриваються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AH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відповідає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за  контроль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цілісності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і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автентифікації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в  той  час,  як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шифрувати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протоколу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AH (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обмеженому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цілісності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автентифікації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пакетів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цілісності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автентичності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ґрунтуються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присвоєнні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даним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передаються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сформованої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надмірності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коди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цілісності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автентичності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0" indent="0">
              <a:buNone/>
            </a:pPr>
            <a:endParaRPr lang="ru-RU" altLang="ru-RU" sz="2400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4200B-88E1-4B3B-884C-D46379444A46}" type="slidenum">
              <a:rPr lang="ru-RU" altLang="ru-RU"/>
              <a:pPr/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968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90047" y="519663"/>
            <a:ext cx="4443110" cy="4761464"/>
          </a:xfrm>
          <a:prstGeom prst="rect">
            <a:avLst/>
          </a:prstGeom>
        </p:spPr>
      </p:pic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4200B-88E1-4B3B-884C-D46379444A46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19403" y="5765060"/>
            <a:ext cx="85219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протоколу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мережевої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IPSec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50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23935" y="391886"/>
            <a:ext cx="10128605" cy="62888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ефективного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протоколів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AH 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IKE,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встановлює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двома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кінцевими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точками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логічне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з’єднання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яке  в  </a:t>
            </a:r>
            <a:r>
              <a:rPr lang="en-US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IPSec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носить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назву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«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безпечна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асоціація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 (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Security 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Association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SA) . </a:t>
            </a:r>
          </a:p>
          <a:p>
            <a:pPr marL="0" indent="0">
              <a:buNone/>
            </a:pP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починається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взаємної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автентифікації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Обрані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далі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параметри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протоколів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AH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ESP,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застосовується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протокол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автентифікацію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перевірку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цілісності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того,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й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помилкового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відтворення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AH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забезпечують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режимах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транспортному і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тунельному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4200B-88E1-4B3B-884C-D46379444A46}" type="slidenum">
              <a:rPr lang="ru-RU" altLang="ru-RU"/>
              <a:pPr/>
              <a:t>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391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215</TotalTime>
  <Words>1517</Words>
  <Application>Microsoft Office PowerPoint</Application>
  <PresentationFormat>Широкоэкранный</PresentationFormat>
  <Paragraphs>80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Century Gothic</vt:lpstr>
      <vt:lpstr>Times New Roman</vt:lpstr>
      <vt:lpstr>Wingdings 3</vt:lpstr>
      <vt:lpstr>Ион</vt:lpstr>
      <vt:lpstr>Лекція 10  Захист інформації на мережевому рівні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9  Практичні аспекти криптографії</dc:title>
  <dc:creator>user</dc:creator>
  <cp:lastModifiedBy>user</cp:lastModifiedBy>
  <cp:revision>8</cp:revision>
  <dcterms:created xsi:type="dcterms:W3CDTF">2020-03-18T10:13:35Z</dcterms:created>
  <dcterms:modified xsi:type="dcterms:W3CDTF">2020-03-30T10:13:27Z</dcterms:modified>
</cp:coreProperties>
</file>