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notesMasterIdLst>
    <p:notesMasterId r:id="rId17"/>
  </p:notesMasterIdLst>
  <p:sldIdLst>
    <p:sldId id="256" r:id="rId2"/>
    <p:sldId id="318" r:id="rId3"/>
    <p:sldId id="319" r:id="rId4"/>
    <p:sldId id="300" r:id="rId5"/>
    <p:sldId id="311" r:id="rId6"/>
    <p:sldId id="257" r:id="rId7"/>
    <p:sldId id="316" r:id="rId8"/>
    <p:sldId id="306" r:id="rId9"/>
    <p:sldId id="317" r:id="rId10"/>
    <p:sldId id="308" r:id="rId11"/>
    <p:sldId id="312" r:id="rId12"/>
    <p:sldId id="321" r:id="rId13"/>
    <p:sldId id="320" r:id="rId14"/>
    <p:sldId id="322" r:id="rId15"/>
    <p:sldId id="265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82" autoAdjust="0"/>
    <p:restoredTop sz="94660"/>
  </p:normalViewPr>
  <p:slideViewPr>
    <p:cSldViewPr snapToGrid="0">
      <p:cViewPr varScale="1">
        <p:scale>
          <a:sx n="85" d="100"/>
          <a:sy n="85" d="100"/>
        </p:scale>
        <p:origin x="874" y="4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A6856D-DDD3-4545-9DC2-D12DFA553DF1}" type="datetimeFigureOut">
              <a:rPr lang="x-none" smtClean="0"/>
              <a:pPr/>
              <a:t>23.01.2026</a:t>
            </a:fld>
            <a:endParaRPr lang="x-none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558D90-75EB-4358-AF9C-184D6CFD78D5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150051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5B2F3-962C-43B8-8FD1-FE83FAA6A984}" type="datetime1">
              <a:rPr lang="en-US" smtClean="0"/>
              <a:pPr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973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C6427-DE76-49C0-877F-B351FF15AFB5}" type="datetime1">
              <a:rPr lang="en-US" smtClean="0"/>
              <a:pPr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740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53EE7-1CAD-4667-A349-6789356DC218}" type="datetime1">
              <a:rPr lang="en-US" smtClean="0"/>
              <a:pPr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552435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2E392-702E-42A2-A3FD-8C1677FEF812}" type="datetime1">
              <a:rPr lang="en-US" smtClean="0"/>
              <a:pPr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1799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0A20A-D6C3-493C-A25F-ECF19F072113}" type="datetime1">
              <a:rPr lang="en-US" smtClean="0"/>
              <a:pPr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78078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40C45-48CC-4A4E-AAC3-4C74D6A1D354}" type="datetime1">
              <a:rPr lang="en-US" smtClean="0"/>
              <a:pPr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391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E550F-ABB9-4645-9B3D-CE2D2C23369D}" type="datetime1">
              <a:rPr lang="en-US" smtClean="0"/>
              <a:pPr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82292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9FEF7-74C4-46A0-9CE3-6C396B6509B9}" type="datetime1">
              <a:rPr lang="en-US" smtClean="0"/>
              <a:pPr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327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34B61-AB56-4355-B7A0-93A4F046C496}" type="datetime1">
              <a:rPr lang="en-US" smtClean="0"/>
              <a:pPr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9485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2DEE9-B0AE-4928-85CD-9AFD723D6BAA}" type="datetime1">
              <a:rPr lang="en-US" smtClean="0"/>
              <a:pPr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668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E3A97-FA76-4CB7-ACBD-BE358D7C4E63}" type="datetime1">
              <a:rPr lang="en-US" smtClean="0"/>
              <a:pPr/>
              <a:t>1/23/2026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0760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53CED-2C7C-4337-9576-2FCDB56BBA07}" type="datetime1">
              <a:rPr lang="en-US" smtClean="0"/>
              <a:pPr/>
              <a:t>1/23/2026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899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49D0-D768-4864-8DAE-D39799DD7A44}" type="datetime1">
              <a:rPr lang="en-US" smtClean="0"/>
              <a:pPr/>
              <a:t>1/23/2026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20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0B7C3-8A76-48B2-ACBB-E73C78280263}" type="datetime1">
              <a:rPr lang="en-US" smtClean="0"/>
              <a:pPr/>
              <a:t>1/23/2026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039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F2A59-F3A7-4C73-9B7A-F33A03A07F2C}" type="datetime1">
              <a:rPr lang="en-US" smtClean="0"/>
              <a:pPr/>
              <a:t>1/23/2026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3670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35640-2F62-412E-8B6A-69DFAE038F90}" type="datetime1">
              <a:rPr lang="en-US" smtClean="0"/>
              <a:pPr/>
              <a:t>1/23/2026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976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CDBBC8-E744-43F0-8DE2-022E60DB8DC7}" type="datetime1">
              <a:rPr lang="en-US" smtClean="0"/>
              <a:pPr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4428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ідзаголовок 2">
            <a:extLst>
              <a:ext uri="{FF2B5EF4-FFF2-40B4-BE49-F238E27FC236}">
                <a16:creationId xmlns="" xmlns:a16="http://schemas.microsoft.com/office/drawing/2014/main" id="{462FFA08-9BC7-4E8F-9749-E1B5BD4C4B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2591" y="2506577"/>
            <a:ext cx="9772679" cy="3141187"/>
          </a:xfrm>
        </p:spPr>
        <p:txBody>
          <a:bodyPr>
            <a:normAutofit fontScale="85000" lnSpcReduction="10000"/>
          </a:bodyPr>
          <a:lstStyle/>
          <a:p>
            <a:pPr algn="ctr">
              <a:spcBef>
                <a:spcPts val="0"/>
              </a:spcBef>
            </a:pP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1. 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 І ПІДПРИЄМНИЦТВО ЯК ОСНОВА СУЧАСНОЇ ЕКОНОМІЧНОЇ 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</a:p>
          <a:p>
            <a:pPr algn="just">
              <a:spcBef>
                <a:spcPts val="0"/>
              </a:spcBef>
            </a:pPr>
            <a:endParaRPr lang="uk-UA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uk-UA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1.1. Виникнення і розвиток підприємництва.</a:t>
            </a:r>
          </a:p>
          <a:p>
            <a:pPr algn="l">
              <a:spcBef>
                <a:spcPts val="0"/>
              </a:spcBef>
            </a:pPr>
            <a:r>
              <a:rPr lang="uk-UA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1.2</a:t>
            </a:r>
            <a:r>
              <a:rPr lang="uk-UA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Поняття та основні ознаки бізнесу.</a:t>
            </a:r>
          </a:p>
          <a:p>
            <a:pPr algn="l">
              <a:spcBef>
                <a:spcPts val="0"/>
              </a:spcBef>
            </a:pPr>
            <a:r>
              <a:rPr lang="uk-UA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1.3. Сутність, ознаки, функції та принципи підприємництва.</a:t>
            </a:r>
          </a:p>
          <a:p>
            <a:pPr algn="l">
              <a:spcBef>
                <a:spcPts val="0"/>
              </a:spcBef>
            </a:pPr>
            <a:r>
              <a:rPr lang="uk-UA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1.4. Суб’єкти, об’єкти та види підприємницької діяльності.</a:t>
            </a:r>
          </a:p>
          <a:p>
            <a:pPr algn="l">
              <a:spcBef>
                <a:spcPts val="0"/>
              </a:spcBef>
            </a:pPr>
            <a:r>
              <a:rPr lang="uk-UA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1.5.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роль менеджменту у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підприємницькій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uk-UA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ідзаголовок 2">
            <a:extLst>
              <a:ext uri="{FF2B5EF4-FFF2-40B4-BE49-F238E27FC236}">
                <a16:creationId xmlns="" xmlns:a16="http://schemas.microsoft.com/office/drawing/2014/main" id="{462FFA08-9BC7-4E8F-9749-E1B5BD4C4B5A}"/>
              </a:ext>
            </a:extLst>
          </p:cNvPr>
          <p:cNvSpPr txBox="1">
            <a:spLocks/>
          </p:cNvSpPr>
          <p:nvPr/>
        </p:nvSpPr>
        <p:spPr>
          <a:xfrm>
            <a:off x="1433134" y="183079"/>
            <a:ext cx="7766936" cy="98398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lvl="0" algn="ctr">
              <a:buClr>
                <a:schemeClr val="accent1"/>
              </a:buClr>
              <a:buSzPct val="80000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buClr>
                <a:schemeClr val="accent1"/>
              </a:buClr>
              <a:buSzPct val="80000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МІНІСТЕРСТВО ОСВІТИ І НАУКИ УКРАЇНИ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ДЕРЖАВНИЙ УНІВЕРСИТЕТ «ЖИТОМИРСЬКА ПОЛІТЕХНІКА»</a:t>
            </a:r>
            <a:endParaRPr kumimoji="0" lang="x-none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4"/>
          <p:cNvSpPr>
            <a:spLocks noChangeArrowheads="1"/>
          </p:cNvSpPr>
          <p:nvPr/>
        </p:nvSpPr>
        <p:spPr bwMode="auto">
          <a:xfrm>
            <a:off x="1961148" y="1921042"/>
            <a:ext cx="69294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altLang="uk-UA" sz="20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Palatino Linotype" pitchFamily="18" charset="0"/>
              </a:rPr>
              <a:t>ПРЕЗЕНТАЦІЯ ЗА ТЕМОЮ ЛЕКЦІЇ</a:t>
            </a:r>
            <a:endParaRPr kumimoji="0" lang="ru-RU" altLang="uk-UA" sz="2000" b="0" i="1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Palatino Linotype" pitchFamily="18" charset="0"/>
            </a:endParaRPr>
          </a:p>
        </p:txBody>
      </p:sp>
      <p:sp>
        <p:nvSpPr>
          <p:cNvPr id="9" name="Прямоугольник 6"/>
          <p:cNvSpPr>
            <a:spLocks noChangeArrowheads="1"/>
          </p:cNvSpPr>
          <p:nvPr/>
        </p:nvSpPr>
        <p:spPr bwMode="auto">
          <a:xfrm>
            <a:off x="8608293" y="6257925"/>
            <a:ext cx="3359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 i="1" dirty="0">
                <a:solidFill>
                  <a:schemeClr val="tx2"/>
                </a:solidFill>
                <a:latin typeface="Palatino Linotype" pitchFamily="18" charset="0"/>
                <a:cs typeface="Times New Roman" pitchFamily="18" charset="0"/>
              </a:rPr>
              <a:t>ЛЕКТОР:  </a:t>
            </a:r>
            <a:r>
              <a:rPr lang="uk-UA" i="1" dirty="0" err="1">
                <a:solidFill>
                  <a:schemeClr val="tx2"/>
                </a:solidFill>
                <a:latin typeface="Palatino Linotype" pitchFamily="18" charset="0"/>
                <a:cs typeface="Times New Roman" pitchFamily="18" charset="0"/>
              </a:rPr>
              <a:t>к.е.н</a:t>
            </a:r>
            <a:r>
              <a:rPr lang="uk-UA" i="1" dirty="0">
                <a:solidFill>
                  <a:schemeClr val="tx2"/>
                </a:solidFill>
                <a:latin typeface="Palatino Linotype" pitchFamily="18" charset="0"/>
                <a:cs typeface="Times New Roman" pitchFamily="18" charset="0"/>
              </a:rPr>
              <a:t>. Мельник Т.Ю.</a:t>
            </a:r>
            <a:endParaRPr lang="ru-RU" b="1" i="1" dirty="0">
              <a:solidFill>
                <a:schemeClr val="tx2"/>
              </a:solidFill>
              <a:latin typeface="Palatino Linotype" pitchFamily="18" charset="0"/>
              <a:cs typeface="Times New Roman" pitchFamily="18" charset="0"/>
            </a:endParaRPr>
          </a:p>
        </p:txBody>
      </p:sp>
      <p:sp>
        <p:nvSpPr>
          <p:cNvPr id="10" name="Text Box 1605"/>
          <p:cNvSpPr txBox="1">
            <a:spLocks noChangeArrowheads="1"/>
          </p:cNvSpPr>
          <p:nvPr/>
        </p:nvSpPr>
        <p:spPr bwMode="auto">
          <a:xfrm>
            <a:off x="3203575" y="6257925"/>
            <a:ext cx="3486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defRPr/>
            </a:pPr>
            <a:r>
              <a:rPr lang="ru-RU" sz="2000" b="1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ourier New" pitchFamily="49" charset="0"/>
                <a:cs typeface="Courier New" pitchFamily="49" charset="0"/>
              </a:rPr>
              <a:t>Житомир-202</a:t>
            </a:r>
            <a:r>
              <a:rPr lang="uk-UA" sz="2000" b="1" dirty="0">
                <a:solidFill>
                  <a:schemeClr val="tx2">
                    <a:lumMod val="95000"/>
                    <a:lumOff val="5000"/>
                  </a:schemeClr>
                </a:solidFill>
                <a:latin typeface="Courier New" pitchFamily="49" charset="0"/>
                <a:cs typeface="Courier New" pitchFamily="49" charset="0"/>
              </a:rPr>
              <a:t>6</a:t>
            </a:r>
            <a:endParaRPr lang="ru-RU" sz="2000" b="1" dirty="0">
              <a:solidFill>
                <a:schemeClr val="tx2">
                  <a:lumMod val="95000"/>
                  <a:lumOff val="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6842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4197" y="609600"/>
            <a:ext cx="8596668" cy="533400"/>
          </a:xfrm>
        </p:spPr>
        <p:txBody>
          <a:bodyPr>
            <a:normAutofit/>
          </a:bodyPr>
          <a:lstStyle/>
          <a:p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Види підприємницької діяльності: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36706" y="1228697"/>
            <a:ext cx="4368800" cy="6096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Виробниче підприємництво 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625600" y="2057400"/>
            <a:ext cx="4368800" cy="6096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Комерційне підприємництво 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286000" y="2905362"/>
            <a:ext cx="4368800" cy="685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Фінансове підприємництво 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826871" y="3743296"/>
            <a:ext cx="4978400" cy="82923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Консультативне підприємництво 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343835" y="4724664"/>
            <a:ext cx="4978400" cy="69556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Соціальне підприємництво</a:t>
            </a:r>
            <a:endParaRPr lang="uk-UA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Рисунок 14" descr="business-planing-mai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276728"/>
            <a:ext cx="4876800" cy="31623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Заголовок 1">
            <a:extLst>
              <a:ext uri="{FF2B5EF4-FFF2-40B4-BE49-F238E27FC236}">
                <a16:creationId xmlns="" xmlns:a16="http://schemas.microsoft.com/office/drawing/2014/main" id="{C227144E-1103-4DC3-89B8-B71EDED2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040" y="153335"/>
            <a:ext cx="10774012" cy="616686"/>
          </a:xfrm>
        </p:spPr>
        <p:txBody>
          <a:bodyPr>
            <a:noAutofit/>
          </a:bodyPr>
          <a:lstStyle/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1.5. </a:t>
            </a:r>
            <a:r>
              <a:rPr lang="ru-RU" sz="2000" dirty="0" err="1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Поняття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 та роль менеджменту у </a:t>
            </a:r>
            <a:r>
              <a:rPr lang="ru-RU" sz="2000" dirty="0" err="1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підприємницькій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ru-RU" sz="2000" dirty="0" err="1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діяльності</a:t>
            </a:r>
            <a:endParaRPr lang="uk-UA" sz="2000" dirty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85019" y="770021"/>
            <a:ext cx="10048567" cy="102226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Сучасний менеджмент – особлива галузь знань і професійної підготовки керівників і спеціалістів у різних сферах діяльності. Ефективно управляти сучасним підприємством або його підрозділами неможливо без розуміння сутності й змісту менеджменту. 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85019" y="2072591"/>
            <a:ext cx="10048567" cy="168507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Терміни «управління» і «менеджмент» пов’язані між собою. 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«Управління» 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це цілеспрямована дія на об’єкт із метою зміни його стану або поведінки. Управляти можна технікою, технологією, ресурсами тощо. 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«Менеджмент» 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є складовим елементом управління, під яким розуміють цілеспрямовану дію на колективи працівників або окремих виконавців із метою досягнення поставлених цілей.</a:t>
            </a: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85017" y="3885570"/>
            <a:ext cx="10048567" cy="7294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Зміст поняття «менеджмент»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можна розглядати як науку і практику управління, як організацію управління фірмою і як процес прийняття управлінських рішень. </a:t>
            </a: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585016" y="4684293"/>
            <a:ext cx="10048567" cy="156042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Етимологічно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менеджмент походить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латинського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слова «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manus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» – рука.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Початково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слово означало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вміння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дбайливо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вести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домашнє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господарство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майстерно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володіти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засобами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праці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вправно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працювати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285750" indent="-28575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Але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традиційно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сучасний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термін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«менеджмент» (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management)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американського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походження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перекладається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керування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адміністрація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керівництво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Заголовок 1">
            <a:extLst>
              <a:ext uri="{FF2B5EF4-FFF2-40B4-BE49-F238E27FC236}">
                <a16:creationId xmlns="" xmlns:a16="http://schemas.microsoft.com/office/drawing/2014/main" id="{C227144E-1103-4DC3-89B8-B71EDED2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040" y="153335"/>
            <a:ext cx="10774012" cy="616686"/>
          </a:xfrm>
        </p:spPr>
        <p:txBody>
          <a:bodyPr>
            <a:noAutofit/>
          </a:bodyPr>
          <a:lstStyle/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1.5. </a:t>
            </a:r>
            <a:r>
              <a:rPr lang="ru-RU" sz="2000" dirty="0" err="1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Поняття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 та роль менеджменту у </a:t>
            </a:r>
            <a:r>
              <a:rPr lang="ru-RU" sz="2000" dirty="0" err="1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підприємницькій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ru-RU" sz="2000" dirty="0" err="1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діяльності</a:t>
            </a:r>
            <a:endParaRPr lang="uk-UA" sz="2000" dirty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31693" y="590727"/>
            <a:ext cx="10273553" cy="398570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Поняття менеджменту часто пов’язують з поняттям бізнесу. 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Бізнес – це діяльність, спрямована на отримання прибутку шляхом створення та реалізації певної продукції, робіт чи послуг. 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Управління бізнесом (</a:t>
            </a:r>
            <a:r>
              <a:rPr lang="uk-UA" sz="20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business</a:t>
            </a: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management</a:t>
            </a: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– це управління комерційними, господарськими організаціями. 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Бізнесмен і менеджер – поняття не тотожні. 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Суб’єкт у бізнесі називається бізнесменом (</a:t>
            </a:r>
            <a:r>
              <a:rPr lang="uk-UA" sz="20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businеssman</a:t>
            </a: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або </a:t>
            </a:r>
            <a:r>
              <a:rPr lang="uk-UA" sz="20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підприжмцем</a:t>
            </a: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Це власник капіталу, що знаходиться в обігу і дає дохід. Ним може бути ділова людина, яка не займає постійної посади в організації, але є утримувачем її акцій або членом правління. 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Менеджер обов’язково займає постійну посаду, в його підпорядкуванні знаходяться люди, а власником організації може бути окрема особа, держава або колектив акціонерів.</a:t>
            </a:r>
            <a:endParaRPr lang="uk-UA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бъект 2"/>
          <p:cNvSpPr>
            <a:spLocks noGrp="1"/>
          </p:cNvSpPr>
          <p:nvPr>
            <p:ph idx="1"/>
          </p:nvPr>
        </p:nvSpPr>
        <p:spPr>
          <a:xfrm>
            <a:off x="382880" y="4730190"/>
            <a:ext cx="10222366" cy="1840940"/>
          </a:xfrm>
        </p:spPr>
        <p:txBody>
          <a:bodyPr/>
          <a:lstStyle/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роботі менеджера і підприємця є </a:t>
            </a:r>
            <a:r>
              <a:rPr lang="uk-UA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спільні риси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обидва переслідують цілі, поставлені перед підприємством; застосовують певні способи управління; планують, координують і контролюють діяльність працівників підприємства; працюють на свій страх і ризик. </a:t>
            </a: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Один ризикує своєю посадою, другий - власним капіталом.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47930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6544" y="0"/>
            <a:ext cx="8453536" cy="6558378"/>
          </a:xfrm>
          <a:prstGeom prst="rect">
            <a:avLst/>
          </a:prstGeom>
        </p:spPr>
      </p:pic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8761445" y="3250091"/>
            <a:ext cx="2957804" cy="950491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Менеджери і підприємці 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05067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="" xmlns:a16="http://schemas.microsoft.com/office/drawing/2014/main" id="{C227144E-1103-4DC3-89B8-B71EDED2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58" y="153335"/>
            <a:ext cx="9739889" cy="438336"/>
          </a:xfrm>
        </p:spPr>
        <p:txBody>
          <a:bodyPr>
            <a:noAutofit/>
          </a:bodyPr>
          <a:lstStyle/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1.5. </a:t>
            </a:r>
            <a:r>
              <a:rPr lang="ru-RU" sz="2000" dirty="0" err="1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Поняття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 та роль менеджменту у </a:t>
            </a:r>
            <a:r>
              <a:rPr lang="ru-RU" sz="2000" dirty="0" err="1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підприємницькій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ru-RU" sz="2000" dirty="0" err="1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діяльності</a:t>
            </a:r>
            <a:endParaRPr lang="uk-UA" sz="2000" dirty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3384" y="681318"/>
            <a:ext cx="9439836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9875" algn="just">
              <a:lnSpc>
                <a:spcPct val="115000"/>
              </a:lnSpc>
              <a:spcAft>
                <a:spcPts val="0"/>
              </a:spcAft>
            </a:pPr>
            <a:r>
              <a:rPr lang="uk-UA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Менеджмент підприємницької діяльності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(з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англ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management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управління) являє собою специфічний вид діяльності, спрямований на досягнення поставлених цілей шляхом забезпечення координації усіх ресурсів, наявних у розпорядженні суб’єкта підприємницької діяльності.</a:t>
            </a: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1341" y="2047846"/>
            <a:ext cx="9421906" cy="423346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28600" algn="just"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Значення менеджменту у забезпеченні діяльності суб’єкта підприємництва обумовлено наступним: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ефективний менеджмент забезпечує раціональне використання обмежених ресурсів з досягненням максимально можливого результату;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ефективний менеджмент є засобом досягнення поставлених цілей підприємства;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менеджмент надає можливість узгодити всі цілі підприємницької діяльності та забезпечити їх підпорядкованість загальній місії підприємства;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координація усіх наявних ресурсів та зусиль досягається завдяки цілеспрямованому впливу, тобто менеджменту;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система менеджменту є засобом комунікації між працівниками та управлінцями усіх рівнів;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менеджмент забезпечує відповідність діяльності підприємства чинникам зовнішнього середовища, забезпечуючи в такий спосіб стабільність організації.</a:t>
            </a: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21862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227144E-1103-4DC3-89B8-B71EDED2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7242" y="1672389"/>
            <a:ext cx="4813265" cy="830355"/>
          </a:xfrm>
        </p:spPr>
        <p:txBody>
          <a:bodyPr>
            <a:noAutofit/>
          </a:bodyPr>
          <a:lstStyle/>
          <a:p>
            <a:pPr algn="ctr"/>
            <a:r>
              <a:rPr lang="uk-UA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</a:rPr>
              <a:t>Дякую за увагу</a:t>
            </a:r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</a:rPr>
              <a:t>!</a:t>
            </a:r>
            <a:endParaRPr lang="uk-UA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="" xmlns:a16="http://schemas.microsoft.com/office/drawing/2014/main" id="{7B7DB14C-6D1E-46FF-B761-8983A822EB55}"/>
              </a:ext>
            </a:extLst>
          </p:cNvPr>
          <p:cNvSpPr txBox="1">
            <a:spLocks/>
          </p:cNvSpPr>
          <p:nvPr/>
        </p:nvSpPr>
        <p:spPr>
          <a:xfrm>
            <a:off x="4506956" y="4998965"/>
            <a:ext cx="4596002" cy="109491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uk-UA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 Black" panose="020B0A04020102020204" pitchFamily="34" charset="0"/>
              </a:rPr>
              <a:t>Гарного дня</a:t>
            </a:r>
            <a:r>
              <a:rPr lang="en-US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 Black" panose="020B0A04020102020204" pitchFamily="34" charset="0"/>
              </a:rPr>
              <a:t>!</a:t>
            </a:r>
            <a:endParaRPr lang="uk-UA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6" name="Улыбающееся лицо 5"/>
          <p:cNvSpPr/>
          <p:nvPr/>
        </p:nvSpPr>
        <p:spPr>
          <a:xfrm>
            <a:off x="2983831" y="2442411"/>
            <a:ext cx="2731169" cy="2490536"/>
          </a:xfrm>
          <a:prstGeom prst="smileyFac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0854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0764" y="160476"/>
            <a:ext cx="51249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1. Виникнення і розвиток підприємництва</a:t>
            </a: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46648" y="739499"/>
            <a:ext cx="854423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Перші спроби систематичного теоретичного осмислення підприємництва почалися у XVII  ст., хоча співтовариства підприємців, які складалися з ремісників, купців, лихварів, з'явилися значно раніше.</a:t>
            </a: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217463" y="2488072"/>
            <a:ext cx="9532375" cy="17643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Появу </a:t>
            </a:r>
            <a:r>
              <a:rPr lang="uk-UA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терміна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"підприємець" (від </a:t>
            </a:r>
            <a:r>
              <a:rPr lang="uk-UA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фр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enterpreneur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посередник) пов'язують з ім'ям англійського економіста </a:t>
            </a:r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Річарда </a:t>
            </a:r>
            <a:r>
              <a:rPr lang="uk-UA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Кантільйона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який також вперше здійснив наукову інтерпретацію підприємництва як діяльності, пов'язаної з ризиком.</a:t>
            </a:r>
            <a:endParaRPr lang="ru-RU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776779" y="4398334"/>
            <a:ext cx="963297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Еволюція поглядів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підприємництво і на роль особи підприємця в економічних і соціальних процесах, залежить від конкретно – історичних етапів розвитку суспільства, 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впровадження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досягнень науково-технічної революції в промисловість, культурних і політичних пріоритетів у соціумі.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21304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79930" y="1136826"/>
            <a:ext cx="843578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На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кожному з цих етапів є пріоритетною одна зі складових підприємницької діяльності. </a:t>
            </a:r>
            <a:endParaRPr lang="uk-UA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На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першому – пріоритетною умовою розвитку є спрямованість на виробництво і пошуки нових технічних (технологічних) можливостей для досягнення бажаного результату. </a:t>
            </a:r>
            <a:endParaRPr lang="uk-UA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На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другому етапі зростає питома вага нетрадиційних рішень у підприємництві з урахуванням новітніх досягнень у науково-технічній та економічній сферах. </a:t>
            </a:r>
            <a:endParaRPr lang="uk-UA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Подальший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розвиток підприємництва – це врахування специфіки потреб споживачів продукції, послуг, а також більш диференційований підхід до людського чинника. </a:t>
            </a:r>
            <a:endParaRPr lang="uk-UA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Наступний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етап знаменує собою зміщення акцентів на вдосконалення системи управління. </a:t>
            </a:r>
            <a:endParaRPr lang="uk-UA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Сучасний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етап розвитку підприємництва передбачає врахування дедалі зростаючої кількості факторів (політичних, соціальних, етнічних, економічних, психологічних), що мають як безпосередній, так і опосередкований вплив на виробничі процеси. Найбільше цінується здатність підприємців адекватно реагувати на зміни, вміння їх передбачити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53870" y="375629"/>
            <a:ext cx="51249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1. Виникнення і розвиток підприємництва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7638946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227144E-1103-4DC3-89B8-B71EDED2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102" y="177398"/>
            <a:ext cx="3124645" cy="42418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uk-UA" sz="1800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ОСНОВНІ ПОНЯТТЯ</a:t>
            </a:r>
            <a:endParaRPr lang="uk-UA" sz="1800" dirty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Стрелка вправо с вырезом 9"/>
          <p:cNvSpPr/>
          <p:nvPr/>
        </p:nvSpPr>
        <p:spPr>
          <a:xfrm>
            <a:off x="185568" y="2898413"/>
            <a:ext cx="2562726" cy="1118938"/>
          </a:xfrm>
          <a:prstGeom prst="notched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Господарська діяльність</a:t>
            </a:r>
            <a:endParaRPr lang="uk-UA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трелка вправо с вырезом 12"/>
          <p:cNvSpPr/>
          <p:nvPr/>
        </p:nvSpPr>
        <p:spPr>
          <a:xfrm>
            <a:off x="200527" y="992605"/>
            <a:ext cx="2482516" cy="1058779"/>
          </a:xfrm>
          <a:prstGeom prst="notched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Підприємництво </a:t>
            </a:r>
            <a:endParaRPr lang="uk-UA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Горизонтальный свиток 15"/>
          <p:cNvSpPr/>
          <p:nvPr/>
        </p:nvSpPr>
        <p:spPr>
          <a:xfrm>
            <a:off x="2695073" y="2369622"/>
            <a:ext cx="5470244" cy="2454460"/>
          </a:xfrm>
          <a:prstGeom prst="horizontalScroll">
            <a:avLst>
              <a:gd name="adj" fmla="val 11401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dirty="0">
                <a:solidFill>
                  <a:schemeClr val="tx1"/>
                </a:solidFill>
                <a:latin typeface="Times New Roman"/>
                <a:ea typeface="Times New Roman"/>
              </a:rPr>
              <a:t>діяльність юридичних осіб та фізичних осіб - підприємців у сфері суспільного виробництва, спрямована на виготовлення та реалізацію продукції, виконання робіт чи надання послуг вартісного характеру, що мають цінову визначеність.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Горизонтальный свиток 16"/>
          <p:cNvSpPr/>
          <p:nvPr/>
        </p:nvSpPr>
        <p:spPr>
          <a:xfrm>
            <a:off x="2716371" y="177398"/>
            <a:ext cx="5575982" cy="2456339"/>
          </a:xfrm>
          <a:prstGeom prst="horizontalScroll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dirty="0">
                <a:solidFill>
                  <a:schemeClr val="tx1"/>
                </a:solidFill>
                <a:latin typeface="Times New Roman"/>
                <a:ea typeface="Times New Roman"/>
              </a:rPr>
              <a:t>Комерційною господарською діяльністю (підприємництвом) є самостійна, ініціативна, систематична, на власний ризик господарська діяльність, що здійснюється юридичними особами та фізичними особами - підприємцями з метою досягнення економічних і соціальних результатів та одержання прибутку.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трелка вправо с вырезом 10"/>
          <p:cNvSpPr/>
          <p:nvPr/>
        </p:nvSpPr>
        <p:spPr>
          <a:xfrm>
            <a:off x="184484" y="5105398"/>
            <a:ext cx="2498559" cy="1058779"/>
          </a:xfrm>
          <a:prstGeom prst="notched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БІЗНЕС</a:t>
            </a:r>
            <a:endParaRPr lang="uk-UA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Горизонтальный свиток 11"/>
          <p:cNvSpPr/>
          <p:nvPr/>
        </p:nvSpPr>
        <p:spPr>
          <a:xfrm>
            <a:off x="2695073" y="4559967"/>
            <a:ext cx="8133348" cy="2117557"/>
          </a:xfrm>
          <a:prstGeom prst="horizontalScroll">
            <a:avLst>
              <a:gd name="adj" fmla="val 11401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dirty="0" smtClean="0">
                <a:solidFill>
                  <a:schemeClr val="tx1"/>
                </a:solidFill>
                <a:latin typeface="Times New Roman"/>
                <a:ea typeface="Times New Roman"/>
              </a:rPr>
              <a:t>підприємницька діяльність економічних суб’єктів, а також система їх ділових відносин із компонентами зовнішнього середовища. Відтак, вважаємо, що бізнес є дещо ширшим поняттям, ніж підприємницька діяльність, адже включає систему ділових комунікацій із суб’єктами зовнішнього середовища (постачальниками, споживачами, державою тощо).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 descr="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73035" y="733927"/>
            <a:ext cx="3646510" cy="2715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3540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xmlns="" id="{AD2E8C89-F86E-43F2-932F-591D33F8F54D}"/>
              </a:ext>
            </a:extLst>
          </p:cNvPr>
          <p:cNvSpPr/>
          <p:nvPr/>
        </p:nvSpPr>
        <p:spPr>
          <a:xfrm>
            <a:off x="721896" y="986589"/>
            <a:ext cx="7543800" cy="6978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uk-UA" sz="2000" b="1" i="1" dirty="0" smtClean="0"/>
              <a:t>Бізнес-діяльність має ряд характерних ознак, що її визначають:</a:t>
            </a:r>
            <a:endParaRPr lang="en-US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588168" y="1900988"/>
            <a:ext cx="7411453" cy="40011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uk-UA" sz="20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орієнтація на одержання прибутку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632284" y="2342147"/>
            <a:ext cx="7415463" cy="40011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uk-UA" sz="20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орієнтація на споживача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36560" y="2843464"/>
            <a:ext cx="8285745" cy="707886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самостійність – особа самостійно приймає рішення щодо започаткування, ведення або припинення бізнесу, самостійно обирає вид діяльності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519989" y="5658851"/>
            <a:ext cx="8506326" cy="1015663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uk-UA" sz="2000" dirty="0" err="1" smtClean="0">
                <a:latin typeface="Times New Roman"/>
                <a:ea typeface="Times New Roman"/>
              </a:rPr>
              <a:t>стратегічність</a:t>
            </a:r>
            <a:r>
              <a:rPr lang="uk-UA" sz="2000" dirty="0" smtClean="0">
                <a:latin typeface="Times New Roman"/>
                <a:ea typeface="Times New Roman"/>
              </a:rPr>
              <a:t> мислення – передбачає можливість розробляти перспективні плани діяльності, визначати і оцінювати наслідки реалізації управлінських рішень у довгостроковій перспективи</a:t>
            </a:r>
            <a:endParaRPr lang="ru-RU" sz="2000" dirty="0" smtClean="0">
              <a:latin typeface="Times New Roman"/>
              <a:ea typeface="Times New Roman"/>
            </a:endParaRPr>
          </a:p>
        </p:txBody>
      </p:sp>
      <p:sp>
        <p:nvSpPr>
          <p:cNvPr id="37" name="Левая фигурная скобка 36"/>
          <p:cNvSpPr/>
          <p:nvPr/>
        </p:nvSpPr>
        <p:spPr>
          <a:xfrm>
            <a:off x="1130967" y="2334126"/>
            <a:ext cx="385011" cy="3994485"/>
          </a:xfrm>
          <a:prstGeom prst="leftBrac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9" name="Соединительная линия уступом 38"/>
          <p:cNvCxnSpPr/>
          <p:nvPr/>
        </p:nvCxnSpPr>
        <p:spPr>
          <a:xfrm rot="10800000" flipH="1" flipV="1">
            <a:off x="661738" y="1357562"/>
            <a:ext cx="649704" cy="1385638"/>
          </a:xfrm>
          <a:prstGeom prst="bentConnector3">
            <a:avLst>
              <a:gd name="adj1" fmla="val -35185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864895" y="3633537"/>
            <a:ext cx="8506326" cy="707886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uk-UA" sz="2000" dirty="0" smtClean="0">
                <a:latin typeface="Times New Roman"/>
                <a:ea typeface="Times New Roman"/>
              </a:rPr>
              <a:t>ініціативність – бізнес завжди передбачає активну позицію, рух вперед для розвитку, задоволення потреб та одержання прибутку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704476" y="4423610"/>
            <a:ext cx="8506326" cy="707886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uk-UA" sz="2000" dirty="0" smtClean="0">
                <a:latin typeface="Times New Roman"/>
                <a:ea typeface="Times New Roman"/>
              </a:rPr>
              <a:t>готовність йти на ризик – однією з визначальних рис бізнесмена є розуміння ризику та готовність його приймати.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572128" y="5181599"/>
            <a:ext cx="8506326" cy="40011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uk-UA" sz="2000" dirty="0" smtClean="0">
                <a:latin typeface="Times New Roman"/>
                <a:ea typeface="Times New Roman"/>
              </a:rPr>
              <a:t>вміння будувати систему ділових комунікацій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2" name="Рисунок 21" descr="biznes-infrastruktur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8010" y="0"/>
            <a:ext cx="3043989" cy="304398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3" name="Заголовок 1">
            <a:extLst>
              <a:ext uri="{FF2B5EF4-FFF2-40B4-BE49-F238E27FC236}">
                <a16:creationId xmlns="" xmlns:a16="http://schemas.microsoft.com/office/drawing/2014/main" id="{C227144E-1103-4DC3-89B8-B71EDED2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766" y="249587"/>
            <a:ext cx="8596668" cy="778960"/>
          </a:xfrm>
        </p:spPr>
        <p:txBody>
          <a:bodyPr>
            <a:normAutofit/>
          </a:bodyPr>
          <a:lstStyle/>
          <a:p>
            <a:r>
              <a:rPr lang="uk-UA" sz="3200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Поняття та основні ознаки бізнесу</a:t>
            </a:r>
            <a:endParaRPr lang="uk-UA" sz="3200" dirty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3860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>
            <a:extLst>
              <a:ext uri="{FF2B5EF4-FFF2-40B4-BE49-F238E27FC236}">
                <a16:creationId xmlns="" xmlns:a16="http://schemas.microsoft.com/office/drawing/2014/main" id="{472B4F0F-1107-46C2-8A45-DF2C2EAC5734}"/>
              </a:ext>
            </a:extLst>
          </p:cNvPr>
          <p:cNvSpPr/>
          <p:nvPr/>
        </p:nvSpPr>
        <p:spPr>
          <a:xfrm>
            <a:off x="803342" y="1441194"/>
            <a:ext cx="7834078" cy="54153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/>
              <a:t>Принципи підприємницької діяльності</a:t>
            </a:r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трілка: шеврон 5">
            <a:extLst>
              <a:ext uri="{FF2B5EF4-FFF2-40B4-BE49-F238E27FC236}">
                <a16:creationId xmlns="" xmlns:a16="http://schemas.microsoft.com/office/drawing/2014/main" id="{F4995FDA-AFB5-4BD2-A3CA-57FFEF25FEB5}"/>
              </a:ext>
            </a:extLst>
          </p:cNvPr>
          <p:cNvSpPr/>
          <p:nvPr/>
        </p:nvSpPr>
        <p:spPr>
          <a:xfrm rot="5400000">
            <a:off x="4749234" y="1973236"/>
            <a:ext cx="301841" cy="359546"/>
          </a:xfrm>
          <a:prstGeom prst="chevron">
            <a:avLst/>
          </a:prstGeom>
          <a:solidFill>
            <a:schemeClr val="accent2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14" name="Прямокутник 4">
            <a:extLst>
              <a:ext uri="{FF2B5EF4-FFF2-40B4-BE49-F238E27FC236}">
                <a16:creationId xmlns="" xmlns:a16="http://schemas.microsoft.com/office/drawing/2014/main" id="{24BF3DA0-4B58-4291-BCBC-A56686FCF4C4}"/>
              </a:ext>
            </a:extLst>
          </p:cNvPr>
          <p:cNvSpPr/>
          <p:nvPr/>
        </p:nvSpPr>
        <p:spPr>
          <a:xfrm>
            <a:off x="441158" y="2303929"/>
            <a:ext cx="8917995" cy="427189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Підприємництво здійснюється на основі:</a:t>
            </a:r>
          </a:p>
          <a:p>
            <a:pPr indent="457200">
              <a:buFont typeface="Arial" pitchFamily="34" charset="0"/>
              <a:buChar char="•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вільного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вибору підприємцем видів підприємницької діяльності;</a:t>
            </a:r>
          </a:p>
          <a:p>
            <a:pPr indent="457200">
              <a:buFont typeface="Arial" pitchFamily="34" charset="0"/>
              <a:buChar char="•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самостійного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формування підприємцем програми діяльності, вибору постачальників і споживачів продукції, що виробляється, залучення матеріально-технічних, фінансових та інших видів ресурсів, використання яких не обмежено законом, встановлення цін на продукцію та послуги відповідно до закону;</a:t>
            </a:r>
          </a:p>
          <a:p>
            <a:pPr indent="457200">
              <a:buFont typeface="Arial" pitchFamily="34" charset="0"/>
              <a:buChar char="•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вільного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найму підприємцем працівників;</a:t>
            </a:r>
          </a:p>
          <a:p>
            <a:pPr indent="457200">
              <a:buFont typeface="Arial" pitchFamily="34" charset="0"/>
              <a:buChar char="•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комерційного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розрахунку та власного комерційного ризику;</a:t>
            </a:r>
          </a:p>
          <a:p>
            <a:pPr indent="457200">
              <a:buFont typeface="Arial" pitchFamily="34" charset="0"/>
              <a:buChar char="•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вільного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розпорядження прибутком, що залишається у підприємця після сплати податків, зборів та інших платежів, передбачених законом;</a:t>
            </a:r>
          </a:p>
          <a:p>
            <a:pPr indent="457200">
              <a:buFont typeface="Arial" pitchFamily="34" charset="0"/>
              <a:buChar char="•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самостійного здійснення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підприємцем зовнішньоекономічної діяльності, використання підприємцем належної йому частки валютної виручки на свій розсуд.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42066" y="196667"/>
            <a:ext cx="8756630" cy="120032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Підприємництво –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це </a:t>
            </a:r>
            <a:r>
              <a:rPr lang="uk-UA" dirty="0">
                <a:latin typeface="Times New Roman"/>
                <a:ea typeface="Times New Roman"/>
              </a:rPr>
              <a:t>самостійна, ініціативна, систематична, на власний ризик господарська діяльність, що здійснюється юридичними особами та фізичними особами - підприємцями з метою досягнення економічних і соціальних результатів та одержання </a:t>
            </a:r>
            <a:r>
              <a:rPr lang="uk-UA" dirty="0" smtClean="0">
                <a:latin typeface="Times New Roman"/>
                <a:ea typeface="Times New Roman"/>
              </a:rPr>
              <a:t>прибутку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818201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31058" y="144104"/>
            <a:ext cx="8912942" cy="410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Сутність підприємництва повніше розкривається через його функції:</a:t>
            </a: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81781" y="554986"/>
            <a:ext cx="10913806" cy="614475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i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ресурсна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мобілізація внутрішніх та зовнішніх 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i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інноваційна (творча)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сприяння процесу генерування та комерціалізації нових ідей,  здійснення дослідно-конструкторських  розробок,  створення  нових товарів, надання нових робіт тощо;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i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організаційна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пов’язана з матеріально-технічним забезпеченням виробництва, налагодженням технологічного процесу, організацією комерційної діяльності, сервісу, а також впровадженням нових форм та методів  організації  виробництва, нових форм заробітної 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плати;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i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стимулююча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функція полягає у формуванні механізму, що мотивує і ефективно використовувати ресурси, і максимально задовольняти потреби споживачів;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i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господарська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найбільш ефективне  використання трудових,  матеріальних,  фінансових,  інтелектуальних  та інформаційних ресурсів;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i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управлінська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пов’язана  з  механізмом  управління персоналом та підприємством в цілому;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i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соціальна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виготовлення  товарів  та  послуг,  які необхідні суспільству;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i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особистісна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самореалізація підприємця як особистості через досягнення власної мети, отримання задоволення від своєї роботи;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i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захисна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передбачає систему захисту прав та інтересів підприємців, створення сприятливих умов функціонування бізнесу, усунення існуючих проблем на макрорівні. Це здійснюється на основі співробітництва підприємців та їх об’єднань з державними органами влади та управління, міжнародними організаціями, фондами, проектами для забезпечення сталого розвитку підприємництва;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i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інші функції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ведення обліку, маркетингові дослідження, наукові дослідження тощо.</a:t>
            </a: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33979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5190957" y="3407405"/>
            <a:ext cx="3486877" cy="2514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2) </a:t>
            </a:r>
            <a:r>
              <a:rPr lang="uk-UA" b="1" dirty="0" smtClean="0">
                <a:solidFill>
                  <a:schemeClr val="tx1"/>
                </a:solidFill>
              </a:rPr>
              <a:t>громадяни України, іноземці та особи без громадянства, які здійснюють господарську діяльність та зареєстровані відповідно до закону як підприємці.</a:t>
            </a:r>
            <a:endParaRPr lang="uk-UA" b="1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81118" y="3415336"/>
            <a:ext cx="4701870" cy="2514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/>
                </a:solidFill>
              </a:rPr>
              <a:t>1) юридичні особи, створені відповідно до Цивільного кодексу України, підприємства, а також інші юридичні особи, які здійснюють господарську діяльність та зареєстровані у встановленому законом порядку</a:t>
            </a:r>
            <a:r>
              <a:rPr lang="uk-UA" dirty="0" smtClean="0">
                <a:solidFill>
                  <a:schemeClr val="tx1"/>
                </a:solidFill>
              </a:rPr>
              <a:t>;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016000" y="838112"/>
            <a:ext cx="9144000" cy="1524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7600" y="304800"/>
            <a:ext cx="8534400" cy="609600"/>
          </a:xfrm>
        </p:spPr>
        <p:txBody>
          <a:bodyPr>
            <a:normAutofit/>
          </a:bodyPr>
          <a:lstStyle/>
          <a:p>
            <a:pPr algn="l"/>
            <a:r>
              <a:rPr lang="uk-UA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Суб'єктами господарювання 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Выгнутая влево стрелка 3"/>
          <p:cNvSpPr/>
          <p:nvPr/>
        </p:nvSpPr>
        <p:spPr>
          <a:xfrm>
            <a:off x="508000" y="609600"/>
            <a:ext cx="508000" cy="137160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66800" y="736912"/>
            <a:ext cx="9042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Суб'єктами господарювання визнаються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учасники господарських відносин, які здійснюють господарську діяльність, реалізуючи господарську компетенцію (сукупність господарських прав та обов'язків), мають відокремлене майно і несуть відповідальність за своїми зобов'язаннями в межах цього майна, крім випадків, передбачених законодавством.</a:t>
            </a:r>
            <a:endParaRPr lang="uk-UA" dirty="0"/>
          </a:p>
        </p:txBody>
      </p:sp>
      <p:sp>
        <p:nvSpPr>
          <p:cNvPr id="7" name="TextBox 6"/>
          <p:cNvSpPr txBox="1"/>
          <p:nvPr/>
        </p:nvSpPr>
        <p:spPr>
          <a:xfrm>
            <a:off x="2426369" y="2481590"/>
            <a:ext cx="538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Суб'єктами господарювання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трелка вниз 11"/>
          <p:cNvSpPr/>
          <p:nvPr/>
        </p:nvSpPr>
        <p:spPr>
          <a:xfrm>
            <a:off x="2605663" y="3057673"/>
            <a:ext cx="812800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>
            <a:off x="5943600" y="3102605"/>
            <a:ext cx="812800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40617" y="133581"/>
            <a:ext cx="56326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Суб’єкт підприємницької діяльності має такі права: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40617" y="704154"/>
            <a:ext cx="9762566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  <a:tabLst>
                <a:tab pos="540385" algn="l"/>
              </a:tabLs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 обмежень самостійно здійснювати будь-яку підприємницьку діяльність, яку не заборонено законом;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  <a:tabLst>
                <a:tab pos="540385" algn="l"/>
              </a:tabLs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укладати договори з іншими суб’єктами господарювання;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  <a:tabLst>
                <a:tab pos="540385" algn="l"/>
              </a:tabLs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відкривати банківський рахунок;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  <a:tabLst>
                <a:tab pos="540385" algn="l"/>
              </a:tabLs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створювати спілки, асоціації а інші громадські об’єднання;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  <a:tabLst>
                <a:tab pos="540385" algn="l"/>
              </a:tabLs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укладати з громадянами трудові договори (контракти, угоди) щодо використання їх праці;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  <a:tabLst>
                <a:tab pos="540385" algn="l"/>
              </a:tabLs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користуватись послугами системи соціального забезпечення та соціального страхування;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  <a:tabLst>
                <a:tab pos="540385" algn="l"/>
              </a:tabLs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відкривати свої філії, представництва, проводити реорганізацію і ліквідацію підприємства за рішенням власника;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  <a:tabLst>
                <a:tab pos="540385" algn="l"/>
              </a:tabLs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одержувати інформацію про результати інспектування і перевірок його діяльності;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  <a:tabLst>
                <a:tab pos="540385" algn="l"/>
              </a:tabLs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оскаржувати у суді неправомірні дії громадян, юридичних осіб та органів державної влади.</a:t>
            </a:r>
            <a:endParaRPr lang="ru-RU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8963818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Другая 5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C3DFE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1772</TotalTime>
  <Words>1637</Words>
  <Application>Microsoft Office PowerPoint</Application>
  <PresentationFormat>Широкоэкранный</PresentationFormat>
  <Paragraphs>110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5" baseType="lpstr">
      <vt:lpstr>Arial</vt:lpstr>
      <vt:lpstr>Arial Black</vt:lpstr>
      <vt:lpstr>Calibri</vt:lpstr>
      <vt:lpstr>Courier New</vt:lpstr>
      <vt:lpstr>Palatino Linotype</vt:lpstr>
      <vt:lpstr>Times New Roman</vt:lpstr>
      <vt:lpstr>Trebuchet MS</vt:lpstr>
      <vt:lpstr>Wingdings</vt:lpstr>
      <vt:lpstr>Wingdings 3</vt:lpstr>
      <vt:lpstr>Грань</vt:lpstr>
      <vt:lpstr>Презентация PowerPoint</vt:lpstr>
      <vt:lpstr>Презентация PowerPoint</vt:lpstr>
      <vt:lpstr>Презентация PowerPoint</vt:lpstr>
      <vt:lpstr>ОСНОВНІ ПОНЯТТЯ</vt:lpstr>
      <vt:lpstr>Поняття та основні ознаки бізнесу</vt:lpstr>
      <vt:lpstr>Презентация PowerPoint</vt:lpstr>
      <vt:lpstr>Презентация PowerPoint</vt:lpstr>
      <vt:lpstr>Презентация PowerPoint</vt:lpstr>
      <vt:lpstr>Презентация PowerPoint</vt:lpstr>
      <vt:lpstr>Види підприємницької діяльності:</vt:lpstr>
      <vt:lpstr>1.5. Поняття та роль менеджменту у підприємницькій діяльності</vt:lpstr>
      <vt:lpstr>1.5. Поняття та роль менеджменту у підприємницькій діяльності</vt:lpstr>
      <vt:lpstr>Менеджери і підприємці </vt:lpstr>
      <vt:lpstr>1.5. Поняття та роль менеджменту у підприємницькій діяльності</vt:lpstr>
      <vt:lpstr>Дякую за увагу!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Адміністратор</dc:creator>
  <cp:lastModifiedBy>ХХХ</cp:lastModifiedBy>
  <cp:revision>147</cp:revision>
  <dcterms:created xsi:type="dcterms:W3CDTF">2017-12-12T13:35:46Z</dcterms:created>
  <dcterms:modified xsi:type="dcterms:W3CDTF">2026-01-23T12:19:39Z</dcterms:modified>
</cp:coreProperties>
</file>