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9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97" r:id="rId27"/>
    <p:sldId id="298" r:id="rId28"/>
    <p:sldId id="280" r:id="rId29"/>
    <p:sldId id="299" r:id="rId30"/>
    <p:sldId id="300" r:id="rId31"/>
    <p:sldId id="301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302" r:id="rId45"/>
    <p:sldId id="293" r:id="rId46"/>
    <p:sldId id="294" r:id="rId47"/>
    <p:sldId id="295" r:id="rId48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610" y="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3086100" cy="10283190"/>
          </a:xfrm>
          <a:custGeom>
            <a:avLst/>
            <a:gdLst/>
            <a:ahLst/>
            <a:cxnLst/>
            <a:rect l="l" t="t" r="r" b="b"/>
            <a:pathLst>
              <a:path w="3086100" h="10283190">
                <a:moveTo>
                  <a:pt x="3086101" y="10282986"/>
                </a:moveTo>
                <a:lnTo>
                  <a:pt x="0" y="10282986"/>
                </a:lnTo>
                <a:lnTo>
                  <a:pt x="0" y="0"/>
                </a:lnTo>
                <a:lnTo>
                  <a:pt x="3086101" y="0"/>
                </a:lnTo>
                <a:lnTo>
                  <a:pt x="3086101" y="10282986"/>
                </a:lnTo>
                <a:close/>
              </a:path>
            </a:pathLst>
          </a:custGeom>
          <a:solidFill>
            <a:srgbClr val="583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635621" y="2994234"/>
            <a:ext cx="9732644" cy="2574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635621" y="5929781"/>
            <a:ext cx="6371590" cy="1280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35314" y="3934175"/>
            <a:ext cx="2416175" cy="2419350"/>
          </a:xfrm>
          <a:custGeom>
            <a:avLst/>
            <a:gdLst/>
            <a:ahLst/>
            <a:cxnLst/>
            <a:rect l="l" t="t" r="r" b="b"/>
            <a:pathLst>
              <a:path w="2416175" h="2419350">
                <a:moveTo>
                  <a:pt x="2415654" y="2419341"/>
                </a:moveTo>
                <a:lnTo>
                  <a:pt x="0" y="2419341"/>
                </a:lnTo>
                <a:lnTo>
                  <a:pt x="0" y="0"/>
                </a:lnTo>
                <a:lnTo>
                  <a:pt x="2415654" y="0"/>
                </a:lnTo>
                <a:lnTo>
                  <a:pt x="2415654" y="2419341"/>
                </a:lnTo>
                <a:close/>
              </a:path>
            </a:pathLst>
          </a:custGeom>
          <a:solidFill>
            <a:srgbClr val="3C93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335464" y="4285660"/>
            <a:ext cx="764540" cy="848360"/>
          </a:xfrm>
          <a:custGeom>
            <a:avLst/>
            <a:gdLst/>
            <a:ahLst/>
            <a:cxnLst/>
            <a:rect l="l" t="t" r="r" b="b"/>
            <a:pathLst>
              <a:path w="764539" h="848360">
                <a:moveTo>
                  <a:pt x="581417" y="847979"/>
                </a:moveTo>
                <a:lnTo>
                  <a:pt x="416964" y="765570"/>
                </a:lnTo>
                <a:lnTo>
                  <a:pt x="408480" y="727252"/>
                </a:lnTo>
                <a:lnTo>
                  <a:pt x="397126" y="689686"/>
                </a:lnTo>
                <a:lnTo>
                  <a:pt x="382976" y="653084"/>
                </a:lnTo>
                <a:lnTo>
                  <a:pt x="366100" y="617661"/>
                </a:lnTo>
                <a:lnTo>
                  <a:pt x="346601" y="583616"/>
                </a:lnTo>
                <a:lnTo>
                  <a:pt x="324588" y="551144"/>
                </a:lnTo>
                <a:lnTo>
                  <a:pt x="300188" y="520428"/>
                </a:lnTo>
                <a:lnTo>
                  <a:pt x="273538" y="491651"/>
                </a:lnTo>
                <a:lnTo>
                  <a:pt x="244798" y="464970"/>
                </a:lnTo>
                <a:lnTo>
                  <a:pt x="214125" y="440543"/>
                </a:lnTo>
                <a:lnTo>
                  <a:pt x="181696" y="418504"/>
                </a:lnTo>
                <a:lnTo>
                  <a:pt x="147694" y="398987"/>
                </a:lnTo>
                <a:lnTo>
                  <a:pt x="112322" y="382092"/>
                </a:lnTo>
                <a:lnTo>
                  <a:pt x="75776" y="367928"/>
                </a:lnTo>
                <a:lnTo>
                  <a:pt x="38261" y="356568"/>
                </a:lnTo>
                <a:lnTo>
                  <a:pt x="0" y="348082"/>
                </a:lnTo>
                <a:lnTo>
                  <a:pt x="90473" y="166896"/>
                </a:lnTo>
                <a:lnTo>
                  <a:pt x="7133" y="0"/>
                </a:lnTo>
                <a:lnTo>
                  <a:pt x="56220" y="7082"/>
                </a:lnTo>
                <a:lnTo>
                  <a:pt x="104375" y="16880"/>
                </a:lnTo>
                <a:lnTo>
                  <a:pt x="151517" y="29311"/>
                </a:lnTo>
                <a:lnTo>
                  <a:pt x="197566" y="44296"/>
                </a:lnTo>
                <a:lnTo>
                  <a:pt x="242440" y="61755"/>
                </a:lnTo>
                <a:lnTo>
                  <a:pt x="286059" y="81606"/>
                </a:lnTo>
                <a:lnTo>
                  <a:pt x="328342" y="103770"/>
                </a:lnTo>
                <a:lnTo>
                  <a:pt x="369207" y="128166"/>
                </a:lnTo>
                <a:lnTo>
                  <a:pt x="408575" y="154713"/>
                </a:lnTo>
                <a:lnTo>
                  <a:pt x="446363" y="183332"/>
                </a:lnTo>
                <a:lnTo>
                  <a:pt x="482491" y="213941"/>
                </a:lnTo>
                <a:lnTo>
                  <a:pt x="516879" y="246460"/>
                </a:lnTo>
                <a:lnTo>
                  <a:pt x="549445" y="280810"/>
                </a:lnTo>
                <a:lnTo>
                  <a:pt x="580108" y="316909"/>
                </a:lnTo>
                <a:lnTo>
                  <a:pt x="608787" y="354677"/>
                </a:lnTo>
                <a:lnTo>
                  <a:pt x="635402" y="394033"/>
                </a:lnTo>
                <a:lnTo>
                  <a:pt x="659871" y="434898"/>
                </a:lnTo>
                <a:lnTo>
                  <a:pt x="682115" y="477190"/>
                </a:lnTo>
                <a:lnTo>
                  <a:pt x="702051" y="520829"/>
                </a:lnTo>
                <a:lnTo>
                  <a:pt x="719598" y="565736"/>
                </a:lnTo>
                <a:lnTo>
                  <a:pt x="734677" y="611829"/>
                </a:lnTo>
                <a:lnTo>
                  <a:pt x="747206" y="659028"/>
                </a:lnTo>
                <a:lnTo>
                  <a:pt x="757104" y="707252"/>
                </a:lnTo>
                <a:lnTo>
                  <a:pt x="764290" y="756422"/>
                </a:lnTo>
                <a:lnTo>
                  <a:pt x="581417" y="8479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253332" y="5143846"/>
            <a:ext cx="852805" cy="859155"/>
          </a:xfrm>
          <a:custGeom>
            <a:avLst/>
            <a:gdLst/>
            <a:ahLst/>
            <a:cxnLst/>
            <a:rect l="l" t="t" r="r" b="b"/>
            <a:pathLst>
              <a:path w="852805" h="859154">
                <a:moveTo>
                  <a:pt x="83679" y="858904"/>
                </a:moveTo>
                <a:lnTo>
                  <a:pt x="0" y="691289"/>
                </a:lnTo>
                <a:lnTo>
                  <a:pt x="91266" y="508439"/>
                </a:lnTo>
                <a:lnTo>
                  <a:pt x="137905" y="496844"/>
                </a:lnTo>
                <a:lnTo>
                  <a:pt x="182773" y="481133"/>
                </a:lnTo>
                <a:lnTo>
                  <a:pt x="225657" y="461520"/>
                </a:lnTo>
                <a:lnTo>
                  <a:pt x="266341" y="438221"/>
                </a:lnTo>
                <a:lnTo>
                  <a:pt x="304612" y="411450"/>
                </a:lnTo>
                <a:lnTo>
                  <a:pt x="340256" y="381421"/>
                </a:lnTo>
                <a:lnTo>
                  <a:pt x="373057" y="348350"/>
                </a:lnTo>
                <a:lnTo>
                  <a:pt x="402803" y="312451"/>
                </a:lnTo>
                <a:lnTo>
                  <a:pt x="429277" y="273938"/>
                </a:lnTo>
                <a:lnTo>
                  <a:pt x="452267" y="233026"/>
                </a:lnTo>
                <a:lnTo>
                  <a:pt x="471557" y="189931"/>
                </a:lnTo>
                <a:lnTo>
                  <a:pt x="486933" y="144865"/>
                </a:lnTo>
                <a:lnTo>
                  <a:pt x="498182" y="98045"/>
                </a:lnTo>
                <a:lnTo>
                  <a:pt x="505088" y="49685"/>
                </a:lnTo>
                <a:lnTo>
                  <a:pt x="507438" y="0"/>
                </a:lnTo>
                <a:lnTo>
                  <a:pt x="680044" y="86415"/>
                </a:lnTo>
                <a:lnTo>
                  <a:pt x="852537" y="0"/>
                </a:lnTo>
                <a:lnTo>
                  <a:pt x="851164" y="49150"/>
                </a:lnTo>
                <a:lnTo>
                  <a:pt x="847095" y="97579"/>
                </a:lnTo>
                <a:lnTo>
                  <a:pt x="840402" y="145213"/>
                </a:lnTo>
                <a:lnTo>
                  <a:pt x="831159" y="191978"/>
                </a:lnTo>
                <a:lnTo>
                  <a:pt x="819440" y="237801"/>
                </a:lnTo>
                <a:lnTo>
                  <a:pt x="805318" y="282608"/>
                </a:lnTo>
                <a:lnTo>
                  <a:pt x="788866" y="326327"/>
                </a:lnTo>
                <a:lnTo>
                  <a:pt x="770158" y="368883"/>
                </a:lnTo>
                <a:lnTo>
                  <a:pt x="749268" y="410202"/>
                </a:lnTo>
                <a:lnTo>
                  <a:pt x="726268" y="450213"/>
                </a:lnTo>
                <a:lnTo>
                  <a:pt x="701232" y="488841"/>
                </a:lnTo>
                <a:lnTo>
                  <a:pt x="674233" y="526013"/>
                </a:lnTo>
                <a:lnTo>
                  <a:pt x="645346" y="561655"/>
                </a:lnTo>
                <a:lnTo>
                  <a:pt x="614642" y="595693"/>
                </a:lnTo>
                <a:lnTo>
                  <a:pt x="582197" y="628056"/>
                </a:lnTo>
                <a:lnTo>
                  <a:pt x="548083" y="658668"/>
                </a:lnTo>
                <a:lnTo>
                  <a:pt x="512373" y="687457"/>
                </a:lnTo>
                <a:lnTo>
                  <a:pt x="475141" y="714349"/>
                </a:lnTo>
                <a:lnTo>
                  <a:pt x="436461" y="739271"/>
                </a:lnTo>
                <a:lnTo>
                  <a:pt x="396405" y="762149"/>
                </a:lnTo>
                <a:lnTo>
                  <a:pt x="355048" y="782910"/>
                </a:lnTo>
                <a:lnTo>
                  <a:pt x="312463" y="801481"/>
                </a:lnTo>
                <a:lnTo>
                  <a:pt x="268722" y="817787"/>
                </a:lnTo>
                <a:lnTo>
                  <a:pt x="223900" y="831756"/>
                </a:lnTo>
                <a:lnTo>
                  <a:pt x="178070" y="843314"/>
                </a:lnTo>
                <a:lnTo>
                  <a:pt x="131305" y="852388"/>
                </a:lnTo>
                <a:lnTo>
                  <a:pt x="83679" y="858904"/>
                </a:lnTo>
                <a:close/>
              </a:path>
            </a:pathLst>
          </a:custGeom>
          <a:solidFill>
            <a:srgbClr val="BEE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385546" y="5154052"/>
            <a:ext cx="857885" cy="854075"/>
          </a:xfrm>
          <a:custGeom>
            <a:avLst/>
            <a:gdLst/>
            <a:ahLst/>
            <a:cxnLst/>
            <a:rect l="l" t="t" r="r" b="b"/>
            <a:pathLst>
              <a:path w="857885" h="854075">
                <a:moveTo>
                  <a:pt x="857595" y="853838"/>
                </a:moveTo>
                <a:lnTo>
                  <a:pt x="808519" y="852463"/>
                </a:lnTo>
                <a:lnTo>
                  <a:pt x="760163" y="848387"/>
                </a:lnTo>
                <a:lnTo>
                  <a:pt x="712602" y="841684"/>
                </a:lnTo>
                <a:lnTo>
                  <a:pt x="665909" y="832428"/>
                </a:lnTo>
                <a:lnTo>
                  <a:pt x="620155" y="820691"/>
                </a:lnTo>
                <a:lnTo>
                  <a:pt x="575416" y="806547"/>
                </a:lnTo>
                <a:lnTo>
                  <a:pt x="531765" y="790070"/>
                </a:lnTo>
                <a:lnTo>
                  <a:pt x="489274" y="771334"/>
                </a:lnTo>
                <a:lnTo>
                  <a:pt x="448017" y="750411"/>
                </a:lnTo>
                <a:lnTo>
                  <a:pt x="408067" y="727376"/>
                </a:lnTo>
                <a:lnTo>
                  <a:pt x="369498" y="702302"/>
                </a:lnTo>
                <a:lnTo>
                  <a:pt x="332383" y="675262"/>
                </a:lnTo>
                <a:lnTo>
                  <a:pt x="296796" y="646331"/>
                </a:lnTo>
                <a:lnTo>
                  <a:pt x="262809" y="615581"/>
                </a:lnTo>
                <a:lnTo>
                  <a:pt x="230495" y="583086"/>
                </a:lnTo>
                <a:lnTo>
                  <a:pt x="199930" y="548919"/>
                </a:lnTo>
                <a:lnTo>
                  <a:pt x="171185" y="513155"/>
                </a:lnTo>
                <a:lnTo>
                  <a:pt x="144333" y="475866"/>
                </a:lnTo>
                <a:lnTo>
                  <a:pt x="119450" y="437127"/>
                </a:lnTo>
                <a:lnTo>
                  <a:pt x="96606" y="397010"/>
                </a:lnTo>
                <a:lnTo>
                  <a:pt x="75877" y="355590"/>
                </a:lnTo>
                <a:lnTo>
                  <a:pt x="57335" y="312939"/>
                </a:lnTo>
                <a:lnTo>
                  <a:pt x="41053" y="269132"/>
                </a:lnTo>
                <a:lnTo>
                  <a:pt x="27106" y="224242"/>
                </a:lnTo>
                <a:lnTo>
                  <a:pt x="15565" y="178342"/>
                </a:lnTo>
                <a:lnTo>
                  <a:pt x="6505" y="131506"/>
                </a:lnTo>
                <a:lnTo>
                  <a:pt x="0" y="83807"/>
                </a:lnTo>
                <a:lnTo>
                  <a:pt x="167359" y="0"/>
                </a:lnTo>
                <a:lnTo>
                  <a:pt x="349930" y="91405"/>
                </a:lnTo>
                <a:lnTo>
                  <a:pt x="361507" y="138115"/>
                </a:lnTo>
                <a:lnTo>
                  <a:pt x="377195" y="183052"/>
                </a:lnTo>
                <a:lnTo>
                  <a:pt x="396777" y="226001"/>
                </a:lnTo>
                <a:lnTo>
                  <a:pt x="420041" y="266748"/>
                </a:lnTo>
                <a:lnTo>
                  <a:pt x="446771" y="305077"/>
                </a:lnTo>
                <a:lnTo>
                  <a:pt x="476754" y="340775"/>
                </a:lnTo>
                <a:lnTo>
                  <a:pt x="509775" y="373627"/>
                </a:lnTo>
                <a:lnTo>
                  <a:pt x="545620" y="403417"/>
                </a:lnTo>
                <a:lnTo>
                  <a:pt x="584074" y="429932"/>
                </a:lnTo>
                <a:lnTo>
                  <a:pt x="624923" y="452957"/>
                </a:lnTo>
                <a:lnTo>
                  <a:pt x="667953" y="472276"/>
                </a:lnTo>
                <a:lnTo>
                  <a:pt x="712949" y="487676"/>
                </a:lnTo>
                <a:lnTo>
                  <a:pt x="759698" y="498942"/>
                </a:lnTo>
                <a:lnTo>
                  <a:pt x="807985" y="505859"/>
                </a:lnTo>
                <a:lnTo>
                  <a:pt x="857595" y="508212"/>
                </a:lnTo>
                <a:lnTo>
                  <a:pt x="771310" y="681082"/>
                </a:lnTo>
                <a:lnTo>
                  <a:pt x="857595" y="853838"/>
                </a:lnTo>
                <a:close/>
              </a:path>
            </a:pathLst>
          </a:custGeom>
          <a:solidFill>
            <a:srgbClr val="A6D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380413" y="4279800"/>
            <a:ext cx="1104900" cy="1106805"/>
          </a:xfrm>
          <a:custGeom>
            <a:avLst/>
            <a:gdLst/>
            <a:ahLst/>
            <a:cxnLst/>
            <a:rect l="l" t="t" r="r" b="b"/>
            <a:pathLst>
              <a:path w="1104900" h="1106804">
                <a:moveTo>
                  <a:pt x="0" y="864045"/>
                </a:moveTo>
                <a:lnTo>
                  <a:pt x="1276" y="816639"/>
                </a:lnTo>
                <a:lnTo>
                  <a:pt x="4939" y="771426"/>
                </a:lnTo>
                <a:lnTo>
                  <a:pt x="11292" y="723897"/>
                </a:lnTo>
                <a:lnTo>
                  <a:pt x="19899" y="678693"/>
                </a:lnTo>
                <a:lnTo>
                  <a:pt x="30818" y="634355"/>
                </a:lnTo>
                <a:lnTo>
                  <a:pt x="43984" y="590948"/>
                </a:lnTo>
                <a:lnTo>
                  <a:pt x="59330" y="548538"/>
                </a:lnTo>
                <a:lnTo>
                  <a:pt x="76790" y="507192"/>
                </a:lnTo>
                <a:lnTo>
                  <a:pt x="96300" y="466976"/>
                </a:lnTo>
                <a:lnTo>
                  <a:pt x="117792" y="427954"/>
                </a:lnTo>
                <a:lnTo>
                  <a:pt x="141222" y="390164"/>
                </a:lnTo>
                <a:lnTo>
                  <a:pt x="166462" y="353760"/>
                </a:lnTo>
                <a:lnTo>
                  <a:pt x="193509" y="318720"/>
                </a:lnTo>
                <a:lnTo>
                  <a:pt x="222275" y="285138"/>
                </a:lnTo>
                <a:lnTo>
                  <a:pt x="252695" y="253081"/>
                </a:lnTo>
                <a:lnTo>
                  <a:pt x="284703" y="222614"/>
                </a:lnTo>
                <a:lnTo>
                  <a:pt x="318234" y="193804"/>
                </a:lnTo>
                <a:lnTo>
                  <a:pt x="353221" y="166716"/>
                </a:lnTo>
                <a:lnTo>
                  <a:pt x="389599" y="141417"/>
                </a:lnTo>
                <a:lnTo>
                  <a:pt x="427302" y="117972"/>
                </a:lnTo>
                <a:lnTo>
                  <a:pt x="466264" y="96447"/>
                </a:lnTo>
                <a:lnTo>
                  <a:pt x="506420" y="76908"/>
                </a:lnTo>
                <a:lnTo>
                  <a:pt x="547703" y="59421"/>
                </a:lnTo>
                <a:lnTo>
                  <a:pt x="590047" y="44051"/>
                </a:lnTo>
                <a:lnTo>
                  <a:pt x="633388" y="30866"/>
                </a:lnTo>
                <a:lnTo>
                  <a:pt x="677659" y="19929"/>
                </a:lnTo>
                <a:lnTo>
                  <a:pt x="722794" y="11309"/>
                </a:lnTo>
                <a:lnTo>
                  <a:pt x="768728" y="5070"/>
                </a:lnTo>
                <a:lnTo>
                  <a:pt x="815394" y="1278"/>
                </a:lnTo>
                <a:lnTo>
                  <a:pt x="862728" y="0"/>
                </a:lnTo>
                <a:lnTo>
                  <a:pt x="949012" y="172869"/>
                </a:lnTo>
                <a:lnTo>
                  <a:pt x="862728" y="345625"/>
                </a:lnTo>
                <a:lnTo>
                  <a:pt x="850022" y="345787"/>
                </a:lnTo>
                <a:lnTo>
                  <a:pt x="837332" y="346260"/>
                </a:lnTo>
                <a:lnTo>
                  <a:pt x="799371" y="349550"/>
                </a:lnTo>
                <a:lnTo>
                  <a:pt x="761757" y="355624"/>
                </a:lnTo>
                <a:lnTo>
                  <a:pt x="712493" y="368000"/>
                </a:lnTo>
                <a:lnTo>
                  <a:pt x="676472" y="380420"/>
                </a:lnTo>
                <a:lnTo>
                  <a:pt x="641453" y="395463"/>
                </a:lnTo>
                <a:lnTo>
                  <a:pt x="607633" y="413045"/>
                </a:lnTo>
                <a:lnTo>
                  <a:pt x="575201" y="433065"/>
                </a:lnTo>
                <a:lnTo>
                  <a:pt x="544327" y="455417"/>
                </a:lnTo>
                <a:lnTo>
                  <a:pt x="515173" y="479989"/>
                </a:lnTo>
                <a:lnTo>
                  <a:pt x="487900" y="506642"/>
                </a:lnTo>
                <a:lnTo>
                  <a:pt x="462665" y="535222"/>
                </a:lnTo>
                <a:lnTo>
                  <a:pt x="439594" y="565586"/>
                </a:lnTo>
                <a:lnTo>
                  <a:pt x="418811" y="597573"/>
                </a:lnTo>
                <a:lnTo>
                  <a:pt x="400432" y="631004"/>
                </a:lnTo>
                <a:lnTo>
                  <a:pt x="384560" y="665689"/>
                </a:lnTo>
                <a:lnTo>
                  <a:pt x="371280" y="701450"/>
                </a:lnTo>
                <a:lnTo>
                  <a:pt x="360656" y="738099"/>
                </a:lnTo>
                <a:lnTo>
                  <a:pt x="352751" y="775432"/>
                </a:lnTo>
                <a:lnTo>
                  <a:pt x="352398" y="777629"/>
                </a:lnTo>
                <a:lnTo>
                  <a:pt x="172492" y="777629"/>
                </a:lnTo>
                <a:lnTo>
                  <a:pt x="0" y="864045"/>
                </a:lnTo>
                <a:close/>
              </a:path>
              <a:path w="1104900" h="1106804">
                <a:moveTo>
                  <a:pt x="640186" y="769274"/>
                </a:moveTo>
                <a:lnTo>
                  <a:pt x="662521" y="728270"/>
                </a:lnTo>
                <a:lnTo>
                  <a:pt x="692044" y="692544"/>
                </a:lnTo>
                <a:lnTo>
                  <a:pt x="727791" y="663069"/>
                </a:lnTo>
                <a:lnTo>
                  <a:pt x="768797" y="640814"/>
                </a:lnTo>
                <a:lnTo>
                  <a:pt x="814098" y="626750"/>
                </a:lnTo>
                <a:lnTo>
                  <a:pt x="862728" y="621846"/>
                </a:lnTo>
                <a:lnTo>
                  <a:pt x="885844" y="622994"/>
                </a:lnTo>
                <a:lnTo>
                  <a:pt x="908534" y="626318"/>
                </a:lnTo>
                <a:lnTo>
                  <a:pt x="930798" y="631820"/>
                </a:lnTo>
                <a:lnTo>
                  <a:pt x="952636" y="639500"/>
                </a:lnTo>
                <a:lnTo>
                  <a:pt x="953466" y="639500"/>
                </a:lnTo>
                <a:lnTo>
                  <a:pt x="640186" y="769274"/>
                </a:lnTo>
                <a:close/>
              </a:path>
              <a:path w="1104900" h="1106804">
                <a:moveTo>
                  <a:pt x="622106" y="885970"/>
                </a:moveTo>
                <a:lnTo>
                  <a:pt x="621427" y="878712"/>
                </a:lnTo>
                <a:lnTo>
                  <a:pt x="620974" y="871416"/>
                </a:lnTo>
                <a:lnTo>
                  <a:pt x="620974" y="864045"/>
                </a:lnTo>
                <a:lnTo>
                  <a:pt x="621166" y="856673"/>
                </a:lnTo>
                <a:lnTo>
                  <a:pt x="621246" y="853589"/>
                </a:lnTo>
                <a:lnTo>
                  <a:pt x="621966" y="843173"/>
                </a:lnTo>
                <a:lnTo>
                  <a:pt x="623134" y="832797"/>
                </a:lnTo>
                <a:lnTo>
                  <a:pt x="624748" y="822462"/>
                </a:lnTo>
                <a:lnTo>
                  <a:pt x="1001704" y="666074"/>
                </a:lnTo>
                <a:lnTo>
                  <a:pt x="1014437" y="675674"/>
                </a:lnTo>
                <a:lnTo>
                  <a:pt x="1026469" y="686037"/>
                </a:lnTo>
                <a:lnTo>
                  <a:pt x="1037800" y="697164"/>
                </a:lnTo>
                <a:lnTo>
                  <a:pt x="1048431" y="709056"/>
                </a:lnTo>
                <a:lnTo>
                  <a:pt x="622106" y="885970"/>
                </a:lnTo>
                <a:close/>
              </a:path>
              <a:path w="1104900" h="1106804">
                <a:moveTo>
                  <a:pt x="652000" y="982290"/>
                </a:moveTo>
                <a:lnTo>
                  <a:pt x="645301" y="969569"/>
                </a:lnTo>
                <a:lnTo>
                  <a:pt x="639419" y="956507"/>
                </a:lnTo>
                <a:lnTo>
                  <a:pt x="634355" y="943107"/>
                </a:lnTo>
                <a:lnTo>
                  <a:pt x="630108" y="929367"/>
                </a:lnTo>
                <a:lnTo>
                  <a:pt x="1073418" y="745459"/>
                </a:lnTo>
                <a:lnTo>
                  <a:pt x="1080108" y="758276"/>
                </a:lnTo>
                <a:lnTo>
                  <a:pt x="1085992" y="771426"/>
                </a:lnTo>
                <a:lnTo>
                  <a:pt x="1091073" y="784908"/>
                </a:lnTo>
                <a:lnTo>
                  <a:pt x="1095243" y="798382"/>
                </a:lnTo>
                <a:lnTo>
                  <a:pt x="1094490" y="798722"/>
                </a:lnTo>
                <a:lnTo>
                  <a:pt x="652000" y="982290"/>
                </a:lnTo>
                <a:close/>
              </a:path>
              <a:path w="1104900" h="1106804">
                <a:moveTo>
                  <a:pt x="345098" y="864045"/>
                </a:moveTo>
                <a:lnTo>
                  <a:pt x="172530" y="777629"/>
                </a:lnTo>
                <a:lnTo>
                  <a:pt x="352398" y="777629"/>
                </a:lnTo>
                <a:lnTo>
                  <a:pt x="350730" y="787988"/>
                </a:lnTo>
                <a:lnTo>
                  <a:pt x="349017" y="800591"/>
                </a:lnTo>
                <a:lnTo>
                  <a:pt x="345733" y="838610"/>
                </a:lnTo>
                <a:lnTo>
                  <a:pt x="345192" y="856673"/>
                </a:lnTo>
                <a:lnTo>
                  <a:pt x="345098" y="864045"/>
                </a:lnTo>
                <a:close/>
              </a:path>
              <a:path w="1104900" h="1106804">
                <a:moveTo>
                  <a:pt x="723752" y="1062015"/>
                </a:moveTo>
                <a:lnTo>
                  <a:pt x="711037" y="1052428"/>
                </a:lnTo>
                <a:lnTo>
                  <a:pt x="698973" y="1042055"/>
                </a:lnTo>
                <a:lnTo>
                  <a:pt x="687617" y="1030917"/>
                </a:lnTo>
                <a:lnTo>
                  <a:pt x="677024" y="1019034"/>
                </a:lnTo>
                <a:lnTo>
                  <a:pt x="1103388" y="842119"/>
                </a:lnTo>
                <a:lnTo>
                  <a:pt x="1104029" y="849377"/>
                </a:lnTo>
                <a:lnTo>
                  <a:pt x="1104520" y="856673"/>
                </a:lnTo>
                <a:lnTo>
                  <a:pt x="1104520" y="864045"/>
                </a:lnTo>
                <a:lnTo>
                  <a:pt x="1100708" y="905627"/>
                </a:lnTo>
                <a:lnTo>
                  <a:pt x="723752" y="1062015"/>
                </a:lnTo>
                <a:close/>
              </a:path>
              <a:path w="1104900" h="1106804">
                <a:moveTo>
                  <a:pt x="862690" y="1106243"/>
                </a:moveTo>
                <a:lnTo>
                  <a:pt x="839467" y="1105127"/>
                </a:lnTo>
                <a:lnTo>
                  <a:pt x="816672" y="1101813"/>
                </a:lnTo>
                <a:lnTo>
                  <a:pt x="794306" y="1096300"/>
                </a:lnTo>
                <a:lnTo>
                  <a:pt x="772367" y="1088590"/>
                </a:lnTo>
                <a:lnTo>
                  <a:pt x="771952" y="1088590"/>
                </a:lnTo>
                <a:lnTo>
                  <a:pt x="1085232" y="958815"/>
                </a:lnTo>
                <a:lnTo>
                  <a:pt x="1062903" y="999833"/>
                </a:lnTo>
                <a:lnTo>
                  <a:pt x="1033391" y="1035562"/>
                </a:lnTo>
                <a:lnTo>
                  <a:pt x="997655" y="1065034"/>
                </a:lnTo>
                <a:lnTo>
                  <a:pt x="956655" y="1087284"/>
                </a:lnTo>
                <a:lnTo>
                  <a:pt x="911347" y="1101342"/>
                </a:lnTo>
                <a:lnTo>
                  <a:pt x="862690" y="1106243"/>
                </a:lnTo>
                <a:close/>
              </a:path>
            </a:pathLst>
          </a:custGeom>
          <a:solidFill>
            <a:srgbClr val="8BD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9143941" y="5071711"/>
            <a:ext cx="2378075" cy="1022985"/>
          </a:xfrm>
          <a:custGeom>
            <a:avLst/>
            <a:gdLst/>
            <a:ahLst/>
            <a:cxnLst/>
            <a:rect l="l" t="t" r="r" b="b"/>
            <a:pathLst>
              <a:path w="2378075" h="1022985">
                <a:moveTo>
                  <a:pt x="1039726" y="1022813"/>
                </a:moveTo>
                <a:lnTo>
                  <a:pt x="1030960" y="1022813"/>
                </a:lnTo>
                <a:lnTo>
                  <a:pt x="1026107" y="1020983"/>
                </a:lnTo>
                <a:lnTo>
                  <a:pt x="1018311" y="1013398"/>
                </a:lnTo>
                <a:lnTo>
                  <a:pt x="1016619" y="1007787"/>
                </a:lnTo>
                <a:lnTo>
                  <a:pt x="1016619" y="458115"/>
                </a:lnTo>
                <a:lnTo>
                  <a:pt x="1015114" y="457224"/>
                </a:lnTo>
                <a:lnTo>
                  <a:pt x="76709" y="967644"/>
                </a:lnTo>
                <a:lnTo>
                  <a:pt x="69411" y="969884"/>
                </a:lnTo>
                <a:lnTo>
                  <a:pt x="62081" y="969182"/>
                </a:lnTo>
                <a:lnTo>
                  <a:pt x="55554" y="965785"/>
                </a:lnTo>
                <a:lnTo>
                  <a:pt x="50668" y="959938"/>
                </a:lnTo>
                <a:lnTo>
                  <a:pt x="544" y="867756"/>
                </a:lnTo>
                <a:lnTo>
                  <a:pt x="0" y="862482"/>
                </a:lnTo>
                <a:lnTo>
                  <a:pt x="2876" y="852730"/>
                </a:lnTo>
                <a:lnTo>
                  <a:pt x="6206" y="848612"/>
                </a:lnTo>
                <a:lnTo>
                  <a:pt x="1132415" y="236065"/>
                </a:lnTo>
                <a:lnTo>
                  <a:pt x="1139637" y="236209"/>
                </a:lnTo>
                <a:lnTo>
                  <a:pt x="1151260" y="243121"/>
                </a:lnTo>
                <a:lnTo>
                  <a:pt x="1154833" y="249406"/>
                </a:lnTo>
                <a:lnTo>
                  <a:pt x="1154833" y="770927"/>
                </a:lnTo>
                <a:lnTo>
                  <a:pt x="1156535" y="771794"/>
                </a:lnTo>
                <a:lnTo>
                  <a:pt x="2106515" y="96733"/>
                </a:lnTo>
                <a:lnTo>
                  <a:pt x="2106732" y="95577"/>
                </a:lnTo>
                <a:lnTo>
                  <a:pt x="2061928" y="31521"/>
                </a:lnTo>
                <a:lnTo>
                  <a:pt x="2058901" y="22812"/>
                </a:lnTo>
                <a:lnTo>
                  <a:pt x="2060734" y="14336"/>
                </a:lnTo>
                <a:lnTo>
                  <a:pt x="2066516" y="7873"/>
                </a:lnTo>
                <a:lnTo>
                  <a:pt x="2075338" y="5201"/>
                </a:lnTo>
                <a:lnTo>
                  <a:pt x="2361011" y="0"/>
                </a:lnTo>
                <a:lnTo>
                  <a:pt x="2369108" y="1907"/>
                </a:lnTo>
                <a:lnTo>
                  <a:pt x="2375026" y="7148"/>
                </a:lnTo>
                <a:lnTo>
                  <a:pt x="2377915" y="14510"/>
                </a:lnTo>
                <a:lnTo>
                  <a:pt x="2376925" y="22782"/>
                </a:lnTo>
                <a:lnTo>
                  <a:pt x="2274125" y="289428"/>
                </a:lnTo>
                <a:lnTo>
                  <a:pt x="2268592" y="296802"/>
                </a:lnTo>
                <a:lnTo>
                  <a:pt x="2260538" y="300015"/>
                </a:lnTo>
                <a:lnTo>
                  <a:pt x="2251946" y="298826"/>
                </a:lnTo>
                <a:lnTo>
                  <a:pt x="2244802" y="292992"/>
                </a:lnTo>
                <a:lnTo>
                  <a:pt x="2186901" y="210226"/>
                </a:lnTo>
                <a:lnTo>
                  <a:pt x="2185746" y="210009"/>
                </a:lnTo>
                <a:lnTo>
                  <a:pt x="1043619" y="1021609"/>
                </a:lnTo>
                <a:lnTo>
                  <a:pt x="1039726" y="1022813"/>
                </a:lnTo>
                <a:close/>
              </a:path>
            </a:pathLst>
          </a:custGeom>
          <a:solidFill>
            <a:srgbClr val="F159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9585856" y="4722226"/>
            <a:ext cx="274955" cy="903605"/>
          </a:xfrm>
          <a:custGeom>
            <a:avLst/>
            <a:gdLst/>
            <a:ahLst/>
            <a:cxnLst/>
            <a:rect l="l" t="t" r="r" b="b"/>
            <a:pathLst>
              <a:path w="274954" h="903604">
                <a:moveTo>
                  <a:pt x="1504" y="903514"/>
                </a:moveTo>
                <a:lnTo>
                  <a:pt x="0" y="902599"/>
                </a:lnTo>
                <a:lnTo>
                  <a:pt x="0" y="818"/>
                </a:lnTo>
                <a:lnTo>
                  <a:pt x="828" y="0"/>
                </a:lnTo>
                <a:lnTo>
                  <a:pt x="273599" y="0"/>
                </a:lnTo>
                <a:lnTo>
                  <a:pt x="274425" y="818"/>
                </a:lnTo>
                <a:lnTo>
                  <a:pt x="274425" y="1854"/>
                </a:lnTo>
                <a:lnTo>
                  <a:pt x="274425" y="754597"/>
                </a:lnTo>
                <a:lnTo>
                  <a:pt x="274049" y="755223"/>
                </a:lnTo>
                <a:lnTo>
                  <a:pt x="1504" y="903514"/>
                </a:lnTo>
                <a:close/>
              </a:path>
            </a:pathLst>
          </a:custGeom>
          <a:solidFill>
            <a:srgbClr val="0091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683420" y="4190979"/>
            <a:ext cx="274955" cy="1318260"/>
          </a:xfrm>
          <a:custGeom>
            <a:avLst/>
            <a:gdLst/>
            <a:ahLst/>
            <a:cxnLst/>
            <a:rect l="l" t="t" r="r" b="b"/>
            <a:pathLst>
              <a:path w="274954" h="1318260">
                <a:moveTo>
                  <a:pt x="1685" y="1317920"/>
                </a:moveTo>
                <a:lnTo>
                  <a:pt x="0" y="1317053"/>
                </a:lnTo>
                <a:lnTo>
                  <a:pt x="0" y="818"/>
                </a:lnTo>
                <a:lnTo>
                  <a:pt x="818" y="0"/>
                </a:lnTo>
                <a:lnTo>
                  <a:pt x="273587" y="0"/>
                </a:lnTo>
                <a:lnTo>
                  <a:pt x="274430" y="818"/>
                </a:lnTo>
                <a:lnTo>
                  <a:pt x="274430" y="1851"/>
                </a:lnTo>
                <a:lnTo>
                  <a:pt x="274430" y="1123780"/>
                </a:lnTo>
                <a:lnTo>
                  <a:pt x="274141" y="1124334"/>
                </a:lnTo>
                <a:lnTo>
                  <a:pt x="1685" y="1317920"/>
                </a:lnTo>
                <a:close/>
              </a:path>
            </a:pathLst>
          </a:custGeom>
          <a:solidFill>
            <a:srgbClr val="007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0299717" y="4875743"/>
            <a:ext cx="274955" cy="871219"/>
          </a:xfrm>
          <a:custGeom>
            <a:avLst/>
            <a:gdLst/>
            <a:ahLst/>
            <a:cxnLst/>
            <a:rect l="l" t="t" r="r" b="b"/>
            <a:pathLst>
              <a:path w="274954" h="871220">
                <a:moveTo>
                  <a:pt x="50699" y="871029"/>
                </a:moveTo>
                <a:lnTo>
                  <a:pt x="48990" y="870138"/>
                </a:lnTo>
                <a:lnTo>
                  <a:pt x="48990" y="452117"/>
                </a:lnTo>
                <a:lnTo>
                  <a:pt x="46637" y="434369"/>
                </a:lnTo>
                <a:lnTo>
                  <a:pt x="15205" y="392757"/>
                </a:lnTo>
                <a:lnTo>
                  <a:pt x="517" y="386207"/>
                </a:lnTo>
                <a:lnTo>
                  <a:pt x="0" y="385533"/>
                </a:lnTo>
                <a:lnTo>
                  <a:pt x="0" y="838"/>
                </a:lnTo>
                <a:lnTo>
                  <a:pt x="835" y="0"/>
                </a:lnTo>
                <a:lnTo>
                  <a:pt x="273512" y="0"/>
                </a:lnTo>
                <a:lnTo>
                  <a:pt x="274355" y="838"/>
                </a:lnTo>
                <a:lnTo>
                  <a:pt x="274355" y="1871"/>
                </a:lnTo>
                <a:lnTo>
                  <a:pt x="274355" y="711733"/>
                </a:lnTo>
                <a:lnTo>
                  <a:pt x="274066" y="712311"/>
                </a:lnTo>
                <a:lnTo>
                  <a:pt x="50699" y="871029"/>
                </a:lnTo>
                <a:close/>
              </a:path>
            </a:pathLst>
          </a:custGeom>
          <a:solidFill>
            <a:srgbClr val="D31B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9942825" y="4412466"/>
            <a:ext cx="274955" cy="1019175"/>
          </a:xfrm>
          <a:custGeom>
            <a:avLst/>
            <a:gdLst/>
            <a:ahLst/>
            <a:cxnLst/>
            <a:rect l="l" t="t" r="r" b="b"/>
            <a:pathLst>
              <a:path w="274954" h="1019175">
                <a:moveTo>
                  <a:pt x="1504" y="1019110"/>
                </a:moveTo>
                <a:lnTo>
                  <a:pt x="0" y="1018219"/>
                </a:lnTo>
                <a:lnTo>
                  <a:pt x="0" y="818"/>
                </a:lnTo>
                <a:lnTo>
                  <a:pt x="835" y="0"/>
                </a:lnTo>
                <a:lnTo>
                  <a:pt x="273522" y="0"/>
                </a:lnTo>
                <a:lnTo>
                  <a:pt x="274350" y="818"/>
                </a:lnTo>
                <a:lnTo>
                  <a:pt x="274350" y="1863"/>
                </a:lnTo>
                <a:lnTo>
                  <a:pt x="274350" y="870265"/>
                </a:lnTo>
                <a:lnTo>
                  <a:pt x="273982" y="870891"/>
                </a:lnTo>
                <a:lnTo>
                  <a:pt x="1504" y="1019110"/>
                </a:lnTo>
                <a:close/>
              </a:path>
            </a:pathLst>
          </a:custGeom>
          <a:solidFill>
            <a:srgbClr val="F159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7209021" y="1962475"/>
            <a:ext cx="3870325" cy="40005"/>
          </a:xfrm>
          <a:custGeom>
            <a:avLst/>
            <a:gdLst/>
            <a:ahLst/>
            <a:cxnLst/>
            <a:rect l="l" t="t" r="r" b="b"/>
            <a:pathLst>
              <a:path w="3870325" h="40005">
                <a:moveTo>
                  <a:pt x="0" y="39903"/>
                </a:moveTo>
                <a:lnTo>
                  <a:pt x="3869968" y="0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4676546" y="7950341"/>
            <a:ext cx="8935085" cy="1308100"/>
          </a:xfrm>
          <a:custGeom>
            <a:avLst/>
            <a:gdLst/>
            <a:ahLst/>
            <a:cxnLst/>
            <a:rect l="l" t="t" r="r" b="b"/>
            <a:pathLst>
              <a:path w="8935085" h="1308100">
                <a:moveTo>
                  <a:pt x="8449116" y="1307957"/>
                </a:moveTo>
                <a:lnTo>
                  <a:pt x="485790" y="1307957"/>
                </a:lnTo>
                <a:lnTo>
                  <a:pt x="437775" y="1305580"/>
                </a:lnTo>
                <a:lnTo>
                  <a:pt x="390574" y="1298537"/>
                </a:lnTo>
                <a:lnTo>
                  <a:pt x="344504" y="1286960"/>
                </a:lnTo>
                <a:lnTo>
                  <a:pt x="299885" y="1270981"/>
                </a:lnTo>
                <a:lnTo>
                  <a:pt x="257034" y="1250731"/>
                </a:lnTo>
                <a:lnTo>
                  <a:pt x="216270" y="1226343"/>
                </a:lnTo>
                <a:lnTo>
                  <a:pt x="177913" y="1197947"/>
                </a:lnTo>
                <a:lnTo>
                  <a:pt x="142280" y="1165677"/>
                </a:lnTo>
                <a:lnTo>
                  <a:pt x="110009" y="1130044"/>
                </a:lnTo>
                <a:lnTo>
                  <a:pt x="81614" y="1091686"/>
                </a:lnTo>
                <a:lnTo>
                  <a:pt x="57225" y="1050923"/>
                </a:lnTo>
                <a:lnTo>
                  <a:pt x="36976" y="1008072"/>
                </a:lnTo>
                <a:lnTo>
                  <a:pt x="20996" y="963453"/>
                </a:lnTo>
                <a:lnTo>
                  <a:pt x="9419" y="917383"/>
                </a:lnTo>
                <a:lnTo>
                  <a:pt x="2376" y="870181"/>
                </a:lnTo>
                <a:lnTo>
                  <a:pt x="0" y="822167"/>
                </a:lnTo>
                <a:lnTo>
                  <a:pt x="0" y="485790"/>
                </a:lnTo>
                <a:lnTo>
                  <a:pt x="2376" y="437775"/>
                </a:lnTo>
                <a:lnTo>
                  <a:pt x="9419" y="390574"/>
                </a:lnTo>
                <a:lnTo>
                  <a:pt x="20996" y="344504"/>
                </a:lnTo>
                <a:lnTo>
                  <a:pt x="36976" y="299885"/>
                </a:lnTo>
                <a:lnTo>
                  <a:pt x="57225" y="257034"/>
                </a:lnTo>
                <a:lnTo>
                  <a:pt x="81614" y="216270"/>
                </a:lnTo>
                <a:lnTo>
                  <a:pt x="110009" y="177913"/>
                </a:lnTo>
                <a:lnTo>
                  <a:pt x="142280" y="142280"/>
                </a:lnTo>
                <a:lnTo>
                  <a:pt x="177913" y="110009"/>
                </a:lnTo>
                <a:lnTo>
                  <a:pt x="216270" y="81614"/>
                </a:lnTo>
                <a:lnTo>
                  <a:pt x="257034" y="57225"/>
                </a:lnTo>
                <a:lnTo>
                  <a:pt x="299885" y="36976"/>
                </a:lnTo>
                <a:lnTo>
                  <a:pt x="344504" y="20996"/>
                </a:lnTo>
                <a:lnTo>
                  <a:pt x="390574" y="9419"/>
                </a:lnTo>
                <a:lnTo>
                  <a:pt x="437775" y="2376"/>
                </a:lnTo>
                <a:lnTo>
                  <a:pt x="485790" y="0"/>
                </a:lnTo>
                <a:lnTo>
                  <a:pt x="8449116" y="0"/>
                </a:lnTo>
                <a:lnTo>
                  <a:pt x="8497130" y="2376"/>
                </a:lnTo>
                <a:lnTo>
                  <a:pt x="8544332" y="9419"/>
                </a:lnTo>
                <a:lnTo>
                  <a:pt x="8590402" y="20996"/>
                </a:lnTo>
                <a:lnTo>
                  <a:pt x="8635021" y="36976"/>
                </a:lnTo>
                <a:lnTo>
                  <a:pt x="8677872" y="57225"/>
                </a:lnTo>
                <a:lnTo>
                  <a:pt x="8718636" y="81614"/>
                </a:lnTo>
                <a:lnTo>
                  <a:pt x="8756993" y="110009"/>
                </a:lnTo>
                <a:lnTo>
                  <a:pt x="8792626" y="142280"/>
                </a:lnTo>
                <a:lnTo>
                  <a:pt x="8824896" y="177913"/>
                </a:lnTo>
                <a:lnTo>
                  <a:pt x="8853292" y="216270"/>
                </a:lnTo>
                <a:lnTo>
                  <a:pt x="8877680" y="257034"/>
                </a:lnTo>
                <a:lnTo>
                  <a:pt x="8897930" y="299885"/>
                </a:lnTo>
                <a:lnTo>
                  <a:pt x="8913910" y="344504"/>
                </a:lnTo>
                <a:lnTo>
                  <a:pt x="8925487" y="390574"/>
                </a:lnTo>
                <a:lnTo>
                  <a:pt x="8932529" y="437775"/>
                </a:lnTo>
                <a:lnTo>
                  <a:pt x="8934906" y="485790"/>
                </a:lnTo>
                <a:lnTo>
                  <a:pt x="8934906" y="822167"/>
                </a:lnTo>
                <a:lnTo>
                  <a:pt x="8932529" y="870181"/>
                </a:lnTo>
                <a:lnTo>
                  <a:pt x="8925487" y="917383"/>
                </a:lnTo>
                <a:lnTo>
                  <a:pt x="8913910" y="963453"/>
                </a:lnTo>
                <a:lnTo>
                  <a:pt x="8897930" y="1008072"/>
                </a:lnTo>
                <a:lnTo>
                  <a:pt x="8877680" y="1050923"/>
                </a:lnTo>
                <a:lnTo>
                  <a:pt x="8853292" y="1091686"/>
                </a:lnTo>
                <a:lnTo>
                  <a:pt x="8824896" y="1130044"/>
                </a:lnTo>
                <a:lnTo>
                  <a:pt x="8792626" y="1165677"/>
                </a:lnTo>
                <a:lnTo>
                  <a:pt x="8756993" y="1197947"/>
                </a:lnTo>
                <a:lnTo>
                  <a:pt x="8718636" y="1226343"/>
                </a:lnTo>
                <a:lnTo>
                  <a:pt x="8677872" y="1250731"/>
                </a:lnTo>
                <a:lnTo>
                  <a:pt x="8635021" y="1270981"/>
                </a:lnTo>
                <a:lnTo>
                  <a:pt x="8590402" y="1286960"/>
                </a:lnTo>
                <a:lnTo>
                  <a:pt x="8544332" y="1298537"/>
                </a:lnTo>
                <a:lnTo>
                  <a:pt x="8497130" y="1305580"/>
                </a:lnTo>
                <a:lnTo>
                  <a:pt x="8449116" y="1307957"/>
                </a:lnTo>
                <a:close/>
              </a:path>
            </a:pathLst>
          </a:custGeom>
          <a:solidFill>
            <a:srgbClr val="583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bg object 2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35181" y="2929895"/>
            <a:ext cx="85725" cy="85725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598451" y="2929895"/>
            <a:ext cx="85725" cy="857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986509"/>
            <a:ext cx="3675379" cy="1178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70670" y="2465991"/>
            <a:ext cx="8355965" cy="2254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3761265" y="396294"/>
            <a:ext cx="4161790" cy="4092575"/>
            <a:chOff x="13761265" y="396294"/>
            <a:chExt cx="4161790" cy="40925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743606" y="4309469"/>
              <a:ext cx="179129" cy="17902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743606" y="3874619"/>
              <a:ext cx="179129" cy="1790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00966" y="3874619"/>
              <a:ext cx="179129" cy="1790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743606" y="3439770"/>
              <a:ext cx="179129" cy="1790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00966" y="3439770"/>
              <a:ext cx="179129" cy="1790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858798" y="3439770"/>
              <a:ext cx="179129" cy="1790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300966" y="3004920"/>
              <a:ext cx="179129" cy="1790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743606" y="3004920"/>
              <a:ext cx="179129" cy="17902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58798" y="3004920"/>
              <a:ext cx="179129" cy="17902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16159" y="3004920"/>
              <a:ext cx="179129" cy="1790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743606" y="2570070"/>
              <a:ext cx="179129" cy="17902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300966" y="2570070"/>
              <a:ext cx="179129" cy="17902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58798" y="2570070"/>
              <a:ext cx="179129" cy="17902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16159" y="2570070"/>
              <a:ext cx="179129" cy="17902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973519" y="2570070"/>
              <a:ext cx="179129" cy="17902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743606" y="2135692"/>
              <a:ext cx="179129" cy="17902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00966" y="2135692"/>
              <a:ext cx="179129" cy="17902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858798" y="2135692"/>
              <a:ext cx="179129" cy="17902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16159" y="2135692"/>
              <a:ext cx="179129" cy="17902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73519" y="2135692"/>
              <a:ext cx="179129" cy="17902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31351" y="2135692"/>
              <a:ext cx="179129" cy="17902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743606" y="1700842"/>
              <a:ext cx="179129" cy="17902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00966" y="1700842"/>
              <a:ext cx="179129" cy="17902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858798" y="1700842"/>
              <a:ext cx="179129" cy="17902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16159" y="1700842"/>
              <a:ext cx="179129" cy="17902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73519" y="1700842"/>
              <a:ext cx="179129" cy="179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31351" y="1700842"/>
              <a:ext cx="179129" cy="17902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743606" y="1265993"/>
              <a:ext cx="179129" cy="17902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088712" y="1700842"/>
              <a:ext cx="179129" cy="17902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300966" y="1265993"/>
              <a:ext cx="179129" cy="17902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858798" y="1265993"/>
              <a:ext cx="179129" cy="17902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416159" y="1265993"/>
              <a:ext cx="179129" cy="17902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973519" y="1265993"/>
              <a:ext cx="179129" cy="17902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088712" y="1265993"/>
              <a:ext cx="179129" cy="17902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31351" y="1265993"/>
              <a:ext cx="179129" cy="17902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646072" y="1265993"/>
              <a:ext cx="179129" cy="179027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743606" y="831143"/>
              <a:ext cx="179129" cy="17902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858798" y="831143"/>
              <a:ext cx="179129" cy="17902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00966" y="831143"/>
              <a:ext cx="179129" cy="17902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16159" y="831143"/>
              <a:ext cx="179129" cy="17902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73519" y="831143"/>
              <a:ext cx="179129" cy="179027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531351" y="831143"/>
              <a:ext cx="179129" cy="17902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646072" y="831143"/>
              <a:ext cx="179129" cy="17902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088712" y="831143"/>
              <a:ext cx="179129" cy="17902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203904" y="831143"/>
              <a:ext cx="179129" cy="179027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743606" y="396294"/>
              <a:ext cx="179129" cy="17902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00966" y="396294"/>
              <a:ext cx="179129" cy="17902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858798" y="396294"/>
              <a:ext cx="179129" cy="17902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16159" y="396294"/>
              <a:ext cx="179129" cy="17902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73519" y="396294"/>
              <a:ext cx="179129" cy="17902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531351" y="396294"/>
              <a:ext cx="179129" cy="17902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088712" y="396294"/>
              <a:ext cx="179129" cy="17902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646072" y="396294"/>
              <a:ext cx="179129" cy="17902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203904" y="396294"/>
              <a:ext cx="179129" cy="17902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761265" y="396294"/>
              <a:ext cx="179129" cy="179027"/>
            </a:xfrm>
            <a:prstGeom prst="rect">
              <a:avLst/>
            </a:prstGeom>
          </p:spPr>
        </p:pic>
      </p:grpSp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9160"/>
              </a:lnSpc>
              <a:spcBef>
                <a:spcPts val="95"/>
              </a:spcBef>
            </a:pPr>
            <a:r>
              <a:rPr sz="8000" spc="-285" dirty="0">
                <a:solidFill>
                  <a:schemeClr val="accent4">
                    <a:lumMod val="75000"/>
                  </a:schemeClr>
                </a:solidFill>
              </a:rPr>
              <a:t>БІЗНЕС</a:t>
            </a:r>
            <a:endParaRPr sz="8000" dirty="0">
              <a:solidFill>
                <a:schemeClr val="accent4">
                  <a:lumMod val="75000"/>
                </a:schemeClr>
              </a:solidFill>
            </a:endParaRPr>
          </a:p>
          <a:p>
            <a:pPr marL="12700">
              <a:lnSpc>
                <a:spcPts val="10900"/>
              </a:lnSpc>
              <a:tabLst>
                <a:tab pos="9719310" algn="l"/>
              </a:tabLst>
            </a:pPr>
            <a:r>
              <a:rPr sz="8000" u="sng" spc="245" dirty="0" smtClean="0">
                <a:solidFill>
                  <a:schemeClr val="accent4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</a:rPr>
              <a:t>КОМУНІКАЦ</a:t>
            </a:r>
            <a:r>
              <a:rPr lang="uk-UA" sz="8000" u="sng" spc="245" dirty="0" smtClean="0">
                <a:solidFill>
                  <a:schemeClr val="accent4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</a:rPr>
              <a:t>І</a:t>
            </a:r>
            <a:r>
              <a:rPr sz="8000" u="sng" spc="245" dirty="0" smtClean="0">
                <a:solidFill>
                  <a:schemeClr val="accent4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</a:rPr>
              <a:t>Ї</a:t>
            </a:r>
            <a:r>
              <a:rPr sz="9500" u="sng" dirty="0">
                <a:solidFill>
                  <a:srgbClr val="583C8F"/>
                </a:solidFill>
                <a:uFill>
                  <a:solidFill>
                    <a:srgbClr val="000000"/>
                  </a:solidFill>
                </a:uFill>
              </a:rPr>
              <a:t>	</a:t>
            </a:r>
            <a:endParaRPr sz="9500" dirty="0"/>
          </a:p>
        </p:txBody>
      </p:sp>
      <p:sp>
        <p:nvSpPr>
          <p:cNvPr id="59" name="object 59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300"/>
              </a:lnSpc>
              <a:spcBef>
                <a:spcPts val="95"/>
              </a:spcBef>
            </a:pPr>
            <a:r>
              <a:rPr sz="2400" spc="95" dirty="0"/>
              <a:t>Лекція</a:t>
            </a:r>
            <a:r>
              <a:rPr sz="2400" spc="-10" dirty="0"/>
              <a:t> </a:t>
            </a:r>
            <a:r>
              <a:rPr sz="2400" spc="75" dirty="0"/>
              <a:t>з</a:t>
            </a:r>
            <a:r>
              <a:rPr sz="2400" spc="-5" dirty="0"/>
              <a:t> </a:t>
            </a:r>
            <a:r>
              <a:rPr sz="2400" spc="95" dirty="0"/>
              <a:t>навчальної</a:t>
            </a:r>
            <a:r>
              <a:rPr sz="2400" spc="-10" dirty="0"/>
              <a:t> </a:t>
            </a:r>
            <a:r>
              <a:rPr sz="2400" spc="105" dirty="0"/>
              <a:t>дисципліни </a:t>
            </a:r>
            <a:r>
              <a:rPr sz="2400" i="1" spc="70" dirty="0">
                <a:latin typeface="Gill Sans MT"/>
                <a:cs typeface="Gill Sans MT"/>
              </a:rPr>
              <a:t>“</a:t>
            </a:r>
            <a:r>
              <a:rPr sz="2400" spc="70" dirty="0"/>
              <a:t>Огранізація</a:t>
            </a:r>
            <a:r>
              <a:rPr sz="2400" spc="5" dirty="0"/>
              <a:t> </a:t>
            </a:r>
            <a:r>
              <a:rPr sz="2400" spc="60" dirty="0"/>
              <a:t>діяльності</a:t>
            </a:r>
            <a:r>
              <a:rPr sz="2400" spc="5" dirty="0"/>
              <a:t> </a:t>
            </a:r>
            <a:r>
              <a:rPr sz="2400" spc="120" dirty="0"/>
              <a:t>підприємницьких</a:t>
            </a:r>
            <a:r>
              <a:rPr sz="2400" i="1" spc="120" dirty="0">
                <a:latin typeface="Gill Sans MT"/>
                <a:cs typeface="Gill Sans MT"/>
              </a:rPr>
              <a:t>, </a:t>
            </a:r>
            <a:r>
              <a:rPr sz="2400" spc="105" dirty="0"/>
              <a:t>торговельних</a:t>
            </a:r>
            <a:r>
              <a:rPr sz="2400" spc="15" dirty="0"/>
              <a:t> </a:t>
            </a:r>
            <a:r>
              <a:rPr sz="2400" dirty="0"/>
              <a:t>та</a:t>
            </a:r>
            <a:r>
              <a:rPr sz="2400" spc="15" dirty="0"/>
              <a:t> </a:t>
            </a:r>
            <a:r>
              <a:rPr sz="2400" spc="120" dirty="0"/>
              <a:t>біржових</a:t>
            </a:r>
            <a:r>
              <a:rPr sz="2400" spc="20" dirty="0"/>
              <a:t> </a:t>
            </a:r>
            <a:r>
              <a:rPr sz="2400" spc="40" dirty="0"/>
              <a:t>структур</a:t>
            </a:r>
            <a:r>
              <a:rPr sz="2400" i="1" spc="40" dirty="0">
                <a:latin typeface="Gill Sans MT"/>
                <a:cs typeface="Gill Sans MT"/>
              </a:rPr>
              <a:t>”</a:t>
            </a:r>
            <a:endParaRPr sz="2400" dirty="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4187616" y="2175494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3086100" cy="10283190"/>
            </a:xfrm>
            <a:custGeom>
              <a:avLst/>
              <a:gdLst/>
              <a:ahLst/>
              <a:cxnLst/>
              <a:rect l="l" t="t" r="r" b="b"/>
              <a:pathLst>
                <a:path w="3086100" h="10283190">
                  <a:moveTo>
                    <a:pt x="3086101" y="10282986"/>
                  </a:moveTo>
                  <a:lnTo>
                    <a:pt x="0" y="10282986"/>
                  </a:lnTo>
                  <a:lnTo>
                    <a:pt x="0" y="0"/>
                  </a:lnTo>
                  <a:lnTo>
                    <a:pt x="3086101" y="0"/>
                  </a:lnTo>
                  <a:lnTo>
                    <a:pt x="3086101" y="1028298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62581" y="1920636"/>
              <a:ext cx="5889314" cy="794253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408818" y="1868702"/>
              <a:ext cx="13593444" cy="8046720"/>
            </a:xfrm>
            <a:custGeom>
              <a:avLst/>
              <a:gdLst/>
              <a:ahLst/>
              <a:cxnLst/>
              <a:rect l="l" t="t" r="r" b="b"/>
              <a:pathLst>
                <a:path w="13593444" h="8046720">
                  <a:moveTo>
                    <a:pt x="521487" y="4515726"/>
                  </a:moveTo>
                  <a:lnTo>
                    <a:pt x="517296" y="4468622"/>
                  </a:lnTo>
                  <a:lnTo>
                    <a:pt x="505180" y="4424299"/>
                  </a:lnTo>
                  <a:lnTo>
                    <a:pt x="485902" y="4383494"/>
                  </a:lnTo>
                  <a:lnTo>
                    <a:pt x="460184" y="4346930"/>
                  </a:lnTo>
                  <a:lnTo>
                    <a:pt x="428764" y="4315371"/>
                  </a:lnTo>
                  <a:lnTo>
                    <a:pt x="392366" y="4289539"/>
                  </a:lnTo>
                  <a:lnTo>
                    <a:pt x="351751" y="4270159"/>
                  </a:lnTo>
                  <a:lnTo>
                    <a:pt x="307632" y="4258005"/>
                  </a:lnTo>
                  <a:lnTo>
                    <a:pt x="260743" y="4253789"/>
                  </a:lnTo>
                  <a:lnTo>
                    <a:pt x="213855" y="4258005"/>
                  </a:lnTo>
                  <a:lnTo>
                    <a:pt x="169735" y="4270159"/>
                  </a:lnTo>
                  <a:lnTo>
                    <a:pt x="129120" y="4289539"/>
                  </a:lnTo>
                  <a:lnTo>
                    <a:pt x="92722" y="4315371"/>
                  </a:lnTo>
                  <a:lnTo>
                    <a:pt x="61302" y="4346930"/>
                  </a:lnTo>
                  <a:lnTo>
                    <a:pt x="35585" y="4383494"/>
                  </a:lnTo>
                  <a:lnTo>
                    <a:pt x="16306" y="4424299"/>
                  </a:lnTo>
                  <a:lnTo>
                    <a:pt x="4191" y="4468622"/>
                  </a:lnTo>
                  <a:lnTo>
                    <a:pt x="0" y="4515726"/>
                  </a:lnTo>
                  <a:lnTo>
                    <a:pt x="4191" y="4562818"/>
                  </a:lnTo>
                  <a:lnTo>
                    <a:pt x="16306" y="4607141"/>
                  </a:lnTo>
                  <a:lnTo>
                    <a:pt x="35585" y="4647946"/>
                  </a:lnTo>
                  <a:lnTo>
                    <a:pt x="61302" y="4684509"/>
                  </a:lnTo>
                  <a:lnTo>
                    <a:pt x="92722" y="4716069"/>
                  </a:lnTo>
                  <a:lnTo>
                    <a:pt x="129120" y="4741913"/>
                  </a:lnTo>
                  <a:lnTo>
                    <a:pt x="169735" y="4761281"/>
                  </a:lnTo>
                  <a:lnTo>
                    <a:pt x="213855" y="4773447"/>
                  </a:lnTo>
                  <a:lnTo>
                    <a:pt x="260743" y="4777664"/>
                  </a:lnTo>
                  <a:lnTo>
                    <a:pt x="307632" y="4773447"/>
                  </a:lnTo>
                  <a:lnTo>
                    <a:pt x="351751" y="4761281"/>
                  </a:lnTo>
                  <a:lnTo>
                    <a:pt x="392366" y="4741913"/>
                  </a:lnTo>
                  <a:lnTo>
                    <a:pt x="428764" y="4716069"/>
                  </a:lnTo>
                  <a:lnTo>
                    <a:pt x="460184" y="4684509"/>
                  </a:lnTo>
                  <a:lnTo>
                    <a:pt x="485902" y="4647946"/>
                  </a:lnTo>
                  <a:lnTo>
                    <a:pt x="505180" y="4607141"/>
                  </a:lnTo>
                  <a:lnTo>
                    <a:pt x="517296" y="4562818"/>
                  </a:lnTo>
                  <a:lnTo>
                    <a:pt x="521487" y="4515726"/>
                  </a:lnTo>
                  <a:close/>
                </a:path>
                <a:path w="13593444" h="8046720">
                  <a:moveTo>
                    <a:pt x="1303731" y="4515726"/>
                  </a:moveTo>
                  <a:lnTo>
                    <a:pt x="1299527" y="4468622"/>
                  </a:lnTo>
                  <a:lnTo>
                    <a:pt x="1287424" y="4424299"/>
                  </a:lnTo>
                  <a:lnTo>
                    <a:pt x="1268145" y="4383494"/>
                  </a:lnTo>
                  <a:lnTo>
                    <a:pt x="1242428" y="4346930"/>
                  </a:lnTo>
                  <a:lnTo>
                    <a:pt x="1211008" y="4315371"/>
                  </a:lnTo>
                  <a:lnTo>
                    <a:pt x="1174610" y="4289539"/>
                  </a:lnTo>
                  <a:lnTo>
                    <a:pt x="1133983" y="4270159"/>
                  </a:lnTo>
                  <a:lnTo>
                    <a:pt x="1089863" y="4258005"/>
                  </a:lnTo>
                  <a:lnTo>
                    <a:pt x="1042987" y="4253789"/>
                  </a:lnTo>
                  <a:lnTo>
                    <a:pt x="996099" y="4258005"/>
                  </a:lnTo>
                  <a:lnTo>
                    <a:pt x="951979" y="4270159"/>
                  </a:lnTo>
                  <a:lnTo>
                    <a:pt x="911352" y="4289539"/>
                  </a:lnTo>
                  <a:lnTo>
                    <a:pt x="874966" y="4315371"/>
                  </a:lnTo>
                  <a:lnTo>
                    <a:pt x="843546" y="4346930"/>
                  </a:lnTo>
                  <a:lnTo>
                    <a:pt x="817829" y="4383494"/>
                  </a:lnTo>
                  <a:lnTo>
                    <a:pt x="798537" y="4424299"/>
                  </a:lnTo>
                  <a:lnTo>
                    <a:pt x="786434" y="4468622"/>
                  </a:lnTo>
                  <a:lnTo>
                    <a:pt x="782231" y="4515726"/>
                  </a:lnTo>
                  <a:lnTo>
                    <a:pt x="786434" y="4562818"/>
                  </a:lnTo>
                  <a:lnTo>
                    <a:pt x="798537" y="4607141"/>
                  </a:lnTo>
                  <a:lnTo>
                    <a:pt x="817829" y="4647946"/>
                  </a:lnTo>
                  <a:lnTo>
                    <a:pt x="843546" y="4684509"/>
                  </a:lnTo>
                  <a:lnTo>
                    <a:pt x="874966" y="4716069"/>
                  </a:lnTo>
                  <a:lnTo>
                    <a:pt x="911352" y="4741913"/>
                  </a:lnTo>
                  <a:lnTo>
                    <a:pt x="951979" y="4761281"/>
                  </a:lnTo>
                  <a:lnTo>
                    <a:pt x="996099" y="4773447"/>
                  </a:lnTo>
                  <a:lnTo>
                    <a:pt x="1042987" y="4777664"/>
                  </a:lnTo>
                  <a:lnTo>
                    <a:pt x="1089863" y="4773447"/>
                  </a:lnTo>
                  <a:lnTo>
                    <a:pt x="1133983" y="4761281"/>
                  </a:lnTo>
                  <a:lnTo>
                    <a:pt x="1174610" y="4741913"/>
                  </a:lnTo>
                  <a:lnTo>
                    <a:pt x="1211008" y="4716069"/>
                  </a:lnTo>
                  <a:lnTo>
                    <a:pt x="1242428" y="4684509"/>
                  </a:lnTo>
                  <a:lnTo>
                    <a:pt x="1268145" y="4647946"/>
                  </a:lnTo>
                  <a:lnTo>
                    <a:pt x="1287424" y="4607141"/>
                  </a:lnTo>
                  <a:lnTo>
                    <a:pt x="1299527" y="4562818"/>
                  </a:lnTo>
                  <a:lnTo>
                    <a:pt x="1303731" y="4515726"/>
                  </a:lnTo>
                  <a:close/>
                </a:path>
                <a:path w="13593444" h="8046720">
                  <a:moveTo>
                    <a:pt x="2085975" y="4515726"/>
                  </a:moveTo>
                  <a:lnTo>
                    <a:pt x="2081771" y="4468622"/>
                  </a:lnTo>
                  <a:lnTo>
                    <a:pt x="2069668" y="4424299"/>
                  </a:lnTo>
                  <a:lnTo>
                    <a:pt x="2050376" y="4383494"/>
                  </a:lnTo>
                  <a:lnTo>
                    <a:pt x="2024659" y="4346930"/>
                  </a:lnTo>
                  <a:lnTo>
                    <a:pt x="1993239" y="4315371"/>
                  </a:lnTo>
                  <a:lnTo>
                    <a:pt x="1956854" y="4289539"/>
                  </a:lnTo>
                  <a:lnTo>
                    <a:pt x="1916226" y="4270159"/>
                  </a:lnTo>
                  <a:lnTo>
                    <a:pt x="1872107" y="4258005"/>
                  </a:lnTo>
                  <a:lnTo>
                    <a:pt x="1825218" y="4253789"/>
                  </a:lnTo>
                  <a:lnTo>
                    <a:pt x="1778342" y="4258005"/>
                  </a:lnTo>
                  <a:lnTo>
                    <a:pt x="1734223" y="4270159"/>
                  </a:lnTo>
                  <a:lnTo>
                    <a:pt x="1693595" y="4289539"/>
                  </a:lnTo>
                  <a:lnTo>
                    <a:pt x="1657210" y="4315371"/>
                  </a:lnTo>
                  <a:lnTo>
                    <a:pt x="1625777" y="4346930"/>
                  </a:lnTo>
                  <a:lnTo>
                    <a:pt x="1600060" y="4383494"/>
                  </a:lnTo>
                  <a:lnTo>
                    <a:pt x="1580781" y="4424299"/>
                  </a:lnTo>
                  <a:lnTo>
                    <a:pt x="1568678" y="4468622"/>
                  </a:lnTo>
                  <a:lnTo>
                    <a:pt x="1564474" y="4515726"/>
                  </a:lnTo>
                  <a:lnTo>
                    <a:pt x="1568678" y="4562818"/>
                  </a:lnTo>
                  <a:lnTo>
                    <a:pt x="1580781" y="4607141"/>
                  </a:lnTo>
                  <a:lnTo>
                    <a:pt x="1600060" y="4647946"/>
                  </a:lnTo>
                  <a:lnTo>
                    <a:pt x="1625777" y="4684509"/>
                  </a:lnTo>
                  <a:lnTo>
                    <a:pt x="1657210" y="4716069"/>
                  </a:lnTo>
                  <a:lnTo>
                    <a:pt x="1693595" y="4741913"/>
                  </a:lnTo>
                  <a:lnTo>
                    <a:pt x="1734223" y="4761281"/>
                  </a:lnTo>
                  <a:lnTo>
                    <a:pt x="1778342" y="4773447"/>
                  </a:lnTo>
                  <a:lnTo>
                    <a:pt x="1825218" y="4777664"/>
                  </a:lnTo>
                  <a:lnTo>
                    <a:pt x="1872107" y="4773447"/>
                  </a:lnTo>
                  <a:lnTo>
                    <a:pt x="1916226" y="4761281"/>
                  </a:lnTo>
                  <a:lnTo>
                    <a:pt x="1956854" y="4741913"/>
                  </a:lnTo>
                  <a:lnTo>
                    <a:pt x="1993239" y="4716069"/>
                  </a:lnTo>
                  <a:lnTo>
                    <a:pt x="2024659" y="4684509"/>
                  </a:lnTo>
                  <a:lnTo>
                    <a:pt x="2050376" y="4647946"/>
                  </a:lnTo>
                  <a:lnTo>
                    <a:pt x="2069668" y="4607141"/>
                  </a:lnTo>
                  <a:lnTo>
                    <a:pt x="2081771" y="4562818"/>
                  </a:lnTo>
                  <a:lnTo>
                    <a:pt x="2085975" y="4515726"/>
                  </a:lnTo>
                  <a:close/>
                </a:path>
                <a:path w="13593444" h="8046720">
                  <a:moveTo>
                    <a:pt x="13592937" y="639826"/>
                  </a:moveTo>
                  <a:lnTo>
                    <a:pt x="13591185" y="592112"/>
                  </a:lnTo>
                  <a:lnTo>
                    <a:pt x="13591083" y="591197"/>
                  </a:lnTo>
                  <a:lnTo>
                    <a:pt x="13591045" y="590892"/>
                  </a:lnTo>
                  <a:lnTo>
                    <a:pt x="13586003" y="545325"/>
                  </a:lnTo>
                  <a:lnTo>
                    <a:pt x="13577507" y="499630"/>
                  </a:lnTo>
                  <a:lnTo>
                    <a:pt x="13565835" y="455117"/>
                  </a:lnTo>
                  <a:lnTo>
                    <a:pt x="13551103" y="411937"/>
                  </a:lnTo>
                  <a:lnTo>
                    <a:pt x="13533438" y="370192"/>
                  </a:lnTo>
                  <a:lnTo>
                    <a:pt x="13512965" y="330009"/>
                  </a:lnTo>
                  <a:lnTo>
                    <a:pt x="13489800" y="291528"/>
                  </a:lnTo>
                  <a:lnTo>
                    <a:pt x="13489064" y="290487"/>
                  </a:lnTo>
                  <a:lnTo>
                    <a:pt x="13489064" y="639826"/>
                  </a:lnTo>
                  <a:lnTo>
                    <a:pt x="13488975" y="7414107"/>
                  </a:lnTo>
                  <a:lnTo>
                    <a:pt x="13486918" y="7459777"/>
                  </a:lnTo>
                  <a:lnTo>
                    <a:pt x="13480466" y="7508113"/>
                  </a:lnTo>
                  <a:lnTo>
                    <a:pt x="13480339" y="7508659"/>
                  </a:lnTo>
                  <a:lnTo>
                    <a:pt x="13469988" y="7554163"/>
                  </a:lnTo>
                  <a:lnTo>
                    <a:pt x="13455663" y="7598638"/>
                  </a:lnTo>
                  <a:lnTo>
                    <a:pt x="13455574" y="7598829"/>
                  </a:lnTo>
                  <a:lnTo>
                    <a:pt x="13437642" y="7641349"/>
                  </a:lnTo>
                  <a:lnTo>
                    <a:pt x="13416128" y="7682090"/>
                  </a:lnTo>
                  <a:lnTo>
                    <a:pt x="13391312" y="7720685"/>
                  </a:lnTo>
                  <a:lnTo>
                    <a:pt x="13363372" y="7756931"/>
                  </a:lnTo>
                  <a:lnTo>
                    <a:pt x="13332486" y="7790637"/>
                  </a:lnTo>
                  <a:lnTo>
                    <a:pt x="13298856" y="7821612"/>
                  </a:lnTo>
                  <a:lnTo>
                    <a:pt x="13262674" y="7849667"/>
                  </a:lnTo>
                  <a:lnTo>
                    <a:pt x="13224091" y="7874597"/>
                  </a:lnTo>
                  <a:lnTo>
                    <a:pt x="13183324" y="7896225"/>
                  </a:lnTo>
                  <a:lnTo>
                    <a:pt x="13140550" y="7914348"/>
                  </a:lnTo>
                  <a:lnTo>
                    <a:pt x="13095961" y="7928775"/>
                  </a:lnTo>
                  <a:lnTo>
                    <a:pt x="13049428" y="7939392"/>
                  </a:lnTo>
                  <a:lnTo>
                    <a:pt x="13049225" y="7939392"/>
                  </a:lnTo>
                  <a:lnTo>
                    <a:pt x="13001917" y="7945818"/>
                  </a:lnTo>
                  <a:lnTo>
                    <a:pt x="12953098" y="7948003"/>
                  </a:lnTo>
                  <a:lnTo>
                    <a:pt x="8241652" y="7948003"/>
                  </a:lnTo>
                  <a:lnTo>
                    <a:pt x="8193024" y="7945818"/>
                  </a:lnTo>
                  <a:lnTo>
                    <a:pt x="8145589" y="7939392"/>
                  </a:lnTo>
                  <a:lnTo>
                    <a:pt x="8099526" y="7928927"/>
                  </a:lnTo>
                  <a:lnTo>
                    <a:pt x="8055051" y="7914589"/>
                  </a:lnTo>
                  <a:lnTo>
                    <a:pt x="8012341" y="7896568"/>
                  </a:lnTo>
                  <a:lnTo>
                    <a:pt x="7971599" y="7875054"/>
                  </a:lnTo>
                  <a:lnTo>
                    <a:pt x="7933004" y="7850238"/>
                  </a:lnTo>
                  <a:lnTo>
                    <a:pt x="7896758" y="7822298"/>
                  </a:lnTo>
                  <a:lnTo>
                    <a:pt x="7863052" y="7791412"/>
                  </a:lnTo>
                  <a:lnTo>
                    <a:pt x="7832077" y="7757782"/>
                  </a:lnTo>
                  <a:lnTo>
                    <a:pt x="7804036" y="7721587"/>
                  </a:lnTo>
                  <a:lnTo>
                    <a:pt x="7779093" y="7683017"/>
                  </a:lnTo>
                  <a:lnTo>
                    <a:pt x="7757465" y="7642250"/>
                  </a:lnTo>
                  <a:lnTo>
                    <a:pt x="7757376" y="7642022"/>
                  </a:lnTo>
                  <a:lnTo>
                    <a:pt x="7739342" y="7599477"/>
                  </a:lnTo>
                  <a:lnTo>
                    <a:pt x="7724915" y="7554887"/>
                  </a:lnTo>
                  <a:lnTo>
                    <a:pt x="7714361" y="7508659"/>
                  </a:lnTo>
                  <a:lnTo>
                    <a:pt x="7707897" y="7460970"/>
                  </a:lnTo>
                  <a:lnTo>
                    <a:pt x="7707846" y="7459777"/>
                  </a:lnTo>
                  <a:lnTo>
                    <a:pt x="7705788" y="7414107"/>
                  </a:lnTo>
                  <a:lnTo>
                    <a:pt x="7705699" y="639826"/>
                  </a:lnTo>
                  <a:lnTo>
                    <a:pt x="7707858" y="592112"/>
                  </a:lnTo>
                  <a:lnTo>
                    <a:pt x="7714361" y="543763"/>
                  </a:lnTo>
                  <a:lnTo>
                    <a:pt x="7714488" y="543217"/>
                  </a:lnTo>
                  <a:lnTo>
                    <a:pt x="7724915" y="497700"/>
                  </a:lnTo>
                  <a:lnTo>
                    <a:pt x="7739342" y="453224"/>
                  </a:lnTo>
                  <a:lnTo>
                    <a:pt x="7757465" y="410514"/>
                  </a:lnTo>
                  <a:lnTo>
                    <a:pt x="7779093" y="369773"/>
                  </a:lnTo>
                  <a:lnTo>
                    <a:pt x="7804036" y="331177"/>
                  </a:lnTo>
                  <a:lnTo>
                    <a:pt x="7832077" y="294932"/>
                  </a:lnTo>
                  <a:lnTo>
                    <a:pt x="7863052" y="261226"/>
                  </a:lnTo>
                  <a:lnTo>
                    <a:pt x="7896758" y="230251"/>
                  </a:lnTo>
                  <a:lnTo>
                    <a:pt x="7933004" y="202209"/>
                  </a:lnTo>
                  <a:lnTo>
                    <a:pt x="7971599" y="177266"/>
                  </a:lnTo>
                  <a:lnTo>
                    <a:pt x="8012341" y="155638"/>
                  </a:lnTo>
                  <a:lnTo>
                    <a:pt x="8055051" y="137515"/>
                  </a:lnTo>
                  <a:lnTo>
                    <a:pt x="8099526" y="123088"/>
                  </a:lnTo>
                  <a:lnTo>
                    <a:pt x="8145881" y="112471"/>
                  </a:lnTo>
                  <a:lnTo>
                    <a:pt x="8146085" y="112471"/>
                  </a:lnTo>
                  <a:lnTo>
                    <a:pt x="8193151" y="106057"/>
                  </a:lnTo>
                  <a:lnTo>
                    <a:pt x="8193430" y="106057"/>
                  </a:lnTo>
                  <a:lnTo>
                    <a:pt x="8241652" y="103873"/>
                  </a:lnTo>
                  <a:lnTo>
                    <a:pt x="12953098" y="103873"/>
                  </a:lnTo>
                  <a:lnTo>
                    <a:pt x="13001739" y="106057"/>
                  </a:lnTo>
                  <a:lnTo>
                    <a:pt x="13049187" y="112471"/>
                  </a:lnTo>
                  <a:lnTo>
                    <a:pt x="13095237" y="122936"/>
                  </a:lnTo>
                  <a:lnTo>
                    <a:pt x="13139712" y="137274"/>
                  </a:lnTo>
                  <a:lnTo>
                    <a:pt x="13182422" y="155295"/>
                  </a:lnTo>
                  <a:lnTo>
                    <a:pt x="13223177" y="176809"/>
                  </a:lnTo>
                  <a:lnTo>
                    <a:pt x="13261759" y="201625"/>
                  </a:lnTo>
                  <a:lnTo>
                    <a:pt x="13298005" y="229577"/>
                  </a:lnTo>
                  <a:lnTo>
                    <a:pt x="13331711" y="260451"/>
                  </a:lnTo>
                  <a:lnTo>
                    <a:pt x="13362686" y="294081"/>
                  </a:lnTo>
                  <a:lnTo>
                    <a:pt x="13390740" y="330276"/>
                  </a:lnTo>
                  <a:lnTo>
                    <a:pt x="13415671" y="368846"/>
                  </a:lnTo>
                  <a:lnTo>
                    <a:pt x="13437299" y="409613"/>
                  </a:lnTo>
                  <a:lnTo>
                    <a:pt x="13455422" y="452386"/>
                  </a:lnTo>
                  <a:lnTo>
                    <a:pt x="13469849" y="496989"/>
                  </a:lnTo>
                  <a:lnTo>
                    <a:pt x="13480390" y="543217"/>
                  </a:lnTo>
                  <a:lnTo>
                    <a:pt x="13486867" y="590892"/>
                  </a:lnTo>
                  <a:lnTo>
                    <a:pt x="13486918" y="592112"/>
                  </a:lnTo>
                  <a:lnTo>
                    <a:pt x="13486994" y="593915"/>
                  </a:lnTo>
                  <a:lnTo>
                    <a:pt x="13489064" y="639826"/>
                  </a:lnTo>
                  <a:lnTo>
                    <a:pt x="13489064" y="290487"/>
                  </a:lnTo>
                  <a:lnTo>
                    <a:pt x="13464083" y="254863"/>
                  </a:lnTo>
                  <a:lnTo>
                    <a:pt x="13435927" y="220141"/>
                  </a:lnTo>
                  <a:lnTo>
                    <a:pt x="13405460" y="187490"/>
                  </a:lnTo>
                  <a:lnTo>
                    <a:pt x="13372795" y="157010"/>
                  </a:lnTo>
                  <a:lnTo>
                    <a:pt x="13338074" y="128854"/>
                  </a:lnTo>
                  <a:lnTo>
                    <a:pt x="13302450" y="103873"/>
                  </a:lnTo>
                  <a:lnTo>
                    <a:pt x="13301548" y="103238"/>
                  </a:lnTo>
                  <a:lnTo>
                    <a:pt x="13263042" y="80048"/>
                  </a:lnTo>
                  <a:lnTo>
                    <a:pt x="13222834" y="59550"/>
                  </a:lnTo>
                  <a:lnTo>
                    <a:pt x="13181063" y="41871"/>
                  </a:lnTo>
                  <a:lnTo>
                    <a:pt x="13137858" y="27127"/>
                  </a:lnTo>
                  <a:lnTo>
                    <a:pt x="13093332" y="15443"/>
                  </a:lnTo>
                  <a:lnTo>
                    <a:pt x="13047612" y="6946"/>
                  </a:lnTo>
                  <a:lnTo>
                    <a:pt x="13000825" y="1765"/>
                  </a:lnTo>
                  <a:lnTo>
                    <a:pt x="12953098" y="0"/>
                  </a:lnTo>
                  <a:lnTo>
                    <a:pt x="8241652" y="0"/>
                  </a:lnTo>
                  <a:lnTo>
                    <a:pt x="8193938" y="1765"/>
                  </a:lnTo>
                  <a:lnTo>
                    <a:pt x="8147151" y="6946"/>
                  </a:lnTo>
                  <a:lnTo>
                    <a:pt x="8101457" y="15443"/>
                  </a:lnTo>
                  <a:lnTo>
                    <a:pt x="8056943" y="27127"/>
                  </a:lnTo>
                  <a:lnTo>
                    <a:pt x="8013763" y="41871"/>
                  </a:lnTo>
                  <a:lnTo>
                    <a:pt x="7972018" y="59550"/>
                  </a:lnTo>
                  <a:lnTo>
                    <a:pt x="7931848" y="80048"/>
                  </a:lnTo>
                  <a:lnTo>
                    <a:pt x="7893355" y="103238"/>
                  </a:lnTo>
                  <a:lnTo>
                    <a:pt x="7856690" y="129006"/>
                  </a:lnTo>
                  <a:lnTo>
                    <a:pt x="7821968" y="157213"/>
                  </a:lnTo>
                  <a:lnTo>
                    <a:pt x="7789304" y="187744"/>
                  </a:lnTo>
                  <a:lnTo>
                    <a:pt x="7758836" y="220484"/>
                  </a:lnTo>
                  <a:lnTo>
                    <a:pt x="7730680" y="255295"/>
                  </a:lnTo>
                  <a:lnTo>
                    <a:pt x="7704963" y="292074"/>
                  </a:lnTo>
                  <a:lnTo>
                    <a:pt x="7681798" y="330669"/>
                  </a:lnTo>
                  <a:lnTo>
                    <a:pt x="7661326" y="370992"/>
                  </a:lnTo>
                  <a:lnTo>
                    <a:pt x="7643660" y="412889"/>
                  </a:lnTo>
                  <a:lnTo>
                    <a:pt x="7628928" y="456260"/>
                  </a:lnTo>
                  <a:lnTo>
                    <a:pt x="7617257" y="500964"/>
                  </a:lnTo>
                  <a:lnTo>
                    <a:pt x="7608760" y="546887"/>
                  </a:lnTo>
                  <a:lnTo>
                    <a:pt x="7603579" y="593915"/>
                  </a:lnTo>
                  <a:lnTo>
                    <a:pt x="7601826" y="639826"/>
                  </a:lnTo>
                  <a:lnTo>
                    <a:pt x="7601826" y="7414107"/>
                  </a:lnTo>
                  <a:lnTo>
                    <a:pt x="7603579" y="7461834"/>
                  </a:lnTo>
                  <a:lnTo>
                    <a:pt x="7608773" y="7508659"/>
                  </a:lnTo>
                  <a:lnTo>
                    <a:pt x="7617231" y="7554163"/>
                  </a:lnTo>
                  <a:lnTo>
                    <a:pt x="7628928" y="7598829"/>
                  </a:lnTo>
                  <a:lnTo>
                    <a:pt x="7643660" y="7642022"/>
                  </a:lnTo>
                  <a:lnTo>
                    <a:pt x="7643762" y="7642250"/>
                  </a:lnTo>
                  <a:lnTo>
                    <a:pt x="7661326" y="7683767"/>
                  </a:lnTo>
                  <a:lnTo>
                    <a:pt x="7681798" y="7723937"/>
                  </a:lnTo>
                  <a:lnTo>
                    <a:pt x="7704963" y="7762418"/>
                  </a:lnTo>
                  <a:lnTo>
                    <a:pt x="7730680" y="7799083"/>
                  </a:lnTo>
                  <a:lnTo>
                    <a:pt x="7758836" y="7833804"/>
                  </a:lnTo>
                  <a:lnTo>
                    <a:pt x="7789304" y="7866469"/>
                  </a:lnTo>
                  <a:lnTo>
                    <a:pt x="7821968" y="7896936"/>
                  </a:lnTo>
                  <a:lnTo>
                    <a:pt x="7856690" y="7925092"/>
                  </a:lnTo>
                  <a:lnTo>
                    <a:pt x="7893355" y="7950809"/>
                  </a:lnTo>
                  <a:lnTo>
                    <a:pt x="7931848" y="7973974"/>
                  </a:lnTo>
                  <a:lnTo>
                    <a:pt x="7972018" y="7994447"/>
                  </a:lnTo>
                  <a:lnTo>
                    <a:pt x="8013763" y="8012112"/>
                  </a:lnTo>
                  <a:lnTo>
                    <a:pt x="8056943" y="8026844"/>
                  </a:lnTo>
                  <a:lnTo>
                    <a:pt x="8101457" y="8038516"/>
                  </a:lnTo>
                  <a:lnTo>
                    <a:pt x="8143024" y="8046237"/>
                  </a:lnTo>
                  <a:lnTo>
                    <a:pt x="13051511" y="8046237"/>
                  </a:lnTo>
                  <a:lnTo>
                    <a:pt x="13092849" y="8038516"/>
                  </a:lnTo>
                  <a:lnTo>
                    <a:pt x="13093014" y="8038516"/>
                  </a:lnTo>
                  <a:lnTo>
                    <a:pt x="13137985" y="8026654"/>
                  </a:lnTo>
                  <a:lnTo>
                    <a:pt x="13181254" y="8011833"/>
                  </a:lnTo>
                  <a:lnTo>
                    <a:pt x="13223088" y="7994066"/>
                  </a:lnTo>
                  <a:lnTo>
                    <a:pt x="13263359" y="7973466"/>
                  </a:lnTo>
                  <a:lnTo>
                    <a:pt x="13301929" y="7950187"/>
                  </a:lnTo>
                  <a:lnTo>
                    <a:pt x="13338696" y="7924330"/>
                  </a:lnTo>
                  <a:lnTo>
                    <a:pt x="13373507" y="7896034"/>
                  </a:lnTo>
                  <a:lnTo>
                    <a:pt x="13406234" y="7865415"/>
                  </a:lnTo>
                  <a:lnTo>
                    <a:pt x="13436765" y="7832623"/>
                  </a:lnTo>
                  <a:lnTo>
                    <a:pt x="13464972" y="7797749"/>
                  </a:lnTo>
                  <a:lnTo>
                    <a:pt x="13490728" y="7760957"/>
                  </a:lnTo>
                  <a:lnTo>
                    <a:pt x="13513880" y="7722349"/>
                  </a:lnTo>
                  <a:lnTo>
                    <a:pt x="13534314" y="7682090"/>
                  </a:lnTo>
                  <a:lnTo>
                    <a:pt x="13551942" y="7640206"/>
                  </a:lnTo>
                  <a:lnTo>
                    <a:pt x="13566585" y="7596924"/>
                  </a:lnTo>
                  <a:lnTo>
                    <a:pt x="13578142" y="7552347"/>
                  </a:lnTo>
                  <a:lnTo>
                    <a:pt x="13586460" y="7506589"/>
                  </a:lnTo>
                  <a:lnTo>
                    <a:pt x="13591439" y="7459777"/>
                  </a:lnTo>
                  <a:lnTo>
                    <a:pt x="13592874" y="7414107"/>
                  </a:lnTo>
                  <a:lnTo>
                    <a:pt x="13592937" y="6398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604331" y="307968"/>
            <a:ext cx="9356725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2500" spc="-114" dirty="0">
                <a:latin typeface="Arial Black"/>
                <a:cs typeface="Arial Black"/>
              </a:rPr>
              <a:t>КОМУНІКАЦІЙНИЙ</a:t>
            </a:r>
            <a:r>
              <a:rPr sz="2500" spc="-275" dirty="0">
                <a:latin typeface="Arial Black"/>
                <a:cs typeface="Arial Black"/>
              </a:rPr>
              <a:t> </a:t>
            </a:r>
            <a:r>
              <a:rPr sz="2500" spc="-270" dirty="0">
                <a:latin typeface="Arial Black"/>
                <a:cs typeface="Arial Black"/>
              </a:rPr>
              <a:t>ПРОЦЕС</a:t>
            </a:r>
            <a:r>
              <a:rPr sz="2500" spc="-135" dirty="0">
                <a:latin typeface="Arial Black"/>
                <a:cs typeface="Arial Black"/>
              </a:rPr>
              <a:t> </a:t>
            </a:r>
            <a:r>
              <a:rPr sz="2500" dirty="0">
                <a:latin typeface="Arial"/>
                <a:cs typeface="Arial"/>
              </a:rPr>
              <a:t>МОЖНА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РОЗДІЛИТИ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</a:t>
            </a:r>
            <a:r>
              <a:rPr sz="2500" spc="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ВІСІМ </a:t>
            </a:r>
            <a:r>
              <a:rPr sz="2500" spc="-30" dirty="0">
                <a:latin typeface="Arial"/>
                <a:cs typeface="Arial"/>
              </a:rPr>
              <a:t>ОСНОВНИХ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50" dirty="0">
                <a:latin typeface="Arial"/>
                <a:cs typeface="Arial"/>
              </a:rPr>
              <a:t>СКЛАДОВИХ</a:t>
            </a:r>
            <a:r>
              <a:rPr sz="2500" i="1" spc="-50" dirty="0">
                <a:latin typeface="Lucida Sans"/>
                <a:cs typeface="Lucida Sans"/>
              </a:rPr>
              <a:t>:</a:t>
            </a:r>
            <a:r>
              <a:rPr sz="2500" i="1" spc="-140" dirty="0">
                <a:latin typeface="Lucida Sans"/>
                <a:cs typeface="Lucida Sans"/>
              </a:rPr>
              <a:t> </a:t>
            </a:r>
            <a:r>
              <a:rPr sz="2500" i="1" spc="-235" dirty="0">
                <a:latin typeface="Arial"/>
                <a:cs typeface="Arial"/>
              </a:rPr>
              <a:t>ДЖЕРЕЛО</a:t>
            </a:r>
            <a:r>
              <a:rPr sz="2500" i="1" spc="-235" dirty="0">
                <a:latin typeface="Gill Sans MT"/>
                <a:cs typeface="Gill Sans MT"/>
              </a:rPr>
              <a:t>,</a:t>
            </a:r>
            <a:r>
              <a:rPr sz="2500" i="1" spc="50" dirty="0">
                <a:latin typeface="Gill Sans MT"/>
                <a:cs typeface="Gill Sans MT"/>
              </a:rPr>
              <a:t> </a:t>
            </a:r>
            <a:r>
              <a:rPr sz="2500" i="1" spc="-135" dirty="0">
                <a:latin typeface="Arial"/>
                <a:cs typeface="Arial"/>
              </a:rPr>
              <a:t>ПОВІДОМЛЕННЯ</a:t>
            </a:r>
            <a:r>
              <a:rPr sz="2500" i="1" spc="-135" dirty="0">
                <a:latin typeface="Gill Sans MT"/>
                <a:cs typeface="Gill Sans MT"/>
              </a:rPr>
              <a:t>,</a:t>
            </a:r>
            <a:r>
              <a:rPr sz="2500" i="1" spc="40" dirty="0">
                <a:latin typeface="Gill Sans MT"/>
                <a:cs typeface="Gill Sans MT"/>
              </a:rPr>
              <a:t> </a:t>
            </a:r>
            <a:r>
              <a:rPr sz="2500" i="1" spc="-10" dirty="0">
                <a:latin typeface="Arial"/>
                <a:cs typeface="Arial"/>
              </a:rPr>
              <a:t>КАНАЛ</a:t>
            </a:r>
            <a:r>
              <a:rPr sz="2500" i="1" spc="-10" dirty="0">
                <a:latin typeface="Gill Sans MT"/>
                <a:cs typeface="Gill Sans MT"/>
              </a:rPr>
              <a:t>, </a:t>
            </a:r>
            <a:r>
              <a:rPr sz="2500" b="1" i="1" spc="-110" dirty="0">
                <a:latin typeface="Arial"/>
                <a:cs typeface="Arial"/>
              </a:rPr>
              <a:t>ОТРИМУВАЧ</a:t>
            </a:r>
            <a:r>
              <a:rPr sz="2500" i="1" spc="-110" dirty="0">
                <a:latin typeface="Gill Sans MT"/>
                <a:cs typeface="Gill Sans MT"/>
              </a:rPr>
              <a:t>,</a:t>
            </a:r>
            <a:r>
              <a:rPr sz="2500" i="1" spc="10" dirty="0">
                <a:latin typeface="Gill Sans MT"/>
                <a:cs typeface="Gill Sans MT"/>
              </a:rPr>
              <a:t> </a:t>
            </a:r>
            <a:r>
              <a:rPr sz="2500" i="1" spc="-85" dirty="0">
                <a:latin typeface="Arial"/>
                <a:cs typeface="Arial"/>
              </a:rPr>
              <a:t>ВІДГУК</a:t>
            </a:r>
            <a:r>
              <a:rPr sz="2500" i="1" spc="-85" dirty="0">
                <a:latin typeface="Gill Sans MT"/>
                <a:cs typeface="Gill Sans MT"/>
              </a:rPr>
              <a:t>,</a:t>
            </a:r>
            <a:r>
              <a:rPr sz="2500" i="1" spc="15" dirty="0">
                <a:latin typeface="Gill Sans MT"/>
                <a:cs typeface="Gill Sans MT"/>
              </a:rPr>
              <a:t> </a:t>
            </a:r>
            <a:r>
              <a:rPr sz="2500" i="1" spc="-175" dirty="0">
                <a:latin typeface="Arial"/>
                <a:cs typeface="Arial"/>
              </a:rPr>
              <a:t>ОТОЧЕННЯ</a:t>
            </a:r>
            <a:r>
              <a:rPr sz="2500" i="1" spc="-175" dirty="0">
                <a:latin typeface="Gill Sans MT"/>
                <a:cs typeface="Gill Sans MT"/>
              </a:rPr>
              <a:t>,</a:t>
            </a:r>
            <a:r>
              <a:rPr sz="2500" i="1" spc="15" dirty="0">
                <a:latin typeface="Gill Sans MT"/>
                <a:cs typeface="Gill Sans MT"/>
              </a:rPr>
              <a:t> </a:t>
            </a:r>
            <a:r>
              <a:rPr sz="2500" i="1" spc="-195" dirty="0">
                <a:latin typeface="Arial"/>
                <a:cs typeface="Arial"/>
              </a:rPr>
              <a:t>КОНТЕКСТ</a:t>
            </a:r>
            <a:r>
              <a:rPr sz="2500" i="1" spc="-195" dirty="0">
                <a:latin typeface="Gill Sans MT"/>
                <a:cs typeface="Gill Sans MT"/>
              </a:rPr>
              <a:t>,</a:t>
            </a:r>
            <a:r>
              <a:rPr sz="2500" i="1" spc="20" dirty="0">
                <a:latin typeface="Gill Sans MT"/>
                <a:cs typeface="Gill Sans MT"/>
              </a:rPr>
              <a:t> </a:t>
            </a:r>
            <a:r>
              <a:rPr sz="2500" i="1" spc="-70" dirty="0">
                <a:latin typeface="Arial"/>
                <a:cs typeface="Arial"/>
              </a:rPr>
              <a:t>ПЕРЕШКОДА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88561" y="2618163"/>
            <a:ext cx="7289039" cy="2997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sz="2100" spc="-45" dirty="0">
                <a:latin typeface="Arial Black"/>
                <a:cs typeface="Arial Black"/>
              </a:rPr>
              <a:t>Отримувачу</a:t>
            </a:r>
            <a:r>
              <a:rPr sz="2100" spc="-110" dirty="0">
                <a:latin typeface="Arial Black"/>
                <a:cs typeface="Arial Black"/>
              </a:rPr>
              <a:t> </a:t>
            </a:r>
            <a:r>
              <a:rPr sz="2100" spc="70" dirty="0">
                <a:latin typeface="Arial"/>
                <a:cs typeface="Arial"/>
              </a:rPr>
              <a:t>надходить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повідомлення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від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джерела</a:t>
            </a:r>
            <a:r>
              <a:rPr sz="2100" i="1" spc="-10" dirty="0">
                <a:latin typeface="Lucida Sans"/>
                <a:cs typeface="Lucida Sans"/>
              </a:rPr>
              <a:t>, </a:t>
            </a:r>
            <a:r>
              <a:rPr sz="2100" dirty="0">
                <a:latin typeface="Arial"/>
                <a:cs typeface="Arial"/>
              </a:rPr>
              <a:t>зміст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110" dirty="0">
                <a:latin typeface="Arial"/>
                <a:cs typeface="Arial"/>
              </a:rPr>
              <a:t>якого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114" dirty="0">
                <a:latin typeface="Arial"/>
                <a:cs typeface="Arial"/>
              </a:rPr>
              <a:t>він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аналізує</a:t>
            </a:r>
            <a:r>
              <a:rPr sz="2100" i="1" dirty="0">
                <a:latin typeface="Lucida Sans"/>
                <a:cs typeface="Lucida Sans"/>
              </a:rPr>
              <a:t>,</a:t>
            </a:r>
            <a:r>
              <a:rPr sz="2100" i="1" spc="-50" dirty="0">
                <a:latin typeface="Lucida Sans"/>
                <a:cs typeface="Lucida Sans"/>
              </a:rPr>
              <a:t> </a:t>
            </a:r>
            <a:r>
              <a:rPr sz="2100" spc="65" dirty="0">
                <a:latin typeface="Arial"/>
                <a:cs typeface="Arial"/>
              </a:rPr>
              <a:t>розшифровує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та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сприймає </a:t>
            </a:r>
            <a:r>
              <a:rPr sz="2100" spc="105" dirty="0">
                <a:latin typeface="Arial"/>
                <a:cs typeface="Arial"/>
              </a:rPr>
              <a:t>правильно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або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неправильно</a:t>
            </a:r>
            <a:r>
              <a:rPr sz="2100" i="1" spc="75" dirty="0">
                <a:latin typeface="Lucida Sans"/>
                <a:cs typeface="Lucida Sans"/>
              </a:rPr>
              <a:t>.</a:t>
            </a:r>
            <a:r>
              <a:rPr sz="2100" i="1" spc="-90" dirty="0">
                <a:latin typeface="Lucida Sans"/>
                <a:cs typeface="Lucida Sans"/>
              </a:rPr>
              <a:t> </a:t>
            </a:r>
            <a:r>
              <a:rPr sz="2100" dirty="0">
                <a:latin typeface="Arial"/>
                <a:cs typeface="Arial"/>
              </a:rPr>
              <a:t>Для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отримання </a:t>
            </a:r>
            <a:r>
              <a:rPr sz="2100" spc="80" dirty="0">
                <a:latin typeface="Arial"/>
                <a:cs typeface="Arial"/>
              </a:rPr>
              <a:t>повідомлення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отримувач</a:t>
            </a:r>
            <a:r>
              <a:rPr sz="2100" spc="15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використовує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аудіальний</a:t>
            </a:r>
            <a:r>
              <a:rPr sz="2100" i="1" spc="-10" dirty="0">
                <a:latin typeface="Lucida Sans"/>
                <a:cs typeface="Lucida Sans"/>
              </a:rPr>
              <a:t>, </a:t>
            </a:r>
            <a:r>
              <a:rPr sz="2100" spc="55" dirty="0">
                <a:latin typeface="Arial"/>
                <a:cs typeface="Arial"/>
              </a:rPr>
              <a:t>візуальний</a:t>
            </a:r>
            <a:r>
              <a:rPr sz="2100" i="1" spc="55" dirty="0">
                <a:latin typeface="Lucida Sans"/>
                <a:cs typeface="Lucida Sans"/>
              </a:rPr>
              <a:t>,</a:t>
            </a:r>
            <a:r>
              <a:rPr sz="2100" i="1" spc="-30" dirty="0">
                <a:latin typeface="Lucida Sans"/>
                <a:cs typeface="Lucida Sans"/>
              </a:rPr>
              <a:t> </a:t>
            </a:r>
            <a:r>
              <a:rPr sz="2100" spc="105" dirty="0">
                <a:latin typeface="Arial"/>
                <a:cs typeface="Arial"/>
              </a:rPr>
              <a:t>тактильний</a:t>
            </a:r>
            <a:r>
              <a:rPr sz="2100" spc="5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та</a:t>
            </a:r>
            <a:r>
              <a:rPr sz="2100" spc="50" dirty="0">
                <a:latin typeface="Arial"/>
                <a:cs typeface="Arial"/>
              </a:rPr>
              <a:t> </a:t>
            </a:r>
            <a:r>
              <a:rPr sz="2100" spc="130" dirty="0">
                <a:latin typeface="Arial"/>
                <a:cs typeface="Arial"/>
              </a:rPr>
              <a:t>інші</a:t>
            </a:r>
            <a:r>
              <a:rPr sz="2100" spc="5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канали</a:t>
            </a:r>
            <a:r>
              <a:rPr sz="2100" i="1" dirty="0">
                <a:latin typeface="Lucida Sans"/>
                <a:cs typeface="Lucida Sans"/>
              </a:rPr>
              <a:t>.</a:t>
            </a:r>
            <a:r>
              <a:rPr sz="2100" i="1" spc="-30" dirty="0">
                <a:latin typeface="Lucida Sans"/>
                <a:cs typeface="Lucida Sans"/>
              </a:rPr>
              <a:t> </a:t>
            </a:r>
            <a:r>
              <a:rPr sz="2100" spc="40" dirty="0">
                <a:latin typeface="Arial"/>
                <a:cs typeface="Arial"/>
              </a:rPr>
              <a:t>Аудиторія </a:t>
            </a:r>
            <a:r>
              <a:rPr sz="2100" dirty="0">
                <a:latin typeface="Arial"/>
                <a:cs typeface="Arial"/>
              </a:rPr>
              <a:t>аналізує</a:t>
            </a:r>
            <a:r>
              <a:rPr sz="2100" spc="2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спікера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більш</a:t>
            </a:r>
            <a:r>
              <a:rPr sz="2100" spc="2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прискіпливо</a:t>
            </a:r>
            <a:r>
              <a:rPr sz="2100" i="1" spc="75" dirty="0">
                <a:latin typeface="Lucida Sans"/>
                <a:cs typeface="Lucida Sans"/>
              </a:rPr>
              <a:t>,</a:t>
            </a:r>
            <a:r>
              <a:rPr sz="2100" i="1" spc="-55" dirty="0">
                <a:latin typeface="Lucida Sans"/>
                <a:cs typeface="Lucida Sans"/>
              </a:rPr>
              <a:t> </a:t>
            </a:r>
            <a:r>
              <a:rPr sz="2100" spc="135" dirty="0">
                <a:latin typeface="Arial"/>
                <a:cs typeface="Arial"/>
              </a:rPr>
              <a:t>ніж</a:t>
            </a:r>
            <a:r>
              <a:rPr sz="2100" spc="20" dirty="0">
                <a:latin typeface="Arial"/>
                <a:cs typeface="Arial"/>
              </a:rPr>
              <a:t> </a:t>
            </a:r>
            <a:r>
              <a:rPr sz="2100" spc="114" dirty="0">
                <a:latin typeface="Arial"/>
                <a:cs typeface="Arial"/>
              </a:rPr>
              <a:t>він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-125" dirty="0">
                <a:latin typeface="Arial"/>
                <a:cs typeface="Arial"/>
              </a:rPr>
              <a:t>її</a:t>
            </a:r>
            <a:r>
              <a:rPr sz="2100" i="1" spc="-125" dirty="0">
                <a:latin typeface="Lucida Sans"/>
                <a:cs typeface="Lucida Sans"/>
              </a:rPr>
              <a:t>,</a:t>
            </a:r>
            <a:r>
              <a:rPr sz="2100" i="1" spc="-60" dirty="0">
                <a:latin typeface="Lucida Sans"/>
                <a:cs typeface="Lucida Sans"/>
              </a:rPr>
              <a:t> </a:t>
            </a:r>
            <a:r>
              <a:rPr sz="2100" dirty="0">
                <a:latin typeface="Arial"/>
                <a:cs typeface="Arial"/>
              </a:rPr>
              <a:t>а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45" dirty="0">
                <a:latin typeface="Arial"/>
                <a:cs typeface="Arial"/>
              </a:rPr>
              <a:t>тому </a:t>
            </a:r>
            <a:r>
              <a:rPr sz="2100" spc="95" dirty="0">
                <a:latin typeface="Arial"/>
                <a:cs typeface="Arial"/>
              </a:rPr>
              <a:t>враження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45" dirty="0">
                <a:latin typeface="Arial"/>
                <a:cs typeface="Arial"/>
              </a:rPr>
              <a:t>слухачів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щодо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105" dirty="0">
                <a:latin typeface="Arial"/>
                <a:cs typeface="Arial"/>
              </a:rPr>
              <a:t>промовця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складається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ще задовго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до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125" dirty="0">
                <a:latin typeface="Arial"/>
                <a:cs typeface="Arial"/>
              </a:rPr>
              <a:t>його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виходу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на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сцену</a:t>
            </a:r>
            <a:r>
              <a:rPr sz="2100" dirty="0">
                <a:latin typeface="Arial"/>
                <a:cs typeface="Arial"/>
              </a:rPr>
              <a:t> та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120" dirty="0">
                <a:latin typeface="Arial"/>
                <a:cs typeface="Arial"/>
              </a:rPr>
              <a:t>першого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слова</a:t>
            </a:r>
            <a:r>
              <a:rPr sz="2100" i="1" spc="-10" dirty="0">
                <a:latin typeface="Lucida Sans"/>
                <a:cs typeface="Lucida Sans"/>
              </a:rPr>
              <a:t>.</a:t>
            </a:r>
            <a:endParaRPr sz="2100" dirty="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4187616" y="2175494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3086100" cy="10283190"/>
            </a:xfrm>
            <a:custGeom>
              <a:avLst/>
              <a:gdLst/>
              <a:ahLst/>
              <a:cxnLst/>
              <a:rect l="l" t="t" r="r" b="b"/>
              <a:pathLst>
                <a:path w="3086100" h="10283190">
                  <a:moveTo>
                    <a:pt x="3086101" y="10282986"/>
                  </a:moveTo>
                  <a:lnTo>
                    <a:pt x="0" y="10282986"/>
                  </a:lnTo>
                  <a:lnTo>
                    <a:pt x="0" y="0"/>
                  </a:lnTo>
                  <a:lnTo>
                    <a:pt x="3086101" y="0"/>
                  </a:lnTo>
                  <a:lnTo>
                    <a:pt x="3086101" y="1028298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62581" y="1920636"/>
              <a:ext cx="5889314" cy="794253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408818" y="1868702"/>
              <a:ext cx="13593444" cy="8046720"/>
            </a:xfrm>
            <a:custGeom>
              <a:avLst/>
              <a:gdLst/>
              <a:ahLst/>
              <a:cxnLst/>
              <a:rect l="l" t="t" r="r" b="b"/>
              <a:pathLst>
                <a:path w="13593444" h="8046720">
                  <a:moveTo>
                    <a:pt x="521487" y="4887214"/>
                  </a:moveTo>
                  <a:lnTo>
                    <a:pt x="517296" y="4840109"/>
                  </a:lnTo>
                  <a:lnTo>
                    <a:pt x="505180" y="4795786"/>
                  </a:lnTo>
                  <a:lnTo>
                    <a:pt x="485902" y="4754981"/>
                  </a:lnTo>
                  <a:lnTo>
                    <a:pt x="460184" y="4718431"/>
                  </a:lnTo>
                  <a:lnTo>
                    <a:pt x="428764" y="4686859"/>
                  </a:lnTo>
                  <a:lnTo>
                    <a:pt x="392366" y="4661027"/>
                  </a:lnTo>
                  <a:lnTo>
                    <a:pt x="351751" y="4641659"/>
                  </a:lnTo>
                  <a:lnTo>
                    <a:pt x="307632" y="4629493"/>
                  </a:lnTo>
                  <a:lnTo>
                    <a:pt x="260743" y="4625276"/>
                  </a:lnTo>
                  <a:lnTo>
                    <a:pt x="213855" y="4629493"/>
                  </a:lnTo>
                  <a:lnTo>
                    <a:pt x="169735" y="4641659"/>
                  </a:lnTo>
                  <a:lnTo>
                    <a:pt x="129120" y="4661027"/>
                  </a:lnTo>
                  <a:lnTo>
                    <a:pt x="92722" y="4686859"/>
                  </a:lnTo>
                  <a:lnTo>
                    <a:pt x="61302" y="4718431"/>
                  </a:lnTo>
                  <a:lnTo>
                    <a:pt x="35585" y="4754981"/>
                  </a:lnTo>
                  <a:lnTo>
                    <a:pt x="16306" y="4795786"/>
                  </a:lnTo>
                  <a:lnTo>
                    <a:pt x="4191" y="4840109"/>
                  </a:lnTo>
                  <a:lnTo>
                    <a:pt x="0" y="4887214"/>
                  </a:lnTo>
                  <a:lnTo>
                    <a:pt x="4191" y="4934305"/>
                  </a:lnTo>
                  <a:lnTo>
                    <a:pt x="16306" y="4978628"/>
                  </a:lnTo>
                  <a:lnTo>
                    <a:pt x="35585" y="5019446"/>
                  </a:lnTo>
                  <a:lnTo>
                    <a:pt x="61302" y="5055997"/>
                  </a:lnTo>
                  <a:lnTo>
                    <a:pt x="92722" y="5087569"/>
                  </a:lnTo>
                  <a:lnTo>
                    <a:pt x="129120" y="5113401"/>
                  </a:lnTo>
                  <a:lnTo>
                    <a:pt x="169735" y="5132768"/>
                  </a:lnTo>
                  <a:lnTo>
                    <a:pt x="213855" y="5144935"/>
                  </a:lnTo>
                  <a:lnTo>
                    <a:pt x="260743" y="5149151"/>
                  </a:lnTo>
                  <a:lnTo>
                    <a:pt x="307632" y="5144935"/>
                  </a:lnTo>
                  <a:lnTo>
                    <a:pt x="351751" y="5132768"/>
                  </a:lnTo>
                  <a:lnTo>
                    <a:pt x="392366" y="5113401"/>
                  </a:lnTo>
                  <a:lnTo>
                    <a:pt x="428764" y="5087569"/>
                  </a:lnTo>
                  <a:lnTo>
                    <a:pt x="460184" y="5055997"/>
                  </a:lnTo>
                  <a:lnTo>
                    <a:pt x="485902" y="5019446"/>
                  </a:lnTo>
                  <a:lnTo>
                    <a:pt x="505180" y="4978628"/>
                  </a:lnTo>
                  <a:lnTo>
                    <a:pt x="517296" y="4934305"/>
                  </a:lnTo>
                  <a:lnTo>
                    <a:pt x="521487" y="4887214"/>
                  </a:lnTo>
                  <a:close/>
                </a:path>
                <a:path w="13593444" h="8046720">
                  <a:moveTo>
                    <a:pt x="1303731" y="4887214"/>
                  </a:moveTo>
                  <a:lnTo>
                    <a:pt x="1299527" y="4840109"/>
                  </a:lnTo>
                  <a:lnTo>
                    <a:pt x="1287424" y="4795786"/>
                  </a:lnTo>
                  <a:lnTo>
                    <a:pt x="1268145" y="4754981"/>
                  </a:lnTo>
                  <a:lnTo>
                    <a:pt x="1242428" y="4718431"/>
                  </a:lnTo>
                  <a:lnTo>
                    <a:pt x="1211008" y="4686859"/>
                  </a:lnTo>
                  <a:lnTo>
                    <a:pt x="1174610" y="4661027"/>
                  </a:lnTo>
                  <a:lnTo>
                    <a:pt x="1133983" y="4641659"/>
                  </a:lnTo>
                  <a:lnTo>
                    <a:pt x="1089863" y="4629493"/>
                  </a:lnTo>
                  <a:lnTo>
                    <a:pt x="1042987" y="4625276"/>
                  </a:lnTo>
                  <a:lnTo>
                    <a:pt x="996099" y="4629493"/>
                  </a:lnTo>
                  <a:lnTo>
                    <a:pt x="951979" y="4641659"/>
                  </a:lnTo>
                  <a:lnTo>
                    <a:pt x="911352" y="4661027"/>
                  </a:lnTo>
                  <a:lnTo>
                    <a:pt x="874966" y="4686859"/>
                  </a:lnTo>
                  <a:lnTo>
                    <a:pt x="843546" y="4718431"/>
                  </a:lnTo>
                  <a:lnTo>
                    <a:pt x="817829" y="4754981"/>
                  </a:lnTo>
                  <a:lnTo>
                    <a:pt x="798537" y="4795786"/>
                  </a:lnTo>
                  <a:lnTo>
                    <a:pt x="786434" y="4840109"/>
                  </a:lnTo>
                  <a:lnTo>
                    <a:pt x="782231" y="4887214"/>
                  </a:lnTo>
                  <a:lnTo>
                    <a:pt x="786434" y="4934305"/>
                  </a:lnTo>
                  <a:lnTo>
                    <a:pt x="798537" y="4978628"/>
                  </a:lnTo>
                  <a:lnTo>
                    <a:pt x="817829" y="5019446"/>
                  </a:lnTo>
                  <a:lnTo>
                    <a:pt x="843546" y="5055997"/>
                  </a:lnTo>
                  <a:lnTo>
                    <a:pt x="874966" y="5087569"/>
                  </a:lnTo>
                  <a:lnTo>
                    <a:pt x="911352" y="5113401"/>
                  </a:lnTo>
                  <a:lnTo>
                    <a:pt x="951979" y="5132768"/>
                  </a:lnTo>
                  <a:lnTo>
                    <a:pt x="996099" y="5144935"/>
                  </a:lnTo>
                  <a:lnTo>
                    <a:pt x="1042987" y="5149151"/>
                  </a:lnTo>
                  <a:lnTo>
                    <a:pt x="1089863" y="5144935"/>
                  </a:lnTo>
                  <a:lnTo>
                    <a:pt x="1133983" y="5132768"/>
                  </a:lnTo>
                  <a:lnTo>
                    <a:pt x="1174610" y="5113401"/>
                  </a:lnTo>
                  <a:lnTo>
                    <a:pt x="1211008" y="5087569"/>
                  </a:lnTo>
                  <a:lnTo>
                    <a:pt x="1242428" y="5055997"/>
                  </a:lnTo>
                  <a:lnTo>
                    <a:pt x="1268145" y="5019446"/>
                  </a:lnTo>
                  <a:lnTo>
                    <a:pt x="1287424" y="4978628"/>
                  </a:lnTo>
                  <a:lnTo>
                    <a:pt x="1299527" y="4934305"/>
                  </a:lnTo>
                  <a:lnTo>
                    <a:pt x="1303731" y="4887214"/>
                  </a:lnTo>
                  <a:close/>
                </a:path>
                <a:path w="13593444" h="8046720">
                  <a:moveTo>
                    <a:pt x="2085975" y="4887214"/>
                  </a:moveTo>
                  <a:lnTo>
                    <a:pt x="2081771" y="4840109"/>
                  </a:lnTo>
                  <a:lnTo>
                    <a:pt x="2069668" y="4795786"/>
                  </a:lnTo>
                  <a:lnTo>
                    <a:pt x="2050376" y="4754981"/>
                  </a:lnTo>
                  <a:lnTo>
                    <a:pt x="2024659" y="4718431"/>
                  </a:lnTo>
                  <a:lnTo>
                    <a:pt x="1993239" y="4686859"/>
                  </a:lnTo>
                  <a:lnTo>
                    <a:pt x="1956854" y="4661027"/>
                  </a:lnTo>
                  <a:lnTo>
                    <a:pt x="1916226" y="4641659"/>
                  </a:lnTo>
                  <a:lnTo>
                    <a:pt x="1872107" y="4629493"/>
                  </a:lnTo>
                  <a:lnTo>
                    <a:pt x="1825218" y="4625276"/>
                  </a:lnTo>
                  <a:lnTo>
                    <a:pt x="1778342" y="4629493"/>
                  </a:lnTo>
                  <a:lnTo>
                    <a:pt x="1734223" y="4641659"/>
                  </a:lnTo>
                  <a:lnTo>
                    <a:pt x="1693595" y="4661027"/>
                  </a:lnTo>
                  <a:lnTo>
                    <a:pt x="1657210" y="4686859"/>
                  </a:lnTo>
                  <a:lnTo>
                    <a:pt x="1625777" y="4718431"/>
                  </a:lnTo>
                  <a:lnTo>
                    <a:pt x="1600060" y="4754981"/>
                  </a:lnTo>
                  <a:lnTo>
                    <a:pt x="1580781" y="4795786"/>
                  </a:lnTo>
                  <a:lnTo>
                    <a:pt x="1568678" y="4840109"/>
                  </a:lnTo>
                  <a:lnTo>
                    <a:pt x="1564474" y="4887214"/>
                  </a:lnTo>
                  <a:lnTo>
                    <a:pt x="1568678" y="4934305"/>
                  </a:lnTo>
                  <a:lnTo>
                    <a:pt x="1580781" y="4978628"/>
                  </a:lnTo>
                  <a:lnTo>
                    <a:pt x="1600060" y="5019446"/>
                  </a:lnTo>
                  <a:lnTo>
                    <a:pt x="1625777" y="5055997"/>
                  </a:lnTo>
                  <a:lnTo>
                    <a:pt x="1657210" y="5087569"/>
                  </a:lnTo>
                  <a:lnTo>
                    <a:pt x="1693595" y="5113401"/>
                  </a:lnTo>
                  <a:lnTo>
                    <a:pt x="1734223" y="5132768"/>
                  </a:lnTo>
                  <a:lnTo>
                    <a:pt x="1778342" y="5144935"/>
                  </a:lnTo>
                  <a:lnTo>
                    <a:pt x="1825218" y="5149151"/>
                  </a:lnTo>
                  <a:lnTo>
                    <a:pt x="1872107" y="5144935"/>
                  </a:lnTo>
                  <a:lnTo>
                    <a:pt x="1916226" y="5132768"/>
                  </a:lnTo>
                  <a:lnTo>
                    <a:pt x="1956854" y="5113401"/>
                  </a:lnTo>
                  <a:lnTo>
                    <a:pt x="1993239" y="5087569"/>
                  </a:lnTo>
                  <a:lnTo>
                    <a:pt x="2024659" y="5055997"/>
                  </a:lnTo>
                  <a:lnTo>
                    <a:pt x="2050376" y="5019446"/>
                  </a:lnTo>
                  <a:lnTo>
                    <a:pt x="2069668" y="4978628"/>
                  </a:lnTo>
                  <a:lnTo>
                    <a:pt x="2081771" y="4934305"/>
                  </a:lnTo>
                  <a:lnTo>
                    <a:pt x="2085975" y="4887214"/>
                  </a:lnTo>
                  <a:close/>
                </a:path>
                <a:path w="13593444" h="8046720">
                  <a:moveTo>
                    <a:pt x="13592937" y="639826"/>
                  </a:moveTo>
                  <a:lnTo>
                    <a:pt x="13591185" y="592112"/>
                  </a:lnTo>
                  <a:lnTo>
                    <a:pt x="13591083" y="591197"/>
                  </a:lnTo>
                  <a:lnTo>
                    <a:pt x="13591045" y="590892"/>
                  </a:lnTo>
                  <a:lnTo>
                    <a:pt x="13586003" y="545325"/>
                  </a:lnTo>
                  <a:lnTo>
                    <a:pt x="13577507" y="499630"/>
                  </a:lnTo>
                  <a:lnTo>
                    <a:pt x="13565835" y="455117"/>
                  </a:lnTo>
                  <a:lnTo>
                    <a:pt x="13551103" y="411937"/>
                  </a:lnTo>
                  <a:lnTo>
                    <a:pt x="13533438" y="370192"/>
                  </a:lnTo>
                  <a:lnTo>
                    <a:pt x="13512965" y="330009"/>
                  </a:lnTo>
                  <a:lnTo>
                    <a:pt x="13489800" y="291528"/>
                  </a:lnTo>
                  <a:lnTo>
                    <a:pt x="13489064" y="290487"/>
                  </a:lnTo>
                  <a:lnTo>
                    <a:pt x="13489064" y="639826"/>
                  </a:lnTo>
                  <a:lnTo>
                    <a:pt x="13488975" y="7414107"/>
                  </a:lnTo>
                  <a:lnTo>
                    <a:pt x="13486918" y="7459777"/>
                  </a:lnTo>
                  <a:lnTo>
                    <a:pt x="13480466" y="7508113"/>
                  </a:lnTo>
                  <a:lnTo>
                    <a:pt x="13480339" y="7508659"/>
                  </a:lnTo>
                  <a:lnTo>
                    <a:pt x="13469988" y="7554163"/>
                  </a:lnTo>
                  <a:lnTo>
                    <a:pt x="13455663" y="7598638"/>
                  </a:lnTo>
                  <a:lnTo>
                    <a:pt x="13455574" y="7598829"/>
                  </a:lnTo>
                  <a:lnTo>
                    <a:pt x="13437642" y="7641349"/>
                  </a:lnTo>
                  <a:lnTo>
                    <a:pt x="13416128" y="7682090"/>
                  </a:lnTo>
                  <a:lnTo>
                    <a:pt x="13391312" y="7720685"/>
                  </a:lnTo>
                  <a:lnTo>
                    <a:pt x="13363372" y="7756931"/>
                  </a:lnTo>
                  <a:lnTo>
                    <a:pt x="13332486" y="7790637"/>
                  </a:lnTo>
                  <a:lnTo>
                    <a:pt x="13298856" y="7821612"/>
                  </a:lnTo>
                  <a:lnTo>
                    <a:pt x="13262674" y="7849667"/>
                  </a:lnTo>
                  <a:lnTo>
                    <a:pt x="13224091" y="7874597"/>
                  </a:lnTo>
                  <a:lnTo>
                    <a:pt x="13183324" y="7896225"/>
                  </a:lnTo>
                  <a:lnTo>
                    <a:pt x="13140550" y="7914348"/>
                  </a:lnTo>
                  <a:lnTo>
                    <a:pt x="13095961" y="7928775"/>
                  </a:lnTo>
                  <a:lnTo>
                    <a:pt x="13049428" y="7939392"/>
                  </a:lnTo>
                  <a:lnTo>
                    <a:pt x="13049225" y="7939392"/>
                  </a:lnTo>
                  <a:lnTo>
                    <a:pt x="13001917" y="7945818"/>
                  </a:lnTo>
                  <a:lnTo>
                    <a:pt x="12953098" y="7948003"/>
                  </a:lnTo>
                  <a:lnTo>
                    <a:pt x="8241652" y="7948003"/>
                  </a:lnTo>
                  <a:lnTo>
                    <a:pt x="8193024" y="7945818"/>
                  </a:lnTo>
                  <a:lnTo>
                    <a:pt x="8145589" y="7939392"/>
                  </a:lnTo>
                  <a:lnTo>
                    <a:pt x="8099526" y="7928927"/>
                  </a:lnTo>
                  <a:lnTo>
                    <a:pt x="8055051" y="7914589"/>
                  </a:lnTo>
                  <a:lnTo>
                    <a:pt x="8012341" y="7896568"/>
                  </a:lnTo>
                  <a:lnTo>
                    <a:pt x="7971599" y="7875054"/>
                  </a:lnTo>
                  <a:lnTo>
                    <a:pt x="7933004" y="7850238"/>
                  </a:lnTo>
                  <a:lnTo>
                    <a:pt x="7896758" y="7822298"/>
                  </a:lnTo>
                  <a:lnTo>
                    <a:pt x="7863052" y="7791412"/>
                  </a:lnTo>
                  <a:lnTo>
                    <a:pt x="7832077" y="7757782"/>
                  </a:lnTo>
                  <a:lnTo>
                    <a:pt x="7804036" y="7721587"/>
                  </a:lnTo>
                  <a:lnTo>
                    <a:pt x="7779093" y="7683017"/>
                  </a:lnTo>
                  <a:lnTo>
                    <a:pt x="7757465" y="7642250"/>
                  </a:lnTo>
                  <a:lnTo>
                    <a:pt x="7757376" y="7642022"/>
                  </a:lnTo>
                  <a:lnTo>
                    <a:pt x="7739342" y="7599477"/>
                  </a:lnTo>
                  <a:lnTo>
                    <a:pt x="7724915" y="7554887"/>
                  </a:lnTo>
                  <a:lnTo>
                    <a:pt x="7714361" y="7508659"/>
                  </a:lnTo>
                  <a:lnTo>
                    <a:pt x="7707897" y="7460970"/>
                  </a:lnTo>
                  <a:lnTo>
                    <a:pt x="7707846" y="7459777"/>
                  </a:lnTo>
                  <a:lnTo>
                    <a:pt x="7705788" y="7414107"/>
                  </a:lnTo>
                  <a:lnTo>
                    <a:pt x="7705699" y="639826"/>
                  </a:lnTo>
                  <a:lnTo>
                    <a:pt x="7707858" y="592112"/>
                  </a:lnTo>
                  <a:lnTo>
                    <a:pt x="7714361" y="543763"/>
                  </a:lnTo>
                  <a:lnTo>
                    <a:pt x="7714488" y="543217"/>
                  </a:lnTo>
                  <a:lnTo>
                    <a:pt x="7724915" y="497700"/>
                  </a:lnTo>
                  <a:lnTo>
                    <a:pt x="7739342" y="453224"/>
                  </a:lnTo>
                  <a:lnTo>
                    <a:pt x="7757465" y="410514"/>
                  </a:lnTo>
                  <a:lnTo>
                    <a:pt x="7779093" y="369773"/>
                  </a:lnTo>
                  <a:lnTo>
                    <a:pt x="7804036" y="331177"/>
                  </a:lnTo>
                  <a:lnTo>
                    <a:pt x="7832077" y="294932"/>
                  </a:lnTo>
                  <a:lnTo>
                    <a:pt x="7863052" y="261226"/>
                  </a:lnTo>
                  <a:lnTo>
                    <a:pt x="7896758" y="230251"/>
                  </a:lnTo>
                  <a:lnTo>
                    <a:pt x="7933004" y="202209"/>
                  </a:lnTo>
                  <a:lnTo>
                    <a:pt x="7971599" y="177266"/>
                  </a:lnTo>
                  <a:lnTo>
                    <a:pt x="8012341" y="155638"/>
                  </a:lnTo>
                  <a:lnTo>
                    <a:pt x="8055051" y="137515"/>
                  </a:lnTo>
                  <a:lnTo>
                    <a:pt x="8099526" y="123088"/>
                  </a:lnTo>
                  <a:lnTo>
                    <a:pt x="8145881" y="112471"/>
                  </a:lnTo>
                  <a:lnTo>
                    <a:pt x="8146085" y="112471"/>
                  </a:lnTo>
                  <a:lnTo>
                    <a:pt x="8193151" y="106057"/>
                  </a:lnTo>
                  <a:lnTo>
                    <a:pt x="8193430" y="106057"/>
                  </a:lnTo>
                  <a:lnTo>
                    <a:pt x="8241652" y="103873"/>
                  </a:lnTo>
                  <a:lnTo>
                    <a:pt x="12953098" y="103873"/>
                  </a:lnTo>
                  <a:lnTo>
                    <a:pt x="13001739" y="106057"/>
                  </a:lnTo>
                  <a:lnTo>
                    <a:pt x="13049187" y="112471"/>
                  </a:lnTo>
                  <a:lnTo>
                    <a:pt x="13095237" y="122936"/>
                  </a:lnTo>
                  <a:lnTo>
                    <a:pt x="13139712" y="137274"/>
                  </a:lnTo>
                  <a:lnTo>
                    <a:pt x="13182422" y="155295"/>
                  </a:lnTo>
                  <a:lnTo>
                    <a:pt x="13223177" y="176809"/>
                  </a:lnTo>
                  <a:lnTo>
                    <a:pt x="13261759" y="201625"/>
                  </a:lnTo>
                  <a:lnTo>
                    <a:pt x="13298005" y="229577"/>
                  </a:lnTo>
                  <a:lnTo>
                    <a:pt x="13331711" y="260451"/>
                  </a:lnTo>
                  <a:lnTo>
                    <a:pt x="13362686" y="294081"/>
                  </a:lnTo>
                  <a:lnTo>
                    <a:pt x="13390740" y="330276"/>
                  </a:lnTo>
                  <a:lnTo>
                    <a:pt x="13415671" y="368846"/>
                  </a:lnTo>
                  <a:lnTo>
                    <a:pt x="13437299" y="409613"/>
                  </a:lnTo>
                  <a:lnTo>
                    <a:pt x="13455422" y="452386"/>
                  </a:lnTo>
                  <a:lnTo>
                    <a:pt x="13469849" y="496989"/>
                  </a:lnTo>
                  <a:lnTo>
                    <a:pt x="13480390" y="543217"/>
                  </a:lnTo>
                  <a:lnTo>
                    <a:pt x="13486867" y="590892"/>
                  </a:lnTo>
                  <a:lnTo>
                    <a:pt x="13486918" y="592112"/>
                  </a:lnTo>
                  <a:lnTo>
                    <a:pt x="13486994" y="593915"/>
                  </a:lnTo>
                  <a:lnTo>
                    <a:pt x="13489064" y="639826"/>
                  </a:lnTo>
                  <a:lnTo>
                    <a:pt x="13489064" y="290487"/>
                  </a:lnTo>
                  <a:lnTo>
                    <a:pt x="13464083" y="254863"/>
                  </a:lnTo>
                  <a:lnTo>
                    <a:pt x="13435927" y="220141"/>
                  </a:lnTo>
                  <a:lnTo>
                    <a:pt x="13405460" y="187490"/>
                  </a:lnTo>
                  <a:lnTo>
                    <a:pt x="13372795" y="157010"/>
                  </a:lnTo>
                  <a:lnTo>
                    <a:pt x="13338074" y="128854"/>
                  </a:lnTo>
                  <a:lnTo>
                    <a:pt x="13302450" y="103873"/>
                  </a:lnTo>
                  <a:lnTo>
                    <a:pt x="13301548" y="103238"/>
                  </a:lnTo>
                  <a:lnTo>
                    <a:pt x="13263042" y="80048"/>
                  </a:lnTo>
                  <a:lnTo>
                    <a:pt x="13222834" y="59550"/>
                  </a:lnTo>
                  <a:lnTo>
                    <a:pt x="13181063" y="41871"/>
                  </a:lnTo>
                  <a:lnTo>
                    <a:pt x="13137858" y="27127"/>
                  </a:lnTo>
                  <a:lnTo>
                    <a:pt x="13093332" y="15443"/>
                  </a:lnTo>
                  <a:lnTo>
                    <a:pt x="13047612" y="6946"/>
                  </a:lnTo>
                  <a:lnTo>
                    <a:pt x="13000825" y="1765"/>
                  </a:lnTo>
                  <a:lnTo>
                    <a:pt x="12953098" y="0"/>
                  </a:lnTo>
                  <a:lnTo>
                    <a:pt x="8241652" y="0"/>
                  </a:lnTo>
                  <a:lnTo>
                    <a:pt x="8193938" y="1765"/>
                  </a:lnTo>
                  <a:lnTo>
                    <a:pt x="8147151" y="6946"/>
                  </a:lnTo>
                  <a:lnTo>
                    <a:pt x="8101457" y="15443"/>
                  </a:lnTo>
                  <a:lnTo>
                    <a:pt x="8056943" y="27127"/>
                  </a:lnTo>
                  <a:lnTo>
                    <a:pt x="8013763" y="41871"/>
                  </a:lnTo>
                  <a:lnTo>
                    <a:pt x="7972018" y="59550"/>
                  </a:lnTo>
                  <a:lnTo>
                    <a:pt x="7931848" y="80048"/>
                  </a:lnTo>
                  <a:lnTo>
                    <a:pt x="7893355" y="103238"/>
                  </a:lnTo>
                  <a:lnTo>
                    <a:pt x="7856690" y="129006"/>
                  </a:lnTo>
                  <a:lnTo>
                    <a:pt x="7821968" y="157213"/>
                  </a:lnTo>
                  <a:lnTo>
                    <a:pt x="7789304" y="187744"/>
                  </a:lnTo>
                  <a:lnTo>
                    <a:pt x="7758836" y="220484"/>
                  </a:lnTo>
                  <a:lnTo>
                    <a:pt x="7730680" y="255295"/>
                  </a:lnTo>
                  <a:lnTo>
                    <a:pt x="7704963" y="292074"/>
                  </a:lnTo>
                  <a:lnTo>
                    <a:pt x="7681798" y="330669"/>
                  </a:lnTo>
                  <a:lnTo>
                    <a:pt x="7661326" y="370992"/>
                  </a:lnTo>
                  <a:lnTo>
                    <a:pt x="7643660" y="412889"/>
                  </a:lnTo>
                  <a:lnTo>
                    <a:pt x="7628928" y="456260"/>
                  </a:lnTo>
                  <a:lnTo>
                    <a:pt x="7617257" y="500964"/>
                  </a:lnTo>
                  <a:lnTo>
                    <a:pt x="7608760" y="546887"/>
                  </a:lnTo>
                  <a:lnTo>
                    <a:pt x="7603579" y="593915"/>
                  </a:lnTo>
                  <a:lnTo>
                    <a:pt x="7601826" y="639826"/>
                  </a:lnTo>
                  <a:lnTo>
                    <a:pt x="7601826" y="7414107"/>
                  </a:lnTo>
                  <a:lnTo>
                    <a:pt x="7603579" y="7461834"/>
                  </a:lnTo>
                  <a:lnTo>
                    <a:pt x="7608773" y="7508659"/>
                  </a:lnTo>
                  <a:lnTo>
                    <a:pt x="7617231" y="7554163"/>
                  </a:lnTo>
                  <a:lnTo>
                    <a:pt x="7628928" y="7598829"/>
                  </a:lnTo>
                  <a:lnTo>
                    <a:pt x="7643660" y="7642022"/>
                  </a:lnTo>
                  <a:lnTo>
                    <a:pt x="7643762" y="7642250"/>
                  </a:lnTo>
                  <a:lnTo>
                    <a:pt x="7661326" y="7683767"/>
                  </a:lnTo>
                  <a:lnTo>
                    <a:pt x="7681798" y="7723937"/>
                  </a:lnTo>
                  <a:lnTo>
                    <a:pt x="7704963" y="7762418"/>
                  </a:lnTo>
                  <a:lnTo>
                    <a:pt x="7730680" y="7799083"/>
                  </a:lnTo>
                  <a:lnTo>
                    <a:pt x="7758836" y="7833804"/>
                  </a:lnTo>
                  <a:lnTo>
                    <a:pt x="7789304" y="7866469"/>
                  </a:lnTo>
                  <a:lnTo>
                    <a:pt x="7821968" y="7896936"/>
                  </a:lnTo>
                  <a:lnTo>
                    <a:pt x="7856690" y="7925092"/>
                  </a:lnTo>
                  <a:lnTo>
                    <a:pt x="7893355" y="7950809"/>
                  </a:lnTo>
                  <a:lnTo>
                    <a:pt x="7931848" y="7973974"/>
                  </a:lnTo>
                  <a:lnTo>
                    <a:pt x="7972018" y="7994447"/>
                  </a:lnTo>
                  <a:lnTo>
                    <a:pt x="8013763" y="8012112"/>
                  </a:lnTo>
                  <a:lnTo>
                    <a:pt x="8056943" y="8026844"/>
                  </a:lnTo>
                  <a:lnTo>
                    <a:pt x="8101457" y="8038516"/>
                  </a:lnTo>
                  <a:lnTo>
                    <a:pt x="8143024" y="8046237"/>
                  </a:lnTo>
                  <a:lnTo>
                    <a:pt x="13051511" y="8046237"/>
                  </a:lnTo>
                  <a:lnTo>
                    <a:pt x="13092849" y="8038516"/>
                  </a:lnTo>
                  <a:lnTo>
                    <a:pt x="13093014" y="8038516"/>
                  </a:lnTo>
                  <a:lnTo>
                    <a:pt x="13137985" y="8026654"/>
                  </a:lnTo>
                  <a:lnTo>
                    <a:pt x="13181254" y="8011833"/>
                  </a:lnTo>
                  <a:lnTo>
                    <a:pt x="13223088" y="7994066"/>
                  </a:lnTo>
                  <a:lnTo>
                    <a:pt x="13263359" y="7973466"/>
                  </a:lnTo>
                  <a:lnTo>
                    <a:pt x="13301929" y="7950187"/>
                  </a:lnTo>
                  <a:lnTo>
                    <a:pt x="13338696" y="7924330"/>
                  </a:lnTo>
                  <a:lnTo>
                    <a:pt x="13373507" y="7896034"/>
                  </a:lnTo>
                  <a:lnTo>
                    <a:pt x="13406234" y="7865415"/>
                  </a:lnTo>
                  <a:lnTo>
                    <a:pt x="13436765" y="7832623"/>
                  </a:lnTo>
                  <a:lnTo>
                    <a:pt x="13464972" y="7797749"/>
                  </a:lnTo>
                  <a:lnTo>
                    <a:pt x="13490728" y="7760957"/>
                  </a:lnTo>
                  <a:lnTo>
                    <a:pt x="13513880" y="7722349"/>
                  </a:lnTo>
                  <a:lnTo>
                    <a:pt x="13534314" y="7682090"/>
                  </a:lnTo>
                  <a:lnTo>
                    <a:pt x="13551942" y="7640206"/>
                  </a:lnTo>
                  <a:lnTo>
                    <a:pt x="13566585" y="7596924"/>
                  </a:lnTo>
                  <a:lnTo>
                    <a:pt x="13578142" y="7552347"/>
                  </a:lnTo>
                  <a:lnTo>
                    <a:pt x="13586460" y="7506589"/>
                  </a:lnTo>
                  <a:lnTo>
                    <a:pt x="13591439" y="7459777"/>
                  </a:lnTo>
                  <a:lnTo>
                    <a:pt x="13592874" y="7414107"/>
                  </a:lnTo>
                  <a:lnTo>
                    <a:pt x="13592937" y="6398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604331" y="307968"/>
            <a:ext cx="9356725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2500" spc="-114" dirty="0">
                <a:latin typeface="Arial Black"/>
                <a:cs typeface="Arial Black"/>
              </a:rPr>
              <a:t>КОМУНІКАЦІЙНИЙ</a:t>
            </a:r>
            <a:r>
              <a:rPr sz="2500" spc="-275" dirty="0">
                <a:latin typeface="Arial Black"/>
                <a:cs typeface="Arial Black"/>
              </a:rPr>
              <a:t> </a:t>
            </a:r>
            <a:r>
              <a:rPr sz="2500" spc="-270" dirty="0">
                <a:latin typeface="Arial Black"/>
                <a:cs typeface="Arial Black"/>
              </a:rPr>
              <a:t>ПРОЦЕС</a:t>
            </a:r>
            <a:r>
              <a:rPr sz="2500" spc="-135" dirty="0">
                <a:latin typeface="Arial Black"/>
                <a:cs typeface="Arial Black"/>
              </a:rPr>
              <a:t> </a:t>
            </a:r>
            <a:r>
              <a:rPr sz="2500" dirty="0">
                <a:latin typeface="Arial"/>
                <a:cs typeface="Arial"/>
              </a:rPr>
              <a:t>МОЖНА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РОЗДІЛИТИ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</a:t>
            </a:r>
            <a:r>
              <a:rPr sz="2500" spc="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ВІСІМ </a:t>
            </a:r>
            <a:r>
              <a:rPr sz="2500" spc="-30" dirty="0">
                <a:latin typeface="Arial"/>
                <a:cs typeface="Arial"/>
              </a:rPr>
              <a:t>ОСНОВНИХ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50" dirty="0">
                <a:latin typeface="Arial"/>
                <a:cs typeface="Arial"/>
              </a:rPr>
              <a:t>СКЛАДОВИХ</a:t>
            </a:r>
            <a:r>
              <a:rPr sz="2500" i="1" spc="-50" dirty="0">
                <a:latin typeface="Lucida Sans"/>
                <a:cs typeface="Lucida Sans"/>
              </a:rPr>
              <a:t>:</a:t>
            </a:r>
            <a:r>
              <a:rPr sz="2500" i="1" spc="-140" dirty="0">
                <a:latin typeface="Lucida Sans"/>
                <a:cs typeface="Lucida Sans"/>
              </a:rPr>
              <a:t> </a:t>
            </a:r>
            <a:r>
              <a:rPr sz="2500" i="1" spc="-235" dirty="0">
                <a:latin typeface="Arial"/>
                <a:cs typeface="Arial"/>
              </a:rPr>
              <a:t>ДЖЕРЕЛО</a:t>
            </a:r>
            <a:r>
              <a:rPr sz="2500" i="1" spc="-235" dirty="0">
                <a:latin typeface="Gill Sans MT"/>
                <a:cs typeface="Gill Sans MT"/>
              </a:rPr>
              <a:t>,</a:t>
            </a:r>
            <a:r>
              <a:rPr sz="2500" i="1" spc="50" dirty="0">
                <a:latin typeface="Gill Sans MT"/>
                <a:cs typeface="Gill Sans MT"/>
              </a:rPr>
              <a:t> </a:t>
            </a:r>
            <a:r>
              <a:rPr sz="2500" i="1" spc="-135" dirty="0">
                <a:latin typeface="Arial"/>
                <a:cs typeface="Arial"/>
              </a:rPr>
              <a:t>ПОВІДОМЛЕННЯ</a:t>
            </a:r>
            <a:r>
              <a:rPr sz="2500" i="1" spc="-135" dirty="0">
                <a:latin typeface="Gill Sans MT"/>
                <a:cs typeface="Gill Sans MT"/>
              </a:rPr>
              <a:t>,</a:t>
            </a:r>
            <a:r>
              <a:rPr sz="2500" i="1" spc="40" dirty="0">
                <a:latin typeface="Gill Sans MT"/>
                <a:cs typeface="Gill Sans MT"/>
              </a:rPr>
              <a:t> </a:t>
            </a:r>
            <a:r>
              <a:rPr sz="2500" i="1" spc="-10" dirty="0">
                <a:latin typeface="Arial"/>
                <a:cs typeface="Arial"/>
              </a:rPr>
              <a:t>КАНАЛ</a:t>
            </a:r>
            <a:r>
              <a:rPr sz="2500" i="1" spc="-10" dirty="0">
                <a:latin typeface="Gill Sans MT"/>
                <a:cs typeface="Gill Sans MT"/>
              </a:rPr>
              <a:t>, </a:t>
            </a:r>
            <a:r>
              <a:rPr sz="2500" i="1" spc="-145" dirty="0">
                <a:latin typeface="Arial"/>
                <a:cs typeface="Arial"/>
              </a:rPr>
              <a:t>ОТРИМУВАЧ</a:t>
            </a:r>
            <a:r>
              <a:rPr sz="2500" i="1" spc="-145" dirty="0">
                <a:latin typeface="Gill Sans MT"/>
                <a:cs typeface="Gill Sans MT"/>
              </a:rPr>
              <a:t>,</a:t>
            </a:r>
            <a:r>
              <a:rPr sz="2500" i="1" spc="25" dirty="0">
                <a:latin typeface="Gill Sans MT"/>
                <a:cs typeface="Gill Sans MT"/>
              </a:rPr>
              <a:t> </a:t>
            </a:r>
            <a:r>
              <a:rPr sz="2500" b="1" i="1" spc="-70" dirty="0">
                <a:latin typeface="Arial"/>
                <a:cs typeface="Arial"/>
              </a:rPr>
              <a:t>ВІДГУК</a:t>
            </a:r>
            <a:r>
              <a:rPr sz="2500" i="1" spc="-70" dirty="0">
                <a:latin typeface="Gill Sans MT"/>
                <a:cs typeface="Gill Sans MT"/>
              </a:rPr>
              <a:t>,</a:t>
            </a:r>
            <a:r>
              <a:rPr sz="2500" i="1" spc="25" dirty="0">
                <a:latin typeface="Gill Sans MT"/>
                <a:cs typeface="Gill Sans MT"/>
              </a:rPr>
              <a:t> </a:t>
            </a:r>
            <a:r>
              <a:rPr sz="2500" i="1" spc="-175" dirty="0">
                <a:latin typeface="Arial"/>
                <a:cs typeface="Arial"/>
              </a:rPr>
              <a:t>ОТОЧЕННЯ</a:t>
            </a:r>
            <a:r>
              <a:rPr sz="2500" i="1" spc="-175" dirty="0">
                <a:latin typeface="Gill Sans MT"/>
                <a:cs typeface="Gill Sans MT"/>
              </a:rPr>
              <a:t>,</a:t>
            </a:r>
            <a:r>
              <a:rPr sz="2500" i="1" spc="30" dirty="0">
                <a:latin typeface="Gill Sans MT"/>
                <a:cs typeface="Gill Sans MT"/>
              </a:rPr>
              <a:t> </a:t>
            </a:r>
            <a:r>
              <a:rPr sz="2500" i="1" spc="-195" dirty="0">
                <a:latin typeface="Arial"/>
                <a:cs typeface="Arial"/>
              </a:rPr>
              <a:t>КОНТЕКСТ</a:t>
            </a:r>
            <a:r>
              <a:rPr sz="2500" i="1" spc="-195" dirty="0">
                <a:latin typeface="Gill Sans MT"/>
                <a:cs typeface="Gill Sans MT"/>
              </a:rPr>
              <a:t>,</a:t>
            </a:r>
            <a:r>
              <a:rPr sz="2500" i="1" spc="25" dirty="0">
                <a:latin typeface="Gill Sans MT"/>
                <a:cs typeface="Gill Sans MT"/>
              </a:rPr>
              <a:t> </a:t>
            </a:r>
            <a:r>
              <a:rPr sz="2500" i="1" spc="-70" dirty="0">
                <a:latin typeface="Arial"/>
                <a:cs typeface="Arial"/>
              </a:rPr>
              <a:t>ПЕРЕШКОДА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86200" y="2703171"/>
            <a:ext cx="7315200" cy="33857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lang="uk-UA" sz="2100" spc="-95" dirty="0" smtClean="0">
                <a:latin typeface="Arial Black"/>
                <a:cs typeface="Arial Black"/>
              </a:rPr>
              <a:t>	Відгук</a:t>
            </a:r>
            <a:r>
              <a:rPr lang="uk-UA" sz="2100" spc="-204" dirty="0" smtClean="0">
                <a:latin typeface="Arial Black"/>
                <a:cs typeface="Arial Black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складається</a:t>
            </a:r>
            <a:r>
              <a:rPr lang="uk-UA" sz="2100" spc="35" dirty="0" smtClean="0">
                <a:latin typeface="Arial"/>
                <a:cs typeface="Arial"/>
              </a:rPr>
              <a:t> </a:t>
            </a:r>
            <a:r>
              <a:rPr lang="uk-UA" sz="2100" spc="65" dirty="0" smtClean="0">
                <a:latin typeface="Arial"/>
                <a:cs typeface="Arial"/>
              </a:rPr>
              <a:t>з</a:t>
            </a:r>
            <a:r>
              <a:rPr lang="uk-UA" sz="2100" spc="40" dirty="0" smtClean="0">
                <a:latin typeface="Arial"/>
                <a:cs typeface="Arial"/>
              </a:rPr>
              <a:t> </a:t>
            </a:r>
            <a:r>
              <a:rPr lang="uk-UA" sz="2100" spc="55" dirty="0" smtClean="0">
                <a:latin typeface="Arial"/>
                <a:cs typeface="Arial"/>
              </a:rPr>
              <a:t>повідомлень</a:t>
            </a:r>
            <a:r>
              <a:rPr lang="uk-UA" sz="2100" i="1" spc="55" dirty="0" smtClean="0">
                <a:latin typeface="Lucida Sans"/>
                <a:cs typeface="Lucida Sans"/>
              </a:rPr>
              <a:t>,</a:t>
            </a:r>
            <a:r>
              <a:rPr lang="uk-UA" sz="2100" i="1" spc="-40" dirty="0" smtClean="0">
                <a:latin typeface="Lucida Sans"/>
                <a:cs typeface="Lucida Sans"/>
              </a:rPr>
              <a:t> </a:t>
            </a:r>
            <a:r>
              <a:rPr lang="uk-UA" sz="2100" spc="95" dirty="0" smtClean="0">
                <a:latin typeface="Arial"/>
                <a:cs typeface="Arial"/>
              </a:rPr>
              <a:t>які</a:t>
            </a:r>
            <a:r>
              <a:rPr lang="uk-UA" sz="2100" spc="40" dirty="0" smtClean="0">
                <a:latin typeface="Arial"/>
                <a:cs typeface="Arial"/>
              </a:rPr>
              <a:t> </a:t>
            </a:r>
            <a:r>
              <a:rPr lang="uk-UA" sz="2100" spc="-10" dirty="0" smtClean="0">
                <a:latin typeface="Arial"/>
                <a:cs typeface="Arial"/>
              </a:rPr>
              <a:t>надсилає </a:t>
            </a:r>
            <a:r>
              <a:rPr lang="uk-UA" sz="2100" spc="90" dirty="0" smtClean="0">
                <a:latin typeface="Arial"/>
                <a:cs typeface="Arial"/>
              </a:rPr>
              <a:t>отримувач</a:t>
            </a:r>
            <a:r>
              <a:rPr lang="uk-UA" sz="2100" spc="5" dirty="0" smtClean="0">
                <a:latin typeface="Arial"/>
                <a:cs typeface="Arial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у</a:t>
            </a:r>
            <a:r>
              <a:rPr lang="uk-UA" sz="2100" spc="10" dirty="0" smtClean="0">
                <a:latin typeface="Arial"/>
                <a:cs typeface="Arial"/>
              </a:rPr>
              <a:t> </a:t>
            </a:r>
            <a:r>
              <a:rPr lang="uk-UA" sz="2100" spc="80" dirty="0" smtClean="0">
                <a:latin typeface="Arial"/>
                <a:cs typeface="Arial"/>
              </a:rPr>
              <a:t>відповідь</a:t>
            </a:r>
            <a:r>
              <a:rPr lang="uk-UA" sz="2100" spc="5" dirty="0" smtClean="0">
                <a:latin typeface="Arial"/>
                <a:cs typeface="Arial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джерелу</a:t>
            </a:r>
            <a:r>
              <a:rPr lang="uk-UA" sz="2100" i="1" dirty="0" smtClean="0">
                <a:latin typeface="Lucida Sans"/>
                <a:cs typeface="Lucida Sans"/>
              </a:rPr>
              <a:t>.</a:t>
            </a:r>
            <a:r>
              <a:rPr lang="uk-UA" sz="2100" i="1" spc="-70" dirty="0" smtClean="0">
                <a:latin typeface="Lucida Sans"/>
                <a:cs typeface="Lucida Sans"/>
              </a:rPr>
              <a:t> </a:t>
            </a:r>
            <a:r>
              <a:rPr lang="uk-UA" sz="2100" spc="55" dirty="0" smtClean="0">
                <a:latin typeface="Arial"/>
                <a:cs typeface="Arial"/>
              </a:rPr>
              <a:t>Вербальні</a:t>
            </a:r>
            <a:r>
              <a:rPr lang="uk-UA" sz="2100" spc="5" dirty="0" smtClean="0">
                <a:latin typeface="Arial"/>
                <a:cs typeface="Arial"/>
              </a:rPr>
              <a:t> </a:t>
            </a:r>
            <a:r>
              <a:rPr lang="uk-UA" sz="2100" spc="-25" dirty="0" smtClean="0">
                <a:latin typeface="Arial"/>
                <a:cs typeface="Arial"/>
              </a:rPr>
              <a:t>та </a:t>
            </a:r>
            <a:r>
              <a:rPr lang="uk-UA" sz="2100" spc="75" dirty="0" smtClean="0">
                <a:latin typeface="Arial"/>
                <a:cs typeface="Arial"/>
              </a:rPr>
              <a:t>невербальні</a:t>
            </a:r>
            <a:r>
              <a:rPr lang="uk-UA" sz="2100" spc="70" dirty="0" smtClean="0">
                <a:latin typeface="Arial"/>
                <a:cs typeface="Arial"/>
              </a:rPr>
              <a:t> </a:t>
            </a:r>
            <a:r>
              <a:rPr lang="uk-UA" sz="2100" spc="85" dirty="0" smtClean="0">
                <a:latin typeface="Arial"/>
                <a:cs typeface="Arial"/>
              </a:rPr>
              <a:t>сигнали</a:t>
            </a:r>
            <a:r>
              <a:rPr lang="uk-UA" sz="2100" spc="70" dirty="0" smtClean="0">
                <a:latin typeface="Arial"/>
                <a:cs typeface="Arial"/>
              </a:rPr>
              <a:t> </a:t>
            </a:r>
            <a:r>
              <a:rPr lang="uk-UA" sz="2100" spc="65" dirty="0" smtClean="0">
                <a:latin typeface="Arial"/>
                <a:cs typeface="Arial"/>
              </a:rPr>
              <a:t>дозволяють</a:t>
            </a:r>
            <a:r>
              <a:rPr lang="uk-UA" sz="2100" spc="75" dirty="0" smtClean="0">
                <a:latin typeface="Arial"/>
                <a:cs typeface="Arial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джерелу</a:t>
            </a:r>
            <a:r>
              <a:rPr lang="uk-UA" sz="2100" spc="70" dirty="0" smtClean="0">
                <a:latin typeface="Arial"/>
                <a:cs typeface="Arial"/>
              </a:rPr>
              <a:t> </a:t>
            </a:r>
            <a:r>
              <a:rPr lang="uk-UA" sz="2100" spc="40" dirty="0" smtClean="0">
                <a:latin typeface="Arial"/>
                <a:cs typeface="Arial"/>
              </a:rPr>
              <a:t>зрозуміти</a:t>
            </a:r>
            <a:r>
              <a:rPr lang="uk-UA" sz="2100" i="1" spc="40" dirty="0" smtClean="0">
                <a:latin typeface="Lucida Sans"/>
                <a:cs typeface="Lucida Sans"/>
              </a:rPr>
              <a:t>, </a:t>
            </a:r>
            <a:r>
              <a:rPr lang="uk-UA" sz="2100" spc="175" dirty="0" smtClean="0">
                <a:latin typeface="Arial"/>
                <a:cs typeface="Arial"/>
              </a:rPr>
              <a:t>чи</a:t>
            </a:r>
            <a:r>
              <a:rPr lang="uk-UA" sz="2100" spc="35" dirty="0" smtClean="0">
                <a:latin typeface="Arial"/>
                <a:cs typeface="Arial"/>
              </a:rPr>
              <a:t> </a:t>
            </a:r>
            <a:r>
              <a:rPr lang="uk-UA" sz="2100" spc="105" dirty="0" smtClean="0">
                <a:latin typeface="Arial"/>
                <a:cs typeface="Arial"/>
              </a:rPr>
              <a:t>правильно</a:t>
            </a:r>
            <a:r>
              <a:rPr lang="uk-UA" sz="2100" spc="40" dirty="0" smtClean="0">
                <a:latin typeface="Arial"/>
                <a:cs typeface="Arial"/>
              </a:rPr>
              <a:t> </a:t>
            </a:r>
            <a:r>
              <a:rPr lang="uk-UA" sz="2100" spc="75" dirty="0" smtClean="0">
                <a:latin typeface="Arial"/>
                <a:cs typeface="Arial"/>
              </a:rPr>
              <a:t>зрозуміли</a:t>
            </a:r>
            <a:r>
              <a:rPr lang="uk-UA" sz="2100" spc="35" dirty="0" smtClean="0">
                <a:latin typeface="Arial"/>
                <a:cs typeface="Arial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зміст</a:t>
            </a:r>
            <a:r>
              <a:rPr lang="uk-UA" sz="2100" spc="40" dirty="0" smtClean="0">
                <a:latin typeface="Arial"/>
                <a:cs typeface="Arial"/>
              </a:rPr>
              <a:t> </a:t>
            </a:r>
            <a:r>
              <a:rPr lang="uk-UA" sz="2100" spc="125" dirty="0" smtClean="0">
                <a:latin typeface="Arial"/>
                <a:cs typeface="Arial"/>
              </a:rPr>
              <a:t>його</a:t>
            </a:r>
            <a:r>
              <a:rPr lang="uk-UA" sz="2100" spc="40" dirty="0" smtClean="0">
                <a:latin typeface="Arial"/>
                <a:cs typeface="Arial"/>
              </a:rPr>
              <a:t> </a:t>
            </a:r>
            <a:r>
              <a:rPr lang="uk-UA" sz="2100" spc="45" dirty="0" smtClean="0">
                <a:latin typeface="Arial"/>
                <a:cs typeface="Arial"/>
              </a:rPr>
              <a:t>повідомлення</a:t>
            </a:r>
            <a:r>
              <a:rPr lang="uk-UA" sz="2100" i="1" spc="45" dirty="0" smtClean="0">
                <a:latin typeface="Lucida Sans"/>
                <a:cs typeface="Lucida Sans"/>
              </a:rPr>
              <a:t>.</a:t>
            </a:r>
            <a:endParaRPr lang="uk-UA" sz="2100" dirty="0" smtClean="0">
              <a:latin typeface="Lucida Sans"/>
              <a:cs typeface="Lucida Sans"/>
            </a:endParaRPr>
          </a:p>
          <a:p>
            <a:pPr marL="12700" marR="138430" algn="just">
              <a:lnSpc>
                <a:spcPct val="116100"/>
              </a:lnSpc>
            </a:pPr>
            <a:r>
              <a:rPr lang="uk-UA" sz="2100" spc="60" dirty="0" smtClean="0">
                <a:latin typeface="Arial"/>
                <a:cs typeface="Arial"/>
              </a:rPr>
              <a:t>Також</a:t>
            </a:r>
            <a:r>
              <a:rPr lang="uk-UA" sz="2100" spc="15" dirty="0" smtClean="0">
                <a:latin typeface="Arial"/>
                <a:cs typeface="Arial"/>
              </a:rPr>
              <a:t> </a:t>
            </a:r>
            <a:r>
              <a:rPr lang="uk-UA" sz="2100" spc="80" dirty="0" smtClean="0">
                <a:latin typeface="Arial"/>
                <a:cs typeface="Arial"/>
              </a:rPr>
              <a:t>відгук</a:t>
            </a:r>
            <a:r>
              <a:rPr lang="uk-UA" sz="2100" spc="15" dirty="0" smtClean="0">
                <a:latin typeface="Arial"/>
                <a:cs typeface="Arial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надає</a:t>
            </a:r>
            <a:r>
              <a:rPr lang="uk-UA" sz="2100" spc="15" dirty="0" smtClean="0">
                <a:latin typeface="Arial"/>
                <a:cs typeface="Arial"/>
              </a:rPr>
              <a:t> </a:t>
            </a:r>
            <a:r>
              <a:rPr lang="uk-UA" sz="2100" spc="80" dirty="0" smtClean="0">
                <a:latin typeface="Arial"/>
                <a:cs typeface="Arial"/>
              </a:rPr>
              <a:t>можливість</a:t>
            </a:r>
            <a:r>
              <a:rPr lang="uk-UA" sz="2100" spc="15" dirty="0" smtClean="0">
                <a:latin typeface="Arial"/>
                <a:cs typeface="Arial"/>
              </a:rPr>
              <a:t> </a:t>
            </a:r>
            <a:r>
              <a:rPr lang="uk-UA" sz="2100" spc="85" dirty="0" smtClean="0">
                <a:latin typeface="Arial"/>
                <a:cs typeface="Arial"/>
              </a:rPr>
              <a:t>отримувачу</a:t>
            </a:r>
            <a:r>
              <a:rPr lang="uk-UA" sz="2100" spc="15" dirty="0" smtClean="0">
                <a:latin typeface="Arial"/>
                <a:cs typeface="Arial"/>
              </a:rPr>
              <a:t> </a:t>
            </a:r>
            <a:r>
              <a:rPr lang="uk-UA" sz="2100" spc="30" dirty="0" smtClean="0">
                <a:latin typeface="Arial"/>
                <a:cs typeface="Arial"/>
              </a:rPr>
              <a:t>або </a:t>
            </a:r>
            <a:r>
              <a:rPr lang="uk-UA" sz="2100" spc="50" dirty="0" smtClean="0">
                <a:latin typeface="Arial"/>
                <a:cs typeface="Arial"/>
              </a:rPr>
              <a:t>аудиторії</a:t>
            </a:r>
            <a:r>
              <a:rPr lang="uk-UA" sz="2100" spc="5" dirty="0" smtClean="0">
                <a:latin typeface="Arial"/>
                <a:cs typeface="Arial"/>
              </a:rPr>
              <a:t> </a:t>
            </a:r>
            <a:r>
              <a:rPr lang="uk-UA" sz="2100" spc="90" dirty="0" smtClean="0">
                <a:latin typeface="Arial"/>
                <a:cs typeface="Arial"/>
              </a:rPr>
              <a:t>вимагати</a:t>
            </a:r>
            <a:r>
              <a:rPr lang="uk-UA" sz="2100" spc="5" dirty="0" smtClean="0">
                <a:latin typeface="Arial"/>
                <a:cs typeface="Arial"/>
              </a:rPr>
              <a:t> </a:t>
            </a:r>
            <a:r>
              <a:rPr lang="uk-UA" sz="2100" spc="50" dirty="0" smtClean="0">
                <a:latin typeface="Arial"/>
                <a:cs typeface="Arial"/>
              </a:rPr>
              <a:t>пояснень</a:t>
            </a:r>
            <a:r>
              <a:rPr lang="uk-UA" sz="2100" i="1" spc="50" dirty="0" smtClean="0">
                <a:latin typeface="Lucida Sans"/>
                <a:cs typeface="Lucida Sans"/>
              </a:rPr>
              <a:t>,</a:t>
            </a:r>
            <a:r>
              <a:rPr lang="uk-UA" sz="2100" i="1" spc="-75" dirty="0" smtClean="0">
                <a:latin typeface="Lucida Sans"/>
                <a:cs typeface="Lucida Sans"/>
              </a:rPr>
              <a:t> </a:t>
            </a:r>
            <a:r>
              <a:rPr lang="uk-UA" sz="2100" spc="70" dirty="0" smtClean="0">
                <a:latin typeface="Arial"/>
                <a:cs typeface="Arial"/>
              </a:rPr>
              <a:t>погоджуватися</a:t>
            </a:r>
            <a:r>
              <a:rPr lang="uk-UA" sz="2100" spc="10" dirty="0" smtClean="0">
                <a:latin typeface="Arial"/>
                <a:cs typeface="Arial"/>
              </a:rPr>
              <a:t> </a:t>
            </a:r>
            <a:r>
              <a:rPr lang="uk-UA" sz="2100" spc="30" dirty="0" smtClean="0">
                <a:latin typeface="Arial"/>
                <a:cs typeface="Arial"/>
              </a:rPr>
              <a:t>або </a:t>
            </a:r>
            <a:r>
              <a:rPr lang="uk-UA" sz="2100" spc="45" dirty="0" smtClean="0">
                <a:latin typeface="Arial"/>
                <a:cs typeface="Arial"/>
              </a:rPr>
              <a:t>заперечувати</a:t>
            </a:r>
            <a:r>
              <a:rPr lang="uk-UA" sz="2100" i="1" spc="45" dirty="0" smtClean="0">
                <a:latin typeface="Lucida Sans"/>
                <a:cs typeface="Lucida Sans"/>
              </a:rPr>
              <a:t>,</a:t>
            </a:r>
            <a:r>
              <a:rPr lang="uk-UA" sz="2100" i="1" spc="-65" dirty="0" smtClean="0">
                <a:latin typeface="Lucida Sans"/>
                <a:cs typeface="Lucida Sans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а</a:t>
            </a:r>
            <a:r>
              <a:rPr lang="uk-UA" sz="2100" spc="15" dirty="0" smtClean="0">
                <a:latin typeface="Arial"/>
                <a:cs typeface="Arial"/>
              </a:rPr>
              <a:t> </a:t>
            </a:r>
            <a:r>
              <a:rPr lang="uk-UA" sz="2100" spc="95" dirty="0" smtClean="0">
                <a:latin typeface="Arial"/>
                <a:cs typeface="Arial"/>
              </a:rPr>
              <a:t>також</a:t>
            </a:r>
            <a:r>
              <a:rPr lang="uk-UA" sz="2100" spc="15" dirty="0" smtClean="0">
                <a:latin typeface="Arial"/>
                <a:cs typeface="Arial"/>
              </a:rPr>
              <a:t> </a:t>
            </a:r>
            <a:r>
              <a:rPr lang="uk-UA" sz="2100" spc="50" dirty="0" smtClean="0">
                <a:latin typeface="Arial"/>
                <a:cs typeface="Arial"/>
              </a:rPr>
              <a:t>показувати</a:t>
            </a:r>
            <a:r>
              <a:rPr lang="uk-UA" sz="2100" i="1" spc="50" dirty="0" smtClean="0">
                <a:latin typeface="Lucida Sans"/>
                <a:cs typeface="Lucida Sans"/>
              </a:rPr>
              <a:t>,</a:t>
            </a:r>
            <a:r>
              <a:rPr lang="uk-UA" sz="2100" i="1" spc="-65" dirty="0" smtClean="0">
                <a:latin typeface="Lucida Sans"/>
                <a:cs typeface="Lucida Sans"/>
              </a:rPr>
              <a:t> </a:t>
            </a:r>
            <a:r>
              <a:rPr lang="uk-UA" sz="2100" spc="135" dirty="0" smtClean="0">
                <a:latin typeface="Arial"/>
                <a:cs typeface="Arial"/>
              </a:rPr>
              <a:t>що</a:t>
            </a:r>
            <a:r>
              <a:rPr lang="uk-UA" sz="2100" spc="15" dirty="0" smtClean="0">
                <a:latin typeface="Arial"/>
                <a:cs typeface="Arial"/>
              </a:rPr>
              <a:t> </a:t>
            </a:r>
            <a:r>
              <a:rPr lang="uk-UA" sz="2100" spc="110" dirty="0" smtClean="0">
                <a:latin typeface="Arial"/>
                <a:cs typeface="Arial"/>
              </a:rPr>
              <a:t>можна</a:t>
            </a:r>
            <a:r>
              <a:rPr lang="uk-UA" sz="2100" spc="20" dirty="0" smtClean="0">
                <a:latin typeface="Arial"/>
                <a:cs typeface="Arial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було</a:t>
            </a:r>
            <a:r>
              <a:rPr lang="uk-UA" sz="2100" spc="15" dirty="0" smtClean="0">
                <a:latin typeface="Arial"/>
                <a:cs typeface="Arial"/>
              </a:rPr>
              <a:t> </a:t>
            </a:r>
            <a:r>
              <a:rPr lang="uk-UA" sz="2100" spc="10" dirty="0" smtClean="0">
                <a:latin typeface="Arial"/>
                <a:cs typeface="Arial"/>
              </a:rPr>
              <a:t>б </a:t>
            </a:r>
            <a:r>
              <a:rPr lang="uk-UA" sz="2100" spc="120" dirty="0" smtClean="0">
                <a:latin typeface="Arial"/>
                <a:cs typeface="Arial"/>
              </a:rPr>
              <a:t>покращити</a:t>
            </a:r>
            <a:r>
              <a:rPr lang="uk-UA" sz="2100" spc="20" dirty="0" smtClean="0">
                <a:latin typeface="Arial"/>
                <a:cs typeface="Arial"/>
              </a:rPr>
              <a:t> </a:t>
            </a:r>
            <a:r>
              <a:rPr lang="uk-UA" sz="2100" spc="65" dirty="0" smtClean="0">
                <a:latin typeface="Arial"/>
                <a:cs typeface="Arial"/>
              </a:rPr>
              <a:t>якість</a:t>
            </a:r>
            <a:r>
              <a:rPr lang="uk-UA" sz="2100" spc="20" dirty="0" smtClean="0">
                <a:latin typeface="Arial"/>
                <a:cs typeface="Arial"/>
              </a:rPr>
              <a:t> </a:t>
            </a:r>
            <a:r>
              <a:rPr lang="uk-UA" sz="2100" spc="55" dirty="0" smtClean="0">
                <a:latin typeface="Arial"/>
                <a:cs typeface="Arial"/>
              </a:rPr>
              <a:t>повідомлення</a:t>
            </a:r>
            <a:r>
              <a:rPr lang="uk-UA" sz="2100" i="1" spc="55" dirty="0" smtClean="0">
                <a:latin typeface="Lucida Sans"/>
                <a:cs typeface="Lucida Sans"/>
              </a:rPr>
              <a:t>.</a:t>
            </a:r>
            <a:r>
              <a:rPr lang="uk-UA" sz="2100" i="1" spc="-65" dirty="0" smtClean="0">
                <a:latin typeface="Lucida Sans"/>
                <a:cs typeface="Lucida Sans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Зі</a:t>
            </a:r>
            <a:r>
              <a:rPr lang="uk-UA" sz="2100" spc="20" dirty="0" smtClean="0">
                <a:latin typeface="Arial"/>
                <a:cs typeface="Arial"/>
              </a:rPr>
              <a:t> </a:t>
            </a:r>
            <a:r>
              <a:rPr lang="uk-UA" sz="2100" spc="80" dirty="0" smtClean="0">
                <a:latin typeface="Arial"/>
                <a:cs typeface="Arial"/>
              </a:rPr>
              <a:t>збільшенням кількості</a:t>
            </a:r>
            <a:r>
              <a:rPr lang="uk-UA" sz="2100" spc="45" dirty="0" smtClean="0">
                <a:latin typeface="Arial"/>
                <a:cs typeface="Arial"/>
              </a:rPr>
              <a:t> </a:t>
            </a:r>
            <a:r>
              <a:rPr lang="uk-UA" sz="2100" spc="80" dirty="0" smtClean="0">
                <a:latin typeface="Arial"/>
                <a:cs typeface="Arial"/>
              </a:rPr>
              <a:t>відгуків</a:t>
            </a:r>
            <a:r>
              <a:rPr lang="uk-UA" sz="2100" spc="50" dirty="0" smtClean="0">
                <a:latin typeface="Arial"/>
                <a:cs typeface="Arial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зростає</a:t>
            </a:r>
            <a:r>
              <a:rPr lang="uk-UA" sz="2100" spc="50" dirty="0" smtClean="0">
                <a:latin typeface="Arial"/>
                <a:cs typeface="Arial"/>
              </a:rPr>
              <a:t> </a:t>
            </a:r>
            <a:r>
              <a:rPr lang="uk-UA" sz="2100" spc="65" dirty="0" smtClean="0">
                <a:latin typeface="Arial"/>
                <a:cs typeface="Arial"/>
              </a:rPr>
              <a:t>якість</a:t>
            </a:r>
            <a:r>
              <a:rPr lang="uk-UA" sz="2100" spc="50" dirty="0" smtClean="0">
                <a:latin typeface="Arial"/>
                <a:cs typeface="Arial"/>
              </a:rPr>
              <a:t> комунікації</a:t>
            </a:r>
            <a:r>
              <a:rPr sz="2100" i="1" spc="50" dirty="0" smtClean="0">
                <a:latin typeface="Lucida Sans"/>
                <a:cs typeface="Lucida Sans"/>
              </a:rPr>
              <a:t>.</a:t>
            </a:r>
            <a:endParaRPr sz="2100" dirty="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4187616" y="2175494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3086100" cy="10283190"/>
            </a:xfrm>
            <a:custGeom>
              <a:avLst/>
              <a:gdLst/>
              <a:ahLst/>
              <a:cxnLst/>
              <a:rect l="l" t="t" r="r" b="b"/>
              <a:pathLst>
                <a:path w="3086100" h="10283190">
                  <a:moveTo>
                    <a:pt x="3086101" y="10282986"/>
                  </a:moveTo>
                  <a:lnTo>
                    <a:pt x="0" y="10282986"/>
                  </a:lnTo>
                  <a:lnTo>
                    <a:pt x="0" y="0"/>
                  </a:lnTo>
                  <a:lnTo>
                    <a:pt x="3086101" y="0"/>
                  </a:lnTo>
                  <a:lnTo>
                    <a:pt x="3086101" y="1028298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62581" y="1920636"/>
              <a:ext cx="5889314" cy="794253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408818" y="1868702"/>
              <a:ext cx="13593444" cy="8046720"/>
            </a:xfrm>
            <a:custGeom>
              <a:avLst/>
              <a:gdLst/>
              <a:ahLst/>
              <a:cxnLst/>
              <a:rect l="l" t="t" r="r" b="b"/>
              <a:pathLst>
                <a:path w="13593444" h="8046720">
                  <a:moveTo>
                    <a:pt x="521487" y="4887214"/>
                  </a:moveTo>
                  <a:lnTo>
                    <a:pt x="517296" y="4840109"/>
                  </a:lnTo>
                  <a:lnTo>
                    <a:pt x="505180" y="4795786"/>
                  </a:lnTo>
                  <a:lnTo>
                    <a:pt x="485902" y="4754981"/>
                  </a:lnTo>
                  <a:lnTo>
                    <a:pt x="460184" y="4718431"/>
                  </a:lnTo>
                  <a:lnTo>
                    <a:pt x="428764" y="4686859"/>
                  </a:lnTo>
                  <a:lnTo>
                    <a:pt x="392366" y="4661027"/>
                  </a:lnTo>
                  <a:lnTo>
                    <a:pt x="351751" y="4641659"/>
                  </a:lnTo>
                  <a:lnTo>
                    <a:pt x="307632" y="4629493"/>
                  </a:lnTo>
                  <a:lnTo>
                    <a:pt x="260743" y="4625276"/>
                  </a:lnTo>
                  <a:lnTo>
                    <a:pt x="213855" y="4629493"/>
                  </a:lnTo>
                  <a:lnTo>
                    <a:pt x="169735" y="4641659"/>
                  </a:lnTo>
                  <a:lnTo>
                    <a:pt x="129120" y="4661027"/>
                  </a:lnTo>
                  <a:lnTo>
                    <a:pt x="92722" y="4686859"/>
                  </a:lnTo>
                  <a:lnTo>
                    <a:pt x="61302" y="4718431"/>
                  </a:lnTo>
                  <a:lnTo>
                    <a:pt x="35585" y="4754981"/>
                  </a:lnTo>
                  <a:lnTo>
                    <a:pt x="16306" y="4795786"/>
                  </a:lnTo>
                  <a:lnTo>
                    <a:pt x="4191" y="4840109"/>
                  </a:lnTo>
                  <a:lnTo>
                    <a:pt x="0" y="4887214"/>
                  </a:lnTo>
                  <a:lnTo>
                    <a:pt x="4191" y="4934305"/>
                  </a:lnTo>
                  <a:lnTo>
                    <a:pt x="16306" y="4978628"/>
                  </a:lnTo>
                  <a:lnTo>
                    <a:pt x="35585" y="5019446"/>
                  </a:lnTo>
                  <a:lnTo>
                    <a:pt x="61302" y="5055997"/>
                  </a:lnTo>
                  <a:lnTo>
                    <a:pt x="92722" y="5087569"/>
                  </a:lnTo>
                  <a:lnTo>
                    <a:pt x="129120" y="5113401"/>
                  </a:lnTo>
                  <a:lnTo>
                    <a:pt x="169735" y="5132768"/>
                  </a:lnTo>
                  <a:lnTo>
                    <a:pt x="213855" y="5144935"/>
                  </a:lnTo>
                  <a:lnTo>
                    <a:pt x="260743" y="5149151"/>
                  </a:lnTo>
                  <a:lnTo>
                    <a:pt x="307632" y="5144935"/>
                  </a:lnTo>
                  <a:lnTo>
                    <a:pt x="351751" y="5132768"/>
                  </a:lnTo>
                  <a:lnTo>
                    <a:pt x="392366" y="5113401"/>
                  </a:lnTo>
                  <a:lnTo>
                    <a:pt x="428764" y="5087569"/>
                  </a:lnTo>
                  <a:lnTo>
                    <a:pt x="460184" y="5055997"/>
                  </a:lnTo>
                  <a:lnTo>
                    <a:pt x="485902" y="5019446"/>
                  </a:lnTo>
                  <a:lnTo>
                    <a:pt x="505180" y="4978628"/>
                  </a:lnTo>
                  <a:lnTo>
                    <a:pt x="517296" y="4934305"/>
                  </a:lnTo>
                  <a:lnTo>
                    <a:pt x="521487" y="4887214"/>
                  </a:lnTo>
                  <a:close/>
                </a:path>
                <a:path w="13593444" h="8046720">
                  <a:moveTo>
                    <a:pt x="1303731" y="4887214"/>
                  </a:moveTo>
                  <a:lnTo>
                    <a:pt x="1299527" y="4840109"/>
                  </a:lnTo>
                  <a:lnTo>
                    <a:pt x="1287424" y="4795786"/>
                  </a:lnTo>
                  <a:lnTo>
                    <a:pt x="1268145" y="4754981"/>
                  </a:lnTo>
                  <a:lnTo>
                    <a:pt x="1242428" y="4718431"/>
                  </a:lnTo>
                  <a:lnTo>
                    <a:pt x="1211008" y="4686859"/>
                  </a:lnTo>
                  <a:lnTo>
                    <a:pt x="1174610" y="4661027"/>
                  </a:lnTo>
                  <a:lnTo>
                    <a:pt x="1133983" y="4641659"/>
                  </a:lnTo>
                  <a:lnTo>
                    <a:pt x="1089863" y="4629493"/>
                  </a:lnTo>
                  <a:lnTo>
                    <a:pt x="1042987" y="4625276"/>
                  </a:lnTo>
                  <a:lnTo>
                    <a:pt x="996099" y="4629493"/>
                  </a:lnTo>
                  <a:lnTo>
                    <a:pt x="951979" y="4641659"/>
                  </a:lnTo>
                  <a:lnTo>
                    <a:pt x="911352" y="4661027"/>
                  </a:lnTo>
                  <a:lnTo>
                    <a:pt x="874966" y="4686859"/>
                  </a:lnTo>
                  <a:lnTo>
                    <a:pt x="843546" y="4718431"/>
                  </a:lnTo>
                  <a:lnTo>
                    <a:pt x="817829" y="4754981"/>
                  </a:lnTo>
                  <a:lnTo>
                    <a:pt x="798537" y="4795786"/>
                  </a:lnTo>
                  <a:lnTo>
                    <a:pt x="786434" y="4840109"/>
                  </a:lnTo>
                  <a:lnTo>
                    <a:pt x="782231" y="4887214"/>
                  </a:lnTo>
                  <a:lnTo>
                    <a:pt x="786434" y="4934305"/>
                  </a:lnTo>
                  <a:lnTo>
                    <a:pt x="798537" y="4978628"/>
                  </a:lnTo>
                  <a:lnTo>
                    <a:pt x="817829" y="5019446"/>
                  </a:lnTo>
                  <a:lnTo>
                    <a:pt x="843546" y="5055997"/>
                  </a:lnTo>
                  <a:lnTo>
                    <a:pt x="874966" y="5087569"/>
                  </a:lnTo>
                  <a:lnTo>
                    <a:pt x="911352" y="5113401"/>
                  </a:lnTo>
                  <a:lnTo>
                    <a:pt x="951979" y="5132768"/>
                  </a:lnTo>
                  <a:lnTo>
                    <a:pt x="996099" y="5144935"/>
                  </a:lnTo>
                  <a:lnTo>
                    <a:pt x="1042987" y="5149151"/>
                  </a:lnTo>
                  <a:lnTo>
                    <a:pt x="1089863" y="5144935"/>
                  </a:lnTo>
                  <a:lnTo>
                    <a:pt x="1133983" y="5132768"/>
                  </a:lnTo>
                  <a:lnTo>
                    <a:pt x="1174610" y="5113401"/>
                  </a:lnTo>
                  <a:lnTo>
                    <a:pt x="1211008" y="5087569"/>
                  </a:lnTo>
                  <a:lnTo>
                    <a:pt x="1242428" y="5055997"/>
                  </a:lnTo>
                  <a:lnTo>
                    <a:pt x="1268145" y="5019446"/>
                  </a:lnTo>
                  <a:lnTo>
                    <a:pt x="1287424" y="4978628"/>
                  </a:lnTo>
                  <a:lnTo>
                    <a:pt x="1299527" y="4934305"/>
                  </a:lnTo>
                  <a:lnTo>
                    <a:pt x="1303731" y="4887214"/>
                  </a:lnTo>
                  <a:close/>
                </a:path>
                <a:path w="13593444" h="8046720">
                  <a:moveTo>
                    <a:pt x="2085975" y="4887214"/>
                  </a:moveTo>
                  <a:lnTo>
                    <a:pt x="2081771" y="4840109"/>
                  </a:lnTo>
                  <a:lnTo>
                    <a:pt x="2069668" y="4795786"/>
                  </a:lnTo>
                  <a:lnTo>
                    <a:pt x="2050376" y="4754981"/>
                  </a:lnTo>
                  <a:lnTo>
                    <a:pt x="2024659" y="4718431"/>
                  </a:lnTo>
                  <a:lnTo>
                    <a:pt x="1993239" y="4686859"/>
                  </a:lnTo>
                  <a:lnTo>
                    <a:pt x="1956854" y="4661027"/>
                  </a:lnTo>
                  <a:lnTo>
                    <a:pt x="1916226" y="4641659"/>
                  </a:lnTo>
                  <a:lnTo>
                    <a:pt x="1872107" y="4629493"/>
                  </a:lnTo>
                  <a:lnTo>
                    <a:pt x="1825218" y="4625276"/>
                  </a:lnTo>
                  <a:lnTo>
                    <a:pt x="1778342" y="4629493"/>
                  </a:lnTo>
                  <a:lnTo>
                    <a:pt x="1734223" y="4641659"/>
                  </a:lnTo>
                  <a:lnTo>
                    <a:pt x="1693595" y="4661027"/>
                  </a:lnTo>
                  <a:lnTo>
                    <a:pt x="1657210" y="4686859"/>
                  </a:lnTo>
                  <a:lnTo>
                    <a:pt x="1625777" y="4718431"/>
                  </a:lnTo>
                  <a:lnTo>
                    <a:pt x="1600060" y="4754981"/>
                  </a:lnTo>
                  <a:lnTo>
                    <a:pt x="1580781" y="4795786"/>
                  </a:lnTo>
                  <a:lnTo>
                    <a:pt x="1568678" y="4840109"/>
                  </a:lnTo>
                  <a:lnTo>
                    <a:pt x="1564474" y="4887214"/>
                  </a:lnTo>
                  <a:lnTo>
                    <a:pt x="1568678" y="4934305"/>
                  </a:lnTo>
                  <a:lnTo>
                    <a:pt x="1580781" y="4978628"/>
                  </a:lnTo>
                  <a:lnTo>
                    <a:pt x="1600060" y="5019446"/>
                  </a:lnTo>
                  <a:lnTo>
                    <a:pt x="1625777" y="5055997"/>
                  </a:lnTo>
                  <a:lnTo>
                    <a:pt x="1657210" y="5087569"/>
                  </a:lnTo>
                  <a:lnTo>
                    <a:pt x="1693595" y="5113401"/>
                  </a:lnTo>
                  <a:lnTo>
                    <a:pt x="1734223" y="5132768"/>
                  </a:lnTo>
                  <a:lnTo>
                    <a:pt x="1778342" y="5144935"/>
                  </a:lnTo>
                  <a:lnTo>
                    <a:pt x="1825218" y="5149151"/>
                  </a:lnTo>
                  <a:lnTo>
                    <a:pt x="1872107" y="5144935"/>
                  </a:lnTo>
                  <a:lnTo>
                    <a:pt x="1916226" y="5132768"/>
                  </a:lnTo>
                  <a:lnTo>
                    <a:pt x="1956854" y="5113401"/>
                  </a:lnTo>
                  <a:lnTo>
                    <a:pt x="1993239" y="5087569"/>
                  </a:lnTo>
                  <a:lnTo>
                    <a:pt x="2024659" y="5055997"/>
                  </a:lnTo>
                  <a:lnTo>
                    <a:pt x="2050376" y="5019446"/>
                  </a:lnTo>
                  <a:lnTo>
                    <a:pt x="2069668" y="4978628"/>
                  </a:lnTo>
                  <a:lnTo>
                    <a:pt x="2081771" y="4934305"/>
                  </a:lnTo>
                  <a:lnTo>
                    <a:pt x="2085975" y="4887214"/>
                  </a:lnTo>
                  <a:close/>
                </a:path>
                <a:path w="13593444" h="8046720">
                  <a:moveTo>
                    <a:pt x="13592937" y="639826"/>
                  </a:moveTo>
                  <a:lnTo>
                    <a:pt x="13591185" y="592112"/>
                  </a:lnTo>
                  <a:lnTo>
                    <a:pt x="13591083" y="591197"/>
                  </a:lnTo>
                  <a:lnTo>
                    <a:pt x="13591045" y="590892"/>
                  </a:lnTo>
                  <a:lnTo>
                    <a:pt x="13586003" y="545325"/>
                  </a:lnTo>
                  <a:lnTo>
                    <a:pt x="13577507" y="499630"/>
                  </a:lnTo>
                  <a:lnTo>
                    <a:pt x="13565835" y="455117"/>
                  </a:lnTo>
                  <a:lnTo>
                    <a:pt x="13551103" y="411937"/>
                  </a:lnTo>
                  <a:lnTo>
                    <a:pt x="13533438" y="370192"/>
                  </a:lnTo>
                  <a:lnTo>
                    <a:pt x="13512965" y="330009"/>
                  </a:lnTo>
                  <a:lnTo>
                    <a:pt x="13489800" y="291528"/>
                  </a:lnTo>
                  <a:lnTo>
                    <a:pt x="13489064" y="290487"/>
                  </a:lnTo>
                  <a:lnTo>
                    <a:pt x="13489064" y="639826"/>
                  </a:lnTo>
                  <a:lnTo>
                    <a:pt x="13488975" y="7414107"/>
                  </a:lnTo>
                  <a:lnTo>
                    <a:pt x="13486918" y="7459777"/>
                  </a:lnTo>
                  <a:lnTo>
                    <a:pt x="13480466" y="7508113"/>
                  </a:lnTo>
                  <a:lnTo>
                    <a:pt x="13480339" y="7508659"/>
                  </a:lnTo>
                  <a:lnTo>
                    <a:pt x="13469988" y="7554163"/>
                  </a:lnTo>
                  <a:lnTo>
                    <a:pt x="13455663" y="7598638"/>
                  </a:lnTo>
                  <a:lnTo>
                    <a:pt x="13455574" y="7598829"/>
                  </a:lnTo>
                  <a:lnTo>
                    <a:pt x="13437642" y="7641349"/>
                  </a:lnTo>
                  <a:lnTo>
                    <a:pt x="13416128" y="7682090"/>
                  </a:lnTo>
                  <a:lnTo>
                    <a:pt x="13391312" y="7720685"/>
                  </a:lnTo>
                  <a:lnTo>
                    <a:pt x="13363372" y="7756931"/>
                  </a:lnTo>
                  <a:lnTo>
                    <a:pt x="13332486" y="7790637"/>
                  </a:lnTo>
                  <a:lnTo>
                    <a:pt x="13298856" y="7821612"/>
                  </a:lnTo>
                  <a:lnTo>
                    <a:pt x="13262674" y="7849667"/>
                  </a:lnTo>
                  <a:lnTo>
                    <a:pt x="13224091" y="7874597"/>
                  </a:lnTo>
                  <a:lnTo>
                    <a:pt x="13183324" y="7896225"/>
                  </a:lnTo>
                  <a:lnTo>
                    <a:pt x="13140550" y="7914348"/>
                  </a:lnTo>
                  <a:lnTo>
                    <a:pt x="13095961" y="7928775"/>
                  </a:lnTo>
                  <a:lnTo>
                    <a:pt x="13049428" y="7939392"/>
                  </a:lnTo>
                  <a:lnTo>
                    <a:pt x="13049225" y="7939392"/>
                  </a:lnTo>
                  <a:lnTo>
                    <a:pt x="13001917" y="7945818"/>
                  </a:lnTo>
                  <a:lnTo>
                    <a:pt x="12953098" y="7948003"/>
                  </a:lnTo>
                  <a:lnTo>
                    <a:pt x="8241652" y="7948003"/>
                  </a:lnTo>
                  <a:lnTo>
                    <a:pt x="8193024" y="7945818"/>
                  </a:lnTo>
                  <a:lnTo>
                    <a:pt x="8145589" y="7939392"/>
                  </a:lnTo>
                  <a:lnTo>
                    <a:pt x="8099526" y="7928927"/>
                  </a:lnTo>
                  <a:lnTo>
                    <a:pt x="8055051" y="7914589"/>
                  </a:lnTo>
                  <a:lnTo>
                    <a:pt x="8012341" y="7896568"/>
                  </a:lnTo>
                  <a:lnTo>
                    <a:pt x="7971599" y="7875054"/>
                  </a:lnTo>
                  <a:lnTo>
                    <a:pt x="7933004" y="7850238"/>
                  </a:lnTo>
                  <a:lnTo>
                    <a:pt x="7896758" y="7822298"/>
                  </a:lnTo>
                  <a:lnTo>
                    <a:pt x="7863052" y="7791412"/>
                  </a:lnTo>
                  <a:lnTo>
                    <a:pt x="7832077" y="7757782"/>
                  </a:lnTo>
                  <a:lnTo>
                    <a:pt x="7804036" y="7721587"/>
                  </a:lnTo>
                  <a:lnTo>
                    <a:pt x="7779093" y="7683017"/>
                  </a:lnTo>
                  <a:lnTo>
                    <a:pt x="7757465" y="7642250"/>
                  </a:lnTo>
                  <a:lnTo>
                    <a:pt x="7757376" y="7642022"/>
                  </a:lnTo>
                  <a:lnTo>
                    <a:pt x="7739342" y="7599477"/>
                  </a:lnTo>
                  <a:lnTo>
                    <a:pt x="7724915" y="7554887"/>
                  </a:lnTo>
                  <a:lnTo>
                    <a:pt x="7714361" y="7508659"/>
                  </a:lnTo>
                  <a:lnTo>
                    <a:pt x="7707897" y="7460970"/>
                  </a:lnTo>
                  <a:lnTo>
                    <a:pt x="7707846" y="7459777"/>
                  </a:lnTo>
                  <a:lnTo>
                    <a:pt x="7705788" y="7414107"/>
                  </a:lnTo>
                  <a:lnTo>
                    <a:pt x="7705699" y="639826"/>
                  </a:lnTo>
                  <a:lnTo>
                    <a:pt x="7707858" y="592112"/>
                  </a:lnTo>
                  <a:lnTo>
                    <a:pt x="7714361" y="543763"/>
                  </a:lnTo>
                  <a:lnTo>
                    <a:pt x="7714488" y="543217"/>
                  </a:lnTo>
                  <a:lnTo>
                    <a:pt x="7724915" y="497700"/>
                  </a:lnTo>
                  <a:lnTo>
                    <a:pt x="7739342" y="453224"/>
                  </a:lnTo>
                  <a:lnTo>
                    <a:pt x="7757465" y="410514"/>
                  </a:lnTo>
                  <a:lnTo>
                    <a:pt x="7779093" y="369773"/>
                  </a:lnTo>
                  <a:lnTo>
                    <a:pt x="7804036" y="331177"/>
                  </a:lnTo>
                  <a:lnTo>
                    <a:pt x="7832077" y="294932"/>
                  </a:lnTo>
                  <a:lnTo>
                    <a:pt x="7863052" y="261226"/>
                  </a:lnTo>
                  <a:lnTo>
                    <a:pt x="7896758" y="230251"/>
                  </a:lnTo>
                  <a:lnTo>
                    <a:pt x="7933004" y="202209"/>
                  </a:lnTo>
                  <a:lnTo>
                    <a:pt x="7971599" y="177266"/>
                  </a:lnTo>
                  <a:lnTo>
                    <a:pt x="8012341" y="155638"/>
                  </a:lnTo>
                  <a:lnTo>
                    <a:pt x="8055051" y="137515"/>
                  </a:lnTo>
                  <a:lnTo>
                    <a:pt x="8099526" y="123088"/>
                  </a:lnTo>
                  <a:lnTo>
                    <a:pt x="8145881" y="112471"/>
                  </a:lnTo>
                  <a:lnTo>
                    <a:pt x="8146085" y="112471"/>
                  </a:lnTo>
                  <a:lnTo>
                    <a:pt x="8193151" y="106057"/>
                  </a:lnTo>
                  <a:lnTo>
                    <a:pt x="8193430" y="106057"/>
                  </a:lnTo>
                  <a:lnTo>
                    <a:pt x="8241652" y="103873"/>
                  </a:lnTo>
                  <a:lnTo>
                    <a:pt x="12953098" y="103873"/>
                  </a:lnTo>
                  <a:lnTo>
                    <a:pt x="13001739" y="106057"/>
                  </a:lnTo>
                  <a:lnTo>
                    <a:pt x="13049187" y="112471"/>
                  </a:lnTo>
                  <a:lnTo>
                    <a:pt x="13095237" y="122936"/>
                  </a:lnTo>
                  <a:lnTo>
                    <a:pt x="13139712" y="137274"/>
                  </a:lnTo>
                  <a:lnTo>
                    <a:pt x="13182422" y="155295"/>
                  </a:lnTo>
                  <a:lnTo>
                    <a:pt x="13223177" y="176809"/>
                  </a:lnTo>
                  <a:lnTo>
                    <a:pt x="13261759" y="201625"/>
                  </a:lnTo>
                  <a:lnTo>
                    <a:pt x="13298005" y="229577"/>
                  </a:lnTo>
                  <a:lnTo>
                    <a:pt x="13331711" y="260451"/>
                  </a:lnTo>
                  <a:lnTo>
                    <a:pt x="13362686" y="294081"/>
                  </a:lnTo>
                  <a:lnTo>
                    <a:pt x="13390740" y="330276"/>
                  </a:lnTo>
                  <a:lnTo>
                    <a:pt x="13415671" y="368846"/>
                  </a:lnTo>
                  <a:lnTo>
                    <a:pt x="13437299" y="409613"/>
                  </a:lnTo>
                  <a:lnTo>
                    <a:pt x="13455422" y="452386"/>
                  </a:lnTo>
                  <a:lnTo>
                    <a:pt x="13469849" y="496989"/>
                  </a:lnTo>
                  <a:lnTo>
                    <a:pt x="13480390" y="543217"/>
                  </a:lnTo>
                  <a:lnTo>
                    <a:pt x="13486867" y="590892"/>
                  </a:lnTo>
                  <a:lnTo>
                    <a:pt x="13486918" y="592112"/>
                  </a:lnTo>
                  <a:lnTo>
                    <a:pt x="13486994" y="593915"/>
                  </a:lnTo>
                  <a:lnTo>
                    <a:pt x="13489064" y="639826"/>
                  </a:lnTo>
                  <a:lnTo>
                    <a:pt x="13489064" y="290487"/>
                  </a:lnTo>
                  <a:lnTo>
                    <a:pt x="13464083" y="254863"/>
                  </a:lnTo>
                  <a:lnTo>
                    <a:pt x="13435927" y="220141"/>
                  </a:lnTo>
                  <a:lnTo>
                    <a:pt x="13405460" y="187490"/>
                  </a:lnTo>
                  <a:lnTo>
                    <a:pt x="13372795" y="157010"/>
                  </a:lnTo>
                  <a:lnTo>
                    <a:pt x="13338074" y="128854"/>
                  </a:lnTo>
                  <a:lnTo>
                    <a:pt x="13302450" y="103873"/>
                  </a:lnTo>
                  <a:lnTo>
                    <a:pt x="13301548" y="103238"/>
                  </a:lnTo>
                  <a:lnTo>
                    <a:pt x="13263042" y="80048"/>
                  </a:lnTo>
                  <a:lnTo>
                    <a:pt x="13222834" y="59550"/>
                  </a:lnTo>
                  <a:lnTo>
                    <a:pt x="13181063" y="41871"/>
                  </a:lnTo>
                  <a:lnTo>
                    <a:pt x="13137858" y="27127"/>
                  </a:lnTo>
                  <a:lnTo>
                    <a:pt x="13093332" y="15443"/>
                  </a:lnTo>
                  <a:lnTo>
                    <a:pt x="13047612" y="6946"/>
                  </a:lnTo>
                  <a:lnTo>
                    <a:pt x="13000825" y="1765"/>
                  </a:lnTo>
                  <a:lnTo>
                    <a:pt x="12953098" y="0"/>
                  </a:lnTo>
                  <a:lnTo>
                    <a:pt x="8241652" y="0"/>
                  </a:lnTo>
                  <a:lnTo>
                    <a:pt x="8193938" y="1765"/>
                  </a:lnTo>
                  <a:lnTo>
                    <a:pt x="8147151" y="6946"/>
                  </a:lnTo>
                  <a:lnTo>
                    <a:pt x="8101457" y="15443"/>
                  </a:lnTo>
                  <a:lnTo>
                    <a:pt x="8056943" y="27127"/>
                  </a:lnTo>
                  <a:lnTo>
                    <a:pt x="8013763" y="41871"/>
                  </a:lnTo>
                  <a:lnTo>
                    <a:pt x="7972018" y="59550"/>
                  </a:lnTo>
                  <a:lnTo>
                    <a:pt x="7931848" y="80048"/>
                  </a:lnTo>
                  <a:lnTo>
                    <a:pt x="7893355" y="103238"/>
                  </a:lnTo>
                  <a:lnTo>
                    <a:pt x="7856690" y="129006"/>
                  </a:lnTo>
                  <a:lnTo>
                    <a:pt x="7821968" y="157213"/>
                  </a:lnTo>
                  <a:lnTo>
                    <a:pt x="7789304" y="187744"/>
                  </a:lnTo>
                  <a:lnTo>
                    <a:pt x="7758836" y="220484"/>
                  </a:lnTo>
                  <a:lnTo>
                    <a:pt x="7730680" y="255295"/>
                  </a:lnTo>
                  <a:lnTo>
                    <a:pt x="7704963" y="292074"/>
                  </a:lnTo>
                  <a:lnTo>
                    <a:pt x="7681798" y="330669"/>
                  </a:lnTo>
                  <a:lnTo>
                    <a:pt x="7661326" y="370992"/>
                  </a:lnTo>
                  <a:lnTo>
                    <a:pt x="7643660" y="412889"/>
                  </a:lnTo>
                  <a:lnTo>
                    <a:pt x="7628928" y="456260"/>
                  </a:lnTo>
                  <a:lnTo>
                    <a:pt x="7617257" y="500964"/>
                  </a:lnTo>
                  <a:lnTo>
                    <a:pt x="7608760" y="546887"/>
                  </a:lnTo>
                  <a:lnTo>
                    <a:pt x="7603579" y="593915"/>
                  </a:lnTo>
                  <a:lnTo>
                    <a:pt x="7601826" y="639826"/>
                  </a:lnTo>
                  <a:lnTo>
                    <a:pt x="7601826" y="7414107"/>
                  </a:lnTo>
                  <a:lnTo>
                    <a:pt x="7603579" y="7461834"/>
                  </a:lnTo>
                  <a:lnTo>
                    <a:pt x="7608773" y="7508659"/>
                  </a:lnTo>
                  <a:lnTo>
                    <a:pt x="7617231" y="7554163"/>
                  </a:lnTo>
                  <a:lnTo>
                    <a:pt x="7628928" y="7598829"/>
                  </a:lnTo>
                  <a:lnTo>
                    <a:pt x="7643660" y="7642022"/>
                  </a:lnTo>
                  <a:lnTo>
                    <a:pt x="7643762" y="7642250"/>
                  </a:lnTo>
                  <a:lnTo>
                    <a:pt x="7661326" y="7683767"/>
                  </a:lnTo>
                  <a:lnTo>
                    <a:pt x="7681798" y="7723937"/>
                  </a:lnTo>
                  <a:lnTo>
                    <a:pt x="7704963" y="7762418"/>
                  </a:lnTo>
                  <a:lnTo>
                    <a:pt x="7730680" y="7799083"/>
                  </a:lnTo>
                  <a:lnTo>
                    <a:pt x="7758836" y="7833804"/>
                  </a:lnTo>
                  <a:lnTo>
                    <a:pt x="7789304" y="7866469"/>
                  </a:lnTo>
                  <a:lnTo>
                    <a:pt x="7821968" y="7896936"/>
                  </a:lnTo>
                  <a:lnTo>
                    <a:pt x="7856690" y="7925092"/>
                  </a:lnTo>
                  <a:lnTo>
                    <a:pt x="7893355" y="7950809"/>
                  </a:lnTo>
                  <a:lnTo>
                    <a:pt x="7931848" y="7973974"/>
                  </a:lnTo>
                  <a:lnTo>
                    <a:pt x="7972018" y="7994447"/>
                  </a:lnTo>
                  <a:lnTo>
                    <a:pt x="8013763" y="8012112"/>
                  </a:lnTo>
                  <a:lnTo>
                    <a:pt x="8056943" y="8026844"/>
                  </a:lnTo>
                  <a:lnTo>
                    <a:pt x="8101457" y="8038516"/>
                  </a:lnTo>
                  <a:lnTo>
                    <a:pt x="8143024" y="8046237"/>
                  </a:lnTo>
                  <a:lnTo>
                    <a:pt x="13051511" y="8046237"/>
                  </a:lnTo>
                  <a:lnTo>
                    <a:pt x="13092849" y="8038516"/>
                  </a:lnTo>
                  <a:lnTo>
                    <a:pt x="13093014" y="8038516"/>
                  </a:lnTo>
                  <a:lnTo>
                    <a:pt x="13137985" y="8026654"/>
                  </a:lnTo>
                  <a:lnTo>
                    <a:pt x="13181254" y="8011833"/>
                  </a:lnTo>
                  <a:lnTo>
                    <a:pt x="13223088" y="7994066"/>
                  </a:lnTo>
                  <a:lnTo>
                    <a:pt x="13263359" y="7973466"/>
                  </a:lnTo>
                  <a:lnTo>
                    <a:pt x="13301929" y="7950187"/>
                  </a:lnTo>
                  <a:lnTo>
                    <a:pt x="13338696" y="7924330"/>
                  </a:lnTo>
                  <a:lnTo>
                    <a:pt x="13373507" y="7896034"/>
                  </a:lnTo>
                  <a:lnTo>
                    <a:pt x="13406234" y="7865415"/>
                  </a:lnTo>
                  <a:lnTo>
                    <a:pt x="13436765" y="7832623"/>
                  </a:lnTo>
                  <a:lnTo>
                    <a:pt x="13464972" y="7797749"/>
                  </a:lnTo>
                  <a:lnTo>
                    <a:pt x="13490728" y="7760957"/>
                  </a:lnTo>
                  <a:lnTo>
                    <a:pt x="13513880" y="7722349"/>
                  </a:lnTo>
                  <a:lnTo>
                    <a:pt x="13534314" y="7682090"/>
                  </a:lnTo>
                  <a:lnTo>
                    <a:pt x="13551942" y="7640206"/>
                  </a:lnTo>
                  <a:lnTo>
                    <a:pt x="13566585" y="7596924"/>
                  </a:lnTo>
                  <a:lnTo>
                    <a:pt x="13578142" y="7552347"/>
                  </a:lnTo>
                  <a:lnTo>
                    <a:pt x="13586460" y="7506589"/>
                  </a:lnTo>
                  <a:lnTo>
                    <a:pt x="13591439" y="7459777"/>
                  </a:lnTo>
                  <a:lnTo>
                    <a:pt x="13592874" y="7414107"/>
                  </a:lnTo>
                  <a:lnTo>
                    <a:pt x="13592937" y="6398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604331" y="307968"/>
            <a:ext cx="9356725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2500" spc="-114" dirty="0">
                <a:latin typeface="Arial Black"/>
                <a:cs typeface="Arial Black"/>
              </a:rPr>
              <a:t>КОМУНІКАЦІЙНИЙ</a:t>
            </a:r>
            <a:r>
              <a:rPr sz="2500" spc="-275" dirty="0">
                <a:latin typeface="Arial Black"/>
                <a:cs typeface="Arial Black"/>
              </a:rPr>
              <a:t> </a:t>
            </a:r>
            <a:r>
              <a:rPr sz="2500" spc="-270" dirty="0">
                <a:latin typeface="Arial Black"/>
                <a:cs typeface="Arial Black"/>
              </a:rPr>
              <a:t>ПРОЦЕС</a:t>
            </a:r>
            <a:r>
              <a:rPr sz="2500" spc="-135" dirty="0">
                <a:latin typeface="Arial Black"/>
                <a:cs typeface="Arial Black"/>
              </a:rPr>
              <a:t> </a:t>
            </a:r>
            <a:r>
              <a:rPr sz="2500" dirty="0">
                <a:latin typeface="Arial"/>
                <a:cs typeface="Arial"/>
              </a:rPr>
              <a:t>МОЖНА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РОЗДІЛИТИ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</a:t>
            </a:r>
            <a:r>
              <a:rPr sz="2500" spc="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ВІСІМ </a:t>
            </a:r>
            <a:r>
              <a:rPr sz="2500" spc="-30" dirty="0">
                <a:latin typeface="Arial"/>
                <a:cs typeface="Arial"/>
              </a:rPr>
              <a:t>ОСНОВНИХ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50" dirty="0">
                <a:latin typeface="Arial"/>
                <a:cs typeface="Arial"/>
              </a:rPr>
              <a:t>СКЛАДОВИХ</a:t>
            </a:r>
            <a:r>
              <a:rPr sz="2500" spc="-50" dirty="0">
                <a:latin typeface="Lucida Sans Unicode"/>
                <a:cs typeface="Lucida Sans Unicode"/>
              </a:rPr>
              <a:t>:</a:t>
            </a:r>
            <a:r>
              <a:rPr sz="2500" spc="-140" dirty="0">
                <a:latin typeface="Lucida Sans Unicode"/>
                <a:cs typeface="Lucida Sans Unicode"/>
              </a:rPr>
              <a:t> </a:t>
            </a:r>
            <a:r>
              <a:rPr sz="2500" i="1" spc="-235" dirty="0">
                <a:latin typeface="Arial"/>
                <a:cs typeface="Arial"/>
              </a:rPr>
              <a:t>ДЖЕРЕЛО</a:t>
            </a:r>
            <a:r>
              <a:rPr sz="2500" i="1" spc="-235" dirty="0">
                <a:latin typeface="Gill Sans MT"/>
                <a:cs typeface="Gill Sans MT"/>
              </a:rPr>
              <a:t>,</a:t>
            </a:r>
            <a:r>
              <a:rPr sz="2500" i="1" spc="50" dirty="0">
                <a:latin typeface="Gill Sans MT"/>
                <a:cs typeface="Gill Sans MT"/>
              </a:rPr>
              <a:t> </a:t>
            </a:r>
            <a:r>
              <a:rPr sz="2500" i="1" spc="-135" dirty="0">
                <a:latin typeface="Arial"/>
                <a:cs typeface="Arial"/>
              </a:rPr>
              <a:t>ПОВІДОМЛЕННЯ</a:t>
            </a:r>
            <a:r>
              <a:rPr sz="2500" i="1" spc="-135" dirty="0">
                <a:latin typeface="Gill Sans MT"/>
                <a:cs typeface="Gill Sans MT"/>
              </a:rPr>
              <a:t>,</a:t>
            </a:r>
            <a:r>
              <a:rPr sz="2500" i="1" spc="40" dirty="0">
                <a:latin typeface="Gill Sans MT"/>
                <a:cs typeface="Gill Sans MT"/>
              </a:rPr>
              <a:t> </a:t>
            </a:r>
            <a:r>
              <a:rPr sz="2500" i="1" spc="-10" dirty="0">
                <a:latin typeface="Arial"/>
                <a:cs typeface="Arial"/>
              </a:rPr>
              <a:t>КАНАЛ</a:t>
            </a:r>
            <a:r>
              <a:rPr sz="2500" i="1" spc="-10" dirty="0">
                <a:latin typeface="Gill Sans MT"/>
                <a:cs typeface="Gill Sans MT"/>
              </a:rPr>
              <a:t>, </a:t>
            </a:r>
            <a:r>
              <a:rPr sz="2500" i="1" spc="-145" dirty="0">
                <a:latin typeface="Arial"/>
                <a:cs typeface="Arial"/>
              </a:rPr>
              <a:t>ОТРИМУВАЧ</a:t>
            </a:r>
            <a:r>
              <a:rPr sz="2500" i="1" spc="-145" dirty="0">
                <a:latin typeface="Gill Sans MT"/>
                <a:cs typeface="Gill Sans MT"/>
              </a:rPr>
              <a:t>,</a:t>
            </a:r>
            <a:r>
              <a:rPr sz="2500" i="1" spc="5" dirty="0">
                <a:latin typeface="Gill Sans MT"/>
                <a:cs typeface="Gill Sans MT"/>
              </a:rPr>
              <a:t> </a:t>
            </a:r>
            <a:r>
              <a:rPr sz="2500" i="1" spc="-85" dirty="0">
                <a:latin typeface="Arial"/>
                <a:cs typeface="Arial"/>
              </a:rPr>
              <a:t>ВІДГУК</a:t>
            </a:r>
            <a:r>
              <a:rPr sz="2500" i="1" spc="-85" dirty="0">
                <a:latin typeface="Gill Sans MT"/>
                <a:cs typeface="Gill Sans MT"/>
              </a:rPr>
              <a:t>,</a:t>
            </a:r>
            <a:r>
              <a:rPr sz="2500" i="1" spc="10" dirty="0">
                <a:latin typeface="Gill Sans MT"/>
                <a:cs typeface="Gill Sans MT"/>
              </a:rPr>
              <a:t> </a:t>
            </a:r>
            <a:r>
              <a:rPr sz="2500" b="1" i="1" spc="-145" dirty="0">
                <a:latin typeface="Arial"/>
                <a:cs typeface="Arial"/>
              </a:rPr>
              <a:t>ОТОЧЕННЯ</a:t>
            </a:r>
            <a:r>
              <a:rPr sz="2500" i="1" spc="-145" dirty="0">
                <a:latin typeface="Gill Sans MT"/>
                <a:cs typeface="Gill Sans MT"/>
              </a:rPr>
              <a:t>,</a:t>
            </a:r>
            <a:r>
              <a:rPr sz="2500" i="1" spc="15" dirty="0">
                <a:latin typeface="Gill Sans MT"/>
                <a:cs typeface="Gill Sans MT"/>
              </a:rPr>
              <a:t> </a:t>
            </a:r>
            <a:r>
              <a:rPr sz="2500" i="1" spc="-195" dirty="0">
                <a:latin typeface="Arial"/>
                <a:cs typeface="Arial"/>
              </a:rPr>
              <a:t>КОНТЕКСТ</a:t>
            </a:r>
            <a:r>
              <a:rPr sz="2500" i="1" spc="-195" dirty="0">
                <a:latin typeface="Gill Sans MT"/>
                <a:cs typeface="Gill Sans MT"/>
              </a:rPr>
              <a:t>,</a:t>
            </a:r>
            <a:r>
              <a:rPr sz="2500" i="1" spc="20" dirty="0">
                <a:latin typeface="Gill Sans MT"/>
                <a:cs typeface="Gill Sans MT"/>
              </a:rPr>
              <a:t> </a:t>
            </a:r>
            <a:r>
              <a:rPr sz="2500" i="1" spc="-70" dirty="0">
                <a:latin typeface="Arial"/>
                <a:cs typeface="Arial"/>
              </a:rPr>
              <a:t>ПЕРЕШКОДА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01795" y="2703171"/>
            <a:ext cx="7103745" cy="2625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sz="2100" spc="-85" dirty="0">
                <a:latin typeface="Arial Black"/>
                <a:cs typeface="Arial Black"/>
              </a:rPr>
              <a:t>Оточення</a:t>
            </a:r>
            <a:r>
              <a:rPr sz="2100" spc="-240" dirty="0">
                <a:latin typeface="Arial Black"/>
                <a:cs typeface="Arial Black"/>
              </a:rPr>
              <a:t> </a:t>
            </a:r>
            <a:r>
              <a:rPr sz="2100" spc="95" dirty="0">
                <a:latin typeface="Arial"/>
                <a:cs typeface="Arial"/>
              </a:rPr>
              <a:t>може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100" dirty="0">
                <a:latin typeface="Arial"/>
                <a:cs typeface="Arial"/>
              </a:rPr>
              <a:t>включати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105" dirty="0">
                <a:latin typeface="Arial"/>
                <a:cs typeface="Arial"/>
              </a:rPr>
              <a:t>як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фізичні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85" dirty="0">
                <a:latin typeface="Lucida Sans Unicode"/>
                <a:cs typeface="Lucida Sans Unicode"/>
              </a:rPr>
              <a:t>(</a:t>
            </a:r>
            <a:r>
              <a:rPr sz="2100" spc="85" dirty="0">
                <a:latin typeface="Arial"/>
                <a:cs typeface="Arial"/>
              </a:rPr>
              <a:t>предмети </a:t>
            </a:r>
            <a:r>
              <a:rPr sz="2100" dirty="0">
                <a:latin typeface="Arial"/>
                <a:cs typeface="Arial"/>
              </a:rPr>
              <a:t>інтер</a:t>
            </a:r>
            <a:r>
              <a:rPr sz="2100" dirty="0">
                <a:latin typeface="Lucida Sans Unicode"/>
                <a:cs typeface="Lucida Sans Unicode"/>
              </a:rPr>
              <a:t>’</a:t>
            </a:r>
            <a:r>
              <a:rPr sz="2100" dirty="0">
                <a:latin typeface="Arial"/>
                <a:cs typeface="Arial"/>
              </a:rPr>
              <a:t>єру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-85" dirty="0">
                <a:latin typeface="Lucida Sans Unicode"/>
                <a:cs typeface="Lucida Sans Unicode"/>
              </a:rPr>
              <a:t> </a:t>
            </a:r>
            <a:r>
              <a:rPr sz="2100" spc="45" dirty="0">
                <a:latin typeface="Arial"/>
                <a:cs typeface="Arial"/>
              </a:rPr>
              <a:t>світлове</a:t>
            </a:r>
            <a:r>
              <a:rPr sz="2100" dirty="0">
                <a:latin typeface="Arial"/>
                <a:cs typeface="Arial"/>
              </a:rPr>
              <a:t> та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звукове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обладнання</a:t>
            </a:r>
            <a:r>
              <a:rPr sz="2100" spc="55" dirty="0">
                <a:latin typeface="Lucida Sans Unicode"/>
                <a:cs typeface="Lucida Sans Unicode"/>
              </a:rPr>
              <a:t>),</a:t>
            </a:r>
            <a:r>
              <a:rPr sz="2100" spc="-85" dirty="0">
                <a:latin typeface="Lucida Sans Unicode"/>
                <a:cs typeface="Lucida Sans Unicode"/>
              </a:rPr>
              <a:t> </a:t>
            </a:r>
            <a:r>
              <a:rPr sz="2100" spc="75" dirty="0">
                <a:latin typeface="Arial"/>
                <a:cs typeface="Arial"/>
              </a:rPr>
              <a:t>так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25" dirty="0">
                <a:latin typeface="Arial"/>
                <a:cs typeface="Arial"/>
              </a:rPr>
              <a:t>і </a:t>
            </a:r>
            <a:r>
              <a:rPr sz="2100" spc="95" dirty="0">
                <a:latin typeface="Arial"/>
                <a:cs typeface="Arial"/>
              </a:rPr>
              <a:t>психологічні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фактори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60" dirty="0">
                <a:latin typeface="Lucida Sans Unicode"/>
                <a:cs typeface="Lucida Sans Unicode"/>
              </a:rPr>
              <a:t>(</a:t>
            </a:r>
            <a:r>
              <a:rPr sz="2100" spc="60" dirty="0">
                <a:latin typeface="Arial"/>
                <a:cs typeface="Arial"/>
              </a:rPr>
              <a:t>настрій</a:t>
            </a:r>
            <a:r>
              <a:rPr sz="2100" spc="60" dirty="0">
                <a:latin typeface="Lucida Sans Unicode"/>
                <a:cs typeface="Lucida Sans Unicode"/>
              </a:rPr>
              <a:t>,</a:t>
            </a:r>
            <a:r>
              <a:rPr sz="2100" spc="-5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Arial"/>
                <a:cs typeface="Arial"/>
              </a:rPr>
              <a:t>атмосфера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заходу </a:t>
            </a:r>
            <a:r>
              <a:rPr sz="2100" spc="70" dirty="0">
                <a:latin typeface="Arial"/>
                <a:cs typeface="Arial"/>
              </a:rPr>
              <a:t>тощо</a:t>
            </a:r>
            <a:r>
              <a:rPr sz="2100" spc="70" dirty="0">
                <a:latin typeface="Lucida Sans Unicode"/>
                <a:cs typeface="Lucida Sans Unicode"/>
              </a:rPr>
              <a:t>).</a:t>
            </a:r>
            <a:r>
              <a:rPr sz="2100" spc="-95" dirty="0">
                <a:latin typeface="Lucida Sans Unicode"/>
                <a:cs typeface="Lucida Sans Unicode"/>
              </a:rPr>
              <a:t> </a:t>
            </a:r>
            <a:r>
              <a:rPr sz="2100" spc="55" dirty="0">
                <a:latin typeface="Arial"/>
                <a:cs typeface="Arial"/>
              </a:rPr>
              <a:t>Чималу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роль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для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спікера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відіграє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оточення </a:t>
            </a:r>
            <a:r>
              <a:rPr sz="2100" spc="125" dirty="0">
                <a:latin typeface="Arial"/>
                <a:cs typeface="Arial"/>
              </a:rPr>
              <a:t>його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майбутньої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промови</a:t>
            </a:r>
            <a:r>
              <a:rPr sz="2100" spc="80" dirty="0">
                <a:latin typeface="Lucida Sans Unicode"/>
                <a:cs typeface="Lucida Sans Unicode"/>
              </a:rPr>
              <a:t>.</a:t>
            </a:r>
            <a:r>
              <a:rPr sz="2100" spc="-100" dirty="0">
                <a:latin typeface="Lucida Sans Unicode"/>
                <a:cs typeface="Lucida Sans Unicode"/>
              </a:rPr>
              <a:t> </a:t>
            </a:r>
            <a:r>
              <a:rPr sz="2100" spc="50" dirty="0">
                <a:latin typeface="Arial"/>
                <a:cs typeface="Arial"/>
              </a:rPr>
              <a:t>Експерти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40" dirty="0">
                <a:latin typeface="Arial"/>
                <a:cs typeface="Arial"/>
              </a:rPr>
              <a:t>радять </a:t>
            </a:r>
            <a:r>
              <a:rPr sz="2100" spc="85" dirty="0">
                <a:latin typeface="Arial"/>
                <a:cs typeface="Arial"/>
              </a:rPr>
              <a:t>перевіряти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заздалегідь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місце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майбутнього</a:t>
            </a:r>
            <a:r>
              <a:rPr sz="2100" spc="75" dirty="0">
                <a:latin typeface="Arial"/>
                <a:cs typeface="Arial"/>
              </a:rPr>
              <a:t> </a:t>
            </a:r>
            <a:r>
              <a:rPr sz="2100" spc="65" dirty="0">
                <a:latin typeface="Arial"/>
                <a:cs typeface="Arial"/>
              </a:rPr>
              <a:t>виступу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та </a:t>
            </a:r>
            <a:r>
              <a:rPr sz="2100" spc="105" dirty="0">
                <a:latin typeface="Arial"/>
                <a:cs typeface="Arial"/>
              </a:rPr>
              <a:t>проводити</a:t>
            </a:r>
            <a:r>
              <a:rPr sz="2100" spc="-25" dirty="0">
                <a:latin typeface="Arial"/>
                <a:cs typeface="Arial"/>
              </a:rPr>
              <a:t> </a:t>
            </a:r>
            <a:r>
              <a:rPr sz="2100" spc="35" dirty="0">
                <a:latin typeface="Arial"/>
                <a:cs typeface="Arial"/>
              </a:rPr>
              <a:t>репетиції</a:t>
            </a:r>
            <a:r>
              <a:rPr sz="2100" spc="35" dirty="0">
                <a:latin typeface="Lucida Sans Unicode"/>
                <a:cs typeface="Lucida Sans Unicode"/>
              </a:rPr>
              <a:t>.</a:t>
            </a:r>
            <a:endParaRPr sz="21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4187616" y="2175494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3086100" cy="10283190"/>
            </a:xfrm>
            <a:custGeom>
              <a:avLst/>
              <a:gdLst/>
              <a:ahLst/>
              <a:cxnLst/>
              <a:rect l="l" t="t" r="r" b="b"/>
              <a:pathLst>
                <a:path w="3086100" h="10283190">
                  <a:moveTo>
                    <a:pt x="3086101" y="10282986"/>
                  </a:moveTo>
                  <a:lnTo>
                    <a:pt x="0" y="10282986"/>
                  </a:lnTo>
                  <a:lnTo>
                    <a:pt x="0" y="0"/>
                  </a:lnTo>
                  <a:lnTo>
                    <a:pt x="3086101" y="0"/>
                  </a:lnTo>
                  <a:lnTo>
                    <a:pt x="3086101" y="1028298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62581" y="1920636"/>
              <a:ext cx="5889314" cy="794253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408818" y="1868702"/>
              <a:ext cx="13593444" cy="8046720"/>
            </a:xfrm>
            <a:custGeom>
              <a:avLst/>
              <a:gdLst/>
              <a:ahLst/>
              <a:cxnLst/>
              <a:rect l="l" t="t" r="r" b="b"/>
              <a:pathLst>
                <a:path w="13593444" h="8046720">
                  <a:moveTo>
                    <a:pt x="521487" y="4887214"/>
                  </a:moveTo>
                  <a:lnTo>
                    <a:pt x="517296" y="4840109"/>
                  </a:lnTo>
                  <a:lnTo>
                    <a:pt x="505180" y="4795786"/>
                  </a:lnTo>
                  <a:lnTo>
                    <a:pt x="485902" y="4754981"/>
                  </a:lnTo>
                  <a:lnTo>
                    <a:pt x="460184" y="4718431"/>
                  </a:lnTo>
                  <a:lnTo>
                    <a:pt x="428764" y="4686859"/>
                  </a:lnTo>
                  <a:lnTo>
                    <a:pt x="392366" y="4661027"/>
                  </a:lnTo>
                  <a:lnTo>
                    <a:pt x="351751" y="4641659"/>
                  </a:lnTo>
                  <a:lnTo>
                    <a:pt x="307632" y="4629493"/>
                  </a:lnTo>
                  <a:lnTo>
                    <a:pt x="260743" y="4625276"/>
                  </a:lnTo>
                  <a:lnTo>
                    <a:pt x="213855" y="4629493"/>
                  </a:lnTo>
                  <a:lnTo>
                    <a:pt x="169735" y="4641659"/>
                  </a:lnTo>
                  <a:lnTo>
                    <a:pt x="129120" y="4661027"/>
                  </a:lnTo>
                  <a:lnTo>
                    <a:pt x="92722" y="4686859"/>
                  </a:lnTo>
                  <a:lnTo>
                    <a:pt x="61302" y="4718431"/>
                  </a:lnTo>
                  <a:lnTo>
                    <a:pt x="35585" y="4754981"/>
                  </a:lnTo>
                  <a:lnTo>
                    <a:pt x="16306" y="4795786"/>
                  </a:lnTo>
                  <a:lnTo>
                    <a:pt x="4191" y="4840109"/>
                  </a:lnTo>
                  <a:lnTo>
                    <a:pt x="0" y="4887214"/>
                  </a:lnTo>
                  <a:lnTo>
                    <a:pt x="4191" y="4934305"/>
                  </a:lnTo>
                  <a:lnTo>
                    <a:pt x="16306" y="4978628"/>
                  </a:lnTo>
                  <a:lnTo>
                    <a:pt x="35585" y="5019446"/>
                  </a:lnTo>
                  <a:lnTo>
                    <a:pt x="61302" y="5055997"/>
                  </a:lnTo>
                  <a:lnTo>
                    <a:pt x="92722" y="5087569"/>
                  </a:lnTo>
                  <a:lnTo>
                    <a:pt x="129120" y="5113401"/>
                  </a:lnTo>
                  <a:lnTo>
                    <a:pt x="169735" y="5132768"/>
                  </a:lnTo>
                  <a:lnTo>
                    <a:pt x="213855" y="5144935"/>
                  </a:lnTo>
                  <a:lnTo>
                    <a:pt x="260743" y="5149151"/>
                  </a:lnTo>
                  <a:lnTo>
                    <a:pt x="307632" y="5144935"/>
                  </a:lnTo>
                  <a:lnTo>
                    <a:pt x="351751" y="5132768"/>
                  </a:lnTo>
                  <a:lnTo>
                    <a:pt x="392366" y="5113401"/>
                  </a:lnTo>
                  <a:lnTo>
                    <a:pt x="428764" y="5087569"/>
                  </a:lnTo>
                  <a:lnTo>
                    <a:pt x="460184" y="5055997"/>
                  </a:lnTo>
                  <a:lnTo>
                    <a:pt x="485902" y="5019446"/>
                  </a:lnTo>
                  <a:lnTo>
                    <a:pt x="505180" y="4978628"/>
                  </a:lnTo>
                  <a:lnTo>
                    <a:pt x="517296" y="4934305"/>
                  </a:lnTo>
                  <a:lnTo>
                    <a:pt x="521487" y="4887214"/>
                  </a:lnTo>
                  <a:close/>
                </a:path>
                <a:path w="13593444" h="8046720">
                  <a:moveTo>
                    <a:pt x="1303731" y="4887214"/>
                  </a:moveTo>
                  <a:lnTo>
                    <a:pt x="1299527" y="4840109"/>
                  </a:lnTo>
                  <a:lnTo>
                    <a:pt x="1287424" y="4795786"/>
                  </a:lnTo>
                  <a:lnTo>
                    <a:pt x="1268145" y="4754981"/>
                  </a:lnTo>
                  <a:lnTo>
                    <a:pt x="1242428" y="4718431"/>
                  </a:lnTo>
                  <a:lnTo>
                    <a:pt x="1211008" y="4686859"/>
                  </a:lnTo>
                  <a:lnTo>
                    <a:pt x="1174610" y="4661027"/>
                  </a:lnTo>
                  <a:lnTo>
                    <a:pt x="1133983" y="4641659"/>
                  </a:lnTo>
                  <a:lnTo>
                    <a:pt x="1089863" y="4629493"/>
                  </a:lnTo>
                  <a:lnTo>
                    <a:pt x="1042987" y="4625276"/>
                  </a:lnTo>
                  <a:lnTo>
                    <a:pt x="996099" y="4629493"/>
                  </a:lnTo>
                  <a:lnTo>
                    <a:pt x="951979" y="4641659"/>
                  </a:lnTo>
                  <a:lnTo>
                    <a:pt x="911352" y="4661027"/>
                  </a:lnTo>
                  <a:lnTo>
                    <a:pt x="874966" y="4686859"/>
                  </a:lnTo>
                  <a:lnTo>
                    <a:pt x="843546" y="4718431"/>
                  </a:lnTo>
                  <a:lnTo>
                    <a:pt x="817829" y="4754981"/>
                  </a:lnTo>
                  <a:lnTo>
                    <a:pt x="798537" y="4795786"/>
                  </a:lnTo>
                  <a:lnTo>
                    <a:pt x="786434" y="4840109"/>
                  </a:lnTo>
                  <a:lnTo>
                    <a:pt x="782231" y="4887214"/>
                  </a:lnTo>
                  <a:lnTo>
                    <a:pt x="786434" y="4934305"/>
                  </a:lnTo>
                  <a:lnTo>
                    <a:pt x="798537" y="4978628"/>
                  </a:lnTo>
                  <a:lnTo>
                    <a:pt x="817829" y="5019446"/>
                  </a:lnTo>
                  <a:lnTo>
                    <a:pt x="843546" y="5055997"/>
                  </a:lnTo>
                  <a:lnTo>
                    <a:pt x="874966" y="5087569"/>
                  </a:lnTo>
                  <a:lnTo>
                    <a:pt x="911352" y="5113401"/>
                  </a:lnTo>
                  <a:lnTo>
                    <a:pt x="951979" y="5132768"/>
                  </a:lnTo>
                  <a:lnTo>
                    <a:pt x="996099" y="5144935"/>
                  </a:lnTo>
                  <a:lnTo>
                    <a:pt x="1042987" y="5149151"/>
                  </a:lnTo>
                  <a:lnTo>
                    <a:pt x="1089863" y="5144935"/>
                  </a:lnTo>
                  <a:lnTo>
                    <a:pt x="1133983" y="5132768"/>
                  </a:lnTo>
                  <a:lnTo>
                    <a:pt x="1174610" y="5113401"/>
                  </a:lnTo>
                  <a:lnTo>
                    <a:pt x="1211008" y="5087569"/>
                  </a:lnTo>
                  <a:lnTo>
                    <a:pt x="1242428" y="5055997"/>
                  </a:lnTo>
                  <a:lnTo>
                    <a:pt x="1268145" y="5019446"/>
                  </a:lnTo>
                  <a:lnTo>
                    <a:pt x="1287424" y="4978628"/>
                  </a:lnTo>
                  <a:lnTo>
                    <a:pt x="1299527" y="4934305"/>
                  </a:lnTo>
                  <a:lnTo>
                    <a:pt x="1303731" y="4887214"/>
                  </a:lnTo>
                  <a:close/>
                </a:path>
                <a:path w="13593444" h="8046720">
                  <a:moveTo>
                    <a:pt x="2085975" y="4887214"/>
                  </a:moveTo>
                  <a:lnTo>
                    <a:pt x="2081771" y="4840109"/>
                  </a:lnTo>
                  <a:lnTo>
                    <a:pt x="2069668" y="4795786"/>
                  </a:lnTo>
                  <a:lnTo>
                    <a:pt x="2050376" y="4754981"/>
                  </a:lnTo>
                  <a:lnTo>
                    <a:pt x="2024659" y="4718431"/>
                  </a:lnTo>
                  <a:lnTo>
                    <a:pt x="1993239" y="4686859"/>
                  </a:lnTo>
                  <a:lnTo>
                    <a:pt x="1956854" y="4661027"/>
                  </a:lnTo>
                  <a:lnTo>
                    <a:pt x="1916226" y="4641659"/>
                  </a:lnTo>
                  <a:lnTo>
                    <a:pt x="1872107" y="4629493"/>
                  </a:lnTo>
                  <a:lnTo>
                    <a:pt x="1825218" y="4625276"/>
                  </a:lnTo>
                  <a:lnTo>
                    <a:pt x="1778342" y="4629493"/>
                  </a:lnTo>
                  <a:lnTo>
                    <a:pt x="1734223" y="4641659"/>
                  </a:lnTo>
                  <a:lnTo>
                    <a:pt x="1693595" y="4661027"/>
                  </a:lnTo>
                  <a:lnTo>
                    <a:pt x="1657210" y="4686859"/>
                  </a:lnTo>
                  <a:lnTo>
                    <a:pt x="1625777" y="4718431"/>
                  </a:lnTo>
                  <a:lnTo>
                    <a:pt x="1600060" y="4754981"/>
                  </a:lnTo>
                  <a:lnTo>
                    <a:pt x="1580781" y="4795786"/>
                  </a:lnTo>
                  <a:lnTo>
                    <a:pt x="1568678" y="4840109"/>
                  </a:lnTo>
                  <a:lnTo>
                    <a:pt x="1564474" y="4887214"/>
                  </a:lnTo>
                  <a:lnTo>
                    <a:pt x="1568678" y="4934305"/>
                  </a:lnTo>
                  <a:lnTo>
                    <a:pt x="1580781" y="4978628"/>
                  </a:lnTo>
                  <a:lnTo>
                    <a:pt x="1600060" y="5019446"/>
                  </a:lnTo>
                  <a:lnTo>
                    <a:pt x="1625777" y="5055997"/>
                  </a:lnTo>
                  <a:lnTo>
                    <a:pt x="1657210" y="5087569"/>
                  </a:lnTo>
                  <a:lnTo>
                    <a:pt x="1693595" y="5113401"/>
                  </a:lnTo>
                  <a:lnTo>
                    <a:pt x="1734223" y="5132768"/>
                  </a:lnTo>
                  <a:lnTo>
                    <a:pt x="1778342" y="5144935"/>
                  </a:lnTo>
                  <a:lnTo>
                    <a:pt x="1825218" y="5149151"/>
                  </a:lnTo>
                  <a:lnTo>
                    <a:pt x="1872107" y="5144935"/>
                  </a:lnTo>
                  <a:lnTo>
                    <a:pt x="1916226" y="5132768"/>
                  </a:lnTo>
                  <a:lnTo>
                    <a:pt x="1956854" y="5113401"/>
                  </a:lnTo>
                  <a:lnTo>
                    <a:pt x="1993239" y="5087569"/>
                  </a:lnTo>
                  <a:lnTo>
                    <a:pt x="2024659" y="5055997"/>
                  </a:lnTo>
                  <a:lnTo>
                    <a:pt x="2050376" y="5019446"/>
                  </a:lnTo>
                  <a:lnTo>
                    <a:pt x="2069668" y="4978628"/>
                  </a:lnTo>
                  <a:lnTo>
                    <a:pt x="2081771" y="4934305"/>
                  </a:lnTo>
                  <a:lnTo>
                    <a:pt x="2085975" y="4887214"/>
                  </a:lnTo>
                  <a:close/>
                </a:path>
                <a:path w="13593444" h="8046720">
                  <a:moveTo>
                    <a:pt x="13592937" y="639826"/>
                  </a:moveTo>
                  <a:lnTo>
                    <a:pt x="13591185" y="592112"/>
                  </a:lnTo>
                  <a:lnTo>
                    <a:pt x="13591083" y="591197"/>
                  </a:lnTo>
                  <a:lnTo>
                    <a:pt x="13591045" y="590892"/>
                  </a:lnTo>
                  <a:lnTo>
                    <a:pt x="13586003" y="545325"/>
                  </a:lnTo>
                  <a:lnTo>
                    <a:pt x="13577507" y="499630"/>
                  </a:lnTo>
                  <a:lnTo>
                    <a:pt x="13565835" y="455117"/>
                  </a:lnTo>
                  <a:lnTo>
                    <a:pt x="13551103" y="411937"/>
                  </a:lnTo>
                  <a:lnTo>
                    <a:pt x="13533438" y="370192"/>
                  </a:lnTo>
                  <a:lnTo>
                    <a:pt x="13512965" y="330009"/>
                  </a:lnTo>
                  <a:lnTo>
                    <a:pt x="13489800" y="291528"/>
                  </a:lnTo>
                  <a:lnTo>
                    <a:pt x="13489064" y="290487"/>
                  </a:lnTo>
                  <a:lnTo>
                    <a:pt x="13489064" y="639826"/>
                  </a:lnTo>
                  <a:lnTo>
                    <a:pt x="13488975" y="7414107"/>
                  </a:lnTo>
                  <a:lnTo>
                    <a:pt x="13486918" y="7459777"/>
                  </a:lnTo>
                  <a:lnTo>
                    <a:pt x="13480466" y="7508113"/>
                  </a:lnTo>
                  <a:lnTo>
                    <a:pt x="13480339" y="7508659"/>
                  </a:lnTo>
                  <a:lnTo>
                    <a:pt x="13469988" y="7554163"/>
                  </a:lnTo>
                  <a:lnTo>
                    <a:pt x="13455663" y="7598638"/>
                  </a:lnTo>
                  <a:lnTo>
                    <a:pt x="13455574" y="7598829"/>
                  </a:lnTo>
                  <a:lnTo>
                    <a:pt x="13437642" y="7641349"/>
                  </a:lnTo>
                  <a:lnTo>
                    <a:pt x="13416128" y="7682090"/>
                  </a:lnTo>
                  <a:lnTo>
                    <a:pt x="13391312" y="7720685"/>
                  </a:lnTo>
                  <a:lnTo>
                    <a:pt x="13363372" y="7756931"/>
                  </a:lnTo>
                  <a:lnTo>
                    <a:pt x="13332486" y="7790637"/>
                  </a:lnTo>
                  <a:lnTo>
                    <a:pt x="13298856" y="7821612"/>
                  </a:lnTo>
                  <a:lnTo>
                    <a:pt x="13262674" y="7849667"/>
                  </a:lnTo>
                  <a:lnTo>
                    <a:pt x="13224091" y="7874597"/>
                  </a:lnTo>
                  <a:lnTo>
                    <a:pt x="13183324" y="7896225"/>
                  </a:lnTo>
                  <a:lnTo>
                    <a:pt x="13140550" y="7914348"/>
                  </a:lnTo>
                  <a:lnTo>
                    <a:pt x="13095961" y="7928775"/>
                  </a:lnTo>
                  <a:lnTo>
                    <a:pt x="13049428" y="7939392"/>
                  </a:lnTo>
                  <a:lnTo>
                    <a:pt x="13049225" y="7939392"/>
                  </a:lnTo>
                  <a:lnTo>
                    <a:pt x="13001917" y="7945818"/>
                  </a:lnTo>
                  <a:lnTo>
                    <a:pt x="12953098" y="7948003"/>
                  </a:lnTo>
                  <a:lnTo>
                    <a:pt x="8241652" y="7948003"/>
                  </a:lnTo>
                  <a:lnTo>
                    <a:pt x="8193024" y="7945818"/>
                  </a:lnTo>
                  <a:lnTo>
                    <a:pt x="8145589" y="7939392"/>
                  </a:lnTo>
                  <a:lnTo>
                    <a:pt x="8099526" y="7928927"/>
                  </a:lnTo>
                  <a:lnTo>
                    <a:pt x="8055051" y="7914589"/>
                  </a:lnTo>
                  <a:lnTo>
                    <a:pt x="8012341" y="7896568"/>
                  </a:lnTo>
                  <a:lnTo>
                    <a:pt x="7971599" y="7875054"/>
                  </a:lnTo>
                  <a:lnTo>
                    <a:pt x="7933004" y="7850238"/>
                  </a:lnTo>
                  <a:lnTo>
                    <a:pt x="7896758" y="7822298"/>
                  </a:lnTo>
                  <a:lnTo>
                    <a:pt x="7863052" y="7791412"/>
                  </a:lnTo>
                  <a:lnTo>
                    <a:pt x="7832077" y="7757782"/>
                  </a:lnTo>
                  <a:lnTo>
                    <a:pt x="7804036" y="7721587"/>
                  </a:lnTo>
                  <a:lnTo>
                    <a:pt x="7779093" y="7683017"/>
                  </a:lnTo>
                  <a:lnTo>
                    <a:pt x="7757465" y="7642250"/>
                  </a:lnTo>
                  <a:lnTo>
                    <a:pt x="7757376" y="7642022"/>
                  </a:lnTo>
                  <a:lnTo>
                    <a:pt x="7739342" y="7599477"/>
                  </a:lnTo>
                  <a:lnTo>
                    <a:pt x="7724915" y="7554887"/>
                  </a:lnTo>
                  <a:lnTo>
                    <a:pt x="7714361" y="7508659"/>
                  </a:lnTo>
                  <a:lnTo>
                    <a:pt x="7707897" y="7460970"/>
                  </a:lnTo>
                  <a:lnTo>
                    <a:pt x="7707846" y="7459777"/>
                  </a:lnTo>
                  <a:lnTo>
                    <a:pt x="7705788" y="7414107"/>
                  </a:lnTo>
                  <a:lnTo>
                    <a:pt x="7705699" y="639826"/>
                  </a:lnTo>
                  <a:lnTo>
                    <a:pt x="7707858" y="592112"/>
                  </a:lnTo>
                  <a:lnTo>
                    <a:pt x="7714361" y="543763"/>
                  </a:lnTo>
                  <a:lnTo>
                    <a:pt x="7714488" y="543217"/>
                  </a:lnTo>
                  <a:lnTo>
                    <a:pt x="7724915" y="497700"/>
                  </a:lnTo>
                  <a:lnTo>
                    <a:pt x="7739342" y="453224"/>
                  </a:lnTo>
                  <a:lnTo>
                    <a:pt x="7757465" y="410514"/>
                  </a:lnTo>
                  <a:lnTo>
                    <a:pt x="7779093" y="369773"/>
                  </a:lnTo>
                  <a:lnTo>
                    <a:pt x="7804036" y="331177"/>
                  </a:lnTo>
                  <a:lnTo>
                    <a:pt x="7832077" y="294932"/>
                  </a:lnTo>
                  <a:lnTo>
                    <a:pt x="7863052" y="261226"/>
                  </a:lnTo>
                  <a:lnTo>
                    <a:pt x="7896758" y="230251"/>
                  </a:lnTo>
                  <a:lnTo>
                    <a:pt x="7933004" y="202209"/>
                  </a:lnTo>
                  <a:lnTo>
                    <a:pt x="7971599" y="177266"/>
                  </a:lnTo>
                  <a:lnTo>
                    <a:pt x="8012341" y="155638"/>
                  </a:lnTo>
                  <a:lnTo>
                    <a:pt x="8055051" y="137515"/>
                  </a:lnTo>
                  <a:lnTo>
                    <a:pt x="8099526" y="123088"/>
                  </a:lnTo>
                  <a:lnTo>
                    <a:pt x="8145881" y="112471"/>
                  </a:lnTo>
                  <a:lnTo>
                    <a:pt x="8146085" y="112471"/>
                  </a:lnTo>
                  <a:lnTo>
                    <a:pt x="8193151" y="106057"/>
                  </a:lnTo>
                  <a:lnTo>
                    <a:pt x="8193430" y="106057"/>
                  </a:lnTo>
                  <a:lnTo>
                    <a:pt x="8241652" y="103873"/>
                  </a:lnTo>
                  <a:lnTo>
                    <a:pt x="12953098" y="103873"/>
                  </a:lnTo>
                  <a:lnTo>
                    <a:pt x="13001739" y="106057"/>
                  </a:lnTo>
                  <a:lnTo>
                    <a:pt x="13049187" y="112471"/>
                  </a:lnTo>
                  <a:lnTo>
                    <a:pt x="13095237" y="122936"/>
                  </a:lnTo>
                  <a:lnTo>
                    <a:pt x="13139712" y="137274"/>
                  </a:lnTo>
                  <a:lnTo>
                    <a:pt x="13182422" y="155295"/>
                  </a:lnTo>
                  <a:lnTo>
                    <a:pt x="13223177" y="176809"/>
                  </a:lnTo>
                  <a:lnTo>
                    <a:pt x="13261759" y="201625"/>
                  </a:lnTo>
                  <a:lnTo>
                    <a:pt x="13298005" y="229577"/>
                  </a:lnTo>
                  <a:lnTo>
                    <a:pt x="13331711" y="260451"/>
                  </a:lnTo>
                  <a:lnTo>
                    <a:pt x="13362686" y="294081"/>
                  </a:lnTo>
                  <a:lnTo>
                    <a:pt x="13390740" y="330276"/>
                  </a:lnTo>
                  <a:lnTo>
                    <a:pt x="13415671" y="368846"/>
                  </a:lnTo>
                  <a:lnTo>
                    <a:pt x="13437299" y="409613"/>
                  </a:lnTo>
                  <a:lnTo>
                    <a:pt x="13455422" y="452386"/>
                  </a:lnTo>
                  <a:lnTo>
                    <a:pt x="13469849" y="496989"/>
                  </a:lnTo>
                  <a:lnTo>
                    <a:pt x="13480390" y="543217"/>
                  </a:lnTo>
                  <a:lnTo>
                    <a:pt x="13486867" y="590892"/>
                  </a:lnTo>
                  <a:lnTo>
                    <a:pt x="13486918" y="592112"/>
                  </a:lnTo>
                  <a:lnTo>
                    <a:pt x="13486994" y="593915"/>
                  </a:lnTo>
                  <a:lnTo>
                    <a:pt x="13489064" y="639826"/>
                  </a:lnTo>
                  <a:lnTo>
                    <a:pt x="13489064" y="290487"/>
                  </a:lnTo>
                  <a:lnTo>
                    <a:pt x="13464083" y="254863"/>
                  </a:lnTo>
                  <a:lnTo>
                    <a:pt x="13435927" y="220141"/>
                  </a:lnTo>
                  <a:lnTo>
                    <a:pt x="13405460" y="187490"/>
                  </a:lnTo>
                  <a:lnTo>
                    <a:pt x="13372795" y="157010"/>
                  </a:lnTo>
                  <a:lnTo>
                    <a:pt x="13338074" y="128854"/>
                  </a:lnTo>
                  <a:lnTo>
                    <a:pt x="13302450" y="103873"/>
                  </a:lnTo>
                  <a:lnTo>
                    <a:pt x="13301548" y="103238"/>
                  </a:lnTo>
                  <a:lnTo>
                    <a:pt x="13263042" y="80048"/>
                  </a:lnTo>
                  <a:lnTo>
                    <a:pt x="13222834" y="59550"/>
                  </a:lnTo>
                  <a:lnTo>
                    <a:pt x="13181063" y="41871"/>
                  </a:lnTo>
                  <a:lnTo>
                    <a:pt x="13137858" y="27127"/>
                  </a:lnTo>
                  <a:lnTo>
                    <a:pt x="13093332" y="15443"/>
                  </a:lnTo>
                  <a:lnTo>
                    <a:pt x="13047612" y="6946"/>
                  </a:lnTo>
                  <a:lnTo>
                    <a:pt x="13000825" y="1765"/>
                  </a:lnTo>
                  <a:lnTo>
                    <a:pt x="12953098" y="0"/>
                  </a:lnTo>
                  <a:lnTo>
                    <a:pt x="8241652" y="0"/>
                  </a:lnTo>
                  <a:lnTo>
                    <a:pt x="8193938" y="1765"/>
                  </a:lnTo>
                  <a:lnTo>
                    <a:pt x="8147151" y="6946"/>
                  </a:lnTo>
                  <a:lnTo>
                    <a:pt x="8101457" y="15443"/>
                  </a:lnTo>
                  <a:lnTo>
                    <a:pt x="8056943" y="27127"/>
                  </a:lnTo>
                  <a:lnTo>
                    <a:pt x="8013763" y="41871"/>
                  </a:lnTo>
                  <a:lnTo>
                    <a:pt x="7972018" y="59550"/>
                  </a:lnTo>
                  <a:lnTo>
                    <a:pt x="7931848" y="80048"/>
                  </a:lnTo>
                  <a:lnTo>
                    <a:pt x="7893355" y="103238"/>
                  </a:lnTo>
                  <a:lnTo>
                    <a:pt x="7856690" y="129006"/>
                  </a:lnTo>
                  <a:lnTo>
                    <a:pt x="7821968" y="157213"/>
                  </a:lnTo>
                  <a:lnTo>
                    <a:pt x="7789304" y="187744"/>
                  </a:lnTo>
                  <a:lnTo>
                    <a:pt x="7758836" y="220484"/>
                  </a:lnTo>
                  <a:lnTo>
                    <a:pt x="7730680" y="255295"/>
                  </a:lnTo>
                  <a:lnTo>
                    <a:pt x="7704963" y="292074"/>
                  </a:lnTo>
                  <a:lnTo>
                    <a:pt x="7681798" y="330669"/>
                  </a:lnTo>
                  <a:lnTo>
                    <a:pt x="7661326" y="370992"/>
                  </a:lnTo>
                  <a:lnTo>
                    <a:pt x="7643660" y="412889"/>
                  </a:lnTo>
                  <a:lnTo>
                    <a:pt x="7628928" y="456260"/>
                  </a:lnTo>
                  <a:lnTo>
                    <a:pt x="7617257" y="500964"/>
                  </a:lnTo>
                  <a:lnTo>
                    <a:pt x="7608760" y="546887"/>
                  </a:lnTo>
                  <a:lnTo>
                    <a:pt x="7603579" y="593915"/>
                  </a:lnTo>
                  <a:lnTo>
                    <a:pt x="7601826" y="639826"/>
                  </a:lnTo>
                  <a:lnTo>
                    <a:pt x="7601826" y="7414107"/>
                  </a:lnTo>
                  <a:lnTo>
                    <a:pt x="7603579" y="7461834"/>
                  </a:lnTo>
                  <a:lnTo>
                    <a:pt x="7608773" y="7508659"/>
                  </a:lnTo>
                  <a:lnTo>
                    <a:pt x="7617231" y="7554163"/>
                  </a:lnTo>
                  <a:lnTo>
                    <a:pt x="7628928" y="7598829"/>
                  </a:lnTo>
                  <a:lnTo>
                    <a:pt x="7643660" y="7642022"/>
                  </a:lnTo>
                  <a:lnTo>
                    <a:pt x="7643762" y="7642250"/>
                  </a:lnTo>
                  <a:lnTo>
                    <a:pt x="7661326" y="7683767"/>
                  </a:lnTo>
                  <a:lnTo>
                    <a:pt x="7681798" y="7723937"/>
                  </a:lnTo>
                  <a:lnTo>
                    <a:pt x="7704963" y="7762418"/>
                  </a:lnTo>
                  <a:lnTo>
                    <a:pt x="7730680" y="7799083"/>
                  </a:lnTo>
                  <a:lnTo>
                    <a:pt x="7758836" y="7833804"/>
                  </a:lnTo>
                  <a:lnTo>
                    <a:pt x="7789304" y="7866469"/>
                  </a:lnTo>
                  <a:lnTo>
                    <a:pt x="7821968" y="7896936"/>
                  </a:lnTo>
                  <a:lnTo>
                    <a:pt x="7856690" y="7925092"/>
                  </a:lnTo>
                  <a:lnTo>
                    <a:pt x="7893355" y="7950809"/>
                  </a:lnTo>
                  <a:lnTo>
                    <a:pt x="7931848" y="7973974"/>
                  </a:lnTo>
                  <a:lnTo>
                    <a:pt x="7972018" y="7994447"/>
                  </a:lnTo>
                  <a:lnTo>
                    <a:pt x="8013763" y="8012112"/>
                  </a:lnTo>
                  <a:lnTo>
                    <a:pt x="8056943" y="8026844"/>
                  </a:lnTo>
                  <a:lnTo>
                    <a:pt x="8101457" y="8038516"/>
                  </a:lnTo>
                  <a:lnTo>
                    <a:pt x="8143024" y="8046237"/>
                  </a:lnTo>
                  <a:lnTo>
                    <a:pt x="13051511" y="8046237"/>
                  </a:lnTo>
                  <a:lnTo>
                    <a:pt x="13092849" y="8038516"/>
                  </a:lnTo>
                  <a:lnTo>
                    <a:pt x="13093014" y="8038516"/>
                  </a:lnTo>
                  <a:lnTo>
                    <a:pt x="13137985" y="8026654"/>
                  </a:lnTo>
                  <a:lnTo>
                    <a:pt x="13181254" y="8011833"/>
                  </a:lnTo>
                  <a:lnTo>
                    <a:pt x="13223088" y="7994066"/>
                  </a:lnTo>
                  <a:lnTo>
                    <a:pt x="13263359" y="7973466"/>
                  </a:lnTo>
                  <a:lnTo>
                    <a:pt x="13301929" y="7950187"/>
                  </a:lnTo>
                  <a:lnTo>
                    <a:pt x="13338696" y="7924330"/>
                  </a:lnTo>
                  <a:lnTo>
                    <a:pt x="13373507" y="7896034"/>
                  </a:lnTo>
                  <a:lnTo>
                    <a:pt x="13406234" y="7865415"/>
                  </a:lnTo>
                  <a:lnTo>
                    <a:pt x="13436765" y="7832623"/>
                  </a:lnTo>
                  <a:lnTo>
                    <a:pt x="13464972" y="7797749"/>
                  </a:lnTo>
                  <a:lnTo>
                    <a:pt x="13490728" y="7760957"/>
                  </a:lnTo>
                  <a:lnTo>
                    <a:pt x="13513880" y="7722349"/>
                  </a:lnTo>
                  <a:lnTo>
                    <a:pt x="13534314" y="7682090"/>
                  </a:lnTo>
                  <a:lnTo>
                    <a:pt x="13551942" y="7640206"/>
                  </a:lnTo>
                  <a:lnTo>
                    <a:pt x="13566585" y="7596924"/>
                  </a:lnTo>
                  <a:lnTo>
                    <a:pt x="13578142" y="7552347"/>
                  </a:lnTo>
                  <a:lnTo>
                    <a:pt x="13586460" y="7506589"/>
                  </a:lnTo>
                  <a:lnTo>
                    <a:pt x="13591439" y="7459777"/>
                  </a:lnTo>
                  <a:lnTo>
                    <a:pt x="13592874" y="7414107"/>
                  </a:lnTo>
                  <a:lnTo>
                    <a:pt x="13592937" y="6398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604331" y="307968"/>
            <a:ext cx="9356725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spc="-114" dirty="0">
                <a:latin typeface="Arial Black"/>
                <a:cs typeface="Arial Black"/>
              </a:rPr>
              <a:t>КОМУНІКАЦІЙНИЙ</a:t>
            </a:r>
            <a:r>
              <a:rPr sz="2500" spc="-275" dirty="0">
                <a:latin typeface="Arial Black"/>
                <a:cs typeface="Arial Black"/>
              </a:rPr>
              <a:t> </a:t>
            </a:r>
            <a:r>
              <a:rPr sz="2500" spc="-270" dirty="0">
                <a:latin typeface="Arial Black"/>
                <a:cs typeface="Arial Black"/>
              </a:rPr>
              <a:t>ПРОЦЕС</a:t>
            </a:r>
            <a:r>
              <a:rPr sz="2500" spc="-135" dirty="0">
                <a:latin typeface="Arial Black"/>
                <a:cs typeface="Arial Black"/>
              </a:rPr>
              <a:t> </a:t>
            </a:r>
            <a:r>
              <a:rPr sz="2500" dirty="0">
                <a:latin typeface="Arial"/>
                <a:cs typeface="Arial"/>
              </a:rPr>
              <a:t>МОЖНА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РОЗДІЛИТИ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</a:t>
            </a:r>
            <a:r>
              <a:rPr sz="2500" spc="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ВІСІМ </a:t>
            </a:r>
            <a:r>
              <a:rPr sz="2500" spc="-30" dirty="0">
                <a:latin typeface="Arial"/>
                <a:cs typeface="Arial"/>
              </a:rPr>
              <a:t>ОСНОВНИХ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50" dirty="0">
                <a:latin typeface="Arial"/>
                <a:cs typeface="Arial"/>
              </a:rPr>
              <a:t>СКЛАДОВИХ</a:t>
            </a:r>
            <a:r>
              <a:rPr sz="2500" spc="-50" dirty="0">
                <a:latin typeface="Lucida Sans Unicode"/>
                <a:cs typeface="Lucida Sans Unicode"/>
              </a:rPr>
              <a:t>:</a:t>
            </a:r>
            <a:r>
              <a:rPr sz="2500" spc="-140" dirty="0">
                <a:latin typeface="Lucida Sans Unicode"/>
                <a:cs typeface="Lucida Sans Unicode"/>
              </a:rPr>
              <a:t> </a:t>
            </a:r>
            <a:r>
              <a:rPr sz="2500" i="1" spc="-235" dirty="0">
                <a:latin typeface="Arial"/>
                <a:cs typeface="Arial"/>
              </a:rPr>
              <a:t>ДЖЕРЕЛО</a:t>
            </a:r>
            <a:r>
              <a:rPr sz="2500" i="1" spc="-235" dirty="0">
                <a:latin typeface="Gill Sans MT"/>
                <a:cs typeface="Gill Sans MT"/>
              </a:rPr>
              <a:t>,</a:t>
            </a:r>
            <a:r>
              <a:rPr sz="2500" i="1" spc="50" dirty="0">
                <a:latin typeface="Gill Sans MT"/>
                <a:cs typeface="Gill Sans MT"/>
              </a:rPr>
              <a:t> </a:t>
            </a:r>
            <a:r>
              <a:rPr sz="2500" i="1" spc="-135" dirty="0">
                <a:latin typeface="Arial"/>
                <a:cs typeface="Arial"/>
              </a:rPr>
              <a:t>ПОВІДОМЛЕННЯ</a:t>
            </a:r>
            <a:r>
              <a:rPr sz="2500" i="1" spc="-135" dirty="0">
                <a:latin typeface="Gill Sans MT"/>
                <a:cs typeface="Gill Sans MT"/>
              </a:rPr>
              <a:t>,</a:t>
            </a:r>
            <a:r>
              <a:rPr sz="2500" i="1" spc="40" dirty="0">
                <a:latin typeface="Gill Sans MT"/>
                <a:cs typeface="Gill Sans MT"/>
              </a:rPr>
              <a:t> </a:t>
            </a:r>
            <a:r>
              <a:rPr sz="2500" i="1" spc="-10" dirty="0">
                <a:latin typeface="Arial"/>
                <a:cs typeface="Arial"/>
              </a:rPr>
              <a:t>КАНАЛ</a:t>
            </a:r>
            <a:r>
              <a:rPr sz="2500" i="1" spc="-10" dirty="0">
                <a:latin typeface="Gill Sans MT"/>
                <a:cs typeface="Gill Sans MT"/>
              </a:rPr>
              <a:t>, </a:t>
            </a:r>
            <a:r>
              <a:rPr sz="2500" i="1" spc="-145" dirty="0">
                <a:latin typeface="Arial"/>
                <a:cs typeface="Arial"/>
              </a:rPr>
              <a:t>ОТРИМУВАЧ</a:t>
            </a:r>
            <a:r>
              <a:rPr sz="2500" i="1" spc="-145" dirty="0">
                <a:latin typeface="Gill Sans MT"/>
                <a:cs typeface="Gill Sans MT"/>
              </a:rPr>
              <a:t>,</a:t>
            </a:r>
            <a:r>
              <a:rPr sz="2500" i="1" spc="5" dirty="0">
                <a:latin typeface="Gill Sans MT"/>
                <a:cs typeface="Gill Sans MT"/>
              </a:rPr>
              <a:t> </a:t>
            </a:r>
            <a:r>
              <a:rPr sz="2500" i="1" spc="-85" dirty="0">
                <a:latin typeface="Arial"/>
                <a:cs typeface="Arial"/>
              </a:rPr>
              <a:t>ВІДГУК</a:t>
            </a:r>
            <a:r>
              <a:rPr sz="2500" i="1" spc="-85" dirty="0">
                <a:latin typeface="Gill Sans MT"/>
                <a:cs typeface="Gill Sans MT"/>
              </a:rPr>
              <a:t>,</a:t>
            </a:r>
            <a:r>
              <a:rPr sz="2500" i="1" spc="10" dirty="0">
                <a:latin typeface="Gill Sans MT"/>
                <a:cs typeface="Gill Sans MT"/>
              </a:rPr>
              <a:t> </a:t>
            </a:r>
            <a:r>
              <a:rPr sz="2500" i="1" spc="-175" dirty="0">
                <a:latin typeface="Arial"/>
                <a:cs typeface="Arial"/>
              </a:rPr>
              <a:t>ОТОЧЕННЯ</a:t>
            </a:r>
            <a:r>
              <a:rPr sz="2500" i="1" spc="-175" dirty="0">
                <a:latin typeface="Gill Sans MT"/>
                <a:cs typeface="Gill Sans MT"/>
              </a:rPr>
              <a:t>,</a:t>
            </a:r>
            <a:r>
              <a:rPr sz="2500" i="1" spc="5" dirty="0">
                <a:latin typeface="Gill Sans MT"/>
                <a:cs typeface="Gill Sans MT"/>
              </a:rPr>
              <a:t> </a:t>
            </a:r>
            <a:r>
              <a:rPr sz="2500" b="1" i="1" spc="-145" dirty="0">
                <a:latin typeface="Arial"/>
                <a:cs typeface="Arial"/>
              </a:rPr>
              <a:t>КОНТЕКСТ</a:t>
            </a:r>
            <a:r>
              <a:rPr sz="2500" i="1" spc="-145" dirty="0">
                <a:latin typeface="Gill Sans MT"/>
                <a:cs typeface="Gill Sans MT"/>
              </a:rPr>
              <a:t>,</a:t>
            </a:r>
            <a:r>
              <a:rPr sz="2500" i="1" spc="10" dirty="0">
                <a:latin typeface="Gill Sans MT"/>
                <a:cs typeface="Gill Sans MT"/>
              </a:rPr>
              <a:t> </a:t>
            </a:r>
            <a:r>
              <a:rPr sz="2500" i="1" spc="-70" dirty="0">
                <a:latin typeface="Arial"/>
                <a:cs typeface="Arial"/>
              </a:rPr>
              <a:t>ПЕРЕШКОДА</a:t>
            </a:r>
            <a:endParaRPr sz="2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88561" y="2719450"/>
            <a:ext cx="7109459" cy="2997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sz="2100" spc="60" dirty="0">
                <a:latin typeface="Arial"/>
                <a:cs typeface="Arial"/>
              </a:rPr>
              <a:t>До</a:t>
            </a:r>
            <a:r>
              <a:rPr sz="2100" spc="-50" dirty="0">
                <a:latin typeface="Arial"/>
                <a:cs typeface="Arial"/>
              </a:rPr>
              <a:t> </a:t>
            </a:r>
            <a:r>
              <a:rPr sz="2100" spc="-90" dirty="0">
                <a:latin typeface="Arial Black"/>
                <a:cs typeface="Arial Black"/>
              </a:rPr>
              <a:t>контексту</a:t>
            </a:r>
            <a:r>
              <a:rPr sz="2100" spc="-165" dirty="0">
                <a:latin typeface="Arial Black"/>
                <a:cs typeface="Arial Black"/>
              </a:rPr>
              <a:t> </a:t>
            </a:r>
            <a:r>
              <a:rPr sz="2100" spc="65" dirty="0">
                <a:latin typeface="Arial"/>
                <a:cs typeface="Arial"/>
              </a:rPr>
              <a:t>належать</a:t>
            </a:r>
            <a:r>
              <a:rPr sz="2100" spc="9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обстановка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5" dirty="0">
                <a:latin typeface="Lucida Sans Unicode"/>
                <a:cs typeface="Lucida Sans Unicode"/>
              </a:rPr>
              <a:t> </a:t>
            </a:r>
            <a:r>
              <a:rPr sz="2100" spc="55" dirty="0">
                <a:latin typeface="Arial"/>
                <a:cs typeface="Arial"/>
              </a:rPr>
              <a:t>місце</a:t>
            </a:r>
            <a:r>
              <a:rPr sz="2100" spc="90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та </a:t>
            </a:r>
            <a:r>
              <a:rPr sz="2100" spc="100" dirty="0">
                <a:latin typeface="Arial"/>
                <a:cs typeface="Arial"/>
              </a:rPr>
              <a:t>очікування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від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осіб</a:t>
            </a:r>
            <a:r>
              <a:rPr sz="2100" spc="-10" dirty="0">
                <a:latin typeface="Lucida Sans Unicode"/>
                <a:cs typeface="Lucida Sans Unicode"/>
              </a:rPr>
              <a:t>,</a:t>
            </a:r>
            <a:r>
              <a:rPr sz="2100" spc="-95" dirty="0">
                <a:latin typeface="Lucida Sans Unicode"/>
                <a:cs typeface="Lucida Sans Unicode"/>
              </a:rPr>
              <a:t> </a:t>
            </a:r>
            <a:r>
              <a:rPr sz="2100" spc="95" dirty="0">
                <a:latin typeface="Arial"/>
                <a:cs typeface="Arial"/>
              </a:rPr>
              <a:t>які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комунікують</a:t>
            </a:r>
            <a:r>
              <a:rPr sz="2100" spc="80" dirty="0">
                <a:latin typeface="Lucida Sans Unicode"/>
                <a:cs typeface="Lucida Sans Unicode"/>
              </a:rPr>
              <a:t>.</a:t>
            </a:r>
            <a:r>
              <a:rPr sz="2100" spc="-100" dirty="0">
                <a:latin typeface="Lucida Sans Unicode"/>
                <a:cs typeface="Lucida Sans Unicode"/>
              </a:rPr>
              <a:t> </a:t>
            </a:r>
            <a:r>
              <a:rPr sz="2100" spc="70" dirty="0">
                <a:latin typeface="Arial"/>
                <a:cs typeface="Arial"/>
              </a:rPr>
              <a:t>Контекст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містить </a:t>
            </a:r>
            <a:r>
              <a:rPr sz="2100" spc="100" dirty="0">
                <a:latin typeface="Arial"/>
                <a:cs typeface="Arial"/>
              </a:rPr>
              <a:t>очікування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співбесідників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105" dirty="0">
                <a:latin typeface="Arial"/>
                <a:cs typeface="Arial"/>
              </a:rPr>
              <a:t>один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від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45" dirty="0">
                <a:latin typeface="Arial"/>
                <a:cs typeface="Arial"/>
              </a:rPr>
              <a:t>одного</a:t>
            </a:r>
            <a:r>
              <a:rPr sz="2100" spc="45" dirty="0">
                <a:latin typeface="Lucida Sans Unicode"/>
                <a:cs typeface="Lucida Sans Unicode"/>
              </a:rPr>
              <a:t>,</a:t>
            </a:r>
            <a:r>
              <a:rPr sz="2100" spc="-85" dirty="0">
                <a:latin typeface="Lucida Sans Unicode"/>
                <a:cs typeface="Lucida Sans Unicode"/>
              </a:rPr>
              <a:t> </a:t>
            </a:r>
            <a:r>
              <a:rPr sz="2100" spc="70" dirty="0">
                <a:latin typeface="Arial"/>
                <a:cs typeface="Arial"/>
              </a:rPr>
              <a:t>які обумовлені</a:t>
            </a:r>
            <a:r>
              <a:rPr sz="2100" spc="75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орієнтирами</a:t>
            </a:r>
            <a:r>
              <a:rPr sz="2100" spc="75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оточення</a:t>
            </a:r>
            <a:r>
              <a:rPr sz="2100" spc="60" dirty="0">
                <a:latin typeface="Lucida Sans Unicode"/>
                <a:cs typeface="Lucida Sans Unicode"/>
              </a:rPr>
              <a:t>.</a:t>
            </a:r>
            <a:r>
              <a:rPr sz="2100" spc="-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Arial"/>
                <a:cs typeface="Arial"/>
              </a:rPr>
              <a:t>Ділова</a:t>
            </a:r>
            <a:r>
              <a:rPr sz="2100" spc="80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форма </a:t>
            </a:r>
            <a:r>
              <a:rPr sz="2100" spc="50" dirty="0">
                <a:latin typeface="Arial"/>
                <a:cs typeface="Arial"/>
              </a:rPr>
              <a:t>одягу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90" dirty="0">
                <a:latin typeface="Lucida Sans Unicode"/>
                <a:cs typeface="Lucida Sans Unicode"/>
              </a:rPr>
              <a:t>(</a:t>
            </a:r>
            <a:r>
              <a:rPr sz="2100" spc="90" dirty="0">
                <a:latin typeface="Arial"/>
                <a:cs typeface="Arial"/>
              </a:rPr>
              <a:t>орієнтир</a:t>
            </a:r>
            <a:r>
              <a:rPr sz="2100" spc="90" dirty="0">
                <a:latin typeface="Lucida Sans Unicode"/>
                <a:cs typeface="Lucida Sans Unicode"/>
              </a:rPr>
              <a:t>),</a:t>
            </a:r>
            <a:r>
              <a:rPr sz="2100" spc="-85" dirty="0">
                <a:latin typeface="Lucida Sans Unicode"/>
                <a:cs typeface="Lucida Sans Unicode"/>
              </a:rPr>
              <a:t> </a:t>
            </a:r>
            <a:r>
              <a:rPr sz="2100" spc="70" dirty="0">
                <a:latin typeface="Arial"/>
                <a:cs typeface="Arial"/>
              </a:rPr>
              <a:t>яка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притаманна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професійному </a:t>
            </a:r>
            <a:r>
              <a:rPr sz="2100" dirty="0">
                <a:latin typeface="Arial"/>
                <a:cs typeface="Arial"/>
              </a:rPr>
              <a:t>контексту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10" dirty="0">
                <a:latin typeface="Lucida Sans Unicode"/>
                <a:cs typeface="Lucida Sans Unicode"/>
              </a:rPr>
              <a:t> </a:t>
            </a:r>
            <a:r>
              <a:rPr sz="2100" spc="65" dirty="0">
                <a:latin typeface="Arial"/>
                <a:cs typeface="Arial"/>
              </a:rPr>
              <a:t>вимагає</a:t>
            </a:r>
            <a:r>
              <a:rPr sz="2100" spc="95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від</a:t>
            </a:r>
            <a:r>
              <a:rPr sz="2100" spc="95" dirty="0">
                <a:latin typeface="Arial"/>
                <a:cs typeface="Arial"/>
              </a:rPr>
              <a:t> учасників </a:t>
            </a:r>
            <a:r>
              <a:rPr sz="2100" spc="75" dirty="0">
                <a:latin typeface="Arial"/>
                <a:cs typeface="Arial"/>
              </a:rPr>
              <a:t>комунікації </a:t>
            </a:r>
            <a:r>
              <a:rPr sz="2100" spc="90" dirty="0">
                <a:latin typeface="Arial"/>
                <a:cs typeface="Arial"/>
              </a:rPr>
              <a:t>дотримання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відповідного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формату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спілкування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та </a:t>
            </a:r>
            <a:r>
              <a:rPr sz="2100" spc="60" dirty="0">
                <a:latin typeface="Arial"/>
                <a:cs typeface="Arial"/>
              </a:rPr>
              <a:t>поведінки</a:t>
            </a:r>
            <a:r>
              <a:rPr sz="2100" spc="60" dirty="0">
                <a:latin typeface="Lucida Sans Unicode"/>
                <a:cs typeface="Lucida Sans Unicode"/>
              </a:rPr>
              <a:t>.</a:t>
            </a:r>
            <a:endParaRPr sz="21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4187616" y="2175494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3086100" cy="10283190"/>
            </a:xfrm>
            <a:custGeom>
              <a:avLst/>
              <a:gdLst/>
              <a:ahLst/>
              <a:cxnLst/>
              <a:rect l="l" t="t" r="r" b="b"/>
              <a:pathLst>
                <a:path w="3086100" h="10283190">
                  <a:moveTo>
                    <a:pt x="3086101" y="10282986"/>
                  </a:moveTo>
                  <a:lnTo>
                    <a:pt x="0" y="10282986"/>
                  </a:lnTo>
                  <a:lnTo>
                    <a:pt x="0" y="0"/>
                  </a:lnTo>
                  <a:lnTo>
                    <a:pt x="3086101" y="0"/>
                  </a:lnTo>
                  <a:lnTo>
                    <a:pt x="3086101" y="1028298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62581" y="1920636"/>
              <a:ext cx="5889314" cy="794253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187596" y="1868702"/>
              <a:ext cx="13814425" cy="8046720"/>
            </a:xfrm>
            <a:custGeom>
              <a:avLst/>
              <a:gdLst/>
              <a:ahLst/>
              <a:cxnLst/>
              <a:rect l="l" t="t" r="r" b="b"/>
              <a:pathLst>
                <a:path w="13814425" h="8046720">
                  <a:moveTo>
                    <a:pt x="521487" y="5359984"/>
                  </a:moveTo>
                  <a:lnTo>
                    <a:pt x="517283" y="5312892"/>
                  </a:lnTo>
                  <a:lnTo>
                    <a:pt x="505180" y="5268569"/>
                  </a:lnTo>
                  <a:lnTo>
                    <a:pt x="485902" y="5227752"/>
                  </a:lnTo>
                  <a:lnTo>
                    <a:pt x="460184" y="5191201"/>
                  </a:lnTo>
                  <a:lnTo>
                    <a:pt x="428764" y="5159641"/>
                  </a:lnTo>
                  <a:lnTo>
                    <a:pt x="392366" y="5133797"/>
                  </a:lnTo>
                  <a:lnTo>
                    <a:pt x="351751" y="5114429"/>
                  </a:lnTo>
                  <a:lnTo>
                    <a:pt x="307619" y="5102263"/>
                  </a:lnTo>
                  <a:lnTo>
                    <a:pt x="260743" y="5098046"/>
                  </a:lnTo>
                  <a:lnTo>
                    <a:pt x="213855" y="5102263"/>
                  </a:lnTo>
                  <a:lnTo>
                    <a:pt x="169735" y="5114429"/>
                  </a:lnTo>
                  <a:lnTo>
                    <a:pt x="129108" y="5133797"/>
                  </a:lnTo>
                  <a:lnTo>
                    <a:pt x="92722" y="5159641"/>
                  </a:lnTo>
                  <a:lnTo>
                    <a:pt x="61302" y="5191201"/>
                  </a:lnTo>
                  <a:lnTo>
                    <a:pt x="35585" y="5227752"/>
                  </a:lnTo>
                  <a:lnTo>
                    <a:pt x="16306" y="5268569"/>
                  </a:lnTo>
                  <a:lnTo>
                    <a:pt x="4191" y="5312892"/>
                  </a:lnTo>
                  <a:lnTo>
                    <a:pt x="0" y="5359984"/>
                  </a:lnTo>
                  <a:lnTo>
                    <a:pt x="4191" y="5407088"/>
                  </a:lnTo>
                  <a:lnTo>
                    <a:pt x="16306" y="5451411"/>
                  </a:lnTo>
                  <a:lnTo>
                    <a:pt x="35585" y="5492216"/>
                  </a:lnTo>
                  <a:lnTo>
                    <a:pt x="61302" y="5528780"/>
                  </a:lnTo>
                  <a:lnTo>
                    <a:pt x="92722" y="5560339"/>
                  </a:lnTo>
                  <a:lnTo>
                    <a:pt x="129108" y="5586171"/>
                  </a:lnTo>
                  <a:lnTo>
                    <a:pt x="169735" y="5605538"/>
                  </a:lnTo>
                  <a:lnTo>
                    <a:pt x="213855" y="5617705"/>
                  </a:lnTo>
                  <a:lnTo>
                    <a:pt x="260743" y="5621921"/>
                  </a:lnTo>
                  <a:lnTo>
                    <a:pt x="307619" y="5617705"/>
                  </a:lnTo>
                  <a:lnTo>
                    <a:pt x="351751" y="5605538"/>
                  </a:lnTo>
                  <a:lnTo>
                    <a:pt x="392366" y="5586171"/>
                  </a:lnTo>
                  <a:lnTo>
                    <a:pt x="428764" y="5560339"/>
                  </a:lnTo>
                  <a:lnTo>
                    <a:pt x="460184" y="5528780"/>
                  </a:lnTo>
                  <a:lnTo>
                    <a:pt x="485902" y="5492216"/>
                  </a:lnTo>
                  <a:lnTo>
                    <a:pt x="505180" y="5451411"/>
                  </a:lnTo>
                  <a:lnTo>
                    <a:pt x="517283" y="5407088"/>
                  </a:lnTo>
                  <a:lnTo>
                    <a:pt x="521487" y="5359984"/>
                  </a:lnTo>
                  <a:close/>
                </a:path>
                <a:path w="13814425" h="8046720">
                  <a:moveTo>
                    <a:pt x="1303731" y="5359984"/>
                  </a:moveTo>
                  <a:lnTo>
                    <a:pt x="1299527" y="5312892"/>
                  </a:lnTo>
                  <a:lnTo>
                    <a:pt x="1287424" y="5268569"/>
                  </a:lnTo>
                  <a:lnTo>
                    <a:pt x="1268145" y="5227752"/>
                  </a:lnTo>
                  <a:lnTo>
                    <a:pt x="1242415" y="5191201"/>
                  </a:lnTo>
                  <a:lnTo>
                    <a:pt x="1210995" y="5159641"/>
                  </a:lnTo>
                  <a:lnTo>
                    <a:pt x="1174610" y="5133797"/>
                  </a:lnTo>
                  <a:lnTo>
                    <a:pt x="1133983" y="5114429"/>
                  </a:lnTo>
                  <a:lnTo>
                    <a:pt x="1089863" y="5102263"/>
                  </a:lnTo>
                  <a:lnTo>
                    <a:pt x="1042974" y="5098046"/>
                  </a:lnTo>
                  <a:lnTo>
                    <a:pt x="996099" y="5102263"/>
                  </a:lnTo>
                  <a:lnTo>
                    <a:pt x="951979" y="5114429"/>
                  </a:lnTo>
                  <a:lnTo>
                    <a:pt x="911352" y="5133797"/>
                  </a:lnTo>
                  <a:lnTo>
                    <a:pt x="874966" y="5159641"/>
                  </a:lnTo>
                  <a:lnTo>
                    <a:pt x="843534" y="5191201"/>
                  </a:lnTo>
                  <a:lnTo>
                    <a:pt x="817816" y="5227752"/>
                  </a:lnTo>
                  <a:lnTo>
                    <a:pt x="798537" y="5268569"/>
                  </a:lnTo>
                  <a:lnTo>
                    <a:pt x="786434" y="5312892"/>
                  </a:lnTo>
                  <a:lnTo>
                    <a:pt x="782231" y="5359984"/>
                  </a:lnTo>
                  <a:lnTo>
                    <a:pt x="786434" y="5407088"/>
                  </a:lnTo>
                  <a:lnTo>
                    <a:pt x="798537" y="5451411"/>
                  </a:lnTo>
                  <a:lnTo>
                    <a:pt x="817816" y="5492216"/>
                  </a:lnTo>
                  <a:lnTo>
                    <a:pt x="843534" y="5528780"/>
                  </a:lnTo>
                  <a:lnTo>
                    <a:pt x="874966" y="5560339"/>
                  </a:lnTo>
                  <a:lnTo>
                    <a:pt x="911352" y="5586171"/>
                  </a:lnTo>
                  <a:lnTo>
                    <a:pt x="951979" y="5605538"/>
                  </a:lnTo>
                  <a:lnTo>
                    <a:pt x="996099" y="5617705"/>
                  </a:lnTo>
                  <a:lnTo>
                    <a:pt x="1042974" y="5621921"/>
                  </a:lnTo>
                  <a:lnTo>
                    <a:pt x="1089863" y="5617705"/>
                  </a:lnTo>
                  <a:lnTo>
                    <a:pt x="1133983" y="5605538"/>
                  </a:lnTo>
                  <a:lnTo>
                    <a:pt x="1174610" y="5586171"/>
                  </a:lnTo>
                  <a:lnTo>
                    <a:pt x="1210995" y="5560339"/>
                  </a:lnTo>
                  <a:lnTo>
                    <a:pt x="1242415" y="5528780"/>
                  </a:lnTo>
                  <a:lnTo>
                    <a:pt x="1268145" y="5492216"/>
                  </a:lnTo>
                  <a:lnTo>
                    <a:pt x="1287424" y="5451411"/>
                  </a:lnTo>
                  <a:lnTo>
                    <a:pt x="1299527" y="5407088"/>
                  </a:lnTo>
                  <a:lnTo>
                    <a:pt x="1303731" y="5359984"/>
                  </a:lnTo>
                  <a:close/>
                </a:path>
                <a:path w="13814425" h="8046720">
                  <a:moveTo>
                    <a:pt x="2085962" y="5359984"/>
                  </a:moveTo>
                  <a:lnTo>
                    <a:pt x="2081771" y="5312892"/>
                  </a:lnTo>
                  <a:lnTo>
                    <a:pt x="2069655" y="5268569"/>
                  </a:lnTo>
                  <a:lnTo>
                    <a:pt x="2050376" y="5227752"/>
                  </a:lnTo>
                  <a:lnTo>
                    <a:pt x="2024659" y="5191201"/>
                  </a:lnTo>
                  <a:lnTo>
                    <a:pt x="1993239" y="5159641"/>
                  </a:lnTo>
                  <a:lnTo>
                    <a:pt x="1956854" y="5133797"/>
                  </a:lnTo>
                  <a:lnTo>
                    <a:pt x="1916226" y="5114429"/>
                  </a:lnTo>
                  <a:lnTo>
                    <a:pt x="1872107" y="5102263"/>
                  </a:lnTo>
                  <a:lnTo>
                    <a:pt x="1825218" y="5098046"/>
                  </a:lnTo>
                  <a:lnTo>
                    <a:pt x="1778342" y="5102263"/>
                  </a:lnTo>
                  <a:lnTo>
                    <a:pt x="1734210" y="5114429"/>
                  </a:lnTo>
                  <a:lnTo>
                    <a:pt x="1693595" y="5133797"/>
                  </a:lnTo>
                  <a:lnTo>
                    <a:pt x="1657197" y="5159641"/>
                  </a:lnTo>
                  <a:lnTo>
                    <a:pt x="1625777" y="5191201"/>
                  </a:lnTo>
                  <a:lnTo>
                    <a:pt x="1600060" y="5227752"/>
                  </a:lnTo>
                  <a:lnTo>
                    <a:pt x="1580781" y="5268569"/>
                  </a:lnTo>
                  <a:lnTo>
                    <a:pt x="1568678" y="5312892"/>
                  </a:lnTo>
                  <a:lnTo>
                    <a:pt x="1564474" y="5359984"/>
                  </a:lnTo>
                  <a:lnTo>
                    <a:pt x="1568678" y="5407088"/>
                  </a:lnTo>
                  <a:lnTo>
                    <a:pt x="1580781" y="5451411"/>
                  </a:lnTo>
                  <a:lnTo>
                    <a:pt x="1600060" y="5492216"/>
                  </a:lnTo>
                  <a:lnTo>
                    <a:pt x="1625777" y="5528780"/>
                  </a:lnTo>
                  <a:lnTo>
                    <a:pt x="1657197" y="5560339"/>
                  </a:lnTo>
                  <a:lnTo>
                    <a:pt x="1693595" y="5586171"/>
                  </a:lnTo>
                  <a:lnTo>
                    <a:pt x="1734210" y="5605538"/>
                  </a:lnTo>
                  <a:lnTo>
                    <a:pt x="1778342" y="5617705"/>
                  </a:lnTo>
                  <a:lnTo>
                    <a:pt x="1825218" y="5621921"/>
                  </a:lnTo>
                  <a:lnTo>
                    <a:pt x="1872107" y="5617705"/>
                  </a:lnTo>
                  <a:lnTo>
                    <a:pt x="1916226" y="5605538"/>
                  </a:lnTo>
                  <a:lnTo>
                    <a:pt x="1956854" y="5586171"/>
                  </a:lnTo>
                  <a:lnTo>
                    <a:pt x="1993239" y="5560339"/>
                  </a:lnTo>
                  <a:lnTo>
                    <a:pt x="2024659" y="5528780"/>
                  </a:lnTo>
                  <a:lnTo>
                    <a:pt x="2050376" y="5492216"/>
                  </a:lnTo>
                  <a:lnTo>
                    <a:pt x="2069655" y="5451411"/>
                  </a:lnTo>
                  <a:lnTo>
                    <a:pt x="2081771" y="5407088"/>
                  </a:lnTo>
                  <a:lnTo>
                    <a:pt x="2085962" y="5359984"/>
                  </a:lnTo>
                  <a:close/>
                </a:path>
                <a:path w="13814425" h="8046720">
                  <a:moveTo>
                    <a:pt x="13814158" y="639826"/>
                  </a:moveTo>
                  <a:lnTo>
                    <a:pt x="13812406" y="592112"/>
                  </a:lnTo>
                  <a:lnTo>
                    <a:pt x="13812304" y="591197"/>
                  </a:lnTo>
                  <a:lnTo>
                    <a:pt x="13812266" y="590892"/>
                  </a:lnTo>
                  <a:lnTo>
                    <a:pt x="13807224" y="545325"/>
                  </a:lnTo>
                  <a:lnTo>
                    <a:pt x="13798728" y="499630"/>
                  </a:lnTo>
                  <a:lnTo>
                    <a:pt x="13787057" y="455117"/>
                  </a:lnTo>
                  <a:lnTo>
                    <a:pt x="13772325" y="411937"/>
                  </a:lnTo>
                  <a:lnTo>
                    <a:pt x="13754659" y="370192"/>
                  </a:lnTo>
                  <a:lnTo>
                    <a:pt x="13734187" y="330009"/>
                  </a:lnTo>
                  <a:lnTo>
                    <a:pt x="13711022" y="291528"/>
                  </a:lnTo>
                  <a:lnTo>
                    <a:pt x="13710285" y="290487"/>
                  </a:lnTo>
                  <a:lnTo>
                    <a:pt x="13710285" y="639826"/>
                  </a:lnTo>
                  <a:lnTo>
                    <a:pt x="13710196" y="7414107"/>
                  </a:lnTo>
                  <a:lnTo>
                    <a:pt x="13708139" y="7459777"/>
                  </a:lnTo>
                  <a:lnTo>
                    <a:pt x="13701687" y="7508113"/>
                  </a:lnTo>
                  <a:lnTo>
                    <a:pt x="13701560" y="7508659"/>
                  </a:lnTo>
                  <a:lnTo>
                    <a:pt x="13691210" y="7554163"/>
                  </a:lnTo>
                  <a:lnTo>
                    <a:pt x="13676884" y="7598638"/>
                  </a:lnTo>
                  <a:lnTo>
                    <a:pt x="13676795" y="7598829"/>
                  </a:lnTo>
                  <a:lnTo>
                    <a:pt x="13658863" y="7641349"/>
                  </a:lnTo>
                  <a:lnTo>
                    <a:pt x="13637349" y="7682090"/>
                  </a:lnTo>
                  <a:lnTo>
                    <a:pt x="13612533" y="7720685"/>
                  </a:lnTo>
                  <a:lnTo>
                    <a:pt x="13584593" y="7756931"/>
                  </a:lnTo>
                  <a:lnTo>
                    <a:pt x="13553707" y="7790637"/>
                  </a:lnTo>
                  <a:lnTo>
                    <a:pt x="13520077" y="7821612"/>
                  </a:lnTo>
                  <a:lnTo>
                    <a:pt x="13483895" y="7849667"/>
                  </a:lnTo>
                  <a:lnTo>
                    <a:pt x="13445312" y="7874597"/>
                  </a:lnTo>
                  <a:lnTo>
                    <a:pt x="13404545" y="7896225"/>
                  </a:lnTo>
                  <a:lnTo>
                    <a:pt x="13361772" y="7914348"/>
                  </a:lnTo>
                  <a:lnTo>
                    <a:pt x="13317182" y="7928775"/>
                  </a:lnTo>
                  <a:lnTo>
                    <a:pt x="13270649" y="7939392"/>
                  </a:lnTo>
                  <a:lnTo>
                    <a:pt x="13270446" y="7939392"/>
                  </a:lnTo>
                  <a:lnTo>
                    <a:pt x="13223139" y="7945818"/>
                  </a:lnTo>
                  <a:lnTo>
                    <a:pt x="13174320" y="7948003"/>
                  </a:lnTo>
                  <a:lnTo>
                    <a:pt x="8462874" y="7948003"/>
                  </a:lnTo>
                  <a:lnTo>
                    <a:pt x="8414245" y="7945818"/>
                  </a:lnTo>
                  <a:lnTo>
                    <a:pt x="8366811" y="7939392"/>
                  </a:lnTo>
                  <a:lnTo>
                    <a:pt x="8320748" y="7928927"/>
                  </a:lnTo>
                  <a:lnTo>
                    <a:pt x="8276272" y="7914589"/>
                  </a:lnTo>
                  <a:lnTo>
                    <a:pt x="8233562" y="7896568"/>
                  </a:lnTo>
                  <a:lnTo>
                    <a:pt x="8192821" y="7875054"/>
                  </a:lnTo>
                  <a:lnTo>
                    <a:pt x="8154225" y="7850238"/>
                  </a:lnTo>
                  <a:lnTo>
                    <a:pt x="8117980" y="7822298"/>
                  </a:lnTo>
                  <a:lnTo>
                    <a:pt x="8084274" y="7791412"/>
                  </a:lnTo>
                  <a:lnTo>
                    <a:pt x="8053298" y="7757782"/>
                  </a:lnTo>
                  <a:lnTo>
                    <a:pt x="8025257" y="7721587"/>
                  </a:lnTo>
                  <a:lnTo>
                    <a:pt x="8000314" y="7683017"/>
                  </a:lnTo>
                  <a:lnTo>
                    <a:pt x="7978686" y="7642250"/>
                  </a:lnTo>
                  <a:lnTo>
                    <a:pt x="7978597" y="7642022"/>
                  </a:lnTo>
                  <a:lnTo>
                    <a:pt x="7960563" y="7599477"/>
                  </a:lnTo>
                  <a:lnTo>
                    <a:pt x="7946136" y="7554887"/>
                  </a:lnTo>
                  <a:lnTo>
                    <a:pt x="7935582" y="7508659"/>
                  </a:lnTo>
                  <a:lnTo>
                    <a:pt x="7929118" y="7460970"/>
                  </a:lnTo>
                  <a:lnTo>
                    <a:pt x="7929067" y="7459777"/>
                  </a:lnTo>
                  <a:lnTo>
                    <a:pt x="7927010" y="7414107"/>
                  </a:lnTo>
                  <a:lnTo>
                    <a:pt x="7926921" y="639826"/>
                  </a:lnTo>
                  <a:lnTo>
                    <a:pt x="7929080" y="592112"/>
                  </a:lnTo>
                  <a:lnTo>
                    <a:pt x="7935582" y="543763"/>
                  </a:lnTo>
                  <a:lnTo>
                    <a:pt x="7935709" y="543217"/>
                  </a:lnTo>
                  <a:lnTo>
                    <a:pt x="7946136" y="497700"/>
                  </a:lnTo>
                  <a:lnTo>
                    <a:pt x="7960563" y="453224"/>
                  </a:lnTo>
                  <a:lnTo>
                    <a:pt x="7978686" y="410514"/>
                  </a:lnTo>
                  <a:lnTo>
                    <a:pt x="8000314" y="369773"/>
                  </a:lnTo>
                  <a:lnTo>
                    <a:pt x="8025257" y="331177"/>
                  </a:lnTo>
                  <a:lnTo>
                    <a:pt x="8053298" y="294932"/>
                  </a:lnTo>
                  <a:lnTo>
                    <a:pt x="8084274" y="261226"/>
                  </a:lnTo>
                  <a:lnTo>
                    <a:pt x="8117980" y="230251"/>
                  </a:lnTo>
                  <a:lnTo>
                    <a:pt x="8154225" y="202209"/>
                  </a:lnTo>
                  <a:lnTo>
                    <a:pt x="8192821" y="177266"/>
                  </a:lnTo>
                  <a:lnTo>
                    <a:pt x="8233562" y="155638"/>
                  </a:lnTo>
                  <a:lnTo>
                    <a:pt x="8276272" y="137515"/>
                  </a:lnTo>
                  <a:lnTo>
                    <a:pt x="8320748" y="123088"/>
                  </a:lnTo>
                  <a:lnTo>
                    <a:pt x="8367103" y="112471"/>
                  </a:lnTo>
                  <a:lnTo>
                    <a:pt x="8367306" y="112471"/>
                  </a:lnTo>
                  <a:lnTo>
                    <a:pt x="8414372" y="106057"/>
                  </a:lnTo>
                  <a:lnTo>
                    <a:pt x="8414652" y="106057"/>
                  </a:lnTo>
                  <a:lnTo>
                    <a:pt x="8462874" y="103873"/>
                  </a:lnTo>
                  <a:lnTo>
                    <a:pt x="13174320" y="103873"/>
                  </a:lnTo>
                  <a:lnTo>
                    <a:pt x="13222961" y="106057"/>
                  </a:lnTo>
                  <a:lnTo>
                    <a:pt x="13270408" y="112471"/>
                  </a:lnTo>
                  <a:lnTo>
                    <a:pt x="13316458" y="122936"/>
                  </a:lnTo>
                  <a:lnTo>
                    <a:pt x="13360934" y="137274"/>
                  </a:lnTo>
                  <a:lnTo>
                    <a:pt x="13403644" y="155295"/>
                  </a:lnTo>
                  <a:lnTo>
                    <a:pt x="13444398" y="176809"/>
                  </a:lnTo>
                  <a:lnTo>
                    <a:pt x="13482981" y="201625"/>
                  </a:lnTo>
                  <a:lnTo>
                    <a:pt x="13519226" y="229577"/>
                  </a:lnTo>
                  <a:lnTo>
                    <a:pt x="13552932" y="260451"/>
                  </a:lnTo>
                  <a:lnTo>
                    <a:pt x="13583907" y="294081"/>
                  </a:lnTo>
                  <a:lnTo>
                    <a:pt x="13611962" y="330276"/>
                  </a:lnTo>
                  <a:lnTo>
                    <a:pt x="13636892" y="368846"/>
                  </a:lnTo>
                  <a:lnTo>
                    <a:pt x="13658520" y="409613"/>
                  </a:lnTo>
                  <a:lnTo>
                    <a:pt x="13676643" y="452386"/>
                  </a:lnTo>
                  <a:lnTo>
                    <a:pt x="13691070" y="496989"/>
                  </a:lnTo>
                  <a:lnTo>
                    <a:pt x="13701611" y="543217"/>
                  </a:lnTo>
                  <a:lnTo>
                    <a:pt x="13708088" y="590892"/>
                  </a:lnTo>
                  <a:lnTo>
                    <a:pt x="13708139" y="592112"/>
                  </a:lnTo>
                  <a:lnTo>
                    <a:pt x="13708215" y="593915"/>
                  </a:lnTo>
                  <a:lnTo>
                    <a:pt x="13710285" y="639826"/>
                  </a:lnTo>
                  <a:lnTo>
                    <a:pt x="13710285" y="290487"/>
                  </a:lnTo>
                  <a:lnTo>
                    <a:pt x="13685304" y="254863"/>
                  </a:lnTo>
                  <a:lnTo>
                    <a:pt x="13657148" y="220141"/>
                  </a:lnTo>
                  <a:lnTo>
                    <a:pt x="13626681" y="187490"/>
                  </a:lnTo>
                  <a:lnTo>
                    <a:pt x="13594017" y="157010"/>
                  </a:lnTo>
                  <a:lnTo>
                    <a:pt x="13559295" y="128854"/>
                  </a:lnTo>
                  <a:lnTo>
                    <a:pt x="13523671" y="103873"/>
                  </a:lnTo>
                  <a:lnTo>
                    <a:pt x="13522770" y="103238"/>
                  </a:lnTo>
                  <a:lnTo>
                    <a:pt x="13484263" y="80048"/>
                  </a:lnTo>
                  <a:lnTo>
                    <a:pt x="13444055" y="59550"/>
                  </a:lnTo>
                  <a:lnTo>
                    <a:pt x="13402285" y="41871"/>
                  </a:lnTo>
                  <a:lnTo>
                    <a:pt x="13359079" y="27127"/>
                  </a:lnTo>
                  <a:lnTo>
                    <a:pt x="13314553" y="15443"/>
                  </a:lnTo>
                  <a:lnTo>
                    <a:pt x="13268833" y="6946"/>
                  </a:lnTo>
                  <a:lnTo>
                    <a:pt x="13222046" y="1765"/>
                  </a:lnTo>
                  <a:lnTo>
                    <a:pt x="13174320" y="0"/>
                  </a:lnTo>
                  <a:lnTo>
                    <a:pt x="8462874" y="0"/>
                  </a:lnTo>
                  <a:lnTo>
                    <a:pt x="8415160" y="1765"/>
                  </a:lnTo>
                  <a:lnTo>
                    <a:pt x="8368373" y="6946"/>
                  </a:lnTo>
                  <a:lnTo>
                    <a:pt x="8322678" y="15443"/>
                  </a:lnTo>
                  <a:lnTo>
                    <a:pt x="8278165" y="27127"/>
                  </a:lnTo>
                  <a:lnTo>
                    <a:pt x="8234985" y="41871"/>
                  </a:lnTo>
                  <a:lnTo>
                    <a:pt x="8193240" y="59550"/>
                  </a:lnTo>
                  <a:lnTo>
                    <a:pt x="8153070" y="80048"/>
                  </a:lnTo>
                  <a:lnTo>
                    <a:pt x="8114576" y="103238"/>
                  </a:lnTo>
                  <a:lnTo>
                    <a:pt x="8077911" y="129006"/>
                  </a:lnTo>
                  <a:lnTo>
                    <a:pt x="8043189" y="157213"/>
                  </a:lnTo>
                  <a:lnTo>
                    <a:pt x="8010525" y="187744"/>
                  </a:lnTo>
                  <a:lnTo>
                    <a:pt x="7980058" y="220484"/>
                  </a:lnTo>
                  <a:lnTo>
                    <a:pt x="7951902" y="255295"/>
                  </a:lnTo>
                  <a:lnTo>
                    <a:pt x="7926184" y="292074"/>
                  </a:lnTo>
                  <a:lnTo>
                    <a:pt x="7903019" y="330669"/>
                  </a:lnTo>
                  <a:lnTo>
                    <a:pt x="7882547" y="370992"/>
                  </a:lnTo>
                  <a:lnTo>
                    <a:pt x="7864881" y="412889"/>
                  </a:lnTo>
                  <a:lnTo>
                    <a:pt x="7850149" y="456260"/>
                  </a:lnTo>
                  <a:lnTo>
                    <a:pt x="7838478" y="500964"/>
                  </a:lnTo>
                  <a:lnTo>
                    <a:pt x="7829982" y="546887"/>
                  </a:lnTo>
                  <a:lnTo>
                    <a:pt x="7824800" y="593915"/>
                  </a:lnTo>
                  <a:lnTo>
                    <a:pt x="7823047" y="639826"/>
                  </a:lnTo>
                  <a:lnTo>
                    <a:pt x="7823047" y="7414107"/>
                  </a:lnTo>
                  <a:lnTo>
                    <a:pt x="7824800" y="7461834"/>
                  </a:lnTo>
                  <a:lnTo>
                    <a:pt x="7829994" y="7508659"/>
                  </a:lnTo>
                  <a:lnTo>
                    <a:pt x="7838453" y="7554163"/>
                  </a:lnTo>
                  <a:lnTo>
                    <a:pt x="7850149" y="7598829"/>
                  </a:lnTo>
                  <a:lnTo>
                    <a:pt x="7864881" y="7642022"/>
                  </a:lnTo>
                  <a:lnTo>
                    <a:pt x="7864983" y="7642250"/>
                  </a:lnTo>
                  <a:lnTo>
                    <a:pt x="7882547" y="7683767"/>
                  </a:lnTo>
                  <a:lnTo>
                    <a:pt x="7903019" y="7723937"/>
                  </a:lnTo>
                  <a:lnTo>
                    <a:pt x="7926184" y="7762418"/>
                  </a:lnTo>
                  <a:lnTo>
                    <a:pt x="7951902" y="7799083"/>
                  </a:lnTo>
                  <a:lnTo>
                    <a:pt x="7980058" y="7833804"/>
                  </a:lnTo>
                  <a:lnTo>
                    <a:pt x="8010525" y="7866469"/>
                  </a:lnTo>
                  <a:lnTo>
                    <a:pt x="8043189" y="7896936"/>
                  </a:lnTo>
                  <a:lnTo>
                    <a:pt x="8077911" y="7925092"/>
                  </a:lnTo>
                  <a:lnTo>
                    <a:pt x="8114576" y="7950809"/>
                  </a:lnTo>
                  <a:lnTo>
                    <a:pt x="8153070" y="7973974"/>
                  </a:lnTo>
                  <a:lnTo>
                    <a:pt x="8193240" y="7994447"/>
                  </a:lnTo>
                  <a:lnTo>
                    <a:pt x="8234985" y="8012112"/>
                  </a:lnTo>
                  <a:lnTo>
                    <a:pt x="8278165" y="8026844"/>
                  </a:lnTo>
                  <a:lnTo>
                    <a:pt x="8322678" y="8038516"/>
                  </a:lnTo>
                  <a:lnTo>
                    <a:pt x="8364245" y="8046237"/>
                  </a:lnTo>
                  <a:lnTo>
                    <a:pt x="13272732" y="8046237"/>
                  </a:lnTo>
                  <a:lnTo>
                    <a:pt x="13314071" y="8038516"/>
                  </a:lnTo>
                  <a:lnTo>
                    <a:pt x="13314236" y="8038516"/>
                  </a:lnTo>
                  <a:lnTo>
                    <a:pt x="13359206" y="8026654"/>
                  </a:lnTo>
                  <a:lnTo>
                    <a:pt x="13402475" y="8011833"/>
                  </a:lnTo>
                  <a:lnTo>
                    <a:pt x="13444309" y="7994066"/>
                  </a:lnTo>
                  <a:lnTo>
                    <a:pt x="13484581" y="7973466"/>
                  </a:lnTo>
                  <a:lnTo>
                    <a:pt x="13523151" y="7950187"/>
                  </a:lnTo>
                  <a:lnTo>
                    <a:pt x="13559917" y="7924330"/>
                  </a:lnTo>
                  <a:lnTo>
                    <a:pt x="13594728" y="7896034"/>
                  </a:lnTo>
                  <a:lnTo>
                    <a:pt x="13627456" y="7865415"/>
                  </a:lnTo>
                  <a:lnTo>
                    <a:pt x="13657987" y="7832623"/>
                  </a:lnTo>
                  <a:lnTo>
                    <a:pt x="13686193" y="7797749"/>
                  </a:lnTo>
                  <a:lnTo>
                    <a:pt x="13711949" y="7760957"/>
                  </a:lnTo>
                  <a:lnTo>
                    <a:pt x="13735101" y="7722349"/>
                  </a:lnTo>
                  <a:lnTo>
                    <a:pt x="13755535" y="7682090"/>
                  </a:lnTo>
                  <a:lnTo>
                    <a:pt x="13773163" y="7640206"/>
                  </a:lnTo>
                  <a:lnTo>
                    <a:pt x="13787806" y="7596924"/>
                  </a:lnTo>
                  <a:lnTo>
                    <a:pt x="13799363" y="7552347"/>
                  </a:lnTo>
                  <a:lnTo>
                    <a:pt x="13807681" y="7506589"/>
                  </a:lnTo>
                  <a:lnTo>
                    <a:pt x="13812660" y="7459777"/>
                  </a:lnTo>
                  <a:lnTo>
                    <a:pt x="13814095" y="7414107"/>
                  </a:lnTo>
                  <a:lnTo>
                    <a:pt x="13814158" y="6398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604331" y="307968"/>
            <a:ext cx="9356725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2500" spc="-114" dirty="0">
                <a:latin typeface="Arial Black"/>
                <a:cs typeface="Arial Black"/>
              </a:rPr>
              <a:t>КОМУНІКАЦІЙНИЙ</a:t>
            </a:r>
            <a:r>
              <a:rPr sz="2500" spc="-275" dirty="0">
                <a:latin typeface="Arial Black"/>
                <a:cs typeface="Arial Black"/>
              </a:rPr>
              <a:t> </a:t>
            </a:r>
            <a:r>
              <a:rPr sz="2500" spc="-270" dirty="0">
                <a:latin typeface="Arial Black"/>
                <a:cs typeface="Arial Black"/>
              </a:rPr>
              <a:t>ПРОЦЕС</a:t>
            </a:r>
            <a:r>
              <a:rPr sz="2500" spc="-135" dirty="0">
                <a:latin typeface="Arial Black"/>
                <a:cs typeface="Arial Black"/>
              </a:rPr>
              <a:t> </a:t>
            </a:r>
            <a:r>
              <a:rPr sz="2500" dirty="0">
                <a:latin typeface="Arial"/>
                <a:cs typeface="Arial"/>
              </a:rPr>
              <a:t>МОЖНА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РОЗДІЛИТИ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</a:t>
            </a:r>
            <a:r>
              <a:rPr sz="2500" spc="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ВІСІМ </a:t>
            </a:r>
            <a:r>
              <a:rPr sz="2500" spc="-30" dirty="0">
                <a:latin typeface="Arial"/>
                <a:cs typeface="Arial"/>
              </a:rPr>
              <a:t>ОСНОВНИХ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50" dirty="0">
                <a:latin typeface="Arial"/>
                <a:cs typeface="Arial"/>
              </a:rPr>
              <a:t>СКЛАДОВИХ</a:t>
            </a:r>
            <a:r>
              <a:rPr sz="2500" i="1" spc="-50" dirty="0">
                <a:latin typeface="Lucida Sans"/>
                <a:cs typeface="Lucida Sans"/>
              </a:rPr>
              <a:t>:</a:t>
            </a:r>
            <a:r>
              <a:rPr sz="2500" i="1" spc="-140" dirty="0">
                <a:latin typeface="Lucida Sans"/>
                <a:cs typeface="Lucida Sans"/>
              </a:rPr>
              <a:t> </a:t>
            </a:r>
            <a:r>
              <a:rPr sz="2500" i="1" spc="-235" dirty="0">
                <a:latin typeface="Arial"/>
                <a:cs typeface="Arial"/>
              </a:rPr>
              <a:t>ДЖЕРЕЛО</a:t>
            </a:r>
            <a:r>
              <a:rPr sz="2500" i="1" spc="-235" dirty="0">
                <a:latin typeface="Gill Sans MT"/>
                <a:cs typeface="Gill Sans MT"/>
              </a:rPr>
              <a:t>,</a:t>
            </a:r>
            <a:r>
              <a:rPr sz="2500" i="1" spc="50" dirty="0">
                <a:latin typeface="Gill Sans MT"/>
                <a:cs typeface="Gill Sans MT"/>
              </a:rPr>
              <a:t> </a:t>
            </a:r>
            <a:r>
              <a:rPr sz="2500" i="1" spc="-135" dirty="0">
                <a:latin typeface="Arial"/>
                <a:cs typeface="Arial"/>
              </a:rPr>
              <a:t>ПОВІДОМЛЕННЯ</a:t>
            </a:r>
            <a:r>
              <a:rPr sz="2500" i="1" spc="-135" dirty="0">
                <a:latin typeface="Gill Sans MT"/>
                <a:cs typeface="Gill Sans MT"/>
              </a:rPr>
              <a:t>,</a:t>
            </a:r>
            <a:r>
              <a:rPr sz="2500" i="1" spc="40" dirty="0">
                <a:latin typeface="Gill Sans MT"/>
                <a:cs typeface="Gill Sans MT"/>
              </a:rPr>
              <a:t> </a:t>
            </a:r>
            <a:r>
              <a:rPr sz="2500" i="1" spc="-10" dirty="0">
                <a:latin typeface="Arial"/>
                <a:cs typeface="Arial"/>
              </a:rPr>
              <a:t>КАНАЛ</a:t>
            </a:r>
            <a:r>
              <a:rPr sz="2500" i="1" spc="-10" dirty="0">
                <a:latin typeface="Gill Sans MT"/>
                <a:cs typeface="Gill Sans MT"/>
              </a:rPr>
              <a:t>, </a:t>
            </a:r>
            <a:r>
              <a:rPr sz="2500" i="1" spc="-145" dirty="0">
                <a:latin typeface="Arial"/>
                <a:cs typeface="Arial"/>
              </a:rPr>
              <a:t>ОТРИМУВАЧ</a:t>
            </a:r>
            <a:r>
              <a:rPr sz="2500" i="1" spc="-145" dirty="0">
                <a:latin typeface="Gill Sans MT"/>
                <a:cs typeface="Gill Sans MT"/>
              </a:rPr>
              <a:t>,</a:t>
            </a:r>
            <a:r>
              <a:rPr sz="2500" i="1" spc="20" dirty="0">
                <a:latin typeface="Gill Sans MT"/>
                <a:cs typeface="Gill Sans MT"/>
              </a:rPr>
              <a:t> </a:t>
            </a:r>
            <a:r>
              <a:rPr sz="2500" i="1" spc="-85" dirty="0">
                <a:latin typeface="Arial"/>
                <a:cs typeface="Arial"/>
              </a:rPr>
              <a:t>ВІДГУК</a:t>
            </a:r>
            <a:r>
              <a:rPr sz="2500" i="1" spc="-85" dirty="0">
                <a:latin typeface="Gill Sans MT"/>
                <a:cs typeface="Gill Sans MT"/>
              </a:rPr>
              <a:t>,</a:t>
            </a:r>
            <a:r>
              <a:rPr sz="2500" i="1" spc="20" dirty="0">
                <a:latin typeface="Gill Sans MT"/>
                <a:cs typeface="Gill Sans MT"/>
              </a:rPr>
              <a:t> </a:t>
            </a:r>
            <a:r>
              <a:rPr sz="2500" i="1" spc="-175" dirty="0">
                <a:latin typeface="Arial"/>
                <a:cs typeface="Arial"/>
              </a:rPr>
              <a:t>ОТОЧЕННЯ</a:t>
            </a:r>
            <a:r>
              <a:rPr sz="2500" i="1" spc="-175" dirty="0">
                <a:latin typeface="Gill Sans MT"/>
                <a:cs typeface="Gill Sans MT"/>
              </a:rPr>
              <a:t>,</a:t>
            </a:r>
            <a:r>
              <a:rPr sz="2500" i="1" spc="25" dirty="0">
                <a:latin typeface="Gill Sans MT"/>
                <a:cs typeface="Gill Sans MT"/>
              </a:rPr>
              <a:t> </a:t>
            </a:r>
            <a:r>
              <a:rPr sz="2500" i="1" spc="-195" dirty="0">
                <a:latin typeface="Arial"/>
                <a:cs typeface="Arial"/>
              </a:rPr>
              <a:t>КОНТЕКСТ</a:t>
            </a:r>
            <a:r>
              <a:rPr sz="2500" i="1" spc="-195" dirty="0">
                <a:latin typeface="Gill Sans MT"/>
                <a:cs typeface="Gill Sans MT"/>
              </a:rPr>
              <a:t>,</a:t>
            </a:r>
            <a:r>
              <a:rPr sz="2500" i="1" spc="20" dirty="0">
                <a:latin typeface="Gill Sans MT"/>
                <a:cs typeface="Gill Sans MT"/>
              </a:rPr>
              <a:t> </a:t>
            </a:r>
            <a:r>
              <a:rPr sz="2500" b="1" i="1" spc="-10" dirty="0">
                <a:latin typeface="Arial"/>
                <a:cs typeface="Arial"/>
              </a:rPr>
              <a:t>ПЕРЕШКОДА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88561" y="2719450"/>
            <a:ext cx="7090409" cy="37401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lang="uk-UA" sz="2100" spc="-105" dirty="0" smtClean="0">
                <a:latin typeface="Arial Black"/>
                <a:cs typeface="Arial Black"/>
              </a:rPr>
              <a:t>	</a:t>
            </a:r>
            <a:r>
              <a:rPr sz="2100" spc="-105" dirty="0" err="1" smtClean="0">
                <a:latin typeface="Arial Black"/>
                <a:cs typeface="Arial Black"/>
              </a:rPr>
              <a:t>Перешкода</a:t>
            </a:r>
            <a:r>
              <a:rPr sz="2100" spc="-90" dirty="0" smtClean="0">
                <a:latin typeface="Arial Black"/>
                <a:cs typeface="Arial Black"/>
              </a:rPr>
              <a:t> </a:t>
            </a:r>
            <a:r>
              <a:rPr sz="2100" dirty="0">
                <a:latin typeface="Arial"/>
                <a:cs typeface="Arial"/>
              </a:rPr>
              <a:t>є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i="1" dirty="0">
                <a:latin typeface="Lucida Sans"/>
                <a:cs typeface="Lucida Sans"/>
              </a:rPr>
              <a:t>«</a:t>
            </a:r>
            <a:r>
              <a:rPr sz="2100" dirty="0">
                <a:latin typeface="Arial"/>
                <a:cs typeface="Arial"/>
              </a:rPr>
              <a:t>шумом</a:t>
            </a:r>
            <a:r>
              <a:rPr sz="2100" i="1" dirty="0">
                <a:latin typeface="Lucida Sans"/>
                <a:cs typeface="Lucida Sans"/>
              </a:rPr>
              <a:t>»,</a:t>
            </a:r>
            <a:r>
              <a:rPr sz="2100" i="1" spc="-55" dirty="0">
                <a:latin typeface="Lucida Sans"/>
                <a:cs typeface="Lucida Sans"/>
              </a:rPr>
              <a:t> </a:t>
            </a:r>
            <a:r>
              <a:rPr sz="2100" spc="135" dirty="0">
                <a:latin typeface="Arial"/>
                <a:cs typeface="Arial"/>
              </a:rPr>
              <a:t>який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блокує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або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змінює </a:t>
            </a:r>
            <a:r>
              <a:rPr sz="2100" spc="135" dirty="0">
                <a:latin typeface="Arial"/>
                <a:cs typeface="Arial"/>
              </a:rPr>
              <a:t>первинний</a:t>
            </a:r>
            <a:r>
              <a:rPr sz="2100" spc="9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зміст</a:t>
            </a:r>
            <a:r>
              <a:rPr sz="2100" spc="9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повідомлення</a:t>
            </a:r>
            <a:r>
              <a:rPr sz="2100" i="1" spc="55" dirty="0">
                <a:latin typeface="Lucida Sans"/>
                <a:cs typeface="Lucida Sans"/>
              </a:rPr>
              <a:t>.</a:t>
            </a:r>
            <a:r>
              <a:rPr sz="2100" i="1" spc="10" dirty="0">
                <a:latin typeface="Lucida Sans"/>
                <a:cs typeface="Lucida Sans"/>
              </a:rPr>
              <a:t> </a:t>
            </a:r>
            <a:r>
              <a:rPr sz="2100" spc="80" dirty="0">
                <a:latin typeface="Arial"/>
                <a:cs typeface="Arial"/>
              </a:rPr>
              <a:t>Психологічним </a:t>
            </a:r>
            <a:r>
              <a:rPr sz="2100" spc="105" dirty="0">
                <a:latin typeface="Arial"/>
                <a:cs typeface="Arial"/>
              </a:rPr>
              <a:t>шумом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є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думки</a:t>
            </a:r>
            <a:r>
              <a:rPr sz="2100" i="1" dirty="0">
                <a:latin typeface="Lucida Sans"/>
                <a:cs typeface="Lucida Sans"/>
              </a:rPr>
              <a:t>,</a:t>
            </a:r>
            <a:r>
              <a:rPr sz="2100" i="1" spc="-70" dirty="0">
                <a:latin typeface="Lucida Sans"/>
                <a:cs typeface="Lucida Sans"/>
              </a:rPr>
              <a:t> </a:t>
            </a:r>
            <a:r>
              <a:rPr sz="2100" spc="95" dirty="0">
                <a:latin typeface="Arial"/>
                <a:cs typeface="Arial"/>
              </a:rPr>
              <a:t>які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відволікають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увагу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45" dirty="0">
                <a:latin typeface="Arial"/>
                <a:cs typeface="Arial"/>
              </a:rPr>
              <a:t>слухачів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25" dirty="0">
                <a:latin typeface="Arial"/>
                <a:cs typeface="Arial"/>
              </a:rPr>
              <a:t>від </a:t>
            </a:r>
            <a:r>
              <a:rPr sz="2100" dirty="0">
                <a:latin typeface="Arial"/>
                <a:cs typeface="Arial"/>
              </a:rPr>
              <a:t>слухання</a:t>
            </a:r>
            <a:r>
              <a:rPr sz="2100" i="1" dirty="0">
                <a:latin typeface="Lucida Sans"/>
                <a:cs typeface="Lucida Sans"/>
              </a:rPr>
              <a:t>,</a:t>
            </a:r>
            <a:r>
              <a:rPr sz="2100" i="1" spc="-55" dirty="0">
                <a:latin typeface="Lucida Sans"/>
                <a:cs typeface="Lucida Sans"/>
              </a:rPr>
              <a:t> </a:t>
            </a:r>
            <a:r>
              <a:rPr sz="2100" spc="105" dirty="0">
                <a:latin typeface="Arial"/>
                <a:cs typeface="Arial"/>
              </a:rPr>
              <a:t>читання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або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перегляду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повідомлення</a:t>
            </a:r>
            <a:r>
              <a:rPr sz="2100" i="1" spc="55" dirty="0">
                <a:latin typeface="Lucida Sans"/>
                <a:cs typeface="Lucida Sans"/>
              </a:rPr>
              <a:t>.</a:t>
            </a:r>
            <a:r>
              <a:rPr sz="2100" i="1" spc="-50" dirty="0">
                <a:latin typeface="Lucida Sans"/>
                <a:cs typeface="Lucida Sans"/>
              </a:rPr>
              <a:t> </a:t>
            </a:r>
            <a:r>
              <a:rPr sz="2100" spc="100" dirty="0">
                <a:latin typeface="Arial"/>
                <a:cs typeface="Arial"/>
              </a:rPr>
              <a:t>Шум </a:t>
            </a:r>
            <a:r>
              <a:rPr sz="2100" dirty="0">
                <a:latin typeface="Arial"/>
                <a:cs typeface="Arial"/>
              </a:rPr>
              <a:t>заважає</a:t>
            </a:r>
            <a:r>
              <a:rPr sz="2100" spc="65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нормальному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кодуванню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і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розшифровці </a:t>
            </a:r>
            <a:r>
              <a:rPr sz="2100" spc="55" dirty="0">
                <a:latin typeface="Arial"/>
                <a:cs typeface="Arial"/>
              </a:rPr>
              <a:t>повідомлення</a:t>
            </a:r>
            <a:r>
              <a:rPr sz="2100" i="1" spc="55" dirty="0">
                <a:latin typeface="Lucida Sans"/>
                <a:cs typeface="Lucida Sans"/>
              </a:rPr>
              <a:t>,</a:t>
            </a:r>
            <a:r>
              <a:rPr sz="2100" i="1" spc="-20" dirty="0">
                <a:latin typeface="Lucida Sans"/>
                <a:cs typeface="Lucida Sans"/>
              </a:rPr>
              <a:t> </a:t>
            </a:r>
            <a:r>
              <a:rPr sz="2100" spc="75" dirty="0">
                <a:latin typeface="Arial"/>
                <a:cs typeface="Arial"/>
              </a:rPr>
              <a:t>яке</a:t>
            </a:r>
            <a:r>
              <a:rPr sz="2100" spc="6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надсилається</a:t>
            </a:r>
            <a:r>
              <a:rPr sz="2100" spc="65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через</a:t>
            </a:r>
            <a:r>
              <a:rPr sz="2100" spc="60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канал</a:t>
            </a:r>
            <a:r>
              <a:rPr sz="2100" spc="60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між </a:t>
            </a:r>
            <a:r>
              <a:rPr sz="2100" spc="60" dirty="0">
                <a:latin typeface="Arial"/>
                <a:cs typeface="Arial"/>
              </a:rPr>
              <a:t>джерелом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і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отримувачем</a:t>
            </a:r>
            <a:r>
              <a:rPr sz="2100" i="1" spc="60" dirty="0">
                <a:latin typeface="Lucida Sans"/>
                <a:cs typeface="Lucida Sans"/>
              </a:rPr>
              <a:t>.</a:t>
            </a:r>
            <a:r>
              <a:rPr sz="2100" i="1" spc="-85" dirty="0">
                <a:latin typeface="Lucida Sans"/>
                <a:cs typeface="Lucida Sans"/>
              </a:rPr>
              <a:t> </a:t>
            </a:r>
            <a:r>
              <a:rPr sz="2100" spc="60" dirty="0">
                <a:latin typeface="Arial"/>
                <a:cs typeface="Arial"/>
              </a:rPr>
              <a:t>Також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105" dirty="0">
                <a:latin typeface="Arial"/>
                <a:cs typeface="Arial"/>
              </a:rPr>
              <a:t>шум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може надходити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не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тільки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від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45" dirty="0">
                <a:latin typeface="Arial"/>
                <a:cs typeface="Arial"/>
              </a:rPr>
              <a:t>одного</a:t>
            </a:r>
            <a:r>
              <a:rPr sz="2100" i="1" spc="45" dirty="0">
                <a:latin typeface="Lucida Sans"/>
                <a:cs typeface="Lucida Sans"/>
              </a:rPr>
              <a:t>,</a:t>
            </a:r>
            <a:r>
              <a:rPr sz="2100" i="1" spc="-95" dirty="0">
                <a:latin typeface="Lucida Sans"/>
                <a:cs typeface="Lucida Sans"/>
              </a:rPr>
              <a:t> </a:t>
            </a:r>
            <a:r>
              <a:rPr sz="2100" dirty="0">
                <a:latin typeface="Arial"/>
                <a:cs typeface="Arial"/>
              </a:rPr>
              <a:t>а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175" dirty="0">
                <a:latin typeface="Arial"/>
                <a:cs typeface="Arial"/>
              </a:rPr>
              <a:t>й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від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декількох </a:t>
            </a:r>
            <a:r>
              <a:rPr sz="2100" dirty="0">
                <a:latin typeface="Arial"/>
                <a:cs typeface="Arial"/>
              </a:rPr>
              <a:t>джерел</a:t>
            </a:r>
            <a:r>
              <a:rPr sz="2100" i="1" dirty="0">
                <a:latin typeface="Lucida Sans"/>
                <a:cs typeface="Lucida Sans"/>
              </a:rPr>
              <a:t>.</a:t>
            </a:r>
            <a:r>
              <a:rPr sz="2100" i="1" spc="-90" dirty="0">
                <a:latin typeface="Lucida Sans"/>
                <a:cs typeface="Lucida Sans"/>
              </a:rPr>
              <a:t> </a:t>
            </a:r>
            <a:r>
              <a:rPr sz="2100" dirty="0">
                <a:latin typeface="Arial"/>
                <a:cs typeface="Arial"/>
              </a:rPr>
              <a:t>У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110" dirty="0">
                <a:latin typeface="Arial"/>
                <a:cs typeface="Arial"/>
              </a:rPr>
              <a:t>певних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ситуаціях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105" dirty="0">
                <a:latin typeface="Arial"/>
                <a:cs typeface="Arial"/>
              </a:rPr>
              <a:t>шум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може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бути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навіть </a:t>
            </a:r>
            <a:r>
              <a:rPr sz="2100" spc="70" dirty="0">
                <a:latin typeface="Arial"/>
                <a:cs typeface="Arial"/>
              </a:rPr>
              <a:t>корисним</a:t>
            </a:r>
            <a:r>
              <a:rPr sz="2100" i="1" spc="70" dirty="0">
                <a:latin typeface="Lucida Sans"/>
                <a:cs typeface="Lucida Sans"/>
              </a:rPr>
              <a:t>.</a:t>
            </a:r>
            <a:endParaRPr sz="2100" dirty="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1028699"/>
            <a:ext cx="18288000" cy="9258300"/>
            <a:chOff x="1" y="1028699"/>
            <a:chExt cx="18288000" cy="9258300"/>
          </a:xfrm>
        </p:grpSpPr>
        <p:sp>
          <p:nvSpPr>
            <p:cNvPr id="3" name="object 3"/>
            <p:cNvSpPr/>
            <p:nvPr/>
          </p:nvSpPr>
          <p:spPr>
            <a:xfrm>
              <a:off x="1" y="4959369"/>
              <a:ext cx="18288000" cy="5327650"/>
            </a:xfrm>
            <a:custGeom>
              <a:avLst/>
              <a:gdLst/>
              <a:ahLst/>
              <a:cxnLst/>
              <a:rect l="l" t="t" r="r" b="b"/>
              <a:pathLst>
                <a:path w="18288000" h="5327650">
                  <a:moveTo>
                    <a:pt x="0" y="5327629"/>
                  </a:moveTo>
                  <a:lnTo>
                    <a:pt x="0" y="0"/>
                  </a:lnTo>
                  <a:lnTo>
                    <a:pt x="18287968" y="0"/>
                  </a:lnTo>
                  <a:lnTo>
                    <a:pt x="18287968" y="5327629"/>
                  </a:lnTo>
                  <a:lnTo>
                    <a:pt x="0" y="5327629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8700" y="5881305"/>
              <a:ext cx="1047750" cy="3428365"/>
            </a:xfrm>
            <a:custGeom>
              <a:avLst/>
              <a:gdLst/>
              <a:ahLst/>
              <a:cxnLst/>
              <a:rect l="l" t="t" r="r" b="b"/>
              <a:pathLst>
                <a:path w="1047750" h="3428365">
                  <a:moveTo>
                    <a:pt x="462597" y="2734005"/>
                  </a:moveTo>
                  <a:lnTo>
                    <a:pt x="457657" y="2704312"/>
                  </a:lnTo>
                  <a:lnTo>
                    <a:pt x="443941" y="2678633"/>
                  </a:lnTo>
                  <a:lnTo>
                    <a:pt x="423125" y="2658630"/>
                  </a:lnTo>
                  <a:lnTo>
                    <a:pt x="396887" y="2645930"/>
                  </a:lnTo>
                  <a:lnTo>
                    <a:pt x="396887" y="2615717"/>
                  </a:lnTo>
                  <a:lnTo>
                    <a:pt x="394817" y="2605506"/>
                  </a:lnTo>
                  <a:lnTo>
                    <a:pt x="389166" y="2597150"/>
                  </a:lnTo>
                  <a:lnTo>
                    <a:pt x="380809" y="2591498"/>
                  </a:lnTo>
                  <a:lnTo>
                    <a:pt x="370598" y="2589428"/>
                  </a:lnTo>
                  <a:lnTo>
                    <a:pt x="360387" y="2591498"/>
                  </a:lnTo>
                  <a:lnTo>
                    <a:pt x="352031" y="2597150"/>
                  </a:lnTo>
                  <a:lnTo>
                    <a:pt x="346379" y="2605506"/>
                  </a:lnTo>
                  <a:lnTo>
                    <a:pt x="344309" y="2615717"/>
                  </a:lnTo>
                  <a:lnTo>
                    <a:pt x="344309" y="2645930"/>
                  </a:lnTo>
                  <a:lnTo>
                    <a:pt x="318071" y="2658630"/>
                  </a:lnTo>
                  <a:lnTo>
                    <a:pt x="297256" y="2678633"/>
                  </a:lnTo>
                  <a:lnTo>
                    <a:pt x="283527" y="2704312"/>
                  </a:lnTo>
                  <a:lnTo>
                    <a:pt x="278587" y="2734005"/>
                  </a:lnTo>
                  <a:lnTo>
                    <a:pt x="285826" y="2769781"/>
                  </a:lnTo>
                  <a:lnTo>
                    <a:pt x="305562" y="2799029"/>
                  </a:lnTo>
                  <a:lnTo>
                    <a:pt x="334810" y="2818765"/>
                  </a:lnTo>
                  <a:lnTo>
                    <a:pt x="385953" y="2829102"/>
                  </a:lnTo>
                  <a:lnTo>
                    <a:pt x="398475" y="2837535"/>
                  </a:lnTo>
                  <a:lnTo>
                    <a:pt x="406920" y="2850070"/>
                  </a:lnTo>
                  <a:lnTo>
                    <a:pt x="410019" y="2865450"/>
                  </a:lnTo>
                  <a:lnTo>
                    <a:pt x="406920" y="2880804"/>
                  </a:lnTo>
                  <a:lnTo>
                    <a:pt x="398487" y="2893339"/>
                  </a:lnTo>
                  <a:lnTo>
                    <a:pt x="385953" y="2901772"/>
                  </a:lnTo>
                  <a:lnTo>
                    <a:pt x="370586" y="2904871"/>
                  </a:lnTo>
                  <a:lnTo>
                    <a:pt x="355219" y="2901772"/>
                  </a:lnTo>
                  <a:lnTo>
                    <a:pt x="342696" y="2893339"/>
                  </a:lnTo>
                  <a:lnTo>
                    <a:pt x="334251" y="2880804"/>
                  </a:lnTo>
                  <a:lnTo>
                    <a:pt x="329082" y="2855239"/>
                  </a:lnTo>
                  <a:lnTo>
                    <a:pt x="323430" y="2846882"/>
                  </a:lnTo>
                  <a:lnTo>
                    <a:pt x="315074" y="2841231"/>
                  </a:lnTo>
                  <a:lnTo>
                    <a:pt x="304863" y="2839148"/>
                  </a:lnTo>
                  <a:lnTo>
                    <a:pt x="294665" y="2841231"/>
                  </a:lnTo>
                  <a:lnTo>
                    <a:pt x="286308" y="2846882"/>
                  </a:lnTo>
                  <a:lnTo>
                    <a:pt x="280657" y="2855239"/>
                  </a:lnTo>
                  <a:lnTo>
                    <a:pt x="278587" y="2865450"/>
                  </a:lnTo>
                  <a:lnTo>
                    <a:pt x="283527" y="2895142"/>
                  </a:lnTo>
                  <a:lnTo>
                    <a:pt x="297256" y="2920809"/>
                  </a:lnTo>
                  <a:lnTo>
                    <a:pt x="318071" y="2940812"/>
                  </a:lnTo>
                  <a:lnTo>
                    <a:pt x="344309" y="2953499"/>
                  </a:lnTo>
                  <a:lnTo>
                    <a:pt x="344309" y="2983738"/>
                  </a:lnTo>
                  <a:lnTo>
                    <a:pt x="346379" y="2993936"/>
                  </a:lnTo>
                  <a:lnTo>
                    <a:pt x="352031" y="3002292"/>
                  </a:lnTo>
                  <a:lnTo>
                    <a:pt x="360387" y="3007944"/>
                  </a:lnTo>
                  <a:lnTo>
                    <a:pt x="370598" y="3010027"/>
                  </a:lnTo>
                  <a:lnTo>
                    <a:pt x="380809" y="3007944"/>
                  </a:lnTo>
                  <a:lnTo>
                    <a:pt x="389166" y="3002305"/>
                  </a:lnTo>
                  <a:lnTo>
                    <a:pt x="394817" y="2993936"/>
                  </a:lnTo>
                  <a:lnTo>
                    <a:pt x="396887" y="2983738"/>
                  </a:lnTo>
                  <a:lnTo>
                    <a:pt x="396887" y="2953499"/>
                  </a:lnTo>
                  <a:lnTo>
                    <a:pt x="423125" y="2940812"/>
                  </a:lnTo>
                  <a:lnTo>
                    <a:pt x="443941" y="2920809"/>
                  </a:lnTo>
                  <a:lnTo>
                    <a:pt x="457657" y="2895130"/>
                  </a:lnTo>
                  <a:lnTo>
                    <a:pt x="462597" y="2865450"/>
                  </a:lnTo>
                  <a:lnTo>
                    <a:pt x="455358" y="2829661"/>
                  </a:lnTo>
                  <a:lnTo>
                    <a:pt x="435622" y="2800413"/>
                  </a:lnTo>
                  <a:lnTo>
                    <a:pt x="406374" y="2780677"/>
                  </a:lnTo>
                  <a:lnTo>
                    <a:pt x="355231" y="2770340"/>
                  </a:lnTo>
                  <a:lnTo>
                    <a:pt x="342696" y="2761894"/>
                  </a:lnTo>
                  <a:lnTo>
                    <a:pt x="334264" y="2749359"/>
                  </a:lnTo>
                  <a:lnTo>
                    <a:pt x="331165" y="2734005"/>
                  </a:lnTo>
                  <a:lnTo>
                    <a:pt x="334264" y="2718638"/>
                  </a:lnTo>
                  <a:lnTo>
                    <a:pt x="342696" y="2706116"/>
                  </a:lnTo>
                  <a:lnTo>
                    <a:pt x="355231" y="2697670"/>
                  </a:lnTo>
                  <a:lnTo>
                    <a:pt x="370598" y="2694571"/>
                  </a:lnTo>
                  <a:lnTo>
                    <a:pt x="385953" y="2697670"/>
                  </a:lnTo>
                  <a:lnTo>
                    <a:pt x="398487" y="2706103"/>
                  </a:lnTo>
                  <a:lnTo>
                    <a:pt x="406933" y="2718638"/>
                  </a:lnTo>
                  <a:lnTo>
                    <a:pt x="412102" y="2744203"/>
                  </a:lnTo>
                  <a:lnTo>
                    <a:pt x="417753" y="2752572"/>
                  </a:lnTo>
                  <a:lnTo>
                    <a:pt x="426110" y="2758211"/>
                  </a:lnTo>
                  <a:lnTo>
                    <a:pt x="436308" y="2760294"/>
                  </a:lnTo>
                  <a:lnTo>
                    <a:pt x="446519" y="2758224"/>
                  </a:lnTo>
                  <a:lnTo>
                    <a:pt x="454875" y="2752572"/>
                  </a:lnTo>
                  <a:lnTo>
                    <a:pt x="460527" y="2744216"/>
                  </a:lnTo>
                  <a:lnTo>
                    <a:pt x="462597" y="2734005"/>
                  </a:lnTo>
                  <a:close/>
                </a:path>
                <a:path w="1047750" h="3428365">
                  <a:moveTo>
                    <a:pt x="727595" y="129540"/>
                  </a:moveTo>
                  <a:lnTo>
                    <a:pt x="717296" y="86360"/>
                  </a:lnTo>
                  <a:lnTo>
                    <a:pt x="706031" y="64770"/>
                  </a:lnTo>
                  <a:lnTo>
                    <a:pt x="701408" y="57150"/>
                  </a:lnTo>
                  <a:lnTo>
                    <a:pt x="696391" y="50800"/>
                  </a:lnTo>
                  <a:lnTo>
                    <a:pt x="691007" y="44450"/>
                  </a:lnTo>
                  <a:lnTo>
                    <a:pt x="686701" y="40640"/>
                  </a:lnTo>
                  <a:lnTo>
                    <a:pt x="686206" y="40208"/>
                  </a:lnTo>
                  <a:lnTo>
                    <a:pt x="686206" y="130810"/>
                  </a:lnTo>
                  <a:lnTo>
                    <a:pt x="686206" y="149860"/>
                  </a:lnTo>
                  <a:lnTo>
                    <a:pt x="669505" y="194310"/>
                  </a:lnTo>
                  <a:lnTo>
                    <a:pt x="658444" y="207010"/>
                  </a:lnTo>
                  <a:lnTo>
                    <a:pt x="503732" y="361950"/>
                  </a:lnTo>
                  <a:lnTo>
                    <a:pt x="503732" y="363220"/>
                  </a:lnTo>
                  <a:lnTo>
                    <a:pt x="500811" y="359410"/>
                  </a:lnTo>
                  <a:lnTo>
                    <a:pt x="375158" y="234950"/>
                  </a:lnTo>
                  <a:lnTo>
                    <a:pt x="348462" y="207010"/>
                  </a:lnTo>
                  <a:lnTo>
                    <a:pt x="342595" y="201930"/>
                  </a:lnTo>
                  <a:lnTo>
                    <a:pt x="337578" y="195580"/>
                  </a:lnTo>
                  <a:lnTo>
                    <a:pt x="321767" y="157480"/>
                  </a:lnTo>
                  <a:lnTo>
                    <a:pt x="320636" y="133350"/>
                  </a:lnTo>
                  <a:lnTo>
                    <a:pt x="321691" y="124460"/>
                  </a:lnTo>
                  <a:lnTo>
                    <a:pt x="323811" y="116840"/>
                  </a:lnTo>
                  <a:lnTo>
                    <a:pt x="325069" y="115570"/>
                  </a:lnTo>
                  <a:lnTo>
                    <a:pt x="325069" y="111760"/>
                  </a:lnTo>
                  <a:lnTo>
                    <a:pt x="325259" y="111760"/>
                  </a:lnTo>
                  <a:lnTo>
                    <a:pt x="325551" y="110490"/>
                  </a:lnTo>
                  <a:lnTo>
                    <a:pt x="326618" y="106680"/>
                  </a:lnTo>
                  <a:lnTo>
                    <a:pt x="327914" y="104140"/>
                  </a:lnTo>
                  <a:lnTo>
                    <a:pt x="331279" y="96520"/>
                  </a:lnTo>
                  <a:lnTo>
                    <a:pt x="331685" y="95250"/>
                  </a:lnTo>
                  <a:lnTo>
                    <a:pt x="333349" y="91440"/>
                  </a:lnTo>
                  <a:lnTo>
                    <a:pt x="340690" y="78740"/>
                  </a:lnTo>
                  <a:lnTo>
                    <a:pt x="349580" y="68580"/>
                  </a:lnTo>
                  <a:lnTo>
                    <a:pt x="360032" y="59690"/>
                  </a:lnTo>
                  <a:lnTo>
                    <a:pt x="372046" y="52070"/>
                  </a:lnTo>
                  <a:lnTo>
                    <a:pt x="374599" y="52070"/>
                  </a:lnTo>
                  <a:lnTo>
                    <a:pt x="375805" y="50800"/>
                  </a:lnTo>
                  <a:lnTo>
                    <a:pt x="377901" y="50800"/>
                  </a:lnTo>
                  <a:lnTo>
                    <a:pt x="380022" y="49530"/>
                  </a:lnTo>
                  <a:lnTo>
                    <a:pt x="382219" y="48260"/>
                  </a:lnTo>
                  <a:lnTo>
                    <a:pt x="384467" y="46990"/>
                  </a:lnTo>
                  <a:lnTo>
                    <a:pt x="400875" y="43180"/>
                  </a:lnTo>
                  <a:lnTo>
                    <a:pt x="405358" y="41910"/>
                  </a:lnTo>
                  <a:lnTo>
                    <a:pt x="409879" y="41910"/>
                  </a:lnTo>
                  <a:lnTo>
                    <a:pt x="414439" y="40640"/>
                  </a:lnTo>
                  <a:lnTo>
                    <a:pt x="418985" y="40640"/>
                  </a:lnTo>
                  <a:lnTo>
                    <a:pt x="465785" y="52070"/>
                  </a:lnTo>
                  <a:lnTo>
                    <a:pt x="466750" y="53340"/>
                  </a:lnTo>
                  <a:lnTo>
                    <a:pt x="473837" y="57150"/>
                  </a:lnTo>
                  <a:lnTo>
                    <a:pt x="480415" y="62230"/>
                  </a:lnTo>
                  <a:lnTo>
                    <a:pt x="486460" y="67310"/>
                  </a:lnTo>
                  <a:lnTo>
                    <a:pt x="488226" y="69850"/>
                  </a:lnTo>
                  <a:lnTo>
                    <a:pt x="489750" y="71120"/>
                  </a:lnTo>
                  <a:lnTo>
                    <a:pt x="491363" y="72390"/>
                  </a:lnTo>
                  <a:lnTo>
                    <a:pt x="493064" y="72390"/>
                  </a:lnTo>
                  <a:lnTo>
                    <a:pt x="494411" y="73660"/>
                  </a:lnTo>
                  <a:lnTo>
                    <a:pt x="495642" y="73660"/>
                  </a:lnTo>
                  <a:lnTo>
                    <a:pt x="500646" y="76200"/>
                  </a:lnTo>
                  <a:lnTo>
                    <a:pt x="511505" y="74930"/>
                  </a:lnTo>
                  <a:lnTo>
                    <a:pt x="513943" y="72390"/>
                  </a:lnTo>
                  <a:lnTo>
                    <a:pt x="515645" y="72390"/>
                  </a:lnTo>
                  <a:lnTo>
                    <a:pt x="517283" y="71120"/>
                  </a:lnTo>
                  <a:lnTo>
                    <a:pt x="518833" y="68580"/>
                  </a:lnTo>
                  <a:lnTo>
                    <a:pt x="520496" y="67310"/>
                  </a:lnTo>
                  <a:lnTo>
                    <a:pt x="526313" y="62230"/>
                  </a:lnTo>
                  <a:lnTo>
                    <a:pt x="532625" y="58420"/>
                  </a:lnTo>
                  <a:lnTo>
                    <a:pt x="539407" y="53340"/>
                  </a:lnTo>
                  <a:lnTo>
                    <a:pt x="541451" y="52070"/>
                  </a:lnTo>
                  <a:lnTo>
                    <a:pt x="553720" y="46990"/>
                  </a:lnTo>
                  <a:lnTo>
                    <a:pt x="566394" y="43180"/>
                  </a:lnTo>
                  <a:lnTo>
                    <a:pt x="592924" y="40640"/>
                  </a:lnTo>
                  <a:lnTo>
                    <a:pt x="597446" y="41910"/>
                  </a:lnTo>
                  <a:lnTo>
                    <a:pt x="601941" y="41910"/>
                  </a:lnTo>
                  <a:lnTo>
                    <a:pt x="606399" y="43180"/>
                  </a:lnTo>
                  <a:lnTo>
                    <a:pt x="617651" y="45720"/>
                  </a:lnTo>
                  <a:lnTo>
                    <a:pt x="623074" y="48260"/>
                  </a:lnTo>
                  <a:lnTo>
                    <a:pt x="625119" y="48260"/>
                  </a:lnTo>
                  <a:lnTo>
                    <a:pt x="627126" y="49530"/>
                  </a:lnTo>
                  <a:lnTo>
                    <a:pt x="629094" y="49530"/>
                  </a:lnTo>
                  <a:lnTo>
                    <a:pt x="631291" y="50800"/>
                  </a:lnTo>
                  <a:lnTo>
                    <a:pt x="632485" y="52070"/>
                  </a:lnTo>
                  <a:lnTo>
                    <a:pt x="635012" y="52070"/>
                  </a:lnTo>
                  <a:lnTo>
                    <a:pt x="667105" y="80010"/>
                  </a:lnTo>
                  <a:lnTo>
                    <a:pt x="679475" y="105410"/>
                  </a:lnTo>
                  <a:lnTo>
                    <a:pt x="680491" y="107950"/>
                  </a:lnTo>
                  <a:lnTo>
                    <a:pt x="680491" y="110490"/>
                  </a:lnTo>
                  <a:lnTo>
                    <a:pt x="682726" y="115570"/>
                  </a:lnTo>
                  <a:lnTo>
                    <a:pt x="685025" y="123190"/>
                  </a:lnTo>
                  <a:lnTo>
                    <a:pt x="686206" y="130810"/>
                  </a:lnTo>
                  <a:lnTo>
                    <a:pt x="686206" y="40208"/>
                  </a:lnTo>
                  <a:lnTo>
                    <a:pt x="685266" y="39370"/>
                  </a:lnTo>
                  <a:lnTo>
                    <a:pt x="679157" y="33020"/>
                  </a:lnTo>
                  <a:lnTo>
                    <a:pt x="672731" y="27940"/>
                  </a:lnTo>
                  <a:lnTo>
                    <a:pt x="666038" y="22860"/>
                  </a:lnTo>
                  <a:lnTo>
                    <a:pt x="659066" y="19050"/>
                  </a:lnTo>
                  <a:lnTo>
                    <a:pt x="651814" y="15240"/>
                  </a:lnTo>
                  <a:lnTo>
                    <a:pt x="649617" y="13970"/>
                  </a:lnTo>
                  <a:lnTo>
                    <a:pt x="634657" y="7620"/>
                  </a:lnTo>
                  <a:lnTo>
                    <a:pt x="619264" y="2540"/>
                  </a:lnTo>
                  <a:lnTo>
                    <a:pt x="603453" y="0"/>
                  </a:lnTo>
                  <a:lnTo>
                    <a:pt x="573608" y="0"/>
                  </a:lnTo>
                  <a:lnTo>
                    <a:pt x="566851" y="1270"/>
                  </a:lnTo>
                  <a:lnTo>
                    <a:pt x="550316" y="3810"/>
                  </a:lnTo>
                  <a:lnTo>
                    <a:pt x="534568" y="10160"/>
                  </a:lnTo>
                  <a:lnTo>
                    <a:pt x="519633" y="17780"/>
                  </a:lnTo>
                  <a:lnTo>
                    <a:pt x="503478" y="27940"/>
                  </a:lnTo>
                  <a:lnTo>
                    <a:pt x="494792" y="21590"/>
                  </a:lnTo>
                  <a:lnTo>
                    <a:pt x="459968" y="5080"/>
                  </a:lnTo>
                  <a:lnTo>
                    <a:pt x="431660" y="0"/>
                  </a:lnTo>
                  <a:lnTo>
                    <a:pt x="402831" y="0"/>
                  </a:lnTo>
                  <a:lnTo>
                    <a:pt x="365709" y="10160"/>
                  </a:lnTo>
                  <a:lnTo>
                    <a:pt x="355904" y="15240"/>
                  </a:lnTo>
                  <a:lnTo>
                    <a:pt x="355282" y="15240"/>
                  </a:lnTo>
                  <a:lnTo>
                    <a:pt x="321741" y="39370"/>
                  </a:lnTo>
                  <a:lnTo>
                    <a:pt x="315976" y="44450"/>
                  </a:lnTo>
                  <a:lnTo>
                    <a:pt x="310578" y="50800"/>
                  </a:lnTo>
                  <a:lnTo>
                    <a:pt x="305549" y="57150"/>
                  </a:lnTo>
                  <a:lnTo>
                    <a:pt x="300913" y="64770"/>
                  </a:lnTo>
                  <a:lnTo>
                    <a:pt x="296710" y="71120"/>
                  </a:lnTo>
                  <a:lnTo>
                    <a:pt x="282371" y="110490"/>
                  </a:lnTo>
                  <a:lnTo>
                    <a:pt x="279438" y="127000"/>
                  </a:lnTo>
                  <a:lnTo>
                    <a:pt x="279476" y="151130"/>
                  </a:lnTo>
                  <a:lnTo>
                    <a:pt x="281368" y="163830"/>
                  </a:lnTo>
                  <a:lnTo>
                    <a:pt x="283019" y="171450"/>
                  </a:lnTo>
                  <a:lnTo>
                    <a:pt x="285127" y="179070"/>
                  </a:lnTo>
                  <a:lnTo>
                    <a:pt x="287705" y="186690"/>
                  </a:lnTo>
                  <a:lnTo>
                    <a:pt x="288531" y="189230"/>
                  </a:lnTo>
                  <a:lnTo>
                    <a:pt x="308775" y="224790"/>
                  </a:lnTo>
                  <a:lnTo>
                    <a:pt x="329882" y="247650"/>
                  </a:lnTo>
                  <a:lnTo>
                    <a:pt x="341998" y="260350"/>
                  </a:lnTo>
                  <a:lnTo>
                    <a:pt x="354291" y="271780"/>
                  </a:lnTo>
                  <a:lnTo>
                    <a:pt x="366750" y="284480"/>
                  </a:lnTo>
                  <a:lnTo>
                    <a:pt x="418642" y="336550"/>
                  </a:lnTo>
                  <a:lnTo>
                    <a:pt x="472490" y="389890"/>
                  </a:lnTo>
                  <a:lnTo>
                    <a:pt x="479552" y="396240"/>
                  </a:lnTo>
                  <a:lnTo>
                    <a:pt x="487311" y="400050"/>
                  </a:lnTo>
                  <a:lnTo>
                    <a:pt x="495769" y="402590"/>
                  </a:lnTo>
                  <a:lnTo>
                    <a:pt x="511225" y="402590"/>
                  </a:lnTo>
                  <a:lnTo>
                    <a:pt x="519684" y="400050"/>
                  </a:lnTo>
                  <a:lnTo>
                    <a:pt x="527456" y="396240"/>
                  </a:lnTo>
                  <a:lnTo>
                    <a:pt x="534517" y="389890"/>
                  </a:lnTo>
                  <a:lnTo>
                    <a:pt x="561238" y="363220"/>
                  </a:lnTo>
                  <a:lnTo>
                    <a:pt x="659815" y="265430"/>
                  </a:lnTo>
                  <a:lnTo>
                    <a:pt x="679335" y="245110"/>
                  </a:lnTo>
                  <a:lnTo>
                    <a:pt x="688987" y="236220"/>
                  </a:lnTo>
                  <a:lnTo>
                    <a:pt x="698449" y="224790"/>
                  </a:lnTo>
                  <a:lnTo>
                    <a:pt x="719010" y="187960"/>
                  </a:lnTo>
                  <a:lnTo>
                    <a:pt x="726478" y="156210"/>
                  </a:lnTo>
                  <a:lnTo>
                    <a:pt x="727024" y="153670"/>
                  </a:lnTo>
                  <a:lnTo>
                    <a:pt x="727392" y="151130"/>
                  </a:lnTo>
                  <a:lnTo>
                    <a:pt x="727494" y="149860"/>
                  </a:lnTo>
                  <a:lnTo>
                    <a:pt x="727595" y="129540"/>
                  </a:lnTo>
                  <a:close/>
                </a:path>
                <a:path w="1047750" h="3428365">
                  <a:moveTo>
                    <a:pt x="738657" y="2799753"/>
                  </a:moveTo>
                  <a:lnTo>
                    <a:pt x="732167" y="2731478"/>
                  </a:lnTo>
                  <a:lnTo>
                    <a:pt x="720890" y="2687599"/>
                  </a:lnTo>
                  <a:lnTo>
                    <a:pt x="704405" y="2645905"/>
                  </a:lnTo>
                  <a:lnTo>
                    <a:pt x="685520" y="2611221"/>
                  </a:lnTo>
                  <a:lnTo>
                    <a:pt x="685520" y="2780309"/>
                  </a:lnTo>
                  <a:lnTo>
                    <a:pt x="685431" y="2784792"/>
                  </a:lnTo>
                  <a:lnTo>
                    <a:pt x="684517" y="2831185"/>
                  </a:lnTo>
                  <a:lnTo>
                    <a:pt x="675678" y="2880309"/>
                  </a:lnTo>
                  <a:lnTo>
                    <a:pt x="659434" y="2926943"/>
                  </a:lnTo>
                  <a:lnTo>
                    <a:pt x="636181" y="2970276"/>
                  </a:lnTo>
                  <a:lnTo>
                    <a:pt x="606348" y="3009569"/>
                  </a:lnTo>
                  <a:lnTo>
                    <a:pt x="570344" y="3044025"/>
                  </a:lnTo>
                  <a:lnTo>
                    <a:pt x="528586" y="3072892"/>
                  </a:lnTo>
                  <a:lnTo>
                    <a:pt x="501129" y="3094075"/>
                  </a:lnTo>
                  <a:lnTo>
                    <a:pt x="476173" y="3131108"/>
                  </a:lnTo>
                  <a:lnTo>
                    <a:pt x="462597" y="3186722"/>
                  </a:lnTo>
                  <a:lnTo>
                    <a:pt x="462597" y="3194075"/>
                  </a:lnTo>
                  <a:lnTo>
                    <a:pt x="462597" y="3246615"/>
                  </a:lnTo>
                  <a:lnTo>
                    <a:pt x="462597" y="3272904"/>
                  </a:lnTo>
                  <a:lnTo>
                    <a:pt x="460527" y="3283115"/>
                  </a:lnTo>
                  <a:lnTo>
                    <a:pt x="454875" y="3291484"/>
                  </a:lnTo>
                  <a:lnTo>
                    <a:pt x="446519" y="3297123"/>
                  </a:lnTo>
                  <a:lnTo>
                    <a:pt x="436308" y="3299193"/>
                  </a:lnTo>
                  <a:lnTo>
                    <a:pt x="396887" y="3299193"/>
                  </a:lnTo>
                  <a:lnTo>
                    <a:pt x="396887" y="3351758"/>
                  </a:lnTo>
                  <a:lnTo>
                    <a:pt x="396887" y="3378047"/>
                  </a:lnTo>
                  <a:lnTo>
                    <a:pt x="344309" y="3378047"/>
                  </a:lnTo>
                  <a:lnTo>
                    <a:pt x="344309" y="3351758"/>
                  </a:lnTo>
                  <a:lnTo>
                    <a:pt x="396887" y="3351758"/>
                  </a:lnTo>
                  <a:lnTo>
                    <a:pt x="396887" y="3299193"/>
                  </a:lnTo>
                  <a:lnTo>
                    <a:pt x="304876" y="3299193"/>
                  </a:lnTo>
                  <a:lnTo>
                    <a:pt x="294665" y="3297123"/>
                  </a:lnTo>
                  <a:lnTo>
                    <a:pt x="286308" y="3291484"/>
                  </a:lnTo>
                  <a:lnTo>
                    <a:pt x="280657" y="3283115"/>
                  </a:lnTo>
                  <a:lnTo>
                    <a:pt x="278587" y="3272904"/>
                  </a:lnTo>
                  <a:lnTo>
                    <a:pt x="278587" y="3246615"/>
                  </a:lnTo>
                  <a:lnTo>
                    <a:pt x="462597" y="3246615"/>
                  </a:lnTo>
                  <a:lnTo>
                    <a:pt x="462597" y="3194075"/>
                  </a:lnTo>
                  <a:lnTo>
                    <a:pt x="278599" y="3194075"/>
                  </a:lnTo>
                  <a:lnTo>
                    <a:pt x="278599" y="3186722"/>
                  </a:lnTo>
                  <a:lnTo>
                    <a:pt x="274015" y="3152508"/>
                  </a:lnTo>
                  <a:lnTo>
                    <a:pt x="260883" y="3121114"/>
                  </a:lnTo>
                  <a:lnTo>
                    <a:pt x="240106" y="3094075"/>
                  </a:lnTo>
                  <a:lnTo>
                    <a:pt x="212610" y="3072892"/>
                  </a:lnTo>
                  <a:lnTo>
                    <a:pt x="173355" y="3045930"/>
                  </a:lnTo>
                  <a:lnTo>
                    <a:pt x="138976" y="3013773"/>
                  </a:lnTo>
                  <a:lnTo>
                    <a:pt x="109918" y="2977108"/>
                  </a:lnTo>
                  <a:lnTo>
                    <a:pt x="86575" y="2936671"/>
                  </a:lnTo>
                  <a:lnTo>
                    <a:pt x="69392" y="2893149"/>
                  </a:lnTo>
                  <a:lnTo>
                    <a:pt x="58775" y="2847276"/>
                  </a:lnTo>
                  <a:lnTo>
                    <a:pt x="55143" y="2799753"/>
                  </a:lnTo>
                  <a:lnTo>
                    <a:pt x="59232" y="2748546"/>
                  </a:lnTo>
                  <a:lnTo>
                    <a:pt x="71272" y="2699486"/>
                  </a:lnTo>
                  <a:lnTo>
                    <a:pt x="90982" y="2653271"/>
                  </a:lnTo>
                  <a:lnTo>
                    <a:pt x="118046" y="2610586"/>
                  </a:lnTo>
                  <a:lnTo>
                    <a:pt x="152158" y="2572118"/>
                  </a:lnTo>
                  <a:lnTo>
                    <a:pt x="189712" y="2541193"/>
                  </a:lnTo>
                  <a:lnTo>
                    <a:pt x="230974" y="2516682"/>
                  </a:lnTo>
                  <a:lnTo>
                    <a:pt x="275297" y="2498877"/>
                  </a:lnTo>
                  <a:lnTo>
                    <a:pt x="322059" y="2488006"/>
                  </a:lnTo>
                  <a:lnTo>
                    <a:pt x="370598" y="2484323"/>
                  </a:lnTo>
                  <a:lnTo>
                    <a:pt x="379272" y="2484323"/>
                  </a:lnTo>
                  <a:lnTo>
                    <a:pt x="430707" y="2490089"/>
                  </a:lnTo>
                  <a:lnTo>
                    <a:pt x="475488" y="2502458"/>
                  </a:lnTo>
                  <a:lnTo>
                    <a:pt x="517512" y="2521127"/>
                  </a:lnTo>
                  <a:lnTo>
                    <a:pt x="556171" y="2545524"/>
                  </a:lnTo>
                  <a:lnTo>
                    <a:pt x="590918" y="2575077"/>
                  </a:lnTo>
                  <a:lnTo>
                    <a:pt x="621157" y="2609215"/>
                  </a:lnTo>
                  <a:lnTo>
                    <a:pt x="646315" y="2647378"/>
                  </a:lnTo>
                  <a:lnTo>
                    <a:pt x="665822" y="2688996"/>
                  </a:lnTo>
                  <a:lnTo>
                    <a:pt x="679081" y="2733497"/>
                  </a:lnTo>
                  <a:lnTo>
                    <a:pt x="685520" y="2780309"/>
                  </a:lnTo>
                  <a:lnTo>
                    <a:pt x="685520" y="2611221"/>
                  </a:lnTo>
                  <a:lnTo>
                    <a:pt x="657377" y="2570594"/>
                  </a:lnTo>
                  <a:lnTo>
                    <a:pt x="627608" y="2537752"/>
                  </a:lnTo>
                  <a:lnTo>
                    <a:pt x="594182" y="2508618"/>
                  </a:lnTo>
                  <a:lnTo>
                    <a:pt x="558596" y="2484323"/>
                  </a:lnTo>
                  <a:lnTo>
                    <a:pt x="517931" y="2463012"/>
                  </a:lnTo>
                  <a:lnTo>
                    <a:pt x="475869" y="2447302"/>
                  </a:lnTo>
                  <a:lnTo>
                    <a:pt x="431723" y="2436838"/>
                  </a:lnTo>
                  <a:lnTo>
                    <a:pt x="385851" y="2431999"/>
                  </a:lnTo>
                  <a:lnTo>
                    <a:pt x="335673" y="2433269"/>
                  </a:lnTo>
                  <a:lnTo>
                    <a:pt x="286918" y="2441117"/>
                  </a:lnTo>
                  <a:lnTo>
                    <a:pt x="240080" y="2455341"/>
                  </a:lnTo>
                  <a:lnTo>
                    <a:pt x="195592" y="2475750"/>
                  </a:lnTo>
                  <a:lnTo>
                    <a:pt x="153949" y="2502128"/>
                  </a:lnTo>
                  <a:lnTo>
                    <a:pt x="115608" y="2534272"/>
                  </a:lnTo>
                  <a:lnTo>
                    <a:pt x="81953" y="2571280"/>
                  </a:lnTo>
                  <a:lnTo>
                    <a:pt x="53936" y="2611805"/>
                  </a:lnTo>
                  <a:lnTo>
                    <a:pt x="31788" y="2655379"/>
                  </a:lnTo>
                  <a:lnTo>
                    <a:pt x="15697" y="2701544"/>
                  </a:lnTo>
                  <a:lnTo>
                    <a:pt x="5892" y="2749829"/>
                  </a:lnTo>
                  <a:lnTo>
                    <a:pt x="2578" y="2799753"/>
                  </a:lnTo>
                  <a:lnTo>
                    <a:pt x="5816" y="2848330"/>
                  </a:lnTo>
                  <a:lnTo>
                    <a:pt x="15354" y="2895523"/>
                  </a:lnTo>
                  <a:lnTo>
                    <a:pt x="30835" y="2940761"/>
                  </a:lnTo>
                  <a:lnTo>
                    <a:pt x="51917" y="2983407"/>
                  </a:lnTo>
                  <a:lnTo>
                    <a:pt x="78397" y="3023184"/>
                  </a:lnTo>
                  <a:lnTo>
                    <a:pt x="109816" y="3059265"/>
                  </a:lnTo>
                  <a:lnTo>
                    <a:pt x="145897" y="3091180"/>
                  </a:lnTo>
                  <a:lnTo>
                    <a:pt x="186334" y="3118370"/>
                  </a:lnTo>
                  <a:lnTo>
                    <a:pt x="202844" y="3131108"/>
                  </a:lnTo>
                  <a:lnTo>
                    <a:pt x="215341" y="3147403"/>
                  </a:lnTo>
                  <a:lnTo>
                    <a:pt x="223266" y="3166275"/>
                  </a:lnTo>
                  <a:lnTo>
                    <a:pt x="226034" y="3186722"/>
                  </a:lnTo>
                  <a:lnTo>
                    <a:pt x="226034" y="3272904"/>
                  </a:lnTo>
                  <a:lnTo>
                    <a:pt x="231051" y="3300590"/>
                  </a:lnTo>
                  <a:lnTo>
                    <a:pt x="244894" y="3324009"/>
                  </a:lnTo>
                  <a:lnTo>
                    <a:pt x="265722" y="3341268"/>
                  </a:lnTo>
                  <a:lnTo>
                    <a:pt x="291744" y="3350476"/>
                  </a:lnTo>
                  <a:lnTo>
                    <a:pt x="291744" y="3404362"/>
                  </a:lnTo>
                  <a:lnTo>
                    <a:pt x="293827" y="3414572"/>
                  </a:lnTo>
                  <a:lnTo>
                    <a:pt x="299466" y="3422929"/>
                  </a:lnTo>
                  <a:lnTo>
                    <a:pt x="306666" y="3427793"/>
                  </a:lnTo>
                  <a:lnTo>
                    <a:pt x="434555" y="3427793"/>
                  </a:lnTo>
                  <a:lnTo>
                    <a:pt x="441756" y="3422929"/>
                  </a:lnTo>
                  <a:lnTo>
                    <a:pt x="447395" y="3414572"/>
                  </a:lnTo>
                  <a:lnTo>
                    <a:pt x="449478" y="3404362"/>
                  </a:lnTo>
                  <a:lnTo>
                    <a:pt x="449478" y="3378047"/>
                  </a:lnTo>
                  <a:lnTo>
                    <a:pt x="449478" y="3351758"/>
                  </a:lnTo>
                  <a:lnTo>
                    <a:pt x="449478" y="3350476"/>
                  </a:lnTo>
                  <a:lnTo>
                    <a:pt x="475500" y="3341268"/>
                  </a:lnTo>
                  <a:lnTo>
                    <a:pt x="496341" y="3324009"/>
                  </a:lnTo>
                  <a:lnTo>
                    <a:pt x="510184" y="3300590"/>
                  </a:lnTo>
                  <a:lnTo>
                    <a:pt x="510438" y="3299193"/>
                  </a:lnTo>
                  <a:lnTo>
                    <a:pt x="515200" y="3272904"/>
                  </a:lnTo>
                  <a:lnTo>
                    <a:pt x="515200" y="3246615"/>
                  </a:lnTo>
                  <a:lnTo>
                    <a:pt x="515200" y="3194075"/>
                  </a:lnTo>
                  <a:lnTo>
                    <a:pt x="515200" y="3186722"/>
                  </a:lnTo>
                  <a:lnTo>
                    <a:pt x="517956" y="3166275"/>
                  </a:lnTo>
                  <a:lnTo>
                    <a:pt x="525881" y="3147403"/>
                  </a:lnTo>
                  <a:lnTo>
                    <a:pt x="538378" y="3131108"/>
                  </a:lnTo>
                  <a:lnTo>
                    <a:pt x="554901" y="3118370"/>
                  </a:lnTo>
                  <a:lnTo>
                    <a:pt x="595693" y="3090976"/>
                  </a:lnTo>
                  <a:lnTo>
                    <a:pt x="631964" y="3059011"/>
                  </a:lnTo>
                  <a:lnTo>
                    <a:pt x="663409" y="3022993"/>
                  </a:lnTo>
                  <a:lnTo>
                    <a:pt x="689749" y="2983407"/>
                  </a:lnTo>
                  <a:lnTo>
                    <a:pt x="710742" y="2940761"/>
                  </a:lnTo>
                  <a:lnTo>
                    <a:pt x="726084" y="2895523"/>
                  </a:lnTo>
                  <a:lnTo>
                    <a:pt x="735469" y="2848330"/>
                  </a:lnTo>
                  <a:lnTo>
                    <a:pt x="735533" y="2847276"/>
                  </a:lnTo>
                  <a:lnTo>
                    <a:pt x="738657" y="2799753"/>
                  </a:lnTo>
                  <a:close/>
                </a:path>
                <a:path w="1047750" h="3428365">
                  <a:moveTo>
                    <a:pt x="1047267" y="510540"/>
                  </a:moveTo>
                  <a:lnTo>
                    <a:pt x="1034567" y="471170"/>
                  </a:lnTo>
                  <a:lnTo>
                    <a:pt x="1002995" y="442036"/>
                  </a:lnTo>
                  <a:lnTo>
                    <a:pt x="1002995" y="514350"/>
                  </a:lnTo>
                  <a:lnTo>
                    <a:pt x="1002957" y="515620"/>
                  </a:lnTo>
                  <a:lnTo>
                    <a:pt x="719023" y="816610"/>
                  </a:lnTo>
                  <a:lnTo>
                    <a:pt x="694524" y="836930"/>
                  </a:lnTo>
                  <a:lnTo>
                    <a:pt x="688187" y="842010"/>
                  </a:lnTo>
                  <a:lnTo>
                    <a:pt x="681520" y="845820"/>
                  </a:lnTo>
                  <a:lnTo>
                    <a:pt x="674547" y="849630"/>
                  </a:lnTo>
                  <a:lnTo>
                    <a:pt x="667258" y="853440"/>
                  </a:lnTo>
                  <a:lnTo>
                    <a:pt x="247332" y="958850"/>
                  </a:lnTo>
                  <a:lnTo>
                    <a:pt x="242836" y="960120"/>
                  </a:lnTo>
                  <a:lnTo>
                    <a:pt x="239064" y="961390"/>
                  </a:lnTo>
                  <a:lnTo>
                    <a:pt x="236029" y="965200"/>
                  </a:lnTo>
                  <a:lnTo>
                    <a:pt x="194729" y="1008380"/>
                  </a:lnTo>
                  <a:lnTo>
                    <a:pt x="44640" y="1008380"/>
                  </a:lnTo>
                  <a:lnTo>
                    <a:pt x="44640" y="833120"/>
                  </a:lnTo>
                  <a:lnTo>
                    <a:pt x="238302" y="638810"/>
                  </a:lnTo>
                  <a:lnTo>
                    <a:pt x="244983" y="633730"/>
                  </a:lnTo>
                  <a:lnTo>
                    <a:pt x="252285" y="631190"/>
                  </a:lnTo>
                  <a:lnTo>
                    <a:pt x="260210" y="628650"/>
                  </a:lnTo>
                  <a:lnTo>
                    <a:pt x="647687" y="628650"/>
                  </a:lnTo>
                  <a:lnTo>
                    <a:pt x="654519" y="631190"/>
                  </a:lnTo>
                  <a:lnTo>
                    <a:pt x="660869" y="633730"/>
                  </a:lnTo>
                  <a:lnTo>
                    <a:pt x="666750" y="638810"/>
                  </a:lnTo>
                  <a:lnTo>
                    <a:pt x="668248" y="640080"/>
                  </a:lnTo>
                  <a:lnTo>
                    <a:pt x="672998" y="645160"/>
                  </a:lnTo>
                  <a:lnTo>
                    <a:pt x="676529" y="651510"/>
                  </a:lnTo>
                  <a:lnTo>
                    <a:pt x="678840" y="659130"/>
                  </a:lnTo>
                  <a:lnTo>
                    <a:pt x="679919" y="665480"/>
                  </a:lnTo>
                  <a:lnTo>
                    <a:pt x="679919" y="668020"/>
                  </a:lnTo>
                  <a:lnTo>
                    <a:pt x="655535" y="704850"/>
                  </a:lnTo>
                  <a:lnTo>
                    <a:pt x="648258" y="707390"/>
                  </a:lnTo>
                  <a:lnTo>
                    <a:pt x="380885" y="707390"/>
                  </a:lnTo>
                  <a:lnTo>
                    <a:pt x="377977" y="708660"/>
                  </a:lnTo>
                  <a:lnTo>
                    <a:pt x="372364" y="709930"/>
                  </a:lnTo>
                  <a:lnTo>
                    <a:pt x="369887" y="712470"/>
                  </a:lnTo>
                  <a:lnTo>
                    <a:pt x="365569" y="716280"/>
                  </a:lnTo>
                  <a:lnTo>
                    <a:pt x="363905" y="718820"/>
                  </a:lnTo>
                  <a:lnTo>
                    <a:pt x="361556" y="723900"/>
                  </a:lnTo>
                  <a:lnTo>
                    <a:pt x="360972" y="727710"/>
                  </a:lnTo>
                  <a:lnTo>
                    <a:pt x="360972" y="732790"/>
                  </a:lnTo>
                  <a:lnTo>
                    <a:pt x="380885" y="753110"/>
                  </a:lnTo>
                  <a:lnTo>
                    <a:pt x="640359" y="753110"/>
                  </a:lnTo>
                  <a:lnTo>
                    <a:pt x="664794" y="749300"/>
                  </a:lnTo>
                  <a:lnTo>
                    <a:pt x="672604" y="746760"/>
                  </a:lnTo>
                  <a:lnTo>
                    <a:pt x="680123" y="742950"/>
                  </a:lnTo>
                  <a:lnTo>
                    <a:pt x="687171" y="737870"/>
                  </a:lnTo>
                  <a:lnTo>
                    <a:pt x="693762" y="734060"/>
                  </a:lnTo>
                  <a:lnTo>
                    <a:pt x="699897" y="727710"/>
                  </a:lnTo>
                  <a:lnTo>
                    <a:pt x="705040" y="722630"/>
                  </a:lnTo>
                  <a:lnTo>
                    <a:pt x="709409" y="716280"/>
                  </a:lnTo>
                  <a:lnTo>
                    <a:pt x="713003" y="709930"/>
                  </a:lnTo>
                  <a:lnTo>
                    <a:pt x="782853" y="640080"/>
                  </a:lnTo>
                  <a:lnTo>
                    <a:pt x="935253" y="487680"/>
                  </a:lnTo>
                  <a:lnTo>
                    <a:pt x="941324" y="482600"/>
                  </a:lnTo>
                  <a:lnTo>
                    <a:pt x="948029" y="478790"/>
                  </a:lnTo>
                  <a:lnTo>
                    <a:pt x="955344" y="477520"/>
                  </a:lnTo>
                  <a:lnTo>
                    <a:pt x="963282" y="476250"/>
                  </a:lnTo>
                  <a:lnTo>
                    <a:pt x="965238" y="476250"/>
                  </a:lnTo>
                  <a:lnTo>
                    <a:pt x="999578" y="499110"/>
                  </a:lnTo>
                  <a:lnTo>
                    <a:pt x="1002995" y="514350"/>
                  </a:lnTo>
                  <a:lnTo>
                    <a:pt x="1002995" y="442036"/>
                  </a:lnTo>
                  <a:lnTo>
                    <a:pt x="998651" y="439420"/>
                  </a:lnTo>
                  <a:lnTo>
                    <a:pt x="984859" y="434340"/>
                  </a:lnTo>
                  <a:lnTo>
                    <a:pt x="969949" y="431800"/>
                  </a:lnTo>
                  <a:lnTo>
                    <a:pt x="969264" y="427990"/>
                  </a:lnTo>
                  <a:lnTo>
                    <a:pt x="946289" y="387350"/>
                  </a:lnTo>
                  <a:lnTo>
                    <a:pt x="944626" y="384810"/>
                  </a:lnTo>
                  <a:lnTo>
                    <a:pt x="933107" y="375920"/>
                  </a:lnTo>
                  <a:lnTo>
                    <a:pt x="926134" y="372389"/>
                  </a:lnTo>
                  <a:lnTo>
                    <a:pt x="926134" y="440690"/>
                  </a:lnTo>
                  <a:lnTo>
                    <a:pt x="920076" y="443230"/>
                  </a:lnTo>
                  <a:lnTo>
                    <a:pt x="914349" y="447040"/>
                  </a:lnTo>
                  <a:lnTo>
                    <a:pt x="908926" y="452120"/>
                  </a:lnTo>
                  <a:lnTo>
                    <a:pt x="903820" y="455930"/>
                  </a:lnTo>
                  <a:lnTo>
                    <a:pt x="719709" y="640080"/>
                  </a:lnTo>
                  <a:lnTo>
                    <a:pt x="716153" y="631190"/>
                  </a:lnTo>
                  <a:lnTo>
                    <a:pt x="714654" y="628650"/>
                  </a:lnTo>
                  <a:lnTo>
                    <a:pt x="688682" y="599440"/>
                  </a:lnTo>
                  <a:lnTo>
                    <a:pt x="682193" y="595630"/>
                  </a:lnTo>
                  <a:lnTo>
                    <a:pt x="858710" y="419100"/>
                  </a:lnTo>
                  <a:lnTo>
                    <a:pt x="864831" y="414020"/>
                  </a:lnTo>
                  <a:lnTo>
                    <a:pt x="871550" y="410210"/>
                  </a:lnTo>
                  <a:lnTo>
                    <a:pt x="878852" y="407670"/>
                  </a:lnTo>
                  <a:lnTo>
                    <a:pt x="896175" y="407670"/>
                  </a:lnTo>
                  <a:lnTo>
                    <a:pt x="902970" y="410210"/>
                  </a:lnTo>
                  <a:lnTo>
                    <a:pt x="909218" y="414020"/>
                  </a:lnTo>
                  <a:lnTo>
                    <a:pt x="914920" y="419100"/>
                  </a:lnTo>
                  <a:lnTo>
                    <a:pt x="919441" y="422910"/>
                  </a:lnTo>
                  <a:lnTo>
                    <a:pt x="922782" y="427990"/>
                  </a:lnTo>
                  <a:lnTo>
                    <a:pt x="924928" y="434340"/>
                  </a:lnTo>
                  <a:lnTo>
                    <a:pt x="925576" y="436880"/>
                  </a:lnTo>
                  <a:lnTo>
                    <a:pt x="925969" y="438150"/>
                  </a:lnTo>
                  <a:lnTo>
                    <a:pt x="926058" y="439420"/>
                  </a:lnTo>
                  <a:lnTo>
                    <a:pt x="926134" y="440690"/>
                  </a:lnTo>
                  <a:lnTo>
                    <a:pt x="926134" y="372389"/>
                  </a:lnTo>
                  <a:lnTo>
                    <a:pt x="920572" y="369570"/>
                  </a:lnTo>
                  <a:lnTo>
                    <a:pt x="907021" y="364490"/>
                  </a:lnTo>
                  <a:lnTo>
                    <a:pt x="892441" y="363220"/>
                  </a:lnTo>
                  <a:lnTo>
                    <a:pt x="886701" y="361950"/>
                  </a:lnTo>
                  <a:lnTo>
                    <a:pt x="862304" y="365760"/>
                  </a:lnTo>
                  <a:lnTo>
                    <a:pt x="854481" y="368300"/>
                  </a:lnTo>
                  <a:lnTo>
                    <a:pt x="846975" y="372110"/>
                  </a:lnTo>
                  <a:lnTo>
                    <a:pt x="839914" y="377190"/>
                  </a:lnTo>
                  <a:lnTo>
                    <a:pt x="833310" y="381000"/>
                  </a:lnTo>
                  <a:lnTo>
                    <a:pt x="827176" y="387350"/>
                  </a:lnTo>
                  <a:lnTo>
                    <a:pt x="630364" y="584200"/>
                  </a:lnTo>
                  <a:lnTo>
                    <a:pt x="262572" y="584200"/>
                  </a:lnTo>
                  <a:lnTo>
                    <a:pt x="244856" y="586740"/>
                  </a:lnTo>
                  <a:lnTo>
                    <a:pt x="207429" y="607060"/>
                  </a:lnTo>
                  <a:lnTo>
                    <a:pt x="6667" y="807720"/>
                  </a:lnTo>
                  <a:lnTo>
                    <a:pt x="25" y="817880"/>
                  </a:lnTo>
                  <a:lnTo>
                    <a:pt x="190" y="824230"/>
                  </a:lnTo>
                  <a:lnTo>
                    <a:pt x="190" y="1028700"/>
                  </a:lnTo>
                  <a:lnTo>
                    <a:pt x="0" y="1031240"/>
                  </a:lnTo>
                  <a:lnTo>
                    <a:pt x="12" y="1033780"/>
                  </a:lnTo>
                  <a:lnTo>
                    <a:pt x="584" y="1036320"/>
                  </a:lnTo>
                  <a:lnTo>
                    <a:pt x="2870" y="1042670"/>
                  </a:lnTo>
                  <a:lnTo>
                    <a:pt x="4483" y="1043940"/>
                  </a:lnTo>
                  <a:lnTo>
                    <a:pt x="8661" y="1049020"/>
                  </a:lnTo>
                  <a:lnTo>
                    <a:pt x="11061" y="1050290"/>
                  </a:lnTo>
                  <a:lnTo>
                    <a:pt x="16510" y="1052830"/>
                  </a:lnTo>
                  <a:lnTo>
                    <a:pt x="210426" y="1052830"/>
                  </a:lnTo>
                  <a:lnTo>
                    <a:pt x="215798" y="1050290"/>
                  </a:lnTo>
                  <a:lnTo>
                    <a:pt x="220205" y="1046480"/>
                  </a:lnTo>
                  <a:lnTo>
                    <a:pt x="256882" y="1008380"/>
                  </a:lnTo>
                  <a:lnTo>
                    <a:pt x="264210" y="1000760"/>
                  </a:lnTo>
                  <a:lnTo>
                    <a:pt x="679323" y="895350"/>
                  </a:lnTo>
                  <a:lnTo>
                    <a:pt x="730999" y="864870"/>
                  </a:lnTo>
                  <a:lnTo>
                    <a:pt x="1022819" y="575310"/>
                  </a:lnTo>
                  <a:lnTo>
                    <a:pt x="1045705" y="533400"/>
                  </a:lnTo>
                  <a:lnTo>
                    <a:pt x="1047267" y="521970"/>
                  </a:lnTo>
                  <a:lnTo>
                    <a:pt x="1047267" y="5105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86497" y="1028699"/>
              <a:ext cx="10134599" cy="8000999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016000" y="986509"/>
            <a:ext cx="4546600" cy="112986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4105"/>
              </a:lnSpc>
              <a:spcBef>
                <a:spcPts val="125"/>
              </a:spcBef>
            </a:pPr>
            <a:r>
              <a:rPr sz="4000" spc="70" dirty="0">
                <a:solidFill>
                  <a:schemeClr val="accent4">
                    <a:lumMod val="75000"/>
                  </a:schemeClr>
                </a:solidFill>
              </a:rPr>
              <a:t>ФОРМИ</a:t>
            </a:r>
          </a:p>
          <a:p>
            <a:pPr marL="12700">
              <a:lnSpc>
                <a:spcPts val="4945"/>
              </a:lnSpc>
            </a:pPr>
            <a:r>
              <a:rPr sz="4000" u="heavy" spc="90" dirty="0">
                <a:solidFill>
                  <a:schemeClr val="accent4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</a:rPr>
              <a:t>КОМУНІКА</a:t>
            </a:r>
            <a:r>
              <a:rPr sz="4000" spc="90" dirty="0">
                <a:solidFill>
                  <a:schemeClr val="accent4">
                    <a:lumMod val="75000"/>
                  </a:schemeClr>
                </a:solidFill>
              </a:rPr>
              <a:t>ЦІЇ</a:t>
            </a:r>
            <a:endParaRPr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28700" y="2644754"/>
            <a:ext cx="5539740" cy="18503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3999"/>
              </a:lnSpc>
              <a:spcBef>
                <a:spcPts val="100"/>
              </a:spcBef>
            </a:pPr>
            <a:r>
              <a:rPr sz="2100" b="1" dirty="0">
                <a:latin typeface="Arial"/>
                <a:cs typeface="Arial"/>
              </a:rPr>
              <a:t>Усна</a:t>
            </a:r>
            <a:r>
              <a:rPr sz="2100" spc="5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та</a:t>
            </a:r>
            <a:r>
              <a:rPr sz="2100" spc="50" dirty="0">
                <a:latin typeface="Arial"/>
                <a:cs typeface="Arial"/>
              </a:rPr>
              <a:t> </a:t>
            </a:r>
            <a:r>
              <a:rPr sz="2100" b="1" spc="90" dirty="0">
                <a:latin typeface="Arial"/>
                <a:cs typeface="Arial"/>
              </a:rPr>
              <a:t>письмова</a:t>
            </a:r>
            <a:r>
              <a:rPr sz="2100" spc="5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форма</a:t>
            </a:r>
            <a:r>
              <a:rPr sz="2100" spc="55" dirty="0">
                <a:latin typeface="Arial"/>
                <a:cs typeface="Arial"/>
              </a:rPr>
              <a:t> </a:t>
            </a:r>
            <a:r>
              <a:rPr sz="2100" spc="65" dirty="0">
                <a:latin typeface="Arial"/>
                <a:cs typeface="Arial"/>
              </a:rPr>
              <a:t>спілкування </a:t>
            </a:r>
            <a:r>
              <a:rPr sz="2100" spc="90" dirty="0">
                <a:latin typeface="Arial"/>
                <a:cs typeface="Arial"/>
              </a:rPr>
              <a:t>мають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багато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спільного</a:t>
            </a:r>
            <a:r>
              <a:rPr sz="2100" i="1" spc="80" dirty="0">
                <a:latin typeface="Gill Sans MT"/>
                <a:cs typeface="Gill Sans MT"/>
              </a:rPr>
              <a:t>,</a:t>
            </a:r>
            <a:r>
              <a:rPr sz="2100" i="1" spc="-10" dirty="0">
                <a:latin typeface="Gill Sans MT"/>
                <a:cs typeface="Gill Sans MT"/>
              </a:rPr>
              <a:t> </a:t>
            </a:r>
            <a:r>
              <a:rPr sz="2100" dirty="0">
                <a:latin typeface="Arial"/>
                <a:cs typeface="Arial"/>
              </a:rPr>
              <a:t>у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65" dirty="0">
                <a:latin typeface="Arial"/>
                <a:cs typeface="Arial"/>
              </a:rPr>
              <a:t>тому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числі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175" dirty="0">
                <a:latin typeface="Arial"/>
                <a:cs typeface="Arial"/>
              </a:rPr>
              <a:t>й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те</a:t>
            </a:r>
            <a:r>
              <a:rPr sz="2100" i="1" spc="-25" dirty="0">
                <a:latin typeface="Gill Sans MT"/>
                <a:cs typeface="Gill Sans MT"/>
              </a:rPr>
              <a:t>, </a:t>
            </a:r>
            <a:r>
              <a:rPr sz="2100" spc="135" dirty="0">
                <a:latin typeface="Arial"/>
                <a:cs typeface="Arial"/>
              </a:rPr>
              <a:t>що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135" dirty="0">
                <a:latin typeface="Arial"/>
                <a:cs typeface="Arial"/>
              </a:rPr>
              <a:t>вони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обидві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спираються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на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105" dirty="0">
                <a:latin typeface="Arial"/>
                <a:cs typeface="Arial"/>
              </a:rPr>
              <a:t>основний </a:t>
            </a:r>
            <a:r>
              <a:rPr sz="2100" spc="120" dirty="0">
                <a:latin typeface="Arial"/>
                <a:cs typeface="Arial"/>
              </a:rPr>
              <a:t>комунікаційний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процес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та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125" dirty="0">
                <a:latin typeface="Arial"/>
                <a:cs typeface="Arial"/>
              </a:rPr>
              <a:t>його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вісім </a:t>
            </a:r>
            <a:r>
              <a:rPr sz="2100" spc="100" dirty="0">
                <a:latin typeface="Arial"/>
                <a:cs typeface="Arial"/>
              </a:rPr>
              <a:t>основних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елементів</a:t>
            </a:r>
            <a:r>
              <a:rPr sz="2100" i="1" spc="50" dirty="0">
                <a:latin typeface="Gill Sans MT"/>
                <a:cs typeface="Gill Sans MT"/>
              </a:rPr>
              <a:t>,</a:t>
            </a:r>
            <a:r>
              <a:rPr sz="2100" i="1" spc="-10" dirty="0">
                <a:latin typeface="Gill Sans MT"/>
                <a:cs typeface="Gill Sans MT"/>
              </a:rPr>
              <a:t> </a:t>
            </a:r>
            <a:r>
              <a:rPr sz="2100" spc="95" dirty="0">
                <a:latin typeface="Arial"/>
                <a:cs typeface="Arial"/>
              </a:rPr>
              <a:t>які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описані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вище</a:t>
            </a:r>
            <a:endParaRPr sz="21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953401"/>
            <a:ext cx="18288000" cy="9333865"/>
            <a:chOff x="1" y="953401"/>
            <a:chExt cx="18288000" cy="9333865"/>
          </a:xfrm>
        </p:grpSpPr>
        <p:sp>
          <p:nvSpPr>
            <p:cNvPr id="3" name="object 3"/>
            <p:cNvSpPr/>
            <p:nvPr/>
          </p:nvSpPr>
          <p:spPr>
            <a:xfrm>
              <a:off x="1" y="4959369"/>
              <a:ext cx="18288000" cy="5327650"/>
            </a:xfrm>
            <a:custGeom>
              <a:avLst/>
              <a:gdLst/>
              <a:ahLst/>
              <a:cxnLst/>
              <a:rect l="l" t="t" r="r" b="b"/>
              <a:pathLst>
                <a:path w="18288000" h="5327650">
                  <a:moveTo>
                    <a:pt x="0" y="5327629"/>
                  </a:moveTo>
                  <a:lnTo>
                    <a:pt x="0" y="0"/>
                  </a:lnTo>
                  <a:lnTo>
                    <a:pt x="18287968" y="0"/>
                  </a:lnTo>
                  <a:lnTo>
                    <a:pt x="18287968" y="5327629"/>
                  </a:lnTo>
                  <a:lnTo>
                    <a:pt x="0" y="5327629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77376" y="1007439"/>
              <a:ext cx="6127881" cy="826427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29766" y="953413"/>
              <a:ext cx="16227425" cy="8372475"/>
            </a:xfrm>
            <a:custGeom>
              <a:avLst/>
              <a:gdLst/>
              <a:ahLst/>
              <a:cxnLst/>
              <a:rect l="l" t="t" r="r" b="b"/>
              <a:pathLst>
                <a:path w="16227425" h="8372475">
                  <a:moveTo>
                    <a:pt x="727608" y="4814074"/>
                  </a:moveTo>
                  <a:lnTo>
                    <a:pt x="717308" y="4770894"/>
                  </a:lnTo>
                  <a:lnTo>
                    <a:pt x="706031" y="4749304"/>
                  </a:lnTo>
                  <a:lnTo>
                    <a:pt x="701421" y="4741684"/>
                  </a:lnTo>
                  <a:lnTo>
                    <a:pt x="696391" y="4735334"/>
                  </a:lnTo>
                  <a:lnTo>
                    <a:pt x="691019" y="4728984"/>
                  </a:lnTo>
                  <a:lnTo>
                    <a:pt x="686714" y="4725174"/>
                  </a:lnTo>
                  <a:lnTo>
                    <a:pt x="686219" y="4724743"/>
                  </a:lnTo>
                  <a:lnTo>
                    <a:pt x="686219" y="4815344"/>
                  </a:lnTo>
                  <a:lnTo>
                    <a:pt x="686219" y="4834394"/>
                  </a:lnTo>
                  <a:lnTo>
                    <a:pt x="669505" y="4878844"/>
                  </a:lnTo>
                  <a:lnTo>
                    <a:pt x="658444" y="4891544"/>
                  </a:lnTo>
                  <a:lnTo>
                    <a:pt x="503745" y="5046484"/>
                  </a:lnTo>
                  <a:lnTo>
                    <a:pt x="503745" y="5047754"/>
                  </a:lnTo>
                  <a:lnTo>
                    <a:pt x="500824" y="5043944"/>
                  </a:lnTo>
                  <a:lnTo>
                    <a:pt x="375170" y="4919484"/>
                  </a:lnTo>
                  <a:lnTo>
                    <a:pt x="348462" y="4891544"/>
                  </a:lnTo>
                  <a:lnTo>
                    <a:pt x="342595" y="4886464"/>
                  </a:lnTo>
                  <a:lnTo>
                    <a:pt x="337591" y="4880114"/>
                  </a:lnTo>
                  <a:lnTo>
                    <a:pt x="321779" y="4842014"/>
                  </a:lnTo>
                  <a:lnTo>
                    <a:pt x="320649" y="4817884"/>
                  </a:lnTo>
                  <a:lnTo>
                    <a:pt x="321691" y="4808994"/>
                  </a:lnTo>
                  <a:lnTo>
                    <a:pt x="323824" y="4801374"/>
                  </a:lnTo>
                  <a:lnTo>
                    <a:pt x="325069" y="4800104"/>
                  </a:lnTo>
                  <a:lnTo>
                    <a:pt x="325069" y="4796294"/>
                  </a:lnTo>
                  <a:lnTo>
                    <a:pt x="325272" y="4796294"/>
                  </a:lnTo>
                  <a:lnTo>
                    <a:pt x="325551" y="4795024"/>
                  </a:lnTo>
                  <a:lnTo>
                    <a:pt x="326618" y="4791214"/>
                  </a:lnTo>
                  <a:lnTo>
                    <a:pt x="327926" y="4788674"/>
                  </a:lnTo>
                  <a:lnTo>
                    <a:pt x="331292" y="4781054"/>
                  </a:lnTo>
                  <a:lnTo>
                    <a:pt x="331685" y="4779784"/>
                  </a:lnTo>
                  <a:lnTo>
                    <a:pt x="333362" y="4775974"/>
                  </a:lnTo>
                  <a:lnTo>
                    <a:pt x="340702" y="4763274"/>
                  </a:lnTo>
                  <a:lnTo>
                    <a:pt x="349592" y="4753114"/>
                  </a:lnTo>
                  <a:lnTo>
                    <a:pt x="360045" y="4744224"/>
                  </a:lnTo>
                  <a:lnTo>
                    <a:pt x="372046" y="4736604"/>
                  </a:lnTo>
                  <a:lnTo>
                    <a:pt x="374611" y="4736604"/>
                  </a:lnTo>
                  <a:lnTo>
                    <a:pt x="375818" y="4735334"/>
                  </a:lnTo>
                  <a:lnTo>
                    <a:pt x="377901" y="4735334"/>
                  </a:lnTo>
                  <a:lnTo>
                    <a:pt x="380034" y="4734064"/>
                  </a:lnTo>
                  <a:lnTo>
                    <a:pt x="382219" y="4732794"/>
                  </a:lnTo>
                  <a:lnTo>
                    <a:pt x="384467" y="4731524"/>
                  </a:lnTo>
                  <a:lnTo>
                    <a:pt x="400875" y="4727714"/>
                  </a:lnTo>
                  <a:lnTo>
                    <a:pt x="405358" y="4726444"/>
                  </a:lnTo>
                  <a:lnTo>
                    <a:pt x="409879" y="4726444"/>
                  </a:lnTo>
                  <a:lnTo>
                    <a:pt x="414439" y="4725174"/>
                  </a:lnTo>
                  <a:lnTo>
                    <a:pt x="418985" y="4725174"/>
                  </a:lnTo>
                  <a:lnTo>
                    <a:pt x="465785" y="4736604"/>
                  </a:lnTo>
                  <a:lnTo>
                    <a:pt x="466750" y="4737874"/>
                  </a:lnTo>
                  <a:lnTo>
                    <a:pt x="473849" y="4741684"/>
                  </a:lnTo>
                  <a:lnTo>
                    <a:pt x="480415" y="4746764"/>
                  </a:lnTo>
                  <a:lnTo>
                    <a:pt x="486460" y="4751844"/>
                  </a:lnTo>
                  <a:lnTo>
                    <a:pt x="488226" y="4754384"/>
                  </a:lnTo>
                  <a:lnTo>
                    <a:pt x="489762" y="4755654"/>
                  </a:lnTo>
                  <a:lnTo>
                    <a:pt x="491375" y="4756924"/>
                  </a:lnTo>
                  <a:lnTo>
                    <a:pt x="493064" y="4756924"/>
                  </a:lnTo>
                  <a:lnTo>
                    <a:pt x="494423" y="4758194"/>
                  </a:lnTo>
                  <a:lnTo>
                    <a:pt x="495655" y="4758194"/>
                  </a:lnTo>
                  <a:lnTo>
                    <a:pt x="500659" y="4760734"/>
                  </a:lnTo>
                  <a:lnTo>
                    <a:pt x="511517" y="4759464"/>
                  </a:lnTo>
                  <a:lnTo>
                    <a:pt x="513943" y="4756924"/>
                  </a:lnTo>
                  <a:lnTo>
                    <a:pt x="515658" y="4756924"/>
                  </a:lnTo>
                  <a:lnTo>
                    <a:pt x="517283" y="4755654"/>
                  </a:lnTo>
                  <a:lnTo>
                    <a:pt x="518833" y="4753114"/>
                  </a:lnTo>
                  <a:lnTo>
                    <a:pt x="520496" y="4751844"/>
                  </a:lnTo>
                  <a:lnTo>
                    <a:pt x="526326" y="4746764"/>
                  </a:lnTo>
                  <a:lnTo>
                    <a:pt x="532625" y="4742954"/>
                  </a:lnTo>
                  <a:lnTo>
                    <a:pt x="539407" y="4737874"/>
                  </a:lnTo>
                  <a:lnTo>
                    <a:pt x="541464" y="4736604"/>
                  </a:lnTo>
                  <a:lnTo>
                    <a:pt x="553732" y="4731524"/>
                  </a:lnTo>
                  <a:lnTo>
                    <a:pt x="566394" y="4727714"/>
                  </a:lnTo>
                  <a:lnTo>
                    <a:pt x="592924" y="4725174"/>
                  </a:lnTo>
                  <a:lnTo>
                    <a:pt x="597458" y="4726444"/>
                  </a:lnTo>
                  <a:lnTo>
                    <a:pt x="601941" y="4726444"/>
                  </a:lnTo>
                  <a:lnTo>
                    <a:pt x="606399" y="4727714"/>
                  </a:lnTo>
                  <a:lnTo>
                    <a:pt x="617651" y="4730254"/>
                  </a:lnTo>
                  <a:lnTo>
                    <a:pt x="623074" y="4732794"/>
                  </a:lnTo>
                  <a:lnTo>
                    <a:pt x="625132" y="4732794"/>
                  </a:lnTo>
                  <a:lnTo>
                    <a:pt x="627138" y="4734064"/>
                  </a:lnTo>
                  <a:lnTo>
                    <a:pt x="629094" y="4734064"/>
                  </a:lnTo>
                  <a:lnTo>
                    <a:pt x="631304" y="4735334"/>
                  </a:lnTo>
                  <a:lnTo>
                    <a:pt x="632498" y="4736604"/>
                  </a:lnTo>
                  <a:lnTo>
                    <a:pt x="635012" y="4736604"/>
                  </a:lnTo>
                  <a:lnTo>
                    <a:pt x="667105" y="4764544"/>
                  </a:lnTo>
                  <a:lnTo>
                    <a:pt x="679475" y="4789944"/>
                  </a:lnTo>
                  <a:lnTo>
                    <a:pt x="680491" y="4792484"/>
                  </a:lnTo>
                  <a:lnTo>
                    <a:pt x="680491" y="4795024"/>
                  </a:lnTo>
                  <a:lnTo>
                    <a:pt x="682726" y="4800104"/>
                  </a:lnTo>
                  <a:lnTo>
                    <a:pt x="685025" y="4807724"/>
                  </a:lnTo>
                  <a:lnTo>
                    <a:pt x="686219" y="4815344"/>
                  </a:lnTo>
                  <a:lnTo>
                    <a:pt x="686219" y="4724743"/>
                  </a:lnTo>
                  <a:lnTo>
                    <a:pt x="685279" y="4723904"/>
                  </a:lnTo>
                  <a:lnTo>
                    <a:pt x="679170" y="4717554"/>
                  </a:lnTo>
                  <a:lnTo>
                    <a:pt x="672744" y="4712474"/>
                  </a:lnTo>
                  <a:lnTo>
                    <a:pt x="666038" y="4707394"/>
                  </a:lnTo>
                  <a:lnTo>
                    <a:pt x="659066" y="4703584"/>
                  </a:lnTo>
                  <a:lnTo>
                    <a:pt x="651827" y="4699774"/>
                  </a:lnTo>
                  <a:lnTo>
                    <a:pt x="649630" y="4698504"/>
                  </a:lnTo>
                  <a:lnTo>
                    <a:pt x="634657" y="4692154"/>
                  </a:lnTo>
                  <a:lnTo>
                    <a:pt x="619277" y="4687074"/>
                  </a:lnTo>
                  <a:lnTo>
                    <a:pt x="603465" y="4684534"/>
                  </a:lnTo>
                  <a:lnTo>
                    <a:pt x="573608" y="4684534"/>
                  </a:lnTo>
                  <a:lnTo>
                    <a:pt x="566864" y="4685804"/>
                  </a:lnTo>
                  <a:lnTo>
                    <a:pt x="550316" y="4688344"/>
                  </a:lnTo>
                  <a:lnTo>
                    <a:pt x="534581" y="4694694"/>
                  </a:lnTo>
                  <a:lnTo>
                    <a:pt x="519633" y="4702314"/>
                  </a:lnTo>
                  <a:lnTo>
                    <a:pt x="503491" y="4712474"/>
                  </a:lnTo>
                  <a:lnTo>
                    <a:pt x="494792" y="4706124"/>
                  </a:lnTo>
                  <a:lnTo>
                    <a:pt x="459968" y="4689614"/>
                  </a:lnTo>
                  <a:lnTo>
                    <a:pt x="431673" y="4684534"/>
                  </a:lnTo>
                  <a:lnTo>
                    <a:pt x="402844" y="4684534"/>
                  </a:lnTo>
                  <a:lnTo>
                    <a:pt x="365709" y="4694694"/>
                  </a:lnTo>
                  <a:lnTo>
                    <a:pt x="355904" y="4699774"/>
                  </a:lnTo>
                  <a:lnTo>
                    <a:pt x="355282" y="4699774"/>
                  </a:lnTo>
                  <a:lnTo>
                    <a:pt x="321741" y="4723904"/>
                  </a:lnTo>
                  <a:lnTo>
                    <a:pt x="315988" y="4728984"/>
                  </a:lnTo>
                  <a:lnTo>
                    <a:pt x="310591" y="4735334"/>
                  </a:lnTo>
                  <a:lnTo>
                    <a:pt x="305549" y="4741684"/>
                  </a:lnTo>
                  <a:lnTo>
                    <a:pt x="300913" y="4749304"/>
                  </a:lnTo>
                  <a:lnTo>
                    <a:pt x="296710" y="4755654"/>
                  </a:lnTo>
                  <a:lnTo>
                    <a:pt x="282384" y="4795024"/>
                  </a:lnTo>
                  <a:lnTo>
                    <a:pt x="279450" y="4811534"/>
                  </a:lnTo>
                  <a:lnTo>
                    <a:pt x="279488" y="4835664"/>
                  </a:lnTo>
                  <a:lnTo>
                    <a:pt x="281381" y="4848364"/>
                  </a:lnTo>
                  <a:lnTo>
                    <a:pt x="283019" y="4855984"/>
                  </a:lnTo>
                  <a:lnTo>
                    <a:pt x="285127" y="4863604"/>
                  </a:lnTo>
                  <a:lnTo>
                    <a:pt x="287718" y="4871224"/>
                  </a:lnTo>
                  <a:lnTo>
                    <a:pt x="288531" y="4873764"/>
                  </a:lnTo>
                  <a:lnTo>
                    <a:pt x="308775" y="4909324"/>
                  </a:lnTo>
                  <a:lnTo>
                    <a:pt x="329895" y="4932184"/>
                  </a:lnTo>
                  <a:lnTo>
                    <a:pt x="342011" y="4944884"/>
                  </a:lnTo>
                  <a:lnTo>
                    <a:pt x="354291" y="4956314"/>
                  </a:lnTo>
                  <a:lnTo>
                    <a:pt x="366763" y="4969014"/>
                  </a:lnTo>
                  <a:lnTo>
                    <a:pt x="418655" y="5021084"/>
                  </a:lnTo>
                  <a:lnTo>
                    <a:pt x="472490" y="5074424"/>
                  </a:lnTo>
                  <a:lnTo>
                    <a:pt x="479552" y="5080774"/>
                  </a:lnTo>
                  <a:lnTo>
                    <a:pt x="487311" y="5084584"/>
                  </a:lnTo>
                  <a:lnTo>
                    <a:pt x="495769" y="5087124"/>
                  </a:lnTo>
                  <a:lnTo>
                    <a:pt x="511225" y="5087124"/>
                  </a:lnTo>
                  <a:lnTo>
                    <a:pt x="519696" y="5084584"/>
                  </a:lnTo>
                  <a:lnTo>
                    <a:pt x="527456" y="5080774"/>
                  </a:lnTo>
                  <a:lnTo>
                    <a:pt x="534530" y="5074424"/>
                  </a:lnTo>
                  <a:lnTo>
                    <a:pt x="561238" y="5047754"/>
                  </a:lnTo>
                  <a:lnTo>
                    <a:pt x="659828" y="4949964"/>
                  </a:lnTo>
                  <a:lnTo>
                    <a:pt x="679335" y="4929644"/>
                  </a:lnTo>
                  <a:lnTo>
                    <a:pt x="689000" y="4920754"/>
                  </a:lnTo>
                  <a:lnTo>
                    <a:pt x="698461" y="4909324"/>
                  </a:lnTo>
                  <a:lnTo>
                    <a:pt x="719010" y="4872494"/>
                  </a:lnTo>
                  <a:lnTo>
                    <a:pt x="726490" y="4840744"/>
                  </a:lnTo>
                  <a:lnTo>
                    <a:pt x="727024" y="4838204"/>
                  </a:lnTo>
                  <a:lnTo>
                    <a:pt x="727392" y="4835664"/>
                  </a:lnTo>
                  <a:lnTo>
                    <a:pt x="727494" y="4834394"/>
                  </a:lnTo>
                  <a:lnTo>
                    <a:pt x="727608" y="4814074"/>
                  </a:lnTo>
                  <a:close/>
                </a:path>
                <a:path w="16227425" h="8372475">
                  <a:moveTo>
                    <a:pt x="1047267" y="5195074"/>
                  </a:moveTo>
                  <a:lnTo>
                    <a:pt x="1037590" y="5160784"/>
                  </a:lnTo>
                  <a:lnTo>
                    <a:pt x="1034580" y="5155704"/>
                  </a:lnTo>
                  <a:lnTo>
                    <a:pt x="1029169" y="5148084"/>
                  </a:lnTo>
                  <a:lnTo>
                    <a:pt x="1022858" y="5140464"/>
                  </a:lnTo>
                  <a:lnTo>
                    <a:pt x="1011313" y="5131574"/>
                  </a:lnTo>
                  <a:lnTo>
                    <a:pt x="1002995" y="5126571"/>
                  </a:lnTo>
                  <a:lnTo>
                    <a:pt x="1002995" y="5198884"/>
                  </a:lnTo>
                  <a:lnTo>
                    <a:pt x="1002957" y="5200154"/>
                  </a:lnTo>
                  <a:lnTo>
                    <a:pt x="719035" y="5501144"/>
                  </a:lnTo>
                  <a:lnTo>
                    <a:pt x="694537" y="5521464"/>
                  </a:lnTo>
                  <a:lnTo>
                    <a:pt x="688187" y="5526544"/>
                  </a:lnTo>
                  <a:lnTo>
                    <a:pt x="681532" y="5530354"/>
                  </a:lnTo>
                  <a:lnTo>
                    <a:pt x="674560" y="5534164"/>
                  </a:lnTo>
                  <a:lnTo>
                    <a:pt x="667270" y="5537974"/>
                  </a:lnTo>
                  <a:lnTo>
                    <a:pt x="247345" y="5643384"/>
                  </a:lnTo>
                  <a:lnTo>
                    <a:pt x="242836" y="5644654"/>
                  </a:lnTo>
                  <a:lnTo>
                    <a:pt x="239077" y="5645924"/>
                  </a:lnTo>
                  <a:lnTo>
                    <a:pt x="236042" y="5649734"/>
                  </a:lnTo>
                  <a:lnTo>
                    <a:pt x="194729" y="5692914"/>
                  </a:lnTo>
                  <a:lnTo>
                    <a:pt x="44640" y="5692914"/>
                  </a:lnTo>
                  <a:lnTo>
                    <a:pt x="44640" y="5517654"/>
                  </a:lnTo>
                  <a:lnTo>
                    <a:pt x="238302" y="5323344"/>
                  </a:lnTo>
                  <a:lnTo>
                    <a:pt x="244995" y="5318264"/>
                  </a:lnTo>
                  <a:lnTo>
                    <a:pt x="252298" y="5315724"/>
                  </a:lnTo>
                  <a:lnTo>
                    <a:pt x="260210" y="5313184"/>
                  </a:lnTo>
                  <a:lnTo>
                    <a:pt x="647687" y="5313184"/>
                  </a:lnTo>
                  <a:lnTo>
                    <a:pt x="654519" y="5315724"/>
                  </a:lnTo>
                  <a:lnTo>
                    <a:pt x="660882" y="5318264"/>
                  </a:lnTo>
                  <a:lnTo>
                    <a:pt x="666750" y="5323344"/>
                  </a:lnTo>
                  <a:lnTo>
                    <a:pt x="668248" y="5324614"/>
                  </a:lnTo>
                  <a:lnTo>
                    <a:pt x="673011" y="5329694"/>
                  </a:lnTo>
                  <a:lnTo>
                    <a:pt x="676541" y="5336044"/>
                  </a:lnTo>
                  <a:lnTo>
                    <a:pt x="678840" y="5343664"/>
                  </a:lnTo>
                  <a:lnTo>
                    <a:pt x="679932" y="5350014"/>
                  </a:lnTo>
                  <a:lnTo>
                    <a:pt x="679932" y="5352554"/>
                  </a:lnTo>
                  <a:lnTo>
                    <a:pt x="655535" y="5389384"/>
                  </a:lnTo>
                  <a:lnTo>
                    <a:pt x="648258" y="5391924"/>
                  </a:lnTo>
                  <a:lnTo>
                    <a:pt x="380898" y="5391924"/>
                  </a:lnTo>
                  <a:lnTo>
                    <a:pt x="377990" y="5393194"/>
                  </a:lnTo>
                  <a:lnTo>
                    <a:pt x="372376" y="5394464"/>
                  </a:lnTo>
                  <a:lnTo>
                    <a:pt x="369887" y="5397004"/>
                  </a:lnTo>
                  <a:lnTo>
                    <a:pt x="365582" y="5400814"/>
                  </a:lnTo>
                  <a:lnTo>
                    <a:pt x="363905" y="5403354"/>
                  </a:lnTo>
                  <a:lnTo>
                    <a:pt x="361569" y="5408434"/>
                  </a:lnTo>
                  <a:lnTo>
                    <a:pt x="360984" y="5412244"/>
                  </a:lnTo>
                  <a:lnTo>
                    <a:pt x="360984" y="5417324"/>
                  </a:lnTo>
                  <a:lnTo>
                    <a:pt x="380898" y="5437644"/>
                  </a:lnTo>
                  <a:lnTo>
                    <a:pt x="640372" y="5437644"/>
                  </a:lnTo>
                  <a:lnTo>
                    <a:pt x="664794" y="5433834"/>
                  </a:lnTo>
                  <a:lnTo>
                    <a:pt x="672617" y="5431294"/>
                  </a:lnTo>
                  <a:lnTo>
                    <a:pt x="680123" y="5427484"/>
                  </a:lnTo>
                  <a:lnTo>
                    <a:pt x="687184" y="5422404"/>
                  </a:lnTo>
                  <a:lnTo>
                    <a:pt x="693775" y="5418594"/>
                  </a:lnTo>
                  <a:lnTo>
                    <a:pt x="699909" y="5412244"/>
                  </a:lnTo>
                  <a:lnTo>
                    <a:pt x="705040" y="5407164"/>
                  </a:lnTo>
                  <a:lnTo>
                    <a:pt x="709409" y="5400814"/>
                  </a:lnTo>
                  <a:lnTo>
                    <a:pt x="713016" y="5394464"/>
                  </a:lnTo>
                  <a:lnTo>
                    <a:pt x="782866" y="5324614"/>
                  </a:lnTo>
                  <a:lnTo>
                    <a:pt x="935253" y="5172214"/>
                  </a:lnTo>
                  <a:lnTo>
                    <a:pt x="941336" y="5167134"/>
                  </a:lnTo>
                  <a:lnTo>
                    <a:pt x="948029" y="5163324"/>
                  </a:lnTo>
                  <a:lnTo>
                    <a:pt x="955344" y="5162054"/>
                  </a:lnTo>
                  <a:lnTo>
                    <a:pt x="963295" y="5160784"/>
                  </a:lnTo>
                  <a:lnTo>
                    <a:pt x="965238" y="5160784"/>
                  </a:lnTo>
                  <a:lnTo>
                    <a:pt x="999591" y="5183644"/>
                  </a:lnTo>
                  <a:lnTo>
                    <a:pt x="1002995" y="5198884"/>
                  </a:lnTo>
                  <a:lnTo>
                    <a:pt x="1002995" y="5126571"/>
                  </a:lnTo>
                  <a:lnTo>
                    <a:pt x="998651" y="5123954"/>
                  </a:lnTo>
                  <a:lnTo>
                    <a:pt x="984872" y="5118874"/>
                  </a:lnTo>
                  <a:lnTo>
                    <a:pt x="969962" y="5116334"/>
                  </a:lnTo>
                  <a:lnTo>
                    <a:pt x="969276" y="5112524"/>
                  </a:lnTo>
                  <a:lnTo>
                    <a:pt x="946302" y="5071884"/>
                  </a:lnTo>
                  <a:lnTo>
                    <a:pt x="944626" y="5069344"/>
                  </a:lnTo>
                  <a:lnTo>
                    <a:pt x="933119" y="5060454"/>
                  </a:lnTo>
                  <a:lnTo>
                    <a:pt x="926134" y="5056924"/>
                  </a:lnTo>
                  <a:lnTo>
                    <a:pt x="926134" y="5125224"/>
                  </a:lnTo>
                  <a:lnTo>
                    <a:pt x="920089" y="5127764"/>
                  </a:lnTo>
                  <a:lnTo>
                    <a:pt x="914349" y="5131574"/>
                  </a:lnTo>
                  <a:lnTo>
                    <a:pt x="908926" y="5136654"/>
                  </a:lnTo>
                  <a:lnTo>
                    <a:pt x="903820" y="5140464"/>
                  </a:lnTo>
                  <a:lnTo>
                    <a:pt x="719721" y="5324614"/>
                  </a:lnTo>
                  <a:lnTo>
                    <a:pt x="716153" y="5315724"/>
                  </a:lnTo>
                  <a:lnTo>
                    <a:pt x="714667" y="5313184"/>
                  </a:lnTo>
                  <a:lnTo>
                    <a:pt x="688682" y="5283974"/>
                  </a:lnTo>
                  <a:lnTo>
                    <a:pt x="682193" y="5280164"/>
                  </a:lnTo>
                  <a:lnTo>
                    <a:pt x="858710" y="5103634"/>
                  </a:lnTo>
                  <a:lnTo>
                    <a:pt x="864844" y="5098554"/>
                  </a:lnTo>
                  <a:lnTo>
                    <a:pt x="871550" y="5094744"/>
                  </a:lnTo>
                  <a:lnTo>
                    <a:pt x="878852" y="5092204"/>
                  </a:lnTo>
                  <a:lnTo>
                    <a:pt x="896188" y="5092204"/>
                  </a:lnTo>
                  <a:lnTo>
                    <a:pt x="902982" y="5094744"/>
                  </a:lnTo>
                  <a:lnTo>
                    <a:pt x="909231" y="5098554"/>
                  </a:lnTo>
                  <a:lnTo>
                    <a:pt x="914933" y="5103634"/>
                  </a:lnTo>
                  <a:lnTo>
                    <a:pt x="919454" y="5107444"/>
                  </a:lnTo>
                  <a:lnTo>
                    <a:pt x="922782" y="5112524"/>
                  </a:lnTo>
                  <a:lnTo>
                    <a:pt x="924928" y="5118874"/>
                  </a:lnTo>
                  <a:lnTo>
                    <a:pt x="925576" y="5121414"/>
                  </a:lnTo>
                  <a:lnTo>
                    <a:pt x="925982" y="5122684"/>
                  </a:lnTo>
                  <a:lnTo>
                    <a:pt x="926058" y="5123954"/>
                  </a:lnTo>
                  <a:lnTo>
                    <a:pt x="926134" y="5125224"/>
                  </a:lnTo>
                  <a:lnTo>
                    <a:pt x="926134" y="5056924"/>
                  </a:lnTo>
                  <a:lnTo>
                    <a:pt x="920584" y="5054104"/>
                  </a:lnTo>
                  <a:lnTo>
                    <a:pt x="907021" y="5049024"/>
                  </a:lnTo>
                  <a:lnTo>
                    <a:pt x="892454" y="5047754"/>
                  </a:lnTo>
                  <a:lnTo>
                    <a:pt x="886714" y="5046484"/>
                  </a:lnTo>
                  <a:lnTo>
                    <a:pt x="862304" y="5050294"/>
                  </a:lnTo>
                  <a:lnTo>
                    <a:pt x="854494" y="5052834"/>
                  </a:lnTo>
                  <a:lnTo>
                    <a:pt x="846975" y="5056644"/>
                  </a:lnTo>
                  <a:lnTo>
                    <a:pt x="839927" y="5061724"/>
                  </a:lnTo>
                  <a:lnTo>
                    <a:pt x="833323" y="5065534"/>
                  </a:lnTo>
                  <a:lnTo>
                    <a:pt x="827176" y="5071884"/>
                  </a:lnTo>
                  <a:lnTo>
                    <a:pt x="630364" y="5268734"/>
                  </a:lnTo>
                  <a:lnTo>
                    <a:pt x="262572" y="5268734"/>
                  </a:lnTo>
                  <a:lnTo>
                    <a:pt x="244868" y="5271274"/>
                  </a:lnTo>
                  <a:lnTo>
                    <a:pt x="207441" y="5291594"/>
                  </a:lnTo>
                  <a:lnTo>
                    <a:pt x="6667" y="5492254"/>
                  </a:lnTo>
                  <a:lnTo>
                    <a:pt x="38" y="5502414"/>
                  </a:lnTo>
                  <a:lnTo>
                    <a:pt x="203" y="5508764"/>
                  </a:lnTo>
                  <a:lnTo>
                    <a:pt x="203" y="5713234"/>
                  </a:lnTo>
                  <a:lnTo>
                    <a:pt x="0" y="5715774"/>
                  </a:lnTo>
                  <a:lnTo>
                    <a:pt x="12" y="5718314"/>
                  </a:lnTo>
                  <a:lnTo>
                    <a:pt x="596" y="5720854"/>
                  </a:lnTo>
                  <a:lnTo>
                    <a:pt x="2870" y="5727204"/>
                  </a:lnTo>
                  <a:lnTo>
                    <a:pt x="4483" y="5728474"/>
                  </a:lnTo>
                  <a:lnTo>
                    <a:pt x="8661" y="5733554"/>
                  </a:lnTo>
                  <a:lnTo>
                    <a:pt x="11074" y="5734824"/>
                  </a:lnTo>
                  <a:lnTo>
                    <a:pt x="16522" y="5737364"/>
                  </a:lnTo>
                  <a:lnTo>
                    <a:pt x="210426" y="5737364"/>
                  </a:lnTo>
                  <a:lnTo>
                    <a:pt x="215798" y="5734824"/>
                  </a:lnTo>
                  <a:lnTo>
                    <a:pt x="220205" y="5731014"/>
                  </a:lnTo>
                  <a:lnTo>
                    <a:pt x="256882" y="5692914"/>
                  </a:lnTo>
                  <a:lnTo>
                    <a:pt x="264223" y="5685294"/>
                  </a:lnTo>
                  <a:lnTo>
                    <a:pt x="679323" y="5579884"/>
                  </a:lnTo>
                  <a:lnTo>
                    <a:pt x="730999" y="5549404"/>
                  </a:lnTo>
                  <a:lnTo>
                    <a:pt x="1022819" y="5259844"/>
                  </a:lnTo>
                  <a:lnTo>
                    <a:pt x="1045718" y="5217934"/>
                  </a:lnTo>
                  <a:lnTo>
                    <a:pt x="1047267" y="5206504"/>
                  </a:lnTo>
                  <a:lnTo>
                    <a:pt x="1047267" y="5195074"/>
                  </a:lnTo>
                  <a:close/>
                </a:path>
                <a:path w="16227425" h="8372475">
                  <a:moveTo>
                    <a:pt x="5264137" y="4980444"/>
                  </a:moveTo>
                  <a:lnTo>
                    <a:pt x="5259197" y="4950752"/>
                  </a:lnTo>
                  <a:lnTo>
                    <a:pt x="5245481" y="4925085"/>
                  </a:lnTo>
                  <a:lnTo>
                    <a:pt x="5224665" y="4905070"/>
                  </a:lnTo>
                  <a:lnTo>
                    <a:pt x="5198427" y="4892383"/>
                  </a:lnTo>
                  <a:lnTo>
                    <a:pt x="5198427" y="4862157"/>
                  </a:lnTo>
                  <a:lnTo>
                    <a:pt x="5196357" y="4851959"/>
                  </a:lnTo>
                  <a:lnTo>
                    <a:pt x="5190706" y="4843589"/>
                  </a:lnTo>
                  <a:lnTo>
                    <a:pt x="5182336" y="4837950"/>
                  </a:lnTo>
                  <a:lnTo>
                    <a:pt x="5172138" y="4835868"/>
                  </a:lnTo>
                  <a:lnTo>
                    <a:pt x="5161927" y="4837938"/>
                  </a:lnTo>
                  <a:lnTo>
                    <a:pt x="5153558" y="4843589"/>
                  </a:lnTo>
                  <a:lnTo>
                    <a:pt x="5147919" y="4851946"/>
                  </a:lnTo>
                  <a:lnTo>
                    <a:pt x="5145837" y="4862157"/>
                  </a:lnTo>
                  <a:lnTo>
                    <a:pt x="5145837" y="4892383"/>
                  </a:lnTo>
                  <a:lnTo>
                    <a:pt x="5119598" y="4905070"/>
                  </a:lnTo>
                  <a:lnTo>
                    <a:pt x="5098783" y="4925072"/>
                  </a:lnTo>
                  <a:lnTo>
                    <a:pt x="5085067" y="4950752"/>
                  </a:lnTo>
                  <a:lnTo>
                    <a:pt x="5080114" y="4980444"/>
                  </a:lnTo>
                  <a:lnTo>
                    <a:pt x="5087366" y="5016233"/>
                  </a:lnTo>
                  <a:lnTo>
                    <a:pt x="5107102" y="5045481"/>
                  </a:lnTo>
                  <a:lnTo>
                    <a:pt x="5136350" y="5065217"/>
                  </a:lnTo>
                  <a:lnTo>
                    <a:pt x="5187480" y="5075542"/>
                  </a:lnTo>
                  <a:lnTo>
                    <a:pt x="5200015" y="5083988"/>
                  </a:lnTo>
                  <a:lnTo>
                    <a:pt x="5208460" y="5096522"/>
                  </a:lnTo>
                  <a:lnTo>
                    <a:pt x="5211559" y="5111889"/>
                  </a:lnTo>
                  <a:lnTo>
                    <a:pt x="5208460" y="5127256"/>
                  </a:lnTo>
                  <a:lnTo>
                    <a:pt x="5200015" y="5139779"/>
                  </a:lnTo>
                  <a:lnTo>
                    <a:pt x="5187493" y="5148211"/>
                  </a:lnTo>
                  <a:lnTo>
                    <a:pt x="5172126" y="5151310"/>
                  </a:lnTo>
                  <a:lnTo>
                    <a:pt x="5156759" y="5148224"/>
                  </a:lnTo>
                  <a:lnTo>
                    <a:pt x="5144224" y="5139779"/>
                  </a:lnTo>
                  <a:lnTo>
                    <a:pt x="5135791" y="5127256"/>
                  </a:lnTo>
                  <a:lnTo>
                    <a:pt x="5130622" y="5101679"/>
                  </a:lnTo>
                  <a:lnTo>
                    <a:pt x="5124970" y="5093322"/>
                  </a:lnTo>
                  <a:lnTo>
                    <a:pt x="5116614" y="5087671"/>
                  </a:lnTo>
                  <a:lnTo>
                    <a:pt x="5106403" y="5085600"/>
                  </a:lnTo>
                  <a:lnTo>
                    <a:pt x="5096192" y="5087671"/>
                  </a:lnTo>
                  <a:lnTo>
                    <a:pt x="5087836" y="5093322"/>
                  </a:lnTo>
                  <a:lnTo>
                    <a:pt x="5082197" y="5101679"/>
                  </a:lnTo>
                  <a:lnTo>
                    <a:pt x="5080114" y="5111889"/>
                  </a:lnTo>
                  <a:lnTo>
                    <a:pt x="5085067" y="5141582"/>
                  </a:lnTo>
                  <a:lnTo>
                    <a:pt x="5098783" y="5167261"/>
                  </a:lnTo>
                  <a:lnTo>
                    <a:pt x="5119598" y="5187264"/>
                  </a:lnTo>
                  <a:lnTo>
                    <a:pt x="5145837" y="5199951"/>
                  </a:lnTo>
                  <a:lnTo>
                    <a:pt x="5145837" y="5230177"/>
                  </a:lnTo>
                  <a:lnTo>
                    <a:pt x="5147919" y="5240388"/>
                  </a:lnTo>
                  <a:lnTo>
                    <a:pt x="5153571" y="5248745"/>
                  </a:lnTo>
                  <a:lnTo>
                    <a:pt x="5161927" y="5254396"/>
                  </a:lnTo>
                  <a:lnTo>
                    <a:pt x="5172138" y="5256466"/>
                  </a:lnTo>
                  <a:lnTo>
                    <a:pt x="5182336" y="5254396"/>
                  </a:lnTo>
                  <a:lnTo>
                    <a:pt x="5190706" y="5248745"/>
                  </a:lnTo>
                  <a:lnTo>
                    <a:pt x="5196357" y="5240388"/>
                  </a:lnTo>
                  <a:lnTo>
                    <a:pt x="5198427" y="5230177"/>
                  </a:lnTo>
                  <a:lnTo>
                    <a:pt x="5198427" y="5199951"/>
                  </a:lnTo>
                  <a:lnTo>
                    <a:pt x="5224665" y="5187264"/>
                  </a:lnTo>
                  <a:lnTo>
                    <a:pt x="5245481" y="5167249"/>
                  </a:lnTo>
                  <a:lnTo>
                    <a:pt x="5259197" y="5141582"/>
                  </a:lnTo>
                  <a:lnTo>
                    <a:pt x="5264137" y="5111889"/>
                  </a:lnTo>
                  <a:lnTo>
                    <a:pt x="5256898" y="5076101"/>
                  </a:lnTo>
                  <a:lnTo>
                    <a:pt x="5237162" y="5046853"/>
                  </a:lnTo>
                  <a:lnTo>
                    <a:pt x="5207914" y="5027117"/>
                  </a:lnTo>
                  <a:lnTo>
                    <a:pt x="5156771" y="5016779"/>
                  </a:lnTo>
                  <a:lnTo>
                    <a:pt x="5144236" y="5008346"/>
                  </a:lnTo>
                  <a:lnTo>
                    <a:pt x="5135804" y="4995811"/>
                  </a:lnTo>
                  <a:lnTo>
                    <a:pt x="5132705" y="4980444"/>
                  </a:lnTo>
                  <a:lnTo>
                    <a:pt x="5135804" y="4965090"/>
                  </a:lnTo>
                  <a:lnTo>
                    <a:pt x="5144236" y="4952555"/>
                  </a:lnTo>
                  <a:lnTo>
                    <a:pt x="5156771" y="4944110"/>
                  </a:lnTo>
                  <a:lnTo>
                    <a:pt x="5172138" y="4941024"/>
                  </a:lnTo>
                  <a:lnTo>
                    <a:pt x="5187493" y="4944110"/>
                  </a:lnTo>
                  <a:lnTo>
                    <a:pt x="5200027" y="4952555"/>
                  </a:lnTo>
                  <a:lnTo>
                    <a:pt x="5208473" y="4965077"/>
                  </a:lnTo>
                  <a:lnTo>
                    <a:pt x="5213642" y="4990655"/>
                  </a:lnTo>
                  <a:lnTo>
                    <a:pt x="5219281" y="4999012"/>
                  </a:lnTo>
                  <a:lnTo>
                    <a:pt x="5227637" y="5004663"/>
                  </a:lnTo>
                  <a:lnTo>
                    <a:pt x="5237848" y="5006746"/>
                  </a:lnTo>
                  <a:lnTo>
                    <a:pt x="5248046" y="5004663"/>
                  </a:lnTo>
                  <a:lnTo>
                    <a:pt x="5256415" y="4999012"/>
                  </a:lnTo>
                  <a:lnTo>
                    <a:pt x="5262067" y="4990655"/>
                  </a:lnTo>
                  <a:lnTo>
                    <a:pt x="5264137" y="4980444"/>
                  </a:lnTo>
                  <a:close/>
                </a:path>
                <a:path w="16227425" h="8372475">
                  <a:moveTo>
                    <a:pt x="5540184" y="5046205"/>
                  </a:moveTo>
                  <a:lnTo>
                    <a:pt x="5533695" y="4977930"/>
                  </a:lnTo>
                  <a:lnTo>
                    <a:pt x="5522417" y="4934039"/>
                  </a:lnTo>
                  <a:lnTo>
                    <a:pt x="5505932" y="4892345"/>
                  </a:lnTo>
                  <a:lnTo>
                    <a:pt x="5487060" y="4857674"/>
                  </a:lnTo>
                  <a:lnTo>
                    <a:pt x="5487060" y="5026761"/>
                  </a:lnTo>
                  <a:lnTo>
                    <a:pt x="5486971" y="5031232"/>
                  </a:lnTo>
                  <a:lnTo>
                    <a:pt x="5486044" y="5077625"/>
                  </a:lnTo>
                  <a:lnTo>
                    <a:pt x="5477218" y="5126761"/>
                  </a:lnTo>
                  <a:lnTo>
                    <a:pt x="5460962" y="5173383"/>
                  </a:lnTo>
                  <a:lnTo>
                    <a:pt x="5437721" y="5216728"/>
                  </a:lnTo>
                  <a:lnTo>
                    <a:pt x="5407888" y="5256009"/>
                  </a:lnTo>
                  <a:lnTo>
                    <a:pt x="5371884" y="5290477"/>
                  </a:lnTo>
                  <a:lnTo>
                    <a:pt x="5330114" y="5319331"/>
                  </a:lnTo>
                  <a:lnTo>
                    <a:pt x="5302669" y="5340515"/>
                  </a:lnTo>
                  <a:lnTo>
                    <a:pt x="5277713" y="5377561"/>
                  </a:lnTo>
                  <a:lnTo>
                    <a:pt x="5264137" y="5433161"/>
                  </a:lnTo>
                  <a:lnTo>
                    <a:pt x="5264137" y="5440515"/>
                  </a:lnTo>
                  <a:lnTo>
                    <a:pt x="5264124" y="5493055"/>
                  </a:lnTo>
                  <a:lnTo>
                    <a:pt x="5264124" y="5519344"/>
                  </a:lnTo>
                  <a:lnTo>
                    <a:pt x="5262067" y="5529567"/>
                  </a:lnTo>
                  <a:lnTo>
                    <a:pt x="5256415" y="5537924"/>
                  </a:lnTo>
                  <a:lnTo>
                    <a:pt x="5248046" y="5543562"/>
                  </a:lnTo>
                  <a:lnTo>
                    <a:pt x="5237848" y="5545633"/>
                  </a:lnTo>
                  <a:lnTo>
                    <a:pt x="5198427" y="5545633"/>
                  </a:lnTo>
                  <a:lnTo>
                    <a:pt x="5198427" y="5598198"/>
                  </a:lnTo>
                  <a:lnTo>
                    <a:pt x="5198427" y="5624500"/>
                  </a:lnTo>
                  <a:lnTo>
                    <a:pt x="5145837" y="5624500"/>
                  </a:lnTo>
                  <a:lnTo>
                    <a:pt x="5145837" y="5598198"/>
                  </a:lnTo>
                  <a:lnTo>
                    <a:pt x="5198427" y="5598198"/>
                  </a:lnTo>
                  <a:lnTo>
                    <a:pt x="5198427" y="5545633"/>
                  </a:lnTo>
                  <a:lnTo>
                    <a:pt x="5106416" y="5545633"/>
                  </a:lnTo>
                  <a:lnTo>
                    <a:pt x="5096205" y="5543562"/>
                  </a:lnTo>
                  <a:lnTo>
                    <a:pt x="5087836" y="5537924"/>
                  </a:lnTo>
                  <a:lnTo>
                    <a:pt x="5082197" y="5529567"/>
                  </a:lnTo>
                  <a:lnTo>
                    <a:pt x="5080114" y="5519344"/>
                  </a:lnTo>
                  <a:lnTo>
                    <a:pt x="5080114" y="5493055"/>
                  </a:lnTo>
                  <a:lnTo>
                    <a:pt x="5264124" y="5493055"/>
                  </a:lnTo>
                  <a:lnTo>
                    <a:pt x="5264124" y="5440515"/>
                  </a:lnTo>
                  <a:lnTo>
                    <a:pt x="5080127" y="5440515"/>
                  </a:lnTo>
                  <a:lnTo>
                    <a:pt x="5080127" y="5433161"/>
                  </a:lnTo>
                  <a:lnTo>
                    <a:pt x="5075555" y="5398948"/>
                  </a:lnTo>
                  <a:lnTo>
                    <a:pt x="5062410" y="5367553"/>
                  </a:lnTo>
                  <a:lnTo>
                    <a:pt x="5041646" y="5340515"/>
                  </a:lnTo>
                  <a:lnTo>
                    <a:pt x="5014150" y="5319331"/>
                  </a:lnTo>
                  <a:lnTo>
                    <a:pt x="4974882" y="5292382"/>
                  </a:lnTo>
                  <a:lnTo>
                    <a:pt x="4940516" y="5260213"/>
                  </a:lnTo>
                  <a:lnTo>
                    <a:pt x="4911445" y="5223561"/>
                  </a:lnTo>
                  <a:lnTo>
                    <a:pt x="4888115" y="5183111"/>
                  </a:lnTo>
                  <a:lnTo>
                    <a:pt x="4870932" y="5139601"/>
                  </a:lnTo>
                  <a:lnTo>
                    <a:pt x="4860315" y="5093716"/>
                  </a:lnTo>
                  <a:lnTo>
                    <a:pt x="4856683" y="5046205"/>
                  </a:lnTo>
                  <a:lnTo>
                    <a:pt x="4860760" y="4994999"/>
                  </a:lnTo>
                  <a:lnTo>
                    <a:pt x="4872812" y="4945939"/>
                  </a:lnTo>
                  <a:lnTo>
                    <a:pt x="4892522" y="4899711"/>
                  </a:lnTo>
                  <a:lnTo>
                    <a:pt x="4919573" y="4857026"/>
                  </a:lnTo>
                  <a:lnTo>
                    <a:pt x="4953686" y="4818570"/>
                  </a:lnTo>
                  <a:lnTo>
                    <a:pt x="4991239" y="4787633"/>
                  </a:lnTo>
                  <a:lnTo>
                    <a:pt x="5032502" y="4763135"/>
                  </a:lnTo>
                  <a:lnTo>
                    <a:pt x="5076837" y="4745317"/>
                  </a:lnTo>
                  <a:lnTo>
                    <a:pt x="5123599" y="4734445"/>
                  </a:lnTo>
                  <a:lnTo>
                    <a:pt x="5172138" y="4730775"/>
                  </a:lnTo>
                  <a:lnTo>
                    <a:pt x="5180800" y="4730775"/>
                  </a:lnTo>
                  <a:lnTo>
                    <a:pt x="5232247" y="4736528"/>
                  </a:lnTo>
                  <a:lnTo>
                    <a:pt x="5277028" y="4748911"/>
                  </a:lnTo>
                  <a:lnTo>
                    <a:pt x="5319039" y="4767580"/>
                  </a:lnTo>
                  <a:lnTo>
                    <a:pt x="5357711" y="4791964"/>
                  </a:lnTo>
                  <a:lnTo>
                    <a:pt x="5392458" y="4821517"/>
                  </a:lnTo>
                  <a:lnTo>
                    <a:pt x="5422697" y="4855654"/>
                  </a:lnTo>
                  <a:lnTo>
                    <a:pt x="5447855" y="4893818"/>
                  </a:lnTo>
                  <a:lnTo>
                    <a:pt x="5467350" y="4935436"/>
                  </a:lnTo>
                  <a:lnTo>
                    <a:pt x="5480609" y="4979936"/>
                  </a:lnTo>
                  <a:lnTo>
                    <a:pt x="5487060" y="5026761"/>
                  </a:lnTo>
                  <a:lnTo>
                    <a:pt x="5487060" y="4857674"/>
                  </a:lnTo>
                  <a:lnTo>
                    <a:pt x="5458904" y="4817034"/>
                  </a:lnTo>
                  <a:lnTo>
                    <a:pt x="5429135" y="4784191"/>
                  </a:lnTo>
                  <a:lnTo>
                    <a:pt x="5395722" y="4755058"/>
                  </a:lnTo>
                  <a:lnTo>
                    <a:pt x="5360124" y="4730775"/>
                  </a:lnTo>
                  <a:lnTo>
                    <a:pt x="5359031" y="4730013"/>
                  </a:lnTo>
                  <a:lnTo>
                    <a:pt x="5319458" y="4709452"/>
                  </a:lnTo>
                  <a:lnTo>
                    <a:pt x="5277409" y="4693755"/>
                  </a:lnTo>
                  <a:lnTo>
                    <a:pt x="5233251" y="4683290"/>
                  </a:lnTo>
                  <a:lnTo>
                    <a:pt x="5187391" y="4678438"/>
                  </a:lnTo>
                  <a:lnTo>
                    <a:pt x="5137201" y="4679708"/>
                  </a:lnTo>
                  <a:lnTo>
                    <a:pt x="5088458" y="4687557"/>
                  </a:lnTo>
                  <a:lnTo>
                    <a:pt x="5041608" y="4701794"/>
                  </a:lnTo>
                  <a:lnTo>
                    <a:pt x="4997132" y="4722190"/>
                  </a:lnTo>
                  <a:lnTo>
                    <a:pt x="4955489" y="4748568"/>
                  </a:lnTo>
                  <a:lnTo>
                    <a:pt x="4917135" y="4780712"/>
                  </a:lnTo>
                  <a:lnTo>
                    <a:pt x="4883480" y="4817719"/>
                  </a:lnTo>
                  <a:lnTo>
                    <a:pt x="4855476" y="4858245"/>
                  </a:lnTo>
                  <a:lnTo>
                    <a:pt x="4833315" y="4901831"/>
                  </a:lnTo>
                  <a:lnTo>
                    <a:pt x="4817237" y="4947996"/>
                  </a:lnTo>
                  <a:lnTo>
                    <a:pt x="4807420" y="4996269"/>
                  </a:lnTo>
                  <a:lnTo>
                    <a:pt x="4804105" y="5046205"/>
                  </a:lnTo>
                  <a:lnTo>
                    <a:pt x="4807356" y="5094783"/>
                  </a:lnTo>
                  <a:lnTo>
                    <a:pt x="4816881" y="5141963"/>
                  </a:lnTo>
                  <a:lnTo>
                    <a:pt x="4832375" y="5187200"/>
                  </a:lnTo>
                  <a:lnTo>
                    <a:pt x="4853457" y="5229860"/>
                  </a:lnTo>
                  <a:lnTo>
                    <a:pt x="4879924" y="5269636"/>
                  </a:lnTo>
                  <a:lnTo>
                    <a:pt x="4911344" y="5305704"/>
                  </a:lnTo>
                  <a:lnTo>
                    <a:pt x="4947437" y="5337619"/>
                  </a:lnTo>
                  <a:lnTo>
                    <a:pt x="4987861" y="5364823"/>
                  </a:lnTo>
                  <a:lnTo>
                    <a:pt x="5004384" y="5377561"/>
                  </a:lnTo>
                  <a:lnTo>
                    <a:pt x="5016881" y="5393855"/>
                  </a:lnTo>
                  <a:lnTo>
                    <a:pt x="5024793" y="5412714"/>
                  </a:lnTo>
                  <a:lnTo>
                    <a:pt x="5027561" y="5433161"/>
                  </a:lnTo>
                  <a:lnTo>
                    <a:pt x="5027561" y="5519344"/>
                  </a:lnTo>
                  <a:lnTo>
                    <a:pt x="5032578" y="5547042"/>
                  </a:lnTo>
                  <a:lnTo>
                    <a:pt x="5046421" y="5570461"/>
                  </a:lnTo>
                  <a:lnTo>
                    <a:pt x="5067262" y="5587720"/>
                  </a:lnTo>
                  <a:lnTo>
                    <a:pt x="5093271" y="5596915"/>
                  </a:lnTo>
                  <a:lnTo>
                    <a:pt x="5093284" y="5650814"/>
                  </a:lnTo>
                  <a:lnTo>
                    <a:pt x="5095354" y="5661025"/>
                  </a:lnTo>
                  <a:lnTo>
                    <a:pt x="5101006" y="5669381"/>
                  </a:lnTo>
                  <a:lnTo>
                    <a:pt x="5108245" y="5674271"/>
                  </a:lnTo>
                  <a:lnTo>
                    <a:pt x="5236045" y="5674271"/>
                  </a:lnTo>
                  <a:lnTo>
                    <a:pt x="5243284" y="5669381"/>
                  </a:lnTo>
                  <a:lnTo>
                    <a:pt x="5248935" y="5661025"/>
                  </a:lnTo>
                  <a:lnTo>
                    <a:pt x="5251005" y="5650814"/>
                  </a:lnTo>
                  <a:lnTo>
                    <a:pt x="5251005" y="5624500"/>
                  </a:lnTo>
                  <a:lnTo>
                    <a:pt x="5251005" y="5598198"/>
                  </a:lnTo>
                  <a:lnTo>
                    <a:pt x="5251005" y="5596915"/>
                  </a:lnTo>
                  <a:lnTo>
                    <a:pt x="5277040" y="5587720"/>
                  </a:lnTo>
                  <a:lnTo>
                    <a:pt x="5297868" y="5570461"/>
                  </a:lnTo>
                  <a:lnTo>
                    <a:pt x="5311711" y="5547042"/>
                  </a:lnTo>
                  <a:lnTo>
                    <a:pt x="5311965" y="5545633"/>
                  </a:lnTo>
                  <a:lnTo>
                    <a:pt x="5316728" y="5519344"/>
                  </a:lnTo>
                  <a:lnTo>
                    <a:pt x="5316728" y="5493055"/>
                  </a:lnTo>
                  <a:lnTo>
                    <a:pt x="5316728" y="5440515"/>
                  </a:lnTo>
                  <a:lnTo>
                    <a:pt x="5316728" y="5433161"/>
                  </a:lnTo>
                  <a:lnTo>
                    <a:pt x="5319496" y="5412714"/>
                  </a:lnTo>
                  <a:lnTo>
                    <a:pt x="5327408" y="5393855"/>
                  </a:lnTo>
                  <a:lnTo>
                    <a:pt x="5339918" y="5377561"/>
                  </a:lnTo>
                  <a:lnTo>
                    <a:pt x="5356428" y="5364823"/>
                  </a:lnTo>
                  <a:lnTo>
                    <a:pt x="5397233" y="5337416"/>
                  </a:lnTo>
                  <a:lnTo>
                    <a:pt x="5433492" y="5305463"/>
                  </a:lnTo>
                  <a:lnTo>
                    <a:pt x="5464937" y="5269433"/>
                  </a:lnTo>
                  <a:lnTo>
                    <a:pt x="5491289" y="5229860"/>
                  </a:lnTo>
                  <a:lnTo>
                    <a:pt x="5512282" y="5187200"/>
                  </a:lnTo>
                  <a:lnTo>
                    <a:pt x="5527624" y="5141963"/>
                  </a:lnTo>
                  <a:lnTo>
                    <a:pt x="5536997" y="5094783"/>
                  </a:lnTo>
                  <a:lnTo>
                    <a:pt x="5537073" y="5093716"/>
                  </a:lnTo>
                  <a:lnTo>
                    <a:pt x="5540184" y="5046205"/>
                  </a:lnTo>
                  <a:close/>
                </a:path>
                <a:path w="16227425" h="8372475">
                  <a:moveTo>
                    <a:pt x="16227362" y="665746"/>
                  </a:moveTo>
                  <a:lnTo>
                    <a:pt x="16225762" y="620115"/>
                  </a:lnTo>
                  <a:lnTo>
                    <a:pt x="16225647" y="617778"/>
                  </a:lnTo>
                  <a:lnTo>
                    <a:pt x="16225609" y="617461"/>
                  </a:lnTo>
                  <a:lnTo>
                    <a:pt x="16220745" y="571601"/>
                  </a:lnTo>
                  <a:lnTo>
                    <a:pt x="16220618" y="570915"/>
                  </a:lnTo>
                  <a:lnTo>
                    <a:pt x="16220529" y="570369"/>
                  </a:lnTo>
                  <a:lnTo>
                    <a:pt x="16212642" y="525995"/>
                  </a:lnTo>
                  <a:lnTo>
                    <a:pt x="16201505" y="481507"/>
                  </a:lnTo>
                  <a:lnTo>
                    <a:pt x="16201390" y="481177"/>
                  </a:lnTo>
                  <a:lnTo>
                    <a:pt x="16187420" y="438251"/>
                  </a:lnTo>
                  <a:lnTo>
                    <a:pt x="16170529" y="396354"/>
                  </a:lnTo>
                  <a:lnTo>
                    <a:pt x="16150933" y="355917"/>
                  </a:lnTo>
                  <a:lnTo>
                    <a:pt x="16128746" y="317055"/>
                  </a:lnTo>
                  <a:lnTo>
                    <a:pt x="16119285" y="302806"/>
                  </a:lnTo>
                  <a:lnTo>
                    <a:pt x="16119285" y="665746"/>
                  </a:lnTo>
                  <a:lnTo>
                    <a:pt x="16119183" y="7714437"/>
                  </a:lnTo>
                  <a:lnTo>
                    <a:pt x="16117265" y="7759801"/>
                  </a:lnTo>
                  <a:lnTo>
                    <a:pt x="16111233" y="7807096"/>
                  </a:lnTo>
                  <a:lnTo>
                    <a:pt x="16101429" y="7852689"/>
                  </a:lnTo>
                  <a:lnTo>
                    <a:pt x="16087979" y="7896834"/>
                  </a:lnTo>
                  <a:lnTo>
                    <a:pt x="16071063" y="7939367"/>
                  </a:lnTo>
                  <a:lnTo>
                    <a:pt x="16050844" y="7980108"/>
                  </a:lnTo>
                  <a:lnTo>
                    <a:pt x="16027464" y="8018907"/>
                  </a:lnTo>
                  <a:lnTo>
                    <a:pt x="16001111" y="8055572"/>
                  </a:lnTo>
                  <a:lnTo>
                    <a:pt x="15971952" y="8089938"/>
                  </a:lnTo>
                  <a:lnTo>
                    <a:pt x="15940126" y="8121853"/>
                  </a:lnTo>
                  <a:lnTo>
                    <a:pt x="15905823" y="8151114"/>
                  </a:lnTo>
                  <a:lnTo>
                    <a:pt x="15869196" y="8177581"/>
                  </a:lnTo>
                  <a:lnTo>
                    <a:pt x="15830411" y="8201076"/>
                  </a:lnTo>
                  <a:lnTo>
                    <a:pt x="15789644" y="8221408"/>
                  </a:lnTo>
                  <a:lnTo>
                    <a:pt x="15747035" y="8238439"/>
                  </a:lnTo>
                  <a:lnTo>
                    <a:pt x="15702763" y="8251977"/>
                  </a:lnTo>
                  <a:lnTo>
                    <a:pt x="15656700" y="8261921"/>
                  </a:lnTo>
                  <a:lnTo>
                    <a:pt x="15656497" y="8261921"/>
                  </a:lnTo>
                  <a:lnTo>
                    <a:pt x="15609761" y="8267928"/>
                  </a:lnTo>
                  <a:lnTo>
                    <a:pt x="15561615" y="8269960"/>
                  </a:lnTo>
                  <a:lnTo>
                    <a:pt x="10659301" y="8269960"/>
                  </a:lnTo>
                  <a:lnTo>
                    <a:pt x="10611333" y="8267928"/>
                  </a:lnTo>
                  <a:lnTo>
                    <a:pt x="10564470" y="8261921"/>
                  </a:lnTo>
                  <a:lnTo>
                    <a:pt x="10518889" y="8252104"/>
                  </a:lnTo>
                  <a:lnTo>
                    <a:pt x="10474744" y="8238668"/>
                  </a:lnTo>
                  <a:lnTo>
                    <a:pt x="10432212" y="8221739"/>
                  </a:lnTo>
                  <a:lnTo>
                    <a:pt x="10391457" y="8201507"/>
                  </a:lnTo>
                  <a:lnTo>
                    <a:pt x="10352672" y="8178139"/>
                  </a:lnTo>
                  <a:lnTo>
                    <a:pt x="10316007" y="8151787"/>
                  </a:lnTo>
                  <a:lnTo>
                    <a:pt x="10281628" y="8122615"/>
                  </a:lnTo>
                  <a:lnTo>
                    <a:pt x="10249725" y="8090802"/>
                  </a:lnTo>
                  <a:lnTo>
                    <a:pt x="10220452" y="8056486"/>
                  </a:lnTo>
                  <a:lnTo>
                    <a:pt x="10193998" y="8019859"/>
                  </a:lnTo>
                  <a:lnTo>
                    <a:pt x="10170503" y="7981074"/>
                  </a:lnTo>
                  <a:lnTo>
                    <a:pt x="10150170" y="7940294"/>
                  </a:lnTo>
                  <a:lnTo>
                    <a:pt x="10133139" y="7897685"/>
                  </a:lnTo>
                  <a:lnTo>
                    <a:pt x="10119601" y="7853413"/>
                  </a:lnTo>
                  <a:lnTo>
                    <a:pt x="10109721" y="7807642"/>
                  </a:lnTo>
                  <a:lnTo>
                    <a:pt x="10109657" y="7807096"/>
                  </a:lnTo>
                  <a:lnTo>
                    <a:pt x="10109568" y="7806461"/>
                  </a:lnTo>
                  <a:lnTo>
                    <a:pt x="10103663" y="7760538"/>
                  </a:lnTo>
                  <a:lnTo>
                    <a:pt x="10103637" y="7759801"/>
                  </a:lnTo>
                  <a:lnTo>
                    <a:pt x="10101707" y="7714437"/>
                  </a:lnTo>
                  <a:lnTo>
                    <a:pt x="10101618" y="665746"/>
                  </a:lnTo>
                  <a:lnTo>
                    <a:pt x="10103663" y="617778"/>
                  </a:lnTo>
                  <a:lnTo>
                    <a:pt x="10103714" y="617461"/>
                  </a:lnTo>
                  <a:lnTo>
                    <a:pt x="10109721" y="570915"/>
                  </a:lnTo>
                  <a:lnTo>
                    <a:pt x="10119601" y="525322"/>
                  </a:lnTo>
                  <a:lnTo>
                    <a:pt x="10133139" y="481177"/>
                  </a:lnTo>
                  <a:lnTo>
                    <a:pt x="10150170" y="438645"/>
                  </a:lnTo>
                  <a:lnTo>
                    <a:pt x="10170503" y="397903"/>
                  </a:lnTo>
                  <a:lnTo>
                    <a:pt x="10193998" y="359105"/>
                  </a:lnTo>
                  <a:lnTo>
                    <a:pt x="10220452" y="322440"/>
                  </a:lnTo>
                  <a:lnTo>
                    <a:pt x="10249725" y="288074"/>
                  </a:lnTo>
                  <a:lnTo>
                    <a:pt x="10281628" y="256171"/>
                  </a:lnTo>
                  <a:lnTo>
                    <a:pt x="10316007" y="226898"/>
                  </a:lnTo>
                  <a:lnTo>
                    <a:pt x="10352672" y="200444"/>
                  </a:lnTo>
                  <a:lnTo>
                    <a:pt x="10391457" y="176961"/>
                  </a:lnTo>
                  <a:lnTo>
                    <a:pt x="10432212" y="156616"/>
                  </a:lnTo>
                  <a:lnTo>
                    <a:pt x="10474744" y="139598"/>
                  </a:lnTo>
                  <a:lnTo>
                    <a:pt x="10518889" y="126060"/>
                  </a:lnTo>
                  <a:lnTo>
                    <a:pt x="10564774" y="116116"/>
                  </a:lnTo>
                  <a:lnTo>
                    <a:pt x="10564978" y="116116"/>
                  </a:lnTo>
                  <a:lnTo>
                    <a:pt x="10611472" y="110109"/>
                  </a:lnTo>
                  <a:lnTo>
                    <a:pt x="10611739" y="110109"/>
                  </a:lnTo>
                  <a:lnTo>
                    <a:pt x="10659301" y="108077"/>
                  </a:lnTo>
                  <a:lnTo>
                    <a:pt x="15561615" y="108077"/>
                  </a:lnTo>
                  <a:lnTo>
                    <a:pt x="15609583" y="110109"/>
                  </a:lnTo>
                  <a:lnTo>
                    <a:pt x="15656446" y="116116"/>
                  </a:lnTo>
                  <a:lnTo>
                    <a:pt x="15702039" y="125920"/>
                  </a:lnTo>
                  <a:lnTo>
                    <a:pt x="15746184" y="139369"/>
                  </a:lnTo>
                  <a:lnTo>
                    <a:pt x="15788716" y="156286"/>
                  </a:lnTo>
                  <a:lnTo>
                    <a:pt x="15829458" y="176517"/>
                  </a:lnTo>
                  <a:lnTo>
                    <a:pt x="15868244" y="199885"/>
                  </a:lnTo>
                  <a:lnTo>
                    <a:pt x="15904909" y="226237"/>
                  </a:lnTo>
                  <a:lnTo>
                    <a:pt x="15939275" y="255409"/>
                  </a:lnTo>
                  <a:lnTo>
                    <a:pt x="15971177" y="287223"/>
                  </a:lnTo>
                  <a:lnTo>
                    <a:pt x="16000451" y="321525"/>
                  </a:lnTo>
                  <a:lnTo>
                    <a:pt x="16026905" y="358152"/>
                  </a:lnTo>
                  <a:lnTo>
                    <a:pt x="16050400" y="396938"/>
                  </a:lnTo>
                  <a:lnTo>
                    <a:pt x="16070733" y="437718"/>
                  </a:lnTo>
                  <a:lnTo>
                    <a:pt x="16087751" y="480326"/>
                  </a:lnTo>
                  <a:lnTo>
                    <a:pt x="16101289" y="524598"/>
                  </a:lnTo>
                  <a:lnTo>
                    <a:pt x="16111169" y="570369"/>
                  </a:lnTo>
                  <a:lnTo>
                    <a:pt x="16117227" y="617461"/>
                  </a:lnTo>
                  <a:lnTo>
                    <a:pt x="16119285" y="665746"/>
                  </a:lnTo>
                  <a:lnTo>
                    <a:pt x="16119285" y="302806"/>
                  </a:lnTo>
                  <a:lnTo>
                    <a:pt x="16077032" y="244500"/>
                  </a:lnTo>
                  <a:lnTo>
                    <a:pt x="16047746" y="211048"/>
                  </a:lnTo>
                  <a:lnTo>
                    <a:pt x="16016313" y="179616"/>
                  </a:lnTo>
                  <a:lnTo>
                    <a:pt x="15982861" y="150329"/>
                  </a:lnTo>
                  <a:lnTo>
                    <a:pt x="15947479" y="123291"/>
                  </a:lnTo>
                  <a:lnTo>
                    <a:pt x="15924556" y="108077"/>
                  </a:lnTo>
                  <a:lnTo>
                    <a:pt x="15910446" y="98704"/>
                  </a:lnTo>
                  <a:lnTo>
                    <a:pt x="15871559" y="76492"/>
                  </a:lnTo>
                  <a:lnTo>
                    <a:pt x="15831084" y="56857"/>
                  </a:lnTo>
                  <a:lnTo>
                    <a:pt x="15789161" y="39954"/>
                  </a:lnTo>
                  <a:lnTo>
                    <a:pt x="15745892" y="25869"/>
                  </a:lnTo>
                  <a:lnTo>
                    <a:pt x="15701391" y="14719"/>
                  </a:lnTo>
                  <a:lnTo>
                    <a:pt x="15655760" y="6616"/>
                  </a:lnTo>
                  <a:lnTo>
                    <a:pt x="15609138" y="1663"/>
                  </a:lnTo>
                  <a:lnTo>
                    <a:pt x="15561615" y="0"/>
                  </a:lnTo>
                  <a:lnTo>
                    <a:pt x="10659301" y="0"/>
                  </a:lnTo>
                  <a:lnTo>
                    <a:pt x="10611790" y="1663"/>
                  </a:lnTo>
                  <a:lnTo>
                    <a:pt x="10565168" y="6616"/>
                  </a:lnTo>
                  <a:lnTo>
                    <a:pt x="10519550" y="14719"/>
                  </a:lnTo>
                  <a:lnTo>
                    <a:pt x="10475062" y="25869"/>
                  </a:lnTo>
                  <a:lnTo>
                    <a:pt x="10431818" y="39954"/>
                  </a:lnTo>
                  <a:lnTo>
                    <a:pt x="10389921" y="56857"/>
                  </a:lnTo>
                  <a:lnTo>
                    <a:pt x="10349484" y="76492"/>
                  </a:lnTo>
                  <a:lnTo>
                    <a:pt x="10310609" y="98704"/>
                  </a:lnTo>
                  <a:lnTo>
                    <a:pt x="10273436" y="123418"/>
                  </a:lnTo>
                  <a:lnTo>
                    <a:pt x="10238067" y="150507"/>
                  </a:lnTo>
                  <a:lnTo>
                    <a:pt x="10204615" y="179857"/>
                  </a:lnTo>
                  <a:lnTo>
                    <a:pt x="10173183" y="211353"/>
                  </a:lnTo>
                  <a:lnTo>
                    <a:pt x="10143884" y="244894"/>
                  </a:lnTo>
                  <a:lnTo>
                    <a:pt x="10116845" y="280365"/>
                  </a:lnTo>
                  <a:lnTo>
                    <a:pt x="10092182" y="317652"/>
                  </a:lnTo>
                  <a:lnTo>
                    <a:pt x="10069995" y="356641"/>
                  </a:lnTo>
                  <a:lnTo>
                    <a:pt x="10050386" y="397230"/>
                  </a:lnTo>
                  <a:lnTo>
                    <a:pt x="10033495" y="439293"/>
                  </a:lnTo>
                  <a:lnTo>
                    <a:pt x="10019424" y="482727"/>
                  </a:lnTo>
                  <a:lnTo>
                    <a:pt x="10008273" y="527418"/>
                  </a:lnTo>
                  <a:lnTo>
                    <a:pt x="10000183" y="573252"/>
                  </a:lnTo>
                  <a:lnTo>
                    <a:pt x="9995230" y="620115"/>
                  </a:lnTo>
                  <a:lnTo>
                    <a:pt x="9993554" y="665746"/>
                  </a:lnTo>
                  <a:lnTo>
                    <a:pt x="9993554" y="7714437"/>
                  </a:lnTo>
                  <a:lnTo>
                    <a:pt x="9995230" y="7761948"/>
                  </a:lnTo>
                  <a:lnTo>
                    <a:pt x="10000183" y="7808569"/>
                  </a:lnTo>
                  <a:lnTo>
                    <a:pt x="10008273" y="7854188"/>
                  </a:lnTo>
                  <a:lnTo>
                    <a:pt x="10019424" y="7898676"/>
                  </a:lnTo>
                  <a:lnTo>
                    <a:pt x="10033495" y="7941919"/>
                  </a:lnTo>
                  <a:lnTo>
                    <a:pt x="10050386" y="7983829"/>
                  </a:lnTo>
                  <a:lnTo>
                    <a:pt x="10069995" y="8024266"/>
                  </a:lnTo>
                  <a:lnTo>
                    <a:pt x="10092182" y="8063128"/>
                  </a:lnTo>
                  <a:lnTo>
                    <a:pt x="10116845" y="8100301"/>
                  </a:lnTo>
                  <a:lnTo>
                    <a:pt x="10143884" y="8135671"/>
                  </a:lnTo>
                  <a:lnTo>
                    <a:pt x="10173183" y="8169135"/>
                  </a:lnTo>
                  <a:lnTo>
                    <a:pt x="10204615" y="8200555"/>
                  </a:lnTo>
                  <a:lnTo>
                    <a:pt x="10238067" y="8229854"/>
                  </a:lnTo>
                  <a:lnTo>
                    <a:pt x="10273436" y="8256892"/>
                  </a:lnTo>
                  <a:lnTo>
                    <a:pt x="10310609" y="8281556"/>
                  </a:lnTo>
                  <a:lnTo>
                    <a:pt x="10349484" y="8303755"/>
                  </a:lnTo>
                  <a:lnTo>
                    <a:pt x="10389921" y="8323351"/>
                  </a:lnTo>
                  <a:lnTo>
                    <a:pt x="10431818" y="8340242"/>
                  </a:lnTo>
                  <a:lnTo>
                    <a:pt x="10475062" y="8354314"/>
                  </a:lnTo>
                  <a:lnTo>
                    <a:pt x="10519550" y="8365464"/>
                  </a:lnTo>
                  <a:lnTo>
                    <a:pt x="10557307" y="8372170"/>
                  </a:lnTo>
                  <a:lnTo>
                    <a:pt x="15663355" y="8372170"/>
                  </a:lnTo>
                  <a:lnTo>
                    <a:pt x="15700896" y="8365464"/>
                  </a:lnTo>
                  <a:lnTo>
                    <a:pt x="15701061" y="8365464"/>
                  </a:lnTo>
                  <a:lnTo>
                    <a:pt x="15746019" y="8354149"/>
                  </a:lnTo>
                  <a:lnTo>
                    <a:pt x="15789351" y="8339976"/>
                  </a:lnTo>
                  <a:lnTo>
                    <a:pt x="15831338" y="8322983"/>
                  </a:lnTo>
                  <a:lnTo>
                    <a:pt x="15871863" y="8303273"/>
                  </a:lnTo>
                  <a:lnTo>
                    <a:pt x="15910827" y="8280959"/>
                  </a:lnTo>
                  <a:lnTo>
                    <a:pt x="15927337" y="8269960"/>
                  </a:lnTo>
                  <a:lnTo>
                    <a:pt x="15948089" y="8256156"/>
                  </a:lnTo>
                  <a:lnTo>
                    <a:pt x="15983547" y="8228978"/>
                  </a:lnTo>
                  <a:lnTo>
                    <a:pt x="16017088" y="8199552"/>
                  </a:lnTo>
                  <a:lnTo>
                    <a:pt x="16048584" y="8167979"/>
                  </a:lnTo>
                  <a:lnTo>
                    <a:pt x="16077934" y="8134375"/>
                  </a:lnTo>
                  <a:lnTo>
                    <a:pt x="16105010" y="8098866"/>
                  </a:lnTo>
                  <a:lnTo>
                    <a:pt x="16129699" y="8061566"/>
                  </a:lnTo>
                  <a:lnTo>
                    <a:pt x="16151886" y="8022577"/>
                  </a:lnTo>
                  <a:lnTo>
                    <a:pt x="16171456" y="7982026"/>
                  </a:lnTo>
                  <a:lnTo>
                    <a:pt x="16188297" y="7940014"/>
                  </a:lnTo>
                  <a:lnTo>
                    <a:pt x="16202216" y="7896834"/>
                  </a:lnTo>
                  <a:lnTo>
                    <a:pt x="16213290" y="7852118"/>
                  </a:lnTo>
                  <a:lnTo>
                    <a:pt x="16221215" y="7806461"/>
                  </a:lnTo>
                  <a:lnTo>
                    <a:pt x="16225952" y="7759801"/>
                  </a:lnTo>
                  <a:lnTo>
                    <a:pt x="16227298" y="7714437"/>
                  </a:lnTo>
                  <a:lnTo>
                    <a:pt x="16227362" y="6657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029766" y="259610"/>
            <a:ext cx="3675379" cy="117019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4105"/>
              </a:lnSpc>
              <a:spcBef>
                <a:spcPts val="125"/>
              </a:spcBef>
            </a:pPr>
            <a:r>
              <a:rPr sz="4000" spc="70" dirty="0">
                <a:solidFill>
                  <a:schemeClr val="accent4">
                    <a:lumMod val="75000"/>
                  </a:schemeClr>
                </a:solidFill>
              </a:rPr>
              <a:t>ФОРМИ</a:t>
            </a:r>
          </a:p>
          <a:p>
            <a:pPr marL="12700">
              <a:lnSpc>
                <a:spcPts val="4945"/>
              </a:lnSpc>
            </a:pPr>
            <a:r>
              <a:rPr sz="4000" u="heavy" spc="90" dirty="0">
                <a:solidFill>
                  <a:schemeClr val="accent4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</a:rPr>
              <a:t>КОМУНІКА</a:t>
            </a:r>
            <a:r>
              <a:rPr sz="4000" spc="90" dirty="0">
                <a:solidFill>
                  <a:schemeClr val="accent4">
                    <a:lumMod val="75000"/>
                  </a:schemeClr>
                </a:solidFill>
              </a:rPr>
              <a:t>ЦІЇ</a:t>
            </a:r>
            <a:endParaRPr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3946" y="1619069"/>
            <a:ext cx="10438548" cy="37162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3999"/>
              </a:lnSpc>
              <a:spcBef>
                <a:spcPts val="100"/>
              </a:spcBef>
            </a:pPr>
            <a:r>
              <a:rPr sz="2100" spc="105" dirty="0">
                <a:latin typeface="Arial"/>
                <a:cs typeface="Arial"/>
              </a:rPr>
              <a:t>Ще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однією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спільною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100" dirty="0">
                <a:latin typeface="Arial"/>
                <a:cs typeface="Arial"/>
              </a:rPr>
              <a:t>рисою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114" dirty="0">
                <a:latin typeface="Arial"/>
                <a:cs typeface="Arial"/>
              </a:rPr>
              <a:t>між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усною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25" dirty="0">
                <a:latin typeface="Arial"/>
                <a:cs typeface="Arial"/>
              </a:rPr>
              <a:t>і </a:t>
            </a:r>
            <a:r>
              <a:rPr sz="2100" spc="110" dirty="0">
                <a:latin typeface="Arial"/>
                <a:cs typeface="Arial"/>
              </a:rPr>
              <a:t>письмовою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комунікацією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є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те</a:t>
            </a:r>
            <a:r>
              <a:rPr sz="2100" i="1" dirty="0">
                <a:latin typeface="Gill Sans MT"/>
                <a:cs typeface="Gill Sans MT"/>
              </a:rPr>
              <a:t>,</a:t>
            </a:r>
            <a:r>
              <a:rPr sz="2100" i="1" spc="-20" dirty="0">
                <a:latin typeface="Gill Sans MT"/>
                <a:cs typeface="Gill Sans MT"/>
              </a:rPr>
              <a:t> </a:t>
            </a:r>
            <a:r>
              <a:rPr sz="2100" spc="135" dirty="0">
                <a:latin typeface="Arial"/>
                <a:cs typeface="Arial"/>
              </a:rPr>
              <a:t>що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114" dirty="0">
                <a:latin typeface="Arial"/>
                <a:cs typeface="Arial"/>
              </a:rPr>
              <a:t>вони </a:t>
            </a:r>
            <a:r>
              <a:rPr sz="2100" spc="80" dirty="0">
                <a:latin typeface="Arial"/>
                <a:cs typeface="Arial"/>
              </a:rPr>
              <a:t>обидві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мають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вербальні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dirty="0" err="1">
                <a:latin typeface="Arial"/>
                <a:cs typeface="Arial"/>
              </a:rPr>
              <a:t>та</a:t>
            </a:r>
            <a:r>
              <a:rPr sz="2100" dirty="0">
                <a:latin typeface="Arial"/>
                <a:cs typeface="Arial"/>
              </a:rPr>
              <a:t> </a:t>
            </a:r>
            <a:r>
              <a:rPr lang="uk-UA" sz="2100" spc="65" dirty="0" smtClean="0">
                <a:latin typeface="Arial"/>
                <a:cs typeface="Arial"/>
              </a:rPr>
              <a:t>невербальні </a:t>
            </a:r>
            <a:r>
              <a:rPr lang="uk-UA" sz="2100" spc="70" dirty="0" smtClean="0">
                <a:latin typeface="Arial"/>
                <a:cs typeface="Arial"/>
              </a:rPr>
              <a:t>характеристики</a:t>
            </a:r>
            <a:r>
              <a:rPr sz="2100" i="1" spc="70" dirty="0" smtClean="0">
                <a:latin typeface="Gill Sans MT"/>
                <a:cs typeface="Gill Sans MT"/>
              </a:rPr>
              <a:t>.</a:t>
            </a:r>
            <a:endParaRPr lang="uk-UA" sz="2100" i="1" spc="70" dirty="0" smtClean="0">
              <a:latin typeface="Gill Sans MT"/>
              <a:cs typeface="Gill Sans MT"/>
            </a:endParaRPr>
          </a:p>
          <a:p>
            <a:r>
              <a:rPr lang="uk-UA" sz="2000" b="1" dirty="0" smtClean="0"/>
              <a:t>Вербальною</a:t>
            </a:r>
            <a:r>
              <a:rPr lang="uk-UA" sz="2000" dirty="0" smtClean="0"/>
              <a:t> - здійснюється за допомогою усного або писемного мовлення:</a:t>
            </a:r>
          </a:p>
          <a:p>
            <a:r>
              <a:rPr lang="uk-UA" sz="2000" dirty="0" smtClean="0"/>
              <a:t>ділова розмова; переговори; телефонна розмова; діловий лист; електронне листування; доповідь; презентація</a:t>
            </a:r>
            <a:r>
              <a:rPr lang="ru-RU" sz="2400" dirty="0" smtClean="0"/>
              <a:t>.</a:t>
            </a:r>
          </a:p>
          <a:p>
            <a:r>
              <a:rPr lang="uk-UA" sz="2000" b="1" dirty="0" smtClean="0"/>
              <a:t>Невербальною</a:t>
            </a:r>
            <a:r>
              <a:rPr lang="uk-UA" sz="2000" dirty="0" smtClean="0"/>
              <a:t> - передавання інформації без слів: міміка; жести; погляд; поза; інтонація; дистанція між співрозмовниками. </a:t>
            </a:r>
          </a:p>
          <a:p>
            <a:r>
              <a:rPr lang="uk-UA" sz="2000" dirty="0" smtClean="0"/>
              <a:t>Також комунікація може бути </a:t>
            </a:r>
            <a:r>
              <a:rPr lang="uk-UA" sz="2000" b="1" dirty="0" smtClean="0"/>
              <a:t>безпосередньою</a:t>
            </a:r>
            <a:r>
              <a:rPr lang="uk-UA" sz="2000" dirty="0" smtClean="0"/>
              <a:t> - під час особистої зустрічі, або </a:t>
            </a:r>
            <a:r>
              <a:rPr lang="uk-UA" sz="2000" b="1" dirty="0" smtClean="0"/>
              <a:t>опосередкованою</a:t>
            </a:r>
            <a:r>
              <a:rPr lang="uk-UA" sz="2000" dirty="0" smtClean="0"/>
              <a:t> - через телефон, електронну пошту, </a:t>
            </a:r>
            <a:r>
              <a:rPr lang="uk-UA" sz="2000" dirty="0" err="1" smtClean="0"/>
              <a:t>месенджери</a:t>
            </a:r>
            <a:r>
              <a:rPr lang="uk-UA" sz="2000" dirty="0" smtClean="0"/>
              <a:t>, </a:t>
            </a:r>
            <a:r>
              <a:rPr lang="uk-UA" sz="2000" dirty="0" err="1" smtClean="0"/>
              <a:t>відеоконференції</a:t>
            </a:r>
            <a:r>
              <a:rPr lang="uk-UA" sz="2000" dirty="0" smtClean="0"/>
              <a:t> тощо</a:t>
            </a:r>
            <a:r>
              <a:rPr lang="ru-RU" sz="2400" dirty="0" smtClean="0"/>
              <a:t>.</a:t>
            </a:r>
          </a:p>
          <a:p>
            <a:pPr marL="12700" marR="5080" algn="just">
              <a:lnSpc>
                <a:spcPct val="113999"/>
              </a:lnSpc>
              <a:spcBef>
                <a:spcPts val="100"/>
              </a:spcBef>
            </a:pPr>
            <a:endParaRPr sz="2100" dirty="0">
              <a:latin typeface="Gill Sans MT"/>
              <a:cs typeface="Gill Sans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70926" y="7037361"/>
            <a:ext cx="4242435" cy="1082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</a:pP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20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усної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та</a:t>
            </a:r>
            <a:r>
              <a:rPr sz="20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письмової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вербальної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комунікації</a:t>
            </a:r>
            <a:r>
              <a:rPr sz="20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належать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слова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та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їх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значення</a:t>
            </a:r>
            <a:r>
              <a:rPr sz="20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.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18611" y="7037361"/>
            <a:ext cx="4497705" cy="2844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599"/>
              </a:lnSpc>
              <a:spcBef>
                <a:spcPts val="100"/>
              </a:spcBef>
            </a:pP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20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усної</a:t>
            </a:r>
            <a:r>
              <a:rPr sz="20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невербальної</a:t>
            </a:r>
            <a:r>
              <a:rPr sz="20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належать 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тональність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голосу</a:t>
            </a:r>
            <a:r>
              <a:rPr sz="200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20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міміка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обличчя</a:t>
            </a:r>
            <a:r>
              <a:rPr sz="20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, </a:t>
            </a: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жестикуляція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та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мова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тіла</a:t>
            </a:r>
            <a:r>
              <a:rPr sz="20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2000" spc="-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до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письмової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невербальної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350" dirty="0">
                <a:solidFill>
                  <a:srgbClr val="FFFFFF"/>
                </a:solidFill>
                <a:latin typeface="Lucida Sans Unicode"/>
                <a:cs typeface="Lucida Sans Unicode"/>
              </a:rPr>
              <a:t>–</a:t>
            </a:r>
            <a:r>
              <a:rPr sz="2000" spc="-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спосіб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передачі</a:t>
            </a:r>
            <a:r>
              <a:rPr sz="2000" spc="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інформації</a:t>
            </a:r>
            <a:r>
              <a:rPr sz="2000" spc="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(</a:t>
            </a:r>
            <a:r>
              <a:rPr sz="2000" spc="95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e-</a:t>
            </a:r>
            <a:r>
              <a:rPr sz="2000" spc="-1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mail,</a:t>
            </a:r>
            <a:r>
              <a:rPr lang="uk-UA" sz="2000" spc="-1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СМС,</a:t>
            </a:r>
            <a:r>
              <a:rPr sz="2000" spc="-1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друкований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документ</a:t>
            </a:r>
            <a:r>
              <a:rPr sz="20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),</a:t>
            </a:r>
            <a:r>
              <a:rPr sz="2000" spc="-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тип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 err="1">
                <a:solidFill>
                  <a:srgbClr val="FFFFFF"/>
                </a:solidFill>
                <a:latin typeface="Arial"/>
                <a:cs typeface="Arial"/>
              </a:rPr>
              <a:t>шрифту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та</a:t>
            </a:r>
            <a:r>
              <a:rPr sz="200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65" dirty="0" smtClean="0">
                <a:solidFill>
                  <a:srgbClr val="FFFFFF"/>
                </a:solidFill>
                <a:latin typeface="Arial"/>
                <a:cs typeface="Arial"/>
              </a:rPr>
              <a:t>його розмір</a:t>
            </a:r>
            <a:r>
              <a:rPr sz="2000" spc="65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2000" spc="-85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підпис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печатка тощо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028720" y="218681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9791" y="2252109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27647" y="8507388"/>
              <a:ext cx="2085975" cy="523875"/>
            </a:xfrm>
            <a:custGeom>
              <a:avLst/>
              <a:gdLst/>
              <a:ahLst/>
              <a:cxnLst/>
              <a:rect l="l" t="t" r="r" b="b"/>
              <a:pathLst>
                <a:path w="2085975" h="523875">
                  <a:moveTo>
                    <a:pt x="260746" y="523875"/>
                  </a:moveTo>
                  <a:lnTo>
                    <a:pt x="213862" y="519657"/>
                  </a:lnTo>
                  <a:lnTo>
                    <a:pt x="169741" y="507494"/>
                  </a:lnTo>
                  <a:lnTo>
                    <a:pt x="129117" y="488125"/>
                  </a:lnTo>
                  <a:lnTo>
                    <a:pt x="92727" y="462289"/>
                  </a:lnTo>
                  <a:lnTo>
                    <a:pt x="61305" y="430724"/>
                  </a:lnTo>
                  <a:lnTo>
                    <a:pt x="35587" y="394167"/>
                  </a:lnTo>
                  <a:lnTo>
                    <a:pt x="16306" y="353359"/>
                  </a:lnTo>
                  <a:lnTo>
                    <a:pt x="4199" y="309036"/>
                  </a:lnTo>
                  <a:lnTo>
                    <a:pt x="0" y="261937"/>
                  </a:lnTo>
                  <a:lnTo>
                    <a:pt x="4199" y="214839"/>
                  </a:lnTo>
                  <a:lnTo>
                    <a:pt x="16306" y="170516"/>
                  </a:lnTo>
                  <a:lnTo>
                    <a:pt x="35587" y="129707"/>
                  </a:lnTo>
                  <a:lnTo>
                    <a:pt x="61305" y="93151"/>
                  </a:lnTo>
                  <a:lnTo>
                    <a:pt x="92727" y="61585"/>
                  </a:lnTo>
                  <a:lnTo>
                    <a:pt x="129117" y="35749"/>
                  </a:lnTo>
                  <a:lnTo>
                    <a:pt x="169741" y="16380"/>
                  </a:lnTo>
                  <a:lnTo>
                    <a:pt x="213862" y="4218"/>
                  </a:lnTo>
                  <a:lnTo>
                    <a:pt x="260746" y="0"/>
                  </a:lnTo>
                  <a:lnTo>
                    <a:pt x="307630" y="4218"/>
                  </a:lnTo>
                  <a:lnTo>
                    <a:pt x="351752" y="16380"/>
                  </a:lnTo>
                  <a:lnTo>
                    <a:pt x="392375" y="35749"/>
                  </a:lnTo>
                  <a:lnTo>
                    <a:pt x="428765" y="61585"/>
                  </a:lnTo>
                  <a:lnTo>
                    <a:pt x="460187" y="93151"/>
                  </a:lnTo>
                  <a:lnTo>
                    <a:pt x="485906" y="129707"/>
                  </a:lnTo>
                  <a:lnTo>
                    <a:pt x="505186" y="170516"/>
                  </a:lnTo>
                  <a:lnTo>
                    <a:pt x="517294" y="214839"/>
                  </a:lnTo>
                  <a:lnTo>
                    <a:pt x="521493" y="261937"/>
                  </a:lnTo>
                  <a:lnTo>
                    <a:pt x="517294" y="309036"/>
                  </a:lnTo>
                  <a:lnTo>
                    <a:pt x="505186" y="353359"/>
                  </a:lnTo>
                  <a:lnTo>
                    <a:pt x="485906" y="394167"/>
                  </a:lnTo>
                  <a:lnTo>
                    <a:pt x="460187" y="430724"/>
                  </a:lnTo>
                  <a:lnTo>
                    <a:pt x="428765" y="462289"/>
                  </a:lnTo>
                  <a:lnTo>
                    <a:pt x="392375" y="488125"/>
                  </a:lnTo>
                  <a:lnTo>
                    <a:pt x="351752" y="507494"/>
                  </a:lnTo>
                  <a:lnTo>
                    <a:pt x="307630" y="519657"/>
                  </a:lnTo>
                  <a:lnTo>
                    <a:pt x="260746" y="523875"/>
                  </a:lnTo>
                  <a:close/>
                </a:path>
                <a:path w="2085975" h="523875">
                  <a:moveTo>
                    <a:pt x="1825226" y="523875"/>
                  </a:moveTo>
                  <a:lnTo>
                    <a:pt x="1778342" y="519657"/>
                  </a:lnTo>
                  <a:lnTo>
                    <a:pt x="1734221" y="507494"/>
                  </a:lnTo>
                  <a:lnTo>
                    <a:pt x="1693597" y="488125"/>
                  </a:lnTo>
                  <a:lnTo>
                    <a:pt x="1657207" y="462289"/>
                  </a:lnTo>
                  <a:lnTo>
                    <a:pt x="1625785" y="430724"/>
                  </a:lnTo>
                  <a:lnTo>
                    <a:pt x="1600067" y="394167"/>
                  </a:lnTo>
                  <a:lnTo>
                    <a:pt x="1580786" y="353359"/>
                  </a:lnTo>
                  <a:lnTo>
                    <a:pt x="1568679" y="309036"/>
                  </a:lnTo>
                  <a:lnTo>
                    <a:pt x="1564479" y="261937"/>
                  </a:lnTo>
                  <a:lnTo>
                    <a:pt x="1568679" y="214839"/>
                  </a:lnTo>
                  <a:lnTo>
                    <a:pt x="1580786" y="170516"/>
                  </a:lnTo>
                  <a:lnTo>
                    <a:pt x="1600067" y="129707"/>
                  </a:lnTo>
                  <a:lnTo>
                    <a:pt x="1625785" y="93151"/>
                  </a:lnTo>
                  <a:lnTo>
                    <a:pt x="1657207" y="61585"/>
                  </a:lnTo>
                  <a:lnTo>
                    <a:pt x="1693597" y="35749"/>
                  </a:lnTo>
                  <a:lnTo>
                    <a:pt x="1734221" y="16380"/>
                  </a:lnTo>
                  <a:lnTo>
                    <a:pt x="1778342" y="4218"/>
                  </a:lnTo>
                  <a:lnTo>
                    <a:pt x="1825226" y="0"/>
                  </a:lnTo>
                  <a:lnTo>
                    <a:pt x="1872110" y="4218"/>
                  </a:lnTo>
                  <a:lnTo>
                    <a:pt x="1916232" y="16380"/>
                  </a:lnTo>
                  <a:lnTo>
                    <a:pt x="1956855" y="35749"/>
                  </a:lnTo>
                  <a:lnTo>
                    <a:pt x="1993245" y="61585"/>
                  </a:lnTo>
                  <a:lnTo>
                    <a:pt x="2024667" y="93151"/>
                  </a:lnTo>
                  <a:lnTo>
                    <a:pt x="2050386" y="129707"/>
                  </a:lnTo>
                  <a:lnTo>
                    <a:pt x="2069666" y="170516"/>
                  </a:lnTo>
                  <a:lnTo>
                    <a:pt x="2081774" y="214839"/>
                  </a:lnTo>
                  <a:lnTo>
                    <a:pt x="2085973" y="261937"/>
                  </a:lnTo>
                  <a:lnTo>
                    <a:pt x="2081774" y="309036"/>
                  </a:lnTo>
                  <a:lnTo>
                    <a:pt x="2069666" y="353359"/>
                  </a:lnTo>
                  <a:lnTo>
                    <a:pt x="2050386" y="394167"/>
                  </a:lnTo>
                  <a:lnTo>
                    <a:pt x="2024667" y="430724"/>
                  </a:lnTo>
                  <a:lnTo>
                    <a:pt x="1993245" y="462289"/>
                  </a:lnTo>
                  <a:lnTo>
                    <a:pt x="1956855" y="488125"/>
                  </a:lnTo>
                  <a:lnTo>
                    <a:pt x="1916232" y="507494"/>
                  </a:lnTo>
                  <a:lnTo>
                    <a:pt x="1872110" y="519657"/>
                  </a:lnTo>
                  <a:lnTo>
                    <a:pt x="1825226" y="523875"/>
                  </a:lnTo>
                  <a:close/>
                </a:path>
                <a:path w="2085975" h="523875">
                  <a:moveTo>
                    <a:pt x="1042986" y="523875"/>
                  </a:moveTo>
                  <a:lnTo>
                    <a:pt x="996102" y="519657"/>
                  </a:lnTo>
                  <a:lnTo>
                    <a:pt x="951981" y="507494"/>
                  </a:lnTo>
                  <a:lnTo>
                    <a:pt x="911357" y="488125"/>
                  </a:lnTo>
                  <a:lnTo>
                    <a:pt x="874967" y="462289"/>
                  </a:lnTo>
                  <a:lnTo>
                    <a:pt x="843545" y="430724"/>
                  </a:lnTo>
                  <a:lnTo>
                    <a:pt x="817827" y="394167"/>
                  </a:lnTo>
                  <a:lnTo>
                    <a:pt x="798546" y="353359"/>
                  </a:lnTo>
                  <a:lnTo>
                    <a:pt x="786439" y="309036"/>
                  </a:lnTo>
                  <a:lnTo>
                    <a:pt x="782239" y="261937"/>
                  </a:lnTo>
                  <a:lnTo>
                    <a:pt x="786439" y="214839"/>
                  </a:lnTo>
                  <a:lnTo>
                    <a:pt x="798546" y="170516"/>
                  </a:lnTo>
                  <a:lnTo>
                    <a:pt x="817827" y="129707"/>
                  </a:lnTo>
                  <a:lnTo>
                    <a:pt x="843545" y="93151"/>
                  </a:lnTo>
                  <a:lnTo>
                    <a:pt x="874967" y="61585"/>
                  </a:lnTo>
                  <a:lnTo>
                    <a:pt x="911357" y="35749"/>
                  </a:lnTo>
                  <a:lnTo>
                    <a:pt x="951981" y="16380"/>
                  </a:lnTo>
                  <a:lnTo>
                    <a:pt x="996102" y="4218"/>
                  </a:lnTo>
                  <a:lnTo>
                    <a:pt x="1042986" y="0"/>
                  </a:lnTo>
                  <a:lnTo>
                    <a:pt x="1089870" y="4218"/>
                  </a:lnTo>
                  <a:lnTo>
                    <a:pt x="1133992" y="16380"/>
                  </a:lnTo>
                  <a:lnTo>
                    <a:pt x="1174615" y="35749"/>
                  </a:lnTo>
                  <a:lnTo>
                    <a:pt x="1211005" y="61585"/>
                  </a:lnTo>
                  <a:lnTo>
                    <a:pt x="1242427" y="93151"/>
                  </a:lnTo>
                  <a:lnTo>
                    <a:pt x="1268146" y="129707"/>
                  </a:lnTo>
                  <a:lnTo>
                    <a:pt x="1287426" y="170516"/>
                  </a:lnTo>
                  <a:lnTo>
                    <a:pt x="1299534" y="214839"/>
                  </a:lnTo>
                  <a:lnTo>
                    <a:pt x="1303733" y="261937"/>
                  </a:lnTo>
                  <a:lnTo>
                    <a:pt x="1299534" y="309036"/>
                  </a:lnTo>
                  <a:lnTo>
                    <a:pt x="1287426" y="353359"/>
                  </a:lnTo>
                  <a:lnTo>
                    <a:pt x="1268146" y="394167"/>
                  </a:lnTo>
                  <a:lnTo>
                    <a:pt x="1242427" y="430724"/>
                  </a:lnTo>
                  <a:lnTo>
                    <a:pt x="1211005" y="462289"/>
                  </a:lnTo>
                  <a:lnTo>
                    <a:pt x="1174615" y="488125"/>
                  </a:lnTo>
                  <a:lnTo>
                    <a:pt x="1133992" y="507494"/>
                  </a:lnTo>
                  <a:lnTo>
                    <a:pt x="1089870" y="519657"/>
                  </a:lnTo>
                  <a:lnTo>
                    <a:pt x="1042986" y="5238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573670" y="0"/>
              <a:ext cx="10714355" cy="10287000"/>
            </a:xfrm>
            <a:custGeom>
              <a:avLst/>
              <a:gdLst/>
              <a:ahLst/>
              <a:cxnLst/>
              <a:rect l="l" t="t" r="r" b="b"/>
              <a:pathLst>
                <a:path w="10714355" h="10287000">
                  <a:moveTo>
                    <a:pt x="10714329" y="10287000"/>
                  </a:moveTo>
                  <a:lnTo>
                    <a:pt x="0" y="10287000"/>
                  </a:lnTo>
                  <a:lnTo>
                    <a:pt x="0" y="0"/>
                  </a:lnTo>
                  <a:lnTo>
                    <a:pt x="10714329" y="0"/>
                  </a:lnTo>
                  <a:lnTo>
                    <a:pt x="10714329" y="10287000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228600" y="716718"/>
            <a:ext cx="16154400" cy="134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2500" dirty="0"/>
              <a:t>МОВА</a:t>
            </a:r>
            <a:r>
              <a:rPr sz="2500" spc="-75" dirty="0"/>
              <a:t> </a:t>
            </a:r>
            <a:r>
              <a:rPr sz="2500" dirty="0" smtClean="0"/>
              <a:t>ТІЛА</a:t>
            </a:r>
            <a:r>
              <a:rPr lang="uk-UA" sz="2500" dirty="0" smtClean="0"/>
              <a:t> </a:t>
            </a:r>
            <a:r>
              <a:rPr sz="2500" dirty="0" smtClean="0"/>
              <a:t>ОХОПЛЮЄ</a:t>
            </a:r>
            <a:r>
              <a:rPr sz="2500" spc="-55" dirty="0" smtClean="0"/>
              <a:t> </a:t>
            </a:r>
            <a:r>
              <a:rPr sz="2500" spc="105" dirty="0"/>
              <a:t>МІМІКУ</a:t>
            </a:r>
            <a:r>
              <a:rPr sz="2500" spc="-50" dirty="0"/>
              <a:t> </a:t>
            </a:r>
            <a:r>
              <a:rPr sz="2500" spc="-35" dirty="0"/>
              <a:t>ОБЛИЧЧЯ</a:t>
            </a:r>
            <a:r>
              <a:rPr sz="2500" spc="-35" dirty="0">
                <a:latin typeface="Lucida Sans Unicode"/>
                <a:cs typeface="Lucida Sans Unicode"/>
              </a:rPr>
              <a:t>,</a:t>
            </a:r>
            <a:r>
              <a:rPr sz="2500" spc="-150" dirty="0">
                <a:latin typeface="Lucida Sans Unicode"/>
                <a:cs typeface="Lucida Sans Unicode"/>
              </a:rPr>
              <a:t> </a:t>
            </a:r>
            <a:r>
              <a:rPr sz="2500" spc="-70" dirty="0"/>
              <a:t>ЖЕСТИКУЛЯЦІЮ</a:t>
            </a:r>
            <a:r>
              <a:rPr sz="2500" spc="-70" dirty="0">
                <a:latin typeface="Lucida Sans Unicode"/>
                <a:cs typeface="Lucida Sans Unicode"/>
              </a:rPr>
              <a:t>,</a:t>
            </a:r>
            <a:r>
              <a:rPr sz="2500" spc="-125" dirty="0">
                <a:latin typeface="Lucida Sans Unicode"/>
                <a:cs typeface="Lucida Sans Unicode"/>
              </a:rPr>
              <a:t> </a:t>
            </a:r>
            <a:r>
              <a:rPr sz="2500" spc="-45" dirty="0"/>
              <a:t>ПОЛОЖЕННЯ</a:t>
            </a:r>
            <a:r>
              <a:rPr sz="2500" spc="-55" dirty="0"/>
              <a:t> </a:t>
            </a:r>
            <a:r>
              <a:rPr sz="2500" dirty="0"/>
              <a:t>ТІЛА</a:t>
            </a:r>
            <a:r>
              <a:rPr sz="2500" spc="-55" dirty="0"/>
              <a:t> </a:t>
            </a:r>
            <a:r>
              <a:rPr sz="2500" spc="-65" dirty="0"/>
              <a:t>ТА</a:t>
            </a:r>
            <a:r>
              <a:rPr sz="2500" spc="-50" dirty="0"/>
              <a:t> </a:t>
            </a:r>
            <a:r>
              <a:rPr sz="2500" spc="-35" dirty="0"/>
              <a:t>ПОЗИ</a:t>
            </a:r>
            <a:r>
              <a:rPr sz="2500" spc="-35" dirty="0">
                <a:latin typeface="Lucida Sans Unicode"/>
                <a:cs typeface="Lucida Sans Unicode"/>
              </a:rPr>
              <a:t>.</a:t>
            </a:r>
            <a:r>
              <a:rPr sz="2500" spc="-150" dirty="0">
                <a:latin typeface="Lucida Sans Unicode"/>
                <a:cs typeface="Lucida Sans Unicode"/>
              </a:rPr>
              <a:t> </a:t>
            </a:r>
            <a:r>
              <a:rPr lang="uk-UA" sz="2500" spc="-150" dirty="0" smtClean="0">
                <a:latin typeface="Lucida Sans Unicode"/>
                <a:cs typeface="Lucida Sans Unicode"/>
              </a:rPr>
              <a:t/>
            </a:r>
            <a:br>
              <a:rPr lang="uk-UA" sz="2500" spc="-150" dirty="0" smtClean="0">
                <a:latin typeface="Lucida Sans Unicode"/>
                <a:cs typeface="Lucida Sans Unicode"/>
              </a:rPr>
            </a:br>
            <a:r>
              <a:rPr sz="2500" spc="114" dirty="0" smtClean="0"/>
              <a:t>ЇЇ </a:t>
            </a:r>
            <a:r>
              <a:rPr sz="2500" spc="-20" dirty="0"/>
              <a:t>ВИВЧАЄ</a:t>
            </a:r>
            <a:r>
              <a:rPr sz="2500" spc="-35" dirty="0"/>
              <a:t> </a:t>
            </a:r>
            <a:r>
              <a:rPr sz="2500" dirty="0"/>
              <a:t>НАУКА</a:t>
            </a:r>
            <a:r>
              <a:rPr sz="2500" spc="-35" dirty="0"/>
              <a:t> </a:t>
            </a:r>
            <a:r>
              <a:rPr sz="2500" b="1" spc="-50" dirty="0"/>
              <a:t>КІНЕСИКА</a:t>
            </a:r>
            <a:r>
              <a:rPr sz="2500" b="1" spc="-50" dirty="0">
                <a:latin typeface="Lucida Sans Unicode"/>
                <a:cs typeface="Lucida Sans Unicode"/>
              </a:rPr>
              <a:t>.</a:t>
            </a:r>
            <a:r>
              <a:rPr sz="2500" spc="-125" dirty="0">
                <a:latin typeface="Lucida Sans Unicode"/>
                <a:cs typeface="Lucida Sans Unicode"/>
              </a:rPr>
              <a:t> </a:t>
            </a:r>
            <a:r>
              <a:rPr sz="2500" spc="-55" dirty="0"/>
              <a:t>РУХИ</a:t>
            </a:r>
            <a:r>
              <a:rPr sz="2500" spc="-35" dirty="0"/>
              <a:t> </a:t>
            </a:r>
            <a:r>
              <a:rPr sz="2500" spc="-75" dirty="0"/>
              <a:t>СПІКЕРА</a:t>
            </a:r>
            <a:r>
              <a:rPr sz="2500" spc="-30" dirty="0"/>
              <a:t> </a:t>
            </a:r>
            <a:r>
              <a:rPr sz="2500" dirty="0"/>
              <a:t>ЗНАЧНОЮ</a:t>
            </a:r>
            <a:r>
              <a:rPr sz="2500" spc="-35" dirty="0"/>
              <a:t> </a:t>
            </a:r>
            <a:r>
              <a:rPr sz="2500" dirty="0"/>
              <a:t>МІРОЮ</a:t>
            </a:r>
            <a:r>
              <a:rPr sz="2500" spc="-30" dirty="0"/>
              <a:t> </a:t>
            </a:r>
            <a:r>
              <a:rPr sz="2500" spc="-65" dirty="0"/>
              <a:t>СПРИЯЮТЬ</a:t>
            </a:r>
            <a:r>
              <a:rPr sz="2500" spc="-35" dirty="0"/>
              <a:t> </a:t>
            </a:r>
            <a:r>
              <a:rPr sz="2500" spc="-10" dirty="0" smtClean="0"/>
              <a:t>НАЛАГОДЖЕННЮ</a:t>
            </a:r>
            <a:r>
              <a:rPr lang="uk-UA" sz="2500" spc="-10" dirty="0" smtClean="0"/>
              <a:t> </a:t>
            </a:r>
            <a:r>
              <a:rPr lang="ru-RU" sz="2500" spc="-25" dirty="0" smtClean="0"/>
              <a:t>ЕФЕКТИВНОЇ</a:t>
            </a:r>
            <a:r>
              <a:rPr lang="ru-RU" sz="2500" spc="-60" dirty="0" smtClean="0"/>
              <a:t> </a:t>
            </a:r>
            <a:r>
              <a:rPr lang="ru-RU" sz="2500" spc="55" dirty="0"/>
              <a:t>КОМУНІКАЦІЇ</a:t>
            </a:r>
            <a:r>
              <a:rPr lang="ru-RU" sz="2500" spc="-55" dirty="0"/>
              <a:t> </a:t>
            </a:r>
            <a:r>
              <a:rPr lang="ru-RU" sz="2500" spc="-110" dirty="0" smtClean="0"/>
              <a:t>ЧЕРЕЗ:</a:t>
            </a:r>
            <a:endParaRPr sz="2500" dirty="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4948" y="1323688"/>
            <a:ext cx="536067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110" dirty="0" smtClean="0">
                <a:latin typeface="Lucida Sans Unicode"/>
                <a:cs typeface="Lucida Sans Unicode"/>
              </a:rPr>
              <a:t>:</a:t>
            </a:r>
            <a:endParaRPr sz="2500" dirty="0">
              <a:latin typeface="Lucida Sans Unicode"/>
              <a:cs typeface="Lucida Sans Unicode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18148" y="1774507"/>
            <a:ext cx="11713210" cy="6737350"/>
            <a:chOff x="1218148" y="1774507"/>
            <a:chExt cx="11713210" cy="673735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33312" y="1818363"/>
              <a:ext cx="4973238" cy="665027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189446" y="1774506"/>
              <a:ext cx="6741795" cy="6737350"/>
            </a:xfrm>
            <a:custGeom>
              <a:avLst/>
              <a:gdLst/>
              <a:ahLst/>
              <a:cxnLst/>
              <a:rect l="l" t="t" r="r" b="b"/>
              <a:pathLst>
                <a:path w="6741795" h="6737350">
                  <a:moveTo>
                    <a:pt x="5057864" y="0"/>
                  </a:moveTo>
                  <a:lnTo>
                    <a:pt x="0" y="0"/>
                  </a:lnTo>
                  <a:lnTo>
                    <a:pt x="0" y="87630"/>
                  </a:lnTo>
                  <a:lnTo>
                    <a:pt x="0" y="6649720"/>
                  </a:lnTo>
                  <a:lnTo>
                    <a:pt x="0" y="6737350"/>
                  </a:lnTo>
                  <a:lnTo>
                    <a:pt x="5057864" y="6737350"/>
                  </a:lnTo>
                  <a:lnTo>
                    <a:pt x="5057864" y="6650291"/>
                  </a:lnTo>
                  <a:lnTo>
                    <a:pt x="5057864" y="6649720"/>
                  </a:lnTo>
                  <a:lnTo>
                    <a:pt x="5057864" y="87718"/>
                  </a:lnTo>
                  <a:lnTo>
                    <a:pt x="4973231" y="87718"/>
                  </a:lnTo>
                  <a:lnTo>
                    <a:pt x="4973231" y="6649720"/>
                  </a:lnTo>
                  <a:lnTo>
                    <a:pt x="87718" y="6649720"/>
                  </a:lnTo>
                  <a:lnTo>
                    <a:pt x="87718" y="87630"/>
                  </a:lnTo>
                  <a:lnTo>
                    <a:pt x="5057864" y="87630"/>
                  </a:lnTo>
                  <a:lnTo>
                    <a:pt x="5057864" y="0"/>
                  </a:lnTo>
                  <a:close/>
                </a:path>
                <a:path w="6741795" h="6737350">
                  <a:moveTo>
                    <a:pt x="6741376" y="1098892"/>
                  </a:moveTo>
                  <a:lnTo>
                    <a:pt x="6738848" y="1051877"/>
                  </a:lnTo>
                  <a:lnTo>
                    <a:pt x="6731432" y="1006322"/>
                  </a:lnTo>
                  <a:lnTo>
                    <a:pt x="6719379" y="962507"/>
                  </a:lnTo>
                  <a:lnTo>
                    <a:pt x="6702971" y="920686"/>
                  </a:lnTo>
                  <a:lnTo>
                    <a:pt x="6682473" y="881113"/>
                  </a:lnTo>
                  <a:lnTo>
                    <a:pt x="6658127" y="844067"/>
                  </a:lnTo>
                  <a:lnTo>
                    <a:pt x="6630213" y="809802"/>
                  </a:lnTo>
                  <a:lnTo>
                    <a:pt x="6598996" y="778573"/>
                  </a:lnTo>
                  <a:lnTo>
                    <a:pt x="6564731" y="750658"/>
                  </a:lnTo>
                  <a:lnTo>
                    <a:pt x="6527673" y="726325"/>
                  </a:lnTo>
                  <a:lnTo>
                    <a:pt x="6488112" y="705815"/>
                  </a:lnTo>
                  <a:lnTo>
                    <a:pt x="6446279" y="689406"/>
                  </a:lnTo>
                  <a:lnTo>
                    <a:pt x="6402464" y="677367"/>
                  </a:lnTo>
                  <a:lnTo>
                    <a:pt x="6356921" y="669937"/>
                  </a:lnTo>
                  <a:lnTo>
                    <a:pt x="6309906" y="667410"/>
                  </a:lnTo>
                  <a:lnTo>
                    <a:pt x="6262890" y="669937"/>
                  </a:lnTo>
                  <a:lnTo>
                    <a:pt x="6217348" y="677367"/>
                  </a:lnTo>
                  <a:lnTo>
                    <a:pt x="6173533" y="689406"/>
                  </a:lnTo>
                  <a:lnTo>
                    <a:pt x="6131699" y="705815"/>
                  </a:lnTo>
                  <a:lnTo>
                    <a:pt x="6092139" y="726325"/>
                  </a:lnTo>
                  <a:lnTo>
                    <a:pt x="6055080" y="750658"/>
                  </a:lnTo>
                  <a:lnTo>
                    <a:pt x="6020816" y="778573"/>
                  </a:lnTo>
                  <a:lnTo>
                    <a:pt x="5989599" y="809802"/>
                  </a:lnTo>
                  <a:lnTo>
                    <a:pt x="5961685" y="844067"/>
                  </a:lnTo>
                  <a:lnTo>
                    <a:pt x="5937339" y="881113"/>
                  </a:lnTo>
                  <a:lnTo>
                    <a:pt x="5916841" y="920686"/>
                  </a:lnTo>
                  <a:lnTo>
                    <a:pt x="5900432" y="962507"/>
                  </a:lnTo>
                  <a:lnTo>
                    <a:pt x="5888380" y="1006322"/>
                  </a:lnTo>
                  <a:lnTo>
                    <a:pt x="5880963" y="1051877"/>
                  </a:lnTo>
                  <a:lnTo>
                    <a:pt x="5878436" y="1098892"/>
                  </a:lnTo>
                  <a:lnTo>
                    <a:pt x="5880963" y="1145908"/>
                  </a:lnTo>
                  <a:lnTo>
                    <a:pt x="5888380" y="1191463"/>
                  </a:lnTo>
                  <a:lnTo>
                    <a:pt x="5900432" y="1235278"/>
                  </a:lnTo>
                  <a:lnTo>
                    <a:pt x="5916841" y="1277099"/>
                  </a:lnTo>
                  <a:lnTo>
                    <a:pt x="5937339" y="1316672"/>
                  </a:lnTo>
                  <a:lnTo>
                    <a:pt x="5961685" y="1353731"/>
                  </a:lnTo>
                  <a:lnTo>
                    <a:pt x="5989599" y="1387995"/>
                  </a:lnTo>
                  <a:lnTo>
                    <a:pt x="6020816" y="1419212"/>
                  </a:lnTo>
                  <a:lnTo>
                    <a:pt x="6055080" y="1447126"/>
                  </a:lnTo>
                  <a:lnTo>
                    <a:pt x="6092139" y="1471472"/>
                  </a:lnTo>
                  <a:lnTo>
                    <a:pt x="6131699" y="1491983"/>
                  </a:lnTo>
                  <a:lnTo>
                    <a:pt x="6173533" y="1508391"/>
                  </a:lnTo>
                  <a:lnTo>
                    <a:pt x="6217348" y="1520431"/>
                  </a:lnTo>
                  <a:lnTo>
                    <a:pt x="6262890" y="1527848"/>
                  </a:lnTo>
                  <a:lnTo>
                    <a:pt x="6309906" y="1530388"/>
                  </a:lnTo>
                  <a:lnTo>
                    <a:pt x="6356921" y="1527848"/>
                  </a:lnTo>
                  <a:lnTo>
                    <a:pt x="6402464" y="1520431"/>
                  </a:lnTo>
                  <a:lnTo>
                    <a:pt x="6446279" y="1508391"/>
                  </a:lnTo>
                  <a:lnTo>
                    <a:pt x="6488112" y="1491983"/>
                  </a:lnTo>
                  <a:lnTo>
                    <a:pt x="6527673" y="1471472"/>
                  </a:lnTo>
                  <a:lnTo>
                    <a:pt x="6564731" y="1447126"/>
                  </a:lnTo>
                  <a:lnTo>
                    <a:pt x="6598996" y="1419212"/>
                  </a:lnTo>
                  <a:lnTo>
                    <a:pt x="6630213" y="1387995"/>
                  </a:lnTo>
                  <a:lnTo>
                    <a:pt x="6658127" y="1353731"/>
                  </a:lnTo>
                  <a:lnTo>
                    <a:pt x="6682473" y="1316672"/>
                  </a:lnTo>
                  <a:lnTo>
                    <a:pt x="6702971" y="1277099"/>
                  </a:lnTo>
                  <a:lnTo>
                    <a:pt x="6719379" y="1235278"/>
                  </a:lnTo>
                  <a:lnTo>
                    <a:pt x="6731432" y="1191463"/>
                  </a:lnTo>
                  <a:lnTo>
                    <a:pt x="6738848" y="1145908"/>
                  </a:lnTo>
                  <a:lnTo>
                    <a:pt x="6741376" y="10988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8148" y="3535725"/>
              <a:ext cx="85725" cy="8572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8148" y="6579244"/>
              <a:ext cx="85725" cy="8572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2067884" y="6297289"/>
              <a:ext cx="862965" cy="863600"/>
            </a:xfrm>
            <a:custGeom>
              <a:avLst/>
              <a:gdLst/>
              <a:ahLst/>
              <a:cxnLst/>
              <a:rect l="l" t="t" r="r" b="b"/>
              <a:pathLst>
                <a:path w="862965" h="863600">
                  <a:moveTo>
                    <a:pt x="431474" y="862980"/>
                  </a:moveTo>
                  <a:lnTo>
                    <a:pt x="384461" y="860448"/>
                  </a:lnTo>
                  <a:lnTo>
                    <a:pt x="338914" y="853028"/>
                  </a:lnTo>
                  <a:lnTo>
                    <a:pt x="295097" y="840982"/>
                  </a:lnTo>
                  <a:lnTo>
                    <a:pt x="253272" y="824575"/>
                  </a:lnTo>
                  <a:lnTo>
                    <a:pt x="213703" y="804070"/>
                  </a:lnTo>
                  <a:lnTo>
                    <a:pt x="176653" y="779729"/>
                  </a:lnTo>
                  <a:lnTo>
                    <a:pt x="142385" y="751816"/>
                  </a:lnTo>
                  <a:lnTo>
                    <a:pt x="111163" y="720594"/>
                  </a:lnTo>
                  <a:lnTo>
                    <a:pt x="83250" y="686326"/>
                  </a:lnTo>
                  <a:lnTo>
                    <a:pt x="58909" y="649277"/>
                  </a:lnTo>
                  <a:lnTo>
                    <a:pt x="38404" y="609708"/>
                  </a:lnTo>
                  <a:lnTo>
                    <a:pt x="21997" y="567883"/>
                  </a:lnTo>
                  <a:lnTo>
                    <a:pt x="9952" y="524065"/>
                  </a:lnTo>
                  <a:lnTo>
                    <a:pt x="2531" y="478518"/>
                  </a:lnTo>
                  <a:lnTo>
                    <a:pt x="0" y="431505"/>
                  </a:lnTo>
                  <a:lnTo>
                    <a:pt x="2531" y="384486"/>
                  </a:lnTo>
                  <a:lnTo>
                    <a:pt x="9952" y="338934"/>
                  </a:lnTo>
                  <a:lnTo>
                    <a:pt x="21997" y="295112"/>
                  </a:lnTo>
                  <a:lnTo>
                    <a:pt x="38404" y="253284"/>
                  </a:lnTo>
                  <a:lnTo>
                    <a:pt x="58909" y="213712"/>
                  </a:lnTo>
                  <a:lnTo>
                    <a:pt x="83250" y="176659"/>
                  </a:lnTo>
                  <a:lnTo>
                    <a:pt x="111163" y="142390"/>
                  </a:lnTo>
                  <a:lnTo>
                    <a:pt x="142385" y="111167"/>
                  </a:lnTo>
                  <a:lnTo>
                    <a:pt x="176653" y="83252"/>
                  </a:lnTo>
                  <a:lnTo>
                    <a:pt x="213703" y="58911"/>
                  </a:lnTo>
                  <a:lnTo>
                    <a:pt x="253272" y="38404"/>
                  </a:lnTo>
                  <a:lnTo>
                    <a:pt x="295097" y="21997"/>
                  </a:lnTo>
                  <a:lnTo>
                    <a:pt x="338914" y="9952"/>
                  </a:lnTo>
                  <a:lnTo>
                    <a:pt x="384461" y="2531"/>
                  </a:lnTo>
                  <a:lnTo>
                    <a:pt x="431474" y="0"/>
                  </a:lnTo>
                  <a:lnTo>
                    <a:pt x="478488" y="2531"/>
                  </a:lnTo>
                  <a:lnTo>
                    <a:pt x="524035" y="9952"/>
                  </a:lnTo>
                  <a:lnTo>
                    <a:pt x="567852" y="21997"/>
                  </a:lnTo>
                  <a:lnTo>
                    <a:pt x="609677" y="38404"/>
                  </a:lnTo>
                  <a:lnTo>
                    <a:pt x="649246" y="58911"/>
                  </a:lnTo>
                  <a:lnTo>
                    <a:pt x="686296" y="83252"/>
                  </a:lnTo>
                  <a:lnTo>
                    <a:pt x="720563" y="111167"/>
                  </a:lnTo>
                  <a:lnTo>
                    <a:pt x="751785" y="142390"/>
                  </a:lnTo>
                  <a:lnTo>
                    <a:pt x="779698" y="176659"/>
                  </a:lnTo>
                  <a:lnTo>
                    <a:pt x="804039" y="213712"/>
                  </a:lnTo>
                  <a:lnTo>
                    <a:pt x="824545" y="253284"/>
                  </a:lnTo>
                  <a:lnTo>
                    <a:pt x="840952" y="295112"/>
                  </a:lnTo>
                  <a:lnTo>
                    <a:pt x="852997" y="338934"/>
                  </a:lnTo>
                  <a:lnTo>
                    <a:pt x="860417" y="384486"/>
                  </a:lnTo>
                  <a:lnTo>
                    <a:pt x="862949" y="431505"/>
                  </a:lnTo>
                  <a:lnTo>
                    <a:pt x="860417" y="478518"/>
                  </a:lnTo>
                  <a:lnTo>
                    <a:pt x="852997" y="524065"/>
                  </a:lnTo>
                  <a:lnTo>
                    <a:pt x="840952" y="567883"/>
                  </a:lnTo>
                  <a:lnTo>
                    <a:pt x="824545" y="609708"/>
                  </a:lnTo>
                  <a:lnTo>
                    <a:pt x="804039" y="649277"/>
                  </a:lnTo>
                  <a:lnTo>
                    <a:pt x="779698" y="686326"/>
                  </a:lnTo>
                  <a:lnTo>
                    <a:pt x="751785" y="720594"/>
                  </a:lnTo>
                  <a:lnTo>
                    <a:pt x="720563" y="751816"/>
                  </a:lnTo>
                  <a:lnTo>
                    <a:pt x="686296" y="779729"/>
                  </a:lnTo>
                  <a:lnTo>
                    <a:pt x="649246" y="804070"/>
                  </a:lnTo>
                  <a:lnTo>
                    <a:pt x="609677" y="824575"/>
                  </a:lnTo>
                  <a:lnTo>
                    <a:pt x="567852" y="840982"/>
                  </a:lnTo>
                  <a:lnTo>
                    <a:pt x="524035" y="853028"/>
                  </a:lnTo>
                  <a:lnTo>
                    <a:pt x="478488" y="860448"/>
                  </a:lnTo>
                  <a:lnTo>
                    <a:pt x="431474" y="8629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784865" y="7044841"/>
            <a:ext cx="4349115" cy="1082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15599"/>
              </a:lnSpc>
              <a:spcBef>
                <a:spcPts val="100"/>
              </a:spcBef>
            </a:pPr>
            <a:r>
              <a:rPr sz="2000" b="1" spc="85" dirty="0">
                <a:latin typeface="Arial"/>
                <a:cs typeface="Arial"/>
              </a:rPr>
              <a:t>доповнення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85" dirty="0">
                <a:latin typeface="Lucida Sans Unicode"/>
                <a:cs typeface="Lucida Sans Unicode"/>
              </a:rPr>
              <a:t>(</a:t>
            </a:r>
            <a:r>
              <a:rPr sz="2000" spc="85" dirty="0">
                <a:latin typeface="Arial"/>
                <a:cs typeface="Arial"/>
              </a:rPr>
              <a:t>запросити</a:t>
            </a:r>
            <a:r>
              <a:rPr sz="2000" spc="500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аудиторію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перейти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за</a:t>
            </a:r>
            <a:r>
              <a:rPr sz="2000" spc="500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посиланням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і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самому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90" dirty="0">
                <a:latin typeface="Arial"/>
                <a:cs typeface="Arial"/>
              </a:rPr>
              <a:t>зробити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35" dirty="0">
                <a:latin typeface="Arial"/>
                <a:cs typeface="Arial"/>
              </a:rPr>
              <a:t>це</a:t>
            </a:r>
            <a:r>
              <a:rPr sz="2000" spc="35" dirty="0">
                <a:latin typeface="Lucida Sans Unicode"/>
                <a:cs typeface="Lucida Sans Unicode"/>
              </a:rPr>
              <a:t>);</a:t>
            </a:r>
            <a:endParaRPr sz="2000" dirty="0">
              <a:latin typeface="Lucida Sans Unicode"/>
              <a:cs typeface="Lucida Sans Unicod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232353" y="2292674"/>
            <a:ext cx="3530600" cy="3197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599"/>
              </a:lnSpc>
              <a:spcBef>
                <a:spcPts val="100"/>
              </a:spcBef>
            </a:pPr>
            <a:r>
              <a:rPr sz="2000" b="1" spc="70" dirty="0">
                <a:solidFill>
                  <a:srgbClr val="FFFFFF"/>
                </a:solidFill>
                <a:latin typeface="Arial"/>
                <a:cs typeface="Arial"/>
              </a:rPr>
              <a:t>регулювання</a:t>
            </a:r>
            <a:r>
              <a:rPr sz="20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30" dirty="0">
                <a:solidFill>
                  <a:srgbClr val="FFFFFF"/>
                </a:solidFill>
                <a:latin typeface="Lucida Sans Unicode"/>
                <a:cs typeface="Lucida Sans Unicode"/>
              </a:rPr>
              <a:t>(</a:t>
            </a:r>
            <a:r>
              <a:rPr sz="2000" spc="130" dirty="0">
                <a:solidFill>
                  <a:srgbClr val="FFFFFF"/>
                </a:solidFill>
                <a:latin typeface="Arial"/>
                <a:cs typeface="Arial"/>
              </a:rPr>
              <a:t>кивнувши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головою</a:t>
            </a:r>
            <a:r>
              <a:rPr sz="20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під</a:t>
            </a:r>
            <a:r>
              <a:rPr sz="20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час</a:t>
            </a:r>
            <a:r>
              <a:rPr sz="20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Arial"/>
                <a:cs typeface="Arial"/>
              </a:rPr>
              <a:t>розмови</a:t>
            </a:r>
            <a:r>
              <a:rPr sz="20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з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клієнтом</a:t>
            </a:r>
            <a:r>
              <a:rPr sz="200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20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консультант</a:t>
            </a:r>
            <a:r>
              <a:rPr sz="2000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може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стимулювати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покупця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продовжувати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задавати </a:t>
            </a:r>
            <a:r>
              <a:rPr sz="2000" spc="95" dirty="0">
                <a:solidFill>
                  <a:srgbClr val="FFFFFF"/>
                </a:solidFill>
                <a:latin typeface="Arial"/>
                <a:cs typeface="Arial"/>
              </a:rPr>
              <a:t>питання</a:t>
            </a:r>
            <a:r>
              <a:rPr sz="20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або</a:t>
            </a:r>
            <a:r>
              <a:rPr sz="20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0" dirty="0">
                <a:solidFill>
                  <a:srgbClr val="FFFFFF"/>
                </a:solidFill>
                <a:latin typeface="Arial"/>
                <a:cs typeface="Arial"/>
              </a:rPr>
              <a:t>навпаки</a:t>
            </a:r>
            <a:r>
              <a:rPr sz="20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300" dirty="0">
                <a:solidFill>
                  <a:srgbClr val="FFFFFF"/>
                </a:solidFill>
                <a:latin typeface="Lucida Sans Unicode"/>
                <a:cs typeface="Lucida Sans Unicode"/>
              </a:rPr>
              <a:t>– 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зробити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жест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рукою</a:t>
            </a:r>
            <a:r>
              <a:rPr sz="20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, 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подавши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сигнал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про зупинку</a:t>
            </a:r>
            <a:r>
              <a:rPr sz="2000" spc="85" dirty="0">
                <a:solidFill>
                  <a:srgbClr val="FFFFFF"/>
                </a:solidFill>
                <a:latin typeface="Lucida Sans Unicode"/>
                <a:cs typeface="Lucida Sans Unicode"/>
              </a:rPr>
              <a:t>);</a:t>
            </a:r>
            <a:endParaRPr sz="2000" dirty="0">
              <a:latin typeface="Lucida Sans Unicode"/>
              <a:cs typeface="Lucida Sans Unicode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02355" y="8601493"/>
            <a:ext cx="4171315" cy="1435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</a:pPr>
            <a:r>
              <a:rPr sz="2000" b="1" spc="85" dirty="0">
                <a:latin typeface="Arial"/>
                <a:cs typeface="Arial"/>
              </a:rPr>
              <a:t>повторення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spc="75" dirty="0">
                <a:latin typeface="Lucida Sans Unicode"/>
                <a:cs typeface="Lucida Sans Unicode"/>
              </a:rPr>
              <a:t>(</a:t>
            </a:r>
            <a:r>
              <a:rPr sz="2000" spc="75" dirty="0">
                <a:latin typeface="Arial"/>
                <a:cs typeface="Arial"/>
              </a:rPr>
              <a:t>сказати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про </a:t>
            </a:r>
            <a:r>
              <a:rPr sz="2000" spc="60" dirty="0">
                <a:latin typeface="Arial"/>
                <a:cs typeface="Arial"/>
              </a:rPr>
              <a:t>необхідність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90" dirty="0">
                <a:latin typeface="Arial"/>
                <a:cs typeface="Arial"/>
              </a:rPr>
              <a:t>відкрити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нове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100" dirty="0">
                <a:latin typeface="Arial"/>
                <a:cs typeface="Arial"/>
              </a:rPr>
              <a:t>вікно </a:t>
            </a:r>
            <a:r>
              <a:rPr sz="2000" spc="105" dirty="0">
                <a:latin typeface="Arial"/>
                <a:cs typeface="Arial"/>
              </a:rPr>
              <a:t>програми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і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перемістити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курсор </a:t>
            </a:r>
            <a:r>
              <a:rPr sz="2000" spc="125" dirty="0">
                <a:latin typeface="Arial"/>
                <a:cs typeface="Arial"/>
              </a:rPr>
              <a:t>миші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в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90" dirty="0">
                <a:latin typeface="Arial"/>
                <a:cs typeface="Arial"/>
              </a:rPr>
              <a:t>бік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ярлика</a:t>
            </a:r>
            <a:r>
              <a:rPr sz="2000" spc="60" dirty="0">
                <a:latin typeface="Lucida Sans Unicode"/>
                <a:cs typeface="Lucida Sans Unicode"/>
              </a:rPr>
              <a:t>);</a:t>
            </a:r>
            <a:endParaRPr sz="2000" dirty="0">
              <a:latin typeface="Lucida Sans Unicode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232353" y="5913747"/>
            <a:ext cx="3707765" cy="3902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599"/>
              </a:lnSpc>
              <a:spcBef>
                <a:spcPts val="100"/>
              </a:spcBef>
            </a:pPr>
            <a:r>
              <a:rPr sz="2000" b="1" spc="65" dirty="0">
                <a:solidFill>
                  <a:srgbClr val="FFFFFF"/>
                </a:solidFill>
                <a:latin typeface="Arial"/>
                <a:cs typeface="Arial"/>
              </a:rPr>
              <a:t>заміну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Arial"/>
                <a:cs typeface="Arial"/>
              </a:rPr>
              <a:t>мовного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повідомлення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Lucida Sans Unicode"/>
                <a:cs typeface="Lucida Sans Unicode"/>
              </a:rPr>
              <a:t>(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сумний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вираз 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обличчя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клієнта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під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час 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першого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використання 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нового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смартфона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свідчить </a:t>
            </a:r>
            <a:r>
              <a:rPr sz="2000" spc="110" dirty="0">
                <a:solidFill>
                  <a:srgbClr val="FFFFFF"/>
                </a:solidFill>
                <a:latin typeface="Arial"/>
                <a:cs typeface="Arial"/>
              </a:rPr>
              <a:t>про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невдоволеність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від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придбання</a:t>
            </a:r>
            <a:r>
              <a:rPr sz="20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2000" spc="-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проте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якщо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клієнт</a:t>
            </a:r>
            <a:r>
              <a:rPr sz="20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відкинув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від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себе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смартфон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350" dirty="0">
                <a:solidFill>
                  <a:srgbClr val="FFFFFF"/>
                </a:solidFill>
                <a:latin typeface="Lucida Sans Unicode"/>
                <a:cs typeface="Lucida Sans Unicode"/>
              </a:rPr>
              <a:t>–</a:t>
            </a:r>
            <a:r>
              <a:rPr sz="20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це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свідчить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про </a:t>
            </a: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роздратованість</a:t>
            </a:r>
            <a:r>
              <a:rPr sz="20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(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слова </a:t>
            </a:r>
            <a:r>
              <a:rPr sz="2000" spc="110" dirty="0">
                <a:solidFill>
                  <a:srgbClr val="FFFFFF"/>
                </a:solidFill>
                <a:latin typeface="Arial"/>
                <a:cs typeface="Arial"/>
              </a:rPr>
              <a:t>зайві</a:t>
            </a:r>
            <a:r>
              <a:rPr sz="2000" spc="110" dirty="0">
                <a:solidFill>
                  <a:srgbClr val="FFFFFF"/>
                </a:solidFill>
                <a:latin typeface="Lucida Sans Unicode"/>
                <a:cs typeface="Lucida Sans Unicode"/>
              </a:rPr>
              <a:t>))</a:t>
            </a:r>
            <a:endParaRPr sz="2000" dirty="0">
              <a:latin typeface="Lucida Sans Unicode"/>
              <a:cs typeface="Lucida Sans Unicode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9072" y="2514657"/>
            <a:ext cx="5884908" cy="4081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27075" algn="just">
              <a:lnSpc>
                <a:spcPct val="113999"/>
              </a:lnSpc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uk-UA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60" dirty="0" smtClean="0">
                <a:latin typeface="Arial" panose="020B0604020202020204" pitchFamily="34" charset="0"/>
                <a:cs typeface="Arial" panose="020B0604020202020204" pitchFamily="34" charset="0"/>
              </a:rPr>
              <a:t>думку</a:t>
            </a:r>
            <a:r>
              <a:rPr lang="uk-UA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відомого американського професора </a:t>
            </a:r>
            <a:r>
              <a:rPr lang="uk-UA" spc="-9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Дарена</a:t>
            </a:r>
            <a:r>
              <a:rPr lang="uk-UA" spc="-9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Лунда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, який займався дослідженнями в галузі психології та соціології</a:t>
            </a:r>
            <a:r>
              <a:rPr lang="uk-UA" spc="-7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75" dirty="0" smtClean="0">
                <a:latin typeface="Arial" panose="020B0604020202020204" pitchFamily="34" charset="0"/>
                <a:cs typeface="Arial" panose="020B0604020202020204" pitchFamily="34" charset="0"/>
              </a:rPr>
              <a:t>ступінь</a:t>
            </a:r>
            <a:r>
              <a:rPr lang="uk-UA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85" dirty="0" smtClean="0">
                <a:latin typeface="Arial" panose="020B0604020202020204" pitchFamily="34" charset="0"/>
                <a:cs typeface="Arial" panose="020B0604020202020204" pitchFamily="34" charset="0"/>
              </a:rPr>
              <a:t>сприйняття</a:t>
            </a:r>
            <a:r>
              <a:rPr lang="uk-UA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-25" dirty="0" smtClean="0"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uk-UA" spc="60" dirty="0" smtClean="0">
                <a:latin typeface="Arial" panose="020B0604020202020204" pitchFamily="34" charset="0"/>
                <a:cs typeface="Arial" panose="020B0604020202020204" pitchFamily="34" charset="0"/>
              </a:rPr>
              <a:t>засвоєння</a:t>
            </a:r>
            <a:r>
              <a:rPr lang="uk-UA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80" dirty="0" smtClean="0">
                <a:latin typeface="Arial" panose="020B0604020202020204" pitchFamily="34" charset="0"/>
                <a:cs typeface="Arial" panose="020B0604020202020204" pitchFamily="34" charset="0"/>
              </a:rPr>
              <a:t>повідомлення</a:t>
            </a:r>
            <a:r>
              <a:rPr lang="uk-UA" spc="2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75" dirty="0" smtClean="0">
                <a:latin typeface="Arial" panose="020B0604020202020204" pitchFamily="34" charset="0"/>
                <a:cs typeface="Arial" panose="020B0604020202020204" pitchFamily="34" charset="0"/>
              </a:rPr>
              <a:t>під</a:t>
            </a:r>
            <a:r>
              <a:rPr lang="uk-UA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час</a:t>
            </a:r>
            <a:r>
              <a:rPr lang="uk-UA" spc="2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75" dirty="0" smtClean="0">
                <a:latin typeface="Arial" panose="020B0604020202020204" pitchFamily="34" charset="0"/>
                <a:cs typeface="Arial" panose="020B0604020202020204" pitchFamily="34" charset="0"/>
              </a:rPr>
              <a:t>комунікації </a:t>
            </a:r>
            <a:r>
              <a:rPr lang="uk-UA" spc="70" dirty="0" smtClean="0">
                <a:latin typeface="Arial" panose="020B0604020202020204" pitchFamily="34" charset="0"/>
                <a:cs typeface="Arial" panose="020B0604020202020204" pitchFamily="34" charset="0"/>
              </a:rPr>
              <a:t>залежить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uk-UA" spc="60" dirty="0" smtClean="0">
                <a:latin typeface="Arial" panose="020B0604020202020204" pitchFamily="34" charset="0"/>
                <a:cs typeface="Arial" panose="020B0604020202020204" pitchFamily="34" charset="0"/>
              </a:rPr>
              <a:t>середньому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-25" dirty="0" smtClean="0">
                <a:latin typeface="Arial" panose="020B0604020202020204" pitchFamily="34" charset="0"/>
                <a:cs typeface="Arial" panose="020B0604020202020204" pitchFamily="34" charset="0"/>
              </a:rPr>
              <a:t>на:</a:t>
            </a:r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0975" algn="just">
              <a:lnSpc>
                <a:spcPct val="100000"/>
              </a:lnSpc>
              <a:buChar char="•"/>
              <a:tabLst>
                <a:tab pos="193675" algn="l"/>
              </a:tabLst>
            </a:pPr>
            <a:r>
              <a:rPr lang="uk-UA" spc="50" dirty="0" smtClean="0">
                <a:latin typeface="Arial" panose="020B0604020202020204" pitchFamily="34" charset="0"/>
                <a:cs typeface="Arial" panose="020B0604020202020204" pitchFamily="34" charset="0"/>
              </a:rPr>
              <a:t>55%</a:t>
            </a:r>
            <a:r>
              <a:rPr lang="uk-UA" spc="-9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50" dirty="0" smtClean="0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uk-UA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120" dirty="0" smtClean="0">
                <a:latin typeface="Arial" panose="020B0604020202020204" pitchFamily="34" charset="0"/>
                <a:cs typeface="Arial" panose="020B0604020202020204" pitchFamily="34" charset="0"/>
              </a:rPr>
              <a:t>міміки</a:t>
            </a:r>
            <a:r>
              <a:rPr lang="uk-UA" spc="-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100" dirty="0" smtClean="0">
                <a:latin typeface="Arial" panose="020B0604020202020204" pitchFamily="34" charset="0"/>
                <a:cs typeface="Arial" panose="020B0604020202020204" pitchFamily="34" charset="0"/>
              </a:rPr>
              <a:t>обличчя</a:t>
            </a:r>
            <a:r>
              <a:rPr lang="uk-UA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та</a:t>
            </a:r>
            <a:r>
              <a:rPr lang="uk-UA" spc="-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120" dirty="0" smtClean="0">
                <a:latin typeface="Arial" panose="020B0604020202020204" pitchFamily="34" charset="0"/>
                <a:cs typeface="Arial" panose="020B0604020202020204" pitchFamily="34" charset="0"/>
              </a:rPr>
              <a:t>мови</a:t>
            </a:r>
            <a:r>
              <a:rPr lang="uk-UA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 тіла;</a:t>
            </a:r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0975" algn="just">
              <a:lnSpc>
                <a:spcPct val="100000"/>
              </a:lnSpc>
              <a:buChar char="•"/>
              <a:tabLst>
                <a:tab pos="193675" algn="l"/>
              </a:tabLst>
            </a:pPr>
            <a:r>
              <a:rPr lang="uk-UA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37%</a:t>
            </a:r>
            <a:r>
              <a:rPr lang="uk-UA" spc="-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50" dirty="0" smtClean="0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uk-UA" spc="7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тональності,</a:t>
            </a:r>
            <a:r>
              <a:rPr lang="uk-UA" spc="-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60" dirty="0" smtClean="0">
                <a:latin typeface="Arial" panose="020B0604020202020204" pitchFamily="34" charset="0"/>
                <a:cs typeface="Arial" panose="020B0604020202020204" pitchFamily="34" charset="0"/>
              </a:rPr>
              <a:t>тембру</a:t>
            </a:r>
            <a:r>
              <a:rPr lang="uk-UA" spc="7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та</a:t>
            </a:r>
            <a:r>
              <a:rPr lang="uk-UA" spc="7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80" dirty="0" smtClean="0">
                <a:latin typeface="Arial" panose="020B0604020202020204" pitchFamily="34" charset="0"/>
                <a:cs typeface="Arial" panose="020B0604020202020204" pitchFamily="34" charset="0"/>
              </a:rPr>
              <a:t>гучності</a:t>
            </a:r>
            <a:r>
              <a:rPr lang="uk-UA" spc="7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голосу;</a:t>
            </a:r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0975" algn="just">
              <a:lnSpc>
                <a:spcPct val="100000"/>
              </a:lnSpc>
              <a:buChar char="•"/>
              <a:tabLst>
                <a:tab pos="193675" algn="l"/>
              </a:tabLst>
            </a:pPr>
            <a:r>
              <a:rPr lang="uk-UA" spc="95" dirty="0" smtClean="0">
                <a:latin typeface="Arial" panose="020B0604020202020204" pitchFamily="34" charset="0"/>
                <a:cs typeface="Arial" panose="020B0604020202020204" pitchFamily="34" charset="0"/>
              </a:rPr>
              <a:t>8%</a:t>
            </a:r>
            <a:r>
              <a:rPr lang="uk-UA" spc="-7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50" dirty="0" smtClean="0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uk-UA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слів</a:t>
            </a:r>
            <a:r>
              <a:rPr lang="uk-UA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та</a:t>
            </a:r>
            <a:r>
              <a:rPr lang="uk-UA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uk-UA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змісту.</a:t>
            </a:r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5080" algn="just">
              <a:lnSpc>
                <a:spcPct val="113999"/>
              </a:lnSpc>
            </a:pPr>
            <a:r>
              <a:rPr lang="uk-UA" spc="95" dirty="0" smtClean="0">
                <a:latin typeface="Arial" panose="020B0604020202020204" pitchFamily="34" charset="0"/>
                <a:cs typeface="Arial" panose="020B0604020202020204" pitchFamily="34" charset="0"/>
              </a:rPr>
              <a:t>	Крім</a:t>
            </a:r>
            <a:r>
              <a:rPr lang="uk-UA" spc="2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того,</a:t>
            </a:r>
            <a:r>
              <a:rPr lang="uk-UA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стать</a:t>
            </a:r>
            <a:r>
              <a:rPr lang="uk-UA" spc="3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85" dirty="0" smtClean="0">
                <a:latin typeface="Arial" panose="020B0604020202020204" pitchFamily="34" charset="0"/>
                <a:cs typeface="Arial" panose="020B0604020202020204" pitchFamily="34" charset="0"/>
              </a:rPr>
              <a:t>отримувача</a:t>
            </a:r>
            <a:r>
              <a:rPr lang="uk-UA" spc="2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95" dirty="0" smtClean="0"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uk-UA" spc="3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65" dirty="0" smtClean="0">
                <a:latin typeface="Arial" panose="020B0604020202020204" pitchFamily="34" charset="0"/>
                <a:cs typeface="Arial" panose="020B0604020202020204" pitchFamily="34" charset="0"/>
              </a:rPr>
              <a:t>впливає</a:t>
            </a:r>
            <a:r>
              <a:rPr lang="uk-UA" spc="3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65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uk-UA" spc="100" dirty="0" smtClean="0">
                <a:latin typeface="Arial" panose="020B0604020202020204" pitchFamily="34" charset="0"/>
                <a:cs typeface="Arial" panose="020B0604020202020204" pitchFamily="34" charset="0"/>
              </a:rPr>
              <a:t>кінцеві</a:t>
            </a:r>
            <a:r>
              <a:rPr lang="uk-UA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85" dirty="0" smtClean="0">
                <a:latin typeface="Arial" panose="020B0604020202020204" pitchFamily="34" charset="0"/>
                <a:cs typeface="Arial" panose="020B0604020202020204" pitchFamily="34" charset="0"/>
              </a:rPr>
              <a:t>характеристики</a:t>
            </a:r>
            <a:r>
              <a:rPr lang="uk-UA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сприйняття.</a:t>
            </a:r>
            <a:r>
              <a:rPr lang="uk-UA" spc="-7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Так,</a:t>
            </a:r>
            <a:r>
              <a:rPr lang="uk-UA" spc="-7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140" dirty="0" smtClean="0">
                <a:latin typeface="Arial" panose="020B0604020202020204" pitchFamily="34" charset="0"/>
                <a:cs typeface="Arial" panose="020B0604020202020204" pitchFamily="34" charset="0"/>
              </a:rPr>
              <a:t>жінки </a:t>
            </a:r>
            <a:r>
              <a:rPr lang="uk-UA" spc="75" dirty="0" smtClean="0">
                <a:latin typeface="Arial" panose="020B0604020202020204" pitchFamily="34" charset="0"/>
                <a:cs typeface="Arial" panose="020B0604020202020204" pitchFamily="34" charset="0"/>
              </a:rPr>
              <a:t>більше</a:t>
            </a:r>
            <a:r>
              <a:rPr lang="uk-UA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85" dirty="0" smtClean="0">
                <a:latin typeface="Arial" panose="020B0604020202020204" pitchFamily="34" charset="0"/>
                <a:cs typeface="Arial" panose="020B0604020202020204" pitchFamily="34" charset="0"/>
              </a:rPr>
              <a:t>уваги</a:t>
            </a:r>
            <a:r>
              <a:rPr lang="uk-UA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75" dirty="0" smtClean="0">
                <a:latin typeface="Arial" panose="020B0604020202020204" pitchFamily="34" charset="0"/>
                <a:cs typeface="Arial" panose="020B0604020202020204" pitchFamily="34" charset="0"/>
              </a:rPr>
              <a:t>звертають</a:t>
            </a:r>
            <a:r>
              <a:rPr lang="uk-UA" spc="-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90" dirty="0" smtClean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uk-UA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95" dirty="0" smtClean="0">
                <a:latin typeface="Arial" panose="020B0604020202020204" pitchFamily="34" charset="0"/>
                <a:cs typeface="Arial" panose="020B0604020202020204" pitchFamily="34" charset="0"/>
              </a:rPr>
              <a:t>міміку</a:t>
            </a:r>
            <a:r>
              <a:rPr lang="uk-UA" spc="-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100" dirty="0" smtClean="0">
                <a:latin typeface="Arial" panose="020B0604020202020204" pitchFamily="34" charset="0"/>
                <a:cs typeface="Arial" panose="020B0604020202020204" pitchFamily="34" charset="0"/>
              </a:rPr>
              <a:t>обличчя</a:t>
            </a:r>
            <a:r>
              <a:rPr lang="uk-UA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75" dirty="0" smtClean="0"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uk-UA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60" dirty="0" smtClean="0">
                <a:latin typeface="Arial" panose="020B0604020202020204" pitchFamily="34" charset="0"/>
                <a:cs typeface="Arial" panose="020B0604020202020204" pitchFamily="34" charset="0"/>
              </a:rPr>
              <a:t>мову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тіла</a:t>
            </a:r>
            <a:r>
              <a:rPr lang="uk-UA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та</a:t>
            </a:r>
            <a:r>
              <a:rPr lang="uk-UA" spc="4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дуже</a:t>
            </a:r>
            <a:r>
              <a:rPr lang="uk-UA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50" dirty="0" smtClean="0">
                <a:latin typeface="Arial" panose="020B0604020202020204" pitchFamily="34" charset="0"/>
                <a:cs typeface="Arial" panose="020B0604020202020204" pitchFamily="34" charset="0"/>
              </a:rPr>
              <a:t>мало</a:t>
            </a:r>
            <a:r>
              <a:rPr lang="uk-UA" spc="4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90" dirty="0" smtClean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uk-UA" spc="4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слова.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5201900" y="0"/>
              <a:ext cx="3086100" cy="10283190"/>
            </a:xfrm>
            <a:custGeom>
              <a:avLst/>
              <a:gdLst/>
              <a:ahLst/>
              <a:cxnLst/>
              <a:rect l="l" t="t" r="r" b="b"/>
              <a:pathLst>
                <a:path w="3086100" h="10283190">
                  <a:moveTo>
                    <a:pt x="3086101" y="10282986"/>
                  </a:moveTo>
                  <a:lnTo>
                    <a:pt x="0" y="10282986"/>
                  </a:lnTo>
                  <a:lnTo>
                    <a:pt x="0" y="0"/>
                  </a:lnTo>
                  <a:lnTo>
                    <a:pt x="3086101" y="0"/>
                  </a:lnTo>
                  <a:lnTo>
                    <a:pt x="3086101" y="1028298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47768" y="1011030"/>
              <a:ext cx="6180703" cy="826492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493237" y="956537"/>
              <a:ext cx="6286500" cy="8374380"/>
            </a:xfrm>
            <a:custGeom>
              <a:avLst/>
              <a:gdLst/>
              <a:ahLst/>
              <a:cxnLst/>
              <a:rect l="l" t="t" r="r" b="b"/>
              <a:pathLst>
                <a:path w="6286500" h="8374380">
                  <a:moveTo>
                    <a:pt x="6285903" y="0"/>
                  </a:moveTo>
                  <a:lnTo>
                    <a:pt x="0" y="0"/>
                  </a:lnTo>
                  <a:lnTo>
                    <a:pt x="0" y="109220"/>
                  </a:lnTo>
                  <a:lnTo>
                    <a:pt x="0" y="8265160"/>
                  </a:lnTo>
                  <a:lnTo>
                    <a:pt x="0" y="8374380"/>
                  </a:lnTo>
                  <a:lnTo>
                    <a:pt x="6285903" y="8374380"/>
                  </a:lnTo>
                  <a:lnTo>
                    <a:pt x="6285903" y="8265160"/>
                  </a:lnTo>
                  <a:lnTo>
                    <a:pt x="109016" y="8265160"/>
                  </a:lnTo>
                  <a:lnTo>
                    <a:pt x="109016" y="109220"/>
                  </a:lnTo>
                  <a:lnTo>
                    <a:pt x="6180734" y="109220"/>
                  </a:lnTo>
                  <a:lnTo>
                    <a:pt x="6180734" y="8264944"/>
                  </a:lnTo>
                  <a:lnTo>
                    <a:pt x="6285903" y="8264944"/>
                  </a:lnTo>
                  <a:lnTo>
                    <a:pt x="6285903" y="109220"/>
                  </a:lnTo>
                  <a:lnTo>
                    <a:pt x="6285903" y="109004"/>
                  </a:lnTo>
                  <a:lnTo>
                    <a:pt x="62859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04800" y="969616"/>
            <a:ext cx="8245469" cy="50520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27075" algn="just">
              <a:lnSpc>
                <a:spcPct val="113999"/>
              </a:lnSpc>
            </a:pPr>
            <a:r>
              <a:rPr lang="uk-UA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Отже, </a:t>
            </a:r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бізнес-комунікація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- це цілеспрямований процес обміну інформацією та взаємодії між учасниками ділових відносин. Її предметом є інформаційні, організаційні та міжособистісні аспекти професійної взаємодії. 	Основне завдання бізнес-комунікації полягає в тому, щоб забезпечити ефективне співробітництво, прийняття рішень, досягнення домовленостей і реалізацію спільних бізнес-цілей. Ефективна бізнес-комунікація ґрунтується на чіткості, професійності, аргументованості, дотриманні ділового етикету та взаємній повазі</a:t>
            </a:r>
            <a:r>
              <a:rPr lang="uk-UA" sz="2400" dirty="0" smtClean="0"/>
              <a:t>.</a:t>
            </a:r>
            <a:endParaRPr lang="uk-UA" sz="24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08368" y="3644036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676900" y="0"/>
              <a:ext cx="4974590" cy="10283190"/>
            </a:xfrm>
            <a:custGeom>
              <a:avLst/>
              <a:gdLst/>
              <a:ahLst/>
              <a:cxnLst/>
              <a:rect l="l" t="t" r="r" b="b"/>
              <a:pathLst>
                <a:path w="4974590" h="10283190">
                  <a:moveTo>
                    <a:pt x="3086100" y="0"/>
                  </a:moveTo>
                  <a:lnTo>
                    <a:pt x="0" y="0"/>
                  </a:lnTo>
                  <a:lnTo>
                    <a:pt x="0" y="10282987"/>
                  </a:lnTo>
                  <a:lnTo>
                    <a:pt x="3086100" y="10282987"/>
                  </a:lnTo>
                  <a:lnTo>
                    <a:pt x="3086100" y="0"/>
                  </a:lnTo>
                  <a:close/>
                </a:path>
                <a:path w="4974590" h="10283190">
                  <a:moveTo>
                    <a:pt x="4974031" y="2311743"/>
                  </a:moveTo>
                  <a:lnTo>
                    <a:pt x="4971923" y="2264905"/>
                  </a:lnTo>
                  <a:lnTo>
                    <a:pt x="4965738" y="2219261"/>
                  </a:lnTo>
                  <a:lnTo>
                    <a:pt x="4955641" y="2174964"/>
                  </a:lnTo>
                  <a:lnTo>
                    <a:pt x="4941836" y="2132203"/>
                  </a:lnTo>
                  <a:lnTo>
                    <a:pt x="4924488" y="2091182"/>
                  </a:lnTo>
                  <a:lnTo>
                    <a:pt x="4903775" y="2052053"/>
                  </a:lnTo>
                  <a:lnTo>
                    <a:pt x="4879886" y="2015007"/>
                  </a:lnTo>
                  <a:lnTo>
                    <a:pt x="4853013" y="1980234"/>
                  </a:lnTo>
                  <a:lnTo>
                    <a:pt x="4823320" y="1947913"/>
                  </a:lnTo>
                  <a:lnTo>
                    <a:pt x="4790999" y="1918220"/>
                  </a:lnTo>
                  <a:lnTo>
                    <a:pt x="4756226" y="1891347"/>
                  </a:lnTo>
                  <a:lnTo>
                    <a:pt x="4719180" y="1867458"/>
                  </a:lnTo>
                  <a:lnTo>
                    <a:pt x="4680064" y="1846757"/>
                  </a:lnTo>
                  <a:lnTo>
                    <a:pt x="4639030" y="1829409"/>
                  </a:lnTo>
                  <a:lnTo>
                    <a:pt x="4596269" y="1815592"/>
                  </a:lnTo>
                  <a:lnTo>
                    <a:pt x="4551985" y="1805508"/>
                  </a:lnTo>
                  <a:lnTo>
                    <a:pt x="4506328" y="1799310"/>
                  </a:lnTo>
                  <a:lnTo>
                    <a:pt x="4459490" y="1797215"/>
                  </a:lnTo>
                  <a:lnTo>
                    <a:pt x="4412666" y="1799310"/>
                  </a:lnTo>
                  <a:lnTo>
                    <a:pt x="4367009" y="1805508"/>
                  </a:lnTo>
                  <a:lnTo>
                    <a:pt x="4322711" y="1815592"/>
                  </a:lnTo>
                  <a:lnTo>
                    <a:pt x="4279951" y="1829409"/>
                  </a:lnTo>
                  <a:lnTo>
                    <a:pt x="4238930" y="1846757"/>
                  </a:lnTo>
                  <a:lnTo>
                    <a:pt x="4199801" y="1867458"/>
                  </a:lnTo>
                  <a:lnTo>
                    <a:pt x="4162755" y="1891347"/>
                  </a:lnTo>
                  <a:lnTo>
                    <a:pt x="4127982" y="1918220"/>
                  </a:lnTo>
                  <a:lnTo>
                    <a:pt x="4095661" y="1947913"/>
                  </a:lnTo>
                  <a:lnTo>
                    <a:pt x="4065968" y="1980234"/>
                  </a:lnTo>
                  <a:lnTo>
                    <a:pt x="4039095" y="2015007"/>
                  </a:lnTo>
                  <a:lnTo>
                    <a:pt x="4015206" y="2052053"/>
                  </a:lnTo>
                  <a:lnTo>
                    <a:pt x="3994505" y="2091182"/>
                  </a:lnTo>
                  <a:lnTo>
                    <a:pt x="3977144" y="2132203"/>
                  </a:lnTo>
                  <a:lnTo>
                    <a:pt x="3963339" y="2174964"/>
                  </a:lnTo>
                  <a:lnTo>
                    <a:pt x="3953243" y="2219261"/>
                  </a:lnTo>
                  <a:lnTo>
                    <a:pt x="3947058" y="2264905"/>
                  </a:lnTo>
                  <a:lnTo>
                    <a:pt x="3944963" y="2311743"/>
                  </a:lnTo>
                  <a:lnTo>
                    <a:pt x="3947058" y="2358580"/>
                  </a:lnTo>
                  <a:lnTo>
                    <a:pt x="3953243" y="2404224"/>
                  </a:lnTo>
                  <a:lnTo>
                    <a:pt x="3963339" y="2448522"/>
                  </a:lnTo>
                  <a:lnTo>
                    <a:pt x="3977144" y="2491282"/>
                  </a:lnTo>
                  <a:lnTo>
                    <a:pt x="3994505" y="2532303"/>
                  </a:lnTo>
                  <a:lnTo>
                    <a:pt x="4015206" y="2571432"/>
                  </a:lnTo>
                  <a:lnTo>
                    <a:pt x="4039095" y="2608478"/>
                  </a:lnTo>
                  <a:lnTo>
                    <a:pt x="4065968" y="2643251"/>
                  </a:lnTo>
                  <a:lnTo>
                    <a:pt x="4095661" y="2675572"/>
                  </a:lnTo>
                  <a:lnTo>
                    <a:pt x="4127982" y="2705265"/>
                  </a:lnTo>
                  <a:lnTo>
                    <a:pt x="4162755" y="2732138"/>
                  </a:lnTo>
                  <a:lnTo>
                    <a:pt x="4199801" y="2756027"/>
                  </a:lnTo>
                  <a:lnTo>
                    <a:pt x="4238930" y="2776728"/>
                  </a:lnTo>
                  <a:lnTo>
                    <a:pt x="4279951" y="2794076"/>
                  </a:lnTo>
                  <a:lnTo>
                    <a:pt x="4322711" y="2807893"/>
                  </a:lnTo>
                  <a:lnTo>
                    <a:pt x="4367009" y="2817977"/>
                  </a:lnTo>
                  <a:lnTo>
                    <a:pt x="4412666" y="2824175"/>
                  </a:lnTo>
                  <a:lnTo>
                    <a:pt x="4459490" y="2826270"/>
                  </a:lnTo>
                  <a:lnTo>
                    <a:pt x="4506328" y="2824175"/>
                  </a:lnTo>
                  <a:lnTo>
                    <a:pt x="4551985" y="2817977"/>
                  </a:lnTo>
                  <a:lnTo>
                    <a:pt x="4596269" y="2807893"/>
                  </a:lnTo>
                  <a:lnTo>
                    <a:pt x="4639030" y="2794076"/>
                  </a:lnTo>
                  <a:lnTo>
                    <a:pt x="4680064" y="2776728"/>
                  </a:lnTo>
                  <a:lnTo>
                    <a:pt x="4719180" y="2756027"/>
                  </a:lnTo>
                  <a:lnTo>
                    <a:pt x="4756226" y="2732138"/>
                  </a:lnTo>
                  <a:lnTo>
                    <a:pt x="4790999" y="2705265"/>
                  </a:lnTo>
                  <a:lnTo>
                    <a:pt x="4823320" y="2675572"/>
                  </a:lnTo>
                  <a:lnTo>
                    <a:pt x="4853013" y="2643251"/>
                  </a:lnTo>
                  <a:lnTo>
                    <a:pt x="4879886" y="2608478"/>
                  </a:lnTo>
                  <a:lnTo>
                    <a:pt x="4903775" y="2571432"/>
                  </a:lnTo>
                  <a:lnTo>
                    <a:pt x="4924488" y="2532303"/>
                  </a:lnTo>
                  <a:lnTo>
                    <a:pt x="4941836" y="2491282"/>
                  </a:lnTo>
                  <a:lnTo>
                    <a:pt x="4955641" y="2448522"/>
                  </a:lnTo>
                  <a:lnTo>
                    <a:pt x="4965738" y="2404224"/>
                  </a:lnTo>
                  <a:lnTo>
                    <a:pt x="4971923" y="2358580"/>
                  </a:lnTo>
                  <a:lnTo>
                    <a:pt x="4974031" y="2311743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95668" y="1914927"/>
            <a:ext cx="4988522" cy="16932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2500" b="1" spc="-215" dirty="0">
                <a:latin typeface="Lucida Sans Unicode"/>
                <a:cs typeface="Lucida Sans Unicode"/>
              </a:rPr>
              <a:t>2</a:t>
            </a:r>
            <a:r>
              <a:rPr sz="2400" b="1" spc="-215" dirty="0">
                <a:latin typeface="Lucida Sans Unicode"/>
                <a:cs typeface="Lucida Sans Unicode"/>
              </a:rPr>
              <a:t>.</a:t>
            </a:r>
            <a:r>
              <a:rPr sz="2400" b="1" spc="-110" dirty="0">
                <a:latin typeface="Lucida Sans Unicode"/>
                <a:cs typeface="Lucida Sans Unicode"/>
              </a:rPr>
              <a:t> </a:t>
            </a:r>
            <a:r>
              <a:rPr sz="2400" b="1" spc="-10" dirty="0">
                <a:latin typeface="Arial"/>
                <a:cs typeface="Arial"/>
              </a:rPr>
              <a:t>ПОБУДОВА КОРПОРАТИВНОЇ</a:t>
            </a:r>
            <a:r>
              <a:rPr sz="2400" b="1" spc="-1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КУЛЬТУРИ</a:t>
            </a:r>
            <a:r>
              <a:rPr sz="2400" b="1" spc="-160" dirty="0">
                <a:latin typeface="Arial"/>
                <a:cs typeface="Arial"/>
              </a:rPr>
              <a:t> </a:t>
            </a:r>
            <a:r>
              <a:rPr sz="2400" b="1" spc="95" dirty="0">
                <a:latin typeface="Arial"/>
                <a:cs typeface="Arial"/>
              </a:rPr>
              <a:t>І </a:t>
            </a:r>
            <a:r>
              <a:rPr sz="2400" b="1" dirty="0">
                <a:latin typeface="Arial"/>
                <a:cs typeface="Arial"/>
              </a:rPr>
              <a:t>ВНУТРІШНЬОГО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114" dirty="0">
                <a:latin typeface="Lucida Sans Unicode"/>
                <a:cs typeface="Lucida Sans Unicode"/>
              </a:rPr>
              <a:t>PR,</a:t>
            </a:r>
            <a:r>
              <a:rPr sz="2400" b="1" spc="-110" dirty="0">
                <a:latin typeface="Lucida Sans Unicode"/>
                <a:cs typeface="Lucida Sans Unicode"/>
              </a:rPr>
              <a:t> </a:t>
            </a:r>
            <a:r>
              <a:rPr sz="2400" b="1" spc="50" dirty="0">
                <a:latin typeface="Arial"/>
                <a:cs typeface="Arial"/>
              </a:rPr>
              <a:t>ДІЛОВИЙ </a:t>
            </a:r>
            <a:r>
              <a:rPr sz="2400" b="1" spc="-150" dirty="0">
                <a:latin typeface="Arial"/>
                <a:cs typeface="Arial"/>
              </a:rPr>
              <a:t>ЕТИКЕТ</a:t>
            </a:r>
            <a:r>
              <a:rPr sz="2400" b="1" spc="-150" dirty="0">
                <a:latin typeface="Lucida Sans Unicode"/>
                <a:cs typeface="Lucida Sans Unicode"/>
              </a:rPr>
              <a:t>,</a:t>
            </a:r>
            <a:r>
              <a:rPr sz="2400" b="1" spc="-65" dirty="0">
                <a:latin typeface="Lucida Sans Unicode"/>
                <a:cs typeface="Lucida Sans Unicode"/>
              </a:rPr>
              <a:t> </a:t>
            </a:r>
            <a:r>
              <a:rPr sz="2400" b="1" spc="-10" dirty="0">
                <a:latin typeface="Arial"/>
                <a:cs typeface="Arial"/>
              </a:rPr>
              <a:t>ТЕХНОЛОГІЯ </a:t>
            </a:r>
            <a:r>
              <a:rPr sz="2400" b="1" spc="-105" dirty="0">
                <a:latin typeface="Arial"/>
                <a:cs typeface="Arial"/>
              </a:rPr>
              <a:t>ВЕДЕННЯ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ПЕРЕГОВОРІВ</a:t>
            </a:r>
            <a:endParaRPr sz="2400" b="1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744200" y="1708606"/>
            <a:ext cx="6446601" cy="4434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3999"/>
              </a:lnSpc>
              <a:spcBef>
                <a:spcPts val="100"/>
              </a:spcBef>
            </a:pPr>
            <a:r>
              <a:rPr lang="uk-UA" sz="2100" dirty="0" smtClean="0">
                <a:latin typeface="Arial"/>
                <a:cs typeface="Arial"/>
              </a:rPr>
              <a:t>	Сучасне</a:t>
            </a:r>
            <a:r>
              <a:rPr lang="uk-UA" sz="2100" spc="30" dirty="0" smtClean="0">
                <a:latin typeface="Arial"/>
                <a:cs typeface="Arial"/>
              </a:rPr>
              <a:t> </a:t>
            </a:r>
            <a:r>
              <a:rPr lang="uk-UA" sz="2100" spc="110" dirty="0" smtClean="0">
                <a:latin typeface="Arial"/>
                <a:cs typeface="Arial"/>
              </a:rPr>
              <a:t>економічне</a:t>
            </a:r>
            <a:r>
              <a:rPr lang="uk-UA" sz="2100" spc="35" dirty="0" smtClean="0">
                <a:latin typeface="Arial"/>
                <a:cs typeface="Arial"/>
              </a:rPr>
              <a:t> </a:t>
            </a:r>
            <a:r>
              <a:rPr lang="uk-UA" sz="2100" spc="65" dirty="0" smtClean="0">
                <a:latin typeface="Arial"/>
                <a:cs typeface="Arial"/>
              </a:rPr>
              <a:t>середовище</a:t>
            </a:r>
            <a:r>
              <a:rPr lang="uk-UA" sz="2100" spc="35" dirty="0" smtClean="0">
                <a:latin typeface="Arial"/>
                <a:cs typeface="Arial"/>
              </a:rPr>
              <a:t> </a:t>
            </a:r>
            <a:r>
              <a:rPr lang="uk-UA" sz="2100" spc="40" dirty="0" smtClean="0">
                <a:latin typeface="Arial"/>
                <a:cs typeface="Arial"/>
              </a:rPr>
              <a:t>орієнтує </a:t>
            </a:r>
            <a:r>
              <a:rPr lang="uk-UA" sz="2100" dirty="0" smtClean="0">
                <a:latin typeface="Arial"/>
                <a:cs typeface="Arial"/>
              </a:rPr>
              <a:t>бізнес</a:t>
            </a:r>
            <a:r>
              <a:rPr lang="uk-UA" sz="2100" dirty="0" smtClean="0">
                <a:latin typeface="Lucida Sans Unicode"/>
                <a:cs typeface="Lucida Sans Unicode"/>
              </a:rPr>
              <a:t>,</a:t>
            </a:r>
            <a:r>
              <a:rPr lang="uk-UA" sz="2100" spc="-75" dirty="0" smtClean="0">
                <a:latin typeface="Lucida Sans Unicode"/>
                <a:cs typeface="Lucida Sans Unicode"/>
              </a:rPr>
              <a:t> </a:t>
            </a:r>
            <a:r>
              <a:rPr lang="uk-UA" sz="2100" spc="90" dirty="0" smtClean="0">
                <a:latin typeface="Arial"/>
                <a:cs typeface="Arial"/>
              </a:rPr>
              <a:t>торгівлю</a:t>
            </a:r>
            <a:r>
              <a:rPr lang="uk-UA" sz="2100" spc="5" dirty="0" smtClean="0">
                <a:latin typeface="Arial"/>
                <a:cs typeface="Arial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та</a:t>
            </a:r>
            <a:r>
              <a:rPr lang="uk-UA" sz="2100" spc="5" dirty="0" smtClean="0">
                <a:latin typeface="Arial"/>
                <a:cs typeface="Arial"/>
              </a:rPr>
              <a:t> </a:t>
            </a:r>
            <a:r>
              <a:rPr lang="uk-UA" sz="2100" spc="90" dirty="0" smtClean="0">
                <a:latin typeface="Arial"/>
                <a:cs typeface="Arial"/>
              </a:rPr>
              <a:t>біржову</a:t>
            </a:r>
            <a:r>
              <a:rPr lang="uk-UA" sz="2100" spc="5" dirty="0" smtClean="0">
                <a:latin typeface="Arial"/>
                <a:cs typeface="Arial"/>
              </a:rPr>
              <a:t> </a:t>
            </a:r>
            <a:r>
              <a:rPr lang="uk-UA" sz="2100" spc="55" dirty="0" smtClean="0">
                <a:latin typeface="Arial"/>
                <a:cs typeface="Arial"/>
              </a:rPr>
              <a:t>діяльність</a:t>
            </a:r>
            <a:r>
              <a:rPr lang="uk-UA" sz="2100" spc="5" dirty="0" smtClean="0">
                <a:latin typeface="Arial"/>
                <a:cs typeface="Arial"/>
              </a:rPr>
              <a:t> </a:t>
            </a:r>
            <a:r>
              <a:rPr lang="uk-UA" sz="2100" spc="65" dirty="0" smtClean="0">
                <a:latin typeface="Arial"/>
                <a:cs typeface="Arial"/>
              </a:rPr>
              <a:t>на </a:t>
            </a:r>
            <a:r>
              <a:rPr lang="uk-UA" sz="2100" spc="70" dirty="0" smtClean="0">
                <a:latin typeface="Arial"/>
                <a:cs typeface="Arial"/>
              </a:rPr>
              <a:t>кооперацію</a:t>
            </a:r>
            <a:r>
              <a:rPr lang="uk-UA" sz="2100" spc="70" dirty="0" smtClean="0">
                <a:latin typeface="Lucida Sans Unicode"/>
                <a:cs typeface="Lucida Sans Unicode"/>
              </a:rPr>
              <a:t>,</a:t>
            </a:r>
            <a:r>
              <a:rPr lang="uk-UA" sz="2100" spc="-45" dirty="0" smtClean="0">
                <a:latin typeface="Lucida Sans Unicode"/>
                <a:cs typeface="Lucida Sans Unicode"/>
              </a:rPr>
              <a:t> </a:t>
            </a:r>
            <a:r>
              <a:rPr lang="uk-UA" sz="2100" spc="70" dirty="0" smtClean="0">
                <a:latin typeface="Arial"/>
                <a:cs typeface="Arial"/>
              </a:rPr>
              <a:t>спільну</a:t>
            </a:r>
            <a:r>
              <a:rPr lang="uk-UA" sz="2100" spc="45" dirty="0" smtClean="0">
                <a:latin typeface="Arial"/>
                <a:cs typeface="Arial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роботу</a:t>
            </a:r>
            <a:r>
              <a:rPr lang="uk-UA" sz="2100" dirty="0" smtClean="0">
                <a:latin typeface="Lucida Sans Unicode"/>
                <a:cs typeface="Lucida Sans Unicode"/>
              </a:rPr>
              <a:t>.</a:t>
            </a:r>
            <a:r>
              <a:rPr lang="uk-UA" sz="2100" spc="-40" dirty="0" smtClean="0">
                <a:latin typeface="Lucida Sans Unicode"/>
                <a:cs typeface="Lucida Sans Unicode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Це</a:t>
            </a:r>
            <a:r>
              <a:rPr lang="uk-UA" sz="2100" spc="40" dirty="0" smtClean="0">
                <a:latin typeface="Arial"/>
                <a:cs typeface="Arial"/>
              </a:rPr>
              <a:t> забезпечує </a:t>
            </a:r>
            <a:r>
              <a:rPr lang="uk-UA" sz="2100" spc="75" dirty="0" smtClean="0">
                <a:latin typeface="Arial"/>
                <a:cs typeface="Arial"/>
              </a:rPr>
              <a:t>досягнення</a:t>
            </a:r>
            <a:r>
              <a:rPr lang="uk-UA" sz="2100" spc="-10" dirty="0" smtClean="0">
                <a:latin typeface="Arial"/>
                <a:cs typeface="Arial"/>
              </a:rPr>
              <a:t> </a:t>
            </a:r>
            <a:r>
              <a:rPr lang="uk-UA" sz="2100" spc="105" dirty="0" smtClean="0">
                <a:latin typeface="Arial"/>
                <a:cs typeface="Arial"/>
              </a:rPr>
              <a:t>синергетичного</a:t>
            </a:r>
            <a:r>
              <a:rPr lang="uk-UA" sz="2100" spc="-5" dirty="0" smtClean="0">
                <a:latin typeface="Arial"/>
                <a:cs typeface="Arial"/>
              </a:rPr>
              <a:t> </a:t>
            </a:r>
            <a:r>
              <a:rPr lang="uk-UA" sz="2100" spc="-10" dirty="0" smtClean="0">
                <a:latin typeface="Arial"/>
                <a:cs typeface="Arial"/>
              </a:rPr>
              <a:t>ефекту</a:t>
            </a:r>
            <a:r>
              <a:rPr lang="uk-UA" sz="2100" spc="-10" dirty="0" smtClean="0">
                <a:latin typeface="Lucida Sans Unicode"/>
                <a:cs typeface="Lucida Sans Unicode"/>
              </a:rPr>
              <a:t>, </a:t>
            </a:r>
            <a:r>
              <a:rPr lang="uk-UA" sz="2100" spc="80" dirty="0" smtClean="0">
                <a:latin typeface="Arial"/>
                <a:cs typeface="Arial"/>
              </a:rPr>
              <a:t>відповідно</a:t>
            </a:r>
            <a:r>
              <a:rPr lang="uk-UA" sz="2100" spc="5" dirty="0" smtClean="0">
                <a:latin typeface="Arial"/>
                <a:cs typeface="Arial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до</a:t>
            </a:r>
            <a:r>
              <a:rPr lang="uk-UA" sz="2100" spc="10" dirty="0" smtClean="0">
                <a:latin typeface="Arial"/>
                <a:cs typeface="Arial"/>
              </a:rPr>
              <a:t> </a:t>
            </a:r>
            <a:r>
              <a:rPr lang="uk-UA" sz="2100" spc="110" dirty="0" smtClean="0">
                <a:latin typeface="Arial"/>
                <a:cs typeface="Arial"/>
              </a:rPr>
              <a:t>якого</a:t>
            </a:r>
            <a:r>
              <a:rPr lang="uk-UA" sz="2100" spc="10" dirty="0" smtClean="0">
                <a:latin typeface="Arial"/>
                <a:cs typeface="Arial"/>
              </a:rPr>
              <a:t> </a:t>
            </a:r>
            <a:r>
              <a:rPr lang="uk-UA" sz="2100" spc="55" dirty="0" smtClean="0">
                <a:latin typeface="Arial"/>
                <a:cs typeface="Arial"/>
              </a:rPr>
              <a:t>сумарна</a:t>
            </a:r>
            <a:r>
              <a:rPr lang="uk-UA" sz="2100" spc="10" dirty="0" smtClean="0">
                <a:latin typeface="Arial"/>
                <a:cs typeface="Arial"/>
              </a:rPr>
              <a:t> </a:t>
            </a:r>
            <a:r>
              <a:rPr lang="uk-UA" sz="2100" spc="45" dirty="0" smtClean="0">
                <a:latin typeface="Arial"/>
                <a:cs typeface="Arial"/>
              </a:rPr>
              <a:t>ефективність </a:t>
            </a:r>
            <a:r>
              <a:rPr lang="uk-UA" sz="2100" spc="50" dirty="0" smtClean="0">
                <a:latin typeface="Arial"/>
                <a:cs typeface="Arial"/>
              </a:rPr>
              <a:t>діяльності</a:t>
            </a:r>
            <a:r>
              <a:rPr lang="uk-UA" sz="2100" spc="20" dirty="0" smtClean="0">
                <a:latin typeface="Arial"/>
                <a:cs typeface="Arial"/>
              </a:rPr>
              <a:t> </a:t>
            </a:r>
            <a:r>
              <a:rPr lang="uk-UA" sz="2100" spc="100" dirty="0" smtClean="0">
                <a:latin typeface="Arial"/>
                <a:cs typeface="Arial"/>
              </a:rPr>
              <a:t>команди</a:t>
            </a:r>
            <a:r>
              <a:rPr lang="uk-UA" sz="2100" spc="20" dirty="0" smtClean="0">
                <a:latin typeface="Arial"/>
                <a:cs typeface="Arial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за</a:t>
            </a:r>
            <a:r>
              <a:rPr lang="uk-UA" sz="2100" spc="25" dirty="0" smtClean="0">
                <a:latin typeface="Arial"/>
                <a:cs typeface="Arial"/>
              </a:rPr>
              <a:t> </a:t>
            </a:r>
            <a:r>
              <a:rPr lang="uk-UA" sz="2100" spc="80" dirty="0" smtClean="0">
                <a:latin typeface="Arial"/>
                <a:cs typeface="Arial"/>
              </a:rPr>
              <a:t>комплексом </a:t>
            </a:r>
            <a:r>
              <a:rPr lang="uk-UA" sz="2100" spc="95" dirty="0" smtClean="0">
                <a:latin typeface="Arial"/>
                <a:cs typeface="Arial"/>
              </a:rPr>
              <a:t>проектів</a:t>
            </a:r>
            <a:r>
              <a:rPr lang="uk-UA" sz="2100" dirty="0" smtClean="0">
                <a:latin typeface="Arial"/>
                <a:cs typeface="Arial"/>
              </a:rPr>
              <a:t> буде</a:t>
            </a:r>
            <a:r>
              <a:rPr lang="uk-UA" sz="2100" spc="5" dirty="0" smtClean="0">
                <a:latin typeface="Arial"/>
                <a:cs typeface="Arial"/>
              </a:rPr>
              <a:t> </a:t>
            </a:r>
            <a:r>
              <a:rPr lang="uk-UA" sz="2100" spc="75" dirty="0" smtClean="0">
                <a:latin typeface="Arial"/>
                <a:cs typeface="Arial"/>
              </a:rPr>
              <a:t>вищою</a:t>
            </a:r>
            <a:r>
              <a:rPr lang="uk-UA" sz="2100" spc="75" dirty="0" smtClean="0">
                <a:latin typeface="Lucida Sans Unicode"/>
                <a:cs typeface="Lucida Sans Unicode"/>
              </a:rPr>
              <a:t>,</a:t>
            </a:r>
            <a:r>
              <a:rPr lang="uk-UA" sz="2100" spc="-75" dirty="0" smtClean="0">
                <a:latin typeface="Lucida Sans Unicode"/>
                <a:cs typeface="Lucida Sans Unicode"/>
              </a:rPr>
              <a:t> </a:t>
            </a:r>
            <a:r>
              <a:rPr lang="uk-UA" sz="2100" spc="135" dirty="0" smtClean="0">
                <a:latin typeface="Arial"/>
                <a:cs typeface="Arial"/>
              </a:rPr>
              <a:t>ніж</a:t>
            </a:r>
            <a:r>
              <a:rPr lang="uk-UA" sz="2100" spc="5" dirty="0" smtClean="0">
                <a:latin typeface="Arial"/>
                <a:cs typeface="Arial"/>
              </a:rPr>
              <a:t> </a:t>
            </a:r>
            <a:r>
              <a:rPr lang="uk-UA" sz="2100" spc="105" dirty="0" smtClean="0">
                <a:latin typeface="Arial"/>
                <a:cs typeface="Arial"/>
              </a:rPr>
              <a:t>звичайна</a:t>
            </a:r>
            <a:r>
              <a:rPr lang="uk-UA" sz="2100" spc="5" dirty="0" smtClean="0">
                <a:latin typeface="Arial"/>
                <a:cs typeface="Arial"/>
              </a:rPr>
              <a:t> </a:t>
            </a:r>
            <a:r>
              <a:rPr lang="uk-UA" sz="2100" spc="-20" dirty="0" smtClean="0">
                <a:latin typeface="Arial"/>
                <a:cs typeface="Arial"/>
              </a:rPr>
              <a:t>сума </a:t>
            </a:r>
            <a:r>
              <a:rPr lang="uk-UA" sz="2100" spc="50" dirty="0" smtClean="0">
                <a:latin typeface="Arial"/>
                <a:cs typeface="Arial"/>
              </a:rPr>
              <a:t>результатів</a:t>
            </a:r>
            <a:r>
              <a:rPr lang="uk-UA" sz="2100" spc="45" dirty="0" smtClean="0">
                <a:latin typeface="Arial"/>
                <a:cs typeface="Arial"/>
              </a:rPr>
              <a:t> </a:t>
            </a:r>
            <a:r>
              <a:rPr lang="uk-UA" sz="2100" spc="105" dirty="0" smtClean="0">
                <a:latin typeface="Arial"/>
                <a:cs typeface="Arial"/>
              </a:rPr>
              <a:t>окремих</a:t>
            </a:r>
            <a:r>
              <a:rPr lang="uk-UA" sz="2100" spc="45" dirty="0" smtClean="0">
                <a:latin typeface="Arial"/>
                <a:cs typeface="Arial"/>
              </a:rPr>
              <a:t> </a:t>
            </a:r>
            <a:r>
              <a:rPr lang="uk-UA" sz="2100" spc="55" dirty="0" smtClean="0">
                <a:latin typeface="Arial"/>
                <a:cs typeface="Arial"/>
              </a:rPr>
              <a:t>проектів</a:t>
            </a:r>
            <a:r>
              <a:rPr lang="uk-UA" sz="2100" spc="55" dirty="0" smtClean="0">
                <a:latin typeface="Lucida Sans Unicode"/>
                <a:cs typeface="Lucida Sans Unicode"/>
              </a:rPr>
              <a:t>,</a:t>
            </a:r>
            <a:r>
              <a:rPr lang="uk-UA" sz="2100" spc="-35" dirty="0" smtClean="0">
                <a:latin typeface="Lucida Sans Unicode"/>
                <a:cs typeface="Lucida Sans Unicode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адже</a:t>
            </a:r>
            <a:r>
              <a:rPr lang="uk-UA" sz="2100" spc="50" dirty="0" smtClean="0">
                <a:latin typeface="Arial"/>
                <a:cs typeface="Arial"/>
              </a:rPr>
              <a:t> </a:t>
            </a:r>
            <a:r>
              <a:rPr lang="uk-UA" sz="2100" spc="75" dirty="0" smtClean="0">
                <a:latin typeface="Arial"/>
                <a:cs typeface="Arial"/>
              </a:rPr>
              <a:t>навіть висококваліфіковані</a:t>
            </a:r>
            <a:r>
              <a:rPr lang="uk-UA" sz="2100" spc="-25" dirty="0" smtClean="0">
                <a:latin typeface="Arial"/>
                <a:cs typeface="Arial"/>
              </a:rPr>
              <a:t> </a:t>
            </a:r>
            <a:r>
              <a:rPr lang="uk-UA" sz="2100" spc="75" dirty="0" smtClean="0">
                <a:latin typeface="Arial"/>
                <a:cs typeface="Arial"/>
              </a:rPr>
              <a:t>і</a:t>
            </a:r>
            <a:r>
              <a:rPr lang="uk-UA" sz="2100" spc="-20" dirty="0" smtClean="0">
                <a:latin typeface="Arial"/>
                <a:cs typeface="Arial"/>
              </a:rPr>
              <a:t> </a:t>
            </a:r>
            <a:r>
              <a:rPr lang="uk-UA" sz="2100" spc="50" dirty="0" smtClean="0">
                <a:latin typeface="Arial"/>
                <a:cs typeface="Arial"/>
              </a:rPr>
              <a:t>професійні </a:t>
            </a:r>
            <a:r>
              <a:rPr lang="uk-UA" sz="2100" spc="125" dirty="0" smtClean="0">
                <a:latin typeface="Arial"/>
                <a:cs typeface="Arial"/>
              </a:rPr>
              <a:t>працівники</a:t>
            </a:r>
            <a:r>
              <a:rPr lang="uk-UA" sz="2100" spc="-5" dirty="0" smtClean="0">
                <a:latin typeface="Arial"/>
                <a:cs typeface="Arial"/>
              </a:rPr>
              <a:t> </a:t>
            </a:r>
            <a:r>
              <a:rPr lang="uk-UA" sz="2100" spc="90" dirty="0" smtClean="0">
                <a:latin typeface="Arial"/>
                <a:cs typeface="Arial"/>
              </a:rPr>
              <a:t>мають</a:t>
            </a:r>
            <a:r>
              <a:rPr lang="uk-UA" sz="2100" spc="-5" dirty="0" smtClean="0">
                <a:latin typeface="Arial"/>
                <a:cs typeface="Arial"/>
              </a:rPr>
              <a:t> </a:t>
            </a:r>
            <a:r>
              <a:rPr lang="uk-UA" sz="2100" spc="70" dirty="0" smtClean="0">
                <a:latin typeface="Arial"/>
                <a:cs typeface="Arial"/>
              </a:rPr>
              <a:t>потребу</a:t>
            </a:r>
            <a:r>
              <a:rPr lang="uk-UA" sz="2100" spc="-5" dirty="0" smtClean="0">
                <a:latin typeface="Arial"/>
                <a:cs typeface="Arial"/>
              </a:rPr>
              <a:t> </a:t>
            </a:r>
            <a:r>
              <a:rPr lang="uk-UA" sz="2100" spc="50" dirty="0" smtClean="0">
                <a:latin typeface="Arial"/>
                <a:cs typeface="Arial"/>
              </a:rPr>
              <a:t>в </a:t>
            </a:r>
            <a:r>
              <a:rPr lang="uk-UA" sz="2100" spc="85" dirty="0" smtClean="0">
                <a:latin typeface="Arial"/>
                <a:cs typeface="Arial"/>
              </a:rPr>
              <a:t>співробітництві</a:t>
            </a:r>
            <a:r>
              <a:rPr lang="uk-UA" sz="2100" dirty="0" smtClean="0">
                <a:latin typeface="Arial"/>
                <a:cs typeface="Arial"/>
              </a:rPr>
              <a:t> </a:t>
            </a:r>
            <a:r>
              <a:rPr lang="uk-UA" sz="2100" spc="175" dirty="0" smtClean="0">
                <a:latin typeface="Arial"/>
                <a:cs typeface="Arial"/>
              </a:rPr>
              <a:t>й</a:t>
            </a:r>
            <a:r>
              <a:rPr lang="uk-UA" sz="2100" dirty="0" smtClean="0">
                <a:latin typeface="Arial"/>
                <a:cs typeface="Arial"/>
              </a:rPr>
              <a:t> </a:t>
            </a:r>
            <a:r>
              <a:rPr lang="uk-UA" sz="2100" spc="85" dirty="0" smtClean="0">
                <a:latin typeface="Arial"/>
                <a:cs typeface="Arial"/>
              </a:rPr>
              <a:t>допомозі</a:t>
            </a:r>
            <a:r>
              <a:rPr lang="uk-UA" sz="2100" spc="5" dirty="0" smtClean="0">
                <a:latin typeface="Arial"/>
                <a:cs typeface="Arial"/>
              </a:rPr>
              <a:t> </a:t>
            </a:r>
            <a:r>
              <a:rPr lang="uk-UA" sz="2100" spc="45" dirty="0" smtClean="0">
                <a:latin typeface="Arial"/>
                <a:cs typeface="Arial"/>
              </a:rPr>
              <a:t>колективу</a:t>
            </a:r>
            <a:r>
              <a:rPr lang="uk-UA" sz="2100" spc="45" dirty="0" smtClean="0">
                <a:latin typeface="Lucida Sans Unicode"/>
                <a:cs typeface="Lucida Sans Unicode"/>
              </a:rPr>
              <a:t>.</a:t>
            </a:r>
            <a:endParaRPr lang="uk-UA" sz="2100" dirty="0" smtClean="0">
              <a:latin typeface="Lucida Sans Unicode"/>
              <a:cs typeface="Lucida Sans Unicode"/>
            </a:endParaRPr>
          </a:p>
          <a:p>
            <a:pPr marL="12700" marR="300990" algn="just">
              <a:lnSpc>
                <a:spcPct val="113999"/>
              </a:lnSpc>
            </a:pPr>
            <a:r>
              <a:rPr lang="uk-UA" sz="2100" spc="70" dirty="0" smtClean="0">
                <a:latin typeface="Arial"/>
                <a:cs typeface="Arial"/>
              </a:rPr>
              <a:t>	Зазначені</a:t>
            </a:r>
            <a:r>
              <a:rPr lang="uk-UA" sz="2100" spc="-15" dirty="0" smtClean="0">
                <a:latin typeface="Arial"/>
                <a:cs typeface="Arial"/>
              </a:rPr>
              <a:t> </a:t>
            </a:r>
            <a:r>
              <a:rPr lang="uk-UA" sz="2100" spc="75" dirty="0" smtClean="0">
                <a:latin typeface="Arial"/>
                <a:cs typeface="Arial"/>
              </a:rPr>
              <a:t>аспекти</a:t>
            </a:r>
            <a:r>
              <a:rPr lang="uk-UA" sz="2100" spc="-10" dirty="0" smtClean="0">
                <a:latin typeface="Arial"/>
                <a:cs typeface="Arial"/>
              </a:rPr>
              <a:t> </a:t>
            </a:r>
            <a:r>
              <a:rPr lang="uk-UA" sz="2100" spc="60" dirty="0" err="1" smtClean="0">
                <a:latin typeface="Arial"/>
                <a:cs typeface="Arial"/>
              </a:rPr>
              <a:t>актуалізуют</a:t>
            </a:r>
            <a:r>
              <a:rPr sz="2100" spc="60" dirty="0" smtClean="0">
                <a:latin typeface="Arial"/>
                <a:cs typeface="Arial"/>
              </a:rPr>
              <a:t>ь</a:t>
            </a:r>
            <a:r>
              <a:rPr lang="uk-UA" sz="2100" spc="-10" dirty="0">
                <a:latin typeface="Arial"/>
                <a:cs typeface="Arial"/>
              </a:rPr>
              <a:t> </a:t>
            </a:r>
            <a:r>
              <a:rPr lang="uk-UA" sz="2100" spc="95" dirty="0" smtClean="0">
                <a:latin typeface="Arial"/>
                <a:cs typeface="Arial"/>
              </a:rPr>
              <a:t>питання</a:t>
            </a:r>
            <a:r>
              <a:rPr sz="2100" spc="95" dirty="0" smtClean="0">
                <a:latin typeface="Arial"/>
                <a:cs typeface="Arial"/>
              </a:rPr>
              <a:t> </a:t>
            </a:r>
            <a:r>
              <a:rPr lang="uk-UA" sz="2100" spc="95" dirty="0" smtClean="0">
                <a:latin typeface="Arial"/>
                <a:cs typeface="Arial"/>
              </a:rPr>
              <a:t>розвитку</a:t>
            </a:r>
            <a:r>
              <a:rPr lang="uk-UA" sz="2100" spc="-5" dirty="0" smtClean="0">
                <a:latin typeface="Arial"/>
                <a:cs typeface="Arial"/>
              </a:rPr>
              <a:t> </a:t>
            </a:r>
            <a:r>
              <a:rPr lang="uk-UA" sz="2100" spc="100" dirty="0" smtClean="0">
                <a:latin typeface="Arial"/>
                <a:cs typeface="Arial"/>
              </a:rPr>
              <a:t>корпоративної</a:t>
            </a:r>
            <a:r>
              <a:rPr lang="uk-UA" sz="2100" spc="-5" dirty="0" smtClean="0">
                <a:latin typeface="Arial"/>
                <a:cs typeface="Arial"/>
              </a:rPr>
              <a:t> </a:t>
            </a:r>
            <a:r>
              <a:rPr lang="uk-UA" sz="2100" spc="70" dirty="0" smtClean="0">
                <a:latin typeface="Arial"/>
                <a:cs typeface="Arial"/>
              </a:rPr>
              <a:t>культури.</a:t>
            </a:r>
            <a:endParaRPr sz="21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5201900" y="0"/>
              <a:ext cx="3086100" cy="10283190"/>
            </a:xfrm>
            <a:custGeom>
              <a:avLst/>
              <a:gdLst/>
              <a:ahLst/>
              <a:cxnLst/>
              <a:rect l="l" t="t" r="r" b="b"/>
              <a:pathLst>
                <a:path w="3086100" h="10283190">
                  <a:moveTo>
                    <a:pt x="3086101" y="10282986"/>
                  </a:moveTo>
                  <a:lnTo>
                    <a:pt x="0" y="10282986"/>
                  </a:lnTo>
                  <a:lnTo>
                    <a:pt x="0" y="0"/>
                  </a:lnTo>
                  <a:lnTo>
                    <a:pt x="3086101" y="0"/>
                  </a:lnTo>
                  <a:lnTo>
                    <a:pt x="3086101" y="1028298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11226" y="0"/>
              <a:ext cx="2466846" cy="102869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20583" y="0"/>
              <a:ext cx="2466846" cy="10286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06105" y="0"/>
              <a:ext cx="2466846" cy="10286999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016020" y="1484570"/>
            <a:ext cx="264541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32075" algn="l"/>
              </a:tabLst>
            </a:pPr>
            <a:r>
              <a:rPr sz="4300" u="heavy" spc="-20" dirty="0">
                <a:solidFill>
                  <a:srgbClr val="583C8F"/>
                </a:solidFill>
                <a:uFill>
                  <a:solidFill>
                    <a:srgbClr val="000000"/>
                  </a:solidFill>
                </a:uFill>
              </a:rPr>
              <a:t>ПЛАН</a:t>
            </a:r>
            <a:r>
              <a:rPr sz="4300" u="heavy" dirty="0">
                <a:solidFill>
                  <a:srgbClr val="583C8F"/>
                </a:solidFill>
                <a:uFill>
                  <a:solidFill>
                    <a:srgbClr val="000000"/>
                  </a:solidFill>
                </a:uFill>
              </a:rPr>
              <a:t>	</a:t>
            </a:r>
            <a:endParaRPr sz="4300"/>
          </a:p>
        </p:txBody>
      </p:sp>
      <p:sp>
        <p:nvSpPr>
          <p:cNvPr id="8" name="object 8"/>
          <p:cNvSpPr/>
          <p:nvPr/>
        </p:nvSpPr>
        <p:spPr>
          <a:xfrm>
            <a:off x="1028719" y="218681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14948" y="3402438"/>
            <a:ext cx="509079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430" dirty="0">
                <a:latin typeface="Lucida Sans Unicode"/>
                <a:cs typeface="Lucida Sans Unicode"/>
              </a:rPr>
              <a:t>1.</a:t>
            </a:r>
            <a:r>
              <a:rPr sz="2000" spc="-40" dirty="0">
                <a:latin typeface="Lucida Sans Unicode"/>
                <a:cs typeface="Lucida Sans Unicode"/>
              </a:rPr>
              <a:t> </a:t>
            </a:r>
            <a:r>
              <a:rPr sz="2000" spc="50" dirty="0">
                <a:latin typeface="Arial"/>
                <a:cs typeface="Arial"/>
              </a:rPr>
              <a:t>Поняття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та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55" dirty="0">
                <a:latin typeface="Arial"/>
                <a:cs typeface="Arial"/>
              </a:rPr>
              <a:t>предмет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бізнес</a:t>
            </a:r>
            <a:r>
              <a:rPr sz="2000" dirty="0">
                <a:latin typeface="Lucida Sans Unicode"/>
                <a:cs typeface="Lucida Sans Unicode"/>
              </a:rPr>
              <a:t>-</a:t>
            </a:r>
            <a:r>
              <a:rPr sz="2000" spc="75" dirty="0">
                <a:latin typeface="Arial"/>
                <a:cs typeface="Arial"/>
              </a:rPr>
              <a:t>комунікаціі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4948" y="4598687"/>
            <a:ext cx="5579745" cy="1082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</a:pPr>
            <a:r>
              <a:rPr sz="2000" spc="-180" dirty="0">
                <a:latin typeface="Lucida Sans Unicode"/>
                <a:cs typeface="Lucida Sans Unicode"/>
              </a:rPr>
              <a:t>2.</a:t>
            </a:r>
            <a:r>
              <a:rPr sz="2000" spc="-15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Arial"/>
                <a:cs typeface="Arial"/>
              </a:rPr>
              <a:t>Побудова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90" dirty="0">
                <a:latin typeface="Arial"/>
                <a:cs typeface="Arial"/>
              </a:rPr>
              <a:t>корпоративної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культури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і </a:t>
            </a:r>
            <a:r>
              <a:rPr sz="2000" spc="100" dirty="0">
                <a:latin typeface="Arial"/>
                <a:cs typeface="Arial"/>
              </a:rPr>
              <a:t>внутрішнього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-90" dirty="0">
                <a:latin typeface="Lucida Sans Unicode"/>
                <a:cs typeface="Lucida Sans Unicode"/>
              </a:rPr>
              <a:t>PR,</a:t>
            </a:r>
            <a:r>
              <a:rPr sz="2000" spc="-35" dirty="0">
                <a:latin typeface="Lucida Sans Unicode"/>
                <a:cs typeface="Lucida Sans Unicode"/>
              </a:rPr>
              <a:t> </a:t>
            </a:r>
            <a:r>
              <a:rPr sz="2000" spc="70" dirty="0">
                <a:latin typeface="Arial"/>
                <a:cs typeface="Arial"/>
              </a:rPr>
              <a:t>діловий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етикет</a:t>
            </a:r>
            <a:r>
              <a:rPr sz="2000" dirty="0">
                <a:latin typeface="Lucida Sans Unicode"/>
                <a:cs typeface="Lucida Sans Unicode"/>
              </a:rPr>
              <a:t>,</a:t>
            </a:r>
            <a:r>
              <a:rPr sz="2000" spc="-35" dirty="0">
                <a:latin typeface="Lucida Sans Unicode"/>
                <a:cs typeface="Lucida Sans Unicode"/>
              </a:rPr>
              <a:t> </a:t>
            </a:r>
            <a:r>
              <a:rPr sz="2000" spc="50" dirty="0">
                <a:latin typeface="Arial"/>
                <a:cs typeface="Arial"/>
              </a:rPr>
              <a:t>технологія </a:t>
            </a:r>
            <a:r>
              <a:rPr sz="2000" spc="55" dirty="0">
                <a:latin typeface="Arial"/>
                <a:cs typeface="Arial"/>
              </a:rPr>
              <a:t>ведення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переговорів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4948" y="6547487"/>
            <a:ext cx="5764530" cy="1082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</a:pPr>
            <a:r>
              <a:rPr sz="2000" spc="-165" dirty="0">
                <a:latin typeface="Lucida Sans Unicode"/>
                <a:cs typeface="Lucida Sans Unicode"/>
              </a:rPr>
              <a:t>3.</a:t>
            </a:r>
            <a:r>
              <a:rPr sz="2000" spc="-90" dirty="0">
                <a:latin typeface="Lucida Sans Unicode"/>
                <a:cs typeface="Lucida Sans Unicode"/>
              </a:rPr>
              <a:t> </a:t>
            </a:r>
            <a:r>
              <a:rPr sz="2000" spc="80" dirty="0">
                <a:latin typeface="Arial"/>
                <a:cs typeface="Arial"/>
              </a:rPr>
              <a:t>Оцінка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45" dirty="0">
                <a:latin typeface="Arial"/>
                <a:cs typeface="Arial"/>
              </a:rPr>
              <a:t>ступеня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розвитку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165" dirty="0">
                <a:latin typeface="Arial"/>
                <a:cs typeface="Arial"/>
              </a:rPr>
              <a:t>й</a:t>
            </a:r>
            <a:r>
              <a:rPr sz="2000" spc="-10" dirty="0">
                <a:latin typeface="Arial"/>
                <a:cs typeface="Arial"/>
              </a:rPr>
              <a:t> ефективності </a:t>
            </a:r>
            <a:r>
              <a:rPr sz="2000" dirty="0">
                <a:latin typeface="Arial"/>
                <a:cs typeface="Arial"/>
              </a:rPr>
              <a:t>бізнес</a:t>
            </a:r>
            <a:r>
              <a:rPr sz="2000" dirty="0">
                <a:latin typeface="Lucida Sans Unicode"/>
                <a:cs typeface="Lucida Sans Unicode"/>
              </a:rPr>
              <a:t>-</a:t>
            </a:r>
            <a:r>
              <a:rPr sz="2000" spc="95" dirty="0">
                <a:latin typeface="Arial"/>
                <a:cs typeface="Arial"/>
              </a:rPr>
              <a:t>комунікацій</a:t>
            </a:r>
            <a:r>
              <a:rPr sz="2000" spc="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у</a:t>
            </a:r>
            <a:r>
              <a:rPr sz="2000" spc="75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підприємництві</a:t>
            </a:r>
            <a:r>
              <a:rPr sz="2000" spc="65" dirty="0">
                <a:latin typeface="Lucida Sans Unicode"/>
                <a:cs typeface="Lucida Sans Unicode"/>
              </a:rPr>
              <a:t>,</a:t>
            </a:r>
            <a:r>
              <a:rPr sz="2000" dirty="0">
                <a:latin typeface="Lucida Sans Unicode"/>
                <a:cs typeface="Lucida Sans Unicode"/>
              </a:rPr>
              <a:t> </a:t>
            </a:r>
            <a:r>
              <a:rPr sz="2000" spc="55" dirty="0">
                <a:latin typeface="Arial"/>
                <a:cs typeface="Arial"/>
              </a:rPr>
              <a:t>торгівлі </a:t>
            </a:r>
            <a:r>
              <a:rPr sz="2000" dirty="0">
                <a:latin typeface="Arial"/>
                <a:cs typeface="Arial"/>
              </a:rPr>
              <a:t>та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90" dirty="0">
                <a:latin typeface="Arial"/>
                <a:cs typeface="Arial"/>
              </a:rPr>
              <a:t>біржовій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35" dirty="0">
                <a:latin typeface="Arial"/>
                <a:cs typeface="Arial"/>
              </a:rPr>
              <a:t>діяльності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4948" y="8496286"/>
            <a:ext cx="5659755" cy="730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</a:pPr>
            <a:r>
              <a:rPr sz="2000" spc="-130" dirty="0">
                <a:latin typeface="Lucida Sans Unicode"/>
                <a:cs typeface="Lucida Sans Unicode"/>
              </a:rPr>
              <a:t>4.</a:t>
            </a:r>
            <a:r>
              <a:rPr sz="2000" spc="55" dirty="0">
                <a:latin typeface="Lucida Sans Unicode"/>
                <a:cs typeface="Lucida Sans Unicode"/>
              </a:rPr>
              <a:t> </a:t>
            </a:r>
            <a:r>
              <a:rPr sz="2000" spc="100" dirty="0">
                <a:latin typeface="Arial"/>
                <a:cs typeface="Arial"/>
              </a:rPr>
              <a:t>Маркетинг</a:t>
            </a:r>
            <a:r>
              <a:rPr sz="2000" spc="1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персоналу</a:t>
            </a:r>
            <a:r>
              <a:rPr sz="2000" dirty="0">
                <a:latin typeface="Lucida Sans Unicode"/>
                <a:cs typeface="Lucida Sans Unicode"/>
              </a:rPr>
              <a:t>,</a:t>
            </a:r>
            <a:r>
              <a:rPr sz="2000" spc="55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Arial"/>
                <a:cs typeface="Arial"/>
              </a:rPr>
              <a:t>бренд</a:t>
            </a:r>
            <a:r>
              <a:rPr sz="2000" dirty="0">
                <a:latin typeface="Lucida Sans Unicode"/>
                <a:cs typeface="Lucida Sans Unicode"/>
              </a:rPr>
              <a:t>-</a:t>
            </a:r>
            <a:r>
              <a:rPr sz="2000" spc="60" dirty="0">
                <a:latin typeface="Arial"/>
                <a:cs typeface="Arial"/>
              </a:rPr>
              <a:t>менеджмент </a:t>
            </a:r>
            <a:r>
              <a:rPr sz="2000" dirty="0">
                <a:latin typeface="Arial"/>
                <a:cs typeface="Arial"/>
              </a:rPr>
              <a:t>та</a:t>
            </a:r>
            <a:r>
              <a:rPr sz="2000" spc="65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управління </a:t>
            </a:r>
            <a:r>
              <a:rPr sz="2000" spc="65" dirty="0">
                <a:latin typeface="Arial"/>
                <a:cs typeface="Arial"/>
              </a:rPr>
              <a:t>іміджем</a:t>
            </a:r>
            <a:r>
              <a:rPr sz="2000" spc="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бізнес</a:t>
            </a:r>
            <a:r>
              <a:rPr sz="2000" dirty="0">
                <a:latin typeface="Lucida Sans Unicode"/>
                <a:cs typeface="Lucida Sans Unicode"/>
              </a:rPr>
              <a:t>-</a:t>
            </a:r>
            <a:r>
              <a:rPr sz="2000" spc="55" dirty="0">
                <a:latin typeface="Arial"/>
                <a:cs typeface="Arial"/>
              </a:rPr>
              <a:t>структури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6668970" y="0"/>
            <a:ext cx="4950460" cy="17208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69950" marR="5080" indent="-857885">
              <a:lnSpc>
                <a:spcPct val="117100"/>
              </a:lnSpc>
              <a:spcBef>
                <a:spcPts val="90"/>
              </a:spcBef>
            </a:pPr>
            <a:r>
              <a:rPr sz="4750" spc="-40" dirty="0">
                <a:solidFill>
                  <a:srgbClr val="583C8F"/>
                </a:solidFill>
              </a:rPr>
              <a:t>КОРПОРАТИВНА </a:t>
            </a:r>
            <a:r>
              <a:rPr sz="4750" spc="-10" dirty="0">
                <a:solidFill>
                  <a:srgbClr val="583C8F"/>
                </a:solidFill>
              </a:rPr>
              <a:t>КУЛЬТУРА</a:t>
            </a:r>
            <a:endParaRPr sz="4750" dirty="0"/>
          </a:p>
        </p:txBody>
      </p:sp>
      <p:sp>
        <p:nvSpPr>
          <p:cNvPr id="4" name="object 4"/>
          <p:cNvSpPr/>
          <p:nvPr/>
        </p:nvSpPr>
        <p:spPr>
          <a:xfrm>
            <a:off x="6580895" y="1683327"/>
            <a:ext cx="5026025" cy="20955"/>
          </a:xfrm>
          <a:custGeom>
            <a:avLst/>
            <a:gdLst/>
            <a:ahLst/>
            <a:cxnLst/>
            <a:rect l="l" t="t" r="r" b="b"/>
            <a:pathLst>
              <a:path w="5026025" h="20955">
                <a:moveTo>
                  <a:pt x="0" y="20853"/>
                </a:moveTo>
                <a:lnTo>
                  <a:pt x="5025475" y="0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5404874" y="1740107"/>
            <a:ext cx="7378065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000" dirty="0">
                <a:latin typeface="Lucida Sans Unicode"/>
                <a:cs typeface="Lucida Sans Unicode"/>
              </a:rPr>
              <a:t>(</a:t>
            </a:r>
            <a:r>
              <a:rPr sz="4000" dirty="0">
                <a:latin typeface="Arial"/>
                <a:cs typeface="Arial"/>
              </a:rPr>
              <a:t>АНГЛ</a:t>
            </a:r>
            <a:r>
              <a:rPr sz="4000" dirty="0">
                <a:latin typeface="Lucida Sans Unicode"/>
                <a:cs typeface="Lucida Sans Unicode"/>
              </a:rPr>
              <a:t>.</a:t>
            </a:r>
            <a:r>
              <a:rPr sz="4000" spc="-150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CORPORATE</a:t>
            </a:r>
            <a:r>
              <a:rPr sz="4000" spc="-145" dirty="0">
                <a:latin typeface="Lucida Sans Unicode"/>
                <a:cs typeface="Lucida Sans Unicode"/>
              </a:rPr>
              <a:t> </a:t>
            </a:r>
            <a:r>
              <a:rPr sz="4000" spc="-10" dirty="0">
                <a:latin typeface="Lucida Sans Unicode"/>
                <a:cs typeface="Lucida Sans Unicode"/>
              </a:rPr>
              <a:t>CULTURE)</a:t>
            </a:r>
            <a:endParaRPr sz="4000" dirty="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4706" y="2552700"/>
            <a:ext cx="17678400" cy="7356886"/>
          </a:xfrm>
          <a:prstGeom prst="rect">
            <a:avLst/>
          </a:prstGeom>
          <a:solidFill>
            <a:srgbClr val="583C8F"/>
          </a:solidFill>
        </p:spPr>
        <p:txBody>
          <a:bodyPr vert="horz" wrap="square" lIns="0" tIns="4038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180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908685" marR="743585" indent="-157480" algn="ctr">
              <a:lnSpc>
                <a:spcPct val="116399"/>
              </a:lnSpc>
            </a:pPr>
            <a:r>
              <a:rPr lang="uk-UA" sz="2900" b="1" spc="8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sz="2900" b="1" spc="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</a:t>
            </a:r>
            <a:r>
              <a:rPr lang="uk-UA" sz="2900" b="1" spc="204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900" b="1" spc="114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цінностей,</a:t>
            </a:r>
            <a:r>
              <a:rPr sz="2900" b="1" spc="204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норм, правил, </a:t>
            </a:r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традицій</a:t>
            </a:r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принципів</a:t>
            </a:r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поведінки</a:t>
            </a:r>
            <a:r>
              <a:rPr lang="ru-RU" sz="2900" b="1" spc="204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900" b="1" spc="12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переконань</a:t>
            </a:r>
            <a:r>
              <a:rPr sz="2900" b="1" spc="12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900" b="1" spc="29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00" b="1" spc="1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sz="2900" b="1" spc="204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00" b="1" spc="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розділяє</a:t>
            </a:r>
            <a:r>
              <a:rPr sz="2900" b="1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00" b="1" spc="1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кожен</a:t>
            </a:r>
            <a:r>
              <a:rPr sz="2900" b="1" spc="204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00" b="1" spc="1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працівник</a:t>
            </a:r>
            <a:r>
              <a:rPr sz="2900" b="1" spc="204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00" b="1" spc="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фірми</a:t>
            </a:r>
            <a:r>
              <a:rPr sz="2900" b="1" spc="204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</a:t>
            </a:r>
            <a:r>
              <a:rPr sz="2900" b="1" spc="204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00" b="1" spc="9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які </a:t>
            </a:r>
            <a:r>
              <a:rPr sz="2900" b="1" spc="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формують</a:t>
            </a:r>
            <a:r>
              <a:rPr sz="2900" b="1" spc="18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00" b="1" spc="1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sz="2900" b="1" spc="18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00" b="1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поведінку,</a:t>
            </a:r>
            <a:r>
              <a:rPr sz="2900" b="1" spc="2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900" b="1" spc="114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обумовлюють</a:t>
            </a:r>
            <a:r>
              <a:rPr sz="2900" b="1" spc="18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900" b="1" spc="8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</a:t>
            </a:r>
            <a:r>
              <a:rPr sz="2900" b="1" spc="18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900" b="1" spc="7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життєдіяльності</a:t>
            </a:r>
            <a:r>
              <a:rPr lang="uk-UA" sz="2900" b="1" spc="18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900" b="1" spc="8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організації.</a:t>
            </a:r>
          </a:p>
          <a:p>
            <a:pPr algn="just"/>
            <a:r>
              <a:rPr lang="uk-UA" sz="3200" dirty="0" smtClean="0">
                <a:solidFill>
                  <a:schemeClr val="bg1"/>
                </a:solidFill>
              </a:rPr>
              <a:t>	Корпоративна культура має важливе значення для діяльності організації, оскільки вона: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3200" b="1" dirty="0" smtClean="0">
                <a:solidFill>
                  <a:schemeClr val="bg1"/>
                </a:solidFill>
              </a:rPr>
              <a:t>об'єднує працівників</a:t>
            </a:r>
            <a:r>
              <a:rPr lang="uk-UA" sz="3200" dirty="0" smtClean="0">
                <a:solidFill>
                  <a:schemeClr val="bg1"/>
                </a:solidFill>
              </a:rPr>
              <a:t> навколо спільних цінностей та цілей;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3200" dirty="0" smtClean="0">
                <a:solidFill>
                  <a:schemeClr val="bg1"/>
                </a:solidFill>
              </a:rPr>
              <a:t>формує </a:t>
            </a:r>
            <a:r>
              <a:rPr lang="uk-UA" sz="3200" b="1" dirty="0" smtClean="0">
                <a:solidFill>
                  <a:schemeClr val="bg1"/>
                </a:solidFill>
              </a:rPr>
              <a:t>сприятливий психологічний клімат</a:t>
            </a:r>
            <a:r>
              <a:rPr lang="uk-UA" sz="3200" dirty="0" smtClean="0">
                <a:solidFill>
                  <a:schemeClr val="bg1"/>
                </a:solidFill>
              </a:rPr>
              <a:t> у колективі;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3200" dirty="0" smtClean="0">
                <a:solidFill>
                  <a:schemeClr val="bg1"/>
                </a:solidFill>
              </a:rPr>
              <a:t>визначає </a:t>
            </a:r>
            <a:r>
              <a:rPr lang="uk-UA" sz="3200" b="1" dirty="0" smtClean="0">
                <a:solidFill>
                  <a:schemeClr val="bg1"/>
                </a:solidFill>
              </a:rPr>
              <a:t>стандарти поведінки </a:t>
            </a:r>
            <a:r>
              <a:rPr lang="uk-UA" sz="3200" dirty="0" smtClean="0">
                <a:solidFill>
                  <a:schemeClr val="bg1"/>
                </a:solidFill>
              </a:rPr>
              <a:t>та спілкування;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3200" dirty="0" smtClean="0">
                <a:solidFill>
                  <a:schemeClr val="bg1"/>
                </a:solidFill>
              </a:rPr>
              <a:t>підвищує </a:t>
            </a:r>
            <a:r>
              <a:rPr lang="uk-UA" sz="3200" b="1" dirty="0" smtClean="0">
                <a:solidFill>
                  <a:schemeClr val="bg1"/>
                </a:solidFill>
              </a:rPr>
              <a:t>мотивацію працівників</a:t>
            </a:r>
            <a:r>
              <a:rPr lang="uk-UA" sz="3200" dirty="0" smtClean="0">
                <a:solidFill>
                  <a:schemeClr val="bg1"/>
                </a:solidFill>
              </a:rPr>
              <a:t>;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3200" dirty="0" smtClean="0">
                <a:solidFill>
                  <a:schemeClr val="bg1"/>
                </a:solidFill>
              </a:rPr>
              <a:t>сприяє </a:t>
            </a:r>
            <a:r>
              <a:rPr lang="uk-UA" sz="3200" b="1" dirty="0" smtClean="0">
                <a:solidFill>
                  <a:schemeClr val="bg1"/>
                </a:solidFill>
              </a:rPr>
              <a:t>ефективній командній роботі</a:t>
            </a:r>
            <a:r>
              <a:rPr lang="uk-UA" sz="3200" dirty="0" smtClean="0">
                <a:solidFill>
                  <a:schemeClr val="bg1"/>
                </a:solidFill>
              </a:rPr>
              <a:t>;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3200" dirty="0" smtClean="0">
                <a:solidFill>
                  <a:schemeClr val="bg1"/>
                </a:solidFill>
              </a:rPr>
              <a:t>допомагає </a:t>
            </a:r>
            <a:r>
              <a:rPr lang="uk-UA" sz="3200" b="1" dirty="0" smtClean="0">
                <a:solidFill>
                  <a:schemeClr val="bg1"/>
                </a:solidFill>
              </a:rPr>
              <a:t>формувати</a:t>
            </a:r>
            <a:r>
              <a:rPr lang="uk-UA" sz="3200" dirty="0" smtClean="0">
                <a:solidFill>
                  <a:schemeClr val="bg1"/>
                </a:solidFill>
              </a:rPr>
              <a:t> позитивний </a:t>
            </a:r>
            <a:r>
              <a:rPr lang="uk-UA" sz="3200" b="1" dirty="0" smtClean="0">
                <a:solidFill>
                  <a:schemeClr val="bg1"/>
                </a:solidFill>
              </a:rPr>
              <a:t>імідж компанії</a:t>
            </a:r>
            <a:r>
              <a:rPr lang="uk-UA" sz="3200" dirty="0" smtClean="0">
                <a:solidFill>
                  <a:schemeClr val="bg1"/>
                </a:solidFill>
              </a:rPr>
              <a:t>;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3200" dirty="0" smtClean="0">
                <a:solidFill>
                  <a:schemeClr val="bg1"/>
                </a:solidFill>
              </a:rPr>
              <a:t>підвищує </a:t>
            </a:r>
            <a:r>
              <a:rPr lang="uk-UA" sz="3200" b="1" dirty="0" smtClean="0">
                <a:solidFill>
                  <a:schemeClr val="bg1"/>
                </a:solidFill>
              </a:rPr>
              <a:t>лояльність працівників </a:t>
            </a:r>
            <a:r>
              <a:rPr lang="uk-UA" sz="3200" dirty="0" smtClean="0">
                <a:solidFill>
                  <a:schemeClr val="bg1"/>
                </a:solidFill>
              </a:rPr>
              <a:t>до організації;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3200" dirty="0" smtClean="0">
                <a:solidFill>
                  <a:schemeClr val="bg1"/>
                </a:solidFill>
              </a:rPr>
              <a:t>сприяє </a:t>
            </a:r>
            <a:r>
              <a:rPr lang="uk-UA" sz="3200" b="1" dirty="0" smtClean="0">
                <a:solidFill>
                  <a:schemeClr val="bg1"/>
                </a:solidFill>
              </a:rPr>
              <a:t>продуктивності та досягненню бізнес-цілей.</a:t>
            </a:r>
          </a:p>
          <a:p>
            <a:pPr marL="1208405" marR="743585" indent="-457200" algn="ctr">
              <a:lnSpc>
                <a:spcPct val="116399"/>
              </a:lnSpc>
              <a:buFont typeface="Arial" panose="020B0604020202020204" pitchFamily="34" charset="0"/>
              <a:buChar char="•"/>
            </a:pPr>
            <a:endParaRPr sz="29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385633" y="2464266"/>
              <a:ext cx="290830" cy="5144135"/>
            </a:xfrm>
            <a:custGeom>
              <a:avLst/>
              <a:gdLst/>
              <a:ahLst/>
              <a:cxnLst/>
              <a:rect l="l" t="t" r="r" b="b"/>
              <a:pathLst>
                <a:path w="290829" h="5144134">
                  <a:moveTo>
                    <a:pt x="290232" y="5143696"/>
                  </a:moveTo>
                  <a:lnTo>
                    <a:pt x="0" y="5143696"/>
                  </a:lnTo>
                  <a:lnTo>
                    <a:pt x="0" y="0"/>
                  </a:lnTo>
                  <a:lnTo>
                    <a:pt x="290232" y="0"/>
                  </a:lnTo>
                  <a:lnTo>
                    <a:pt x="290232" y="514369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181245" y="1857984"/>
              <a:ext cx="6467475" cy="3919854"/>
            </a:xfrm>
            <a:custGeom>
              <a:avLst/>
              <a:gdLst/>
              <a:ahLst/>
              <a:cxnLst/>
              <a:rect l="l" t="t" r="r" b="b"/>
              <a:pathLst>
                <a:path w="6467475" h="3919854">
                  <a:moveTo>
                    <a:pt x="6467068" y="3399129"/>
                  </a:moveTo>
                  <a:lnTo>
                    <a:pt x="6466116" y="3399129"/>
                  </a:lnTo>
                  <a:lnTo>
                    <a:pt x="6464224" y="3386429"/>
                  </a:lnTo>
                  <a:lnTo>
                    <a:pt x="6459106" y="3386429"/>
                  </a:lnTo>
                  <a:lnTo>
                    <a:pt x="6454940" y="3373729"/>
                  </a:lnTo>
                  <a:lnTo>
                    <a:pt x="6280277" y="3198317"/>
                  </a:lnTo>
                  <a:lnTo>
                    <a:pt x="6280277" y="3373729"/>
                  </a:lnTo>
                  <a:lnTo>
                    <a:pt x="6240208" y="3386429"/>
                  </a:lnTo>
                  <a:lnTo>
                    <a:pt x="6199225" y="3411829"/>
                  </a:lnTo>
                  <a:lnTo>
                    <a:pt x="6157341" y="3424529"/>
                  </a:lnTo>
                  <a:lnTo>
                    <a:pt x="6114504" y="3449929"/>
                  </a:lnTo>
                  <a:lnTo>
                    <a:pt x="6070625" y="3462629"/>
                  </a:lnTo>
                  <a:lnTo>
                    <a:pt x="6025743" y="3488029"/>
                  </a:lnTo>
                  <a:lnTo>
                    <a:pt x="5885065" y="3526129"/>
                  </a:lnTo>
                  <a:lnTo>
                    <a:pt x="5734799" y="3564229"/>
                  </a:lnTo>
                  <a:lnTo>
                    <a:pt x="5628894" y="3589629"/>
                  </a:lnTo>
                  <a:lnTo>
                    <a:pt x="5574296" y="3589629"/>
                  </a:lnTo>
                  <a:lnTo>
                    <a:pt x="5518594" y="3602329"/>
                  </a:lnTo>
                  <a:lnTo>
                    <a:pt x="5469763" y="3602329"/>
                  </a:lnTo>
                  <a:lnTo>
                    <a:pt x="5420639" y="3615029"/>
                  </a:lnTo>
                  <a:lnTo>
                    <a:pt x="5321566" y="3615029"/>
                  </a:lnTo>
                  <a:lnTo>
                    <a:pt x="5271617" y="3627729"/>
                  </a:lnTo>
                  <a:lnTo>
                    <a:pt x="4756315" y="3627729"/>
                  </a:lnTo>
                  <a:lnTo>
                    <a:pt x="4703280" y="3615029"/>
                  </a:lnTo>
                  <a:lnTo>
                    <a:pt x="4542726" y="3615029"/>
                  </a:lnTo>
                  <a:lnTo>
                    <a:pt x="4488726" y="3602329"/>
                  </a:lnTo>
                  <a:lnTo>
                    <a:pt x="4386732" y="3602329"/>
                  </a:lnTo>
                  <a:lnTo>
                    <a:pt x="4338815" y="3589629"/>
                  </a:lnTo>
                  <a:lnTo>
                    <a:pt x="4193997" y="3589629"/>
                  </a:lnTo>
                  <a:lnTo>
                    <a:pt x="4145356" y="3576929"/>
                  </a:lnTo>
                  <a:lnTo>
                    <a:pt x="3999001" y="3564229"/>
                  </a:lnTo>
                  <a:lnTo>
                    <a:pt x="3901630" y="3564229"/>
                  </a:lnTo>
                  <a:lnTo>
                    <a:pt x="3852799" y="3551529"/>
                  </a:lnTo>
                  <a:lnTo>
                    <a:pt x="3754894" y="3551529"/>
                  </a:lnTo>
                  <a:lnTo>
                    <a:pt x="3705847" y="3538829"/>
                  </a:lnTo>
                  <a:lnTo>
                    <a:pt x="3558273" y="3538829"/>
                  </a:lnTo>
                  <a:lnTo>
                    <a:pt x="3508984" y="3526129"/>
                  </a:lnTo>
                  <a:lnTo>
                    <a:pt x="3311702" y="3526129"/>
                  </a:lnTo>
                  <a:lnTo>
                    <a:pt x="3262401" y="3513429"/>
                  </a:lnTo>
                  <a:lnTo>
                    <a:pt x="2770378" y="3513429"/>
                  </a:lnTo>
                  <a:lnTo>
                    <a:pt x="2721432" y="3526129"/>
                  </a:lnTo>
                  <a:lnTo>
                    <a:pt x="2623807" y="3526129"/>
                  </a:lnTo>
                  <a:lnTo>
                    <a:pt x="2575141" y="3538829"/>
                  </a:lnTo>
                  <a:lnTo>
                    <a:pt x="2478151" y="3538829"/>
                  </a:lnTo>
                  <a:lnTo>
                    <a:pt x="2429726" y="3551529"/>
                  </a:lnTo>
                  <a:lnTo>
                    <a:pt x="2381847" y="3551529"/>
                  </a:lnTo>
                  <a:lnTo>
                    <a:pt x="2287663" y="3576929"/>
                  </a:lnTo>
                  <a:lnTo>
                    <a:pt x="2241321" y="3576929"/>
                  </a:lnTo>
                  <a:lnTo>
                    <a:pt x="2149894" y="3602329"/>
                  </a:lnTo>
                  <a:lnTo>
                    <a:pt x="2104885" y="3602329"/>
                  </a:lnTo>
                  <a:lnTo>
                    <a:pt x="2016226" y="3627729"/>
                  </a:lnTo>
                  <a:lnTo>
                    <a:pt x="1961527" y="3640429"/>
                  </a:lnTo>
                  <a:lnTo>
                    <a:pt x="1907489" y="3665829"/>
                  </a:lnTo>
                  <a:lnTo>
                    <a:pt x="1801266" y="3691229"/>
                  </a:lnTo>
                  <a:lnTo>
                    <a:pt x="1696986" y="3742029"/>
                  </a:lnTo>
                  <a:lnTo>
                    <a:pt x="1645666" y="3754729"/>
                  </a:lnTo>
                  <a:lnTo>
                    <a:pt x="1594853" y="3780129"/>
                  </a:lnTo>
                  <a:lnTo>
                    <a:pt x="182206" y="1900529"/>
                  </a:lnTo>
                  <a:lnTo>
                    <a:pt x="230327" y="1875129"/>
                  </a:lnTo>
                  <a:lnTo>
                    <a:pt x="327723" y="1849729"/>
                  </a:lnTo>
                  <a:lnTo>
                    <a:pt x="377063" y="1824329"/>
                  </a:lnTo>
                  <a:lnTo>
                    <a:pt x="682840" y="1748129"/>
                  </a:lnTo>
                  <a:lnTo>
                    <a:pt x="735749" y="1748129"/>
                  </a:lnTo>
                  <a:lnTo>
                    <a:pt x="843394" y="1722729"/>
                  </a:lnTo>
                  <a:lnTo>
                    <a:pt x="898194" y="1722729"/>
                  </a:lnTo>
                  <a:lnTo>
                    <a:pt x="953719" y="1710029"/>
                  </a:lnTo>
                  <a:lnTo>
                    <a:pt x="1058672" y="1710029"/>
                  </a:lnTo>
                  <a:lnTo>
                    <a:pt x="1107401" y="1697329"/>
                  </a:lnTo>
                  <a:lnTo>
                    <a:pt x="1746491" y="1697329"/>
                  </a:lnTo>
                  <a:lnTo>
                    <a:pt x="1796300" y="1710029"/>
                  </a:lnTo>
                  <a:lnTo>
                    <a:pt x="1946554" y="1710029"/>
                  </a:lnTo>
                  <a:lnTo>
                    <a:pt x="1996935" y="1722729"/>
                  </a:lnTo>
                  <a:lnTo>
                    <a:pt x="2098116" y="1722729"/>
                  </a:lnTo>
                  <a:lnTo>
                    <a:pt x="2148929" y="1735429"/>
                  </a:lnTo>
                  <a:lnTo>
                    <a:pt x="2167128" y="1735429"/>
                  </a:lnTo>
                  <a:lnTo>
                    <a:pt x="2238972" y="1875218"/>
                  </a:lnTo>
                  <a:lnTo>
                    <a:pt x="2226132" y="1875218"/>
                  </a:lnTo>
                  <a:lnTo>
                    <a:pt x="2177681" y="1862518"/>
                  </a:lnTo>
                  <a:lnTo>
                    <a:pt x="2033498" y="1862518"/>
                  </a:lnTo>
                  <a:lnTo>
                    <a:pt x="1985810" y="1849818"/>
                  </a:lnTo>
                  <a:lnTo>
                    <a:pt x="1891068" y="1849818"/>
                  </a:lnTo>
                  <a:lnTo>
                    <a:pt x="1844014" y="1837118"/>
                  </a:lnTo>
                  <a:lnTo>
                    <a:pt x="1170279" y="1837118"/>
                  </a:lnTo>
                  <a:lnTo>
                    <a:pt x="1119276" y="1849818"/>
                  </a:lnTo>
                  <a:lnTo>
                    <a:pt x="1043533" y="1849818"/>
                  </a:lnTo>
                  <a:lnTo>
                    <a:pt x="1006284" y="1862518"/>
                  </a:lnTo>
                  <a:lnTo>
                    <a:pt x="932840" y="1862518"/>
                  </a:lnTo>
                  <a:lnTo>
                    <a:pt x="896632" y="1875218"/>
                  </a:lnTo>
                  <a:lnTo>
                    <a:pt x="860767" y="1875218"/>
                  </a:lnTo>
                  <a:lnTo>
                    <a:pt x="789952" y="1900618"/>
                  </a:lnTo>
                  <a:lnTo>
                    <a:pt x="754976" y="1900618"/>
                  </a:lnTo>
                  <a:lnTo>
                    <a:pt x="720280" y="1913318"/>
                  </a:lnTo>
                  <a:lnTo>
                    <a:pt x="685850" y="1913318"/>
                  </a:lnTo>
                  <a:lnTo>
                    <a:pt x="550227" y="1964118"/>
                  </a:lnTo>
                  <a:lnTo>
                    <a:pt x="536473" y="1964118"/>
                  </a:lnTo>
                  <a:lnTo>
                    <a:pt x="536067" y="1976818"/>
                  </a:lnTo>
                  <a:lnTo>
                    <a:pt x="539076" y="1976818"/>
                  </a:lnTo>
                  <a:lnTo>
                    <a:pt x="1690255" y="3488118"/>
                  </a:lnTo>
                  <a:lnTo>
                    <a:pt x="1706435" y="3488118"/>
                  </a:lnTo>
                  <a:lnTo>
                    <a:pt x="1709369" y="3500818"/>
                  </a:lnTo>
                  <a:lnTo>
                    <a:pt x="1757870" y="3500818"/>
                  </a:lnTo>
                  <a:lnTo>
                    <a:pt x="1828317" y="3475418"/>
                  </a:lnTo>
                  <a:lnTo>
                    <a:pt x="1863826" y="3475418"/>
                  </a:lnTo>
                  <a:lnTo>
                    <a:pt x="1935454" y="3450018"/>
                  </a:lnTo>
                  <a:lnTo>
                    <a:pt x="1971611" y="3450018"/>
                  </a:lnTo>
                  <a:lnTo>
                    <a:pt x="2008022" y="3437318"/>
                  </a:lnTo>
                  <a:lnTo>
                    <a:pt x="2044700" y="3424618"/>
                  </a:lnTo>
                  <a:lnTo>
                    <a:pt x="2081606" y="3424618"/>
                  </a:lnTo>
                  <a:lnTo>
                    <a:pt x="2118804" y="3411918"/>
                  </a:lnTo>
                  <a:lnTo>
                    <a:pt x="2156345" y="3411918"/>
                  </a:lnTo>
                  <a:lnTo>
                    <a:pt x="2194229" y="3399218"/>
                  </a:lnTo>
                  <a:lnTo>
                    <a:pt x="2232431" y="3399218"/>
                  </a:lnTo>
                  <a:lnTo>
                    <a:pt x="2271014" y="3386518"/>
                  </a:lnTo>
                  <a:lnTo>
                    <a:pt x="2349284" y="3386518"/>
                  </a:lnTo>
                  <a:lnTo>
                    <a:pt x="2402332" y="3373818"/>
                  </a:lnTo>
                  <a:lnTo>
                    <a:pt x="2455354" y="3373818"/>
                  </a:lnTo>
                  <a:lnTo>
                    <a:pt x="2508339" y="3361118"/>
                  </a:lnTo>
                  <a:lnTo>
                    <a:pt x="2667063" y="3361118"/>
                  </a:lnTo>
                  <a:lnTo>
                    <a:pt x="2719895" y="3348418"/>
                  </a:lnTo>
                  <a:lnTo>
                    <a:pt x="3139859" y="3348418"/>
                  </a:lnTo>
                  <a:lnTo>
                    <a:pt x="3192132" y="3361118"/>
                  </a:lnTo>
                  <a:lnTo>
                    <a:pt x="3400158" y="3361118"/>
                  </a:lnTo>
                  <a:lnTo>
                    <a:pt x="3452025" y="3373818"/>
                  </a:lnTo>
                  <a:lnTo>
                    <a:pt x="3607143" y="3373818"/>
                  </a:lnTo>
                  <a:lnTo>
                    <a:pt x="3658616" y="3386518"/>
                  </a:lnTo>
                  <a:lnTo>
                    <a:pt x="3761308" y="3386518"/>
                  </a:lnTo>
                  <a:lnTo>
                    <a:pt x="3812514" y="3399218"/>
                  </a:lnTo>
                  <a:lnTo>
                    <a:pt x="3914622" y="3399218"/>
                  </a:lnTo>
                  <a:lnTo>
                    <a:pt x="4068699" y="3411918"/>
                  </a:lnTo>
                  <a:lnTo>
                    <a:pt x="4120883" y="3424618"/>
                  </a:lnTo>
                  <a:lnTo>
                    <a:pt x="4224553" y="3424618"/>
                  </a:lnTo>
                  <a:lnTo>
                    <a:pt x="4276014" y="3437318"/>
                  </a:lnTo>
                  <a:lnTo>
                    <a:pt x="4378185" y="3437318"/>
                  </a:lnTo>
                  <a:lnTo>
                    <a:pt x="4428807" y="3450018"/>
                  </a:lnTo>
                  <a:lnTo>
                    <a:pt x="4578959" y="3450018"/>
                  </a:lnTo>
                  <a:lnTo>
                    <a:pt x="4628413" y="3462718"/>
                  </a:lnTo>
                  <a:lnTo>
                    <a:pt x="5216868" y="3462718"/>
                  </a:lnTo>
                  <a:lnTo>
                    <a:pt x="5268633" y="3450018"/>
                  </a:lnTo>
                  <a:lnTo>
                    <a:pt x="5319827" y="3450018"/>
                  </a:lnTo>
                  <a:lnTo>
                    <a:pt x="5370449" y="3437318"/>
                  </a:lnTo>
                  <a:lnTo>
                    <a:pt x="5444858" y="3437318"/>
                  </a:lnTo>
                  <a:lnTo>
                    <a:pt x="5481142" y="3424618"/>
                  </a:lnTo>
                  <a:lnTo>
                    <a:pt x="5516880" y="3424618"/>
                  </a:lnTo>
                  <a:lnTo>
                    <a:pt x="5551894" y="3411918"/>
                  </a:lnTo>
                  <a:lnTo>
                    <a:pt x="5586323" y="3411918"/>
                  </a:lnTo>
                  <a:lnTo>
                    <a:pt x="5653494" y="3386518"/>
                  </a:lnTo>
                  <a:lnTo>
                    <a:pt x="5686272" y="3386518"/>
                  </a:lnTo>
                  <a:lnTo>
                    <a:pt x="5781472" y="3348418"/>
                  </a:lnTo>
                  <a:lnTo>
                    <a:pt x="5812193" y="3348418"/>
                  </a:lnTo>
                  <a:lnTo>
                    <a:pt x="5901652" y="3310318"/>
                  </a:lnTo>
                  <a:lnTo>
                    <a:pt x="5906871" y="3310318"/>
                  </a:lnTo>
                  <a:lnTo>
                    <a:pt x="5908599" y="3297618"/>
                  </a:lnTo>
                  <a:lnTo>
                    <a:pt x="5911926" y="3297618"/>
                  </a:lnTo>
                  <a:lnTo>
                    <a:pt x="5911113" y="3284918"/>
                  </a:lnTo>
                  <a:lnTo>
                    <a:pt x="5906490" y="3284918"/>
                  </a:lnTo>
                  <a:lnTo>
                    <a:pt x="5817197" y="3192983"/>
                  </a:lnTo>
                  <a:lnTo>
                    <a:pt x="5817197" y="3272218"/>
                  </a:lnTo>
                  <a:lnTo>
                    <a:pt x="5734062" y="3310318"/>
                  </a:lnTo>
                  <a:lnTo>
                    <a:pt x="5705627" y="3323018"/>
                  </a:lnTo>
                  <a:lnTo>
                    <a:pt x="5676697" y="3323018"/>
                  </a:lnTo>
                  <a:lnTo>
                    <a:pt x="5617692" y="3348418"/>
                  </a:lnTo>
                  <a:lnTo>
                    <a:pt x="5587568" y="3348418"/>
                  </a:lnTo>
                  <a:lnTo>
                    <a:pt x="5556885" y="3361118"/>
                  </a:lnTo>
                  <a:lnTo>
                    <a:pt x="5525782" y="3361118"/>
                  </a:lnTo>
                  <a:lnTo>
                    <a:pt x="5494236" y="3373818"/>
                  </a:lnTo>
                  <a:lnTo>
                    <a:pt x="5462194" y="3373818"/>
                  </a:lnTo>
                  <a:lnTo>
                    <a:pt x="5429555" y="3386518"/>
                  </a:lnTo>
                  <a:lnTo>
                    <a:pt x="5396433" y="3386518"/>
                  </a:lnTo>
                  <a:lnTo>
                    <a:pt x="5362803" y="3399218"/>
                  </a:lnTo>
                  <a:lnTo>
                    <a:pt x="5283111" y="3399218"/>
                  </a:lnTo>
                  <a:lnTo>
                    <a:pt x="5237035" y="3411918"/>
                  </a:lnTo>
                  <a:lnTo>
                    <a:pt x="5095456" y="3411918"/>
                  </a:lnTo>
                  <a:lnTo>
                    <a:pt x="5047158" y="3424618"/>
                  </a:lnTo>
                  <a:lnTo>
                    <a:pt x="4798187" y="3424618"/>
                  </a:lnTo>
                  <a:lnTo>
                    <a:pt x="4747031" y="3411918"/>
                  </a:lnTo>
                  <a:lnTo>
                    <a:pt x="4538002" y="3411918"/>
                  </a:lnTo>
                  <a:lnTo>
                    <a:pt x="4450029" y="3262909"/>
                  </a:lnTo>
                  <a:lnTo>
                    <a:pt x="4450029" y="3399218"/>
                  </a:lnTo>
                  <a:lnTo>
                    <a:pt x="4341368" y="3399218"/>
                  </a:lnTo>
                  <a:lnTo>
                    <a:pt x="4314012" y="3386518"/>
                  </a:lnTo>
                  <a:lnTo>
                    <a:pt x="4175861" y="3386518"/>
                  </a:lnTo>
                  <a:lnTo>
                    <a:pt x="4147997" y="3373818"/>
                  </a:lnTo>
                  <a:lnTo>
                    <a:pt x="3915473" y="3361118"/>
                  </a:lnTo>
                  <a:lnTo>
                    <a:pt x="3869347" y="3348418"/>
                  </a:lnTo>
                  <a:lnTo>
                    <a:pt x="3730460" y="3348418"/>
                  </a:lnTo>
                  <a:lnTo>
                    <a:pt x="3683978" y="3335718"/>
                  </a:lnTo>
                  <a:lnTo>
                    <a:pt x="3590772" y="3335718"/>
                  </a:lnTo>
                  <a:lnTo>
                    <a:pt x="3544049" y="3323018"/>
                  </a:lnTo>
                  <a:lnTo>
                    <a:pt x="3356267" y="3323018"/>
                  </a:lnTo>
                  <a:lnTo>
                    <a:pt x="3309137" y="3310318"/>
                  </a:lnTo>
                  <a:lnTo>
                    <a:pt x="3072498" y="3310318"/>
                  </a:lnTo>
                  <a:lnTo>
                    <a:pt x="2985719" y="3170758"/>
                  </a:lnTo>
                  <a:lnTo>
                    <a:pt x="2985719" y="3310318"/>
                  </a:lnTo>
                  <a:lnTo>
                    <a:pt x="2566987" y="3310318"/>
                  </a:lnTo>
                  <a:lnTo>
                    <a:pt x="2524785" y="3323018"/>
                  </a:lnTo>
                  <a:lnTo>
                    <a:pt x="2397810" y="3323018"/>
                  </a:lnTo>
                  <a:lnTo>
                    <a:pt x="2355392" y="3335718"/>
                  </a:lnTo>
                  <a:lnTo>
                    <a:pt x="2275560" y="3335718"/>
                  </a:lnTo>
                  <a:lnTo>
                    <a:pt x="2238527" y="3348418"/>
                  </a:lnTo>
                  <a:lnTo>
                    <a:pt x="2201849" y="3348418"/>
                  </a:lnTo>
                  <a:lnTo>
                    <a:pt x="2165515" y="3361118"/>
                  </a:lnTo>
                  <a:lnTo>
                    <a:pt x="2093658" y="3361118"/>
                  </a:lnTo>
                  <a:lnTo>
                    <a:pt x="2058187" y="3373818"/>
                  </a:lnTo>
                  <a:lnTo>
                    <a:pt x="2023008" y="3373818"/>
                  </a:lnTo>
                  <a:lnTo>
                    <a:pt x="1953310" y="3399218"/>
                  </a:lnTo>
                  <a:lnTo>
                    <a:pt x="1918843" y="3399218"/>
                  </a:lnTo>
                  <a:lnTo>
                    <a:pt x="1884603" y="3411918"/>
                  </a:lnTo>
                  <a:lnTo>
                    <a:pt x="1850555" y="3411918"/>
                  </a:lnTo>
                  <a:lnTo>
                    <a:pt x="1783067" y="3437318"/>
                  </a:lnTo>
                  <a:lnTo>
                    <a:pt x="1749564" y="3437318"/>
                  </a:lnTo>
                  <a:lnTo>
                    <a:pt x="1593926" y="3234118"/>
                  </a:lnTo>
                  <a:lnTo>
                    <a:pt x="1746427" y="3196018"/>
                  </a:lnTo>
                  <a:lnTo>
                    <a:pt x="2763139" y="2942018"/>
                  </a:lnTo>
                  <a:lnTo>
                    <a:pt x="2985719" y="3310318"/>
                  </a:lnTo>
                  <a:lnTo>
                    <a:pt x="2985719" y="3170758"/>
                  </a:lnTo>
                  <a:lnTo>
                    <a:pt x="2843492" y="2942018"/>
                  </a:lnTo>
                  <a:lnTo>
                    <a:pt x="2734056" y="2766022"/>
                  </a:lnTo>
                  <a:lnTo>
                    <a:pt x="2734056" y="2903918"/>
                  </a:lnTo>
                  <a:lnTo>
                    <a:pt x="1558315" y="3196018"/>
                  </a:lnTo>
                  <a:lnTo>
                    <a:pt x="1179499" y="2700718"/>
                  </a:lnTo>
                  <a:lnTo>
                    <a:pt x="1212202" y="2688018"/>
                  </a:lnTo>
                  <a:lnTo>
                    <a:pt x="1245057" y="2688018"/>
                  </a:lnTo>
                  <a:lnTo>
                    <a:pt x="1278115" y="2675318"/>
                  </a:lnTo>
                  <a:lnTo>
                    <a:pt x="1311363" y="2675318"/>
                  </a:lnTo>
                  <a:lnTo>
                    <a:pt x="1344714" y="2662618"/>
                  </a:lnTo>
                  <a:lnTo>
                    <a:pt x="1378280" y="2662618"/>
                  </a:lnTo>
                  <a:lnTo>
                    <a:pt x="1412100" y="2649918"/>
                  </a:lnTo>
                  <a:lnTo>
                    <a:pt x="1446161" y="2649918"/>
                  </a:lnTo>
                  <a:lnTo>
                    <a:pt x="1480400" y="2637218"/>
                  </a:lnTo>
                  <a:lnTo>
                    <a:pt x="1514919" y="2637218"/>
                  </a:lnTo>
                  <a:lnTo>
                    <a:pt x="1549704" y="2624518"/>
                  </a:lnTo>
                  <a:lnTo>
                    <a:pt x="1620139" y="2624518"/>
                  </a:lnTo>
                  <a:lnTo>
                    <a:pt x="1655813" y="2611818"/>
                  </a:lnTo>
                  <a:lnTo>
                    <a:pt x="1728203" y="2611818"/>
                  </a:lnTo>
                  <a:lnTo>
                    <a:pt x="1779257" y="2599118"/>
                  </a:lnTo>
                  <a:lnTo>
                    <a:pt x="1881200" y="2599118"/>
                  </a:lnTo>
                  <a:lnTo>
                    <a:pt x="1932114" y="2586418"/>
                  </a:lnTo>
                  <a:lnTo>
                    <a:pt x="2537218" y="2586418"/>
                  </a:lnTo>
                  <a:lnTo>
                    <a:pt x="2734056" y="2903918"/>
                  </a:lnTo>
                  <a:lnTo>
                    <a:pt x="2734056" y="2766022"/>
                  </a:lnTo>
                  <a:lnTo>
                    <a:pt x="2622385" y="2586418"/>
                  </a:lnTo>
                  <a:lnTo>
                    <a:pt x="2668016" y="2586418"/>
                  </a:lnTo>
                  <a:lnTo>
                    <a:pt x="2713571" y="2599118"/>
                  </a:lnTo>
                  <a:lnTo>
                    <a:pt x="2849791" y="2599118"/>
                  </a:lnTo>
                  <a:lnTo>
                    <a:pt x="2895028" y="2611818"/>
                  </a:lnTo>
                  <a:lnTo>
                    <a:pt x="3030397" y="2611818"/>
                  </a:lnTo>
                  <a:lnTo>
                    <a:pt x="3075343" y="2624518"/>
                  </a:lnTo>
                  <a:lnTo>
                    <a:pt x="3120212" y="2624518"/>
                  </a:lnTo>
                  <a:lnTo>
                    <a:pt x="3209671" y="2637218"/>
                  </a:lnTo>
                  <a:lnTo>
                    <a:pt x="3254248" y="2637218"/>
                  </a:lnTo>
                  <a:lnTo>
                    <a:pt x="3343084" y="2649918"/>
                  </a:lnTo>
                  <a:lnTo>
                    <a:pt x="3476802" y="2649918"/>
                  </a:lnTo>
                  <a:lnTo>
                    <a:pt x="3520998" y="2662618"/>
                  </a:lnTo>
                  <a:lnTo>
                    <a:pt x="3608768" y="2662618"/>
                  </a:lnTo>
                  <a:lnTo>
                    <a:pt x="3652367" y="2675318"/>
                  </a:lnTo>
                  <a:lnTo>
                    <a:pt x="3781895" y="2675318"/>
                  </a:lnTo>
                  <a:lnTo>
                    <a:pt x="3824655" y="2688018"/>
                  </a:lnTo>
                  <a:lnTo>
                    <a:pt x="3993464" y="2688018"/>
                  </a:lnTo>
                  <a:lnTo>
                    <a:pt x="4035082" y="2700718"/>
                  </a:lnTo>
                  <a:lnTo>
                    <a:pt x="4450029" y="3399218"/>
                  </a:lnTo>
                  <a:lnTo>
                    <a:pt x="4450029" y="3262909"/>
                  </a:lnTo>
                  <a:lnTo>
                    <a:pt x="4118140" y="2700718"/>
                  </a:lnTo>
                  <a:lnTo>
                    <a:pt x="4493869" y="2700718"/>
                  </a:lnTo>
                  <a:lnTo>
                    <a:pt x="4526788" y="2688018"/>
                  </a:lnTo>
                  <a:lnTo>
                    <a:pt x="4655909" y="2688018"/>
                  </a:lnTo>
                  <a:lnTo>
                    <a:pt x="4689475" y="2675318"/>
                  </a:lnTo>
                  <a:lnTo>
                    <a:pt x="4755032" y="2675318"/>
                  </a:lnTo>
                  <a:lnTo>
                    <a:pt x="4787100" y="2662618"/>
                  </a:lnTo>
                  <a:lnTo>
                    <a:pt x="4818735" y="2662618"/>
                  </a:lnTo>
                  <a:lnTo>
                    <a:pt x="4849888" y="2649918"/>
                  </a:lnTo>
                  <a:lnTo>
                    <a:pt x="4880559" y="2649918"/>
                  </a:lnTo>
                  <a:lnTo>
                    <a:pt x="4910798" y="2637218"/>
                  </a:lnTo>
                  <a:lnTo>
                    <a:pt x="4940605" y="2637218"/>
                  </a:lnTo>
                  <a:lnTo>
                    <a:pt x="4969992" y="2624518"/>
                  </a:lnTo>
                  <a:lnTo>
                    <a:pt x="4998948" y="2624518"/>
                  </a:lnTo>
                  <a:lnTo>
                    <a:pt x="5055717" y="2599118"/>
                  </a:lnTo>
                  <a:lnTo>
                    <a:pt x="5083530" y="2599118"/>
                  </a:lnTo>
                  <a:lnTo>
                    <a:pt x="5138013" y="2573718"/>
                  </a:lnTo>
                  <a:lnTo>
                    <a:pt x="5817197" y="3272218"/>
                  </a:lnTo>
                  <a:lnTo>
                    <a:pt x="5817197" y="3192983"/>
                  </a:lnTo>
                  <a:lnTo>
                    <a:pt x="5096078" y="2450452"/>
                  </a:lnTo>
                  <a:lnTo>
                    <a:pt x="5096078" y="2535618"/>
                  </a:lnTo>
                  <a:lnTo>
                    <a:pt x="5069192" y="2535618"/>
                  </a:lnTo>
                  <a:lnTo>
                    <a:pt x="4986325" y="2573718"/>
                  </a:lnTo>
                  <a:lnTo>
                    <a:pt x="4957927" y="2573718"/>
                  </a:lnTo>
                  <a:lnTo>
                    <a:pt x="4929149" y="2586418"/>
                  </a:lnTo>
                  <a:lnTo>
                    <a:pt x="4899990" y="2586418"/>
                  </a:lnTo>
                  <a:lnTo>
                    <a:pt x="4840325" y="2611818"/>
                  </a:lnTo>
                  <a:lnTo>
                    <a:pt x="4778883" y="2611818"/>
                  </a:lnTo>
                  <a:lnTo>
                    <a:pt x="4747514" y="2624518"/>
                  </a:lnTo>
                  <a:lnTo>
                    <a:pt x="4715624" y="2624518"/>
                  </a:lnTo>
                  <a:lnTo>
                    <a:pt x="4683239" y="2637218"/>
                  </a:lnTo>
                  <a:lnTo>
                    <a:pt x="4616996" y="2637218"/>
                  </a:lnTo>
                  <a:lnTo>
                    <a:pt x="4586059" y="2649918"/>
                  </a:lnTo>
                  <a:lnTo>
                    <a:pt x="4395089" y="2649918"/>
                  </a:lnTo>
                  <a:lnTo>
                    <a:pt x="4362424" y="2662618"/>
                  </a:lnTo>
                  <a:lnTo>
                    <a:pt x="4127220" y="2662618"/>
                  </a:lnTo>
                  <a:lnTo>
                    <a:pt x="4092752" y="2649918"/>
                  </a:lnTo>
                  <a:lnTo>
                    <a:pt x="4009898" y="2510675"/>
                  </a:lnTo>
                  <a:lnTo>
                    <a:pt x="4009898" y="2649918"/>
                  </a:lnTo>
                  <a:lnTo>
                    <a:pt x="3887825" y="2649918"/>
                  </a:lnTo>
                  <a:lnTo>
                    <a:pt x="3846690" y="2637218"/>
                  </a:lnTo>
                  <a:lnTo>
                    <a:pt x="3679939" y="2637218"/>
                  </a:lnTo>
                  <a:lnTo>
                    <a:pt x="3637661" y="2624518"/>
                  </a:lnTo>
                  <a:lnTo>
                    <a:pt x="3552596" y="2624518"/>
                  </a:lnTo>
                  <a:lnTo>
                    <a:pt x="3509797" y="2611818"/>
                  </a:lnTo>
                  <a:lnTo>
                    <a:pt x="3380143" y="2611818"/>
                  </a:lnTo>
                  <a:lnTo>
                    <a:pt x="3336633" y="2599118"/>
                  </a:lnTo>
                  <a:lnTo>
                    <a:pt x="3271545" y="2599118"/>
                  </a:lnTo>
                  <a:lnTo>
                    <a:pt x="3222612" y="2586418"/>
                  </a:lnTo>
                  <a:lnTo>
                    <a:pt x="3140773" y="2586418"/>
                  </a:lnTo>
                  <a:lnTo>
                    <a:pt x="3075089" y="2573718"/>
                  </a:lnTo>
                  <a:lnTo>
                    <a:pt x="3014980" y="2061413"/>
                  </a:lnTo>
                  <a:lnTo>
                    <a:pt x="3095739" y="1981263"/>
                  </a:lnTo>
                  <a:lnTo>
                    <a:pt x="3120885" y="1989518"/>
                  </a:lnTo>
                  <a:lnTo>
                    <a:pt x="3623043" y="1989518"/>
                  </a:lnTo>
                  <a:lnTo>
                    <a:pt x="4009898" y="2649918"/>
                  </a:lnTo>
                  <a:lnTo>
                    <a:pt x="4009898" y="2510675"/>
                  </a:lnTo>
                  <a:lnTo>
                    <a:pt x="3699802" y="1989518"/>
                  </a:lnTo>
                  <a:lnTo>
                    <a:pt x="3863695" y="1989518"/>
                  </a:lnTo>
                  <a:lnTo>
                    <a:pt x="3881844" y="1976818"/>
                  </a:lnTo>
                  <a:lnTo>
                    <a:pt x="4023576" y="1976818"/>
                  </a:lnTo>
                  <a:lnTo>
                    <a:pt x="4056329" y="1964118"/>
                  </a:lnTo>
                  <a:lnTo>
                    <a:pt x="4120667" y="1964118"/>
                  </a:lnTo>
                  <a:lnTo>
                    <a:pt x="4152201" y="1951418"/>
                  </a:lnTo>
                  <a:lnTo>
                    <a:pt x="4214203" y="1951418"/>
                  </a:lnTo>
                  <a:lnTo>
                    <a:pt x="4244708" y="1938718"/>
                  </a:lnTo>
                  <a:lnTo>
                    <a:pt x="4274896" y="1938718"/>
                  </a:lnTo>
                  <a:lnTo>
                    <a:pt x="4304741" y="1926018"/>
                  </a:lnTo>
                  <a:lnTo>
                    <a:pt x="4334268" y="1926018"/>
                  </a:lnTo>
                  <a:lnTo>
                    <a:pt x="4363504" y="1913318"/>
                  </a:lnTo>
                  <a:lnTo>
                    <a:pt x="4392384" y="1913318"/>
                  </a:lnTo>
                  <a:lnTo>
                    <a:pt x="4420997" y="1900618"/>
                  </a:lnTo>
                  <a:lnTo>
                    <a:pt x="4449330" y="1900618"/>
                  </a:lnTo>
                  <a:lnTo>
                    <a:pt x="4477423" y="1887918"/>
                  </a:lnTo>
                  <a:lnTo>
                    <a:pt x="5096078" y="2535618"/>
                  </a:lnTo>
                  <a:lnTo>
                    <a:pt x="5096078" y="2450452"/>
                  </a:lnTo>
                  <a:lnTo>
                    <a:pt x="4525099" y="1862518"/>
                  </a:lnTo>
                  <a:lnTo>
                    <a:pt x="4519993" y="1862518"/>
                  </a:lnTo>
                  <a:lnTo>
                    <a:pt x="4518063" y="1849818"/>
                  </a:lnTo>
                  <a:lnTo>
                    <a:pt x="4433811" y="1849818"/>
                  </a:lnTo>
                  <a:lnTo>
                    <a:pt x="4374464" y="1875218"/>
                  </a:lnTo>
                  <a:lnTo>
                    <a:pt x="4344340" y="1875218"/>
                  </a:lnTo>
                  <a:lnTo>
                    <a:pt x="4313821" y="1887918"/>
                  </a:lnTo>
                  <a:lnTo>
                    <a:pt x="4282999" y="1887918"/>
                  </a:lnTo>
                  <a:lnTo>
                    <a:pt x="4251871" y="1900618"/>
                  </a:lnTo>
                  <a:lnTo>
                    <a:pt x="4188510" y="1900618"/>
                  </a:lnTo>
                  <a:lnTo>
                    <a:pt x="4156240" y="1913318"/>
                  </a:lnTo>
                  <a:lnTo>
                    <a:pt x="4123601" y="1913318"/>
                  </a:lnTo>
                  <a:lnTo>
                    <a:pt x="4090581" y="1926018"/>
                  </a:lnTo>
                  <a:lnTo>
                    <a:pt x="3988905" y="1926018"/>
                  </a:lnTo>
                  <a:lnTo>
                    <a:pt x="3954132" y="1938718"/>
                  </a:lnTo>
                  <a:lnTo>
                    <a:pt x="3859580" y="1938718"/>
                  </a:lnTo>
                  <a:lnTo>
                    <a:pt x="3812171" y="1951418"/>
                  </a:lnTo>
                  <a:lnTo>
                    <a:pt x="3140964" y="1951418"/>
                  </a:lnTo>
                  <a:lnTo>
                    <a:pt x="3123933" y="1946935"/>
                  </a:lnTo>
                  <a:lnTo>
                    <a:pt x="3221875" y="1811629"/>
                  </a:lnTo>
                  <a:lnTo>
                    <a:pt x="3329571" y="1811629"/>
                  </a:lnTo>
                  <a:lnTo>
                    <a:pt x="3380359" y="1824329"/>
                  </a:lnTo>
                  <a:lnTo>
                    <a:pt x="3430994" y="1824329"/>
                  </a:lnTo>
                  <a:lnTo>
                    <a:pt x="3481489" y="1811629"/>
                  </a:lnTo>
                  <a:lnTo>
                    <a:pt x="3779253" y="1811629"/>
                  </a:lnTo>
                  <a:lnTo>
                    <a:pt x="3828046" y="1798929"/>
                  </a:lnTo>
                  <a:lnTo>
                    <a:pt x="3880815" y="1798929"/>
                  </a:lnTo>
                  <a:lnTo>
                    <a:pt x="3932644" y="1786229"/>
                  </a:lnTo>
                  <a:lnTo>
                    <a:pt x="3983558" y="1786229"/>
                  </a:lnTo>
                  <a:lnTo>
                    <a:pt x="4082554" y="1760829"/>
                  </a:lnTo>
                  <a:lnTo>
                    <a:pt x="4130649" y="1760829"/>
                  </a:lnTo>
                  <a:lnTo>
                    <a:pt x="4269689" y="1722729"/>
                  </a:lnTo>
                  <a:lnTo>
                    <a:pt x="4401134" y="1684629"/>
                  </a:lnTo>
                  <a:lnTo>
                    <a:pt x="4525200" y="1646529"/>
                  </a:lnTo>
                  <a:lnTo>
                    <a:pt x="4565078" y="1621129"/>
                  </a:lnTo>
                  <a:lnTo>
                    <a:pt x="6280277" y="3373729"/>
                  </a:lnTo>
                  <a:lnTo>
                    <a:pt x="6280277" y="3198317"/>
                  </a:lnTo>
                  <a:lnTo>
                    <a:pt x="4709922" y="1621129"/>
                  </a:lnTo>
                  <a:lnTo>
                    <a:pt x="4646701" y="1557629"/>
                  </a:lnTo>
                  <a:lnTo>
                    <a:pt x="4643577" y="1557629"/>
                  </a:lnTo>
                  <a:lnTo>
                    <a:pt x="4639627" y="1544929"/>
                  </a:lnTo>
                  <a:lnTo>
                    <a:pt x="4620184" y="1544929"/>
                  </a:lnTo>
                  <a:lnTo>
                    <a:pt x="4614684" y="1532229"/>
                  </a:lnTo>
                  <a:lnTo>
                    <a:pt x="4513580" y="1532229"/>
                  </a:lnTo>
                  <a:lnTo>
                    <a:pt x="4473105" y="1557629"/>
                  </a:lnTo>
                  <a:lnTo>
                    <a:pt x="4346930" y="1595729"/>
                  </a:lnTo>
                  <a:lnTo>
                    <a:pt x="4303039" y="1621129"/>
                  </a:lnTo>
                  <a:lnTo>
                    <a:pt x="4166133" y="1659229"/>
                  </a:lnTo>
                  <a:lnTo>
                    <a:pt x="4069931" y="1684629"/>
                  </a:lnTo>
                  <a:lnTo>
                    <a:pt x="4020401" y="1684629"/>
                  </a:lnTo>
                  <a:lnTo>
                    <a:pt x="3918153" y="1710029"/>
                  </a:lnTo>
                  <a:lnTo>
                    <a:pt x="3865422" y="1710029"/>
                  </a:lnTo>
                  <a:lnTo>
                    <a:pt x="3811651" y="1722729"/>
                  </a:lnTo>
                  <a:lnTo>
                    <a:pt x="3756837" y="1722729"/>
                  </a:lnTo>
                  <a:lnTo>
                    <a:pt x="3703421" y="1735429"/>
                  </a:lnTo>
                  <a:lnTo>
                    <a:pt x="3277031" y="1735429"/>
                  </a:lnTo>
                  <a:lnTo>
                    <a:pt x="3338931" y="1649920"/>
                  </a:lnTo>
                  <a:lnTo>
                    <a:pt x="3424161" y="1304378"/>
                  </a:lnTo>
                  <a:lnTo>
                    <a:pt x="3424428" y="1292580"/>
                  </a:lnTo>
                  <a:lnTo>
                    <a:pt x="3424478" y="1290485"/>
                  </a:lnTo>
                  <a:lnTo>
                    <a:pt x="3436328" y="779360"/>
                  </a:lnTo>
                  <a:lnTo>
                    <a:pt x="3434905" y="731875"/>
                  </a:lnTo>
                  <a:lnTo>
                    <a:pt x="3430701" y="685152"/>
                  </a:lnTo>
                  <a:lnTo>
                    <a:pt x="3423780" y="639254"/>
                  </a:lnTo>
                  <a:lnTo>
                    <a:pt x="3414230" y="594271"/>
                  </a:lnTo>
                  <a:lnTo>
                    <a:pt x="3402139" y="550291"/>
                  </a:lnTo>
                  <a:lnTo>
                    <a:pt x="3387585" y="507390"/>
                  </a:lnTo>
                  <a:lnTo>
                    <a:pt x="3370656" y="465658"/>
                  </a:lnTo>
                  <a:lnTo>
                    <a:pt x="3351415" y="425157"/>
                  </a:lnTo>
                  <a:lnTo>
                    <a:pt x="3329965" y="385978"/>
                  </a:lnTo>
                  <a:lnTo>
                    <a:pt x="3306368" y="348208"/>
                  </a:lnTo>
                  <a:lnTo>
                    <a:pt x="3280714" y="311924"/>
                  </a:lnTo>
                  <a:lnTo>
                    <a:pt x="3253092" y="277202"/>
                  </a:lnTo>
                  <a:lnTo>
                    <a:pt x="3223577" y="244132"/>
                  </a:lnTo>
                  <a:lnTo>
                    <a:pt x="3192246" y="212801"/>
                  </a:lnTo>
                  <a:lnTo>
                    <a:pt x="3170339" y="193243"/>
                  </a:lnTo>
                  <a:lnTo>
                    <a:pt x="3170339" y="779360"/>
                  </a:lnTo>
                  <a:lnTo>
                    <a:pt x="3168243" y="826058"/>
                  </a:lnTo>
                  <a:lnTo>
                    <a:pt x="3162071" y="871588"/>
                  </a:lnTo>
                  <a:lnTo>
                    <a:pt x="3152013" y="915758"/>
                  </a:lnTo>
                  <a:lnTo>
                    <a:pt x="3138233" y="958405"/>
                  </a:lnTo>
                  <a:lnTo>
                    <a:pt x="3120923" y="999324"/>
                  </a:lnTo>
                  <a:lnTo>
                    <a:pt x="3100273" y="1038352"/>
                  </a:lnTo>
                  <a:lnTo>
                    <a:pt x="3076448" y="1075296"/>
                  </a:lnTo>
                  <a:lnTo>
                    <a:pt x="3049638" y="1109980"/>
                  </a:lnTo>
                  <a:lnTo>
                    <a:pt x="3020034" y="1142225"/>
                  </a:lnTo>
                  <a:lnTo>
                    <a:pt x="2990558" y="1169301"/>
                  </a:lnTo>
                  <a:lnTo>
                    <a:pt x="2990558" y="2573718"/>
                  </a:lnTo>
                  <a:lnTo>
                    <a:pt x="2940456" y="2573718"/>
                  </a:lnTo>
                  <a:lnTo>
                    <a:pt x="2890253" y="2561018"/>
                  </a:lnTo>
                  <a:lnTo>
                    <a:pt x="2739110" y="2561018"/>
                  </a:lnTo>
                  <a:lnTo>
                    <a:pt x="2688501" y="2548318"/>
                  </a:lnTo>
                  <a:lnTo>
                    <a:pt x="2485263" y="2548318"/>
                  </a:lnTo>
                  <a:lnTo>
                    <a:pt x="2434196" y="2535618"/>
                  </a:lnTo>
                  <a:lnTo>
                    <a:pt x="2022284" y="2535618"/>
                  </a:lnTo>
                  <a:lnTo>
                    <a:pt x="1970405" y="2548318"/>
                  </a:lnTo>
                  <a:lnTo>
                    <a:pt x="1887385" y="2266645"/>
                  </a:lnTo>
                  <a:lnTo>
                    <a:pt x="1887385" y="2548318"/>
                  </a:lnTo>
                  <a:lnTo>
                    <a:pt x="1803171" y="2548318"/>
                  </a:lnTo>
                  <a:lnTo>
                    <a:pt x="1779016" y="2561018"/>
                  </a:lnTo>
                  <a:lnTo>
                    <a:pt x="1694383" y="2561018"/>
                  </a:lnTo>
                  <a:lnTo>
                    <a:pt x="1657985" y="2573718"/>
                  </a:lnTo>
                  <a:lnTo>
                    <a:pt x="1586255" y="2573718"/>
                  </a:lnTo>
                  <a:lnTo>
                    <a:pt x="1550860" y="2586418"/>
                  </a:lnTo>
                  <a:lnTo>
                    <a:pt x="1480985" y="2586418"/>
                  </a:lnTo>
                  <a:lnTo>
                    <a:pt x="1446466" y="2599118"/>
                  </a:lnTo>
                  <a:lnTo>
                    <a:pt x="1412227" y="2599118"/>
                  </a:lnTo>
                  <a:lnTo>
                    <a:pt x="1378178" y="2611818"/>
                  </a:lnTo>
                  <a:lnTo>
                    <a:pt x="1344358" y="2611818"/>
                  </a:lnTo>
                  <a:lnTo>
                    <a:pt x="1310779" y="2624518"/>
                  </a:lnTo>
                  <a:lnTo>
                    <a:pt x="1277442" y="2624518"/>
                  </a:lnTo>
                  <a:lnTo>
                    <a:pt x="1244180" y="2637218"/>
                  </a:lnTo>
                  <a:lnTo>
                    <a:pt x="1211122" y="2637218"/>
                  </a:lnTo>
                  <a:lnTo>
                    <a:pt x="1145501" y="2662618"/>
                  </a:lnTo>
                  <a:lnTo>
                    <a:pt x="628535" y="1989518"/>
                  </a:lnTo>
                  <a:lnTo>
                    <a:pt x="690575" y="1964118"/>
                  </a:lnTo>
                  <a:lnTo>
                    <a:pt x="721868" y="1964118"/>
                  </a:lnTo>
                  <a:lnTo>
                    <a:pt x="784999" y="1938718"/>
                  </a:lnTo>
                  <a:lnTo>
                    <a:pt x="816851" y="1938718"/>
                  </a:lnTo>
                  <a:lnTo>
                    <a:pt x="848944" y="1926018"/>
                  </a:lnTo>
                  <a:lnTo>
                    <a:pt x="881278" y="1926018"/>
                  </a:lnTo>
                  <a:lnTo>
                    <a:pt x="913892" y="1913318"/>
                  </a:lnTo>
                  <a:lnTo>
                    <a:pt x="946772" y="1913318"/>
                  </a:lnTo>
                  <a:lnTo>
                    <a:pt x="979970" y="1900618"/>
                  </a:lnTo>
                  <a:lnTo>
                    <a:pt x="1047242" y="1900618"/>
                  </a:lnTo>
                  <a:lnTo>
                    <a:pt x="1081366" y="1887918"/>
                  </a:lnTo>
                  <a:lnTo>
                    <a:pt x="1183335" y="1887918"/>
                  </a:lnTo>
                  <a:lnTo>
                    <a:pt x="1216050" y="1875218"/>
                  </a:lnTo>
                  <a:lnTo>
                    <a:pt x="1690179" y="1875218"/>
                  </a:lnTo>
                  <a:lnTo>
                    <a:pt x="1887385" y="2548318"/>
                  </a:lnTo>
                  <a:lnTo>
                    <a:pt x="1887385" y="2266645"/>
                  </a:lnTo>
                  <a:lnTo>
                    <a:pt x="1772018" y="1875218"/>
                  </a:lnTo>
                  <a:lnTo>
                    <a:pt x="1811705" y="1875218"/>
                  </a:lnTo>
                  <a:lnTo>
                    <a:pt x="1851571" y="1887918"/>
                  </a:lnTo>
                  <a:lnTo>
                    <a:pt x="2012734" y="1887918"/>
                  </a:lnTo>
                  <a:lnTo>
                    <a:pt x="2053424" y="1900618"/>
                  </a:lnTo>
                  <a:lnTo>
                    <a:pt x="2135289" y="1900618"/>
                  </a:lnTo>
                  <a:lnTo>
                    <a:pt x="2176449" y="1913318"/>
                  </a:lnTo>
                  <a:lnTo>
                    <a:pt x="2258555" y="1913318"/>
                  </a:lnTo>
                  <a:lnTo>
                    <a:pt x="2267585" y="1930882"/>
                  </a:lnTo>
                  <a:lnTo>
                    <a:pt x="2535428" y="2285555"/>
                  </a:lnTo>
                  <a:lnTo>
                    <a:pt x="2657170" y="2416492"/>
                  </a:lnTo>
                  <a:lnTo>
                    <a:pt x="2941155" y="2134666"/>
                  </a:lnTo>
                  <a:lnTo>
                    <a:pt x="2990558" y="2573718"/>
                  </a:lnTo>
                  <a:lnTo>
                    <a:pt x="2990558" y="1169301"/>
                  </a:lnTo>
                  <a:lnTo>
                    <a:pt x="2987789" y="1171841"/>
                  </a:lnTo>
                  <a:lnTo>
                    <a:pt x="2953105" y="1198664"/>
                  </a:lnTo>
                  <a:lnTo>
                    <a:pt x="2916174" y="1222489"/>
                  </a:lnTo>
                  <a:lnTo>
                    <a:pt x="2877147" y="1243152"/>
                  </a:lnTo>
                  <a:lnTo>
                    <a:pt x="2836227" y="1260462"/>
                  </a:lnTo>
                  <a:lnTo>
                    <a:pt x="2793581" y="1274241"/>
                  </a:lnTo>
                  <a:lnTo>
                    <a:pt x="2749410" y="1284312"/>
                  </a:lnTo>
                  <a:lnTo>
                    <a:pt x="2703868" y="1290485"/>
                  </a:lnTo>
                  <a:lnTo>
                    <a:pt x="2657170" y="1292580"/>
                  </a:lnTo>
                  <a:lnTo>
                    <a:pt x="2610459" y="1290485"/>
                  </a:lnTo>
                  <a:lnTo>
                    <a:pt x="2564930" y="1284312"/>
                  </a:lnTo>
                  <a:lnTo>
                    <a:pt x="2520746" y="1274241"/>
                  </a:lnTo>
                  <a:lnTo>
                    <a:pt x="2478113" y="1260462"/>
                  </a:lnTo>
                  <a:lnTo>
                    <a:pt x="2437193" y="1243152"/>
                  </a:lnTo>
                  <a:lnTo>
                    <a:pt x="2398166" y="1222489"/>
                  </a:lnTo>
                  <a:lnTo>
                    <a:pt x="2361222" y="1198664"/>
                  </a:lnTo>
                  <a:lnTo>
                    <a:pt x="2326538" y="1171841"/>
                  </a:lnTo>
                  <a:lnTo>
                    <a:pt x="2294305" y="1142225"/>
                  </a:lnTo>
                  <a:lnTo>
                    <a:pt x="2264689" y="1109980"/>
                  </a:lnTo>
                  <a:lnTo>
                    <a:pt x="2237879" y="1075296"/>
                  </a:lnTo>
                  <a:lnTo>
                    <a:pt x="2214054" y="1038352"/>
                  </a:lnTo>
                  <a:lnTo>
                    <a:pt x="2193404" y="999324"/>
                  </a:lnTo>
                  <a:lnTo>
                    <a:pt x="2176094" y="958405"/>
                  </a:lnTo>
                  <a:lnTo>
                    <a:pt x="2162314" y="915758"/>
                  </a:lnTo>
                  <a:lnTo>
                    <a:pt x="2152256" y="871588"/>
                  </a:lnTo>
                  <a:lnTo>
                    <a:pt x="2146084" y="826058"/>
                  </a:lnTo>
                  <a:lnTo>
                    <a:pt x="2143988" y="779360"/>
                  </a:lnTo>
                  <a:lnTo>
                    <a:pt x="2146084" y="732637"/>
                  </a:lnTo>
                  <a:lnTo>
                    <a:pt x="2152256" y="687082"/>
                  </a:lnTo>
                  <a:lnTo>
                    <a:pt x="2162314" y="642899"/>
                  </a:lnTo>
                  <a:lnTo>
                    <a:pt x="2176094" y="600240"/>
                  </a:lnTo>
                  <a:lnTo>
                    <a:pt x="2193404" y="559320"/>
                  </a:lnTo>
                  <a:lnTo>
                    <a:pt x="2214054" y="520280"/>
                  </a:lnTo>
                  <a:lnTo>
                    <a:pt x="2237879" y="483336"/>
                  </a:lnTo>
                  <a:lnTo>
                    <a:pt x="2264689" y="448652"/>
                  </a:lnTo>
                  <a:lnTo>
                    <a:pt x="2294305" y="416420"/>
                  </a:lnTo>
                  <a:lnTo>
                    <a:pt x="2326538" y="386803"/>
                  </a:lnTo>
                  <a:lnTo>
                    <a:pt x="2361222" y="359994"/>
                  </a:lnTo>
                  <a:lnTo>
                    <a:pt x="2398166" y="336169"/>
                  </a:lnTo>
                  <a:lnTo>
                    <a:pt x="2437193" y="315518"/>
                  </a:lnTo>
                  <a:lnTo>
                    <a:pt x="2478113" y="298221"/>
                  </a:lnTo>
                  <a:lnTo>
                    <a:pt x="2520746" y="284441"/>
                  </a:lnTo>
                  <a:lnTo>
                    <a:pt x="2564930" y="274383"/>
                  </a:lnTo>
                  <a:lnTo>
                    <a:pt x="2610459" y="268211"/>
                  </a:lnTo>
                  <a:lnTo>
                    <a:pt x="2657170" y="266115"/>
                  </a:lnTo>
                  <a:lnTo>
                    <a:pt x="2703868" y="268211"/>
                  </a:lnTo>
                  <a:lnTo>
                    <a:pt x="2749410" y="274383"/>
                  </a:lnTo>
                  <a:lnTo>
                    <a:pt x="2793581" y="284441"/>
                  </a:lnTo>
                  <a:lnTo>
                    <a:pt x="2836227" y="298221"/>
                  </a:lnTo>
                  <a:lnTo>
                    <a:pt x="2877147" y="315518"/>
                  </a:lnTo>
                  <a:lnTo>
                    <a:pt x="2916174" y="336169"/>
                  </a:lnTo>
                  <a:lnTo>
                    <a:pt x="2953105" y="359994"/>
                  </a:lnTo>
                  <a:lnTo>
                    <a:pt x="2987789" y="386803"/>
                  </a:lnTo>
                  <a:lnTo>
                    <a:pt x="3020034" y="416420"/>
                  </a:lnTo>
                  <a:lnTo>
                    <a:pt x="3049638" y="448652"/>
                  </a:lnTo>
                  <a:lnTo>
                    <a:pt x="3076448" y="483336"/>
                  </a:lnTo>
                  <a:lnTo>
                    <a:pt x="3100273" y="520280"/>
                  </a:lnTo>
                  <a:lnTo>
                    <a:pt x="3120923" y="559320"/>
                  </a:lnTo>
                  <a:lnTo>
                    <a:pt x="3138233" y="600240"/>
                  </a:lnTo>
                  <a:lnTo>
                    <a:pt x="3152013" y="642899"/>
                  </a:lnTo>
                  <a:lnTo>
                    <a:pt x="3162071" y="687082"/>
                  </a:lnTo>
                  <a:lnTo>
                    <a:pt x="3168243" y="732637"/>
                  </a:lnTo>
                  <a:lnTo>
                    <a:pt x="3170339" y="779360"/>
                  </a:lnTo>
                  <a:lnTo>
                    <a:pt x="3170339" y="193243"/>
                  </a:lnTo>
                  <a:lnTo>
                    <a:pt x="3124479" y="155638"/>
                  </a:lnTo>
                  <a:lnTo>
                    <a:pt x="3088208" y="129984"/>
                  </a:lnTo>
                  <a:lnTo>
                    <a:pt x="3050438" y="106387"/>
                  </a:lnTo>
                  <a:lnTo>
                    <a:pt x="3011271" y="84924"/>
                  </a:lnTo>
                  <a:lnTo>
                    <a:pt x="2970784" y="65684"/>
                  </a:lnTo>
                  <a:lnTo>
                    <a:pt x="2929064" y="48742"/>
                  </a:lnTo>
                  <a:lnTo>
                    <a:pt x="2886164" y="34188"/>
                  </a:lnTo>
                  <a:lnTo>
                    <a:pt x="2842196" y="22098"/>
                  </a:lnTo>
                  <a:lnTo>
                    <a:pt x="2797238" y="12547"/>
                  </a:lnTo>
                  <a:lnTo>
                    <a:pt x="2751353" y="5626"/>
                  </a:lnTo>
                  <a:lnTo>
                    <a:pt x="2704630" y="1422"/>
                  </a:lnTo>
                  <a:lnTo>
                    <a:pt x="2657170" y="0"/>
                  </a:lnTo>
                  <a:lnTo>
                    <a:pt x="2609697" y="1422"/>
                  </a:lnTo>
                  <a:lnTo>
                    <a:pt x="2562987" y="5626"/>
                  </a:lnTo>
                  <a:lnTo>
                    <a:pt x="2517102" y="12547"/>
                  </a:lnTo>
                  <a:lnTo>
                    <a:pt x="2472144" y="22098"/>
                  </a:lnTo>
                  <a:lnTo>
                    <a:pt x="2428176" y="34188"/>
                  </a:lnTo>
                  <a:lnTo>
                    <a:pt x="2385288" y="48742"/>
                  </a:lnTo>
                  <a:lnTo>
                    <a:pt x="2343556" y="65684"/>
                  </a:lnTo>
                  <a:lnTo>
                    <a:pt x="2303068" y="84924"/>
                  </a:lnTo>
                  <a:lnTo>
                    <a:pt x="2263902" y="106387"/>
                  </a:lnTo>
                  <a:lnTo>
                    <a:pt x="2226145" y="129984"/>
                  </a:lnTo>
                  <a:lnTo>
                    <a:pt x="2189861" y="155638"/>
                  </a:lnTo>
                  <a:lnTo>
                    <a:pt x="2155152" y="183273"/>
                  </a:lnTo>
                  <a:lnTo>
                    <a:pt x="2122093" y="212801"/>
                  </a:lnTo>
                  <a:lnTo>
                    <a:pt x="2090762" y="244132"/>
                  </a:lnTo>
                  <a:lnTo>
                    <a:pt x="2061248" y="277202"/>
                  </a:lnTo>
                  <a:lnTo>
                    <a:pt x="2033625" y="311924"/>
                  </a:lnTo>
                  <a:lnTo>
                    <a:pt x="2007971" y="348208"/>
                  </a:lnTo>
                  <a:lnTo>
                    <a:pt x="1984387" y="385978"/>
                  </a:lnTo>
                  <a:lnTo>
                    <a:pt x="1962924" y="425157"/>
                  </a:lnTo>
                  <a:lnTo>
                    <a:pt x="1943684" y="465658"/>
                  </a:lnTo>
                  <a:lnTo>
                    <a:pt x="1926755" y="507390"/>
                  </a:lnTo>
                  <a:lnTo>
                    <a:pt x="1912200" y="550291"/>
                  </a:lnTo>
                  <a:lnTo>
                    <a:pt x="1900110" y="594271"/>
                  </a:lnTo>
                  <a:lnTo>
                    <a:pt x="1890560" y="639254"/>
                  </a:lnTo>
                  <a:lnTo>
                    <a:pt x="1883638" y="685152"/>
                  </a:lnTo>
                  <a:lnTo>
                    <a:pt x="1879434" y="731875"/>
                  </a:lnTo>
                  <a:lnTo>
                    <a:pt x="1878012" y="779360"/>
                  </a:lnTo>
                  <a:lnTo>
                    <a:pt x="1999754" y="1409738"/>
                  </a:lnTo>
                  <a:lnTo>
                    <a:pt x="2126107" y="1655622"/>
                  </a:lnTo>
                  <a:lnTo>
                    <a:pt x="2089264" y="1646529"/>
                  </a:lnTo>
                  <a:lnTo>
                    <a:pt x="1985949" y="1646529"/>
                  </a:lnTo>
                  <a:lnTo>
                    <a:pt x="1934171" y="1633829"/>
                  </a:lnTo>
                  <a:lnTo>
                    <a:pt x="1778571" y="1633829"/>
                  </a:lnTo>
                  <a:lnTo>
                    <a:pt x="1726641" y="1621129"/>
                  </a:lnTo>
                  <a:lnTo>
                    <a:pt x="999820" y="1621129"/>
                  </a:lnTo>
                  <a:lnTo>
                    <a:pt x="948220" y="1633829"/>
                  </a:lnTo>
                  <a:lnTo>
                    <a:pt x="897547" y="1633829"/>
                  </a:lnTo>
                  <a:lnTo>
                    <a:pt x="847445" y="1646529"/>
                  </a:lnTo>
                  <a:lnTo>
                    <a:pt x="797902" y="1646529"/>
                  </a:lnTo>
                  <a:lnTo>
                    <a:pt x="748931" y="1659229"/>
                  </a:lnTo>
                  <a:lnTo>
                    <a:pt x="700506" y="1659229"/>
                  </a:lnTo>
                  <a:lnTo>
                    <a:pt x="652424" y="1671929"/>
                  </a:lnTo>
                  <a:lnTo>
                    <a:pt x="604850" y="1671929"/>
                  </a:lnTo>
                  <a:lnTo>
                    <a:pt x="195795" y="1786229"/>
                  </a:lnTo>
                  <a:lnTo>
                    <a:pt x="108724" y="1811629"/>
                  </a:lnTo>
                  <a:lnTo>
                    <a:pt x="65684" y="1837029"/>
                  </a:lnTo>
                  <a:lnTo>
                    <a:pt x="22961" y="1849729"/>
                  </a:lnTo>
                  <a:lnTo>
                    <a:pt x="12827" y="1849729"/>
                  </a:lnTo>
                  <a:lnTo>
                    <a:pt x="9309" y="1862429"/>
                  </a:lnTo>
                  <a:lnTo>
                    <a:pt x="1511" y="1862429"/>
                  </a:lnTo>
                  <a:lnTo>
                    <a:pt x="0" y="1875129"/>
                  </a:lnTo>
                  <a:lnTo>
                    <a:pt x="609" y="1875129"/>
                  </a:lnTo>
                  <a:lnTo>
                    <a:pt x="2273" y="1887829"/>
                  </a:lnTo>
                  <a:lnTo>
                    <a:pt x="5041" y="1887829"/>
                  </a:lnTo>
                  <a:lnTo>
                    <a:pt x="1481086" y="3881729"/>
                  </a:lnTo>
                  <a:lnTo>
                    <a:pt x="1488300" y="3881729"/>
                  </a:lnTo>
                  <a:lnTo>
                    <a:pt x="1497850" y="3894429"/>
                  </a:lnTo>
                  <a:lnTo>
                    <a:pt x="1509395" y="3894429"/>
                  </a:lnTo>
                  <a:lnTo>
                    <a:pt x="1515529" y="3907129"/>
                  </a:lnTo>
                  <a:lnTo>
                    <a:pt x="1544002" y="3907129"/>
                  </a:lnTo>
                  <a:lnTo>
                    <a:pt x="1556245" y="3919829"/>
                  </a:lnTo>
                  <a:lnTo>
                    <a:pt x="1609013" y="3919829"/>
                  </a:lnTo>
                  <a:lnTo>
                    <a:pt x="1612023" y="3907129"/>
                  </a:lnTo>
                  <a:lnTo>
                    <a:pt x="1636585" y="3907129"/>
                  </a:lnTo>
                  <a:lnTo>
                    <a:pt x="1678482" y="3881729"/>
                  </a:lnTo>
                  <a:lnTo>
                    <a:pt x="1720735" y="3869029"/>
                  </a:lnTo>
                  <a:lnTo>
                    <a:pt x="1763382" y="3843629"/>
                  </a:lnTo>
                  <a:lnTo>
                    <a:pt x="1806384" y="3830929"/>
                  </a:lnTo>
                  <a:lnTo>
                    <a:pt x="1849780" y="3805529"/>
                  </a:lnTo>
                  <a:lnTo>
                    <a:pt x="1937423" y="3780129"/>
                  </a:lnTo>
                  <a:lnTo>
                    <a:pt x="1981885" y="3754729"/>
                  </a:lnTo>
                  <a:lnTo>
                    <a:pt x="2210803" y="3691229"/>
                  </a:lnTo>
                  <a:lnTo>
                    <a:pt x="2258047" y="3691229"/>
                  </a:lnTo>
                  <a:lnTo>
                    <a:pt x="2402700" y="3653129"/>
                  </a:lnTo>
                  <a:lnTo>
                    <a:pt x="2452039" y="3653129"/>
                  </a:lnTo>
                  <a:lnTo>
                    <a:pt x="2501976" y="3640429"/>
                  </a:lnTo>
                  <a:lnTo>
                    <a:pt x="2552522" y="3640429"/>
                  </a:lnTo>
                  <a:lnTo>
                    <a:pt x="2604820" y="3627729"/>
                  </a:lnTo>
                  <a:lnTo>
                    <a:pt x="2657183" y="3627729"/>
                  </a:lnTo>
                  <a:lnTo>
                    <a:pt x="2709659" y="3615029"/>
                  </a:lnTo>
                  <a:lnTo>
                    <a:pt x="2920631" y="3615029"/>
                  </a:lnTo>
                  <a:lnTo>
                    <a:pt x="2973552" y="3602329"/>
                  </a:lnTo>
                  <a:lnTo>
                    <a:pt x="3133179" y="3602329"/>
                  </a:lnTo>
                  <a:lnTo>
                    <a:pt x="3186696" y="3615029"/>
                  </a:lnTo>
                  <a:lnTo>
                    <a:pt x="3483610" y="3615029"/>
                  </a:lnTo>
                  <a:lnTo>
                    <a:pt x="3531324" y="3627729"/>
                  </a:lnTo>
                  <a:lnTo>
                    <a:pt x="3675354" y="3627729"/>
                  </a:lnTo>
                  <a:lnTo>
                    <a:pt x="3723576" y="3640429"/>
                  </a:lnTo>
                  <a:lnTo>
                    <a:pt x="3820490" y="3640429"/>
                  </a:lnTo>
                  <a:lnTo>
                    <a:pt x="3869169" y="3653129"/>
                  </a:lnTo>
                  <a:lnTo>
                    <a:pt x="3967010" y="3653129"/>
                  </a:lnTo>
                  <a:lnTo>
                    <a:pt x="4016171" y="3665829"/>
                  </a:lnTo>
                  <a:lnTo>
                    <a:pt x="4065498" y="3665829"/>
                  </a:lnTo>
                  <a:lnTo>
                    <a:pt x="4162983" y="3678529"/>
                  </a:lnTo>
                  <a:lnTo>
                    <a:pt x="4260761" y="3678529"/>
                  </a:lnTo>
                  <a:lnTo>
                    <a:pt x="4309732" y="3691229"/>
                  </a:lnTo>
                  <a:lnTo>
                    <a:pt x="4456798" y="3691229"/>
                  </a:lnTo>
                  <a:lnTo>
                    <a:pt x="4505782" y="3703929"/>
                  </a:lnTo>
                  <a:lnTo>
                    <a:pt x="4652670" y="3703929"/>
                  </a:lnTo>
                  <a:lnTo>
                    <a:pt x="4701578" y="3716629"/>
                  </a:lnTo>
                  <a:lnTo>
                    <a:pt x="5393728" y="3716629"/>
                  </a:lnTo>
                  <a:lnTo>
                    <a:pt x="5446827" y="3703929"/>
                  </a:lnTo>
                  <a:lnTo>
                    <a:pt x="5551995" y="3703929"/>
                  </a:lnTo>
                  <a:lnTo>
                    <a:pt x="5604027" y="3691229"/>
                  </a:lnTo>
                  <a:lnTo>
                    <a:pt x="5654548" y="3691229"/>
                  </a:lnTo>
                  <a:lnTo>
                    <a:pt x="5752897" y="3665829"/>
                  </a:lnTo>
                  <a:lnTo>
                    <a:pt x="5800763" y="3665829"/>
                  </a:lnTo>
                  <a:lnTo>
                    <a:pt x="5939079" y="3627729"/>
                  </a:lnTo>
                  <a:lnTo>
                    <a:pt x="6069774" y="3589629"/>
                  </a:lnTo>
                  <a:lnTo>
                    <a:pt x="6121946" y="3576929"/>
                  </a:lnTo>
                  <a:lnTo>
                    <a:pt x="6172860" y="3551529"/>
                  </a:lnTo>
                  <a:lnTo>
                    <a:pt x="6222568" y="3538829"/>
                  </a:lnTo>
                  <a:lnTo>
                    <a:pt x="6271095" y="3513429"/>
                  </a:lnTo>
                  <a:lnTo>
                    <a:pt x="6318301" y="3488029"/>
                  </a:lnTo>
                  <a:lnTo>
                    <a:pt x="6364364" y="3475329"/>
                  </a:lnTo>
                  <a:lnTo>
                    <a:pt x="6409296" y="3449929"/>
                  </a:lnTo>
                  <a:lnTo>
                    <a:pt x="6453149" y="3424529"/>
                  </a:lnTo>
                  <a:lnTo>
                    <a:pt x="6457531" y="3424529"/>
                  </a:lnTo>
                  <a:lnTo>
                    <a:pt x="6460896" y="3411829"/>
                  </a:lnTo>
                  <a:lnTo>
                    <a:pt x="6466814" y="3411829"/>
                  </a:lnTo>
                  <a:lnTo>
                    <a:pt x="6467068" y="3399129"/>
                  </a:lnTo>
                  <a:close/>
                </a:path>
              </a:pathLst>
            </a:custGeom>
            <a:solidFill>
              <a:srgbClr val="0405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04525" y="283579"/>
            <a:ext cx="10776720" cy="9719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lang="uk-UA" sz="2500" spc="-20" dirty="0" smtClean="0">
                <a:latin typeface="Arial"/>
                <a:cs typeface="Arial"/>
              </a:rPr>
              <a:t>	</a:t>
            </a:r>
            <a:r>
              <a:rPr lang="uk-UA" sz="2400" spc="-2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uk-UA" sz="24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обудова</a:t>
            </a:r>
            <a:r>
              <a:rPr lang="uk-UA" sz="2400" spc="-1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145" dirty="0" smtClean="0"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uk-UA" sz="2400" spc="-1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розвиток</a:t>
            </a:r>
            <a:r>
              <a:rPr lang="uk-UA" sz="2400" spc="-10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корпоративної</a:t>
            </a:r>
            <a:r>
              <a:rPr lang="uk-UA" sz="2400" spc="-1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культури 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неминучі</a:t>
            </a:r>
            <a:r>
              <a:rPr lang="uk-UA" sz="24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lang="uk-UA" sz="24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виході</a:t>
            </a:r>
            <a:r>
              <a:rPr lang="uk-UA" sz="24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125" dirty="0" smtClean="0">
                <a:latin typeface="Arial" panose="020B0604020202020204" pitchFamily="34" charset="0"/>
                <a:cs typeface="Arial" panose="020B0604020202020204" pitchFamily="34" charset="0"/>
              </a:rPr>
              <a:t>суб</a:t>
            </a:r>
            <a:r>
              <a:rPr lang="uk-UA" sz="2400" i="1" spc="-125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400" spc="-125" dirty="0" smtClean="0"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sz="2400" spc="2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підприємництва 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uk-UA" sz="2400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міжрегіональний</a:t>
            </a:r>
            <a:r>
              <a:rPr lang="uk-UA" sz="24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80" dirty="0" smtClean="0"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uk-UA" sz="24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міжнародний</a:t>
            </a:r>
            <a:r>
              <a:rPr lang="uk-UA" sz="24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рівень</a:t>
            </a:r>
            <a:r>
              <a:rPr lang="uk-UA" sz="2400" i="1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400" spc="-110" dirty="0" smtClean="0">
                <a:latin typeface="Arial" panose="020B0604020202020204" pitchFamily="34" charset="0"/>
                <a:cs typeface="Arial" panose="020B0604020202020204" pitchFamily="34" charset="0"/>
              </a:rPr>
              <a:t>де</a:t>
            </a:r>
            <a:r>
              <a:rPr lang="uk-UA" sz="2400" spc="-4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85" dirty="0" smtClean="0">
                <a:latin typeface="Arial" panose="020B0604020202020204" pitchFamily="34" charset="0"/>
                <a:cs typeface="Arial" panose="020B0604020202020204" pitchFamily="34" charset="0"/>
              </a:rPr>
              <a:t>стикаються</a:t>
            </a:r>
            <a:r>
              <a:rPr lang="uk-UA" sz="2400" spc="-3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різні</a:t>
            </a:r>
            <a:r>
              <a:rPr lang="uk-UA" sz="2400" spc="-3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культури</a:t>
            </a:r>
            <a:r>
              <a:rPr lang="uk-UA" sz="2400" spc="-3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145" dirty="0" smtClean="0"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uk-UA" sz="2400" spc="-3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стереотипи 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поведінки</a:t>
            </a:r>
            <a:r>
              <a:rPr lang="uk-UA" sz="2400" spc="-4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споживачів</a:t>
            </a:r>
            <a:r>
              <a:rPr lang="uk-UA" sz="2400" i="1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sz="2400" i="1" spc="-135" dirty="0" smtClean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</a:p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lang="uk-UA" sz="2400" i="1" spc="-135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k-UA" sz="2400" spc="-35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uk-UA" sz="2400" spc="-35" dirty="0" smtClean="0">
                <a:latin typeface="Arial" panose="020B0604020202020204" pitchFamily="34" charset="0"/>
                <a:cs typeface="Arial" panose="020B0604020202020204" pitchFamily="34" charset="0"/>
              </a:rPr>
              <a:t>орпоративна </a:t>
            </a:r>
            <a:r>
              <a:rPr lang="uk-UA" sz="24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 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має</a:t>
            </a:r>
            <a:r>
              <a:rPr lang="uk-UA" sz="2400" spc="-9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30" dirty="0" smtClean="0">
                <a:latin typeface="Arial" panose="020B0604020202020204" pitchFamily="34" charset="0"/>
                <a:cs typeface="Arial" panose="020B0604020202020204" pitchFamily="34" charset="0"/>
              </a:rPr>
              <a:t>фундаментальне</a:t>
            </a:r>
            <a:r>
              <a:rPr lang="uk-UA" sz="2400" spc="-9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значення</a:t>
            </a:r>
            <a:r>
              <a:rPr lang="uk-UA" sz="2400" spc="-9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25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uk-UA" sz="24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формування</a:t>
            </a:r>
            <a:r>
              <a:rPr lang="uk-UA" sz="2400" spc="-8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35" dirty="0" smtClean="0">
                <a:latin typeface="Arial" panose="020B0604020202020204" pitchFamily="34" charset="0"/>
                <a:cs typeface="Arial" panose="020B0604020202020204" pitchFamily="34" charset="0"/>
              </a:rPr>
              <a:t>збалансованого</a:t>
            </a:r>
            <a:r>
              <a:rPr lang="uk-UA" sz="2400" spc="-8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внутрішнього </a:t>
            </a:r>
            <a:r>
              <a:rPr lang="uk-UA" sz="2400" spc="-70" dirty="0" smtClean="0">
                <a:latin typeface="Arial" panose="020B0604020202020204" pitchFamily="34" charset="0"/>
                <a:cs typeface="Arial" panose="020B0604020202020204" pitchFamily="34" charset="0"/>
              </a:rPr>
              <a:t>середовища</a:t>
            </a:r>
            <a:r>
              <a:rPr lang="uk-UA" sz="2400" spc="-6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30" dirty="0" smtClean="0">
                <a:latin typeface="Arial" panose="020B0604020202020204" pitchFamily="34" charset="0"/>
                <a:cs typeface="Arial" panose="020B0604020202020204" pitchFamily="34" charset="0"/>
              </a:rPr>
              <a:t>підприємства</a:t>
            </a:r>
            <a:r>
              <a:rPr lang="uk-UA" sz="2400" spc="-6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105" dirty="0" smtClean="0"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uk-UA" sz="2400" spc="-6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акумулює 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внутрішні</a:t>
            </a:r>
            <a:r>
              <a:rPr lang="uk-UA" sz="2400" spc="114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170" dirty="0" smtClean="0">
                <a:latin typeface="Arial" panose="020B0604020202020204" pitchFamily="34" charset="0"/>
                <a:cs typeface="Arial" panose="020B0604020202020204" pitchFamily="34" charset="0"/>
              </a:rPr>
              <a:t>ресурси</a:t>
            </a:r>
            <a:r>
              <a:rPr lang="uk-UA" sz="2400" i="1" spc="-17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k-UA" sz="2400" i="1" spc="2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інтелектуальні</a:t>
            </a:r>
            <a:r>
              <a:rPr lang="uk-UA" sz="2400" i="1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400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нематеріальні</a:t>
            </a:r>
            <a:r>
              <a:rPr lang="uk-UA" sz="2400" i="1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k-UA" sz="2400" i="1" spc="-10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45" dirty="0" smtClean="0">
                <a:latin typeface="Arial" panose="020B0604020202020204" pitchFamily="34" charset="0"/>
                <a:cs typeface="Arial" panose="020B0604020202020204" pitchFamily="34" charset="0"/>
              </a:rPr>
              <a:t>духовні</a:t>
            </a:r>
            <a:r>
              <a:rPr lang="uk-UA" sz="2400" i="1" spc="-45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sz="2400" i="1" spc="-10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19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k-UA" sz="2400" spc="-190" dirty="0" smtClean="0">
                <a:latin typeface="Arial" panose="020B0604020202020204" pitchFamily="34" charset="0"/>
                <a:cs typeface="Arial" panose="020B0604020202020204" pitchFamily="34" charset="0"/>
              </a:rPr>
              <a:t>тже</a:t>
            </a:r>
            <a:r>
              <a:rPr lang="uk-UA" sz="2400" i="1" spc="-19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k-UA" sz="2400" i="1" spc="-10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корпоративна </a:t>
            </a:r>
            <a:r>
              <a:rPr lang="uk-UA" sz="2400" spc="-25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</a:t>
            </a:r>
            <a:r>
              <a:rPr lang="uk-UA" sz="2400" spc="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204" dirty="0" smtClean="0">
                <a:latin typeface="Arial" panose="020B0604020202020204" pitchFamily="34" charset="0"/>
                <a:cs typeface="Arial" panose="020B0604020202020204" pitchFamily="34" charset="0"/>
              </a:rPr>
              <a:t>є</a:t>
            </a:r>
            <a:r>
              <a:rPr lang="uk-UA" sz="2400" spc="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внутрішнім</a:t>
            </a:r>
            <a:r>
              <a:rPr lang="uk-UA" sz="2400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30" dirty="0" smtClean="0">
                <a:latin typeface="Arial" panose="020B0604020202020204" pitchFamily="34" charset="0"/>
                <a:cs typeface="Arial" panose="020B0604020202020204" pitchFamily="34" charset="0"/>
              </a:rPr>
              <a:t>потенціалом</a:t>
            </a:r>
            <a:r>
              <a:rPr lang="uk-UA" sz="2400" i="1" spc="-3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k-UA" sz="2400" i="1" spc="-4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який </a:t>
            </a:r>
            <a:r>
              <a:rPr lang="uk-UA" sz="2400" spc="-105" dirty="0" smtClean="0">
                <a:latin typeface="Arial" panose="020B0604020202020204" pitchFamily="34" charset="0"/>
                <a:cs typeface="Arial" panose="020B0604020202020204" pitchFamily="34" charset="0"/>
              </a:rPr>
              <a:t>забезпечує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самоорганізацію</a:t>
            </a:r>
            <a:r>
              <a:rPr lang="uk-UA" sz="2400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бізнес</a:t>
            </a:r>
            <a:r>
              <a:rPr lang="uk-UA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24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системи.</a:t>
            </a:r>
          </a:p>
          <a:p>
            <a:pPr algn="ctr"/>
            <a:r>
              <a:rPr lang="uk-UA" sz="2400" b="1" dirty="0" smtClean="0"/>
              <a:t>Основні завдання корпоративної культури:</a:t>
            </a:r>
          </a:p>
          <a:p>
            <a:pPr algn="just"/>
            <a:r>
              <a:rPr lang="uk-UA" sz="2400" b="1" dirty="0" smtClean="0"/>
              <a:t>1. Формування спільних цінностей</a:t>
            </a:r>
            <a:r>
              <a:rPr lang="uk-UA" sz="2400" dirty="0" smtClean="0"/>
              <a:t>. Працівники повинні розуміти, які принципи є важливими для компанії. </a:t>
            </a:r>
          </a:p>
          <a:p>
            <a:pPr algn="just"/>
            <a:r>
              <a:rPr lang="uk-UA" sz="2400" b="1" dirty="0" smtClean="0"/>
              <a:t>2. Об'єднання колективу</a:t>
            </a:r>
            <a:r>
              <a:rPr lang="uk-UA" sz="2400" dirty="0" smtClean="0"/>
              <a:t>. Створення відчуття команди та приналежності до організації. </a:t>
            </a:r>
          </a:p>
          <a:p>
            <a:pPr algn="just"/>
            <a:r>
              <a:rPr lang="uk-UA" sz="2400" b="1" dirty="0" smtClean="0"/>
              <a:t>3. Встановлення норм поведінки</a:t>
            </a:r>
            <a:r>
              <a:rPr lang="uk-UA" sz="2400" dirty="0" smtClean="0"/>
              <a:t>. Визначення того, як працівники мають спілкуватися між собою, з керівництвом і клієнтами. </a:t>
            </a:r>
          </a:p>
          <a:p>
            <a:pPr algn="just"/>
            <a:r>
              <a:rPr lang="uk-UA" sz="2400" b="1" dirty="0" smtClean="0"/>
              <a:t>4. Мотивація персоналу</a:t>
            </a:r>
            <a:r>
              <a:rPr lang="uk-UA" sz="2400" dirty="0" smtClean="0"/>
              <a:t>. Створення умов, за яких працівники зацікавлені якісно виконувати свою роботу та розвиватися. </a:t>
            </a:r>
          </a:p>
          <a:p>
            <a:pPr algn="just"/>
            <a:r>
              <a:rPr lang="uk-UA" sz="2400" b="1" dirty="0" smtClean="0"/>
              <a:t>5. Підтримка командної роботи</a:t>
            </a:r>
            <a:r>
              <a:rPr lang="uk-UA" sz="2400" dirty="0" smtClean="0"/>
              <a:t>. Розвиток взаємодопомоги, довіри та співпраці. </a:t>
            </a:r>
          </a:p>
          <a:p>
            <a:pPr algn="just"/>
            <a:r>
              <a:rPr lang="uk-UA" sz="2400" b="1" dirty="0" smtClean="0"/>
              <a:t>6. Адаптація нових працівників</a:t>
            </a:r>
            <a:r>
              <a:rPr lang="uk-UA" sz="2400" dirty="0" smtClean="0"/>
              <a:t>. Допомога новим співробітникам швидше зрозуміти правила, традиції та принципи компанії. </a:t>
            </a:r>
          </a:p>
          <a:p>
            <a:pPr algn="just"/>
            <a:r>
              <a:rPr lang="uk-UA" sz="2400" b="1" dirty="0" smtClean="0"/>
              <a:t>7. Формування іміджу організації</a:t>
            </a:r>
            <a:r>
              <a:rPr lang="uk-UA" sz="2400" dirty="0" smtClean="0"/>
              <a:t>. Корпоративна культура впливає на те, як компанію сприймають клієнти, партнери та працівники. </a:t>
            </a:r>
          </a:p>
          <a:p>
            <a:pPr algn="just"/>
            <a:r>
              <a:rPr lang="uk-UA" sz="2400" b="1" dirty="0" smtClean="0"/>
              <a:t>8. Підтримання стабільності організації</a:t>
            </a:r>
            <a:r>
              <a:rPr lang="uk-UA" sz="2400" dirty="0" smtClean="0"/>
              <a:t>. Спільні правила та цінності допомагають працівникам діяти узгоджено навіть у складних ситуаціях.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86034" y="2274371"/>
              <a:ext cx="95250" cy="952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86034" y="3150671"/>
              <a:ext cx="95250" cy="952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86034" y="4903271"/>
              <a:ext cx="95250" cy="95250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964738" y="1312900"/>
            <a:ext cx="410209" cy="1809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00" dirty="0">
                <a:latin typeface="Lucida Sans"/>
                <a:cs typeface="Lucida Sans"/>
              </a:rPr>
              <a:t>Item</a:t>
            </a:r>
            <a:r>
              <a:rPr sz="1000" spc="-1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1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68781" y="2152630"/>
            <a:ext cx="412750" cy="1809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00" dirty="0">
                <a:latin typeface="Lucida Sans"/>
                <a:cs typeface="Lucida Sans"/>
              </a:rPr>
              <a:t>Item</a:t>
            </a:r>
            <a:r>
              <a:rPr sz="1000" spc="-1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2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64738" y="2992363"/>
            <a:ext cx="416559" cy="1809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00" dirty="0">
                <a:latin typeface="Lucida Sans"/>
                <a:cs typeface="Lucida Sans"/>
              </a:rPr>
              <a:t>Item</a:t>
            </a:r>
            <a:r>
              <a:rPr sz="1000" spc="-1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3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56683" y="3832093"/>
            <a:ext cx="419734" cy="1809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00" dirty="0">
                <a:latin typeface="Lucida Sans"/>
                <a:cs typeface="Lucida Sans"/>
              </a:rPr>
              <a:t>Item</a:t>
            </a:r>
            <a:r>
              <a:rPr sz="1000" spc="-1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4</a:t>
            </a:r>
            <a:endParaRPr sz="1000">
              <a:latin typeface="Lucida Sans"/>
              <a:cs typeface="Lucida San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56224" y="1028382"/>
            <a:ext cx="4015740" cy="3332479"/>
            <a:chOff x="1456224" y="1028382"/>
            <a:chExt cx="4015740" cy="3332479"/>
          </a:xfrm>
        </p:grpSpPr>
        <p:sp>
          <p:nvSpPr>
            <p:cNvPr id="9" name="object 9"/>
            <p:cNvSpPr/>
            <p:nvPr/>
          </p:nvSpPr>
          <p:spPr>
            <a:xfrm>
              <a:off x="5181240" y="1030604"/>
              <a:ext cx="290830" cy="3329940"/>
            </a:xfrm>
            <a:custGeom>
              <a:avLst/>
              <a:gdLst/>
              <a:ahLst/>
              <a:cxnLst/>
              <a:rect l="l" t="t" r="r" b="b"/>
              <a:pathLst>
                <a:path w="290829" h="3329940">
                  <a:moveTo>
                    <a:pt x="290232" y="3329741"/>
                  </a:moveTo>
                  <a:lnTo>
                    <a:pt x="0" y="3329741"/>
                  </a:lnTo>
                  <a:lnTo>
                    <a:pt x="0" y="0"/>
                  </a:lnTo>
                  <a:lnTo>
                    <a:pt x="290232" y="0"/>
                  </a:lnTo>
                  <a:lnTo>
                    <a:pt x="290232" y="3329741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8446" y="1030604"/>
              <a:ext cx="0" cy="3275329"/>
            </a:xfrm>
            <a:custGeom>
              <a:avLst/>
              <a:gdLst/>
              <a:ahLst/>
              <a:cxnLst/>
              <a:rect l="l" t="t" r="r" b="b"/>
              <a:pathLst>
                <a:path h="3275329">
                  <a:moveTo>
                    <a:pt x="0" y="3274944"/>
                  </a:moveTo>
                  <a:lnTo>
                    <a:pt x="0" y="0"/>
                  </a:lnTo>
                </a:path>
              </a:pathLst>
            </a:custGeom>
            <a:ln w="40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004270" y="1030604"/>
              <a:ext cx="2729230" cy="3275329"/>
            </a:xfrm>
            <a:custGeom>
              <a:avLst/>
              <a:gdLst/>
              <a:ahLst/>
              <a:cxnLst/>
              <a:rect l="l" t="t" r="r" b="b"/>
              <a:pathLst>
                <a:path w="2729229" h="3275329">
                  <a:moveTo>
                    <a:pt x="0" y="3274944"/>
                  </a:moveTo>
                  <a:lnTo>
                    <a:pt x="0" y="0"/>
                  </a:lnTo>
                </a:path>
                <a:path w="2729229" h="3275329">
                  <a:moveTo>
                    <a:pt x="545824" y="3274944"/>
                  </a:moveTo>
                  <a:lnTo>
                    <a:pt x="545824" y="0"/>
                  </a:lnTo>
                </a:path>
                <a:path w="2729229" h="3275329">
                  <a:moveTo>
                    <a:pt x="1091648" y="3274944"/>
                  </a:moveTo>
                  <a:lnTo>
                    <a:pt x="1091648" y="0"/>
                  </a:lnTo>
                </a:path>
                <a:path w="2729229" h="3275329">
                  <a:moveTo>
                    <a:pt x="1637472" y="3274944"/>
                  </a:moveTo>
                  <a:lnTo>
                    <a:pt x="1637472" y="0"/>
                  </a:lnTo>
                </a:path>
                <a:path w="2729229" h="3275329">
                  <a:moveTo>
                    <a:pt x="2183296" y="3274944"/>
                  </a:moveTo>
                  <a:lnTo>
                    <a:pt x="2183296" y="0"/>
                  </a:lnTo>
                </a:path>
                <a:path w="2729229" h="3275329">
                  <a:moveTo>
                    <a:pt x="2729120" y="3274944"/>
                  </a:moveTo>
                  <a:lnTo>
                    <a:pt x="2729120" y="0"/>
                  </a:lnTo>
                </a:path>
              </a:pathLst>
            </a:custGeom>
            <a:ln w="40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1458446" y="1030605"/>
            <a:ext cx="3056890" cy="3275329"/>
            <a:chOff x="1458446" y="1030605"/>
            <a:chExt cx="3056890" cy="3275329"/>
          </a:xfrm>
        </p:grpSpPr>
        <p:sp>
          <p:nvSpPr>
            <p:cNvPr id="24" name="object 24"/>
            <p:cNvSpPr/>
            <p:nvPr/>
          </p:nvSpPr>
          <p:spPr>
            <a:xfrm>
              <a:off x="1458446" y="1030605"/>
              <a:ext cx="1092200" cy="243840"/>
            </a:xfrm>
            <a:custGeom>
              <a:avLst/>
              <a:gdLst/>
              <a:ahLst/>
              <a:cxnLst/>
              <a:rect l="l" t="t" r="r" b="b"/>
              <a:pathLst>
                <a:path w="1092200" h="243840">
                  <a:moveTo>
                    <a:pt x="1074759" y="243379"/>
                  </a:moveTo>
                  <a:lnTo>
                    <a:pt x="0" y="243379"/>
                  </a:lnTo>
                  <a:lnTo>
                    <a:pt x="0" y="0"/>
                  </a:lnTo>
                  <a:lnTo>
                    <a:pt x="1074759" y="0"/>
                  </a:lnTo>
                  <a:lnTo>
                    <a:pt x="1091650" y="16888"/>
                  </a:lnTo>
                  <a:lnTo>
                    <a:pt x="1091650" y="226490"/>
                  </a:lnTo>
                  <a:lnTo>
                    <a:pt x="1074759" y="243379"/>
                  </a:lnTo>
                  <a:close/>
                </a:path>
              </a:pathLst>
            </a:custGeom>
            <a:solidFill>
              <a:srgbClr val="6BE4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58446" y="1286794"/>
              <a:ext cx="1528445" cy="243840"/>
            </a:xfrm>
            <a:custGeom>
              <a:avLst/>
              <a:gdLst/>
              <a:ahLst/>
              <a:cxnLst/>
              <a:rect l="l" t="t" r="r" b="b"/>
              <a:pathLst>
                <a:path w="1528445" h="243840">
                  <a:moveTo>
                    <a:pt x="1511419" y="243379"/>
                  </a:moveTo>
                  <a:lnTo>
                    <a:pt x="0" y="243379"/>
                  </a:lnTo>
                  <a:lnTo>
                    <a:pt x="0" y="0"/>
                  </a:lnTo>
                  <a:lnTo>
                    <a:pt x="1511419" y="0"/>
                  </a:lnTo>
                  <a:lnTo>
                    <a:pt x="1513901" y="493"/>
                  </a:lnTo>
                  <a:lnTo>
                    <a:pt x="1528309" y="16887"/>
                  </a:lnTo>
                  <a:lnTo>
                    <a:pt x="1528309" y="226489"/>
                  </a:lnTo>
                  <a:lnTo>
                    <a:pt x="1511419" y="243379"/>
                  </a:lnTo>
                  <a:close/>
                </a:path>
              </a:pathLst>
            </a:custGeom>
            <a:solidFill>
              <a:srgbClr val="40B8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458446" y="1542983"/>
              <a:ext cx="655320" cy="243840"/>
            </a:xfrm>
            <a:custGeom>
              <a:avLst/>
              <a:gdLst/>
              <a:ahLst/>
              <a:cxnLst/>
              <a:rect l="l" t="t" r="r" b="b"/>
              <a:pathLst>
                <a:path w="655319" h="243839">
                  <a:moveTo>
                    <a:pt x="638100" y="243379"/>
                  </a:moveTo>
                  <a:lnTo>
                    <a:pt x="0" y="243379"/>
                  </a:lnTo>
                  <a:lnTo>
                    <a:pt x="0" y="0"/>
                  </a:lnTo>
                  <a:lnTo>
                    <a:pt x="638100" y="0"/>
                  </a:lnTo>
                  <a:lnTo>
                    <a:pt x="640583" y="494"/>
                  </a:lnTo>
                  <a:lnTo>
                    <a:pt x="654990" y="16889"/>
                  </a:lnTo>
                  <a:lnTo>
                    <a:pt x="654990" y="226489"/>
                  </a:lnTo>
                  <a:lnTo>
                    <a:pt x="638100" y="243379"/>
                  </a:lnTo>
                  <a:close/>
                </a:path>
              </a:pathLst>
            </a:custGeom>
            <a:solidFill>
              <a:srgbClr val="2D8B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458446" y="1870335"/>
              <a:ext cx="1637664" cy="243840"/>
            </a:xfrm>
            <a:custGeom>
              <a:avLst/>
              <a:gdLst/>
              <a:ahLst/>
              <a:cxnLst/>
              <a:rect l="l" t="t" r="r" b="b"/>
              <a:pathLst>
                <a:path w="1637664" h="243839">
                  <a:moveTo>
                    <a:pt x="1620583" y="243379"/>
                  </a:moveTo>
                  <a:lnTo>
                    <a:pt x="0" y="243379"/>
                  </a:lnTo>
                  <a:lnTo>
                    <a:pt x="0" y="0"/>
                  </a:lnTo>
                  <a:lnTo>
                    <a:pt x="1620583" y="0"/>
                  </a:lnTo>
                  <a:lnTo>
                    <a:pt x="1623066" y="491"/>
                  </a:lnTo>
                  <a:lnTo>
                    <a:pt x="1637476" y="16886"/>
                  </a:lnTo>
                  <a:lnTo>
                    <a:pt x="1637476" y="226490"/>
                  </a:lnTo>
                  <a:lnTo>
                    <a:pt x="1620583" y="243379"/>
                  </a:lnTo>
                  <a:close/>
                </a:path>
              </a:pathLst>
            </a:custGeom>
            <a:solidFill>
              <a:srgbClr val="6BE4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458446" y="2126525"/>
              <a:ext cx="1528445" cy="243840"/>
            </a:xfrm>
            <a:custGeom>
              <a:avLst/>
              <a:gdLst/>
              <a:ahLst/>
              <a:cxnLst/>
              <a:rect l="l" t="t" r="r" b="b"/>
              <a:pathLst>
                <a:path w="1528445" h="243839">
                  <a:moveTo>
                    <a:pt x="1511419" y="243379"/>
                  </a:moveTo>
                  <a:lnTo>
                    <a:pt x="0" y="243379"/>
                  </a:lnTo>
                  <a:lnTo>
                    <a:pt x="0" y="0"/>
                  </a:lnTo>
                  <a:lnTo>
                    <a:pt x="1511419" y="0"/>
                  </a:lnTo>
                  <a:lnTo>
                    <a:pt x="1513901" y="490"/>
                  </a:lnTo>
                  <a:lnTo>
                    <a:pt x="1528309" y="16885"/>
                  </a:lnTo>
                  <a:lnTo>
                    <a:pt x="1528309" y="226489"/>
                  </a:lnTo>
                  <a:lnTo>
                    <a:pt x="1511419" y="243379"/>
                  </a:lnTo>
                  <a:close/>
                </a:path>
              </a:pathLst>
            </a:custGeom>
            <a:solidFill>
              <a:srgbClr val="40B8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58446" y="2382716"/>
              <a:ext cx="1201420" cy="243840"/>
            </a:xfrm>
            <a:custGeom>
              <a:avLst/>
              <a:gdLst/>
              <a:ahLst/>
              <a:cxnLst/>
              <a:rect l="l" t="t" r="r" b="b"/>
              <a:pathLst>
                <a:path w="1201420" h="243839">
                  <a:moveTo>
                    <a:pt x="1183924" y="243379"/>
                  </a:moveTo>
                  <a:lnTo>
                    <a:pt x="0" y="243379"/>
                  </a:lnTo>
                  <a:lnTo>
                    <a:pt x="0" y="0"/>
                  </a:lnTo>
                  <a:lnTo>
                    <a:pt x="1183924" y="0"/>
                  </a:lnTo>
                  <a:lnTo>
                    <a:pt x="1186407" y="489"/>
                  </a:lnTo>
                  <a:lnTo>
                    <a:pt x="1200817" y="16884"/>
                  </a:lnTo>
                  <a:lnTo>
                    <a:pt x="1200817" y="226484"/>
                  </a:lnTo>
                  <a:lnTo>
                    <a:pt x="1183924" y="243379"/>
                  </a:lnTo>
                  <a:close/>
                </a:path>
              </a:pathLst>
            </a:custGeom>
            <a:solidFill>
              <a:srgbClr val="2D8B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458446" y="2710068"/>
              <a:ext cx="2620010" cy="243840"/>
            </a:xfrm>
            <a:custGeom>
              <a:avLst/>
              <a:gdLst/>
              <a:ahLst/>
              <a:cxnLst/>
              <a:rect l="l" t="t" r="r" b="b"/>
              <a:pathLst>
                <a:path w="2620010" h="243839">
                  <a:moveTo>
                    <a:pt x="2603067" y="243379"/>
                  </a:moveTo>
                  <a:lnTo>
                    <a:pt x="0" y="243379"/>
                  </a:lnTo>
                  <a:lnTo>
                    <a:pt x="0" y="0"/>
                  </a:lnTo>
                  <a:lnTo>
                    <a:pt x="2603067" y="0"/>
                  </a:lnTo>
                  <a:lnTo>
                    <a:pt x="2605549" y="490"/>
                  </a:lnTo>
                  <a:lnTo>
                    <a:pt x="2619963" y="16885"/>
                  </a:lnTo>
                  <a:lnTo>
                    <a:pt x="2619963" y="226485"/>
                  </a:lnTo>
                  <a:lnTo>
                    <a:pt x="2603067" y="243379"/>
                  </a:lnTo>
                  <a:close/>
                </a:path>
              </a:pathLst>
            </a:custGeom>
            <a:solidFill>
              <a:srgbClr val="6BE4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458446" y="2966258"/>
              <a:ext cx="1746885" cy="243840"/>
            </a:xfrm>
            <a:custGeom>
              <a:avLst/>
              <a:gdLst/>
              <a:ahLst/>
              <a:cxnLst/>
              <a:rect l="l" t="t" r="r" b="b"/>
              <a:pathLst>
                <a:path w="1746885" h="243839">
                  <a:moveTo>
                    <a:pt x="1729748" y="243379"/>
                  </a:moveTo>
                  <a:lnTo>
                    <a:pt x="0" y="243379"/>
                  </a:lnTo>
                  <a:lnTo>
                    <a:pt x="0" y="0"/>
                  </a:lnTo>
                  <a:lnTo>
                    <a:pt x="1729748" y="0"/>
                  </a:lnTo>
                  <a:lnTo>
                    <a:pt x="1732231" y="489"/>
                  </a:lnTo>
                  <a:lnTo>
                    <a:pt x="1746641" y="16880"/>
                  </a:lnTo>
                  <a:lnTo>
                    <a:pt x="1746641" y="226484"/>
                  </a:lnTo>
                  <a:lnTo>
                    <a:pt x="1729748" y="243379"/>
                  </a:lnTo>
                  <a:close/>
                </a:path>
              </a:pathLst>
            </a:custGeom>
            <a:solidFill>
              <a:srgbClr val="40B8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458446" y="3222440"/>
              <a:ext cx="1092200" cy="243840"/>
            </a:xfrm>
            <a:custGeom>
              <a:avLst/>
              <a:gdLst/>
              <a:ahLst/>
              <a:cxnLst/>
              <a:rect l="l" t="t" r="r" b="b"/>
              <a:pathLst>
                <a:path w="1092200" h="243839">
                  <a:moveTo>
                    <a:pt x="1074759" y="243385"/>
                  </a:moveTo>
                  <a:lnTo>
                    <a:pt x="0" y="243385"/>
                  </a:lnTo>
                  <a:lnTo>
                    <a:pt x="0" y="0"/>
                  </a:lnTo>
                  <a:lnTo>
                    <a:pt x="1074730" y="0"/>
                  </a:lnTo>
                  <a:lnTo>
                    <a:pt x="1077242" y="493"/>
                  </a:lnTo>
                  <a:lnTo>
                    <a:pt x="1091650" y="16888"/>
                  </a:lnTo>
                  <a:lnTo>
                    <a:pt x="1091650" y="226492"/>
                  </a:lnTo>
                  <a:lnTo>
                    <a:pt x="1074759" y="243385"/>
                  </a:lnTo>
                  <a:close/>
                </a:path>
              </a:pathLst>
            </a:custGeom>
            <a:solidFill>
              <a:srgbClr val="2D8B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458446" y="3549798"/>
              <a:ext cx="3056890" cy="243840"/>
            </a:xfrm>
            <a:custGeom>
              <a:avLst/>
              <a:gdLst/>
              <a:ahLst/>
              <a:cxnLst/>
              <a:rect l="l" t="t" r="r" b="b"/>
              <a:pathLst>
                <a:path w="3056890" h="243839">
                  <a:moveTo>
                    <a:pt x="3039726" y="243379"/>
                  </a:moveTo>
                  <a:lnTo>
                    <a:pt x="0" y="243379"/>
                  </a:lnTo>
                  <a:lnTo>
                    <a:pt x="0" y="0"/>
                  </a:lnTo>
                  <a:lnTo>
                    <a:pt x="3039726" y="0"/>
                  </a:lnTo>
                  <a:lnTo>
                    <a:pt x="3042209" y="488"/>
                  </a:lnTo>
                  <a:lnTo>
                    <a:pt x="3056625" y="16883"/>
                  </a:lnTo>
                  <a:lnTo>
                    <a:pt x="3056625" y="226483"/>
                  </a:lnTo>
                  <a:lnTo>
                    <a:pt x="3039726" y="243379"/>
                  </a:lnTo>
                  <a:close/>
                </a:path>
              </a:pathLst>
            </a:custGeom>
            <a:solidFill>
              <a:srgbClr val="6BE4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458446" y="3805988"/>
              <a:ext cx="2183765" cy="243840"/>
            </a:xfrm>
            <a:custGeom>
              <a:avLst/>
              <a:gdLst/>
              <a:ahLst/>
              <a:cxnLst/>
              <a:rect l="l" t="t" r="r" b="b"/>
              <a:pathLst>
                <a:path w="2183765" h="243839">
                  <a:moveTo>
                    <a:pt x="2166408" y="243379"/>
                  </a:moveTo>
                  <a:lnTo>
                    <a:pt x="0" y="243379"/>
                  </a:lnTo>
                  <a:lnTo>
                    <a:pt x="0" y="0"/>
                  </a:lnTo>
                  <a:lnTo>
                    <a:pt x="2166408" y="0"/>
                  </a:lnTo>
                  <a:lnTo>
                    <a:pt x="2168890" y="487"/>
                  </a:lnTo>
                  <a:lnTo>
                    <a:pt x="2183300" y="16882"/>
                  </a:lnTo>
                  <a:lnTo>
                    <a:pt x="2183300" y="226482"/>
                  </a:lnTo>
                  <a:lnTo>
                    <a:pt x="2166408" y="243379"/>
                  </a:lnTo>
                  <a:close/>
                </a:path>
              </a:pathLst>
            </a:custGeom>
            <a:solidFill>
              <a:srgbClr val="40B8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458446" y="4062191"/>
              <a:ext cx="1310005" cy="243840"/>
            </a:xfrm>
            <a:custGeom>
              <a:avLst/>
              <a:gdLst/>
              <a:ahLst/>
              <a:cxnLst/>
              <a:rect l="l" t="t" r="r" b="b"/>
              <a:pathLst>
                <a:path w="1310005" h="243839">
                  <a:moveTo>
                    <a:pt x="1293089" y="243380"/>
                  </a:moveTo>
                  <a:lnTo>
                    <a:pt x="0" y="243380"/>
                  </a:lnTo>
                  <a:lnTo>
                    <a:pt x="0" y="0"/>
                  </a:lnTo>
                  <a:lnTo>
                    <a:pt x="1293089" y="0"/>
                  </a:lnTo>
                  <a:lnTo>
                    <a:pt x="1295572" y="474"/>
                  </a:lnTo>
                  <a:lnTo>
                    <a:pt x="1309981" y="16869"/>
                  </a:lnTo>
                  <a:lnTo>
                    <a:pt x="1309981" y="226469"/>
                  </a:lnTo>
                  <a:lnTo>
                    <a:pt x="1293089" y="243380"/>
                  </a:lnTo>
                  <a:close/>
                </a:path>
              </a:pathLst>
            </a:custGeom>
            <a:solidFill>
              <a:srgbClr val="2D8B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399251" y="4321166"/>
            <a:ext cx="116839" cy="1809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00" spc="25" dirty="0">
                <a:latin typeface="Lucida Sans"/>
                <a:cs typeface="Lucida Sans"/>
              </a:rPr>
              <a:t>0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53161" y="4321166"/>
            <a:ext cx="102235" cy="1809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00" spc="-50" dirty="0">
                <a:latin typeface="Lucida Sans"/>
                <a:cs typeface="Lucida Sans"/>
              </a:rPr>
              <a:t>5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59693" y="4321166"/>
            <a:ext cx="182880" cy="1809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00" spc="-25" dirty="0">
                <a:latin typeface="Lucida Sans"/>
                <a:cs typeface="Lucida Sans"/>
              </a:rPr>
              <a:t>10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10384" y="4321166"/>
            <a:ext cx="170815" cy="1809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00" spc="-40" dirty="0">
                <a:latin typeface="Lucida Sans"/>
                <a:cs typeface="Lucida Sans"/>
              </a:rPr>
              <a:t>15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49069" y="4321166"/>
            <a:ext cx="187325" cy="1809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00" spc="-25" dirty="0">
                <a:latin typeface="Lucida Sans"/>
                <a:cs typeface="Lucida Sans"/>
              </a:rPr>
              <a:t>20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00948" y="4321166"/>
            <a:ext cx="173355" cy="1809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00" spc="-30" dirty="0">
                <a:latin typeface="Lucida Sans"/>
                <a:cs typeface="Lucida Sans"/>
              </a:rPr>
              <a:t>25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638688" y="4321166"/>
            <a:ext cx="191770" cy="1809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00" spc="-25" dirty="0">
                <a:latin typeface="Lucida Sans"/>
                <a:cs typeface="Lucida Sans"/>
              </a:rPr>
              <a:t>30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27235" y="2029890"/>
            <a:ext cx="8805545" cy="4845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2500" spc="-50" dirty="0">
                <a:solidFill>
                  <a:srgbClr val="583C8F"/>
                </a:solidFill>
                <a:latin typeface="Arial"/>
                <a:cs typeface="Arial"/>
              </a:rPr>
              <a:t>ПОСТУПОВОСТІ</a:t>
            </a:r>
            <a:r>
              <a:rPr sz="2500" spc="-9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50" dirty="0">
                <a:solidFill>
                  <a:srgbClr val="583C8F"/>
                </a:solidFill>
                <a:latin typeface="Arial"/>
                <a:cs typeface="Arial"/>
              </a:rPr>
              <a:t>ТА</a:t>
            </a:r>
            <a:r>
              <a:rPr sz="2500" spc="-9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40" dirty="0">
                <a:solidFill>
                  <a:srgbClr val="583C8F"/>
                </a:solidFill>
                <a:latin typeface="Arial"/>
                <a:cs typeface="Arial"/>
              </a:rPr>
              <a:t>СТРУКТУРИЗАЦІЇ</a:t>
            </a:r>
            <a:r>
              <a:rPr sz="2500" spc="-9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55" dirty="0">
                <a:solidFill>
                  <a:srgbClr val="583C8F"/>
                </a:solidFill>
                <a:latin typeface="Arial"/>
                <a:cs typeface="Arial"/>
              </a:rPr>
              <a:t>ЕТАПІВ</a:t>
            </a:r>
            <a:r>
              <a:rPr sz="2500" spc="-9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50" dirty="0">
                <a:solidFill>
                  <a:srgbClr val="583C8F"/>
                </a:solidFill>
                <a:latin typeface="Arial"/>
                <a:cs typeface="Arial"/>
              </a:rPr>
              <a:t>ЗМІН </a:t>
            </a:r>
            <a:r>
              <a:rPr sz="2500" spc="-30" dirty="0">
                <a:solidFill>
                  <a:srgbClr val="583C8F"/>
                </a:solidFill>
                <a:latin typeface="Arial"/>
                <a:cs typeface="Arial"/>
              </a:rPr>
              <a:t>ЦІННОСТЕЙ </a:t>
            </a:r>
            <a:r>
              <a:rPr sz="2500" dirty="0">
                <a:solidFill>
                  <a:srgbClr val="583C8F"/>
                </a:solidFill>
                <a:latin typeface="Arial"/>
                <a:cs typeface="Arial"/>
              </a:rPr>
              <a:t>У</a:t>
            </a:r>
            <a:r>
              <a:rPr sz="2500" spc="-2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30" dirty="0">
                <a:solidFill>
                  <a:srgbClr val="583C8F"/>
                </a:solidFill>
                <a:latin typeface="Arial"/>
                <a:cs typeface="Arial"/>
              </a:rPr>
              <a:t>РОБОТІ</a:t>
            </a:r>
            <a:r>
              <a:rPr sz="2500" spc="-2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583C8F"/>
                </a:solidFill>
                <a:latin typeface="Arial"/>
                <a:cs typeface="Arial"/>
              </a:rPr>
              <a:t>ПРАЦІВНИКІВ</a:t>
            </a:r>
            <a:r>
              <a:rPr sz="2500" spc="-3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35" dirty="0">
                <a:solidFill>
                  <a:srgbClr val="583C8F"/>
                </a:solidFill>
                <a:latin typeface="Arial"/>
                <a:cs typeface="Arial"/>
              </a:rPr>
              <a:t>БІЗНЕС</a:t>
            </a:r>
            <a:r>
              <a:rPr sz="2500" b="1" spc="-35" dirty="0">
                <a:solidFill>
                  <a:srgbClr val="583C8F"/>
                </a:solidFill>
                <a:latin typeface="Calibri"/>
                <a:cs typeface="Calibri"/>
              </a:rPr>
              <a:t>-</a:t>
            </a:r>
            <a:r>
              <a:rPr sz="2500" spc="-10" dirty="0">
                <a:solidFill>
                  <a:srgbClr val="583C8F"/>
                </a:solidFill>
                <a:latin typeface="Arial"/>
                <a:cs typeface="Arial"/>
              </a:rPr>
              <a:t>СТРУКТУР</a:t>
            </a:r>
            <a:r>
              <a:rPr sz="2500" b="1" spc="-10" dirty="0">
                <a:solidFill>
                  <a:srgbClr val="583C8F"/>
                </a:solidFill>
                <a:latin typeface="Calibri"/>
                <a:cs typeface="Calibri"/>
              </a:rPr>
              <a:t>; </a:t>
            </a:r>
            <a:r>
              <a:rPr sz="2500" dirty="0">
                <a:solidFill>
                  <a:srgbClr val="583C8F"/>
                </a:solidFill>
                <a:latin typeface="Arial"/>
                <a:cs typeface="Arial"/>
              </a:rPr>
              <a:t>МОРАЛЬНО</a:t>
            </a:r>
            <a:r>
              <a:rPr sz="2500" b="1" dirty="0">
                <a:solidFill>
                  <a:srgbClr val="583C8F"/>
                </a:solidFill>
                <a:latin typeface="Calibri"/>
                <a:cs typeface="Calibri"/>
              </a:rPr>
              <a:t>-</a:t>
            </a:r>
            <a:r>
              <a:rPr sz="2500" dirty="0">
                <a:solidFill>
                  <a:srgbClr val="583C8F"/>
                </a:solidFill>
                <a:latin typeface="Arial"/>
                <a:cs typeface="Arial"/>
              </a:rPr>
              <a:t>ПСИХОЛОГІЧНОЇ</a:t>
            </a:r>
            <a:r>
              <a:rPr sz="2500" spc="27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583C8F"/>
                </a:solidFill>
                <a:latin typeface="Arial"/>
                <a:cs typeface="Arial"/>
              </a:rPr>
              <a:t>ПІДГОТОВКИ</a:t>
            </a:r>
            <a:r>
              <a:rPr sz="2500" spc="28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30" dirty="0">
                <a:solidFill>
                  <a:srgbClr val="583C8F"/>
                </a:solidFill>
                <a:latin typeface="Arial"/>
                <a:cs typeface="Arial"/>
              </a:rPr>
              <a:t>ПЕРСОНАЛУ </a:t>
            </a:r>
            <a:r>
              <a:rPr sz="2500" dirty="0">
                <a:solidFill>
                  <a:srgbClr val="583C8F"/>
                </a:solidFill>
                <a:latin typeface="Arial"/>
                <a:cs typeface="Arial"/>
              </a:rPr>
              <a:t>ПІДПРИЄМСТВ</a:t>
            </a:r>
            <a:r>
              <a:rPr sz="2500" b="1" dirty="0">
                <a:solidFill>
                  <a:srgbClr val="583C8F"/>
                </a:solidFill>
                <a:latin typeface="Calibri"/>
                <a:cs typeface="Calibri"/>
              </a:rPr>
              <a:t>,</a:t>
            </a:r>
            <a:r>
              <a:rPr sz="2500" b="1" spc="15" dirty="0">
                <a:solidFill>
                  <a:srgbClr val="583C8F"/>
                </a:solidFill>
                <a:latin typeface="Calibri"/>
                <a:cs typeface="Calibri"/>
              </a:rPr>
              <a:t> </a:t>
            </a:r>
            <a:r>
              <a:rPr sz="2500" spc="-20" dirty="0">
                <a:solidFill>
                  <a:srgbClr val="583C8F"/>
                </a:solidFill>
                <a:latin typeface="Arial"/>
                <a:cs typeface="Arial"/>
              </a:rPr>
              <a:t>УСВІДОМЛЕННЯ</a:t>
            </a:r>
            <a:r>
              <a:rPr sz="2500" spc="-11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45" dirty="0">
                <a:solidFill>
                  <a:srgbClr val="583C8F"/>
                </a:solidFill>
                <a:latin typeface="Arial"/>
                <a:cs typeface="Arial"/>
              </a:rPr>
              <a:t>НЕОБХІДНОСТІ</a:t>
            </a:r>
            <a:r>
              <a:rPr sz="2500" spc="-11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65" dirty="0">
                <a:solidFill>
                  <a:srgbClr val="583C8F"/>
                </a:solidFill>
                <a:latin typeface="Arial"/>
                <a:cs typeface="Arial"/>
              </a:rPr>
              <a:t>ЗМІНИ </a:t>
            </a:r>
            <a:r>
              <a:rPr sz="2500" spc="-10" dirty="0">
                <a:solidFill>
                  <a:srgbClr val="583C8F"/>
                </a:solidFill>
                <a:latin typeface="Arial"/>
                <a:cs typeface="Arial"/>
              </a:rPr>
              <a:t>КОРПОРАТИВНОЇ</a:t>
            </a:r>
            <a:r>
              <a:rPr sz="2500" spc="-15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583C8F"/>
                </a:solidFill>
                <a:latin typeface="Arial"/>
                <a:cs typeface="Arial"/>
              </a:rPr>
              <a:t>КУЛЬТУРИ</a:t>
            </a:r>
            <a:r>
              <a:rPr sz="2500" spc="-14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50" dirty="0">
                <a:solidFill>
                  <a:srgbClr val="583C8F"/>
                </a:solidFill>
                <a:latin typeface="Arial"/>
                <a:cs typeface="Arial"/>
              </a:rPr>
              <a:t>ТА</a:t>
            </a:r>
            <a:r>
              <a:rPr sz="2500" spc="-12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583C8F"/>
                </a:solidFill>
                <a:latin typeface="Arial"/>
                <a:cs typeface="Arial"/>
              </a:rPr>
              <a:t>ПЕРЕОЦІНКИ </a:t>
            </a:r>
            <a:r>
              <a:rPr sz="2500" spc="-35" dirty="0">
                <a:solidFill>
                  <a:srgbClr val="583C8F"/>
                </a:solidFill>
                <a:latin typeface="Arial"/>
                <a:cs typeface="Arial"/>
              </a:rPr>
              <a:t>КОРПОРАТИВНИХ</a:t>
            </a:r>
            <a:r>
              <a:rPr sz="2500" spc="-6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583C8F"/>
                </a:solidFill>
                <a:latin typeface="Arial"/>
                <a:cs typeface="Arial"/>
              </a:rPr>
              <a:t>ЦІННОСТЕЙ</a:t>
            </a:r>
            <a:r>
              <a:rPr sz="2500" b="1" spc="-10" dirty="0">
                <a:solidFill>
                  <a:srgbClr val="583C8F"/>
                </a:solidFill>
                <a:latin typeface="Calibri"/>
                <a:cs typeface="Calibri"/>
              </a:rPr>
              <a:t>;</a:t>
            </a:r>
            <a:endParaRPr sz="2500" dirty="0">
              <a:latin typeface="Calibri"/>
              <a:cs typeface="Calibri"/>
            </a:endParaRPr>
          </a:p>
          <a:p>
            <a:pPr marL="12700" marR="66040" algn="just">
              <a:lnSpc>
                <a:spcPct val="114999"/>
              </a:lnSpc>
            </a:pPr>
            <a:r>
              <a:rPr sz="2500" spc="-70" dirty="0">
                <a:solidFill>
                  <a:srgbClr val="583C8F"/>
                </a:solidFill>
                <a:latin typeface="Arial"/>
                <a:cs typeface="Arial"/>
              </a:rPr>
              <a:t>СИСТЕМНОСТІ</a:t>
            </a:r>
            <a:r>
              <a:rPr sz="2500" spc="-2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145" dirty="0">
                <a:solidFill>
                  <a:srgbClr val="583C8F"/>
                </a:solidFill>
                <a:latin typeface="Arial"/>
                <a:cs typeface="Arial"/>
              </a:rPr>
              <a:t>І</a:t>
            </a:r>
            <a:r>
              <a:rPr sz="2500" spc="-2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120" dirty="0">
                <a:solidFill>
                  <a:srgbClr val="583C8F"/>
                </a:solidFill>
                <a:latin typeface="Arial"/>
                <a:cs typeface="Arial"/>
              </a:rPr>
              <a:t>БЕЗПЕРЕРВНОСТІ</a:t>
            </a:r>
            <a:r>
              <a:rPr sz="2500" spc="-2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583C8F"/>
                </a:solidFill>
                <a:latin typeface="Arial"/>
                <a:cs typeface="Arial"/>
              </a:rPr>
              <a:t>ВПРОВАДЖЕННЯ </a:t>
            </a:r>
            <a:r>
              <a:rPr sz="2500" spc="-55" dirty="0">
                <a:solidFill>
                  <a:srgbClr val="583C8F"/>
                </a:solidFill>
                <a:latin typeface="Arial"/>
                <a:cs typeface="Arial"/>
              </a:rPr>
              <a:t>НОВОВВЕДЕНЬ</a:t>
            </a:r>
            <a:r>
              <a:rPr sz="2500" spc="-2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583C8F"/>
                </a:solidFill>
                <a:latin typeface="Arial"/>
                <a:cs typeface="Arial"/>
              </a:rPr>
              <a:t>ЗА</a:t>
            </a:r>
            <a:r>
              <a:rPr sz="2500" spc="-2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583C8F"/>
                </a:solidFill>
                <a:latin typeface="Arial"/>
                <a:cs typeface="Arial"/>
              </a:rPr>
              <a:t>УМОВИ</a:t>
            </a:r>
            <a:r>
              <a:rPr sz="2500" spc="-2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70" dirty="0">
                <a:solidFill>
                  <a:srgbClr val="583C8F"/>
                </a:solidFill>
                <a:latin typeface="Arial"/>
                <a:cs typeface="Arial"/>
              </a:rPr>
              <a:t>ЗМІН</a:t>
            </a:r>
            <a:r>
              <a:rPr sz="2500" spc="-2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583C8F"/>
                </a:solidFill>
                <a:latin typeface="Arial"/>
                <a:cs typeface="Arial"/>
              </a:rPr>
              <a:t>ЗОВНІШНЬОГО </a:t>
            </a:r>
            <a:r>
              <a:rPr sz="2500" spc="-35" dirty="0">
                <a:solidFill>
                  <a:srgbClr val="583C8F"/>
                </a:solidFill>
                <a:latin typeface="Arial"/>
                <a:cs typeface="Arial"/>
              </a:rPr>
              <a:t>СЕРЕДОВИЩА</a:t>
            </a:r>
            <a:r>
              <a:rPr sz="2500" b="1" spc="-35" dirty="0">
                <a:solidFill>
                  <a:srgbClr val="583C8F"/>
                </a:solidFill>
                <a:latin typeface="Calibri"/>
                <a:cs typeface="Calibri"/>
              </a:rPr>
              <a:t>,</a:t>
            </a:r>
            <a:r>
              <a:rPr sz="2500" b="1" spc="-15" dirty="0">
                <a:solidFill>
                  <a:srgbClr val="583C8F"/>
                </a:solidFill>
                <a:latin typeface="Calibri"/>
                <a:cs typeface="Calibri"/>
              </a:rPr>
              <a:t> </a:t>
            </a:r>
            <a:r>
              <a:rPr sz="2500" spc="-65" dirty="0">
                <a:solidFill>
                  <a:srgbClr val="583C8F"/>
                </a:solidFill>
                <a:latin typeface="Arial"/>
                <a:cs typeface="Arial"/>
              </a:rPr>
              <a:t>УЗГОДЖЕННЯ</a:t>
            </a:r>
            <a:r>
              <a:rPr sz="2500" spc="-11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55" dirty="0">
                <a:solidFill>
                  <a:srgbClr val="583C8F"/>
                </a:solidFill>
                <a:latin typeface="Arial"/>
                <a:cs typeface="Arial"/>
              </a:rPr>
              <a:t>НОВОВВЕДЕНЬ</a:t>
            </a:r>
            <a:r>
              <a:rPr sz="2500" spc="-12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25" dirty="0">
                <a:solidFill>
                  <a:srgbClr val="583C8F"/>
                </a:solidFill>
                <a:latin typeface="Arial"/>
                <a:cs typeface="Arial"/>
              </a:rPr>
              <a:t>ІЗ </a:t>
            </a:r>
            <a:r>
              <a:rPr sz="2500" dirty="0">
                <a:solidFill>
                  <a:srgbClr val="583C8F"/>
                </a:solidFill>
                <a:latin typeface="Arial"/>
                <a:cs typeface="Arial"/>
              </a:rPr>
              <a:t>ФУНДАМЕНТАЛЬНИМИ</a:t>
            </a:r>
            <a:r>
              <a:rPr sz="2500" spc="5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40" dirty="0">
                <a:solidFill>
                  <a:srgbClr val="583C8F"/>
                </a:solidFill>
                <a:latin typeface="Arial"/>
                <a:cs typeface="Arial"/>
              </a:rPr>
              <a:t>ЕЛЕМЕНТАМИ</a:t>
            </a:r>
            <a:r>
              <a:rPr sz="2500" spc="5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583C8F"/>
                </a:solidFill>
                <a:latin typeface="Arial"/>
                <a:cs typeface="Arial"/>
              </a:rPr>
              <a:t>КОРПОРАТИВНОЇ КУЛЬТУРИ</a:t>
            </a:r>
            <a:r>
              <a:rPr sz="2500" b="1" spc="-10" dirty="0">
                <a:solidFill>
                  <a:srgbClr val="583C8F"/>
                </a:solidFill>
                <a:latin typeface="Calibri"/>
                <a:cs typeface="Calibri"/>
              </a:rPr>
              <a:t>.</a:t>
            </a:r>
            <a:endParaRPr sz="25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4378" y="5120928"/>
            <a:ext cx="5370221" cy="44371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2500" spc="-20" dirty="0">
                <a:latin typeface="Arial"/>
                <a:cs typeface="Arial"/>
              </a:rPr>
              <a:t>ФОРМУВАННЯ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145" dirty="0">
                <a:latin typeface="Arial"/>
                <a:cs typeface="Arial"/>
              </a:rPr>
              <a:t>І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РОЗВИТОК КОРПОРАТИВНОЇ</a:t>
            </a:r>
            <a:r>
              <a:rPr sz="2500" spc="-13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КУЛЬТУРИ</a:t>
            </a:r>
            <a:r>
              <a:rPr sz="2500" spc="-114" dirty="0">
                <a:latin typeface="Arial"/>
                <a:cs typeface="Arial"/>
              </a:rPr>
              <a:t> </a:t>
            </a:r>
            <a:r>
              <a:rPr sz="2500" spc="434" dirty="0">
                <a:latin typeface="Lucida Sans Unicode"/>
                <a:cs typeface="Lucida Sans Unicode"/>
              </a:rPr>
              <a:t>–</a:t>
            </a:r>
            <a:r>
              <a:rPr sz="2500" spc="-195" dirty="0">
                <a:latin typeface="Lucida Sans Unicode"/>
                <a:cs typeface="Lucida Sans Unicode"/>
              </a:rPr>
              <a:t> </a:t>
            </a:r>
            <a:r>
              <a:rPr sz="2500" spc="-20" dirty="0">
                <a:latin typeface="Arial"/>
                <a:cs typeface="Arial"/>
              </a:rPr>
              <a:t>ОДИН </a:t>
            </a:r>
            <a:r>
              <a:rPr sz="2500" dirty="0">
                <a:latin typeface="Arial"/>
                <a:cs typeface="Arial"/>
              </a:rPr>
              <a:t>ІЗ</a:t>
            </a:r>
            <a:r>
              <a:rPr sz="2500" spc="8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НАЙВАЖЛИВІШИХ</a:t>
            </a:r>
            <a:r>
              <a:rPr sz="2500" spc="85" dirty="0">
                <a:latin typeface="Arial"/>
                <a:cs typeface="Arial"/>
              </a:rPr>
              <a:t> </a:t>
            </a:r>
            <a:r>
              <a:rPr sz="2500" spc="-75" dirty="0">
                <a:latin typeface="Arial"/>
                <a:cs typeface="Arial"/>
              </a:rPr>
              <a:t>ПРОЦЕСІВ</a:t>
            </a:r>
            <a:r>
              <a:rPr sz="2500" spc="90" dirty="0">
                <a:latin typeface="Arial"/>
                <a:cs typeface="Arial"/>
              </a:rPr>
              <a:t> </a:t>
            </a:r>
            <a:r>
              <a:rPr sz="2500" spc="-25" dirty="0">
                <a:latin typeface="Arial"/>
                <a:cs typeface="Arial"/>
              </a:rPr>
              <a:t>НА </a:t>
            </a:r>
            <a:r>
              <a:rPr sz="2500" spc="-10" dirty="0">
                <a:latin typeface="Arial"/>
                <a:cs typeface="Arial"/>
              </a:rPr>
              <a:t>ПІДПРИЄМСТВІ</a:t>
            </a:r>
            <a:r>
              <a:rPr sz="2500" spc="-9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У</a:t>
            </a:r>
            <a:r>
              <a:rPr sz="2500" spc="-8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СУЧАСНИХ </a:t>
            </a:r>
            <a:r>
              <a:rPr sz="2500" dirty="0">
                <a:latin typeface="Arial"/>
                <a:cs typeface="Arial"/>
              </a:rPr>
              <a:t>РИНКОВИХ</a:t>
            </a:r>
            <a:r>
              <a:rPr sz="2500" spc="-110" dirty="0">
                <a:latin typeface="Arial"/>
                <a:cs typeface="Arial"/>
              </a:rPr>
              <a:t> </a:t>
            </a:r>
            <a:r>
              <a:rPr sz="2500" spc="-75" dirty="0">
                <a:latin typeface="Arial"/>
                <a:cs typeface="Arial"/>
              </a:rPr>
              <a:t>УМОВАХ</a:t>
            </a:r>
            <a:r>
              <a:rPr sz="2500" spc="-75" dirty="0">
                <a:latin typeface="Lucida Sans Unicode"/>
                <a:cs typeface="Lucida Sans Unicode"/>
              </a:rPr>
              <a:t>.</a:t>
            </a:r>
            <a:r>
              <a:rPr sz="2500" spc="-125" dirty="0">
                <a:latin typeface="Lucida Sans Unicode"/>
                <a:cs typeface="Lucida Sans Unicode"/>
              </a:rPr>
              <a:t> </a:t>
            </a:r>
            <a:r>
              <a:rPr sz="2500" spc="-25" dirty="0">
                <a:latin typeface="Arial"/>
                <a:cs typeface="Arial"/>
              </a:rPr>
              <a:t>ВІН СПРЯМОВАНИЙ</a:t>
            </a:r>
            <a:r>
              <a:rPr sz="2500" spc="-8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</a:t>
            </a:r>
            <a:r>
              <a:rPr sz="2500" spc="-8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ПОЄДНАННЯ РІЗНИХ</a:t>
            </a:r>
            <a:r>
              <a:rPr sz="2500" spc="-105" dirty="0">
                <a:latin typeface="Arial"/>
                <a:cs typeface="Arial"/>
              </a:rPr>
              <a:t> </a:t>
            </a:r>
            <a:r>
              <a:rPr sz="2500" spc="-30" dirty="0">
                <a:latin typeface="Arial"/>
                <a:cs typeface="Arial"/>
              </a:rPr>
              <a:t>ЦІННОСТЕЙ</a:t>
            </a:r>
            <a:r>
              <a:rPr sz="2500" spc="-10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У</a:t>
            </a:r>
            <a:r>
              <a:rPr sz="2500" spc="-10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СТРУКТУРІ </a:t>
            </a:r>
            <a:r>
              <a:rPr sz="2500" spc="-70" dirty="0">
                <a:latin typeface="Arial"/>
                <a:cs typeface="Arial"/>
              </a:rPr>
              <a:t>ПЕРСОНАЛУ</a:t>
            </a:r>
            <a:r>
              <a:rPr sz="2500" spc="-75" dirty="0">
                <a:latin typeface="Arial"/>
                <a:cs typeface="Arial"/>
              </a:rPr>
              <a:t> </a:t>
            </a:r>
            <a:r>
              <a:rPr sz="2500" spc="-65" dirty="0">
                <a:latin typeface="Arial"/>
                <a:cs typeface="Arial"/>
              </a:rPr>
              <a:t>ТА</a:t>
            </a:r>
            <a:r>
              <a:rPr sz="2500" spc="-75" dirty="0">
                <a:latin typeface="Arial"/>
                <a:cs typeface="Arial"/>
              </a:rPr>
              <a:t> </a:t>
            </a:r>
            <a:r>
              <a:rPr sz="2500" spc="-80" dirty="0">
                <a:latin typeface="Arial"/>
                <a:cs typeface="Arial"/>
              </a:rPr>
              <a:t>ВІДБУВАЄТЬСЯ</a:t>
            </a:r>
            <a:r>
              <a:rPr sz="2500" spc="-70" dirty="0">
                <a:latin typeface="Arial"/>
                <a:cs typeface="Arial"/>
              </a:rPr>
              <a:t> </a:t>
            </a:r>
            <a:r>
              <a:rPr sz="2500" spc="-50" dirty="0">
                <a:latin typeface="Arial"/>
                <a:cs typeface="Arial"/>
              </a:rPr>
              <a:t>В </a:t>
            </a:r>
            <a:r>
              <a:rPr sz="2500" spc="-114" dirty="0">
                <a:latin typeface="Arial"/>
                <a:cs typeface="Arial"/>
              </a:rPr>
              <a:t>МЕЖАХ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spc="-50" dirty="0">
                <a:latin typeface="Arial"/>
                <a:cs typeface="Arial"/>
              </a:rPr>
              <a:t>ПЕВНИХ</a:t>
            </a:r>
            <a:r>
              <a:rPr sz="2500" spc="-11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ПРАВИЛ</a:t>
            </a:r>
            <a:r>
              <a:rPr sz="2500" spc="-10" dirty="0">
                <a:latin typeface="Lucida Sans Unicode"/>
                <a:cs typeface="Lucida Sans Unicode"/>
              </a:rPr>
              <a:t>:</a:t>
            </a:r>
            <a:endParaRPr sz="25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952019" y="482920"/>
            <a:ext cx="10079355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4999"/>
              </a:lnSpc>
              <a:spcBef>
                <a:spcPts val="100"/>
              </a:spcBef>
            </a:pPr>
            <a:r>
              <a:rPr sz="2500" spc="-20" dirty="0">
                <a:solidFill>
                  <a:srgbClr val="583C8F"/>
                </a:solidFill>
              </a:rPr>
              <a:t>ПОБУДОВА</a:t>
            </a:r>
            <a:r>
              <a:rPr sz="2500" spc="-95" dirty="0">
                <a:solidFill>
                  <a:srgbClr val="583C8F"/>
                </a:solidFill>
              </a:rPr>
              <a:t> </a:t>
            </a:r>
            <a:r>
              <a:rPr sz="2500" spc="-10" dirty="0">
                <a:solidFill>
                  <a:srgbClr val="583C8F"/>
                </a:solidFill>
              </a:rPr>
              <a:t>КОРПОРАТИВНОЇ</a:t>
            </a:r>
            <a:r>
              <a:rPr sz="2500" spc="-90" dirty="0">
                <a:solidFill>
                  <a:srgbClr val="583C8F"/>
                </a:solidFill>
              </a:rPr>
              <a:t> </a:t>
            </a:r>
            <a:r>
              <a:rPr sz="2500" dirty="0">
                <a:solidFill>
                  <a:srgbClr val="583C8F"/>
                </a:solidFill>
              </a:rPr>
              <a:t>КУЛЬТУРИ</a:t>
            </a:r>
            <a:r>
              <a:rPr sz="2500" spc="-90" dirty="0">
                <a:solidFill>
                  <a:srgbClr val="583C8F"/>
                </a:solidFill>
              </a:rPr>
              <a:t> </a:t>
            </a:r>
            <a:r>
              <a:rPr sz="2500" dirty="0">
                <a:solidFill>
                  <a:srgbClr val="583C8F"/>
                </a:solidFill>
              </a:rPr>
              <a:t>ОРГАНІЗАЦІЇ</a:t>
            </a:r>
            <a:r>
              <a:rPr sz="2500" spc="-90" dirty="0">
                <a:solidFill>
                  <a:srgbClr val="583C8F"/>
                </a:solidFill>
              </a:rPr>
              <a:t> </a:t>
            </a:r>
            <a:r>
              <a:rPr sz="2500" spc="-10" dirty="0">
                <a:solidFill>
                  <a:srgbClr val="583C8F"/>
                </a:solidFill>
              </a:rPr>
              <a:t>ПОВИННА </a:t>
            </a:r>
            <a:r>
              <a:rPr sz="2500" spc="-20" dirty="0">
                <a:solidFill>
                  <a:srgbClr val="583C8F"/>
                </a:solidFill>
              </a:rPr>
              <a:t>ЗДІЙСНЮВАТИСЬ</a:t>
            </a:r>
            <a:r>
              <a:rPr sz="2500" spc="-35" dirty="0">
                <a:solidFill>
                  <a:srgbClr val="583C8F"/>
                </a:solidFill>
              </a:rPr>
              <a:t> </a:t>
            </a:r>
            <a:r>
              <a:rPr sz="2500" dirty="0">
                <a:solidFill>
                  <a:srgbClr val="583C8F"/>
                </a:solidFill>
              </a:rPr>
              <a:t>ЯК</a:t>
            </a:r>
            <a:r>
              <a:rPr sz="2500" spc="-30" dirty="0">
                <a:solidFill>
                  <a:srgbClr val="583C8F"/>
                </a:solidFill>
              </a:rPr>
              <a:t> </a:t>
            </a:r>
            <a:r>
              <a:rPr sz="2500" dirty="0">
                <a:solidFill>
                  <a:srgbClr val="583C8F"/>
                </a:solidFill>
              </a:rPr>
              <a:t>ЄДИНИЙ</a:t>
            </a:r>
            <a:r>
              <a:rPr sz="2500" spc="-35" dirty="0">
                <a:solidFill>
                  <a:srgbClr val="583C8F"/>
                </a:solidFill>
              </a:rPr>
              <a:t> </a:t>
            </a:r>
            <a:r>
              <a:rPr sz="2500" dirty="0">
                <a:solidFill>
                  <a:srgbClr val="583C8F"/>
                </a:solidFill>
              </a:rPr>
              <a:t>КОМПЛЕКСНИЙ</a:t>
            </a:r>
            <a:r>
              <a:rPr sz="2500" spc="-30" dirty="0">
                <a:solidFill>
                  <a:srgbClr val="583C8F"/>
                </a:solidFill>
              </a:rPr>
              <a:t> </a:t>
            </a:r>
            <a:r>
              <a:rPr sz="2500" spc="-40" dirty="0">
                <a:solidFill>
                  <a:srgbClr val="583C8F"/>
                </a:solidFill>
              </a:rPr>
              <a:t>ПРОЦЕС</a:t>
            </a:r>
            <a:r>
              <a:rPr sz="2500" b="1" spc="-40" dirty="0">
                <a:solidFill>
                  <a:srgbClr val="583C8F"/>
                </a:solidFill>
                <a:latin typeface="Calibri"/>
                <a:cs typeface="Calibri"/>
              </a:rPr>
              <a:t>,</a:t>
            </a:r>
            <a:r>
              <a:rPr sz="2500" b="1" spc="100" dirty="0">
                <a:solidFill>
                  <a:srgbClr val="583C8F"/>
                </a:solidFill>
                <a:latin typeface="Calibri"/>
                <a:cs typeface="Calibri"/>
              </a:rPr>
              <a:t> </a:t>
            </a:r>
            <a:r>
              <a:rPr sz="2500" spc="-20" dirty="0">
                <a:solidFill>
                  <a:srgbClr val="583C8F"/>
                </a:solidFill>
              </a:rPr>
              <a:t>ЯКИЙ </a:t>
            </a:r>
            <a:r>
              <a:rPr sz="2500" spc="-10" dirty="0">
                <a:solidFill>
                  <a:srgbClr val="583C8F"/>
                </a:solidFill>
              </a:rPr>
              <a:t>ОХОПЛЮЄ</a:t>
            </a:r>
            <a:r>
              <a:rPr sz="2500" spc="-20" dirty="0">
                <a:solidFill>
                  <a:srgbClr val="583C8F"/>
                </a:solidFill>
              </a:rPr>
              <a:t> </a:t>
            </a:r>
            <a:r>
              <a:rPr sz="2500" dirty="0">
                <a:solidFill>
                  <a:srgbClr val="583C8F"/>
                </a:solidFill>
              </a:rPr>
              <a:t>РІЗНІ</a:t>
            </a:r>
            <a:r>
              <a:rPr sz="2500" spc="-15" dirty="0">
                <a:solidFill>
                  <a:srgbClr val="583C8F"/>
                </a:solidFill>
              </a:rPr>
              <a:t> </a:t>
            </a:r>
            <a:r>
              <a:rPr sz="2500" spc="-90" dirty="0">
                <a:solidFill>
                  <a:srgbClr val="583C8F"/>
                </a:solidFill>
              </a:rPr>
              <a:t>СФЕРИ</a:t>
            </a:r>
            <a:r>
              <a:rPr sz="2500" spc="-20" dirty="0">
                <a:solidFill>
                  <a:srgbClr val="583C8F"/>
                </a:solidFill>
              </a:rPr>
              <a:t> </a:t>
            </a:r>
            <a:r>
              <a:rPr sz="2500" dirty="0">
                <a:solidFill>
                  <a:srgbClr val="583C8F"/>
                </a:solidFill>
              </a:rPr>
              <a:t>ДІЯЛЬНОСТІ</a:t>
            </a:r>
            <a:r>
              <a:rPr sz="2500" b="1" dirty="0">
                <a:solidFill>
                  <a:srgbClr val="583C8F"/>
                </a:solidFill>
                <a:latin typeface="Calibri"/>
                <a:cs typeface="Calibri"/>
              </a:rPr>
              <a:t>,</a:t>
            </a:r>
            <a:r>
              <a:rPr sz="2500" b="1" spc="114" dirty="0">
                <a:solidFill>
                  <a:srgbClr val="583C8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583C8F"/>
                </a:solidFill>
              </a:rPr>
              <a:t>ЗОКРЕМА</a:t>
            </a:r>
            <a:r>
              <a:rPr sz="2500" b="1" spc="-10" dirty="0">
                <a:solidFill>
                  <a:srgbClr val="583C8F"/>
                </a:solidFill>
                <a:latin typeface="Calibri"/>
                <a:cs typeface="Calibri"/>
              </a:rPr>
              <a:t>:</a:t>
            </a:r>
            <a:endParaRPr sz="25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31807" y="4844445"/>
            <a:ext cx="85725" cy="8572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163731" y="2748907"/>
            <a:ext cx="3818254" cy="3350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599"/>
              </a:lnSpc>
              <a:spcBef>
                <a:spcPts val="100"/>
              </a:spcBef>
            </a:pPr>
            <a:r>
              <a:rPr sz="2000" spc="65" dirty="0">
                <a:latin typeface="Arial"/>
                <a:cs typeface="Arial"/>
              </a:rPr>
              <a:t>налагоджування</a:t>
            </a:r>
            <a:r>
              <a:rPr sz="2000" spc="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зв</a:t>
            </a:r>
            <a:r>
              <a:rPr sz="2000" dirty="0">
                <a:latin typeface="Lucida Sans Unicode"/>
                <a:cs typeface="Lucida Sans Unicode"/>
              </a:rPr>
              <a:t>’</a:t>
            </a:r>
            <a:r>
              <a:rPr sz="2000" dirty="0">
                <a:latin typeface="Arial"/>
                <a:cs typeface="Arial"/>
              </a:rPr>
              <a:t>язку</a:t>
            </a:r>
            <a:r>
              <a:rPr sz="2000" spc="80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з </a:t>
            </a:r>
            <a:r>
              <a:rPr sz="2000" spc="110" dirty="0">
                <a:latin typeface="Arial"/>
                <a:cs typeface="Arial"/>
              </a:rPr>
              <a:t>потенційними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споживачами </a:t>
            </a:r>
            <a:r>
              <a:rPr sz="2000" dirty="0">
                <a:latin typeface="Arial"/>
                <a:cs typeface="Arial"/>
              </a:rPr>
              <a:t>та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системний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105" dirty="0">
                <a:latin typeface="Arial"/>
                <a:cs typeface="Arial"/>
              </a:rPr>
              <a:t>моніторинг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змін </a:t>
            </a:r>
            <a:r>
              <a:rPr sz="2000" spc="114" dirty="0">
                <a:latin typeface="Arial"/>
                <a:cs typeface="Arial"/>
              </a:rPr>
              <a:t>ринкового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середовища</a:t>
            </a:r>
            <a:r>
              <a:rPr sz="2000" spc="-10" dirty="0">
                <a:latin typeface="Lucida Sans Unicode"/>
                <a:cs typeface="Lucida Sans Unicode"/>
              </a:rPr>
              <a:t>;</a:t>
            </a:r>
            <a:endParaRPr sz="20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900"/>
              </a:spcBef>
            </a:pPr>
            <a:endParaRPr sz="2000" dirty="0">
              <a:latin typeface="Lucida Sans Unicode"/>
              <a:cs typeface="Lucida Sans Unicode"/>
            </a:endParaRPr>
          </a:p>
          <a:p>
            <a:pPr marL="208915" marR="212090" algn="ctr">
              <a:lnSpc>
                <a:spcPct val="115599"/>
              </a:lnSpc>
            </a:pPr>
            <a:r>
              <a:rPr sz="2000" spc="70" dirty="0">
                <a:latin typeface="Arial"/>
                <a:cs typeface="Arial"/>
              </a:rPr>
              <a:t>забезпечення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збереження</a:t>
            </a:r>
            <a:r>
              <a:rPr sz="2000" spc="-10" dirty="0">
                <a:latin typeface="Lucida Sans Unicode"/>
                <a:cs typeface="Lucida Sans Unicode"/>
              </a:rPr>
              <a:t>, </a:t>
            </a:r>
            <a:r>
              <a:rPr sz="2000" spc="55" dirty="0">
                <a:latin typeface="Arial"/>
                <a:cs typeface="Arial"/>
              </a:rPr>
              <a:t>ліквідності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165" dirty="0">
                <a:latin typeface="Arial"/>
                <a:cs typeface="Arial"/>
              </a:rPr>
              <a:t>й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55" dirty="0">
                <a:latin typeface="Arial"/>
                <a:cs typeface="Arial"/>
              </a:rPr>
              <a:t>оборотності товарно</a:t>
            </a:r>
            <a:r>
              <a:rPr sz="2000" spc="55" dirty="0">
                <a:latin typeface="Lucida Sans Unicode"/>
                <a:cs typeface="Lucida Sans Unicode"/>
              </a:rPr>
              <a:t>-</a:t>
            </a:r>
            <a:r>
              <a:rPr sz="2000" spc="55" dirty="0">
                <a:latin typeface="Arial"/>
                <a:cs typeface="Arial"/>
              </a:rPr>
              <a:t>матеріальних </a:t>
            </a:r>
            <a:r>
              <a:rPr sz="2000" spc="-10" dirty="0">
                <a:latin typeface="Arial"/>
                <a:cs typeface="Arial"/>
              </a:rPr>
              <a:t>запасів</a:t>
            </a:r>
            <a:r>
              <a:rPr sz="2000" spc="-10" dirty="0">
                <a:latin typeface="Lucida Sans Unicode"/>
                <a:cs typeface="Lucida Sans Unicode"/>
              </a:rPr>
              <a:t>;</a:t>
            </a:r>
            <a:endParaRPr sz="2000" dirty="0">
              <a:latin typeface="Lucida Sans Unicode"/>
              <a:cs typeface="Lucida Sans Unicode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89464" y="5523905"/>
            <a:ext cx="85725" cy="8572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2827000" y="2748907"/>
            <a:ext cx="3796029" cy="4382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0" algn="ctr">
              <a:lnSpc>
                <a:spcPct val="115599"/>
              </a:lnSpc>
              <a:spcBef>
                <a:spcPts val="100"/>
              </a:spcBef>
            </a:pPr>
            <a:r>
              <a:rPr sz="2000" spc="90" dirty="0">
                <a:latin typeface="Arial"/>
                <a:cs typeface="Arial"/>
              </a:rPr>
              <a:t>підвищення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50" dirty="0">
                <a:latin typeface="Arial"/>
                <a:cs typeface="Arial"/>
              </a:rPr>
              <a:t>обсягів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реалізації </a:t>
            </a:r>
            <a:r>
              <a:rPr sz="2000" spc="60" dirty="0">
                <a:latin typeface="Arial"/>
                <a:cs typeface="Arial"/>
              </a:rPr>
              <a:t>товарів</a:t>
            </a:r>
            <a:r>
              <a:rPr sz="2000" dirty="0">
                <a:latin typeface="Arial"/>
                <a:cs typeface="Arial"/>
              </a:rPr>
              <a:t> та </a:t>
            </a:r>
            <a:r>
              <a:rPr sz="2000" spc="40" dirty="0">
                <a:latin typeface="Arial"/>
                <a:cs typeface="Arial"/>
              </a:rPr>
              <a:t>послуг </a:t>
            </a:r>
            <a:r>
              <a:rPr sz="2000" spc="95" dirty="0">
                <a:latin typeface="Lucida Sans Unicode"/>
                <a:cs typeface="Lucida Sans Unicode"/>
              </a:rPr>
              <a:t>(</a:t>
            </a:r>
            <a:r>
              <a:rPr sz="2000" spc="95" dirty="0">
                <a:latin typeface="Arial"/>
                <a:cs typeface="Arial"/>
              </a:rPr>
              <a:t>дотримання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50" dirty="0">
                <a:latin typeface="Arial"/>
                <a:cs typeface="Arial"/>
              </a:rPr>
              <a:t>ділового </a:t>
            </a:r>
            <a:r>
              <a:rPr sz="2000" dirty="0">
                <a:latin typeface="Arial"/>
                <a:cs typeface="Arial"/>
              </a:rPr>
              <a:t>етикету</a:t>
            </a:r>
            <a:r>
              <a:rPr sz="2000" dirty="0">
                <a:latin typeface="Lucida Sans Unicode"/>
                <a:cs typeface="Lucida Sans Unicode"/>
              </a:rPr>
              <a:t>,</a:t>
            </a:r>
            <a:r>
              <a:rPr sz="2000" spc="75" dirty="0">
                <a:latin typeface="Lucida Sans Unicode"/>
                <a:cs typeface="Lucida Sans Unicode"/>
              </a:rPr>
              <a:t> </a:t>
            </a:r>
            <a:r>
              <a:rPr sz="2000" spc="80" dirty="0">
                <a:latin typeface="Arial"/>
                <a:cs typeface="Arial"/>
              </a:rPr>
              <a:t>корпоративної </a:t>
            </a:r>
            <a:r>
              <a:rPr sz="2000" dirty="0">
                <a:latin typeface="Arial"/>
                <a:cs typeface="Arial"/>
              </a:rPr>
              <a:t>культури</a:t>
            </a:r>
            <a:r>
              <a:rPr sz="2000" dirty="0">
                <a:latin typeface="Lucida Sans Unicode"/>
                <a:cs typeface="Lucida Sans Unicode"/>
              </a:rPr>
              <a:t>,</a:t>
            </a:r>
            <a:r>
              <a:rPr sz="2000" spc="280" dirty="0">
                <a:latin typeface="Lucida Sans Unicode"/>
                <a:cs typeface="Lucida Sans Unicode"/>
              </a:rPr>
              <a:t> </a:t>
            </a:r>
            <a:r>
              <a:rPr sz="2000" spc="50" dirty="0" err="1">
                <a:latin typeface="Arial"/>
                <a:cs typeface="Arial"/>
              </a:rPr>
              <a:t>іміджу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lang="uk-UA" sz="2000" spc="65" dirty="0" smtClean="0">
                <a:latin typeface="Arial"/>
                <a:cs typeface="Arial"/>
              </a:rPr>
              <a:t>підприємства</a:t>
            </a:r>
            <a:r>
              <a:rPr sz="2000" spc="65" dirty="0" smtClean="0">
                <a:latin typeface="Lucida Sans Unicode"/>
                <a:cs typeface="Lucida Sans Unicode"/>
              </a:rPr>
              <a:t>)</a:t>
            </a:r>
            <a:r>
              <a:rPr lang="uk-UA" sz="2000" spc="65" dirty="0" smtClean="0">
                <a:latin typeface="Lucida Sans Unicode"/>
                <a:cs typeface="Lucida Sans Unicode"/>
              </a:rPr>
              <a:t>;</a:t>
            </a:r>
            <a:endParaRPr sz="20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sz="2000" dirty="0">
              <a:latin typeface="Lucida Sans Unicode"/>
              <a:cs typeface="Lucida Sans Unicode"/>
            </a:endParaRPr>
          </a:p>
          <a:p>
            <a:pPr marL="103505" marR="5080" algn="ctr">
              <a:lnSpc>
                <a:spcPct val="115599"/>
              </a:lnSpc>
            </a:pPr>
            <a:r>
              <a:rPr sz="2000" spc="55" dirty="0">
                <a:latin typeface="Arial"/>
                <a:cs typeface="Arial"/>
              </a:rPr>
              <a:t>удосконалення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рівнів </a:t>
            </a:r>
            <a:r>
              <a:rPr sz="2000" spc="70" dirty="0">
                <a:latin typeface="Arial"/>
                <a:cs typeface="Arial"/>
              </a:rPr>
              <a:t>управління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організацією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та </a:t>
            </a:r>
            <a:r>
              <a:rPr sz="2000" spc="60" dirty="0">
                <a:latin typeface="Arial"/>
                <a:cs typeface="Arial"/>
              </a:rPr>
              <a:t>зростання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мотивації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до</a:t>
            </a:r>
            <a:r>
              <a:rPr sz="2000" spc="25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праці </a:t>
            </a:r>
            <a:r>
              <a:rPr sz="2000" spc="55" dirty="0">
                <a:latin typeface="Arial"/>
                <a:cs typeface="Arial"/>
              </a:rPr>
              <a:t>всередині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55" dirty="0">
                <a:latin typeface="Arial"/>
                <a:cs typeface="Arial"/>
              </a:rPr>
              <a:t>трудового </a:t>
            </a:r>
            <a:r>
              <a:rPr sz="2000" spc="65" dirty="0">
                <a:latin typeface="Arial"/>
                <a:cs typeface="Arial"/>
              </a:rPr>
              <a:t>колективу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394" y="-190500"/>
            <a:ext cx="18288000" cy="10286999"/>
            <a:chOff x="0" y="0"/>
            <a:chExt cx="18288000" cy="1028699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143499"/>
              <a:ext cx="18283555" cy="5143500"/>
            </a:xfrm>
            <a:custGeom>
              <a:avLst/>
              <a:gdLst/>
              <a:ahLst/>
              <a:cxnLst/>
              <a:rect l="l" t="t" r="r" b="b"/>
              <a:pathLst>
                <a:path w="18283555" h="5143500">
                  <a:moveTo>
                    <a:pt x="18283543" y="5143502"/>
                  </a:moveTo>
                  <a:lnTo>
                    <a:pt x="0" y="5143502"/>
                  </a:lnTo>
                  <a:lnTo>
                    <a:pt x="0" y="0"/>
                  </a:lnTo>
                  <a:lnTo>
                    <a:pt x="18283543" y="0"/>
                  </a:lnTo>
                  <a:lnTo>
                    <a:pt x="18283543" y="5143502"/>
                  </a:lnTo>
                  <a:close/>
                </a:path>
              </a:pathLst>
            </a:custGeom>
            <a:solidFill>
              <a:srgbClr val="FFFFFF">
                <a:alpha val="90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91200" y="5372100"/>
              <a:ext cx="6492240" cy="0"/>
            </a:xfrm>
            <a:custGeom>
              <a:avLst/>
              <a:gdLst/>
              <a:ahLst/>
              <a:cxnLst/>
              <a:rect l="l" t="t" r="r" b="b"/>
              <a:pathLst>
                <a:path w="6492240">
                  <a:moveTo>
                    <a:pt x="0" y="0"/>
                  </a:moveTo>
                  <a:lnTo>
                    <a:pt x="6492240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00871" y="5786601"/>
            <a:ext cx="17754600" cy="43098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599"/>
              </a:lnSpc>
              <a:spcBef>
                <a:spcPts val="100"/>
              </a:spcBef>
            </a:pPr>
            <a:r>
              <a:rPr lang="uk-UA" sz="2000" dirty="0" smtClean="0">
                <a:latin typeface="Arial"/>
                <a:cs typeface="Arial"/>
              </a:rPr>
              <a:t>	Побудова</a:t>
            </a:r>
            <a:r>
              <a:rPr sz="2000" spc="45" dirty="0" smtClean="0">
                <a:latin typeface="Arial"/>
                <a:cs typeface="Arial"/>
              </a:rPr>
              <a:t> </a:t>
            </a:r>
            <a:r>
              <a:rPr sz="2000" spc="90" dirty="0">
                <a:latin typeface="Arial"/>
                <a:cs typeface="Arial"/>
              </a:rPr>
              <a:t>корпоративної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культури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передбачає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105" dirty="0">
                <a:latin typeface="Arial"/>
                <a:cs typeface="Arial"/>
              </a:rPr>
              <a:t>зміни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в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політиці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оплати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праці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і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стимулюванні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працівників</a:t>
            </a:r>
            <a:r>
              <a:rPr sz="2000" spc="70" dirty="0">
                <a:latin typeface="Lucida Sans Unicode"/>
                <a:cs typeface="Lucida Sans Unicode"/>
              </a:rPr>
              <a:t>,</a:t>
            </a:r>
            <a:r>
              <a:rPr sz="2000" spc="-25" dirty="0">
                <a:latin typeface="Lucida Sans Unicode"/>
                <a:cs typeface="Lucida Sans Unicode"/>
              </a:rPr>
              <a:t> </a:t>
            </a:r>
            <a:r>
              <a:rPr sz="2000" spc="45" dirty="0">
                <a:latin typeface="Arial"/>
                <a:cs typeface="Arial"/>
              </a:rPr>
              <a:t>характері </a:t>
            </a:r>
            <a:r>
              <a:rPr sz="2000" spc="95" dirty="0">
                <a:latin typeface="Arial"/>
                <a:cs typeface="Arial"/>
              </a:rPr>
              <a:t>контролю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за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господарськими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процесами</a:t>
            </a:r>
            <a:r>
              <a:rPr sz="2000" spc="10" dirty="0">
                <a:latin typeface="Lucida Sans Unicode"/>
                <a:cs typeface="Lucida Sans Unicode"/>
              </a:rPr>
              <a:t>,</a:t>
            </a:r>
            <a:r>
              <a:rPr sz="2000" spc="-15" dirty="0">
                <a:latin typeface="Lucida Sans Unicode"/>
                <a:cs typeface="Lucida Sans Unicode"/>
              </a:rPr>
              <a:t> </a:t>
            </a:r>
            <a:r>
              <a:rPr sz="2000" spc="60" dirty="0">
                <a:latin typeface="Arial"/>
                <a:cs typeface="Arial"/>
              </a:rPr>
              <a:t>комфортністю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45" dirty="0">
                <a:latin typeface="Arial"/>
                <a:cs typeface="Arial"/>
              </a:rPr>
              <a:t>соціально</a:t>
            </a:r>
            <a:r>
              <a:rPr sz="2000" spc="45" dirty="0">
                <a:latin typeface="Lucida Sans Unicode"/>
                <a:cs typeface="Lucida Sans Unicode"/>
              </a:rPr>
              <a:t>-</a:t>
            </a:r>
            <a:r>
              <a:rPr sz="2000" spc="75" dirty="0">
                <a:latin typeface="Arial"/>
                <a:cs typeface="Arial"/>
              </a:rPr>
              <a:t>побутових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умов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на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підприємстві</a:t>
            </a:r>
            <a:r>
              <a:rPr sz="2000" spc="10" dirty="0">
                <a:latin typeface="Lucida Sans Unicode"/>
                <a:cs typeface="Lucida Sans Unicode"/>
              </a:rPr>
              <a:t>.</a:t>
            </a:r>
            <a:r>
              <a:rPr sz="2000" spc="-15" dirty="0">
                <a:latin typeface="Lucida Sans Unicode"/>
                <a:cs typeface="Lucida Sans Unicode"/>
              </a:rPr>
              <a:t> </a:t>
            </a:r>
            <a:r>
              <a:rPr sz="2000" spc="10" dirty="0">
                <a:latin typeface="Arial"/>
                <a:cs typeface="Arial"/>
              </a:rPr>
              <a:t>Для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105" dirty="0">
                <a:latin typeface="Arial"/>
                <a:cs typeface="Arial"/>
              </a:rPr>
              <a:t>цього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поряд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з </a:t>
            </a:r>
            <a:r>
              <a:rPr sz="2000" spc="75" dirty="0">
                <a:latin typeface="Arial"/>
                <a:cs typeface="Arial"/>
              </a:rPr>
              <a:t>матеріальними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55" dirty="0">
                <a:latin typeface="Arial"/>
                <a:cs typeface="Arial"/>
              </a:rPr>
              <a:t>стимулами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необхідно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застосовувати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100" dirty="0">
                <a:latin typeface="Arial"/>
                <a:cs typeface="Arial"/>
              </a:rPr>
              <a:t>внутрішній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зв</a:t>
            </a:r>
            <a:r>
              <a:rPr sz="2000" spc="10" dirty="0">
                <a:latin typeface="Lucida Sans Unicode"/>
                <a:cs typeface="Lucida Sans Unicode"/>
              </a:rPr>
              <a:t>’</a:t>
            </a:r>
            <a:r>
              <a:rPr sz="2000" spc="10" dirty="0">
                <a:latin typeface="Arial"/>
                <a:cs typeface="Arial"/>
              </a:rPr>
              <a:t>язок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з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персоналом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spc="120" dirty="0">
                <a:latin typeface="Lucida Sans Unicode"/>
                <a:cs typeface="Lucida Sans Unicode"/>
              </a:rPr>
              <a:t>(PR)</a:t>
            </a:r>
            <a:r>
              <a:rPr sz="2000" spc="-35" dirty="0">
                <a:latin typeface="Lucida Sans Unicode"/>
                <a:cs typeface="Lucida Sans Unicode"/>
              </a:rPr>
              <a:t> </a:t>
            </a:r>
            <a:r>
              <a:rPr sz="2000" spc="60" dirty="0">
                <a:latin typeface="Arial"/>
                <a:cs typeface="Arial"/>
              </a:rPr>
              <a:t>і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spc="90" dirty="0">
                <a:latin typeface="Arial"/>
                <a:cs typeface="Arial"/>
              </a:rPr>
              <a:t>визначати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вагомість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та </a:t>
            </a:r>
            <a:r>
              <a:rPr sz="2000" spc="60" dirty="0">
                <a:latin typeface="Arial"/>
                <a:cs typeface="Arial"/>
              </a:rPr>
              <a:t>важливість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125" dirty="0">
                <a:latin typeface="Arial"/>
                <a:cs typeface="Arial"/>
              </a:rPr>
              <a:t>кожного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95" dirty="0">
                <a:latin typeface="Arial"/>
                <a:cs typeface="Arial"/>
              </a:rPr>
              <a:t>працівника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в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управлінні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господарськими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процесами</a:t>
            </a:r>
            <a:r>
              <a:rPr sz="2000" dirty="0">
                <a:latin typeface="Lucida Sans Unicode"/>
                <a:cs typeface="Lucida Sans Unicode"/>
              </a:rPr>
              <a:t>,</a:t>
            </a:r>
            <a:r>
              <a:rPr sz="2000" spc="-40" dirty="0">
                <a:latin typeface="Lucida Sans Unicode"/>
                <a:cs typeface="Lucida Sans Unicode"/>
              </a:rPr>
              <a:t> </a:t>
            </a:r>
            <a:r>
              <a:rPr sz="2000" spc="100" dirty="0">
                <a:latin typeface="Arial"/>
                <a:cs typeface="Arial"/>
              </a:rPr>
              <a:t>розширювати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50" dirty="0">
                <a:latin typeface="Arial"/>
                <a:cs typeface="Arial"/>
              </a:rPr>
              <a:t>участь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50" dirty="0">
                <a:latin typeface="Arial"/>
                <a:cs typeface="Arial"/>
              </a:rPr>
              <a:t>персоналу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у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40" dirty="0">
                <a:latin typeface="Arial"/>
                <a:cs typeface="Arial"/>
              </a:rPr>
              <a:t>формуванні </a:t>
            </a:r>
            <a:r>
              <a:rPr sz="2000" spc="105" dirty="0">
                <a:latin typeface="Arial"/>
                <a:cs typeface="Arial"/>
              </a:rPr>
              <a:t>нових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90" dirty="0">
                <a:latin typeface="Arial"/>
                <a:cs typeface="Arial"/>
              </a:rPr>
              <a:t>напрямків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розвитку</a:t>
            </a:r>
            <a:r>
              <a:rPr sz="2000" dirty="0">
                <a:latin typeface="Arial"/>
                <a:cs typeface="Arial"/>
              </a:rPr>
              <a:t> бізнесу</a:t>
            </a:r>
            <a:r>
              <a:rPr sz="2000" dirty="0">
                <a:latin typeface="Lucida Sans Unicode"/>
                <a:cs typeface="Lucida Sans Unicode"/>
              </a:rPr>
              <a:t>.</a:t>
            </a:r>
            <a:r>
              <a:rPr sz="2000" spc="-70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Arial"/>
                <a:cs typeface="Arial"/>
              </a:rPr>
              <a:t>За </a:t>
            </a:r>
            <a:r>
              <a:rPr sz="2000" spc="55" dirty="0">
                <a:latin typeface="Arial"/>
                <a:cs typeface="Arial"/>
              </a:rPr>
              <a:t>участю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35" dirty="0">
                <a:latin typeface="Lucida Sans Unicode"/>
                <a:cs typeface="Lucida Sans Unicode"/>
              </a:rPr>
              <a:t>PR-</a:t>
            </a:r>
            <a:r>
              <a:rPr sz="2000" spc="50" dirty="0">
                <a:latin typeface="Arial"/>
                <a:cs typeface="Arial"/>
              </a:rPr>
              <a:t>служби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100" dirty="0">
                <a:latin typeface="Arial"/>
                <a:cs typeface="Arial"/>
              </a:rPr>
              <a:t>можна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45" dirty="0">
                <a:latin typeface="Arial"/>
                <a:cs typeface="Arial"/>
              </a:rPr>
              <a:t>аналізувати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45" dirty="0">
                <a:latin typeface="Arial"/>
                <a:cs typeface="Arial"/>
              </a:rPr>
              <a:t>соціально</a:t>
            </a:r>
            <a:r>
              <a:rPr sz="2000" spc="45" dirty="0">
                <a:latin typeface="Lucida Sans Unicode"/>
                <a:cs typeface="Lucida Sans Unicode"/>
              </a:rPr>
              <a:t>-</a:t>
            </a:r>
            <a:r>
              <a:rPr sz="2000" spc="100" dirty="0">
                <a:latin typeface="Arial"/>
                <a:cs typeface="Arial"/>
              </a:rPr>
              <a:t>психологічний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55" dirty="0">
                <a:latin typeface="Arial"/>
                <a:cs typeface="Arial"/>
              </a:rPr>
              <a:t>клімат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колективу </a:t>
            </a:r>
            <a:r>
              <a:rPr sz="2000" spc="10" dirty="0">
                <a:latin typeface="Arial"/>
                <a:cs typeface="Arial"/>
              </a:rPr>
              <a:t>підприємства</a:t>
            </a:r>
            <a:r>
              <a:rPr sz="2000" spc="10" dirty="0">
                <a:latin typeface="Lucida Sans Unicode"/>
                <a:cs typeface="Lucida Sans Unicode"/>
              </a:rPr>
              <a:t>,</a:t>
            </a:r>
            <a:r>
              <a:rPr sz="2000" spc="-15" dirty="0">
                <a:latin typeface="Lucida Sans Unicode"/>
                <a:cs typeface="Lucida Sans Unicode"/>
              </a:rPr>
              <a:t> </a:t>
            </a:r>
            <a:r>
              <a:rPr sz="2000" spc="70" dirty="0">
                <a:latin typeface="Arial"/>
                <a:cs typeface="Arial"/>
              </a:rPr>
              <a:t>впроваджувати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50" dirty="0">
                <a:latin typeface="Arial"/>
                <a:cs typeface="Arial"/>
              </a:rPr>
              <a:t>неформальні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50" dirty="0">
                <a:latin typeface="Arial"/>
                <a:cs typeface="Arial"/>
              </a:rPr>
              <a:t>системи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95" dirty="0">
                <a:latin typeface="Arial"/>
                <a:cs typeface="Arial"/>
              </a:rPr>
              <a:t>оцінювання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взаємовідносин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та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взаємозв</a:t>
            </a:r>
            <a:r>
              <a:rPr sz="2000" spc="10" dirty="0">
                <a:latin typeface="Lucida Sans Unicode"/>
                <a:cs typeface="Lucida Sans Unicode"/>
              </a:rPr>
              <a:t>’</a:t>
            </a:r>
            <a:r>
              <a:rPr sz="2000" spc="10" dirty="0">
                <a:latin typeface="Arial"/>
                <a:cs typeface="Arial"/>
              </a:rPr>
              <a:t>язків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у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роботі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відділів</a:t>
            </a:r>
            <a:r>
              <a:rPr sz="2000" spc="10" dirty="0">
                <a:latin typeface="Lucida Sans Unicode"/>
                <a:cs typeface="Lucida Sans Unicode"/>
              </a:rPr>
              <a:t>,</a:t>
            </a:r>
            <a:r>
              <a:rPr sz="2000" spc="-10" dirty="0">
                <a:latin typeface="Lucida Sans Unicode"/>
                <a:cs typeface="Lucida Sans Unicode"/>
              </a:rPr>
              <a:t> </a:t>
            </a:r>
            <a:r>
              <a:rPr sz="2000" spc="10" dirty="0">
                <a:latin typeface="Arial"/>
                <a:cs typeface="Arial"/>
              </a:rPr>
              <a:t>служб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і </a:t>
            </a:r>
            <a:r>
              <a:rPr sz="2000" spc="50" dirty="0">
                <a:latin typeface="Arial"/>
                <a:cs typeface="Arial"/>
              </a:rPr>
              <a:t>персоналу </a:t>
            </a:r>
            <a:r>
              <a:rPr sz="2000" spc="85" dirty="0">
                <a:latin typeface="Arial"/>
                <a:cs typeface="Arial"/>
              </a:rPr>
              <a:t>в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цілому</a:t>
            </a:r>
            <a:r>
              <a:rPr sz="2000" dirty="0">
                <a:latin typeface="Lucida Sans Unicode"/>
                <a:cs typeface="Lucida Sans Unicode"/>
              </a:rPr>
              <a:t>.</a:t>
            </a:r>
            <a:r>
              <a:rPr sz="2000" spc="-15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Arial"/>
                <a:cs typeface="Arial"/>
              </a:rPr>
              <a:t>На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сьогодні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-35" dirty="0">
                <a:latin typeface="Lucida Sans Unicode"/>
                <a:cs typeface="Lucida Sans Unicode"/>
              </a:rPr>
              <a:t>PR-</a:t>
            </a:r>
            <a:r>
              <a:rPr sz="2000" spc="50" dirty="0">
                <a:latin typeface="Arial"/>
                <a:cs typeface="Arial"/>
              </a:rPr>
              <a:t>служби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майже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відсутні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у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підприємницьких</a:t>
            </a:r>
            <a:r>
              <a:rPr sz="2000" spc="80" dirty="0">
                <a:latin typeface="Lucida Sans Unicode"/>
                <a:cs typeface="Lucida Sans Unicode"/>
              </a:rPr>
              <a:t>,</a:t>
            </a:r>
            <a:r>
              <a:rPr sz="2000" spc="-20" dirty="0">
                <a:latin typeface="Lucida Sans Unicode"/>
                <a:cs typeface="Lucida Sans Unicode"/>
              </a:rPr>
              <a:t> </a:t>
            </a:r>
            <a:r>
              <a:rPr sz="2000" spc="90" dirty="0">
                <a:latin typeface="Arial"/>
                <a:cs typeface="Arial"/>
              </a:rPr>
              <a:t>торгових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та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90" dirty="0">
                <a:latin typeface="Arial"/>
                <a:cs typeface="Arial"/>
              </a:rPr>
              <a:t>біржових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структурах</a:t>
            </a:r>
            <a:r>
              <a:rPr sz="2000" dirty="0">
                <a:latin typeface="Lucida Sans Unicode"/>
                <a:cs typeface="Lucida Sans Unicode"/>
              </a:rPr>
              <a:t>.</a:t>
            </a:r>
            <a:r>
              <a:rPr sz="2000" spc="-20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Arial"/>
                <a:cs typeface="Arial"/>
              </a:rPr>
              <a:t>Проте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їх </a:t>
            </a:r>
            <a:r>
              <a:rPr sz="2000" spc="65" dirty="0">
                <a:latin typeface="Arial"/>
                <a:cs typeface="Arial"/>
              </a:rPr>
              <a:t>організація</a:t>
            </a:r>
            <a:r>
              <a:rPr sz="2000" spc="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дасть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змогу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вдосконалити</a:t>
            </a:r>
            <a:r>
              <a:rPr sz="2000" spc="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систему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внутрішньофірмового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стратегічного</a:t>
            </a:r>
            <a:r>
              <a:rPr sz="2000" spc="25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планування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spc="165" dirty="0">
                <a:latin typeface="Arial"/>
                <a:cs typeface="Arial"/>
              </a:rPr>
              <a:t>й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lang="uk-UA" sz="2000" spc="70" dirty="0" smtClean="0">
                <a:latin typeface="Arial"/>
                <a:cs typeface="Arial"/>
              </a:rPr>
              <a:t>управління</a:t>
            </a:r>
            <a:r>
              <a:rPr lang="uk-UA" sz="2000" spc="25" dirty="0" smtClean="0">
                <a:latin typeface="Arial"/>
                <a:cs typeface="Arial"/>
              </a:rPr>
              <a:t> </a:t>
            </a:r>
            <a:r>
              <a:rPr lang="uk-UA" sz="2000" spc="45" dirty="0" smtClean="0">
                <a:latin typeface="Arial"/>
                <a:cs typeface="Arial"/>
              </a:rPr>
              <a:t>бізнесом.</a:t>
            </a:r>
          </a:p>
          <a:p>
            <a:pPr marL="12700" marR="5080" algn="just">
              <a:lnSpc>
                <a:spcPct val="115599"/>
              </a:lnSpc>
              <a:spcBef>
                <a:spcPts val="100"/>
              </a:spcBef>
            </a:pPr>
            <a:r>
              <a:rPr lang="uk-UA" sz="2000" b="1" dirty="0" smtClean="0"/>
              <a:t>	</a:t>
            </a:r>
            <a:r>
              <a:rPr lang="en-US" sz="2000" b="1" dirty="0" smtClean="0"/>
              <a:t>PR-</a:t>
            </a:r>
            <a:r>
              <a:rPr lang="ru-RU" sz="2000" b="1" dirty="0" smtClean="0"/>
              <a:t>служба (</a:t>
            </a:r>
            <a:r>
              <a:rPr lang="en-US" sz="2000" b="1" dirty="0" smtClean="0"/>
              <a:t>Public Relations)</a:t>
            </a:r>
            <a:r>
              <a:rPr lang="en-US" sz="2000" dirty="0" smtClean="0"/>
              <a:t> </a:t>
            </a:r>
            <a:r>
              <a:rPr lang="uk-UA" sz="2000" dirty="0"/>
              <a:t>-</a:t>
            </a:r>
            <a:r>
              <a:rPr lang="en-US" sz="2000" dirty="0" smtClean="0"/>
              <a:t> </a:t>
            </a:r>
            <a:r>
              <a:rPr lang="uk-UA" sz="2000" dirty="0" smtClean="0"/>
              <a:t>це підрозділ компанії або організації, який відповідає за </a:t>
            </a:r>
            <a:r>
              <a:rPr lang="uk-UA" sz="2000" b="1" dirty="0" smtClean="0"/>
              <a:t>зв’язки з громадськістю та формування позитивної репутації</a:t>
            </a:r>
            <a:r>
              <a:rPr lang="uk-UA" sz="2000" dirty="0" smtClean="0"/>
              <a:t>. </a:t>
            </a:r>
            <a:r>
              <a:rPr lang="en-US" sz="2000" dirty="0" smtClean="0"/>
              <a:t>PR-</a:t>
            </a:r>
            <a:r>
              <a:rPr lang="ru-RU" sz="2000" dirty="0" smtClean="0"/>
              <a:t>служба - </a:t>
            </a:r>
            <a:r>
              <a:rPr lang="uk-UA" sz="2000" dirty="0" smtClean="0"/>
              <a:t>це підрозділ, який відповідає за формування і підтримання позитивного іміджу та репутації компанії. Основними завданнями </a:t>
            </a:r>
            <a:r>
              <a:rPr lang="en-US" sz="2000" dirty="0" smtClean="0"/>
              <a:t>PR-</a:t>
            </a:r>
            <a:r>
              <a:rPr lang="uk-UA" sz="2000" dirty="0" smtClean="0"/>
              <a:t>служби є робота із засобами масової інформації, інформування громадськості, організація публічних заходів, управління репутацією, підтримка комунікації із цільовими аудиторіями та реагування на кризові ситуації</a:t>
            </a:r>
            <a:r>
              <a:rPr lang="ru-RU" sz="2000" dirty="0" smtClean="0"/>
              <a:t>. Головна мета </a:t>
            </a:r>
            <a:r>
              <a:rPr lang="en-US" sz="2000" dirty="0" smtClean="0"/>
              <a:t>PR-</a:t>
            </a:r>
            <a:r>
              <a:rPr lang="uk-UA" sz="2000" dirty="0" smtClean="0"/>
              <a:t>служби</a:t>
            </a:r>
            <a:r>
              <a:rPr lang="ru-RU" sz="2000" dirty="0" smtClean="0"/>
              <a:t> - </a:t>
            </a:r>
            <a:r>
              <a:rPr lang="uk-UA" sz="2000" dirty="0" smtClean="0"/>
              <a:t>сформувати довіру до організації та забезпечити позитивні відносини між компанією і суспільством</a:t>
            </a:r>
            <a:r>
              <a:rPr lang="ru-RU" sz="2000" dirty="0" smtClean="0"/>
              <a:t>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5201900" y="0"/>
              <a:ext cx="3086100" cy="10283190"/>
            </a:xfrm>
            <a:custGeom>
              <a:avLst/>
              <a:gdLst/>
              <a:ahLst/>
              <a:cxnLst/>
              <a:rect l="l" t="t" r="r" b="b"/>
              <a:pathLst>
                <a:path w="3086100" h="10283190">
                  <a:moveTo>
                    <a:pt x="3086101" y="10282986"/>
                  </a:moveTo>
                  <a:lnTo>
                    <a:pt x="0" y="10282986"/>
                  </a:lnTo>
                  <a:lnTo>
                    <a:pt x="0" y="0"/>
                  </a:lnTo>
                  <a:lnTo>
                    <a:pt x="3086101" y="0"/>
                  </a:lnTo>
                  <a:lnTo>
                    <a:pt x="3086101" y="1028298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11226" y="0"/>
              <a:ext cx="2466846" cy="102869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20583" y="0"/>
              <a:ext cx="2466846" cy="10286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06105" y="0"/>
              <a:ext cx="2466846" cy="1028699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62952" y="328098"/>
            <a:ext cx="6791325" cy="2139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599"/>
              </a:lnSpc>
              <a:spcBef>
                <a:spcPts val="100"/>
              </a:spcBef>
            </a:pPr>
            <a:r>
              <a:rPr sz="2000" spc="-95" dirty="0">
                <a:latin typeface="Arial"/>
                <a:cs typeface="Arial"/>
              </a:rPr>
              <a:t>ПРОЦЕС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ПОБУДОВИ</a:t>
            </a:r>
            <a:r>
              <a:rPr sz="2000" spc="-1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КОРПОРАТИВНОЇ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КУЛЬТУРИ </a:t>
            </a:r>
            <a:r>
              <a:rPr sz="2000" spc="-20" dirty="0">
                <a:latin typeface="Arial"/>
                <a:cs typeface="Arial"/>
              </a:rPr>
              <a:t>ОХОПЛЮЄ </a:t>
            </a:r>
            <a:r>
              <a:rPr sz="2000" spc="-95" dirty="0">
                <a:latin typeface="Arial"/>
                <a:cs typeface="Arial"/>
              </a:rPr>
              <a:t>НЕ</a:t>
            </a:r>
            <a:r>
              <a:rPr sz="2000" dirty="0">
                <a:latin typeface="Arial"/>
                <a:cs typeface="Arial"/>
              </a:rPr>
              <a:t> ТІЛЬКИ </a:t>
            </a:r>
            <a:r>
              <a:rPr sz="2000" spc="-105" dirty="0">
                <a:latin typeface="Arial"/>
                <a:cs typeface="Arial"/>
              </a:rPr>
              <a:t>СФЕРУ</a:t>
            </a:r>
            <a:r>
              <a:rPr sz="2000" spc="-10" dirty="0">
                <a:latin typeface="Arial"/>
                <a:cs typeface="Arial"/>
              </a:rPr>
              <a:t> ВИРОБНИЧО</a:t>
            </a:r>
            <a:r>
              <a:rPr sz="2000" spc="-10" dirty="0">
                <a:latin typeface="Lucida Sans Unicode"/>
                <a:cs typeface="Lucida Sans Unicode"/>
              </a:rPr>
              <a:t>-</a:t>
            </a:r>
            <a:r>
              <a:rPr sz="2000" spc="-35" dirty="0">
                <a:latin typeface="Arial"/>
                <a:cs typeface="Arial"/>
              </a:rPr>
              <a:t>ГОСПОДАРСЬКОЇ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ДІЯЛЬНОСТІ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ПІДПРИЄМНИЦТВА</a:t>
            </a:r>
            <a:r>
              <a:rPr sz="2000" spc="-25" dirty="0">
                <a:latin typeface="Lucida Sans Unicode"/>
                <a:cs typeface="Lucida Sans Unicode"/>
              </a:rPr>
              <a:t>,</a:t>
            </a:r>
            <a:r>
              <a:rPr sz="2000" spc="-125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Arial"/>
                <a:cs typeface="Arial"/>
              </a:rPr>
              <a:t>А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35" dirty="0">
                <a:latin typeface="Arial"/>
                <a:cs typeface="Arial"/>
              </a:rPr>
              <a:t>Й </a:t>
            </a:r>
            <a:r>
              <a:rPr sz="2000" spc="-70" dirty="0">
                <a:latin typeface="Arial"/>
                <a:cs typeface="Arial"/>
              </a:rPr>
              <a:t>ПРОЦЕСИ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СПІЛКУВАННЯ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90" dirty="0">
                <a:latin typeface="Arial"/>
                <a:cs typeface="Arial"/>
              </a:rPr>
              <a:t>ТА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ДОТРИМАННЯ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ДІЛОВОГО </a:t>
            </a:r>
            <a:r>
              <a:rPr sz="2000" b="1" spc="-110" dirty="0">
                <a:latin typeface="Arial"/>
                <a:cs typeface="Arial"/>
              </a:rPr>
              <a:t>ЕТИКЕТУ</a:t>
            </a:r>
            <a:r>
              <a:rPr sz="2000" spc="-110" dirty="0">
                <a:latin typeface="Lucida Sans Unicode"/>
                <a:cs typeface="Lucida Sans Unicode"/>
              </a:rPr>
              <a:t>,</a:t>
            </a:r>
            <a:r>
              <a:rPr sz="2000" spc="-100" dirty="0">
                <a:latin typeface="Lucida Sans Unicode"/>
                <a:cs typeface="Lucida Sans Unicode"/>
              </a:rPr>
              <a:t> </a:t>
            </a:r>
            <a:r>
              <a:rPr sz="2000" spc="-40" dirty="0">
                <a:latin typeface="Arial"/>
                <a:cs typeface="Arial"/>
              </a:rPr>
              <a:t>ЕФЕКТИВНОГО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УПРАВЛІННЯ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50" dirty="0">
                <a:latin typeface="Arial"/>
                <a:cs typeface="Arial"/>
              </a:rPr>
              <a:t>ДІЛОВИМИ </a:t>
            </a:r>
            <a:r>
              <a:rPr sz="2000" spc="-30" dirty="0">
                <a:latin typeface="Arial"/>
                <a:cs typeface="Arial"/>
              </a:rPr>
              <a:t>ЗВ</a:t>
            </a:r>
            <a:r>
              <a:rPr sz="2000" spc="-30" dirty="0">
                <a:latin typeface="Lucida Sans Unicode"/>
                <a:cs typeface="Lucida Sans Unicode"/>
              </a:rPr>
              <a:t>’</a:t>
            </a:r>
            <a:r>
              <a:rPr sz="2000" spc="-30" dirty="0">
                <a:latin typeface="Arial"/>
                <a:cs typeface="Arial"/>
              </a:rPr>
              <a:t>ЯЗКАМИ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В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0" dirty="0" smtClean="0">
                <a:latin typeface="Arial"/>
                <a:cs typeface="Arial"/>
              </a:rPr>
              <a:t>БІЗНЕСІ</a:t>
            </a:r>
            <a:r>
              <a:rPr lang="uk-UA" sz="2000" spc="-10" dirty="0" smtClean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19195" y="2177289"/>
            <a:ext cx="4153535" cy="798195"/>
            <a:chOff x="1019195" y="2177289"/>
            <a:chExt cx="4153535" cy="798195"/>
          </a:xfrm>
        </p:grpSpPr>
        <p:sp>
          <p:nvSpPr>
            <p:cNvPr id="9" name="object 9"/>
            <p:cNvSpPr/>
            <p:nvPr/>
          </p:nvSpPr>
          <p:spPr>
            <a:xfrm>
              <a:off x="1028720" y="218681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553718" y="2955855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28600" y="2628900"/>
            <a:ext cx="7251591" cy="7657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599"/>
              </a:lnSpc>
              <a:spcBef>
                <a:spcPts val="100"/>
              </a:spcBef>
            </a:pPr>
            <a:r>
              <a:rPr lang="uk-UA" sz="2000" spc="-130" dirty="0" smtClean="0">
                <a:solidFill>
                  <a:schemeClr val="accent4">
                    <a:lumMod val="75000"/>
                  </a:schemeClr>
                </a:solidFill>
                <a:latin typeface="Arial Black"/>
                <a:cs typeface="Arial Black"/>
              </a:rPr>
              <a:t>Сучасний</a:t>
            </a:r>
            <a:r>
              <a:rPr lang="uk-UA" sz="2000" spc="-215" dirty="0" smtClean="0">
                <a:solidFill>
                  <a:schemeClr val="accent4">
                    <a:lumMod val="75000"/>
                  </a:schemeClr>
                </a:solidFill>
                <a:latin typeface="Arial Black"/>
                <a:cs typeface="Arial Black"/>
              </a:rPr>
              <a:t> </a:t>
            </a:r>
            <a:r>
              <a:rPr lang="uk-UA" sz="2000" spc="-50" dirty="0" smtClean="0">
                <a:solidFill>
                  <a:schemeClr val="accent4">
                    <a:lumMod val="75000"/>
                  </a:schemeClr>
                </a:solidFill>
                <a:latin typeface="Arial Black"/>
                <a:cs typeface="Arial Black"/>
              </a:rPr>
              <a:t>діловий</a:t>
            </a:r>
            <a:r>
              <a:rPr lang="uk-UA" sz="2000" spc="-215" dirty="0" smtClean="0">
                <a:solidFill>
                  <a:schemeClr val="accent4">
                    <a:lumMod val="75000"/>
                  </a:schemeClr>
                </a:solidFill>
                <a:latin typeface="Arial Black"/>
                <a:cs typeface="Arial Black"/>
              </a:rPr>
              <a:t> </a:t>
            </a:r>
            <a:r>
              <a:rPr lang="uk-UA" sz="2000" spc="-35" dirty="0" smtClean="0">
                <a:solidFill>
                  <a:schemeClr val="accent4">
                    <a:lumMod val="75000"/>
                  </a:schemeClr>
                </a:solidFill>
                <a:latin typeface="Arial Black"/>
                <a:cs typeface="Arial Black"/>
              </a:rPr>
              <a:t>етикет</a:t>
            </a:r>
            <a:r>
              <a:rPr lang="uk-UA" sz="2000" spc="-100" dirty="0" smtClean="0">
                <a:solidFill>
                  <a:schemeClr val="accent4">
                    <a:lumMod val="75000"/>
                  </a:schemeClr>
                </a:solidFill>
                <a:latin typeface="Arial Black"/>
                <a:cs typeface="Arial Black"/>
              </a:rPr>
              <a:t> </a:t>
            </a:r>
            <a:r>
              <a:rPr sz="2000" spc="350" dirty="0" smtClean="0">
                <a:latin typeface="Lucida Sans Unicode"/>
                <a:cs typeface="Lucida Sans Unicode"/>
              </a:rPr>
              <a:t>–</a:t>
            </a:r>
            <a:r>
              <a:rPr sz="2000" spc="-60" dirty="0" smtClean="0">
                <a:latin typeface="Lucida Sans Unicode"/>
                <a:cs typeface="Lucida Sans Unicode"/>
              </a:rPr>
              <a:t> </a:t>
            </a:r>
            <a:r>
              <a:rPr sz="2000" spc="25" dirty="0">
                <a:latin typeface="Arial"/>
                <a:cs typeface="Arial"/>
              </a:rPr>
              <a:t>це </a:t>
            </a:r>
            <a:r>
              <a:rPr sz="2000" spc="70" dirty="0">
                <a:latin typeface="Arial"/>
                <a:cs typeface="Arial"/>
              </a:rPr>
              <a:t>встановлений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порядок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95" dirty="0">
                <a:latin typeface="Arial"/>
                <a:cs typeface="Arial"/>
              </a:rPr>
              <a:t>поведінки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у</a:t>
            </a:r>
            <a:r>
              <a:rPr sz="2000" spc="-10" dirty="0">
                <a:latin typeface="Arial"/>
                <a:cs typeface="Arial"/>
              </a:rPr>
              <a:t> сфері </a:t>
            </a:r>
            <a:r>
              <a:rPr sz="2000" dirty="0">
                <a:latin typeface="Arial"/>
                <a:cs typeface="Arial"/>
              </a:rPr>
              <a:t>бізнесу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та</a:t>
            </a:r>
            <a:r>
              <a:rPr sz="2000" spc="55" dirty="0">
                <a:latin typeface="Arial"/>
                <a:cs typeface="Arial"/>
              </a:rPr>
              <a:t> ділових </a:t>
            </a:r>
            <a:r>
              <a:rPr sz="2000" spc="50" dirty="0">
                <a:latin typeface="Arial"/>
                <a:cs typeface="Arial"/>
              </a:rPr>
              <a:t>контактів</a:t>
            </a:r>
            <a:r>
              <a:rPr sz="2000" spc="50" dirty="0">
                <a:latin typeface="Lucida Sans Unicode"/>
                <a:cs typeface="Lucida Sans Unicode"/>
              </a:rPr>
              <a:t>,</a:t>
            </a:r>
            <a:r>
              <a:rPr sz="2000" spc="-20" dirty="0">
                <a:latin typeface="Lucida Sans Unicode"/>
                <a:cs typeface="Lucida Sans Unicode"/>
              </a:rPr>
              <a:t> </a:t>
            </a:r>
            <a:r>
              <a:rPr sz="2000" spc="85" dirty="0">
                <a:latin typeface="Arial"/>
                <a:cs typeface="Arial"/>
              </a:rPr>
              <a:t>уміння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тримати </a:t>
            </a:r>
            <a:r>
              <a:rPr sz="2000" dirty="0">
                <a:latin typeface="Arial"/>
                <a:cs typeface="Arial"/>
              </a:rPr>
              <a:t>себе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в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50" dirty="0">
                <a:latin typeface="Arial"/>
                <a:cs typeface="Arial"/>
              </a:rPr>
              <a:t>колективі</a:t>
            </a:r>
            <a:r>
              <a:rPr sz="2000" spc="50" dirty="0">
                <a:latin typeface="Lucida Sans Unicode"/>
                <a:cs typeface="Lucida Sans Unicode"/>
              </a:rPr>
              <a:t>.</a:t>
            </a:r>
            <a:r>
              <a:rPr sz="2000" spc="-85" dirty="0">
                <a:latin typeface="Lucida Sans Unicode"/>
                <a:cs typeface="Lucida Sans Unicode"/>
              </a:rPr>
              <a:t> </a:t>
            </a:r>
            <a:r>
              <a:rPr sz="2000" spc="45" dirty="0">
                <a:latin typeface="Arial"/>
                <a:cs typeface="Arial"/>
              </a:rPr>
              <a:t>Особливо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дотримання </a:t>
            </a:r>
            <a:r>
              <a:rPr sz="2000" spc="60" dirty="0">
                <a:latin typeface="Arial"/>
                <a:cs typeface="Arial"/>
              </a:rPr>
              <a:t>ділового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етикету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актуально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для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55" dirty="0">
                <a:latin typeface="Arial"/>
                <a:cs typeface="Arial"/>
              </a:rPr>
              <a:t>підприємств </a:t>
            </a:r>
            <a:r>
              <a:rPr sz="2000" spc="65" dirty="0">
                <a:latin typeface="Arial"/>
                <a:cs typeface="Arial"/>
              </a:rPr>
              <a:t>торгівлі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та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біржової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діяльності</a:t>
            </a:r>
            <a:r>
              <a:rPr sz="2000" dirty="0">
                <a:latin typeface="Lucida Sans Unicode"/>
                <a:cs typeface="Lucida Sans Unicode"/>
              </a:rPr>
              <a:t>,</a:t>
            </a:r>
            <a:r>
              <a:rPr sz="2000" spc="-40" dirty="0">
                <a:latin typeface="Lucida Sans Unicode"/>
                <a:cs typeface="Lucida Sans Unicode"/>
              </a:rPr>
              <a:t> </a:t>
            </a:r>
            <a:r>
              <a:rPr sz="2000" spc="90" dirty="0">
                <a:latin typeface="Arial"/>
                <a:cs typeface="Arial"/>
              </a:rPr>
              <a:t>оскільки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за </a:t>
            </a:r>
            <a:r>
              <a:rPr sz="2000" spc="75" dirty="0">
                <a:latin typeface="Arial"/>
                <a:cs typeface="Arial"/>
              </a:rPr>
              <a:t>культурою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95" dirty="0">
                <a:latin typeface="Arial"/>
                <a:cs typeface="Arial"/>
              </a:rPr>
              <a:t>поведінки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співробітника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компанії </a:t>
            </a:r>
            <a:r>
              <a:rPr sz="2000" spc="60" dirty="0">
                <a:latin typeface="Arial"/>
                <a:cs typeface="Arial"/>
              </a:rPr>
              <a:t>і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за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114" dirty="0">
                <a:latin typeface="Arial"/>
                <a:cs typeface="Arial"/>
              </a:rPr>
              <a:t>його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95" dirty="0">
                <a:latin typeface="Arial"/>
                <a:cs typeface="Arial"/>
              </a:rPr>
              <a:t>вмінням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45" dirty="0">
                <a:latin typeface="Arial"/>
                <a:cs typeface="Arial"/>
              </a:rPr>
              <a:t>спілкуватися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з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55" dirty="0">
                <a:latin typeface="Arial"/>
                <a:cs typeface="Arial"/>
              </a:rPr>
              <a:t>клієнтами </a:t>
            </a:r>
            <a:r>
              <a:rPr sz="2000" spc="100" dirty="0">
                <a:latin typeface="Arial"/>
                <a:cs typeface="Arial"/>
              </a:rPr>
              <a:t>можна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50" dirty="0">
                <a:latin typeface="Arial"/>
                <a:cs typeface="Arial"/>
              </a:rPr>
              <a:t>судити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110" dirty="0">
                <a:latin typeface="Arial"/>
                <a:cs typeface="Arial"/>
              </a:rPr>
              <a:t>про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35" dirty="0">
                <a:latin typeface="Arial"/>
                <a:cs typeface="Arial"/>
              </a:rPr>
              <a:t>ефективність </a:t>
            </a:r>
            <a:r>
              <a:rPr sz="2000" spc="90" dirty="0">
                <a:latin typeface="Arial"/>
                <a:cs typeface="Arial"/>
              </a:rPr>
              <a:t>корпоративної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культури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та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55" dirty="0">
                <a:latin typeface="Arial"/>
                <a:cs typeface="Arial"/>
              </a:rPr>
              <a:t>менеджменту </a:t>
            </a:r>
            <a:r>
              <a:rPr sz="2000" spc="60" dirty="0">
                <a:latin typeface="Arial"/>
                <a:cs typeface="Arial"/>
              </a:rPr>
              <a:t>підприємства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в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lang="uk-UA" sz="2000" spc="45" dirty="0" smtClean="0">
                <a:latin typeface="Arial"/>
                <a:cs typeface="Arial"/>
              </a:rPr>
              <a:t>цілому. </a:t>
            </a:r>
            <a:r>
              <a:rPr lang="uk-UA" sz="20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Основні завдання:</a:t>
            </a:r>
            <a:endParaRPr lang="uk-UA" sz="16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Повага до співрозмовника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ввічливість, тактовність, коректне ставлення. </a:t>
            </a:r>
          </a:p>
          <a:p>
            <a:pPr algn="just"/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Привітання та знайомство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правильне представлення себе, звертання на ім’я та по батькові або відповідно до прийнятого формату. </a:t>
            </a:r>
          </a:p>
          <a:p>
            <a:pPr algn="just"/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 мовлення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грамотність, чіткість, спокійний і професійний тон. </a:t>
            </a:r>
          </a:p>
          <a:p>
            <a:pPr algn="just"/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Зовнішній вигляд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охайність і відповідність одягу ситуації та професійному середовищу. </a:t>
            </a:r>
          </a:p>
          <a:p>
            <a:pPr algn="just"/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Пунктуальність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дотримання домовленого часу зустрічей і виконання обіцянок. </a:t>
            </a:r>
          </a:p>
          <a:p>
            <a:pPr algn="just"/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Етикет цифрового спілкування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грамотні електронні листи, своєчасні відповіді, коректне спілкування в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месенджерах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соцмережах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Конфіденційність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нерозголошення службової та особистої інформації. </a:t>
            </a:r>
          </a:p>
          <a:p>
            <a:pPr algn="just"/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Уміння слухати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не перебивати, уважно сприймати думку співрозмовника. </a:t>
            </a:r>
          </a:p>
          <a:p>
            <a:pPr algn="just"/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Повага до культурних відмінностей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врахування традицій і норм партнерів з інших країн та культур. </a:t>
            </a:r>
          </a:p>
          <a:p>
            <a:pPr algn="just"/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Професіоналізм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відповідальність, чесність, надійність і дотримання домовленостей. </a:t>
            </a:r>
          </a:p>
          <a:p>
            <a:pPr algn="just"/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Тактовність у конфліктах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вирішення суперечок спокійно, без образ і переходу на особистості.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42900"/>
            <a:ext cx="17754600" cy="9787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	</a:t>
            </a:r>
            <a:r>
              <a:rPr lang="uk-UA" sz="2000" b="1" dirty="0" smtClean="0">
                <a:solidFill>
                  <a:schemeClr val="accent4">
                    <a:lumMod val="75000"/>
                  </a:schemeClr>
                </a:solidFill>
              </a:rPr>
              <a:t>Сучасний діловий етикет</a:t>
            </a:r>
            <a:r>
              <a:rPr lang="uk-UA" sz="2000" dirty="0" smtClean="0">
                <a:solidFill>
                  <a:schemeClr val="accent4">
                    <a:lumMod val="75000"/>
                  </a:schemeClr>
                </a:solidFill>
              </a:rPr>
              <a:t> - це сукупність норм, правил і моделей поведінки, які регулюють професійне спілкування та взаємодію між працівниками, партнерами, клієнтами й представниками різних організацій. На відміну від традиційного етикету, сучасний діловий етикет значною мірою враховує </a:t>
            </a:r>
            <a:r>
              <a:rPr lang="uk-UA" sz="2000" b="1" dirty="0" smtClean="0">
                <a:solidFill>
                  <a:schemeClr val="accent4">
                    <a:lumMod val="75000"/>
                  </a:schemeClr>
                </a:solidFill>
              </a:rPr>
              <a:t>цифрову комунікацію, мультикультурне середовище, гендерну рівність, </a:t>
            </a:r>
            <a:r>
              <a:rPr lang="uk-UA" sz="2000" b="1" dirty="0" err="1" smtClean="0">
                <a:solidFill>
                  <a:schemeClr val="accent4">
                    <a:lumMod val="75000"/>
                  </a:schemeClr>
                </a:solidFill>
              </a:rPr>
              <a:t>інклюзивність</a:t>
            </a:r>
            <a:r>
              <a:rPr lang="uk-UA" sz="2000" b="1" dirty="0" smtClean="0">
                <a:solidFill>
                  <a:schemeClr val="accent4">
                    <a:lumMod val="75000"/>
                  </a:schemeClr>
                </a:solidFill>
              </a:rPr>
              <a:t> і міжнародний характер бізнесу</a:t>
            </a:r>
            <a:r>
              <a:rPr lang="uk-UA" sz="2000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1. Культура професійного спілкування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Основою ділового етикету є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повага до співрозмовника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Важливий принцип: професійність не означає надмірної формальності. Сучасний етикет передбачає поєднання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ділового стилю та людяності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uk-UA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Важливими є: коректність і доброзичливість; уважне слухання; уміння чітко висловлювати думки; недопущення образливих, дискримінаційних або зневажливих висловлювань; дотримання професійної дистанції; здатність </a:t>
            </a:r>
            <a:r>
              <a:rPr lang="uk-UA" dirty="0" err="1" smtClean="0">
                <a:solidFill>
                  <a:schemeClr val="accent4">
                    <a:lumMod val="75000"/>
                  </a:schemeClr>
                </a:solidFill>
              </a:rPr>
              <a:t>конструктивно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 висловлювати незгоду. </a:t>
            </a:r>
          </a:p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2.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Діловий зовнішній вигляд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Зовнішній вигляд є частиною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професійного іміджу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 людини та організації.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Основні вимоги: охайність; відповідність одягу ситуації; доречність аксесуарів; акуратність; урахування корпоративної культури. Сьогодні дедалі більше організацій переходять від суворого поняття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«діловий костюм»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 до принципу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«доречного професійного вигляду»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. Наприклад, одяг для офіційної презентації, співбесіди та внутрішньої зустрічі команди може суттєво відрізнятися.</a:t>
            </a:r>
          </a:p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3.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Етикет ділового знайомства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Під час знайомства важливо: привітатися; назвати своє ім’я та посаду; за потреби представити співрозмовника іншим; встановити комфортний рівень звертання.  У міжнародному середовищі необхідно враховувати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культурні відмінності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. Те, що є нормою в одній країні, може сприйматися інакше в іншій. Особливо важливими є правильна вимова імені людини та повага до бажаної форми звертання.</a:t>
            </a:r>
          </a:p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4.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Телефонний етикет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Діловий телефонний дзвінок має бути: своєчасним; коротким і змістовним; ввічливим; добре підготовленим. Перед дзвінком бажано визначити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мету розмови та ключові питання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. Не варто телефонувати в незручний час без попередження, якщо ситуація не є терміновою.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5.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Етикет електронної пошти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Електронна пошта залишається одним із головних каналів професійної комунікації. Діловий лист повинен містити: зрозумілу тему; коректне звертання; чітко сформульовану мету; структурований текст; конкретне прохання або очікувану дію; професійне завершення. </a:t>
            </a:r>
          </a:p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Неприпустимо: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 писати весь текст великими літерами, надмірно використовувати знаки оклику, надсилати непотрібні копії великій кількості людей або відповідати </a:t>
            </a:r>
            <a:r>
              <a:rPr lang="uk-UA" dirty="0" err="1" smtClean="0">
                <a:solidFill>
                  <a:schemeClr val="accent4">
                    <a:lumMod val="75000"/>
                  </a:schemeClr>
                </a:solidFill>
              </a:rPr>
              <a:t>емоційно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 в конфліктній ситуації.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6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. Цифровий етикет і </a:t>
            </a:r>
            <a:r>
              <a:rPr lang="uk-UA" b="1" dirty="0" err="1" smtClean="0">
                <a:solidFill>
                  <a:schemeClr val="accent4">
                    <a:lumMod val="75000"/>
                  </a:schemeClr>
                </a:solidFill>
              </a:rPr>
              <a:t>месенджери</a:t>
            </a:r>
            <a:endParaRPr lang="uk-UA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Сучасний діловий етикет неможливо розглядати без </a:t>
            </a:r>
            <a:r>
              <a:rPr lang="uk-UA" b="1" dirty="0" err="1" smtClean="0">
                <a:solidFill>
                  <a:schemeClr val="accent4">
                    <a:lumMod val="75000"/>
                  </a:schemeClr>
                </a:solidFill>
              </a:rPr>
              <a:t>нетикету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 - правил професійної поведінки в цифровому середовищі.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Особливого значення набувають: повага до робочого часу; доречність повідомлень; розумне використання голосових повідомлень; відсутність очікування миттєвої відповіді; захист конфіденційної інформації; грамотність; правильний вибір каналу комунікації. Наприклад, складне або конфліктне питання не завжди доречно вирішувати в чаті - іноді краще провести коротку розмову чи зустріч.</a:t>
            </a:r>
          </a:p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7. Етикет онлайн-зустрічей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Поширення </a:t>
            </a:r>
            <a:r>
              <a:rPr lang="uk-UA" dirty="0" err="1" smtClean="0">
                <a:solidFill>
                  <a:schemeClr val="accent4">
                    <a:lumMod val="75000"/>
                  </a:schemeClr>
                </a:solidFill>
              </a:rPr>
              <a:t>відеоконференцій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 сформувало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нові правила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 ділового спілкування. Перед онлайн-зустріччю бажано: перевірити техніку та інтернет-з’єднання; підготувати необхідні документи; приєднатися вчасно; вимикати мікрофон, коли не говориш; не займатися сторонніми справами; дотримуватися професійного вигляду та фону; не перебивати інших учасників. </a:t>
            </a:r>
          </a:p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Проблема сучасного етикету: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 присутність людини онлайн ще не означає її реальної </a:t>
            </a:r>
            <a:r>
              <a:rPr lang="uk-UA" dirty="0" err="1" smtClean="0">
                <a:solidFill>
                  <a:schemeClr val="accent4">
                    <a:lumMod val="75000"/>
                  </a:schemeClr>
                </a:solidFill>
              </a:rPr>
              <a:t>залученості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3569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1000" y="114300"/>
            <a:ext cx="17678400" cy="10064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8. Етикет ділових зустрічей і переговорів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Професійна зустріч передбачає: пунктуальність; попередню підготовку; чіткий порядок денний; повагу до часу учасників; уміння слухати; аргументованість; фіксацію домовленостей. Під час переговорів важливо розділяти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людину та проблему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: критика позиції партнера не повинна перетворюватися на особисту атаку.</a:t>
            </a:r>
          </a:p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9. Пунктуальність. Час </a:t>
            </a:r>
            <a:r>
              <a:rPr lang="uk-UA" b="1" dirty="0">
                <a:solidFill>
                  <a:schemeClr val="accent4">
                    <a:lumMod val="75000"/>
                  </a:schemeClr>
                </a:solidFill>
              </a:rPr>
              <a:t>-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 один із найважливіших ресурсів у бізнесі.</a:t>
            </a:r>
            <a:endParaRPr lang="uk-UA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Запізнення може демонструвати: неповагу до партнерів; недостатню організованість; ненадійність. Якщо запізнення неминуче, сучасний етикет передбачає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завчасне попередження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 та, за необхідності, вибачення.</a:t>
            </a:r>
          </a:p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10. Діловий подарунок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Подарунок у бізнес-середовищі має бути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доречним, помірним і відповідати правилам організації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. Необхідно враховувати: корпоративну політику; культурні традиції; можливий конфлікт інтересів; вартість подарунка; мету його вручення. Особливо обережно треба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ставитися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до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подарунків державним службовцям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клієнтам або представникам організацій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, де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діють суворі антикорупційні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правила.</a:t>
            </a:r>
          </a:p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11. </a:t>
            </a:r>
            <a:r>
              <a:rPr lang="uk-UA" b="1" dirty="0" err="1" smtClean="0">
                <a:solidFill>
                  <a:schemeClr val="accent4">
                    <a:lumMod val="75000"/>
                  </a:schemeClr>
                </a:solidFill>
              </a:rPr>
              <a:t>Кроскультурний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 діловий етикет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Глобалізація зробила культурну компетентність важливою професійною навичкою. Можуть відрізнятися: форми привітання; дистанція під час спілкування; ставлення до пунктуальності; стиль переговорів; роль невербальної комунікації; правила вручення подарунків; ставлення до ієрархії. Тому універсальне правило сучасного етикету можна сформулювати так: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Не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оцінювати іншу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культуру за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власними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стандартами, а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намагатися зрозуміти її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правила.</a:t>
            </a:r>
            <a:endParaRPr lang="uk-UA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12. Гендерна рівність та </a:t>
            </a:r>
            <a:r>
              <a:rPr lang="uk-UA" b="1" dirty="0" err="1" smtClean="0">
                <a:solidFill>
                  <a:schemeClr val="accent4">
                    <a:lumMod val="75000"/>
                  </a:schemeClr>
                </a:solidFill>
              </a:rPr>
              <a:t>інклюзивність</a:t>
            </a:r>
            <a:endParaRPr lang="uk-UA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Сучасний діловий етикет передбачає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рівне та недискримінаційне ставлення до людей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. Важливо: оцінювати працівника за професійними якостями; не робити припущень щодо компетентності на основі статі, віку чи інших характеристик; використовувати коректні форми звертання; поважати особисті межі; створювати комфортне середовище для різних категорій працівників.</a:t>
            </a:r>
          </a:p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13.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Невербальний діловий етикет</a:t>
            </a:r>
          </a:p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Значну частину інформації співрозмовник сприймає не лише зі слів. Важливими є: зоровий контакт; вираз обличчя; постава; жести; тон голосу; дистанція; уважність до співрозмовника. Невербальні сигнали мають культурні особливості, тому в міжнародній комунікації їх потрібно використовувати обережно.</a:t>
            </a:r>
          </a:p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14.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Конфлікти та складні ситуації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Професійний етикет особливо проявляється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не тоді, коли все добре, а під час конфлікту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. Доцільно: не переходити на особистості; контролювати емоції; вислухати позицію іншої сторони; зосередитися на фактах; шукати рішення, а не винного; фіксувати досягнуті домовленості. 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Формула конструктивної реакції: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Факт → проблема → позиції сторін → можливі рішення → домовленість.</a:t>
            </a:r>
            <a:endParaRPr lang="uk-UA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15. Етика та діловий етикет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Важливо розрізняти ці поняття.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Діловий етикет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 відповідає на питання: </a:t>
            </a:r>
            <a:r>
              <a:rPr lang="uk-UA" i="1" dirty="0" smtClean="0">
                <a:solidFill>
                  <a:schemeClr val="accent4">
                    <a:lumMod val="75000"/>
                  </a:schemeClr>
                </a:solidFill>
              </a:rPr>
              <a:t>«Як правильно поводитися?»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Професійна етика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 відповідає на питання: </a:t>
            </a:r>
            <a:r>
              <a:rPr lang="uk-UA" i="1" dirty="0" smtClean="0">
                <a:solidFill>
                  <a:schemeClr val="accent4">
                    <a:lumMod val="75000"/>
                  </a:schemeClr>
                </a:solidFill>
              </a:rPr>
              <a:t>«Що є правильним і відповідальним?»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</a:rPr>
              <a:t> 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Наприклад, людина може бездоганно дотримуватися правил зовнішнього етикету, але порушувати конфіденційність клієнта. Тому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етикет без етики не забезпечує справжньої професійності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16.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Штучний інтелект і сучасний діловий етикет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Це особливо актуальний аспект, використання ШІ в професійному середовищі породжує нові питання: Чи потрібно повідомляти про використання ШІ під час підготовки матеріалів? Хто відповідає за помилки, створені ШІ?  Чи можна завантажувати конфіденційні документи в ШІ-сервіси? Як перевіряти достовірність </a:t>
            </a:r>
            <a:r>
              <a:rPr lang="uk-UA" dirty="0" err="1" smtClean="0">
                <a:solidFill>
                  <a:schemeClr val="accent4">
                    <a:lumMod val="75000"/>
                  </a:schemeClr>
                </a:solidFill>
              </a:rPr>
              <a:t>згенерованої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 інформації? Чи етично видавати повністю створений ШІ текст за власну роботу? 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Тому сучасний діловий етикет дедалі більше пов’язаний із поняттями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цифрової відповідальності, конфіденційності, прозорості та інформаційної грамотності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Сучасний діловий етикет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- це не набір формальних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правил, а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інструмент побудови довіри, професійної репутації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та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ефективної комунікації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uk-UA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0231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500235" cy="10279380"/>
          </a:xfrm>
          <a:custGeom>
            <a:avLst/>
            <a:gdLst/>
            <a:ahLst/>
            <a:cxnLst/>
            <a:rect l="l" t="t" r="r" b="b"/>
            <a:pathLst>
              <a:path w="9500235" h="10279380">
                <a:moveTo>
                  <a:pt x="9499616" y="10278881"/>
                </a:moveTo>
                <a:lnTo>
                  <a:pt x="0" y="10278881"/>
                </a:lnTo>
                <a:lnTo>
                  <a:pt x="0" y="0"/>
                </a:lnTo>
                <a:lnTo>
                  <a:pt x="9499616" y="0"/>
                </a:lnTo>
                <a:lnTo>
                  <a:pt x="9499616" y="10278881"/>
                </a:lnTo>
                <a:close/>
              </a:path>
            </a:pathLst>
          </a:custGeom>
          <a:solidFill>
            <a:srgbClr val="583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16000" y="391850"/>
            <a:ext cx="7070725" cy="249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599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ДІЛОВА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ЕТИКА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65" dirty="0">
                <a:solidFill>
                  <a:srgbClr val="FFFFFF"/>
                </a:solidFill>
                <a:latin typeface="Arial"/>
                <a:cs typeface="Arial"/>
              </a:rPr>
              <a:t>Є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ОДНИМ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ІЗ ГОЛОВНИХ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«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ЗНАРЯДЬ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»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ФОРМУВАННЯ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ІМІДЖУ 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ТА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КОРПОРАТИВНОЇ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КУЛЬТУРИ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ПІДПРИЄМСТВА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2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ВАГОМИМ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ФАКТОРОМ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ЕФЕКТИВНОСТІ 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ЗДІЙСНЕННЯ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ДІЛОВИХ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ПЕРЕГОВОРІВ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12700" marR="395605" algn="just">
              <a:lnSpc>
                <a:spcPct val="115599"/>
              </a:lnSpc>
            </a:pP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ЗАЛЕЖНО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ВІД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ЗАВДАНЬ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b="1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ЯКІ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ВИРІШУЮТЬ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УЧАСНИКИ </a:t>
            </a:r>
            <a:r>
              <a:rPr sz="2000" spc="-65" dirty="0" smtClean="0">
                <a:solidFill>
                  <a:srgbClr val="FFFFFF"/>
                </a:solidFill>
                <a:latin typeface="Arial"/>
                <a:cs typeface="Arial"/>
              </a:rPr>
              <a:t>ПЕРЕГОВОРНОГО</a:t>
            </a:r>
            <a:r>
              <a:rPr sz="2000" spc="-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ПРОЦЕСУ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НЬОМУ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МОЖНА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ВИДІЛИТИ</a:t>
            </a:r>
            <a:r>
              <a:rPr sz="20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ТРИ</a:t>
            </a:r>
            <a:r>
              <a:rPr sz="2000" b="1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 smtClean="0">
                <a:solidFill>
                  <a:srgbClr val="FFFFFF"/>
                </a:solidFill>
                <a:latin typeface="Arial"/>
                <a:cs typeface="Arial"/>
              </a:rPr>
              <a:t>ЕТАПИ</a:t>
            </a:r>
            <a:r>
              <a:rPr lang="uk-UA" sz="2000" spc="-2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10740" y="1216619"/>
            <a:ext cx="15191740" cy="7861300"/>
            <a:chOff x="1010740" y="1216619"/>
            <a:chExt cx="15191740" cy="7861300"/>
          </a:xfrm>
        </p:grpSpPr>
        <p:sp>
          <p:nvSpPr>
            <p:cNvPr id="5" name="object 5"/>
            <p:cNvSpPr/>
            <p:nvPr/>
          </p:nvSpPr>
          <p:spPr>
            <a:xfrm>
              <a:off x="1029790" y="3129320"/>
              <a:ext cx="5761990" cy="19050"/>
            </a:xfrm>
            <a:custGeom>
              <a:avLst/>
              <a:gdLst/>
              <a:ahLst/>
              <a:cxnLst/>
              <a:rect l="l" t="t" r="r" b="b"/>
              <a:pathLst>
                <a:path w="5761990" h="19050">
                  <a:moveTo>
                    <a:pt x="0" y="19050"/>
                  </a:moveTo>
                  <a:lnTo>
                    <a:pt x="5761987" y="0"/>
                  </a:lnTo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73236" y="1298990"/>
              <a:ext cx="7439131" cy="768901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583332" y="1216619"/>
              <a:ext cx="7619365" cy="7861300"/>
            </a:xfrm>
            <a:custGeom>
              <a:avLst/>
              <a:gdLst/>
              <a:ahLst/>
              <a:cxnLst/>
              <a:rect l="l" t="t" r="r" b="b"/>
              <a:pathLst>
                <a:path w="7619365" h="7861300">
                  <a:moveTo>
                    <a:pt x="6405704" y="12700"/>
                  </a:moveTo>
                  <a:lnTo>
                    <a:pt x="1213208" y="12700"/>
                  </a:lnTo>
                  <a:lnTo>
                    <a:pt x="1260926" y="0"/>
                  </a:lnTo>
                  <a:lnTo>
                    <a:pt x="6357984" y="0"/>
                  </a:lnTo>
                  <a:lnTo>
                    <a:pt x="6405704" y="12700"/>
                  </a:lnTo>
                  <a:close/>
                </a:path>
                <a:path w="7619365" h="7861300">
                  <a:moveTo>
                    <a:pt x="6499674" y="25400"/>
                  </a:moveTo>
                  <a:lnTo>
                    <a:pt x="1119240" y="25400"/>
                  </a:lnTo>
                  <a:lnTo>
                    <a:pt x="1165969" y="12700"/>
                  </a:lnTo>
                  <a:lnTo>
                    <a:pt x="6452944" y="12700"/>
                  </a:lnTo>
                  <a:lnTo>
                    <a:pt x="6499674" y="25400"/>
                  </a:lnTo>
                  <a:close/>
                </a:path>
                <a:path w="7619365" h="7861300">
                  <a:moveTo>
                    <a:pt x="6499674" y="7848600"/>
                  </a:moveTo>
                  <a:lnTo>
                    <a:pt x="1119240" y="7848600"/>
                  </a:lnTo>
                  <a:lnTo>
                    <a:pt x="937995" y="7797800"/>
                  </a:lnTo>
                  <a:lnTo>
                    <a:pt x="851183" y="7772400"/>
                  </a:lnTo>
                  <a:lnTo>
                    <a:pt x="808831" y="7747000"/>
                  </a:lnTo>
                  <a:lnTo>
                    <a:pt x="767220" y="7734300"/>
                  </a:lnTo>
                  <a:lnTo>
                    <a:pt x="726380" y="7708900"/>
                  </a:lnTo>
                  <a:lnTo>
                    <a:pt x="686339" y="7683500"/>
                  </a:lnTo>
                  <a:lnTo>
                    <a:pt x="647127" y="7670800"/>
                  </a:lnTo>
                  <a:lnTo>
                    <a:pt x="608772" y="7645400"/>
                  </a:lnTo>
                  <a:lnTo>
                    <a:pt x="571303" y="7620000"/>
                  </a:lnTo>
                  <a:lnTo>
                    <a:pt x="534751" y="7594600"/>
                  </a:lnTo>
                  <a:lnTo>
                    <a:pt x="499143" y="7556500"/>
                  </a:lnTo>
                  <a:lnTo>
                    <a:pt x="464508" y="7531100"/>
                  </a:lnTo>
                  <a:lnTo>
                    <a:pt x="430876" y="7505700"/>
                  </a:lnTo>
                  <a:lnTo>
                    <a:pt x="398276" y="7467600"/>
                  </a:lnTo>
                  <a:lnTo>
                    <a:pt x="366737" y="7442200"/>
                  </a:lnTo>
                  <a:lnTo>
                    <a:pt x="336287" y="7404100"/>
                  </a:lnTo>
                  <a:lnTo>
                    <a:pt x="306956" y="7366000"/>
                  </a:lnTo>
                  <a:lnTo>
                    <a:pt x="278773" y="7327900"/>
                  </a:lnTo>
                  <a:lnTo>
                    <a:pt x="251767" y="7302500"/>
                  </a:lnTo>
                  <a:lnTo>
                    <a:pt x="225967" y="7264400"/>
                  </a:lnTo>
                  <a:lnTo>
                    <a:pt x="201401" y="7226300"/>
                  </a:lnTo>
                  <a:lnTo>
                    <a:pt x="178100" y="7175500"/>
                  </a:lnTo>
                  <a:lnTo>
                    <a:pt x="156091" y="7137400"/>
                  </a:lnTo>
                  <a:lnTo>
                    <a:pt x="135405" y="7099300"/>
                  </a:lnTo>
                  <a:lnTo>
                    <a:pt x="116069" y="7061200"/>
                  </a:lnTo>
                  <a:lnTo>
                    <a:pt x="98114" y="7010400"/>
                  </a:lnTo>
                  <a:lnTo>
                    <a:pt x="81567" y="6972300"/>
                  </a:lnTo>
                  <a:lnTo>
                    <a:pt x="66459" y="6934200"/>
                  </a:lnTo>
                  <a:lnTo>
                    <a:pt x="52817" y="6883400"/>
                  </a:lnTo>
                  <a:lnTo>
                    <a:pt x="40672" y="6845300"/>
                  </a:lnTo>
                  <a:lnTo>
                    <a:pt x="30052" y="6794500"/>
                  </a:lnTo>
                  <a:lnTo>
                    <a:pt x="20986" y="6743700"/>
                  </a:lnTo>
                  <a:lnTo>
                    <a:pt x="13504" y="6705600"/>
                  </a:lnTo>
                  <a:lnTo>
                    <a:pt x="7634" y="6654800"/>
                  </a:lnTo>
                  <a:lnTo>
                    <a:pt x="3405" y="6604000"/>
                  </a:lnTo>
                  <a:lnTo>
                    <a:pt x="846" y="6553200"/>
                  </a:lnTo>
                  <a:lnTo>
                    <a:pt x="0" y="6515100"/>
                  </a:lnTo>
                  <a:lnTo>
                    <a:pt x="0" y="1358900"/>
                  </a:lnTo>
                  <a:lnTo>
                    <a:pt x="846" y="1308100"/>
                  </a:lnTo>
                  <a:lnTo>
                    <a:pt x="3405" y="1257300"/>
                  </a:lnTo>
                  <a:lnTo>
                    <a:pt x="7634" y="1206500"/>
                  </a:lnTo>
                  <a:lnTo>
                    <a:pt x="13504" y="1168400"/>
                  </a:lnTo>
                  <a:lnTo>
                    <a:pt x="20986" y="1117600"/>
                  </a:lnTo>
                  <a:lnTo>
                    <a:pt x="30052" y="1066800"/>
                  </a:lnTo>
                  <a:lnTo>
                    <a:pt x="40672" y="1028700"/>
                  </a:lnTo>
                  <a:lnTo>
                    <a:pt x="52817" y="977900"/>
                  </a:lnTo>
                  <a:lnTo>
                    <a:pt x="66459" y="939800"/>
                  </a:lnTo>
                  <a:lnTo>
                    <a:pt x="81567" y="889000"/>
                  </a:lnTo>
                  <a:lnTo>
                    <a:pt x="98114" y="850900"/>
                  </a:lnTo>
                  <a:lnTo>
                    <a:pt x="116069" y="812800"/>
                  </a:lnTo>
                  <a:lnTo>
                    <a:pt x="135405" y="762000"/>
                  </a:lnTo>
                  <a:lnTo>
                    <a:pt x="156091" y="723900"/>
                  </a:lnTo>
                  <a:lnTo>
                    <a:pt x="178100" y="685800"/>
                  </a:lnTo>
                  <a:lnTo>
                    <a:pt x="201401" y="647700"/>
                  </a:lnTo>
                  <a:lnTo>
                    <a:pt x="225967" y="609600"/>
                  </a:lnTo>
                  <a:lnTo>
                    <a:pt x="251767" y="571500"/>
                  </a:lnTo>
                  <a:lnTo>
                    <a:pt x="278773" y="533400"/>
                  </a:lnTo>
                  <a:lnTo>
                    <a:pt x="306956" y="495300"/>
                  </a:lnTo>
                  <a:lnTo>
                    <a:pt x="336287" y="457200"/>
                  </a:lnTo>
                  <a:lnTo>
                    <a:pt x="366737" y="431800"/>
                  </a:lnTo>
                  <a:lnTo>
                    <a:pt x="398276" y="393700"/>
                  </a:lnTo>
                  <a:lnTo>
                    <a:pt x="430876" y="368300"/>
                  </a:lnTo>
                  <a:lnTo>
                    <a:pt x="464508" y="330200"/>
                  </a:lnTo>
                  <a:lnTo>
                    <a:pt x="499143" y="304800"/>
                  </a:lnTo>
                  <a:lnTo>
                    <a:pt x="534751" y="279400"/>
                  </a:lnTo>
                  <a:lnTo>
                    <a:pt x="571303" y="254000"/>
                  </a:lnTo>
                  <a:lnTo>
                    <a:pt x="608772" y="228600"/>
                  </a:lnTo>
                  <a:lnTo>
                    <a:pt x="647127" y="203200"/>
                  </a:lnTo>
                  <a:lnTo>
                    <a:pt x="686339" y="177800"/>
                  </a:lnTo>
                  <a:lnTo>
                    <a:pt x="726380" y="152400"/>
                  </a:lnTo>
                  <a:lnTo>
                    <a:pt x="767220" y="139700"/>
                  </a:lnTo>
                  <a:lnTo>
                    <a:pt x="808831" y="114300"/>
                  </a:lnTo>
                  <a:lnTo>
                    <a:pt x="851183" y="101600"/>
                  </a:lnTo>
                  <a:lnTo>
                    <a:pt x="894247" y="76200"/>
                  </a:lnTo>
                  <a:lnTo>
                    <a:pt x="1073049" y="25400"/>
                  </a:lnTo>
                  <a:lnTo>
                    <a:pt x="6545867" y="25400"/>
                  </a:lnTo>
                  <a:lnTo>
                    <a:pt x="6724671" y="76200"/>
                  </a:lnTo>
                  <a:lnTo>
                    <a:pt x="6767736" y="101600"/>
                  </a:lnTo>
                  <a:lnTo>
                    <a:pt x="6810089" y="114300"/>
                  </a:lnTo>
                  <a:lnTo>
                    <a:pt x="6851700" y="139700"/>
                  </a:lnTo>
                  <a:lnTo>
                    <a:pt x="6892540" y="152400"/>
                  </a:lnTo>
                  <a:lnTo>
                    <a:pt x="6932581" y="177800"/>
                  </a:lnTo>
                  <a:lnTo>
                    <a:pt x="1261272" y="177800"/>
                  </a:lnTo>
                  <a:lnTo>
                    <a:pt x="1213837" y="190500"/>
                  </a:lnTo>
                  <a:lnTo>
                    <a:pt x="1166968" y="190500"/>
                  </a:lnTo>
                  <a:lnTo>
                    <a:pt x="1075083" y="215900"/>
                  </a:lnTo>
                  <a:lnTo>
                    <a:pt x="899793" y="266700"/>
                  </a:lnTo>
                  <a:lnTo>
                    <a:pt x="857960" y="292100"/>
                  </a:lnTo>
                  <a:lnTo>
                    <a:pt x="817000" y="304800"/>
                  </a:lnTo>
                  <a:lnTo>
                    <a:pt x="776951" y="330200"/>
                  </a:lnTo>
                  <a:lnTo>
                    <a:pt x="737852" y="355600"/>
                  </a:lnTo>
                  <a:lnTo>
                    <a:pt x="699739" y="381000"/>
                  </a:lnTo>
                  <a:lnTo>
                    <a:pt x="662652" y="406400"/>
                  </a:lnTo>
                  <a:lnTo>
                    <a:pt x="626630" y="431800"/>
                  </a:lnTo>
                  <a:lnTo>
                    <a:pt x="591709" y="457200"/>
                  </a:lnTo>
                  <a:lnTo>
                    <a:pt x="557929" y="495300"/>
                  </a:lnTo>
                  <a:lnTo>
                    <a:pt x="525328" y="520700"/>
                  </a:lnTo>
                  <a:lnTo>
                    <a:pt x="493944" y="558800"/>
                  </a:lnTo>
                  <a:lnTo>
                    <a:pt x="463816" y="584200"/>
                  </a:lnTo>
                  <a:lnTo>
                    <a:pt x="434981" y="622300"/>
                  </a:lnTo>
                  <a:lnTo>
                    <a:pt x="407478" y="660400"/>
                  </a:lnTo>
                  <a:lnTo>
                    <a:pt x="381346" y="698500"/>
                  </a:lnTo>
                  <a:lnTo>
                    <a:pt x="356622" y="736600"/>
                  </a:lnTo>
                  <a:lnTo>
                    <a:pt x="333344" y="774700"/>
                  </a:lnTo>
                  <a:lnTo>
                    <a:pt x="311552" y="812800"/>
                  </a:lnTo>
                  <a:lnTo>
                    <a:pt x="291283" y="850900"/>
                  </a:lnTo>
                  <a:lnTo>
                    <a:pt x="272576" y="901700"/>
                  </a:lnTo>
                  <a:lnTo>
                    <a:pt x="255469" y="939800"/>
                  </a:lnTo>
                  <a:lnTo>
                    <a:pt x="240000" y="990600"/>
                  </a:lnTo>
                  <a:lnTo>
                    <a:pt x="226208" y="1028700"/>
                  </a:lnTo>
                  <a:lnTo>
                    <a:pt x="214130" y="1079500"/>
                  </a:lnTo>
                  <a:lnTo>
                    <a:pt x="203805" y="1117600"/>
                  </a:lnTo>
                  <a:lnTo>
                    <a:pt x="195272" y="1168400"/>
                  </a:lnTo>
                  <a:lnTo>
                    <a:pt x="188569" y="1206500"/>
                  </a:lnTo>
                  <a:lnTo>
                    <a:pt x="183733" y="1257300"/>
                  </a:lnTo>
                  <a:lnTo>
                    <a:pt x="180804" y="1308100"/>
                  </a:lnTo>
                  <a:lnTo>
                    <a:pt x="179819" y="1358900"/>
                  </a:lnTo>
                  <a:lnTo>
                    <a:pt x="179819" y="6502400"/>
                  </a:lnTo>
                  <a:lnTo>
                    <a:pt x="180804" y="6553200"/>
                  </a:lnTo>
                  <a:lnTo>
                    <a:pt x="183733" y="6604000"/>
                  </a:lnTo>
                  <a:lnTo>
                    <a:pt x="188569" y="6654800"/>
                  </a:lnTo>
                  <a:lnTo>
                    <a:pt x="195272" y="6692900"/>
                  </a:lnTo>
                  <a:lnTo>
                    <a:pt x="203805" y="6743700"/>
                  </a:lnTo>
                  <a:lnTo>
                    <a:pt x="214130" y="6794500"/>
                  </a:lnTo>
                  <a:lnTo>
                    <a:pt x="226208" y="6832600"/>
                  </a:lnTo>
                  <a:lnTo>
                    <a:pt x="240000" y="6883400"/>
                  </a:lnTo>
                  <a:lnTo>
                    <a:pt x="255469" y="6921500"/>
                  </a:lnTo>
                  <a:lnTo>
                    <a:pt x="272576" y="6972300"/>
                  </a:lnTo>
                  <a:lnTo>
                    <a:pt x="291283" y="7010400"/>
                  </a:lnTo>
                  <a:lnTo>
                    <a:pt x="311552" y="7048500"/>
                  </a:lnTo>
                  <a:lnTo>
                    <a:pt x="333344" y="7086600"/>
                  </a:lnTo>
                  <a:lnTo>
                    <a:pt x="356622" y="7124700"/>
                  </a:lnTo>
                  <a:lnTo>
                    <a:pt x="381346" y="7162800"/>
                  </a:lnTo>
                  <a:lnTo>
                    <a:pt x="407478" y="7200900"/>
                  </a:lnTo>
                  <a:lnTo>
                    <a:pt x="434981" y="7239000"/>
                  </a:lnTo>
                  <a:lnTo>
                    <a:pt x="463816" y="7277100"/>
                  </a:lnTo>
                  <a:lnTo>
                    <a:pt x="493944" y="7302500"/>
                  </a:lnTo>
                  <a:lnTo>
                    <a:pt x="525328" y="7340600"/>
                  </a:lnTo>
                  <a:lnTo>
                    <a:pt x="557929" y="7366000"/>
                  </a:lnTo>
                  <a:lnTo>
                    <a:pt x="591709" y="7404100"/>
                  </a:lnTo>
                  <a:lnTo>
                    <a:pt x="626630" y="7429500"/>
                  </a:lnTo>
                  <a:lnTo>
                    <a:pt x="662652" y="7454900"/>
                  </a:lnTo>
                  <a:lnTo>
                    <a:pt x="699739" y="7480300"/>
                  </a:lnTo>
                  <a:lnTo>
                    <a:pt x="737852" y="7505700"/>
                  </a:lnTo>
                  <a:lnTo>
                    <a:pt x="776951" y="7531100"/>
                  </a:lnTo>
                  <a:lnTo>
                    <a:pt x="817000" y="7556500"/>
                  </a:lnTo>
                  <a:lnTo>
                    <a:pt x="857960" y="7569200"/>
                  </a:lnTo>
                  <a:lnTo>
                    <a:pt x="899793" y="7594600"/>
                  </a:lnTo>
                  <a:lnTo>
                    <a:pt x="985922" y="7620000"/>
                  </a:lnTo>
                  <a:lnTo>
                    <a:pt x="1030143" y="7645400"/>
                  </a:lnTo>
                  <a:lnTo>
                    <a:pt x="1075083" y="7658100"/>
                  </a:lnTo>
                  <a:lnTo>
                    <a:pt x="1120704" y="7658100"/>
                  </a:lnTo>
                  <a:lnTo>
                    <a:pt x="1213837" y="7683500"/>
                  </a:lnTo>
                  <a:lnTo>
                    <a:pt x="6932581" y="7683500"/>
                  </a:lnTo>
                  <a:lnTo>
                    <a:pt x="6892540" y="7708900"/>
                  </a:lnTo>
                  <a:lnTo>
                    <a:pt x="6851700" y="7734300"/>
                  </a:lnTo>
                  <a:lnTo>
                    <a:pt x="6810089" y="7747000"/>
                  </a:lnTo>
                  <a:lnTo>
                    <a:pt x="6767736" y="7772400"/>
                  </a:lnTo>
                  <a:lnTo>
                    <a:pt x="6680923" y="7797800"/>
                  </a:lnTo>
                  <a:lnTo>
                    <a:pt x="6499674" y="7848600"/>
                  </a:lnTo>
                  <a:close/>
                </a:path>
                <a:path w="7619365" h="7861300">
                  <a:moveTo>
                    <a:pt x="6932581" y="7683500"/>
                  </a:moveTo>
                  <a:lnTo>
                    <a:pt x="6405070" y="7683500"/>
                  </a:lnTo>
                  <a:lnTo>
                    <a:pt x="6498204" y="7658100"/>
                  </a:lnTo>
                  <a:lnTo>
                    <a:pt x="6543825" y="7658100"/>
                  </a:lnTo>
                  <a:lnTo>
                    <a:pt x="6588766" y="7645400"/>
                  </a:lnTo>
                  <a:lnTo>
                    <a:pt x="6632987" y="7620000"/>
                  </a:lnTo>
                  <a:lnTo>
                    <a:pt x="6719118" y="7594600"/>
                  </a:lnTo>
                  <a:lnTo>
                    <a:pt x="6760952" y="7569200"/>
                  </a:lnTo>
                  <a:lnTo>
                    <a:pt x="6801913" y="7556500"/>
                  </a:lnTo>
                  <a:lnTo>
                    <a:pt x="6841963" y="7531100"/>
                  </a:lnTo>
                  <a:lnTo>
                    <a:pt x="6881063" y="7505700"/>
                  </a:lnTo>
                  <a:lnTo>
                    <a:pt x="6919177" y="7480300"/>
                  </a:lnTo>
                  <a:lnTo>
                    <a:pt x="6956265" y="7454900"/>
                  </a:lnTo>
                  <a:lnTo>
                    <a:pt x="6992289" y="7429500"/>
                  </a:lnTo>
                  <a:lnTo>
                    <a:pt x="7027210" y="7404100"/>
                  </a:lnTo>
                  <a:lnTo>
                    <a:pt x="7060991" y="7366000"/>
                  </a:lnTo>
                  <a:lnTo>
                    <a:pt x="7093593" y="7340600"/>
                  </a:lnTo>
                  <a:lnTo>
                    <a:pt x="7124978" y="7302500"/>
                  </a:lnTo>
                  <a:lnTo>
                    <a:pt x="7155108" y="7277100"/>
                  </a:lnTo>
                  <a:lnTo>
                    <a:pt x="7183944" y="7239000"/>
                  </a:lnTo>
                  <a:lnTo>
                    <a:pt x="7211448" y="7200900"/>
                  </a:lnTo>
                  <a:lnTo>
                    <a:pt x="7237582" y="7162800"/>
                  </a:lnTo>
                  <a:lnTo>
                    <a:pt x="7262307" y="7124700"/>
                  </a:lnTo>
                  <a:lnTo>
                    <a:pt x="7285585" y="7086600"/>
                  </a:lnTo>
                  <a:lnTo>
                    <a:pt x="7307378" y="7048500"/>
                  </a:lnTo>
                  <a:lnTo>
                    <a:pt x="7327648" y="7010400"/>
                  </a:lnTo>
                  <a:lnTo>
                    <a:pt x="7346356" y="6972300"/>
                  </a:lnTo>
                  <a:lnTo>
                    <a:pt x="7363464" y="6921500"/>
                  </a:lnTo>
                  <a:lnTo>
                    <a:pt x="7378934" y="6883400"/>
                  </a:lnTo>
                  <a:lnTo>
                    <a:pt x="7392727" y="6832600"/>
                  </a:lnTo>
                  <a:lnTo>
                    <a:pt x="7404805" y="6794500"/>
                  </a:lnTo>
                  <a:lnTo>
                    <a:pt x="7415130" y="6743700"/>
                  </a:lnTo>
                  <a:lnTo>
                    <a:pt x="7423664" y="6692900"/>
                  </a:lnTo>
                  <a:lnTo>
                    <a:pt x="7430368" y="6654800"/>
                  </a:lnTo>
                  <a:lnTo>
                    <a:pt x="7435204" y="6604000"/>
                  </a:lnTo>
                  <a:lnTo>
                    <a:pt x="7438133" y="6553200"/>
                  </a:lnTo>
                  <a:lnTo>
                    <a:pt x="7439118" y="6502400"/>
                  </a:lnTo>
                  <a:lnTo>
                    <a:pt x="7439118" y="1358900"/>
                  </a:lnTo>
                  <a:lnTo>
                    <a:pt x="7438133" y="1308100"/>
                  </a:lnTo>
                  <a:lnTo>
                    <a:pt x="7435204" y="1257300"/>
                  </a:lnTo>
                  <a:lnTo>
                    <a:pt x="7430368" y="1206500"/>
                  </a:lnTo>
                  <a:lnTo>
                    <a:pt x="7423664" y="1168400"/>
                  </a:lnTo>
                  <a:lnTo>
                    <a:pt x="7415130" y="1117600"/>
                  </a:lnTo>
                  <a:lnTo>
                    <a:pt x="7404805" y="1079500"/>
                  </a:lnTo>
                  <a:lnTo>
                    <a:pt x="7392727" y="1028700"/>
                  </a:lnTo>
                  <a:lnTo>
                    <a:pt x="7378934" y="990600"/>
                  </a:lnTo>
                  <a:lnTo>
                    <a:pt x="7363464" y="939800"/>
                  </a:lnTo>
                  <a:lnTo>
                    <a:pt x="7346356" y="901700"/>
                  </a:lnTo>
                  <a:lnTo>
                    <a:pt x="7327648" y="850900"/>
                  </a:lnTo>
                  <a:lnTo>
                    <a:pt x="7307378" y="812800"/>
                  </a:lnTo>
                  <a:lnTo>
                    <a:pt x="7285585" y="774700"/>
                  </a:lnTo>
                  <a:lnTo>
                    <a:pt x="7262307" y="736600"/>
                  </a:lnTo>
                  <a:lnTo>
                    <a:pt x="7237582" y="698500"/>
                  </a:lnTo>
                  <a:lnTo>
                    <a:pt x="7211448" y="660400"/>
                  </a:lnTo>
                  <a:lnTo>
                    <a:pt x="7183944" y="622300"/>
                  </a:lnTo>
                  <a:lnTo>
                    <a:pt x="7155108" y="584200"/>
                  </a:lnTo>
                  <a:lnTo>
                    <a:pt x="7124978" y="558800"/>
                  </a:lnTo>
                  <a:lnTo>
                    <a:pt x="7093593" y="520700"/>
                  </a:lnTo>
                  <a:lnTo>
                    <a:pt x="7060991" y="495300"/>
                  </a:lnTo>
                  <a:lnTo>
                    <a:pt x="7027210" y="457200"/>
                  </a:lnTo>
                  <a:lnTo>
                    <a:pt x="6992289" y="431800"/>
                  </a:lnTo>
                  <a:lnTo>
                    <a:pt x="6956265" y="406400"/>
                  </a:lnTo>
                  <a:lnTo>
                    <a:pt x="6919177" y="381000"/>
                  </a:lnTo>
                  <a:lnTo>
                    <a:pt x="6881063" y="355600"/>
                  </a:lnTo>
                  <a:lnTo>
                    <a:pt x="6841963" y="330200"/>
                  </a:lnTo>
                  <a:lnTo>
                    <a:pt x="6801913" y="304800"/>
                  </a:lnTo>
                  <a:lnTo>
                    <a:pt x="6760952" y="292100"/>
                  </a:lnTo>
                  <a:lnTo>
                    <a:pt x="6719118" y="266700"/>
                  </a:lnTo>
                  <a:lnTo>
                    <a:pt x="6543825" y="215900"/>
                  </a:lnTo>
                  <a:lnTo>
                    <a:pt x="6451939" y="190500"/>
                  </a:lnTo>
                  <a:lnTo>
                    <a:pt x="6405070" y="190500"/>
                  </a:lnTo>
                  <a:lnTo>
                    <a:pt x="6357635" y="177800"/>
                  </a:lnTo>
                  <a:lnTo>
                    <a:pt x="6932581" y="177800"/>
                  </a:lnTo>
                  <a:lnTo>
                    <a:pt x="6971793" y="203200"/>
                  </a:lnTo>
                  <a:lnTo>
                    <a:pt x="7010148" y="228600"/>
                  </a:lnTo>
                  <a:lnTo>
                    <a:pt x="7047616" y="254000"/>
                  </a:lnTo>
                  <a:lnTo>
                    <a:pt x="7084169" y="279400"/>
                  </a:lnTo>
                  <a:lnTo>
                    <a:pt x="7119776" y="304800"/>
                  </a:lnTo>
                  <a:lnTo>
                    <a:pt x="7154411" y="330200"/>
                  </a:lnTo>
                  <a:lnTo>
                    <a:pt x="7188042" y="368300"/>
                  </a:lnTo>
                  <a:lnTo>
                    <a:pt x="7220642" y="393700"/>
                  </a:lnTo>
                  <a:lnTo>
                    <a:pt x="7252180" y="431800"/>
                  </a:lnTo>
                  <a:lnTo>
                    <a:pt x="7282629" y="457200"/>
                  </a:lnTo>
                  <a:lnTo>
                    <a:pt x="7311960" y="495300"/>
                  </a:lnTo>
                  <a:lnTo>
                    <a:pt x="7340142" y="533400"/>
                  </a:lnTo>
                  <a:lnTo>
                    <a:pt x="7367148" y="571500"/>
                  </a:lnTo>
                  <a:lnTo>
                    <a:pt x="7392947" y="609600"/>
                  </a:lnTo>
                  <a:lnTo>
                    <a:pt x="7417512" y="647700"/>
                  </a:lnTo>
                  <a:lnTo>
                    <a:pt x="7440813" y="685800"/>
                  </a:lnTo>
                  <a:lnTo>
                    <a:pt x="7462821" y="723900"/>
                  </a:lnTo>
                  <a:lnTo>
                    <a:pt x="7483507" y="762000"/>
                  </a:lnTo>
                  <a:lnTo>
                    <a:pt x="7502842" y="812800"/>
                  </a:lnTo>
                  <a:lnTo>
                    <a:pt x="7520797" y="850900"/>
                  </a:lnTo>
                  <a:lnTo>
                    <a:pt x="7537343" y="889000"/>
                  </a:lnTo>
                  <a:lnTo>
                    <a:pt x="7552451" y="939800"/>
                  </a:lnTo>
                  <a:lnTo>
                    <a:pt x="7566091" y="977900"/>
                  </a:lnTo>
                  <a:lnTo>
                    <a:pt x="7578236" y="1028700"/>
                  </a:lnTo>
                  <a:lnTo>
                    <a:pt x="7588856" y="1066800"/>
                  </a:lnTo>
                  <a:lnTo>
                    <a:pt x="7597921" y="1117600"/>
                  </a:lnTo>
                  <a:lnTo>
                    <a:pt x="7605403" y="1168400"/>
                  </a:lnTo>
                  <a:lnTo>
                    <a:pt x="7611273" y="1206500"/>
                  </a:lnTo>
                  <a:lnTo>
                    <a:pt x="7615502" y="1257300"/>
                  </a:lnTo>
                  <a:lnTo>
                    <a:pt x="7618061" y="1308100"/>
                  </a:lnTo>
                  <a:lnTo>
                    <a:pt x="7618920" y="1358900"/>
                  </a:lnTo>
                  <a:lnTo>
                    <a:pt x="7618920" y="6502400"/>
                  </a:lnTo>
                  <a:lnTo>
                    <a:pt x="7618061" y="6553200"/>
                  </a:lnTo>
                  <a:lnTo>
                    <a:pt x="7615502" y="6604000"/>
                  </a:lnTo>
                  <a:lnTo>
                    <a:pt x="7611273" y="6654800"/>
                  </a:lnTo>
                  <a:lnTo>
                    <a:pt x="7605403" y="6705600"/>
                  </a:lnTo>
                  <a:lnTo>
                    <a:pt x="7597921" y="6743700"/>
                  </a:lnTo>
                  <a:lnTo>
                    <a:pt x="7588856" y="6794500"/>
                  </a:lnTo>
                  <a:lnTo>
                    <a:pt x="7578236" y="6845300"/>
                  </a:lnTo>
                  <a:lnTo>
                    <a:pt x="7566091" y="6883400"/>
                  </a:lnTo>
                  <a:lnTo>
                    <a:pt x="7552451" y="6934200"/>
                  </a:lnTo>
                  <a:lnTo>
                    <a:pt x="7537343" y="6972300"/>
                  </a:lnTo>
                  <a:lnTo>
                    <a:pt x="7520797" y="7010400"/>
                  </a:lnTo>
                  <a:lnTo>
                    <a:pt x="7502842" y="7061200"/>
                  </a:lnTo>
                  <a:lnTo>
                    <a:pt x="7483507" y="7099300"/>
                  </a:lnTo>
                  <a:lnTo>
                    <a:pt x="7462821" y="7137400"/>
                  </a:lnTo>
                  <a:lnTo>
                    <a:pt x="7440813" y="7175500"/>
                  </a:lnTo>
                  <a:lnTo>
                    <a:pt x="7417512" y="7226300"/>
                  </a:lnTo>
                  <a:lnTo>
                    <a:pt x="7392947" y="7264400"/>
                  </a:lnTo>
                  <a:lnTo>
                    <a:pt x="7367148" y="7289800"/>
                  </a:lnTo>
                  <a:lnTo>
                    <a:pt x="7340142" y="7327900"/>
                  </a:lnTo>
                  <a:lnTo>
                    <a:pt x="7311960" y="7366000"/>
                  </a:lnTo>
                  <a:lnTo>
                    <a:pt x="7282629" y="7404100"/>
                  </a:lnTo>
                  <a:lnTo>
                    <a:pt x="7252180" y="7442200"/>
                  </a:lnTo>
                  <a:lnTo>
                    <a:pt x="7220642" y="7467600"/>
                  </a:lnTo>
                  <a:lnTo>
                    <a:pt x="7188042" y="7505700"/>
                  </a:lnTo>
                  <a:lnTo>
                    <a:pt x="7154411" y="7531100"/>
                  </a:lnTo>
                  <a:lnTo>
                    <a:pt x="7119776" y="7556500"/>
                  </a:lnTo>
                  <a:lnTo>
                    <a:pt x="7084169" y="7594600"/>
                  </a:lnTo>
                  <a:lnTo>
                    <a:pt x="7047616" y="7620000"/>
                  </a:lnTo>
                  <a:lnTo>
                    <a:pt x="7010148" y="7645400"/>
                  </a:lnTo>
                  <a:lnTo>
                    <a:pt x="6971793" y="7670800"/>
                  </a:lnTo>
                  <a:lnTo>
                    <a:pt x="6932581" y="7683500"/>
                  </a:lnTo>
                  <a:close/>
                </a:path>
                <a:path w="7619365" h="7861300">
                  <a:moveTo>
                    <a:pt x="6405704" y="7861300"/>
                  </a:moveTo>
                  <a:lnTo>
                    <a:pt x="1213208" y="7861300"/>
                  </a:lnTo>
                  <a:lnTo>
                    <a:pt x="1165969" y="7848600"/>
                  </a:lnTo>
                  <a:lnTo>
                    <a:pt x="6452944" y="7848600"/>
                  </a:lnTo>
                  <a:lnTo>
                    <a:pt x="6405704" y="7861300"/>
                  </a:lnTo>
                  <a:close/>
                </a:path>
              </a:pathLst>
            </a:custGeom>
            <a:solidFill>
              <a:srgbClr val="D1D1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29789" y="3535056"/>
            <a:ext cx="7056935" cy="63576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98805" indent="264160" algn="just">
              <a:lnSpc>
                <a:spcPct val="115599"/>
              </a:lnSpc>
              <a:spcBef>
                <a:spcPts val="100"/>
              </a:spcBef>
              <a:buFont typeface="Lucida Sans Unicode"/>
              <a:buAutoNum type="arabicParenR"/>
              <a:tabLst>
                <a:tab pos="276860" algn="l"/>
              </a:tabLst>
            </a:pP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взаємне</a:t>
            </a:r>
            <a:r>
              <a:rPr sz="20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уточнення</a:t>
            </a:r>
            <a:r>
              <a:rPr sz="20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інтересів</a:t>
            </a:r>
            <a:r>
              <a:rPr sz="200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20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spc="110" dirty="0">
                <a:solidFill>
                  <a:srgbClr val="FFFFFF"/>
                </a:solidFill>
                <a:latin typeface="Arial"/>
                <a:cs typeface="Arial"/>
              </a:rPr>
              <a:t>точок</a:t>
            </a:r>
            <a:r>
              <a:rPr sz="20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зору</a:t>
            </a:r>
            <a:r>
              <a:rPr sz="20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, 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концепцій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10" dirty="0">
                <a:solidFill>
                  <a:srgbClr val="FFFFFF"/>
                </a:solidFill>
                <a:latin typeface="Arial"/>
                <a:cs typeface="Arial"/>
              </a:rPr>
              <a:t>позицій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учасників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350" dirty="0">
                <a:solidFill>
                  <a:srgbClr val="FFFFFF"/>
                </a:solidFill>
                <a:latin typeface="Lucida Sans Unicode"/>
                <a:cs typeface="Lucida Sans Unicode"/>
              </a:rPr>
              <a:t>–</a:t>
            </a:r>
            <a:r>
              <a:rPr sz="2000" spc="-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«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комунікативне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зондування</a:t>
            </a:r>
            <a:r>
              <a:rPr sz="20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»;</a:t>
            </a:r>
            <a:endParaRPr sz="20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75"/>
              </a:spcBef>
              <a:buClr>
                <a:srgbClr val="FFFFFF"/>
              </a:buClr>
              <a:buFont typeface="Lucida Sans Unicode"/>
              <a:buAutoNum type="arabicParenR"/>
            </a:pPr>
            <a:endParaRPr sz="2000" dirty="0">
              <a:latin typeface="Lucida Sans Unicode"/>
              <a:cs typeface="Lucida Sans Unicode"/>
            </a:endParaRPr>
          </a:p>
          <a:p>
            <a:pPr marL="341630" indent="-328930">
              <a:lnSpc>
                <a:spcPct val="100000"/>
              </a:lnSpc>
              <a:buFont typeface="Lucida Sans Unicode"/>
              <a:buAutoNum type="arabicParenR"/>
              <a:tabLst>
                <a:tab pos="341630" algn="l"/>
              </a:tabLst>
            </a:pP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висування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10" dirty="0">
                <a:solidFill>
                  <a:srgbClr val="FFFFFF"/>
                </a:solidFill>
                <a:latin typeface="Arial"/>
                <a:cs typeface="Arial"/>
              </a:rPr>
              <a:t>пропозицій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та їх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обґрунтування</a:t>
            </a:r>
            <a:r>
              <a:rPr sz="20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;</a:t>
            </a:r>
            <a:endParaRPr sz="2000" dirty="0">
              <a:latin typeface="Lucida Sans Unicode"/>
              <a:cs typeface="Lucida Sans Unicode"/>
            </a:endParaRPr>
          </a:p>
          <a:p>
            <a:pPr marL="12700" marR="5080" indent="332105" algn="just">
              <a:lnSpc>
                <a:spcPct val="115599"/>
              </a:lnSpc>
              <a:spcBef>
                <a:spcPts val="2775"/>
              </a:spcBef>
              <a:buFont typeface="Lucida Sans Unicode"/>
              <a:buAutoNum type="arabicParenR"/>
              <a:tabLst>
                <a:tab pos="344805" algn="l"/>
              </a:tabLst>
            </a:pPr>
            <a:r>
              <a:rPr lang="uk-UA" sz="2000" spc="75" dirty="0" smtClean="0">
                <a:solidFill>
                  <a:srgbClr val="FFFFFF"/>
                </a:solidFill>
                <a:latin typeface="Arial"/>
                <a:cs typeface="Arial"/>
              </a:rPr>
              <a:t>узгодження</a:t>
            </a:r>
            <a:r>
              <a:rPr lang="uk-UA" sz="200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110" dirty="0" smtClean="0">
                <a:solidFill>
                  <a:srgbClr val="FFFFFF"/>
                </a:solidFill>
                <a:latin typeface="Arial"/>
                <a:cs typeface="Arial"/>
              </a:rPr>
              <a:t>позицій</a:t>
            </a:r>
            <a:r>
              <a:rPr lang="uk-UA" sz="200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60" dirty="0" smtClean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lang="uk-UA" sz="200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80" dirty="0" smtClean="0">
                <a:solidFill>
                  <a:srgbClr val="FFFFFF"/>
                </a:solidFill>
                <a:latin typeface="Arial"/>
                <a:cs typeface="Arial"/>
              </a:rPr>
              <a:t>вироблення</a:t>
            </a:r>
            <a:r>
              <a:rPr lang="uk-UA" sz="200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-10" dirty="0" smtClean="0">
                <a:solidFill>
                  <a:srgbClr val="FFFFFF"/>
                </a:solidFill>
                <a:latin typeface="Arial"/>
                <a:cs typeface="Arial"/>
              </a:rPr>
              <a:t>домовленостей</a:t>
            </a:r>
            <a:r>
              <a:rPr lang="uk-UA" sz="2000" spc="-1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, </a:t>
            </a:r>
            <a:r>
              <a:rPr lang="uk-UA" sz="2000" spc="80" dirty="0" smtClean="0">
                <a:solidFill>
                  <a:srgbClr val="FFFFFF"/>
                </a:solidFill>
                <a:latin typeface="Arial"/>
                <a:cs typeface="Arial"/>
              </a:rPr>
              <a:t>які</a:t>
            </a:r>
            <a:r>
              <a:rPr lang="uk-UA" sz="200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є </a:t>
            </a:r>
            <a:r>
              <a:rPr lang="uk-UA" sz="2000" spc="50" dirty="0" smtClean="0">
                <a:solidFill>
                  <a:srgbClr val="FFFFFF"/>
                </a:solidFill>
                <a:latin typeface="Arial"/>
                <a:cs typeface="Arial"/>
              </a:rPr>
              <a:t>обов</a:t>
            </a:r>
            <a:r>
              <a:rPr lang="uk-UA" sz="2000" spc="5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’</a:t>
            </a:r>
            <a:r>
              <a:rPr lang="uk-UA" sz="2000" spc="50" dirty="0" smtClean="0">
                <a:solidFill>
                  <a:srgbClr val="FFFFFF"/>
                </a:solidFill>
                <a:latin typeface="Arial"/>
                <a:cs typeface="Arial"/>
              </a:rPr>
              <a:t>язковими</a:t>
            </a:r>
            <a:r>
              <a:rPr lang="uk-UA" sz="2000" spc="5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.</a:t>
            </a:r>
            <a:r>
              <a:rPr lang="uk-UA" sz="2000" spc="-75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uk-UA" sz="2000" spc="105" dirty="0" smtClean="0">
                <a:solidFill>
                  <a:srgbClr val="FFFFFF"/>
                </a:solidFill>
                <a:latin typeface="Arial"/>
                <a:cs typeface="Arial"/>
              </a:rPr>
              <a:t>Інакше</a:t>
            </a:r>
            <a:r>
              <a:rPr lang="uk-UA" sz="200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існує </a:t>
            </a:r>
            <a:r>
              <a:rPr lang="uk-UA" sz="2000" spc="65" dirty="0" smtClean="0">
                <a:solidFill>
                  <a:srgbClr val="FFFFFF"/>
                </a:solidFill>
                <a:latin typeface="Arial"/>
                <a:cs typeface="Arial"/>
              </a:rPr>
              <a:t>небезпека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-25" dirty="0" smtClean="0">
                <a:solidFill>
                  <a:srgbClr val="FFFFFF"/>
                </a:solidFill>
                <a:latin typeface="Arial"/>
                <a:cs typeface="Arial"/>
              </a:rPr>
              <a:t>або </a:t>
            </a:r>
            <a:r>
              <a:rPr lang="uk-UA" sz="2000" spc="85" dirty="0" smtClean="0">
                <a:solidFill>
                  <a:srgbClr val="FFFFFF"/>
                </a:solidFill>
                <a:latin typeface="Arial"/>
                <a:cs typeface="Arial"/>
              </a:rPr>
              <a:t>завершити</a:t>
            </a:r>
            <a:r>
              <a:rPr lang="uk-UA" sz="200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90" dirty="0" smtClean="0">
                <a:solidFill>
                  <a:srgbClr val="FFFFFF"/>
                </a:solidFill>
                <a:latin typeface="Arial"/>
                <a:cs typeface="Arial"/>
              </a:rPr>
              <a:t>переговори</a:t>
            </a:r>
            <a:r>
              <a:rPr lang="uk-UA" sz="200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60" dirty="0" smtClean="0">
                <a:solidFill>
                  <a:srgbClr val="FFFFFF"/>
                </a:solidFill>
                <a:latin typeface="Arial"/>
                <a:cs typeface="Arial"/>
              </a:rPr>
              <a:t>невдалим</a:t>
            </a:r>
            <a:r>
              <a:rPr lang="uk-UA" sz="200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60" dirty="0" smtClean="0">
                <a:solidFill>
                  <a:srgbClr val="FFFFFF"/>
                </a:solidFill>
                <a:latin typeface="Arial"/>
                <a:cs typeface="Arial"/>
              </a:rPr>
              <a:t>рішенням</a:t>
            </a:r>
            <a:r>
              <a:rPr lang="uk-UA" sz="2000" spc="6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lang="uk-UA" sz="2000" spc="-85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uk-UA" sz="2000" spc="-25" dirty="0" smtClean="0">
                <a:solidFill>
                  <a:srgbClr val="FFFFFF"/>
                </a:solidFill>
                <a:latin typeface="Arial"/>
                <a:cs typeface="Arial"/>
              </a:rPr>
              <a:t>або </a:t>
            </a:r>
            <a:r>
              <a:rPr lang="uk-UA" sz="2000" spc="75" dirty="0" smtClean="0">
                <a:solidFill>
                  <a:srgbClr val="FFFFFF"/>
                </a:solidFill>
                <a:latin typeface="Arial"/>
                <a:cs typeface="Arial"/>
              </a:rPr>
              <a:t>втратити</a:t>
            </a:r>
            <a:r>
              <a:rPr lang="uk-UA" sz="200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75" dirty="0" smtClean="0">
                <a:solidFill>
                  <a:srgbClr val="FFFFFF"/>
                </a:solidFill>
                <a:latin typeface="Arial"/>
                <a:cs typeface="Arial"/>
              </a:rPr>
              <a:t>можливість</a:t>
            </a:r>
            <a:r>
              <a:rPr sz="200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55" dirty="0" smtClean="0">
                <a:solidFill>
                  <a:srgbClr val="FFFFFF"/>
                </a:solidFill>
                <a:latin typeface="Arial"/>
                <a:cs typeface="Arial"/>
              </a:rPr>
              <a:t>домовитися.</a:t>
            </a:r>
          </a:p>
          <a:p>
            <a:pPr marL="12700" marR="5080" algn="just">
              <a:lnSpc>
                <a:spcPct val="115599"/>
              </a:lnSpc>
              <a:spcBef>
                <a:spcPts val="2775"/>
              </a:spcBef>
              <a:tabLst>
                <a:tab pos="344805" algn="l"/>
              </a:tabLst>
            </a:pPr>
            <a:r>
              <a:rPr lang="uk-UA" sz="2000" dirty="0" smtClean="0">
                <a:solidFill>
                  <a:schemeClr val="bg1"/>
                </a:solidFill>
              </a:rPr>
              <a:t>Ділова етика - це система моральних принципів і норм, які визначають правильну поведінку людини у професійній та бізнес-сфері. Вона ґрунтується на чесності, відповідальності, справедливості, повазі до інших, дотриманні конфіденційності та виконанні професійних зобов’язань. Її мета </a:t>
            </a:r>
            <a:r>
              <a:rPr lang="uk-UA" sz="2000" dirty="0" smtClean="0">
                <a:solidFill>
                  <a:schemeClr val="bg1"/>
                </a:solidFill>
              </a:rPr>
              <a:t>- </a:t>
            </a:r>
            <a:r>
              <a:rPr lang="uk-UA" sz="2000" dirty="0" smtClean="0">
                <a:solidFill>
                  <a:schemeClr val="bg1"/>
                </a:solidFill>
              </a:rPr>
              <a:t>забезпечити довіру, порядність і ефективні ділові відносини.</a:t>
            </a:r>
            <a:r>
              <a:rPr lang="ru-RU" sz="2000" dirty="0" smtClean="0"/>
              <a:t>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6090" y="197116"/>
            <a:ext cx="18059400" cy="10064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b="1" dirty="0" smtClean="0"/>
          </a:p>
          <a:p>
            <a:endParaRPr lang="uk-UA" b="1" dirty="0"/>
          </a:p>
          <a:p>
            <a:pPr algn="just"/>
            <a:r>
              <a:rPr lang="uk-UA" b="1" dirty="0" smtClean="0"/>
              <a:t>1. Чесність</a:t>
            </a:r>
          </a:p>
          <a:p>
            <a:pPr algn="just"/>
            <a:r>
              <a:rPr lang="uk-UA" dirty="0" smtClean="0"/>
              <a:t>Чесність передбачає правдивість у відносинах із колегами, клієнтами та партнерами. Вона проявляється у: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достовірному поданні інформації;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недопущенні обману;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виконанні взятих на себе зобов'язань;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відмові від свідомого приховування важливої інформації.</a:t>
            </a:r>
          </a:p>
          <a:p>
            <a:pPr algn="just"/>
            <a:r>
              <a:rPr lang="uk-UA" dirty="0" smtClean="0"/>
              <a:t>Наприклад</a:t>
            </a:r>
            <a:r>
              <a:rPr lang="uk-UA" b="1" dirty="0" smtClean="0"/>
              <a:t>:</a:t>
            </a:r>
            <a:r>
              <a:rPr lang="uk-UA" dirty="0" smtClean="0"/>
              <a:t> менеджер не повинен обіцяти клієнту характеристику товару, якої насправді немає.</a:t>
            </a:r>
          </a:p>
          <a:p>
            <a:pPr algn="just"/>
            <a:r>
              <a:rPr lang="uk-UA" b="1" dirty="0" smtClean="0"/>
              <a:t>2. Справедливість</a:t>
            </a:r>
          </a:p>
          <a:p>
            <a:pPr algn="just"/>
            <a:r>
              <a:rPr lang="uk-UA" dirty="0" smtClean="0"/>
              <a:t>Справедливість означає неупереджене ставлення до людей та об'єктивність під час прийняття рішень. Наприклад, під час відбору працівника необхідно оцінювати його професійні якості, а не особисті симпатії керівника.</a:t>
            </a:r>
          </a:p>
          <a:p>
            <a:pPr algn="just"/>
            <a:r>
              <a:rPr lang="uk-UA" b="1" dirty="0" smtClean="0"/>
              <a:t>3. Відповідальність</a:t>
            </a:r>
          </a:p>
          <a:p>
            <a:pPr algn="just"/>
            <a:r>
              <a:rPr lang="uk-UA" dirty="0" smtClean="0"/>
              <a:t>Професійна людина відповідає за: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власні рішення;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виконану роботу;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наслідки своїх дій;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дотримання професійних зобов'язань.</a:t>
            </a:r>
          </a:p>
          <a:p>
            <a:pPr algn="just"/>
            <a:r>
              <a:rPr lang="uk-UA" dirty="0" smtClean="0"/>
              <a:t>Важливо не перекладати відповідальність на інших у випадку помилки, а визнавати її та шукати шляхи виправлення ситуації.</a:t>
            </a:r>
          </a:p>
          <a:p>
            <a:pPr algn="just"/>
            <a:r>
              <a:rPr lang="uk-UA" b="1" dirty="0" smtClean="0"/>
              <a:t>4. Повага до особистості</a:t>
            </a:r>
          </a:p>
          <a:p>
            <a:pPr algn="just"/>
            <a:r>
              <a:rPr lang="uk-UA" dirty="0" smtClean="0"/>
              <a:t>У професійному середовищі необхідно поважати гідність кожної людини незалежно від її посади.</a:t>
            </a:r>
          </a:p>
          <a:p>
            <a:pPr algn="just"/>
            <a:r>
              <a:rPr lang="uk-UA" dirty="0" smtClean="0"/>
              <a:t>Неприпустимими є: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приниження;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образи;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психологічний тиск;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дискримінація;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переслідування;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зловживання владою.</a:t>
            </a:r>
          </a:p>
          <a:p>
            <a:pPr algn="just"/>
            <a:r>
              <a:rPr lang="uk-UA" b="1" dirty="0" smtClean="0"/>
              <a:t>5. Конфіденційність. </a:t>
            </a:r>
            <a:r>
              <a:rPr lang="uk-UA" dirty="0" smtClean="0"/>
              <a:t>Конфіденційність є особливо важливою в умовах цифрової комунікації</a:t>
            </a:r>
            <a:r>
              <a:rPr lang="ru-RU" dirty="0" smtClean="0"/>
              <a:t>.</a:t>
            </a:r>
            <a:endParaRPr lang="uk-UA" dirty="0" smtClean="0"/>
          </a:p>
          <a:p>
            <a:pPr algn="just"/>
            <a:r>
              <a:rPr lang="uk-UA" dirty="0" smtClean="0"/>
              <a:t>Працівник повинен </a:t>
            </a:r>
            <a:r>
              <a:rPr lang="uk-UA" dirty="0" err="1" smtClean="0"/>
              <a:t>відповідально</a:t>
            </a:r>
            <a:r>
              <a:rPr lang="uk-UA" dirty="0" smtClean="0"/>
              <a:t> поводитися з інформацією, отриманою в процесі роботи. Це стосується: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персональних даних;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комерційної інформації;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фінансових документів;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інформації про клієнтів;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/>
              <a:t>внутрішньої інформації організації.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8259567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800" b="1" dirty="0" smtClean="0"/>
          </a:p>
          <a:p>
            <a:pPr algn="ctr"/>
            <a:r>
              <a:rPr lang="uk-UA" sz="2800" b="1" dirty="0" smtClean="0"/>
              <a:t>Основні принципи ділової етики: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7258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500235" cy="10279380"/>
          </a:xfrm>
          <a:custGeom>
            <a:avLst/>
            <a:gdLst/>
            <a:ahLst/>
            <a:cxnLst/>
            <a:rect l="l" t="t" r="r" b="b"/>
            <a:pathLst>
              <a:path w="9500235" h="10279380">
                <a:moveTo>
                  <a:pt x="9499616" y="10278881"/>
                </a:moveTo>
                <a:lnTo>
                  <a:pt x="0" y="10278881"/>
                </a:lnTo>
                <a:lnTo>
                  <a:pt x="0" y="0"/>
                </a:lnTo>
                <a:lnTo>
                  <a:pt x="9499616" y="0"/>
                </a:lnTo>
                <a:lnTo>
                  <a:pt x="9499616" y="10278881"/>
                </a:lnTo>
                <a:close/>
              </a:path>
            </a:pathLst>
          </a:custGeom>
          <a:solidFill>
            <a:srgbClr val="583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016000" y="860413"/>
            <a:ext cx="5775780" cy="1263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95"/>
              </a:spcBef>
            </a:pPr>
            <a:r>
              <a:rPr sz="3500" b="1" dirty="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sz="3500" b="1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500" spc="-125" dirty="0">
                <a:solidFill>
                  <a:srgbClr val="FFFFFF"/>
                </a:solidFill>
              </a:rPr>
              <a:t>ПОНЯТТЯ</a:t>
            </a:r>
            <a:r>
              <a:rPr sz="3500" spc="-105" dirty="0">
                <a:solidFill>
                  <a:srgbClr val="FFFFFF"/>
                </a:solidFill>
              </a:rPr>
              <a:t> </a:t>
            </a:r>
            <a:r>
              <a:rPr sz="3500" spc="-95" dirty="0">
                <a:solidFill>
                  <a:srgbClr val="FFFFFF"/>
                </a:solidFill>
              </a:rPr>
              <a:t>ТА</a:t>
            </a:r>
            <a:r>
              <a:rPr sz="3500" spc="-110" dirty="0">
                <a:solidFill>
                  <a:srgbClr val="FFFFFF"/>
                </a:solidFill>
              </a:rPr>
              <a:t> </a:t>
            </a:r>
            <a:r>
              <a:rPr sz="3500" spc="-114" dirty="0">
                <a:solidFill>
                  <a:srgbClr val="FFFFFF"/>
                </a:solidFill>
              </a:rPr>
              <a:t>ПРЕДМЕТ </a:t>
            </a:r>
            <a:r>
              <a:rPr sz="3500" spc="-45" dirty="0">
                <a:solidFill>
                  <a:srgbClr val="FFFFFF"/>
                </a:solidFill>
              </a:rPr>
              <a:t>БІЗНЕС</a:t>
            </a:r>
            <a:r>
              <a:rPr sz="3500" b="1" spc="-4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3500" spc="70" dirty="0">
                <a:solidFill>
                  <a:srgbClr val="FFFFFF"/>
                </a:solidFill>
              </a:rPr>
              <a:t>КОМУНІКАЦІІ</a:t>
            </a:r>
            <a:endParaRPr sz="35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10740" y="1216619"/>
            <a:ext cx="15191740" cy="7861300"/>
            <a:chOff x="1010740" y="1216619"/>
            <a:chExt cx="15191740" cy="7861300"/>
          </a:xfrm>
        </p:grpSpPr>
        <p:sp>
          <p:nvSpPr>
            <p:cNvPr id="5" name="object 5"/>
            <p:cNvSpPr/>
            <p:nvPr/>
          </p:nvSpPr>
          <p:spPr>
            <a:xfrm>
              <a:off x="1029790" y="2233058"/>
              <a:ext cx="5761990" cy="19050"/>
            </a:xfrm>
            <a:custGeom>
              <a:avLst/>
              <a:gdLst/>
              <a:ahLst/>
              <a:cxnLst/>
              <a:rect l="l" t="t" r="r" b="b"/>
              <a:pathLst>
                <a:path w="5761990" h="19050">
                  <a:moveTo>
                    <a:pt x="0" y="19050"/>
                  </a:moveTo>
                  <a:lnTo>
                    <a:pt x="5761987" y="0"/>
                  </a:lnTo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9727" y="3860249"/>
              <a:ext cx="1114425" cy="742950"/>
            </a:xfrm>
            <a:custGeom>
              <a:avLst/>
              <a:gdLst/>
              <a:ahLst/>
              <a:cxnLst/>
              <a:rect l="l" t="t" r="r" b="b"/>
              <a:pathLst>
                <a:path w="1114425" h="742950">
                  <a:moveTo>
                    <a:pt x="470847" y="410210"/>
                  </a:moveTo>
                  <a:lnTo>
                    <a:pt x="453929" y="410210"/>
                  </a:lnTo>
                  <a:lnTo>
                    <a:pt x="451221" y="407670"/>
                  </a:lnTo>
                  <a:lnTo>
                    <a:pt x="448125" y="405130"/>
                  </a:lnTo>
                  <a:lnTo>
                    <a:pt x="209811" y="269240"/>
                  </a:lnTo>
                  <a:lnTo>
                    <a:pt x="162733" y="241300"/>
                  </a:lnTo>
                  <a:lnTo>
                    <a:pt x="115616" y="214630"/>
                  </a:lnTo>
                  <a:lnTo>
                    <a:pt x="75042" y="185420"/>
                  </a:lnTo>
                  <a:lnTo>
                    <a:pt x="46807" y="143510"/>
                  </a:lnTo>
                  <a:lnTo>
                    <a:pt x="28857" y="96520"/>
                  </a:lnTo>
                  <a:lnTo>
                    <a:pt x="13064" y="49530"/>
                  </a:lnTo>
                  <a:lnTo>
                    <a:pt x="6145" y="24130"/>
                  </a:lnTo>
                  <a:lnTo>
                    <a:pt x="3108" y="12700"/>
                  </a:lnTo>
                  <a:lnTo>
                    <a:pt x="0" y="0"/>
                  </a:lnTo>
                  <a:lnTo>
                    <a:pt x="3120" y="0"/>
                  </a:lnTo>
                  <a:lnTo>
                    <a:pt x="4456" y="2540"/>
                  </a:lnTo>
                  <a:lnTo>
                    <a:pt x="5573" y="3810"/>
                  </a:lnTo>
                  <a:lnTo>
                    <a:pt x="34420" y="41910"/>
                  </a:lnTo>
                  <a:lnTo>
                    <a:pt x="65744" y="77470"/>
                  </a:lnTo>
                  <a:lnTo>
                    <a:pt x="99459" y="111760"/>
                  </a:lnTo>
                  <a:lnTo>
                    <a:pt x="135481" y="142240"/>
                  </a:lnTo>
                  <a:lnTo>
                    <a:pt x="173722" y="170180"/>
                  </a:lnTo>
                  <a:lnTo>
                    <a:pt x="258879" y="223520"/>
                  </a:lnTo>
                  <a:lnTo>
                    <a:pt x="303732" y="250190"/>
                  </a:lnTo>
                  <a:lnTo>
                    <a:pt x="348785" y="275590"/>
                  </a:lnTo>
                  <a:lnTo>
                    <a:pt x="394166" y="302260"/>
                  </a:lnTo>
                  <a:lnTo>
                    <a:pt x="435514" y="336550"/>
                  </a:lnTo>
                  <a:lnTo>
                    <a:pt x="461554" y="383540"/>
                  </a:lnTo>
                  <a:lnTo>
                    <a:pt x="467865" y="401320"/>
                  </a:lnTo>
                  <a:lnTo>
                    <a:pt x="470847" y="410210"/>
                  </a:lnTo>
                  <a:close/>
                </a:path>
                <a:path w="1114425" h="742950">
                  <a:moveTo>
                    <a:pt x="906462" y="419100"/>
                  </a:moveTo>
                  <a:lnTo>
                    <a:pt x="641960" y="419100"/>
                  </a:lnTo>
                  <a:lnTo>
                    <a:pt x="644975" y="410210"/>
                  </a:lnTo>
                  <a:lnTo>
                    <a:pt x="647820" y="401320"/>
                  </a:lnTo>
                  <a:lnTo>
                    <a:pt x="663315" y="363220"/>
                  </a:lnTo>
                  <a:lnTo>
                    <a:pt x="689333" y="325120"/>
                  </a:lnTo>
                  <a:lnTo>
                    <a:pt x="752538" y="284480"/>
                  </a:lnTo>
                  <a:lnTo>
                    <a:pt x="796595" y="259080"/>
                  </a:lnTo>
                  <a:lnTo>
                    <a:pt x="840632" y="232410"/>
                  </a:lnTo>
                  <a:lnTo>
                    <a:pt x="884727" y="207010"/>
                  </a:lnTo>
                  <a:lnTo>
                    <a:pt x="928390" y="179070"/>
                  </a:lnTo>
                  <a:lnTo>
                    <a:pt x="969901" y="149860"/>
                  </a:lnTo>
                  <a:lnTo>
                    <a:pt x="1009072" y="116840"/>
                  </a:lnTo>
                  <a:lnTo>
                    <a:pt x="1045717" y="82550"/>
                  </a:lnTo>
                  <a:lnTo>
                    <a:pt x="1079648" y="44450"/>
                  </a:lnTo>
                  <a:lnTo>
                    <a:pt x="1110678" y="2540"/>
                  </a:lnTo>
                  <a:lnTo>
                    <a:pt x="1111637" y="1270"/>
                  </a:lnTo>
                  <a:lnTo>
                    <a:pt x="1113204" y="0"/>
                  </a:lnTo>
                  <a:lnTo>
                    <a:pt x="1114425" y="0"/>
                  </a:lnTo>
                  <a:lnTo>
                    <a:pt x="1114425" y="11430"/>
                  </a:lnTo>
                  <a:lnTo>
                    <a:pt x="1107955" y="31750"/>
                  </a:lnTo>
                  <a:lnTo>
                    <a:pt x="1098413" y="63500"/>
                  </a:lnTo>
                  <a:lnTo>
                    <a:pt x="1077919" y="124460"/>
                  </a:lnTo>
                  <a:lnTo>
                    <a:pt x="1045491" y="179070"/>
                  </a:lnTo>
                  <a:lnTo>
                    <a:pt x="994868" y="218440"/>
                  </a:lnTo>
                  <a:lnTo>
                    <a:pt x="902275" y="269240"/>
                  </a:lnTo>
                  <a:lnTo>
                    <a:pt x="856183" y="295910"/>
                  </a:lnTo>
                  <a:lnTo>
                    <a:pt x="764133" y="347980"/>
                  </a:lnTo>
                  <a:lnTo>
                    <a:pt x="661132" y="408940"/>
                  </a:lnTo>
                  <a:lnTo>
                    <a:pt x="707474" y="408940"/>
                  </a:lnTo>
                  <a:lnTo>
                    <a:pt x="660707" y="417830"/>
                  </a:lnTo>
                  <a:lnTo>
                    <a:pt x="907891" y="417830"/>
                  </a:lnTo>
                  <a:lnTo>
                    <a:pt x="906462" y="419100"/>
                  </a:lnTo>
                  <a:close/>
                </a:path>
                <a:path w="1114425" h="742950">
                  <a:moveTo>
                    <a:pt x="473403" y="417830"/>
                  </a:moveTo>
                  <a:lnTo>
                    <a:pt x="454961" y="417830"/>
                  </a:lnTo>
                  <a:lnTo>
                    <a:pt x="412433" y="410210"/>
                  </a:lnTo>
                  <a:lnTo>
                    <a:pt x="217050" y="377190"/>
                  </a:lnTo>
                  <a:lnTo>
                    <a:pt x="168678" y="360680"/>
                  </a:lnTo>
                  <a:lnTo>
                    <a:pt x="133829" y="323850"/>
                  </a:lnTo>
                  <a:lnTo>
                    <a:pt x="118937" y="297180"/>
                  </a:lnTo>
                  <a:lnTo>
                    <a:pt x="103902" y="270510"/>
                  </a:lnTo>
                  <a:lnTo>
                    <a:pt x="88816" y="242570"/>
                  </a:lnTo>
                  <a:lnTo>
                    <a:pt x="72609" y="214630"/>
                  </a:lnTo>
                  <a:lnTo>
                    <a:pt x="72050" y="212090"/>
                  </a:lnTo>
                  <a:lnTo>
                    <a:pt x="70302" y="207010"/>
                  </a:lnTo>
                  <a:lnTo>
                    <a:pt x="112071" y="232410"/>
                  </a:lnTo>
                  <a:lnTo>
                    <a:pt x="196201" y="280670"/>
                  </a:lnTo>
                  <a:lnTo>
                    <a:pt x="281174" y="326390"/>
                  </a:lnTo>
                  <a:lnTo>
                    <a:pt x="367060" y="369570"/>
                  </a:lnTo>
                  <a:lnTo>
                    <a:pt x="453929" y="410210"/>
                  </a:lnTo>
                  <a:lnTo>
                    <a:pt x="470847" y="410210"/>
                  </a:lnTo>
                  <a:lnTo>
                    <a:pt x="473403" y="417830"/>
                  </a:lnTo>
                  <a:close/>
                </a:path>
                <a:path w="1114425" h="742950">
                  <a:moveTo>
                    <a:pt x="707474" y="408940"/>
                  </a:moveTo>
                  <a:lnTo>
                    <a:pt x="661132" y="408940"/>
                  </a:lnTo>
                  <a:lnTo>
                    <a:pt x="791577" y="347980"/>
                  </a:lnTo>
                  <a:lnTo>
                    <a:pt x="834504" y="326390"/>
                  </a:lnTo>
                  <a:lnTo>
                    <a:pt x="919601" y="280670"/>
                  </a:lnTo>
                  <a:lnTo>
                    <a:pt x="1003769" y="232410"/>
                  </a:lnTo>
                  <a:lnTo>
                    <a:pt x="1045536" y="207010"/>
                  </a:lnTo>
                  <a:lnTo>
                    <a:pt x="1044225" y="210820"/>
                  </a:lnTo>
                  <a:lnTo>
                    <a:pt x="1044018" y="212090"/>
                  </a:lnTo>
                  <a:lnTo>
                    <a:pt x="1010645" y="271780"/>
                  </a:lnTo>
                  <a:lnTo>
                    <a:pt x="994159" y="302260"/>
                  </a:lnTo>
                  <a:lnTo>
                    <a:pt x="964675" y="347980"/>
                  </a:lnTo>
                  <a:lnTo>
                    <a:pt x="930589" y="369570"/>
                  </a:lnTo>
                  <a:lnTo>
                    <a:pt x="874420" y="381000"/>
                  </a:lnTo>
                  <a:lnTo>
                    <a:pt x="803213" y="392430"/>
                  </a:lnTo>
                  <a:lnTo>
                    <a:pt x="767642" y="398780"/>
                  </a:lnTo>
                  <a:lnTo>
                    <a:pt x="740878" y="402590"/>
                  </a:lnTo>
                  <a:lnTo>
                    <a:pt x="707474" y="408940"/>
                  </a:lnTo>
                  <a:close/>
                </a:path>
                <a:path w="1114425" h="742950">
                  <a:moveTo>
                    <a:pt x="475286" y="314960"/>
                  </a:moveTo>
                  <a:lnTo>
                    <a:pt x="475583" y="303530"/>
                  </a:lnTo>
                  <a:lnTo>
                    <a:pt x="480165" y="294640"/>
                  </a:lnTo>
                  <a:lnTo>
                    <a:pt x="488994" y="288290"/>
                  </a:lnTo>
                  <a:lnTo>
                    <a:pt x="502035" y="285750"/>
                  </a:lnTo>
                  <a:lnTo>
                    <a:pt x="512660" y="285750"/>
                  </a:lnTo>
                  <a:lnTo>
                    <a:pt x="515744" y="283210"/>
                  </a:lnTo>
                  <a:lnTo>
                    <a:pt x="525871" y="275590"/>
                  </a:lnTo>
                  <a:lnTo>
                    <a:pt x="536611" y="271780"/>
                  </a:lnTo>
                  <a:lnTo>
                    <a:pt x="547873" y="271780"/>
                  </a:lnTo>
                  <a:lnTo>
                    <a:pt x="559564" y="273050"/>
                  </a:lnTo>
                  <a:lnTo>
                    <a:pt x="579336" y="279400"/>
                  </a:lnTo>
                  <a:lnTo>
                    <a:pt x="596436" y="289560"/>
                  </a:lnTo>
                  <a:lnTo>
                    <a:pt x="597782" y="290830"/>
                  </a:lnTo>
                  <a:lnTo>
                    <a:pt x="532269" y="290830"/>
                  </a:lnTo>
                  <a:lnTo>
                    <a:pt x="532135" y="294640"/>
                  </a:lnTo>
                  <a:lnTo>
                    <a:pt x="532046" y="297180"/>
                  </a:lnTo>
                  <a:lnTo>
                    <a:pt x="532002" y="298450"/>
                  </a:lnTo>
                  <a:lnTo>
                    <a:pt x="605854" y="298450"/>
                  </a:lnTo>
                  <a:lnTo>
                    <a:pt x="609890" y="302260"/>
                  </a:lnTo>
                  <a:lnTo>
                    <a:pt x="614305" y="312420"/>
                  </a:lnTo>
                  <a:lnTo>
                    <a:pt x="495868" y="312420"/>
                  </a:lnTo>
                  <a:lnTo>
                    <a:pt x="475286" y="314960"/>
                  </a:lnTo>
                  <a:close/>
                </a:path>
                <a:path w="1114425" h="742950">
                  <a:moveTo>
                    <a:pt x="605854" y="298450"/>
                  </a:moveTo>
                  <a:lnTo>
                    <a:pt x="553748" y="298450"/>
                  </a:lnTo>
                  <a:lnTo>
                    <a:pt x="553833" y="297180"/>
                  </a:lnTo>
                  <a:lnTo>
                    <a:pt x="553918" y="295910"/>
                  </a:lnTo>
                  <a:lnTo>
                    <a:pt x="532269" y="290830"/>
                  </a:lnTo>
                  <a:lnTo>
                    <a:pt x="597782" y="290830"/>
                  </a:lnTo>
                  <a:lnTo>
                    <a:pt x="605854" y="298450"/>
                  </a:lnTo>
                  <a:close/>
                </a:path>
                <a:path w="1114425" h="742950">
                  <a:moveTo>
                    <a:pt x="641960" y="419100"/>
                  </a:moveTo>
                  <a:lnTo>
                    <a:pt x="473829" y="419100"/>
                  </a:lnTo>
                  <a:lnTo>
                    <a:pt x="493402" y="411480"/>
                  </a:lnTo>
                  <a:lnTo>
                    <a:pt x="509413" y="397510"/>
                  </a:lnTo>
                  <a:lnTo>
                    <a:pt x="520418" y="377190"/>
                  </a:lnTo>
                  <a:lnTo>
                    <a:pt x="524972" y="354330"/>
                  </a:lnTo>
                  <a:lnTo>
                    <a:pt x="521895" y="334010"/>
                  </a:lnTo>
                  <a:lnTo>
                    <a:pt x="511799" y="320040"/>
                  </a:lnTo>
                  <a:lnTo>
                    <a:pt x="495868" y="312420"/>
                  </a:lnTo>
                  <a:lnTo>
                    <a:pt x="614305" y="312420"/>
                  </a:lnTo>
                  <a:lnTo>
                    <a:pt x="618720" y="322580"/>
                  </a:lnTo>
                  <a:lnTo>
                    <a:pt x="619982" y="328930"/>
                  </a:lnTo>
                  <a:lnTo>
                    <a:pt x="620079" y="331470"/>
                  </a:lnTo>
                  <a:lnTo>
                    <a:pt x="620176" y="334010"/>
                  </a:lnTo>
                  <a:lnTo>
                    <a:pt x="620273" y="336550"/>
                  </a:lnTo>
                  <a:lnTo>
                    <a:pt x="620050" y="342900"/>
                  </a:lnTo>
                  <a:lnTo>
                    <a:pt x="619924" y="345440"/>
                  </a:lnTo>
                  <a:lnTo>
                    <a:pt x="619594" y="350520"/>
                  </a:lnTo>
                  <a:lnTo>
                    <a:pt x="620328" y="368300"/>
                  </a:lnTo>
                  <a:lnTo>
                    <a:pt x="620381" y="369570"/>
                  </a:lnTo>
                  <a:lnTo>
                    <a:pt x="624475" y="386080"/>
                  </a:lnTo>
                  <a:lnTo>
                    <a:pt x="631721" y="402590"/>
                  </a:lnTo>
                  <a:lnTo>
                    <a:pt x="641960" y="419100"/>
                  </a:lnTo>
                  <a:close/>
                </a:path>
                <a:path w="1114425" h="742950">
                  <a:moveTo>
                    <a:pt x="907891" y="417830"/>
                  </a:moveTo>
                  <a:lnTo>
                    <a:pt x="660707" y="417830"/>
                  </a:lnTo>
                  <a:lnTo>
                    <a:pt x="707949" y="415290"/>
                  </a:lnTo>
                  <a:lnTo>
                    <a:pt x="755045" y="411480"/>
                  </a:lnTo>
                  <a:lnTo>
                    <a:pt x="848902" y="401320"/>
                  </a:lnTo>
                  <a:lnTo>
                    <a:pt x="895716" y="394970"/>
                  </a:lnTo>
                  <a:lnTo>
                    <a:pt x="942487" y="387350"/>
                  </a:lnTo>
                  <a:lnTo>
                    <a:pt x="940168" y="391160"/>
                  </a:lnTo>
                  <a:lnTo>
                    <a:pt x="934983" y="394970"/>
                  </a:lnTo>
                  <a:lnTo>
                    <a:pt x="916464" y="410210"/>
                  </a:lnTo>
                  <a:lnTo>
                    <a:pt x="907891" y="417830"/>
                  </a:lnTo>
                  <a:close/>
                </a:path>
                <a:path w="1114425" h="742950">
                  <a:moveTo>
                    <a:pt x="297002" y="474980"/>
                  </a:moveTo>
                  <a:lnTo>
                    <a:pt x="282441" y="473710"/>
                  </a:lnTo>
                  <a:lnTo>
                    <a:pt x="268782" y="468630"/>
                  </a:lnTo>
                  <a:lnTo>
                    <a:pt x="255674" y="459740"/>
                  </a:lnTo>
                  <a:lnTo>
                    <a:pt x="239262" y="444500"/>
                  </a:lnTo>
                  <a:lnTo>
                    <a:pt x="205582" y="416560"/>
                  </a:lnTo>
                  <a:lnTo>
                    <a:pt x="188699" y="401320"/>
                  </a:lnTo>
                  <a:lnTo>
                    <a:pt x="183356" y="397510"/>
                  </a:lnTo>
                  <a:lnTo>
                    <a:pt x="177904" y="392430"/>
                  </a:lnTo>
                  <a:lnTo>
                    <a:pt x="172513" y="388620"/>
                  </a:lnTo>
                  <a:lnTo>
                    <a:pt x="266646" y="401320"/>
                  </a:lnTo>
                  <a:lnTo>
                    <a:pt x="360674" y="411480"/>
                  </a:lnTo>
                  <a:lnTo>
                    <a:pt x="407762" y="415290"/>
                  </a:lnTo>
                  <a:lnTo>
                    <a:pt x="454961" y="417830"/>
                  </a:lnTo>
                  <a:lnTo>
                    <a:pt x="473403" y="417830"/>
                  </a:lnTo>
                  <a:lnTo>
                    <a:pt x="473829" y="419100"/>
                  </a:lnTo>
                  <a:lnTo>
                    <a:pt x="906462" y="419100"/>
                  </a:lnTo>
                  <a:lnTo>
                    <a:pt x="899317" y="425450"/>
                  </a:lnTo>
                  <a:lnTo>
                    <a:pt x="452605" y="425450"/>
                  </a:lnTo>
                  <a:lnTo>
                    <a:pt x="416463" y="436880"/>
                  </a:lnTo>
                  <a:lnTo>
                    <a:pt x="312814" y="471170"/>
                  </a:lnTo>
                  <a:lnTo>
                    <a:pt x="297002" y="474980"/>
                  </a:lnTo>
                  <a:close/>
                </a:path>
                <a:path w="1114425" h="742950">
                  <a:moveTo>
                    <a:pt x="402787" y="652780"/>
                  </a:moveTo>
                  <a:lnTo>
                    <a:pt x="385231" y="629920"/>
                  </a:lnTo>
                  <a:lnTo>
                    <a:pt x="367968" y="608330"/>
                  </a:lnTo>
                  <a:lnTo>
                    <a:pt x="351130" y="586740"/>
                  </a:lnTo>
                  <a:lnTo>
                    <a:pt x="334852" y="563880"/>
                  </a:lnTo>
                  <a:lnTo>
                    <a:pt x="326468" y="547370"/>
                  </a:lnTo>
                  <a:lnTo>
                    <a:pt x="324939" y="530860"/>
                  </a:lnTo>
                  <a:lnTo>
                    <a:pt x="324821" y="529590"/>
                  </a:lnTo>
                  <a:lnTo>
                    <a:pt x="354965" y="483870"/>
                  </a:lnTo>
                  <a:lnTo>
                    <a:pt x="386868" y="459740"/>
                  </a:lnTo>
                  <a:lnTo>
                    <a:pt x="443047" y="431800"/>
                  </a:lnTo>
                  <a:lnTo>
                    <a:pt x="455981" y="426720"/>
                  </a:lnTo>
                  <a:lnTo>
                    <a:pt x="454184" y="425450"/>
                  </a:lnTo>
                  <a:lnTo>
                    <a:pt x="648043" y="425450"/>
                  </a:lnTo>
                  <a:lnTo>
                    <a:pt x="647946" y="426720"/>
                  </a:lnTo>
                  <a:lnTo>
                    <a:pt x="468596" y="426720"/>
                  </a:lnTo>
                  <a:lnTo>
                    <a:pt x="434152" y="464820"/>
                  </a:lnTo>
                  <a:lnTo>
                    <a:pt x="410644" y="508000"/>
                  </a:lnTo>
                  <a:lnTo>
                    <a:pt x="397777" y="552450"/>
                  </a:lnTo>
                  <a:lnTo>
                    <a:pt x="395256" y="600710"/>
                  </a:lnTo>
                  <a:lnTo>
                    <a:pt x="402787" y="652780"/>
                  </a:lnTo>
                  <a:close/>
                </a:path>
                <a:path w="1114425" h="742950">
                  <a:moveTo>
                    <a:pt x="713355" y="652780"/>
                  </a:moveTo>
                  <a:lnTo>
                    <a:pt x="718720" y="621030"/>
                  </a:lnTo>
                  <a:lnTo>
                    <a:pt x="720713" y="590550"/>
                  </a:lnTo>
                  <a:lnTo>
                    <a:pt x="718891" y="560070"/>
                  </a:lnTo>
                  <a:lnTo>
                    <a:pt x="702390" y="500380"/>
                  </a:lnTo>
                  <a:lnTo>
                    <a:pt x="669902" y="448310"/>
                  </a:lnTo>
                  <a:lnTo>
                    <a:pt x="648043" y="425450"/>
                  </a:lnTo>
                  <a:lnTo>
                    <a:pt x="660064" y="425450"/>
                  </a:lnTo>
                  <a:lnTo>
                    <a:pt x="666426" y="429260"/>
                  </a:lnTo>
                  <a:lnTo>
                    <a:pt x="673359" y="433070"/>
                  </a:lnTo>
                  <a:lnTo>
                    <a:pt x="680304" y="435610"/>
                  </a:lnTo>
                  <a:lnTo>
                    <a:pt x="705600" y="447040"/>
                  </a:lnTo>
                  <a:lnTo>
                    <a:pt x="752235" y="477520"/>
                  </a:lnTo>
                  <a:lnTo>
                    <a:pt x="785485" y="513080"/>
                  </a:lnTo>
                  <a:lnTo>
                    <a:pt x="790605" y="530860"/>
                  </a:lnTo>
                  <a:lnTo>
                    <a:pt x="788199" y="548640"/>
                  </a:lnTo>
                  <a:lnTo>
                    <a:pt x="778266" y="567690"/>
                  </a:lnTo>
                  <a:lnTo>
                    <a:pt x="773148" y="575310"/>
                  </a:lnTo>
                  <a:lnTo>
                    <a:pt x="767953" y="582930"/>
                  </a:lnTo>
                  <a:lnTo>
                    <a:pt x="762679" y="589280"/>
                  </a:lnTo>
                  <a:lnTo>
                    <a:pt x="757321" y="596900"/>
                  </a:lnTo>
                  <a:lnTo>
                    <a:pt x="713355" y="652780"/>
                  </a:lnTo>
                  <a:close/>
                </a:path>
                <a:path w="1114425" h="742950">
                  <a:moveTo>
                    <a:pt x="816929" y="474980"/>
                  </a:moveTo>
                  <a:lnTo>
                    <a:pt x="800000" y="469900"/>
                  </a:lnTo>
                  <a:lnTo>
                    <a:pt x="785528" y="463550"/>
                  </a:lnTo>
                  <a:lnTo>
                    <a:pt x="756069" y="453390"/>
                  </a:lnTo>
                  <a:lnTo>
                    <a:pt x="741221" y="449580"/>
                  </a:lnTo>
                  <a:lnTo>
                    <a:pt x="700701" y="436880"/>
                  </a:lnTo>
                  <a:lnTo>
                    <a:pt x="660064" y="425450"/>
                  </a:lnTo>
                  <a:lnTo>
                    <a:pt x="899317" y="425450"/>
                  </a:lnTo>
                  <a:lnTo>
                    <a:pt x="897888" y="426720"/>
                  </a:lnTo>
                  <a:lnTo>
                    <a:pt x="879509" y="441960"/>
                  </a:lnTo>
                  <a:lnTo>
                    <a:pt x="861585" y="458470"/>
                  </a:lnTo>
                  <a:lnTo>
                    <a:pt x="847340" y="468630"/>
                  </a:lnTo>
                  <a:lnTo>
                    <a:pt x="832582" y="473710"/>
                  </a:lnTo>
                  <a:lnTo>
                    <a:pt x="816929" y="474980"/>
                  </a:lnTo>
                  <a:close/>
                </a:path>
                <a:path w="1114425" h="742950">
                  <a:moveTo>
                    <a:pt x="550980" y="741680"/>
                  </a:moveTo>
                  <a:lnTo>
                    <a:pt x="543236" y="735330"/>
                  </a:lnTo>
                  <a:lnTo>
                    <a:pt x="535704" y="728980"/>
                  </a:lnTo>
                  <a:lnTo>
                    <a:pt x="520928" y="715010"/>
                  </a:lnTo>
                  <a:lnTo>
                    <a:pt x="481521" y="679450"/>
                  </a:lnTo>
                  <a:lnTo>
                    <a:pt x="461843" y="660400"/>
                  </a:lnTo>
                  <a:lnTo>
                    <a:pt x="442260" y="642620"/>
                  </a:lnTo>
                  <a:lnTo>
                    <a:pt x="427547" y="624840"/>
                  </a:lnTo>
                  <a:lnTo>
                    <a:pt x="419186" y="604520"/>
                  </a:lnTo>
                  <a:lnTo>
                    <a:pt x="416209" y="582930"/>
                  </a:lnTo>
                  <a:lnTo>
                    <a:pt x="417573" y="560070"/>
                  </a:lnTo>
                  <a:lnTo>
                    <a:pt x="417648" y="558800"/>
                  </a:lnTo>
                  <a:lnTo>
                    <a:pt x="424428" y="527050"/>
                  </a:lnTo>
                  <a:lnTo>
                    <a:pt x="434866" y="495300"/>
                  </a:lnTo>
                  <a:lnTo>
                    <a:pt x="448099" y="466090"/>
                  </a:lnTo>
                  <a:lnTo>
                    <a:pt x="463266" y="436880"/>
                  </a:lnTo>
                  <a:lnTo>
                    <a:pt x="465075" y="433070"/>
                  </a:lnTo>
                  <a:lnTo>
                    <a:pt x="466824" y="429260"/>
                  </a:lnTo>
                  <a:lnTo>
                    <a:pt x="468596" y="426720"/>
                  </a:lnTo>
                  <a:lnTo>
                    <a:pt x="474837" y="426720"/>
                  </a:lnTo>
                  <a:lnTo>
                    <a:pt x="474929" y="436880"/>
                  </a:lnTo>
                  <a:lnTo>
                    <a:pt x="475054" y="450850"/>
                  </a:lnTo>
                  <a:lnTo>
                    <a:pt x="479029" y="520700"/>
                  </a:lnTo>
                  <a:lnTo>
                    <a:pt x="486228" y="566420"/>
                  </a:lnTo>
                  <a:lnTo>
                    <a:pt x="496939" y="612140"/>
                  </a:lnTo>
                  <a:lnTo>
                    <a:pt x="511246" y="656590"/>
                  </a:lnTo>
                  <a:lnTo>
                    <a:pt x="529232" y="699770"/>
                  </a:lnTo>
                  <a:lnTo>
                    <a:pt x="550980" y="741680"/>
                  </a:lnTo>
                  <a:close/>
                </a:path>
                <a:path w="1114425" h="742950">
                  <a:moveTo>
                    <a:pt x="559103" y="694690"/>
                  </a:moveTo>
                  <a:lnTo>
                    <a:pt x="547488" y="661670"/>
                  </a:lnTo>
                  <a:lnTo>
                    <a:pt x="536575" y="627380"/>
                  </a:lnTo>
                  <a:lnTo>
                    <a:pt x="526120" y="594360"/>
                  </a:lnTo>
                  <a:lnTo>
                    <a:pt x="505631" y="527050"/>
                  </a:lnTo>
                  <a:lnTo>
                    <a:pt x="474837" y="426720"/>
                  </a:lnTo>
                  <a:lnTo>
                    <a:pt x="640867" y="426720"/>
                  </a:lnTo>
                  <a:lnTo>
                    <a:pt x="559103" y="694690"/>
                  </a:lnTo>
                  <a:close/>
                </a:path>
                <a:path w="1114425" h="742950">
                  <a:moveTo>
                    <a:pt x="565490" y="742950"/>
                  </a:moveTo>
                  <a:lnTo>
                    <a:pt x="587022" y="699770"/>
                  </a:lnTo>
                  <a:lnTo>
                    <a:pt x="604838" y="656590"/>
                  </a:lnTo>
                  <a:lnTo>
                    <a:pt x="619013" y="612140"/>
                  </a:lnTo>
                  <a:lnTo>
                    <a:pt x="629627" y="566420"/>
                  </a:lnTo>
                  <a:lnTo>
                    <a:pt x="636756" y="520700"/>
                  </a:lnTo>
                  <a:lnTo>
                    <a:pt x="640376" y="474980"/>
                  </a:lnTo>
                  <a:lnTo>
                    <a:pt x="640477" y="473710"/>
                  </a:lnTo>
                  <a:lnTo>
                    <a:pt x="640519" y="468630"/>
                  </a:lnTo>
                  <a:lnTo>
                    <a:pt x="640645" y="453390"/>
                  </a:lnTo>
                  <a:lnTo>
                    <a:pt x="640740" y="441960"/>
                  </a:lnTo>
                  <a:lnTo>
                    <a:pt x="640867" y="426720"/>
                  </a:lnTo>
                  <a:lnTo>
                    <a:pt x="647946" y="426720"/>
                  </a:lnTo>
                  <a:lnTo>
                    <a:pt x="647655" y="427990"/>
                  </a:lnTo>
                  <a:lnTo>
                    <a:pt x="649354" y="430530"/>
                  </a:lnTo>
                  <a:lnTo>
                    <a:pt x="650921" y="433070"/>
                  </a:lnTo>
                  <a:lnTo>
                    <a:pt x="652414" y="436880"/>
                  </a:lnTo>
                  <a:lnTo>
                    <a:pt x="664877" y="459740"/>
                  </a:lnTo>
                  <a:lnTo>
                    <a:pt x="676032" y="485140"/>
                  </a:lnTo>
                  <a:lnTo>
                    <a:pt x="685705" y="510540"/>
                  </a:lnTo>
                  <a:lnTo>
                    <a:pt x="693721" y="535940"/>
                  </a:lnTo>
                  <a:lnTo>
                    <a:pt x="699359" y="571500"/>
                  </a:lnTo>
                  <a:lnTo>
                    <a:pt x="695820" y="603250"/>
                  </a:lnTo>
                  <a:lnTo>
                    <a:pt x="682235" y="632460"/>
                  </a:lnTo>
                  <a:lnTo>
                    <a:pt x="657732" y="659130"/>
                  </a:lnTo>
                  <a:lnTo>
                    <a:pt x="636845" y="676910"/>
                  </a:lnTo>
                  <a:lnTo>
                    <a:pt x="616415" y="695960"/>
                  </a:lnTo>
                  <a:lnTo>
                    <a:pt x="596187" y="713740"/>
                  </a:lnTo>
                  <a:lnTo>
                    <a:pt x="575907" y="732790"/>
                  </a:lnTo>
                  <a:lnTo>
                    <a:pt x="574098" y="734060"/>
                  </a:lnTo>
                  <a:lnTo>
                    <a:pt x="572495" y="736600"/>
                  </a:lnTo>
                  <a:lnTo>
                    <a:pt x="569023" y="739140"/>
                  </a:lnTo>
                  <a:lnTo>
                    <a:pt x="567238" y="740410"/>
                  </a:lnTo>
                  <a:lnTo>
                    <a:pt x="565490" y="7429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53724" y="4427839"/>
              <a:ext cx="476743" cy="4233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28700" y="4154791"/>
              <a:ext cx="1114425" cy="3798570"/>
            </a:xfrm>
            <a:custGeom>
              <a:avLst/>
              <a:gdLst/>
              <a:ahLst/>
              <a:cxnLst/>
              <a:rect l="l" t="t" r="r" b="b"/>
              <a:pathLst>
                <a:path w="1114425" h="3798570">
                  <a:moveTo>
                    <a:pt x="158419" y="3374428"/>
                  </a:moveTo>
                  <a:lnTo>
                    <a:pt x="136486" y="3336658"/>
                  </a:lnTo>
                  <a:lnTo>
                    <a:pt x="114554" y="3374428"/>
                  </a:lnTo>
                  <a:lnTo>
                    <a:pt x="136486" y="3410991"/>
                  </a:lnTo>
                  <a:lnTo>
                    <a:pt x="158419" y="3374428"/>
                  </a:lnTo>
                  <a:close/>
                </a:path>
                <a:path w="1114425" h="3798570">
                  <a:moveTo>
                    <a:pt x="407035" y="3284245"/>
                  </a:moveTo>
                  <a:lnTo>
                    <a:pt x="386321" y="3246475"/>
                  </a:lnTo>
                  <a:lnTo>
                    <a:pt x="364388" y="3284245"/>
                  </a:lnTo>
                  <a:lnTo>
                    <a:pt x="386321" y="3320808"/>
                  </a:lnTo>
                  <a:lnTo>
                    <a:pt x="407035" y="3284245"/>
                  </a:lnTo>
                  <a:close/>
                </a:path>
                <a:path w="1114425" h="3798570">
                  <a:moveTo>
                    <a:pt x="554951" y="1803"/>
                  </a:moveTo>
                  <a:lnTo>
                    <a:pt x="533514" y="0"/>
                  </a:lnTo>
                  <a:lnTo>
                    <a:pt x="533285" y="4114"/>
                  </a:lnTo>
                  <a:lnTo>
                    <a:pt x="554799" y="4114"/>
                  </a:lnTo>
                  <a:lnTo>
                    <a:pt x="554951" y="1803"/>
                  </a:lnTo>
                  <a:close/>
                </a:path>
                <a:path w="1114425" h="3798570">
                  <a:moveTo>
                    <a:pt x="753148" y="3284245"/>
                  </a:moveTo>
                  <a:lnTo>
                    <a:pt x="731215" y="3246475"/>
                  </a:lnTo>
                  <a:lnTo>
                    <a:pt x="710501" y="3284245"/>
                  </a:lnTo>
                  <a:lnTo>
                    <a:pt x="731215" y="3320808"/>
                  </a:lnTo>
                  <a:lnTo>
                    <a:pt x="753148" y="3284245"/>
                  </a:lnTo>
                  <a:close/>
                </a:path>
                <a:path w="1114425" h="3798570">
                  <a:moveTo>
                    <a:pt x="1002982" y="3374428"/>
                  </a:moveTo>
                  <a:lnTo>
                    <a:pt x="981049" y="3336658"/>
                  </a:lnTo>
                  <a:lnTo>
                    <a:pt x="959116" y="3374428"/>
                  </a:lnTo>
                  <a:lnTo>
                    <a:pt x="981049" y="3410991"/>
                  </a:lnTo>
                  <a:lnTo>
                    <a:pt x="1002982" y="3374428"/>
                  </a:lnTo>
                  <a:close/>
                </a:path>
                <a:path w="1114425" h="3798570">
                  <a:moveTo>
                    <a:pt x="1114425" y="3339058"/>
                  </a:moveTo>
                  <a:lnTo>
                    <a:pt x="1029792" y="3437178"/>
                  </a:lnTo>
                  <a:lnTo>
                    <a:pt x="1029792" y="3493871"/>
                  </a:lnTo>
                  <a:lnTo>
                    <a:pt x="982268" y="3641331"/>
                  </a:lnTo>
                  <a:lnTo>
                    <a:pt x="971359" y="3604768"/>
                  </a:lnTo>
                  <a:lnTo>
                    <a:pt x="962774" y="3575964"/>
                  </a:lnTo>
                  <a:lnTo>
                    <a:pt x="962774" y="3724198"/>
                  </a:lnTo>
                  <a:lnTo>
                    <a:pt x="962774" y="3761981"/>
                  </a:lnTo>
                  <a:lnTo>
                    <a:pt x="154774" y="3761981"/>
                  </a:lnTo>
                  <a:lnTo>
                    <a:pt x="154774" y="3724198"/>
                  </a:lnTo>
                  <a:lnTo>
                    <a:pt x="962774" y="3724198"/>
                  </a:lnTo>
                  <a:lnTo>
                    <a:pt x="962774" y="3575964"/>
                  </a:lnTo>
                  <a:lnTo>
                    <a:pt x="961555" y="3571862"/>
                  </a:lnTo>
                  <a:lnTo>
                    <a:pt x="997800" y="3530422"/>
                  </a:lnTo>
                  <a:lnTo>
                    <a:pt x="1029792" y="3493871"/>
                  </a:lnTo>
                  <a:lnTo>
                    <a:pt x="1029792" y="3437178"/>
                  </a:lnTo>
                  <a:lnTo>
                    <a:pt x="957897" y="3520529"/>
                  </a:lnTo>
                  <a:lnTo>
                    <a:pt x="957897" y="3687635"/>
                  </a:lnTo>
                  <a:lnTo>
                    <a:pt x="861618" y="3687635"/>
                  </a:lnTo>
                  <a:lnTo>
                    <a:pt x="874306" y="3673017"/>
                  </a:lnTo>
                  <a:lnTo>
                    <a:pt x="933526" y="3604768"/>
                  </a:lnTo>
                  <a:lnTo>
                    <a:pt x="957897" y="3687635"/>
                  </a:lnTo>
                  <a:lnTo>
                    <a:pt x="957897" y="3520529"/>
                  </a:lnTo>
                  <a:lnTo>
                    <a:pt x="949363" y="3530422"/>
                  </a:lnTo>
                  <a:lnTo>
                    <a:pt x="921334" y="3437725"/>
                  </a:lnTo>
                  <a:lnTo>
                    <a:pt x="921334" y="3563328"/>
                  </a:lnTo>
                  <a:lnTo>
                    <a:pt x="826274" y="3673017"/>
                  </a:lnTo>
                  <a:lnTo>
                    <a:pt x="792149" y="3605263"/>
                  </a:lnTo>
                  <a:lnTo>
                    <a:pt x="792149" y="3687635"/>
                  </a:lnTo>
                  <a:lnTo>
                    <a:pt x="597154" y="3687635"/>
                  </a:lnTo>
                  <a:lnTo>
                    <a:pt x="605510" y="3676675"/>
                  </a:lnTo>
                  <a:lnTo>
                    <a:pt x="714159" y="3534079"/>
                  </a:lnTo>
                  <a:lnTo>
                    <a:pt x="792149" y="3687635"/>
                  </a:lnTo>
                  <a:lnTo>
                    <a:pt x="792149" y="3605263"/>
                  </a:lnTo>
                  <a:lnTo>
                    <a:pt x="756310" y="3534079"/>
                  </a:lnTo>
                  <a:lnTo>
                    <a:pt x="739749" y="3501174"/>
                  </a:lnTo>
                  <a:lnTo>
                    <a:pt x="767308" y="3464623"/>
                  </a:lnTo>
                  <a:lnTo>
                    <a:pt x="855522" y="3347618"/>
                  </a:lnTo>
                  <a:lnTo>
                    <a:pt x="921334" y="3563328"/>
                  </a:lnTo>
                  <a:lnTo>
                    <a:pt x="921334" y="3437725"/>
                  </a:lnTo>
                  <a:lnTo>
                    <a:pt x="894092" y="3347618"/>
                  </a:lnTo>
                  <a:lnTo>
                    <a:pt x="870153" y="3268408"/>
                  </a:lnTo>
                  <a:lnTo>
                    <a:pt x="720242" y="3464623"/>
                  </a:lnTo>
                  <a:lnTo>
                    <a:pt x="695871" y="3416300"/>
                  </a:lnTo>
                  <a:lnTo>
                    <a:pt x="695871" y="3496310"/>
                  </a:lnTo>
                  <a:lnTo>
                    <a:pt x="559384" y="3676675"/>
                  </a:lnTo>
                  <a:lnTo>
                    <a:pt x="521601" y="3626421"/>
                  </a:lnTo>
                  <a:lnTo>
                    <a:pt x="521601" y="3687635"/>
                  </a:lnTo>
                  <a:lnTo>
                    <a:pt x="325386" y="3687635"/>
                  </a:lnTo>
                  <a:lnTo>
                    <a:pt x="332701" y="3673017"/>
                  </a:lnTo>
                  <a:lnTo>
                    <a:pt x="403390" y="3531641"/>
                  </a:lnTo>
                  <a:lnTo>
                    <a:pt x="521601" y="3687635"/>
                  </a:lnTo>
                  <a:lnTo>
                    <a:pt x="521601" y="3626421"/>
                  </a:lnTo>
                  <a:lnTo>
                    <a:pt x="450367" y="3531641"/>
                  </a:lnTo>
                  <a:lnTo>
                    <a:pt x="422884" y="3495090"/>
                  </a:lnTo>
                  <a:lnTo>
                    <a:pt x="438873" y="3463404"/>
                  </a:lnTo>
                  <a:lnTo>
                    <a:pt x="559384" y="3224530"/>
                  </a:lnTo>
                  <a:lnTo>
                    <a:pt x="695871" y="3496310"/>
                  </a:lnTo>
                  <a:lnTo>
                    <a:pt x="695871" y="3416300"/>
                  </a:lnTo>
                  <a:lnTo>
                    <a:pt x="599160" y="3224530"/>
                  </a:lnTo>
                  <a:lnTo>
                    <a:pt x="578878" y="3184321"/>
                  </a:lnTo>
                  <a:lnTo>
                    <a:pt x="599592" y="3142881"/>
                  </a:lnTo>
                  <a:lnTo>
                    <a:pt x="621538" y="3099003"/>
                  </a:lnTo>
                  <a:lnTo>
                    <a:pt x="600202" y="3056356"/>
                  </a:lnTo>
                  <a:lnTo>
                    <a:pt x="580097" y="3016148"/>
                  </a:lnTo>
                  <a:lnTo>
                    <a:pt x="580097" y="3099003"/>
                  </a:lnTo>
                  <a:lnTo>
                    <a:pt x="558165" y="3142881"/>
                  </a:lnTo>
                  <a:lnTo>
                    <a:pt x="536219" y="3099003"/>
                  </a:lnTo>
                  <a:lnTo>
                    <a:pt x="558165" y="3056356"/>
                  </a:lnTo>
                  <a:lnTo>
                    <a:pt x="580097" y="3099003"/>
                  </a:lnTo>
                  <a:lnTo>
                    <a:pt x="580097" y="3016148"/>
                  </a:lnTo>
                  <a:lnTo>
                    <a:pt x="559384" y="2974695"/>
                  </a:lnTo>
                  <a:lnTo>
                    <a:pt x="496011" y="3099003"/>
                  </a:lnTo>
                  <a:lnTo>
                    <a:pt x="538657" y="3184321"/>
                  </a:lnTo>
                  <a:lnTo>
                    <a:pt x="397294" y="3463404"/>
                  </a:lnTo>
                  <a:lnTo>
                    <a:pt x="379006" y="3439223"/>
                  </a:lnTo>
                  <a:lnTo>
                    <a:pt x="379006" y="3498735"/>
                  </a:lnTo>
                  <a:lnTo>
                    <a:pt x="292481" y="3673017"/>
                  </a:lnTo>
                  <a:lnTo>
                    <a:pt x="255917" y="3630765"/>
                  </a:lnTo>
                  <a:lnTo>
                    <a:pt x="255917" y="3687635"/>
                  </a:lnTo>
                  <a:lnTo>
                    <a:pt x="160858" y="3687635"/>
                  </a:lnTo>
                  <a:lnTo>
                    <a:pt x="173964" y="3643769"/>
                  </a:lnTo>
                  <a:lnTo>
                    <a:pt x="185242" y="3605987"/>
                  </a:lnTo>
                  <a:lnTo>
                    <a:pt x="255917" y="3687635"/>
                  </a:lnTo>
                  <a:lnTo>
                    <a:pt x="255917" y="3630765"/>
                  </a:lnTo>
                  <a:lnTo>
                    <a:pt x="234492" y="3605987"/>
                  </a:lnTo>
                  <a:lnTo>
                    <a:pt x="198640" y="3564547"/>
                  </a:lnTo>
                  <a:lnTo>
                    <a:pt x="208622" y="3531641"/>
                  </a:lnTo>
                  <a:lnTo>
                    <a:pt x="264452" y="3347618"/>
                  </a:lnTo>
                  <a:lnTo>
                    <a:pt x="379006" y="3498735"/>
                  </a:lnTo>
                  <a:lnTo>
                    <a:pt x="379006" y="3439223"/>
                  </a:lnTo>
                  <a:lnTo>
                    <a:pt x="309740" y="3347618"/>
                  </a:lnTo>
                  <a:lnTo>
                    <a:pt x="249821" y="3268408"/>
                  </a:lnTo>
                  <a:lnTo>
                    <a:pt x="170611" y="3531641"/>
                  </a:lnTo>
                  <a:lnTo>
                    <a:pt x="157200" y="3516236"/>
                  </a:lnTo>
                  <a:lnTo>
                    <a:pt x="157200" y="3573081"/>
                  </a:lnTo>
                  <a:lnTo>
                    <a:pt x="135267" y="3643769"/>
                  </a:lnTo>
                  <a:lnTo>
                    <a:pt x="87744" y="3493871"/>
                  </a:lnTo>
                  <a:lnTo>
                    <a:pt x="157200" y="3573081"/>
                  </a:lnTo>
                  <a:lnTo>
                    <a:pt x="157200" y="3516236"/>
                  </a:lnTo>
                  <a:lnTo>
                    <a:pt x="137756" y="3493871"/>
                  </a:lnTo>
                  <a:lnTo>
                    <a:pt x="0" y="3335439"/>
                  </a:lnTo>
                  <a:lnTo>
                    <a:pt x="116992" y="3705923"/>
                  </a:lnTo>
                  <a:lnTo>
                    <a:pt x="118211" y="3708362"/>
                  </a:lnTo>
                  <a:lnTo>
                    <a:pt x="118211" y="3798544"/>
                  </a:lnTo>
                  <a:lnTo>
                    <a:pt x="999324" y="3798544"/>
                  </a:lnTo>
                  <a:lnTo>
                    <a:pt x="999324" y="3761981"/>
                  </a:lnTo>
                  <a:lnTo>
                    <a:pt x="999324" y="3724198"/>
                  </a:lnTo>
                  <a:lnTo>
                    <a:pt x="999324" y="3708362"/>
                  </a:lnTo>
                  <a:lnTo>
                    <a:pt x="1001763" y="3702266"/>
                  </a:lnTo>
                  <a:lnTo>
                    <a:pt x="1006386" y="3687635"/>
                  </a:lnTo>
                  <a:lnTo>
                    <a:pt x="1021003" y="3641331"/>
                  </a:lnTo>
                  <a:lnTo>
                    <a:pt x="1067536" y="3493871"/>
                  </a:lnTo>
                  <a:lnTo>
                    <a:pt x="1114425" y="3345345"/>
                  </a:lnTo>
                  <a:lnTo>
                    <a:pt x="1114425" y="33390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73236" y="1298990"/>
              <a:ext cx="7439131" cy="768901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583332" y="1216619"/>
              <a:ext cx="7619365" cy="7861300"/>
            </a:xfrm>
            <a:custGeom>
              <a:avLst/>
              <a:gdLst/>
              <a:ahLst/>
              <a:cxnLst/>
              <a:rect l="l" t="t" r="r" b="b"/>
              <a:pathLst>
                <a:path w="7619365" h="7861300">
                  <a:moveTo>
                    <a:pt x="6405704" y="12700"/>
                  </a:moveTo>
                  <a:lnTo>
                    <a:pt x="1213208" y="12700"/>
                  </a:lnTo>
                  <a:lnTo>
                    <a:pt x="1260926" y="0"/>
                  </a:lnTo>
                  <a:lnTo>
                    <a:pt x="6357984" y="0"/>
                  </a:lnTo>
                  <a:lnTo>
                    <a:pt x="6405704" y="12700"/>
                  </a:lnTo>
                  <a:close/>
                </a:path>
                <a:path w="7619365" h="7861300">
                  <a:moveTo>
                    <a:pt x="6499674" y="25400"/>
                  </a:moveTo>
                  <a:lnTo>
                    <a:pt x="1119240" y="25400"/>
                  </a:lnTo>
                  <a:lnTo>
                    <a:pt x="1165969" y="12700"/>
                  </a:lnTo>
                  <a:lnTo>
                    <a:pt x="6452944" y="12700"/>
                  </a:lnTo>
                  <a:lnTo>
                    <a:pt x="6499674" y="25400"/>
                  </a:lnTo>
                  <a:close/>
                </a:path>
                <a:path w="7619365" h="7861300">
                  <a:moveTo>
                    <a:pt x="6499674" y="7848600"/>
                  </a:moveTo>
                  <a:lnTo>
                    <a:pt x="1119240" y="7848600"/>
                  </a:lnTo>
                  <a:lnTo>
                    <a:pt x="937995" y="7797800"/>
                  </a:lnTo>
                  <a:lnTo>
                    <a:pt x="851183" y="7772400"/>
                  </a:lnTo>
                  <a:lnTo>
                    <a:pt x="808831" y="7747000"/>
                  </a:lnTo>
                  <a:lnTo>
                    <a:pt x="767220" y="7734300"/>
                  </a:lnTo>
                  <a:lnTo>
                    <a:pt x="726380" y="7708900"/>
                  </a:lnTo>
                  <a:lnTo>
                    <a:pt x="686339" y="7683500"/>
                  </a:lnTo>
                  <a:lnTo>
                    <a:pt x="647127" y="7670800"/>
                  </a:lnTo>
                  <a:lnTo>
                    <a:pt x="608772" y="7645400"/>
                  </a:lnTo>
                  <a:lnTo>
                    <a:pt x="571303" y="7620000"/>
                  </a:lnTo>
                  <a:lnTo>
                    <a:pt x="534751" y="7594600"/>
                  </a:lnTo>
                  <a:lnTo>
                    <a:pt x="499143" y="7556500"/>
                  </a:lnTo>
                  <a:lnTo>
                    <a:pt x="464508" y="7531100"/>
                  </a:lnTo>
                  <a:lnTo>
                    <a:pt x="430876" y="7505700"/>
                  </a:lnTo>
                  <a:lnTo>
                    <a:pt x="398276" y="7467600"/>
                  </a:lnTo>
                  <a:lnTo>
                    <a:pt x="366737" y="7442200"/>
                  </a:lnTo>
                  <a:lnTo>
                    <a:pt x="336287" y="7404100"/>
                  </a:lnTo>
                  <a:lnTo>
                    <a:pt x="306956" y="7366000"/>
                  </a:lnTo>
                  <a:lnTo>
                    <a:pt x="278773" y="7327900"/>
                  </a:lnTo>
                  <a:lnTo>
                    <a:pt x="251767" y="7302500"/>
                  </a:lnTo>
                  <a:lnTo>
                    <a:pt x="225967" y="7264400"/>
                  </a:lnTo>
                  <a:lnTo>
                    <a:pt x="201401" y="7226300"/>
                  </a:lnTo>
                  <a:lnTo>
                    <a:pt x="178100" y="7175500"/>
                  </a:lnTo>
                  <a:lnTo>
                    <a:pt x="156091" y="7137400"/>
                  </a:lnTo>
                  <a:lnTo>
                    <a:pt x="135405" y="7099300"/>
                  </a:lnTo>
                  <a:lnTo>
                    <a:pt x="116069" y="7061200"/>
                  </a:lnTo>
                  <a:lnTo>
                    <a:pt x="98114" y="7010400"/>
                  </a:lnTo>
                  <a:lnTo>
                    <a:pt x="81567" y="6972300"/>
                  </a:lnTo>
                  <a:lnTo>
                    <a:pt x="66459" y="6934200"/>
                  </a:lnTo>
                  <a:lnTo>
                    <a:pt x="52817" y="6883400"/>
                  </a:lnTo>
                  <a:lnTo>
                    <a:pt x="40672" y="6845300"/>
                  </a:lnTo>
                  <a:lnTo>
                    <a:pt x="30052" y="6794500"/>
                  </a:lnTo>
                  <a:lnTo>
                    <a:pt x="20986" y="6743700"/>
                  </a:lnTo>
                  <a:lnTo>
                    <a:pt x="13504" y="6705600"/>
                  </a:lnTo>
                  <a:lnTo>
                    <a:pt x="7634" y="6654800"/>
                  </a:lnTo>
                  <a:lnTo>
                    <a:pt x="3405" y="6604000"/>
                  </a:lnTo>
                  <a:lnTo>
                    <a:pt x="846" y="6553200"/>
                  </a:lnTo>
                  <a:lnTo>
                    <a:pt x="0" y="6515100"/>
                  </a:lnTo>
                  <a:lnTo>
                    <a:pt x="0" y="1358900"/>
                  </a:lnTo>
                  <a:lnTo>
                    <a:pt x="846" y="1308100"/>
                  </a:lnTo>
                  <a:lnTo>
                    <a:pt x="3405" y="1257300"/>
                  </a:lnTo>
                  <a:lnTo>
                    <a:pt x="7634" y="1206500"/>
                  </a:lnTo>
                  <a:lnTo>
                    <a:pt x="13504" y="1168400"/>
                  </a:lnTo>
                  <a:lnTo>
                    <a:pt x="20986" y="1117600"/>
                  </a:lnTo>
                  <a:lnTo>
                    <a:pt x="30052" y="1066800"/>
                  </a:lnTo>
                  <a:lnTo>
                    <a:pt x="40672" y="1028700"/>
                  </a:lnTo>
                  <a:lnTo>
                    <a:pt x="52817" y="977900"/>
                  </a:lnTo>
                  <a:lnTo>
                    <a:pt x="66459" y="939800"/>
                  </a:lnTo>
                  <a:lnTo>
                    <a:pt x="81567" y="889000"/>
                  </a:lnTo>
                  <a:lnTo>
                    <a:pt x="98114" y="850900"/>
                  </a:lnTo>
                  <a:lnTo>
                    <a:pt x="116069" y="812800"/>
                  </a:lnTo>
                  <a:lnTo>
                    <a:pt x="135405" y="762000"/>
                  </a:lnTo>
                  <a:lnTo>
                    <a:pt x="156091" y="723900"/>
                  </a:lnTo>
                  <a:lnTo>
                    <a:pt x="178100" y="685800"/>
                  </a:lnTo>
                  <a:lnTo>
                    <a:pt x="201401" y="647700"/>
                  </a:lnTo>
                  <a:lnTo>
                    <a:pt x="225967" y="609600"/>
                  </a:lnTo>
                  <a:lnTo>
                    <a:pt x="251767" y="571500"/>
                  </a:lnTo>
                  <a:lnTo>
                    <a:pt x="278773" y="533400"/>
                  </a:lnTo>
                  <a:lnTo>
                    <a:pt x="306956" y="495300"/>
                  </a:lnTo>
                  <a:lnTo>
                    <a:pt x="336287" y="457200"/>
                  </a:lnTo>
                  <a:lnTo>
                    <a:pt x="366737" y="431800"/>
                  </a:lnTo>
                  <a:lnTo>
                    <a:pt x="398276" y="393700"/>
                  </a:lnTo>
                  <a:lnTo>
                    <a:pt x="430876" y="368300"/>
                  </a:lnTo>
                  <a:lnTo>
                    <a:pt x="464508" y="330200"/>
                  </a:lnTo>
                  <a:lnTo>
                    <a:pt x="499143" y="304800"/>
                  </a:lnTo>
                  <a:lnTo>
                    <a:pt x="534751" y="279400"/>
                  </a:lnTo>
                  <a:lnTo>
                    <a:pt x="571303" y="254000"/>
                  </a:lnTo>
                  <a:lnTo>
                    <a:pt x="608772" y="228600"/>
                  </a:lnTo>
                  <a:lnTo>
                    <a:pt x="647127" y="203200"/>
                  </a:lnTo>
                  <a:lnTo>
                    <a:pt x="686339" y="177800"/>
                  </a:lnTo>
                  <a:lnTo>
                    <a:pt x="726380" y="152400"/>
                  </a:lnTo>
                  <a:lnTo>
                    <a:pt x="767220" y="139700"/>
                  </a:lnTo>
                  <a:lnTo>
                    <a:pt x="808831" y="114300"/>
                  </a:lnTo>
                  <a:lnTo>
                    <a:pt x="851183" y="101600"/>
                  </a:lnTo>
                  <a:lnTo>
                    <a:pt x="894247" y="76200"/>
                  </a:lnTo>
                  <a:lnTo>
                    <a:pt x="1073049" y="25400"/>
                  </a:lnTo>
                  <a:lnTo>
                    <a:pt x="6545867" y="25400"/>
                  </a:lnTo>
                  <a:lnTo>
                    <a:pt x="6724671" y="76200"/>
                  </a:lnTo>
                  <a:lnTo>
                    <a:pt x="6767736" y="101600"/>
                  </a:lnTo>
                  <a:lnTo>
                    <a:pt x="6810089" y="114300"/>
                  </a:lnTo>
                  <a:lnTo>
                    <a:pt x="6851700" y="139700"/>
                  </a:lnTo>
                  <a:lnTo>
                    <a:pt x="6892540" y="152400"/>
                  </a:lnTo>
                  <a:lnTo>
                    <a:pt x="6932581" y="177800"/>
                  </a:lnTo>
                  <a:lnTo>
                    <a:pt x="1261272" y="177800"/>
                  </a:lnTo>
                  <a:lnTo>
                    <a:pt x="1213837" y="190500"/>
                  </a:lnTo>
                  <a:lnTo>
                    <a:pt x="1166968" y="190500"/>
                  </a:lnTo>
                  <a:lnTo>
                    <a:pt x="1075083" y="215900"/>
                  </a:lnTo>
                  <a:lnTo>
                    <a:pt x="899793" y="266700"/>
                  </a:lnTo>
                  <a:lnTo>
                    <a:pt x="857960" y="292100"/>
                  </a:lnTo>
                  <a:lnTo>
                    <a:pt x="817000" y="304800"/>
                  </a:lnTo>
                  <a:lnTo>
                    <a:pt x="776951" y="330200"/>
                  </a:lnTo>
                  <a:lnTo>
                    <a:pt x="737852" y="355600"/>
                  </a:lnTo>
                  <a:lnTo>
                    <a:pt x="699739" y="381000"/>
                  </a:lnTo>
                  <a:lnTo>
                    <a:pt x="662652" y="406400"/>
                  </a:lnTo>
                  <a:lnTo>
                    <a:pt x="626630" y="431800"/>
                  </a:lnTo>
                  <a:lnTo>
                    <a:pt x="591709" y="457200"/>
                  </a:lnTo>
                  <a:lnTo>
                    <a:pt x="557929" y="495300"/>
                  </a:lnTo>
                  <a:lnTo>
                    <a:pt x="525328" y="520700"/>
                  </a:lnTo>
                  <a:lnTo>
                    <a:pt x="493944" y="558800"/>
                  </a:lnTo>
                  <a:lnTo>
                    <a:pt x="463816" y="584200"/>
                  </a:lnTo>
                  <a:lnTo>
                    <a:pt x="434981" y="622300"/>
                  </a:lnTo>
                  <a:lnTo>
                    <a:pt x="407478" y="660400"/>
                  </a:lnTo>
                  <a:lnTo>
                    <a:pt x="381346" y="698500"/>
                  </a:lnTo>
                  <a:lnTo>
                    <a:pt x="356622" y="736600"/>
                  </a:lnTo>
                  <a:lnTo>
                    <a:pt x="333344" y="774700"/>
                  </a:lnTo>
                  <a:lnTo>
                    <a:pt x="311552" y="812800"/>
                  </a:lnTo>
                  <a:lnTo>
                    <a:pt x="291283" y="850900"/>
                  </a:lnTo>
                  <a:lnTo>
                    <a:pt x="272576" y="901700"/>
                  </a:lnTo>
                  <a:lnTo>
                    <a:pt x="255469" y="939800"/>
                  </a:lnTo>
                  <a:lnTo>
                    <a:pt x="240000" y="990600"/>
                  </a:lnTo>
                  <a:lnTo>
                    <a:pt x="226208" y="1028700"/>
                  </a:lnTo>
                  <a:lnTo>
                    <a:pt x="214130" y="1079500"/>
                  </a:lnTo>
                  <a:lnTo>
                    <a:pt x="203805" y="1117600"/>
                  </a:lnTo>
                  <a:lnTo>
                    <a:pt x="195272" y="1168400"/>
                  </a:lnTo>
                  <a:lnTo>
                    <a:pt x="188569" y="1206500"/>
                  </a:lnTo>
                  <a:lnTo>
                    <a:pt x="183733" y="1257300"/>
                  </a:lnTo>
                  <a:lnTo>
                    <a:pt x="180804" y="1308100"/>
                  </a:lnTo>
                  <a:lnTo>
                    <a:pt x="179819" y="1358900"/>
                  </a:lnTo>
                  <a:lnTo>
                    <a:pt x="179819" y="6502400"/>
                  </a:lnTo>
                  <a:lnTo>
                    <a:pt x="180804" y="6553200"/>
                  </a:lnTo>
                  <a:lnTo>
                    <a:pt x="183733" y="6604000"/>
                  </a:lnTo>
                  <a:lnTo>
                    <a:pt x="188569" y="6654800"/>
                  </a:lnTo>
                  <a:lnTo>
                    <a:pt x="195272" y="6692900"/>
                  </a:lnTo>
                  <a:lnTo>
                    <a:pt x="203805" y="6743700"/>
                  </a:lnTo>
                  <a:lnTo>
                    <a:pt x="214130" y="6794500"/>
                  </a:lnTo>
                  <a:lnTo>
                    <a:pt x="226208" y="6832600"/>
                  </a:lnTo>
                  <a:lnTo>
                    <a:pt x="240000" y="6883400"/>
                  </a:lnTo>
                  <a:lnTo>
                    <a:pt x="255469" y="6921500"/>
                  </a:lnTo>
                  <a:lnTo>
                    <a:pt x="272576" y="6972300"/>
                  </a:lnTo>
                  <a:lnTo>
                    <a:pt x="291283" y="7010400"/>
                  </a:lnTo>
                  <a:lnTo>
                    <a:pt x="311552" y="7048500"/>
                  </a:lnTo>
                  <a:lnTo>
                    <a:pt x="333344" y="7086600"/>
                  </a:lnTo>
                  <a:lnTo>
                    <a:pt x="356622" y="7124700"/>
                  </a:lnTo>
                  <a:lnTo>
                    <a:pt x="381346" y="7162800"/>
                  </a:lnTo>
                  <a:lnTo>
                    <a:pt x="407478" y="7200900"/>
                  </a:lnTo>
                  <a:lnTo>
                    <a:pt x="434981" y="7239000"/>
                  </a:lnTo>
                  <a:lnTo>
                    <a:pt x="463816" y="7277100"/>
                  </a:lnTo>
                  <a:lnTo>
                    <a:pt x="493944" y="7302500"/>
                  </a:lnTo>
                  <a:lnTo>
                    <a:pt x="525328" y="7340600"/>
                  </a:lnTo>
                  <a:lnTo>
                    <a:pt x="557929" y="7366000"/>
                  </a:lnTo>
                  <a:lnTo>
                    <a:pt x="591709" y="7404100"/>
                  </a:lnTo>
                  <a:lnTo>
                    <a:pt x="626630" y="7429500"/>
                  </a:lnTo>
                  <a:lnTo>
                    <a:pt x="662652" y="7454900"/>
                  </a:lnTo>
                  <a:lnTo>
                    <a:pt x="699739" y="7480300"/>
                  </a:lnTo>
                  <a:lnTo>
                    <a:pt x="737852" y="7505700"/>
                  </a:lnTo>
                  <a:lnTo>
                    <a:pt x="776951" y="7531100"/>
                  </a:lnTo>
                  <a:lnTo>
                    <a:pt x="817000" y="7556500"/>
                  </a:lnTo>
                  <a:lnTo>
                    <a:pt x="857960" y="7569200"/>
                  </a:lnTo>
                  <a:lnTo>
                    <a:pt x="899793" y="7594600"/>
                  </a:lnTo>
                  <a:lnTo>
                    <a:pt x="985922" y="7620000"/>
                  </a:lnTo>
                  <a:lnTo>
                    <a:pt x="1030143" y="7645400"/>
                  </a:lnTo>
                  <a:lnTo>
                    <a:pt x="1075083" y="7658100"/>
                  </a:lnTo>
                  <a:lnTo>
                    <a:pt x="1120704" y="7658100"/>
                  </a:lnTo>
                  <a:lnTo>
                    <a:pt x="1213837" y="7683500"/>
                  </a:lnTo>
                  <a:lnTo>
                    <a:pt x="6932581" y="7683500"/>
                  </a:lnTo>
                  <a:lnTo>
                    <a:pt x="6892540" y="7708900"/>
                  </a:lnTo>
                  <a:lnTo>
                    <a:pt x="6851700" y="7734300"/>
                  </a:lnTo>
                  <a:lnTo>
                    <a:pt x="6810089" y="7747000"/>
                  </a:lnTo>
                  <a:lnTo>
                    <a:pt x="6767736" y="7772400"/>
                  </a:lnTo>
                  <a:lnTo>
                    <a:pt x="6680923" y="7797800"/>
                  </a:lnTo>
                  <a:lnTo>
                    <a:pt x="6499674" y="7848600"/>
                  </a:lnTo>
                  <a:close/>
                </a:path>
                <a:path w="7619365" h="7861300">
                  <a:moveTo>
                    <a:pt x="6932581" y="7683500"/>
                  </a:moveTo>
                  <a:lnTo>
                    <a:pt x="6405070" y="7683500"/>
                  </a:lnTo>
                  <a:lnTo>
                    <a:pt x="6498204" y="7658100"/>
                  </a:lnTo>
                  <a:lnTo>
                    <a:pt x="6543825" y="7658100"/>
                  </a:lnTo>
                  <a:lnTo>
                    <a:pt x="6588766" y="7645400"/>
                  </a:lnTo>
                  <a:lnTo>
                    <a:pt x="6632987" y="7620000"/>
                  </a:lnTo>
                  <a:lnTo>
                    <a:pt x="6719118" y="7594600"/>
                  </a:lnTo>
                  <a:lnTo>
                    <a:pt x="6760952" y="7569200"/>
                  </a:lnTo>
                  <a:lnTo>
                    <a:pt x="6801913" y="7556500"/>
                  </a:lnTo>
                  <a:lnTo>
                    <a:pt x="6841963" y="7531100"/>
                  </a:lnTo>
                  <a:lnTo>
                    <a:pt x="6881063" y="7505700"/>
                  </a:lnTo>
                  <a:lnTo>
                    <a:pt x="6919177" y="7480300"/>
                  </a:lnTo>
                  <a:lnTo>
                    <a:pt x="6956265" y="7454900"/>
                  </a:lnTo>
                  <a:lnTo>
                    <a:pt x="6992289" y="7429500"/>
                  </a:lnTo>
                  <a:lnTo>
                    <a:pt x="7027210" y="7404100"/>
                  </a:lnTo>
                  <a:lnTo>
                    <a:pt x="7060991" y="7366000"/>
                  </a:lnTo>
                  <a:lnTo>
                    <a:pt x="7093593" y="7340600"/>
                  </a:lnTo>
                  <a:lnTo>
                    <a:pt x="7124978" y="7302500"/>
                  </a:lnTo>
                  <a:lnTo>
                    <a:pt x="7155108" y="7277100"/>
                  </a:lnTo>
                  <a:lnTo>
                    <a:pt x="7183944" y="7239000"/>
                  </a:lnTo>
                  <a:lnTo>
                    <a:pt x="7211448" y="7200900"/>
                  </a:lnTo>
                  <a:lnTo>
                    <a:pt x="7237582" y="7162800"/>
                  </a:lnTo>
                  <a:lnTo>
                    <a:pt x="7262307" y="7124700"/>
                  </a:lnTo>
                  <a:lnTo>
                    <a:pt x="7285585" y="7086600"/>
                  </a:lnTo>
                  <a:lnTo>
                    <a:pt x="7307378" y="7048500"/>
                  </a:lnTo>
                  <a:lnTo>
                    <a:pt x="7327648" y="7010400"/>
                  </a:lnTo>
                  <a:lnTo>
                    <a:pt x="7346356" y="6972300"/>
                  </a:lnTo>
                  <a:lnTo>
                    <a:pt x="7363464" y="6921500"/>
                  </a:lnTo>
                  <a:lnTo>
                    <a:pt x="7378934" y="6883400"/>
                  </a:lnTo>
                  <a:lnTo>
                    <a:pt x="7392727" y="6832600"/>
                  </a:lnTo>
                  <a:lnTo>
                    <a:pt x="7404805" y="6794500"/>
                  </a:lnTo>
                  <a:lnTo>
                    <a:pt x="7415130" y="6743700"/>
                  </a:lnTo>
                  <a:lnTo>
                    <a:pt x="7423664" y="6692900"/>
                  </a:lnTo>
                  <a:lnTo>
                    <a:pt x="7430368" y="6654800"/>
                  </a:lnTo>
                  <a:lnTo>
                    <a:pt x="7435204" y="6604000"/>
                  </a:lnTo>
                  <a:lnTo>
                    <a:pt x="7438133" y="6553200"/>
                  </a:lnTo>
                  <a:lnTo>
                    <a:pt x="7439118" y="6502400"/>
                  </a:lnTo>
                  <a:lnTo>
                    <a:pt x="7439118" y="1358900"/>
                  </a:lnTo>
                  <a:lnTo>
                    <a:pt x="7438133" y="1308100"/>
                  </a:lnTo>
                  <a:lnTo>
                    <a:pt x="7435204" y="1257300"/>
                  </a:lnTo>
                  <a:lnTo>
                    <a:pt x="7430368" y="1206500"/>
                  </a:lnTo>
                  <a:lnTo>
                    <a:pt x="7423664" y="1168400"/>
                  </a:lnTo>
                  <a:lnTo>
                    <a:pt x="7415130" y="1117600"/>
                  </a:lnTo>
                  <a:lnTo>
                    <a:pt x="7404805" y="1079500"/>
                  </a:lnTo>
                  <a:lnTo>
                    <a:pt x="7392727" y="1028700"/>
                  </a:lnTo>
                  <a:lnTo>
                    <a:pt x="7378934" y="990600"/>
                  </a:lnTo>
                  <a:lnTo>
                    <a:pt x="7363464" y="939800"/>
                  </a:lnTo>
                  <a:lnTo>
                    <a:pt x="7346356" y="901700"/>
                  </a:lnTo>
                  <a:lnTo>
                    <a:pt x="7327648" y="850900"/>
                  </a:lnTo>
                  <a:lnTo>
                    <a:pt x="7307378" y="812800"/>
                  </a:lnTo>
                  <a:lnTo>
                    <a:pt x="7285585" y="774700"/>
                  </a:lnTo>
                  <a:lnTo>
                    <a:pt x="7262307" y="736600"/>
                  </a:lnTo>
                  <a:lnTo>
                    <a:pt x="7237582" y="698500"/>
                  </a:lnTo>
                  <a:lnTo>
                    <a:pt x="7211448" y="660400"/>
                  </a:lnTo>
                  <a:lnTo>
                    <a:pt x="7183944" y="622300"/>
                  </a:lnTo>
                  <a:lnTo>
                    <a:pt x="7155108" y="584200"/>
                  </a:lnTo>
                  <a:lnTo>
                    <a:pt x="7124978" y="558800"/>
                  </a:lnTo>
                  <a:lnTo>
                    <a:pt x="7093593" y="520700"/>
                  </a:lnTo>
                  <a:lnTo>
                    <a:pt x="7060991" y="495300"/>
                  </a:lnTo>
                  <a:lnTo>
                    <a:pt x="7027210" y="457200"/>
                  </a:lnTo>
                  <a:lnTo>
                    <a:pt x="6992289" y="431800"/>
                  </a:lnTo>
                  <a:lnTo>
                    <a:pt x="6956265" y="406400"/>
                  </a:lnTo>
                  <a:lnTo>
                    <a:pt x="6919177" y="381000"/>
                  </a:lnTo>
                  <a:lnTo>
                    <a:pt x="6881063" y="355600"/>
                  </a:lnTo>
                  <a:lnTo>
                    <a:pt x="6841963" y="330200"/>
                  </a:lnTo>
                  <a:lnTo>
                    <a:pt x="6801913" y="304800"/>
                  </a:lnTo>
                  <a:lnTo>
                    <a:pt x="6760952" y="292100"/>
                  </a:lnTo>
                  <a:lnTo>
                    <a:pt x="6719118" y="266700"/>
                  </a:lnTo>
                  <a:lnTo>
                    <a:pt x="6543825" y="215900"/>
                  </a:lnTo>
                  <a:lnTo>
                    <a:pt x="6451939" y="190500"/>
                  </a:lnTo>
                  <a:lnTo>
                    <a:pt x="6405070" y="190500"/>
                  </a:lnTo>
                  <a:lnTo>
                    <a:pt x="6357635" y="177800"/>
                  </a:lnTo>
                  <a:lnTo>
                    <a:pt x="6932581" y="177800"/>
                  </a:lnTo>
                  <a:lnTo>
                    <a:pt x="6971793" y="203200"/>
                  </a:lnTo>
                  <a:lnTo>
                    <a:pt x="7010148" y="228600"/>
                  </a:lnTo>
                  <a:lnTo>
                    <a:pt x="7047616" y="254000"/>
                  </a:lnTo>
                  <a:lnTo>
                    <a:pt x="7084169" y="279400"/>
                  </a:lnTo>
                  <a:lnTo>
                    <a:pt x="7119776" y="304800"/>
                  </a:lnTo>
                  <a:lnTo>
                    <a:pt x="7154411" y="330200"/>
                  </a:lnTo>
                  <a:lnTo>
                    <a:pt x="7188042" y="368300"/>
                  </a:lnTo>
                  <a:lnTo>
                    <a:pt x="7220642" y="393700"/>
                  </a:lnTo>
                  <a:lnTo>
                    <a:pt x="7252180" y="431800"/>
                  </a:lnTo>
                  <a:lnTo>
                    <a:pt x="7282629" y="457200"/>
                  </a:lnTo>
                  <a:lnTo>
                    <a:pt x="7311960" y="495300"/>
                  </a:lnTo>
                  <a:lnTo>
                    <a:pt x="7340142" y="533400"/>
                  </a:lnTo>
                  <a:lnTo>
                    <a:pt x="7367148" y="571500"/>
                  </a:lnTo>
                  <a:lnTo>
                    <a:pt x="7392947" y="609600"/>
                  </a:lnTo>
                  <a:lnTo>
                    <a:pt x="7417512" y="647700"/>
                  </a:lnTo>
                  <a:lnTo>
                    <a:pt x="7440813" y="685800"/>
                  </a:lnTo>
                  <a:lnTo>
                    <a:pt x="7462821" y="723900"/>
                  </a:lnTo>
                  <a:lnTo>
                    <a:pt x="7483507" y="762000"/>
                  </a:lnTo>
                  <a:lnTo>
                    <a:pt x="7502842" y="812800"/>
                  </a:lnTo>
                  <a:lnTo>
                    <a:pt x="7520797" y="850900"/>
                  </a:lnTo>
                  <a:lnTo>
                    <a:pt x="7537343" y="889000"/>
                  </a:lnTo>
                  <a:lnTo>
                    <a:pt x="7552451" y="939800"/>
                  </a:lnTo>
                  <a:lnTo>
                    <a:pt x="7566091" y="977900"/>
                  </a:lnTo>
                  <a:lnTo>
                    <a:pt x="7578236" y="1028700"/>
                  </a:lnTo>
                  <a:lnTo>
                    <a:pt x="7588856" y="1066800"/>
                  </a:lnTo>
                  <a:lnTo>
                    <a:pt x="7597921" y="1117600"/>
                  </a:lnTo>
                  <a:lnTo>
                    <a:pt x="7605403" y="1168400"/>
                  </a:lnTo>
                  <a:lnTo>
                    <a:pt x="7611273" y="1206500"/>
                  </a:lnTo>
                  <a:lnTo>
                    <a:pt x="7615502" y="1257300"/>
                  </a:lnTo>
                  <a:lnTo>
                    <a:pt x="7618061" y="1308100"/>
                  </a:lnTo>
                  <a:lnTo>
                    <a:pt x="7618920" y="1358900"/>
                  </a:lnTo>
                  <a:lnTo>
                    <a:pt x="7618920" y="6502400"/>
                  </a:lnTo>
                  <a:lnTo>
                    <a:pt x="7618061" y="6553200"/>
                  </a:lnTo>
                  <a:lnTo>
                    <a:pt x="7615502" y="6604000"/>
                  </a:lnTo>
                  <a:lnTo>
                    <a:pt x="7611273" y="6654800"/>
                  </a:lnTo>
                  <a:lnTo>
                    <a:pt x="7605403" y="6705600"/>
                  </a:lnTo>
                  <a:lnTo>
                    <a:pt x="7597921" y="6743700"/>
                  </a:lnTo>
                  <a:lnTo>
                    <a:pt x="7588856" y="6794500"/>
                  </a:lnTo>
                  <a:lnTo>
                    <a:pt x="7578236" y="6845300"/>
                  </a:lnTo>
                  <a:lnTo>
                    <a:pt x="7566091" y="6883400"/>
                  </a:lnTo>
                  <a:lnTo>
                    <a:pt x="7552451" y="6934200"/>
                  </a:lnTo>
                  <a:lnTo>
                    <a:pt x="7537343" y="6972300"/>
                  </a:lnTo>
                  <a:lnTo>
                    <a:pt x="7520797" y="7010400"/>
                  </a:lnTo>
                  <a:lnTo>
                    <a:pt x="7502842" y="7061200"/>
                  </a:lnTo>
                  <a:lnTo>
                    <a:pt x="7483507" y="7099300"/>
                  </a:lnTo>
                  <a:lnTo>
                    <a:pt x="7462821" y="7137400"/>
                  </a:lnTo>
                  <a:lnTo>
                    <a:pt x="7440813" y="7175500"/>
                  </a:lnTo>
                  <a:lnTo>
                    <a:pt x="7417512" y="7226300"/>
                  </a:lnTo>
                  <a:lnTo>
                    <a:pt x="7392947" y="7264400"/>
                  </a:lnTo>
                  <a:lnTo>
                    <a:pt x="7367148" y="7289800"/>
                  </a:lnTo>
                  <a:lnTo>
                    <a:pt x="7340142" y="7327900"/>
                  </a:lnTo>
                  <a:lnTo>
                    <a:pt x="7311960" y="7366000"/>
                  </a:lnTo>
                  <a:lnTo>
                    <a:pt x="7282629" y="7404100"/>
                  </a:lnTo>
                  <a:lnTo>
                    <a:pt x="7252180" y="7442200"/>
                  </a:lnTo>
                  <a:lnTo>
                    <a:pt x="7220642" y="7467600"/>
                  </a:lnTo>
                  <a:lnTo>
                    <a:pt x="7188042" y="7505700"/>
                  </a:lnTo>
                  <a:lnTo>
                    <a:pt x="7154411" y="7531100"/>
                  </a:lnTo>
                  <a:lnTo>
                    <a:pt x="7119776" y="7556500"/>
                  </a:lnTo>
                  <a:lnTo>
                    <a:pt x="7084169" y="7594600"/>
                  </a:lnTo>
                  <a:lnTo>
                    <a:pt x="7047616" y="7620000"/>
                  </a:lnTo>
                  <a:lnTo>
                    <a:pt x="7010148" y="7645400"/>
                  </a:lnTo>
                  <a:lnTo>
                    <a:pt x="6971793" y="7670800"/>
                  </a:lnTo>
                  <a:lnTo>
                    <a:pt x="6932581" y="7683500"/>
                  </a:lnTo>
                  <a:close/>
                </a:path>
                <a:path w="7619365" h="7861300">
                  <a:moveTo>
                    <a:pt x="6405704" y="7861300"/>
                  </a:moveTo>
                  <a:lnTo>
                    <a:pt x="1213208" y="7861300"/>
                  </a:lnTo>
                  <a:lnTo>
                    <a:pt x="1165969" y="7848600"/>
                  </a:lnTo>
                  <a:lnTo>
                    <a:pt x="6452944" y="7848600"/>
                  </a:lnTo>
                  <a:lnTo>
                    <a:pt x="6405704" y="7861300"/>
                  </a:lnTo>
                  <a:close/>
                </a:path>
              </a:pathLst>
            </a:custGeom>
            <a:solidFill>
              <a:srgbClr val="D1D1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664467" y="3847771"/>
            <a:ext cx="4623435" cy="1540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3599"/>
              </a:lnSpc>
              <a:spcBef>
                <a:spcPts val="100"/>
              </a:spcBef>
            </a:pPr>
            <a:r>
              <a:rPr sz="1750" dirty="0">
                <a:solidFill>
                  <a:srgbClr val="FFFFFF"/>
                </a:solidFill>
                <a:latin typeface="Arial"/>
                <a:cs typeface="Arial"/>
              </a:rPr>
              <a:t>Термін</a:t>
            </a:r>
            <a:r>
              <a:rPr sz="175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FFFFFF"/>
                </a:solidFill>
                <a:latin typeface="Lucida Sans Unicode"/>
                <a:cs typeface="Lucida Sans Unicode"/>
              </a:rPr>
              <a:t>«</a:t>
            </a:r>
            <a:r>
              <a:rPr sz="1750" dirty="0">
                <a:solidFill>
                  <a:srgbClr val="FFFFFF"/>
                </a:solidFill>
                <a:latin typeface="Arial"/>
                <a:cs typeface="Arial"/>
              </a:rPr>
              <a:t>бізнес</a:t>
            </a:r>
            <a:r>
              <a:rPr sz="1750" dirty="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sz="1750" spc="60" dirty="0">
                <a:solidFill>
                  <a:srgbClr val="FFFFFF"/>
                </a:solidFill>
                <a:latin typeface="Arial"/>
                <a:cs typeface="Arial"/>
              </a:rPr>
              <a:t>комунікація</a:t>
            </a:r>
            <a:r>
              <a:rPr sz="175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»</a:t>
            </a:r>
            <a:r>
              <a:rPr sz="175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uk-UA" sz="1750" dirty="0" smtClean="0">
                <a:solidFill>
                  <a:srgbClr val="FFFFFF"/>
                </a:solidFill>
                <a:latin typeface="Arial"/>
                <a:cs typeface="Arial"/>
              </a:rPr>
              <a:t>в перекладі</a:t>
            </a:r>
            <a:r>
              <a:rPr sz="1750" spc="6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5" dirty="0">
                <a:solidFill>
                  <a:srgbClr val="FFFFFF"/>
                </a:solidFill>
                <a:latin typeface="Arial"/>
                <a:cs typeface="Arial"/>
              </a:rPr>
              <a:t>з </a:t>
            </a:r>
            <a:r>
              <a:rPr sz="1750" spc="60" dirty="0">
                <a:solidFill>
                  <a:srgbClr val="FFFFFF"/>
                </a:solidFill>
                <a:latin typeface="Arial"/>
                <a:cs typeface="Arial"/>
              </a:rPr>
              <a:t>англійської</a:t>
            </a:r>
            <a:r>
              <a:rPr sz="175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«business»</a:t>
            </a:r>
            <a:r>
              <a:rPr sz="175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50" spc="305" dirty="0">
                <a:solidFill>
                  <a:srgbClr val="FFFFFF"/>
                </a:solidFill>
                <a:latin typeface="Lucida Sans Unicode"/>
                <a:cs typeface="Lucida Sans Unicode"/>
              </a:rPr>
              <a:t>–</a:t>
            </a:r>
            <a:r>
              <a:rPr sz="175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50" dirty="0">
                <a:solidFill>
                  <a:srgbClr val="FFFFFF"/>
                </a:solidFill>
                <a:latin typeface="Arial"/>
                <a:cs typeface="Arial"/>
              </a:rPr>
              <a:t>справа</a:t>
            </a:r>
            <a:r>
              <a:rPr sz="175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175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50" dirty="0">
                <a:solidFill>
                  <a:srgbClr val="FFFFFF"/>
                </a:solidFill>
                <a:latin typeface="Arial"/>
                <a:cs typeface="Arial"/>
              </a:rPr>
              <a:t>діло</a:t>
            </a:r>
            <a:r>
              <a:rPr sz="175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6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75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5" dirty="0">
                <a:solidFill>
                  <a:srgbClr val="FFFFFF"/>
                </a:solidFill>
                <a:latin typeface="Arial"/>
                <a:cs typeface="Arial"/>
              </a:rPr>
              <a:t>з </a:t>
            </a:r>
            <a:r>
              <a:rPr sz="1750" spc="50" dirty="0">
                <a:solidFill>
                  <a:srgbClr val="FFFFFF"/>
                </a:solidFill>
                <a:latin typeface="Arial"/>
                <a:cs typeface="Arial"/>
              </a:rPr>
              <a:t>латинської</a:t>
            </a:r>
            <a:r>
              <a:rPr sz="175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«communicatio»</a:t>
            </a:r>
            <a:r>
              <a:rPr sz="175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50" spc="305" dirty="0">
                <a:solidFill>
                  <a:srgbClr val="FFFFFF"/>
                </a:solidFill>
                <a:latin typeface="Lucida Sans Unicode"/>
                <a:cs typeface="Lucida Sans Unicode"/>
              </a:rPr>
              <a:t>–</a:t>
            </a:r>
            <a:r>
              <a:rPr sz="175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50" spc="-10" dirty="0">
                <a:solidFill>
                  <a:srgbClr val="FFFFFF"/>
                </a:solidFill>
                <a:latin typeface="Arial"/>
                <a:cs typeface="Arial"/>
              </a:rPr>
              <a:t>зв</a:t>
            </a:r>
            <a:r>
              <a:rPr sz="175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’</a:t>
            </a:r>
            <a:r>
              <a:rPr sz="1750" spc="-10" dirty="0">
                <a:solidFill>
                  <a:srgbClr val="FFFFFF"/>
                </a:solidFill>
                <a:latin typeface="Arial"/>
                <a:cs typeface="Arial"/>
              </a:rPr>
              <a:t>язок</a:t>
            </a:r>
            <a:r>
              <a:rPr sz="175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, </a:t>
            </a:r>
            <a:r>
              <a:rPr sz="1750" spc="55" dirty="0">
                <a:solidFill>
                  <a:srgbClr val="FFFFFF"/>
                </a:solidFill>
                <a:latin typeface="Arial"/>
                <a:cs typeface="Arial"/>
              </a:rPr>
              <a:t>сполучення</a:t>
            </a:r>
            <a:r>
              <a:rPr sz="17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6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75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50" dirty="0">
                <a:solidFill>
                  <a:srgbClr val="FFFFFF"/>
                </a:solidFill>
                <a:latin typeface="Arial"/>
                <a:cs typeface="Arial"/>
              </a:rPr>
              <a:t>означає </a:t>
            </a:r>
            <a:r>
              <a:rPr sz="1750" spc="55" dirty="0">
                <a:solidFill>
                  <a:srgbClr val="FFFFFF"/>
                </a:solidFill>
                <a:latin typeface="Arial"/>
                <a:cs typeface="Arial"/>
              </a:rPr>
              <a:t>створення</a:t>
            </a:r>
            <a:r>
              <a:rPr sz="17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FFFFFF"/>
                </a:solidFill>
                <a:latin typeface="Arial"/>
                <a:cs typeface="Arial"/>
              </a:rPr>
              <a:t>зв</a:t>
            </a:r>
            <a:r>
              <a:rPr sz="1750" dirty="0">
                <a:solidFill>
                  <a:srgbClr val="FFFFFF"/>
                </a:solidFill>
                <a:latin typeface="Lucida Sans Unicode"/>
                <a:cs typeface="Lucida Sans Unicode"/>
              </a:rPr>
              <a:t>’</a:t>
            </a:r>
            <a:r>
              <a:rPr sz="1750" dirty="0">
                <a:solidFill>
                  <a:srgbClr val="FFFFFF"/>
                </a:solidFill>
                <a:latin typeface="Arial"/>
                <a:cs typeface="Arial"/>
              </a:rPr>
              <a:t>язків</a:t>
            </a:r>
            <a:r>
              <a:rPr sz="17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-50" dirty="0">
                <a:solidFill>
                  <a:srgbClr val="FFFFFF"/>
                </a:solidFill>
                <a:latin typeface="Arial"/>
                <a:cs typeface="Arial"/>
              </a:rPr>
              <a:t>у </a:t>
            </a:r>
            <a:r>
              <a:rPr sz="1750" dirty="0">
                <a:solidFill>
                  <a:srgbClr val="FFFFFF"/>
                </a:solidFill>
                <a:latin typeface="Arial"/>
                <a:cs typeface="Arial"/>
              </a:rPr>
              <a:t>бізнес</a:t>
            </a:r>
            <a:r>
              <a:rPr sz="1750" dirty="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sz="1750" spc="-10" dirty="0">
                <a:solidFill>
                  <a:srgbClr val="FFFFFF"/>
                </a:solidFill>
                <a:latin typeface="Arial"/>
                <a:cs typeface="Arial"/>
              </a:rPr>
              <a:t>середовищі</a:t>
            </a:r>
            <a:r>
              <a:rPr sz="175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.</a:t>
            </a:r>
            <a:endParaRPr sz="1750" dirty="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64467" y="7112603"/>
            <a:ext cx="4622165" cy="2752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3599"/>
              </a:lnSpc>
              <a:spcBef>
                <a:spcPts val="100"/>
              </a:spcBef>
            </a:pPr>
            <a:r>
              <a:rPr sz="175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«</a:t>
            </a:r>
            <a:r>
              <a:rPr sz="1750" spc="-10" dirty="0">
                <a:solidFill>
                  <a:srgbClr val="FFFFFF"/>
                </a:solidFill>
                <a:latin typeface="Arial"/>
                <a:cs typeface="Arial"/>
              </a:rPr>
              <a:t>Бізнес</a:t>
            </a:r>
            <a:r>
              <a:rPr sz="175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sz="1750" spc="60" dirty="0">
                <a:solidFill>
                  <a:srgbClr val="FFFFFF"/>
                </a:solidFill>
                <a:latin typeface="Arial"/>
                <a:cs typeface="Arial"/>
              </a:rPr>
              <a:t>комунікація</a:t>
            </a:r>
            <a:r>
              <a:rPr sz="175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»</a:t>
            </a:r>
            <a:r>
              <a:rPr sz="175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50" spc="305" dirty="0">
                <a:solidFill>
                  <a:srgbClr val="FFFFFF"/>
                </a:solidFill>
                <a:latin typeface="Lucida Sans Unicode"/>
                <a:cs typeface="Lucida Sans Unicode"/>
              </a:rPr>
              <a:t>–</a:t>
            </a:r>
            <a:r>
              <a:rPr sz="175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50" spc="50" dirty="0">
                <a:solidFill>
                  <a:srgbClr val="FFFFFF"/>
                </a:solidFill>
                <a:latin typeface="Arial"/>
                <a:cs typeface="Arial"/>
              </a:rPr>
              <a:t>це</a:t>
            </a:r>
            <a:r>
              <a:rPr sz="17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70" dirty="0">
                <a:solidFill>
                  <a:srgbClr val="FFFFFF"/>
                </a:solidFill>
                <a:latin typeface="Arial"/>
                <a:cs typeface="Arial"/>
              </a:rPr>
              <a:t>обмін </a:t>
            </a:r>
            <a:r>
              <a:rPr sz="1750" spc="45" dirty="0">
                <a:solidFill>
                  <a:srgbClr val="FFFFFF"/>
                </a:solidFill>
                <a:latin typeface="Arial"/>
                <a:cs typeface="Arial"/>
              </a:rPr>
              <a:t>інформацією</a:t>
            </a:r>
            <a:r>
              <a:rPr sz="17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90" dirty="0">
                <a:solidFill>
                  <a:srgbClr val="FFFFFF"/>
                </a:solidFill>
                <a:latin typeface="Arial"/>
                <a:cs typeface="Arial"/>
              </a:rPr>
              <a:t>між</a:t>
            </a:r>
            <a:r>
              <a:rPr sz="17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70" dirty="0">
                <a:solidFill>
                  <a:srgbClr val="FFFFFF"/>
                </a:solidFill>
                <a:latin typeface="Arial"/>
                <a:cs typeface="Arial"/>
              </a:rPr>
              <a:t>людьми</a:t>
            </a:r>
            <a:r>
              <a:rPr sz="17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7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7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40" dirty="0">
                <a:solidFill>
                  <a:srgbClr val="FFFFFF"/>
                </a:solidFill>
                <a:latin typeface="Arial"/>
                <a:cs typeface="Arial"/>
              </a:rPr>
              <a:t>межах </a:t>
            </a:r>
            <a:r>
              <a:rPr sz="1750" dirty="0">
                <a:solidFill>
                  <a:srgbClr val="FFFFFF"/>
                </a:solidFill>
                <a:latin typeface="Arial"/>
                <a:cs typeface="Arial"/>
              </a:rPr>
              <a:t>підприємства</a:t>
            </a:r>
            <a:r>
              <a:rPr sz="175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175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50" spc="110" dirty="0">
                <a:solidFill>
                  <a:srgbClr val="FFFFFF"/>
                </a:solidFill>
                <a:latin typeface="Arial"/>
                <a:cs typeface="Arial"/>
              </a:rPr>
              <a:t>який</a:t>
            </a:r>
            <a:r>
              <a:rPr sz="1750" spc="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45" dirty="0">
                <a:solidFill>
                  <a:srgbClr val="FFFFFF"/>
                </a:solidFill>
                <a:latin typeface="Arial"/>
                <a:cs typeface="Arial"/>
              </a:rPr>
              <a:t>здійснюється</a:t>
            </a:r>
            <a:r>
              <a:rPr sz="175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-25" dirty="0">
                <a:solidFill>
                  <a:srgbClr val="FFFFFF"/>
                </a:solidFill>
                <a:latin typeface="Arial"/>
                <a:cs typeface="Arial"/>
              </a:rPr>
              <a:t>для </a:t>
            </a:r>
            <a:r>
              <a:rPr sz="1750" spc="80" dirty="0">
                <a:solidFill>
                  <a:srgbClr val="FFFFFF"/>
                </a:solidFill>
                <a:latin typeface="Arial"/>
                <a:cs typeface="Arial"/>
              </a:rPr>
              <a:t>комерційної</a:t>
            </a:r>
            <a:r>
              <a:rPr sz="175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85" dirty="0">
                <a:solidFill>
                  <a:srgbClr val="FFFFFF"/>
                </a:solidFill>
                <a:latin typeface="Arial"/>
                <a:cs typeface="Arial"/>
              </a:rPr>
              <a:t>вигоди</a:t>
            </a:r>
            <a:r>
              <a:rPr sz="175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FFFFFF"/>
                </a:solidFill>
                <a:latin typeface="Arial"/>
                <a:cs typeface="Arial"/>
              </a:rPr>
              <a:t>організації</a:t>
            </a:r>
            <a:r>
              <a:rPr sz="1750" dirty="0">
                <a:solidFill>
                  <a:srgbClr val="FFFFFF"/>
                </a:solidFill>
                <a:latin typeface="Lucida Sans Unicode"/>
                <a:cs typeface="Lucida Sans Unicode"/>
              </a:rPr>
              <a:t>.</a:t>
            </a:r>
            <a:r>
              <a:rPr sz="175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50" spc="70" dirty="0">
                <a:solidFill>
                  <a:srgbClr val="FFFFFF"/>
                </a:solidFill>
                <a:latin typeface="Arial"/>
                <a:cs typeface="Arial"/>
              </a:rPr>
              <a:t>Крім</a:t>
            </a:r>
            <a:r>
              <a:rPr sz="175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-10" dirty="0">
                <a:solidFill>
                  <a:srgbClr val="FFFFFF"/>
                </a:solidFill>
                <a:latin typeface="Arial"/>
                <a:cs typeface="Arial"/>
              </a:rPr>
              <a:t>того</a:t>
            </a:r>
            <a:r>
              <a:rPr sz="175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, </a:t>
            </a:r>
            <a:r>
              <a:rPr sz="1750" dirty="0">
                <a:solidFill>
                  <a:srgbClr val="FFFFFF"/>
                </a:solidFill>
                <a:latin typeface="Arial"/>
                <a:cs typeface="Arial"/>
              </a:rPr>
              <a:t>ділова</a:t>
            </a:r>
            <a:r>
              <a:rPr sz="17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75" dirty="0">
                <a:solidFill>
                  <a:srgbClr val="FFFFFF"/>
                </a:solidFill>
                <a:latin typeface="Arial"/>
                <a:cs typeface="Arial"/>
              </a:rPr>
              <a:t>комунікація</a:t>
            </a:r>
            <a:r>
              <a:rPr sz="17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70" dirty="0">
                <a:solidFill>
                  <a:srgbClr val="FFFFFF"/>
                </a:solidFill>
                <a:latin typeface="Arial"/>
                <a:cs typeface="Arial"/>
              </a:rPr>
              <a:t>може</a:t>
            </a:r>
            <a:r>
              <a:rPr sz="175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65" dirty="0">
                <a:solidFill>
                  <a:srgbClr val="FFFFFF"/>
                </a:solidFill>
                <a:latin typeface="Arial"/>
                <a:cs typeface="Arial"/>
              </a:rPr>
              <a:t>також </a:t>
            </a:r>
            <a:r>
              <a:rPr sz="1750" dirty="0">
                <a:solidFill>
                  <a:srgbClr val="FFFFFF"/>
                </a:solidFill>
                <a:latin typeface="Arial"/>
                <a:cs typeface="Arial"/>
              </a:rPr>
              <a:t>стосуватися</a:t>
            </a:r>
            <a:r>
              <a:rPr sz="17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FFFFFF"/>
                </a:solidFill>
                <a:latin typeface="Arial"/>
                <a:cs typeface="Arial"/>
              </a:rPr>
              <a:t>того</a:t>
            </a:r>
            <a:r>
              <a:rPr sz="175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175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50" spc="85" dirty="0">
                <a:solidFill>
                  <a:srgbClr val="FFFFFF"/>
                </a:solidFill>
                <a:latin typeface="Arial"/>
                <a:cs typeface="Arial"/>
              </a:rPr>
              <a:t>як</a:t>
            </a:r>
            <a:r>
              <a:rPr sz="17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80" dirty="0">
                <a:solidFill>
                  <a:srgbClr val="FFFFFF"/>
                </a:solidFill>
                <a:latin typeface="Arial"/>
                <a:cs typeface="Arial"/>
              </a:rPr>
              <a:t>компанія</a:t>
            </a:r>
            <a:r>
              <a:rPr sz="17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90" dirty="0">
                <a:solidFill>
                  <a:srgbClr val="FFFFFF"/>
                </a:solidFill>
                <a:latin typeface="Arial"/>
                <a:cs typeface="Arial"/>
              </a:rPr>
              <a:t>поширює </a:t>
            </a:r>
            <a:r>
              <a:rPr sz="1750" spc="55" dirty="0">
                <a:solidFill>
                  <a:srgbClr val="FFFFFF"/>
                </a:solidFill>
                <a:latin typeface="Arial"/>
                <a:cs typeface="Arial"/>
              </a:rPr>
              <a:t>інформацію</a:t>
            </a:r>
            <a:r>
              <a:rPr sz="17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sz="17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60" dirty="0" err="1">
                <a:solidFill>
                  <a:srgbClr val="FFFFFF"/>
                </a:solidFill>
                <a:latin typeface="Arial"/>
                <a:cs typeface="Arial"/>
              </a:rPr>
              <a:t>просування</a:t>
            </a:r>
            <a:r>
              <a:rPr sz="175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1750" spc="45" dirty="0" smtClean="0">
                <a:solidFill>
                  <a:srgbClr val="FFFFFF"/>
                </a:solidFill>
                <a:latin typeface="Arial"/>
                <a:cs typeface="Arial"/>
              </a:rPr>
              <a:t>свого</a:t>
            </a:r>
            <a:r>
              <a:rPr sz="1750" spc="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1750" spc="55" dirty="0" smtClean="0">
                <a:solidFill>
                  <a:srgbClr val="FFFFFF"/>
                </a:solidFill>
                <a:latin typeface="Arial"/>
                <a:cs typeface="Arial"/>
              </a:rPr>
              <a:t>продукту</a:t>
            </a:r>
            <a:r>
              <a:rPr sz="17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1750" spc="45" dirty="0" smtClean="0">
                <a:solidFill>
                  <a:srgbClr val="FFFFFF"/>
                </a:solidFill>
                <a:latin typeface="Arial"/>
                <a:cs typeface="Arial"/>
              </a:rPr>
              <a:t>або послуги</a:t>
            </a:r>
            <a:r>
              <a:rPr sz="17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spc="80" dirty="0">
                <a:solidFill>
                  <a:srgbClr val="FFFFFF"/>
                </a:solidFill>
                <a:latin typeface="Arial"/>
                <a:cs typeface="Arial"/>
              </a:rPr>
              <a:t>потенційним </a:t>
            </a:r>
            <a:r>
              <a:rPr sz="1750" spc="35" dirty="0">
                <a:solidFill>
                  <a:srgbClr val="FFFFFF"/>
                </a:solidFill>
                <a:latin typeface="Arial"/>
                <a:cs typeface="Arial"/>
              </a:rPr>
              <a:t>споживачам</a:t>
            </a:r>
            <a:r>
              <a:rPr sz="175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.</a:t>
            </a:r>
            <a:endParaRPr sz="175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342900"/>
            <a:ext cx="17602200" cy="9944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b="1" dirty="0" smtClean="0"/>
          </a:p>
          <a:p>
            <a:r>
              <a:rPr lang="uk-UA" sz="2000" b="1" dirty="0" smtClean="0"/>
              <a:t>Етичні норми у відносинах «керівник - працівник»</a:t>
            </a:r>
          </a:p>
          <a:p>
            <a:r>
              <a:rPr lang="uk-UA" dirty="0" smtClean="0"/>
              <a:t>Керівник має не лише формальні повноваження, а й моральну відповідальність перед колективом. Етична поведінка керівника передбачає: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 smtClean="0"/>
              <a:t>справедливе ставлення до працівників;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 smtClean="0"/>
              <a:t>об'єктивну оцінку результатів роботи;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 smtClean="0"/>
              <a:t>відсутність фаворитизму;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 smtClean="0"/>
              <a:t>коректну критику;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 smtClean="0"/>
              <a:t>визнання досягнень працівників;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 smtClean="0"/>
              <a:t>дотримання конфіденційності;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 smtClean="0"/>
              <a:t>створення безпечного робочого середовища.</a:t>
            </a:r>
          </a:p>
          <a:p>
            <a:r>
              <a:rPr lang="uk-UA" dirty="0" smtClean="0"/>
              <a:t>Керівник не повинен використовувати службове становище для особистої вигоди або принижувати підлеглих. </a:t>
            </a:r>
          </a:p>
          <a:p>
            <a:r>
              <a:rPr lang="uk-UA" sz="2000" b="1" dirty="0" smtClean="0"/>
              <a:t>Етика взаємовідносин між колегами</a:t>
            </a:r>
          </a:p>
          <a:p>
            <a:r>
              <a:rPr lang="uk-UA" dirty="0" smtClean="0"/>
              <a:t>Здоровий професійний колектив ґрунтується на взаємній повазі та співпраці. Основними правилами є:</a:t>
            </a:r>
          </a:p>
          <a:p>
            <a:r>
              <a:rPr lang="uk-UA" dirty="0" smtClean="0"/>
              <a:t>поважати думку колег;</a:t>
            </a:r>
          </a:p>
          <a:p>
            <a:r>
              <a:rPr lang="uk-UA" dirty="0" smtClean="0"/>
              <a:t>не привласнювати результати чужої роботи;</a:t>
            </a:r>
          </a:p>
          <a:p>
            <a:r>
              <a:rPr lang="uk-UA" dirty="0" smtClean="0"/>
              <a:t>виконувати спільні зобов'язання;</a:t>
            </a:r>
          </a:p>
          <a:p>
            <a:r>
              <a:rPr lang="uk-UA" dirty="0" smtClean="0"/>
              <a:t>допомагати колегам у межах професійної компетентності;</a:t>
            </a:r>
          </a:p>
          <a:p>
            <a:r>
              <a:rPr lang="uk-UA" dirty="0" smtClean="0"/>
              <a:t>не поширювати плітки;</a:t>
            </a:r>
          </a:p>
          <a:p>
            <a:r>
              <a:rPr lang="uk-UA" dirty="0" err="1" smtClean="0"/>
              <a:t>конструктивно</a:t>
            </a:r>
            <a:r>
              <a:rPr lang="uk-UA" dirty="0" smtClean="0"/>
              <a:t> вирішувати конфлікти;</a:t>
            </a:r>
          </a:p>
          <a:p>
            <a:r>
              <a:rPr lang="uk-UA" dirty="0" smtClean="0"/>
              <a:t>не створювати штучних перешкод для роботи інших.</a:t>
            </a:r>
          </a:p>
          <a:p>
            <a:r>
              <a:rPr lang="uk-UA" dirty="0" smtClean="0"/>
              <a:t>Особливо важливим є </a:t>
            </a:r>
            <a:r>
              <a:rPr lang="uk-UA" b="1" dirty="0" smtClean="0"/>
              <a:t>вміння давати та приймати конструктивний зворотний зв'язок</a:t>
            </a:r>
            <a:r>
              <a:rPr lang="uk-UA" dirty="0" smtClean="0"/>
              <a:t>.</a:t>
            </a:r>
          </a:p>
          <a:p>
            <a:r>
              <a:rPr lang="uk-UA" sz="2000" b="1" dirty="0" smtClean="0"/>
              <a:t>Етика відносин із клієнтами</a:t>
            </a:r>
          </a:p>
          <a:p>
            <a:r>
              <a:rPr lang="uk-UA" dirty="0" smtClean="0"/>
              <a:t>Клієнтські відносини повинні базуватися на довірі. </a:t>
            </a:r>
            <a:r>
              <a:rPr lang="uk-UA" b="1" dirty="0" smtClean="0"/>
              <a:t>Основні принципи</a:t>
            </a:r>
            <a:r>
              <a:rPr lang="uk-UA" dirty="0" smtClean="0"/>
              <a:t>:</a:t>
            </a:r>
          </a:p>
          <a:p>
            <a:r>
              <a:rPr lang="uk-UA" b="1" dirty="0" smtClean="0"/>
              <a:t>1. Правдивість.</a:t>
            </a:r>
            <a:r>
              <a:rPr lang="uk-UA" dirty="0"/>
              <a:t> </a:t>
            </a:r>
            <a:r>
              <a:rPr lang="uk-UA" dirty="0" smtClean="0"/>
              <a:t>Не можна свідомо вводити клієнта в оману.</a:t>
            </a:r>
          </a:p>
          <a:p>
            <a:r>
              <a:rPr lang="uk-UA" b="1" dirty="0" smtClean="0"/>
              <a:t>2. Якість. </a:t>
            </a:r>
            <a:r>
              <a:rPr lang="uk-UA" dirty="0" smtClean="0"/>
              <a:t>Підприємство повинно прагнути виконувати обіцяні зобов'язання.</a:t>
            </a:r>
          </a:p>
          <a:p>
            <a:r>
              <a:rPr lang="uk-UA" b="1" dirty="0" smtClean="0"/>
              <a:t>3. Прозорість.</a:t>
            </a:r>
            <a:r>
              <a:rPr lang="uk-UA" dirty="0"/>
              <a:t> </a:t>
            </a:r>
            <a:r>
              <a:rPr lang="uk-UA" dirty="0" smtClean="0"/>
              <a:t>Важливі умови співпраці мають бути зрозумілими.</a:t>
            </a:r>
          </a:p>
          <a:p>
            <a:r>
              <a:rPr lang="uk-UA" b="1" dirty="0" smtClean="0"/>
              <a:t>4. Повага. </a:t>
            </a:r>
            <a:r>
              <a:rPr lang="uk-UA" dirty="0" smtClean="0"/>
              <a:t>Клієнт має право на коректне ставлення навіть у конфліктній ситуації.</a:t>
            </a:r>
          </a:p>
          <a:p>
            <a:r>
              <a:rPr lang="uk-UA" b="1" dirty="0" smtClean="0"/>
              <a:t>5. Захист інформації. </a:t>
            </a:r>
            <a:r>
              <a:rPr lang="uk-UA" dirty="0" smtClean="0"/>
              <a:t>Дані клієнтів повинні використовуватися </a:t>
            </a:r>
            <a:r>
              <a:rPr lang="uk-UA" dirty="0" err="1" smtClean="0"/>
              <a:t>відповідально</a:t>
            </a:r>
            <a:r>
              <a:rPr lang="uk-UA" dirty="0" smtClean="0"/>
              <a:t>.</a:t>
            </a:r>
          </a:p>
          <a:p>
            <a:pPr algn="just"/>
            <a:r>
              <a:rPr lang="uk-UA" sz="2000" b="1" dirty="0" smtClean="0"/>
              <a:t>Конфлікт інтересів</a:t>
            </a:r>
          </a:p>
          <a:p>
            <a:pPr algn="just"/>
            <a:r>
              <a:rPr lang="uk-UA" dirty="0" smtClean="0"/>
              <a:t>Конфлікт інтересів виникає тоді, коли особисті інтереси працівника можуть впливати або створювати враження впливу на його професійні рішення. Наприклад:</a:t>
            </a:r>
          </a:p>
          <a:p>
            <a:pPr algn="just"/>
            <a:r>
              <a:rPr lang="uk-UA" dirty="0" smtClean="0"/>
              <a:t>працівник обирає постачальника, який належить його родичу;</a:t>
            </a:r>
          </a:p>
          <a:p>
            <a:pPr algn="just"/>
            <a:r>
              <a:rPr lang="uk-UA" dirty="0" smtClean="0"/>
              <a:t>менеджер приймає подарунок від компанії, з якою веде переговори;</a:t>
            </a:r>
          </a:p>
          <a:p>
            <a:pPr algn="just"/>
            <a:r>
              <a:rPr lang="uk-UA" dirty="0" smtClean="0"/>
              <a:t>посадова особа використовує службову інформацію для власної вигоди.</a:t>
            </a:r>
          </a:p>
          <a:p>
            <a:pPr algn="just"/>
            <a:r>
              <a:rPr lang="uk-UA" dirty="0" smtClean="0"/>
              <a:t>Важливим етичним правилом є </a:t>
            </a:r>
            <a:r>
              <a:rPr lang="uk-UA" b="1" dirty="0" smtClean="0"/>
              <a:t>своєчасне повідомлення про потенційний конфлікт інтересів</a:t>
            </a:r>
            <a:r>
              <a:rPr lang="uk-UA" dirty="0" smtClean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8288000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ОСНОВНІ ЕТИЧНІ НОРМИ</a:t>
            </a:r>
            <a:r>
              <a:rPr lang="uk-UA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9329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21040"/>
            <a:ext cx="18135600" cy="10402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 smtClean="0"/>
              <a:t>Подарунки, гостинність і ділові відносини. </a:t>
            </a:r>
            <a:r>
              <a:rPr lang="uk-UA" dirty="0" smtClean="0"/>
              <a:t>Подарунок у бізнесі може бути проявом уваги, але він не повинен перетворюватися на спосіб впливу на рішення. Необхідно враховувати: вартість подарунка;</a:t>
            </a:r>
          </a:p>
          <a:p>
            <a:pPr algn="just"/>
            <a:r>
              <a:rPr lang="uk-UA" dirty="0" smtClean="0"/>
              <a:t>його мету; момент вручення; корпоративні правила; можливість виникнення конфлікту інтересів</a:t>
            </a:r>
            <a:r>
              <a:rPr lang="ru-RU" dirty="0" smtClean="0"/>
              <a:t>. Особливо </a:t>
            </a:r>
            <a:r>
              <a:rPr lang="uk-UA" dirty="0" smtClean="0"/>
              <a:t>суворі правила можуть діяти щодо подарунків державним службовцям та представникам організацій.</a:t>
            </a:r>
          </a:p>
          <a:p>
            <a:pPr algn="just"/>
            <a:r>
              <a:rPr lang="uk-UA" sz="2000" b="1" dirty="0" smtClean="0"/>
              <a:t>Корупція та хабарництво. </a:t>
            </a:r>
            <a:r>
              <a:rPr lang="uk-UA" dirty="0" smtClean="0"/>
              <a:t>Одним із найсерйозніших порушень ділової етики є </a:t>
            </a:r>
            <a:r>
              <a:rPr lang="uk-UA" b="1" dirty="0" smtClean="0"/>
              <a:t>корупція</a:t>
            </a:r>
            <a:r>
              <a:rPr lang="uk-UA" dirty="0" smtClean="0"/>
              <a:t>. До неетичної поведінки належать: хабарі; незаконні винагороди; приховані платежі; використання службового становища для особистого збагачення; надання неправомірних переваг окремим особам. Етичний бізнес передбачає </a:t>
            </a:r>
            <a:r>
              <a:rPr lang="uk-UA" b="1" dirty="0" smtClean="0"/>
              <a:t>нульову толерантність до корупційних практик</a:t>
            </a:r>
            <a:r>
              <a:rPr lang="uk-UA" dirty="0" smtClean="0"/>
              <a:t> та наявність зрозумілих внутрішніх правил їх запобігання.</a:t>
            </a:r>
          </a:p>
          <a:p>
            <a:pPr algn="just"/>
            <a:r>
              <a:rPr lang="uk-UA" sz="2000" b="1" dirty="0" smtClean="0"/>
              <a:t>Етика використання інформації та цифрових технологій. </a:t>
            </a:r>
            <a:r>
              <a:rPr lang="uk-UA" dirty="0" err="1" smtClean="0"/>
              <a:t>Цифровізація</a:t>
            </a:r>
            <a:r>
              <a:rPr lang="uk-UA" dirty="0" smtClean="0"/>
              <a:t> створює нові етичні проблеми. Працівники повинні </a:t>
            </a:r>
            <a:r>
              <a:rPr lang="uk-UA" dirty="0" err="1" smtClean="0"/>
              <a:t>відповідально</a:t>
            </a:r>
            <a:r>
              <a:rPr lang="uk-UA" dirty="0" smtClean="0"/>
              <a:t> ставитися до: персональних даних; електронної пошти; корпоративних документів; соціальних мереж; службових чатів; штучного інтелекту.</a:t>
            </a:r>
          </a:p>
          <a:p>
            <a:pPr algn="just"/>
            <a:r>
              <a:rPr lang="uk-UA" b="1" dirty="0" smtClean="0"/>
              <a:t>Неетичним може бути: </a:t>
            </a:r>
            <a:r>
              <a:rPr lang="uk-UA" dirty="0" smtClean="0"/>
              <a:t>поширення чужої приватної інформації; використання службових даних у власних інтересах; копіювання чужих матеріалів без належного зазначення авторства; поширення неперевіреної інформації; використання конфіденційних документів у неналежних цифрових сервісах.</a:t>
            </a:r>
          </a:p>
          <a:p>
            <a:pPr algn="just"/>
            <a:r>
              <a:rPr lang="uk-UA" sz="2000" b="1" dirty="0" smtClean="0"/>
              <a:t>Використання штучного інтелекту в діловій етиці. </a:t>
            </a:r>
            <a:r>
              <a:rPr lang="uk-UA" dirty="0" smtClean="0"/>
              <a:t>Штучний інтелект став новим фактором професійної етики. Під час використання ШІ необхідно враховувати:</a:t>
            </a:r>
          </a:p>
          <a:p>
            <a:r>
              <a:rPr lang="uk-UA" b="1" dirty="0" smtClean="0"/>
              <a:t>відповідальність</a:t>
            </a:r>
            <a:r>
              <a:rPr lang="uk-UA" dirty="0" smtClean="0"/>
              <a:t> - кінцеву відповідальність за результат несе людина;</a:t>
            </a:r>
          </a:p>
          <a:p>
            <a:r>
              <a:rPr lang="uk-UA" b="1" dirty="0" smtClean="0"/>
              <a:t>конфіденційність</a:t>
            </a:r>
            <a:r>
              <a:rPr lang="uk-UA" dirty="0" smtClean="0"/>
              <a:t> - не слід без дозволу передавати конфіденційні дані стороннім системам;</a:t>
            </a:r>
          </a:p>
          <a:p>
            <a:r>
              <a:rPr lang="uk-UA" b="1" dirty="0" smtClean="0"/>
              <a:t>достовірність</a:t>
            </a:r>
            <a:r>
              <a:rPr lang="uk-UA" dirty="0" smtClean="0"/>
              <a:t> - інформацію, створену ШІ, потрібно перевіряти;</a:t>
            </a:r>
          </a:p>
          <a:p>
            <a:r>
              <a:rPr lang="uk-UA" b="1" dirty="0" smtClean="0"/>
              <a:t>авторство</a:t>
            </a:r>
            <a:r>
              <a:rPr lang="uk-UA" dirty="0" smtClean="0"/>
              <a:t> - необхідно дотримуватися правил щодо інтелектуальної власності;</a:t>
            </a:r>
          </a:p>
          <a:p>
            <a:r>
              <a:rPr lang="uk-UA" b="1" dirty="0" smtClean="0"/>
              <a:t>прозорість</a:t>
            </a:r>
            <a:r>
              <a:rPr lang="uk-UA" dirty="0" smtClean="0"/>
              <a:t> - у певних професійних ситуаціях доцільно повідомляти про використання ШІ;</a:t>
            </a:r>
          </a:p>
          <a:p>
            <a:r>
              <a:rPr lang="uk-UA" b="1" dirty="0" smtClean="0"/>
              <a:t>недискримінацію</a:t>
            </a:r>
            <a:r>
              <a:rPr lang="uk-UA" dirty="0" smtClean="0"/>
              <a:t> - результати автоматизованих систем не повинні некритично прийматися, якщо вони можуть містити упередження.</a:t>
            </a:r>
          </a:p>
          <a:p>
            <a:r>
              <a:rPr lang="uk-UA" dirty="0" smtClean="0"/>
              <a:t>Таким чином, сучасна ділова етика передбачає не відмову від технологій, а </a:t>
            </a:r>
            <a:r>
              <a:rPr lang="uk-UA" b="1" dirty="0" smtClean="0"/>
              <a:t>відповідальне їх використання</a:t>
            </a:r>
            <a:r>
              <a:rPr lang="ru-RU" dirty="0" smtClean="0"/>
              <a:t>.</a:t>
            </a:r>
          </a:p>
          <a:p>
            <a:pPr algn="just"/>
            <a:r>
              <a:rPr lang="uk-UA" sz="2000" b="1" dirty="0" smtClean="0"/>
              <a:t>Соціальна відповідальність бізнесу. </a:t>
            </a:r>
            <a:r>
              <a:rPr lang="uk-UA" dirty="0" smtClean="0"/>
              <a:t>Сучасне підприємство відповідає не лише перед власниками та клієнтами. Воно має враховувати інтереси: працівників; споживачів; місцевих громад; партнерів; держави; суспільства; довкілля. </a:t>
            </a:r>
            <a:r>
              <a:rPr lang="uk-UA" b="1" dirty="0" smtClean="0"/>
              <a:t>Соціальна відповідальність бізнесу</a:t>
            </a:r>
            <a:r>
              <a:rPr lang="uk-UA" dirty="0" smtClean="0"/>
              <a:t> проявляється у дотриманні трудових прав, відповідальному ставленні до довкілля, підтримці суспільства, чесній сплаті податків та відповідальному ставленні до продукції й послуг.</a:t>
            </a:r>
          </a:p>
          <a:p>
            <a:r>
              <a:rPr lang="uk-UA" sz="2000" b="1" dirty="0" smtClean="0"/>
              <a:t>Етичне прийняття рішень. </a:t>
            </a:r>
            <a:r>
              <a:rPr lang="uk-UA" dirty="0" smtClean="0"/>
              <a:t>У професійній діяльності часто виникають ситуації, коли потрібно обрати між кількома варіантами. Для прийняття етичного рішення можна використовувати алгоритм:</a:t>
            </a:r>
          </a:p>
          <a:p>
            <a:r>
              <a:rPr lang="uk-UA" sz="1600" b="1" dirty="0" smtClean="0"/>
              <a:t>1. Визначити проблему.</a:t>
            </a: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dirty="0" smtClean="0"/>
              <a:t>Що саме є моральною дилемою?</a:t>
            </a:r>
          </a:p>
          <a:p>
            <a:r>
              <a:rPr lang="uk-UA" sz="1600" b="1" dirty="0" smtClean="0"/>
              <a:t>2. Зібрати факти.</a:t>
            </a: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dirty="0" smtClean="0"/>
              <a:t>Яку інформацію ми маємо?</a:t>
            </a:r>
          </a:p>
          <a:p>
            <a:r>
              <a:rPr lang="uk-UA" sz="1600" b="1" dirty="0" smtClean="0"/>
              <a:t>3. Визначити зацікавлених осіб.</a:t>
            </a: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dirty="0" smtClean="0"/>
              <a:t>На кого вплине рішення?</a:t>
            </a:r>
          </a:p>
          <a:p>
            <a:r>
              <a:rPr lang="uk-UA" sz="1600" b="1" dirty="0" smtClean="0"/>
              <a:t>4. Розглянути альтернативи.</a:t>
            </a: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dirty="0" smtClean="0"/>
              <a:t>Які існують можливі варіанти?</a:t>
            </a:r>
          </a:p>
          <a:p>
            <a:r>
              <a:rPr lang="uk-UA" sz="1600" b="1" dirty="0" smtClean="0"/>
              <a:t>5. Оцінити наслідки.</a:t>
            </a: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dirty="0" smtClean="0"/>
              <a:t>Чи не </a:t>
            </a:r>
            <a:r>
              <a:rPr lang="uk-UA" sz="1600" dirty="0" err="1" smtClean="0"/>
              <a:t>завдасть</a:t>
            </a:r>
            <a:r>
              <a:rPr lang="uk-UA" sz="1600" dirty="0" smtClean="0"/>
              <a:t> рішення шкоди іншим?</a:t>
            </a:r>
          </a:p>
          <a:p>
            <a:r>
              <a:rPr lang="uk-UA" sz="1600" b="1" dirty="0" smtClean="0"/>
              <a:t>6. Перевірити рішення на відповідність цінностям.</a:t>
            </a: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dirty="0" smtClean="0"/>
              <a:t>Чи є воно чесним, справедливим і відповідальним?</a:t>
            </a:r>
          </a:p>
          <a:p>
            <a:r>
              <a:rPr lang="uk-UA" sz="1600" b="1" dirty="0" smtClean="0"/>
              <a:t>7. Прийняти рішення та бути готовим відповідати за його наслідки.</a:t>
            </a:r>
            <a:endParaRPr lang="uk-UA" sz="1600" dirty="0" smtClean="0"/>
          </a:p>
        </p:txBody>
      </p:sp>
    </p:spTree>
    <p:extLst>
      <p:ext uri="{BB962C8B-B14F-4D97-AF65-F5344CB8AC3E}">
        <p14:creationId xmlns:p14="http://schemas.microsoft.com/office/powerpoint/2010/main" val="1984863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028720" y="218681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8721" y="4088282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71809" y="1081600"/>
              <a:ext cx="6094292" cy="342770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71809" y="5408127"/>
              <a:ext cx="6094292" cy="342768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810500" y="0"/>
              <a:ext cx="3086100" cy="10283190"/>
            </a:xfrm>
            <a:custGeom>
              <a:avLst/>
              <a:gdLst/>
              <a:ahLst/>
              <a:cxnLst/>
              <a:rect l="l" t="t" r="r" b="b"/>
              <a:pathLst>
                <a:path w="3086100" h="10283190">
                  <a:moveTo>
                    <a:pt x="3086101" y="10282986"/>
                  </a:moveTo>
                  <a:lnTo>
                    <a:pt x="0" y="10282986"/>
                  </a:lnTo>
                  <a:lnTo>
                    <a:pt x="0" y="0"/>
                  </a:lnTo>
                  <a:lnTo>
                    <a:pt x="3086101" y="0"/>
                  </a:lnTo>
                  <a:lnTo>
                    <a:pt x="3086101" y="1028298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28720" y="8838096"/>
              <a:ext cx="2085975" cy="523875"/>
            </a:xfrm>
            <a:custGeom>
              <a:avLst/>
              <a:gdLst/>
              <a:ahLst/>
              <a:cxnLst/>
              <a:rect l="l" t="t" r="r" b="b"/>
              <a:pathLst>
                <a:path w="2085975" h="523875">
                  <a:moveTo>
                    <a:pt x="260746" y="523875"/>
                  </a:moveTo>
                  <a:lnTo>
                    <a:pt x="213862" y="519657"/>
                  </a:lnTo>
                  <a:lnTo>
                    <a:pt x="169741" y="507494"/>
                  </a:lnTo>
                  <a:lnTo>
                    <a:pt x="129117" y="488125"/>
                  </a:lnTo>
                  <a:lnTo>
                    <a:pt x="92727" y="462289"/>
                  </a:lnTo>
                  <a:lnTo>
                    <a:pt x="61305" y="430724"/>
                  </a:lnTo>
                  <a:lnTo>
                    <a:pt x="35587" y="394167"/>
                  </a:lnTo>
                  <a:lnTo>
                    <a:pt x="16306" y="353359"/>
                  </a:lnTo>
                  <a:lnTo>
                    <a:pt x="4199" y="309036"/>
                  </a:lnTo>
                  <a:lnTo>
                    <a:pt x="0" y="261937"/>
                  </a:lnTo>
                  <a:lnTo>
                    <a:pt x="4199" y="214839"/>
                  </a:lnTo>
                  <a:lnTo>
                    <a:pt x="16306" y="170516"/>
                  </a:lnTo>
                  <a:lnTo>
                    <a:pt x="35587" y="129707"/>
                  </a:lnTo>
                  <a:lnTo>
                    <a:pt x="61305" y="93151"/>
                  </a:lnTo>
                  <a:lnTo>
                    <a:pt x="92727" y="61585"/>
                  </a:lnTo>
                  <a:lnTo>
                    <a:pt x="129117" y="35749"/>
                  </a:lnTo>
                  <a:lnTo>
                    <a:pt x="169741" y="16380"/>
                  </a:lnTo>
                  <a:lnTo>
                    <a:pt x="213862" y="4218"/>
                  </a:lnTo>
                  <a:lnTo>
                    <a:pt x="260746" y="0"/>
                  </a:lnTo>
                  <a:lnTo>
                    <a:pt x="307630" y="4218"/>
                  </a:lnTo>
                  <a:lnTo>
                    <a:pt x="351752" y="16380"/>
                  </a:lnTo>
                  <a:lnTo>
                    <a:pt x="392375" y="35749"/>
                  </a:lnTo>
                  <a:lnTo>
                    <a:pt x="428765" y="61585"/>
                  </a:lnTo>
                  <a:lnTo>
                    <a:pt x="460187" y="93151"/>
                  </a:lnTo>
                  <a:lnTo>
                    <a:pt x="485906" y="129707"/>
                  </a:lnTo>
                  <a:lnTo>
                    <a:pt x="505186" y="170516"/>
                  </a:lnTo>
                  <a:lnTo>
                    <a:pt x="517294" y="214839"/>
                  </a:lnTo>
                  <a:lnTo>
                    <a:pt x="521493" y="261937"/>
                  </a:lnTo>
                  <a:lnTo>
                    <a:pt x="517294" y="309036"/>
                  </a:lnTo>
                  <a:lnTo>
                    <a:pt x="505186" y="353359"/>
                  </a:lnTo>
                  <a:lnTo>
                    <a:pt x="485906" y="394167"/>
                  </a:lnTo>
                  <a:lnTo>
                    <a:pt x="460187" y="430724"/>
                  </a:lnTo>
                  <a:lnTo>
                    <a:pt x="428765" y="462289"/>
                  </a:lnTo>
                  <a:lnTo>
                    <a:pt x="392375" y="488125"/>
                  </a:lnTo>
                  <a:lnTo>
                    <a:pt x="351752" y="507494"/>
                  </a:lnTo>
                  <a:lnTo>
                    <a:pt x="307630" y="519657"/>
                  </a:lnTo>
                  <a:lnTo>
                    <a:pt x="260746" y="523875"/>
                  </a:lnTo>
                  <a:close/>
                </a:path>
                <a:path w="2085975" h="523875">
                  <a:moveTo>
                    <a:pt x="1825226" y="523875"/>
                  </a:moveTo>
                  <a:lnTo>
                    <a:pt x="1778342" y="519657"/>
                  </a:lnTo>
                  <a:lnTo>
                    <a:pt x="1734221" y="507494"/>
                  </a:lnTo>
                  <a:lnTo>
                    <a:pt x="1693597" y="488125"/>
                  </a:lnTo>
                  <a:lnTo>
                    <a:pt x="1657207" y="462289"/>
                  </a:lnTo>
                  <a:lnTo>
                    <a:pt x="1625785" y="430724"/>
                  </a:lnTo>
                  <a:lnTo>
                    <a:pt x="1600067" y="394167"/>
                  </a:lnTo>
                  <a:lnTo>
                    <a:pt x="1580786" y="353359"/>
                  </a:lnTo>
                  <a:lnTo>
                    <a:pt x="1568679" y="309036"/>
                  </a:lnTo>
                  <a:lnTo>
                    <a:pt x="1564479" y="261937"/>
                  </a:lnTo>
                  <a:lnTo>
                    <a:pt x="1568679" y="214839"/>
                  </a:lnTo>
                  <a:lnTo>
                    <a:pt x="1580786" y="170516"/>
                  </a:lnTo>
                  <a:lnTo>
                    <a:pt x="1600067" y="129707"/>
                  </a:lnTo>
                  <a:lnTo>
                    <a:pt x="1625785" y="93151"/>
                  </a:lnTo>
                  <a:lnTo>
                    <a:pt x="1657207" y="61585"/>
                  </a:lnTo>
                  <a:lnTo>
                    <a:pt x="1693597" y="35749"/>
                  </a:lnTo>
                  <a:lnTo>
                    <a:pt x="1734221" y="16380"/>
                  </a:lnTo>
                  <a:lnTo>
                    <a:pt x="1778342" y="4218"/>
                  </a:lnTo>
                  <a:lnTo>
                    <a:pt x="1825226" y="0"/>
                  </a:lnTo>
                  <a:lnTo>
                    <a:pt x="1872110" y="4218"/>
                  </a:lnTo>
                  <a:lnTo>
                    <a:pt x="1916232" y="16380"/>
                  </a:lnTo>
                  <a:lnTo>
                    <a:pt x="1956855" y="35749"/>
                  </a:lnTo>
                  <a:lnTo>
                    <a:pt x="1993245" y="61585"/>
                  </a:lnTo>
                  <a:lnTo>
                    <a:pt x="2024667" y="93151"/>
                  </a:lnTo>
                  <a:lnTo>
                    <a:pt x="2050386" y="129707"/>
                  </a:lnTo>
                  <a:lnTo>
                    <a:pt x="2069666" y="170516"/>
                  </a:lnTo>
                  <a:lnTo>
                    <a:pt x="2081774" y="214839"/>
                  </a:lnTo>
                  <a:lnTo>
                    <a:pt x="2085973" y="261937"/>
                  </a:lnTo>
                  <a:lnTo>
                    <a:pt x="2081774" y="309036"/>
                  </a:lnTo>
                  <a:lnTo>
                    <a:pt x="2069666" y="353359"/>
                  </a:lnTo>
                  <a:lnTo>
                    <a:pt x="2050386" y="394167"/>
                  </a:lnTo>
                  <a:lnTo>
                    <a:pt x="2024667" y="430724"/>
                  </a:lnTo>
                  <a:lnTo>
                    <a:pt x="1993245" y="462289"/>
                  </a:lnTo>
                  <a:lnTo>
                    <a:pt x="1956855" y="488125"/>
                  </a:lnTo>
                  <a:lnTo>
                    <a:pt x="1916232" y="507494"/>
                  </a:lnTo>
                  <a:lnTo>
                    <a:pt x="1872110" y="519657"/>
                  </a:lnTo>
                  <a:lnTo>
                    <a:pt x="1825226" y="523875"/>
                  </a:lnTo>
                  <a:close/>
                </a:path>
                <a:path w="2085975" h="523875">
                  <a:moveTo>
                    <a:pt x="1042986" y="523875"/>
                  </a:moveTo>
                  <a:lnTo>
                    <a:pt x="996102" y="519657"/>
                  </a:lnTo>
                  <a:lnTo>
                    <a:pt x="951981" y="507494"/>
                  </a:lnTo>
                  <a:lnTo>
                    <a:pt x="911357" y="488125"/>
                  </a:lnTo>
                  <a:lnTo>
                    <a:pt x="874967" y="462289"/>
                  </a:lnTo>
                  <a:lnTo>
                    <a:pt x="843545" y="430724"/>
                  </a:lnTo>
                  <a:lnTo>
                    <a:pt x="817827" y="394167"/>
                  </a:lnTo>
                  <a:lnTo>
                    <a:pt x="798546" y="353359"/>
                  </a:lnTo>
                  <a:lnTo>
                    <a:pt x="786439" y="309036"/>
                  </a:lnTo>
                  <a:lnTo>
                    <a:pt x="782239" y="261937"/>
                  </a:lnTo>
                  <a:lnTo>
                    <a:pt x="786439" y="214839"/>
                  </a:lnTo>
                  <a:lnTo>
                    <a:pt x="798546" y="170516"/>
                  </a:lnTo>
                  <a:lnTo>
                    <a:pt x="817827" y="129707"/>
                  </a:lnTo>
                  <a:lnTo>
                    <a:pt x="843545" y="93151"/>
                  </a:lnTo>
                  <a:lnTo>
                    <a:pt x="874967" y="61585"/>
                  </a:lnTo>
                  <a:lnTo>
                    <a:pt x="911357" y="35749"/>
                  </a:lnTo>
                  <a:lnTo>
                    <a:pt x="951981" y="16380"/>
                  </a:lnTo>
                  <a:lnTo>
                    <a:pt x="996102" y="4218"/>
                  </a:lnTo>
                  <a:lnTo>
                    <a:pt x="1042986" y="0"/>
                  </a:lnTo>
                  <a:lnTo>
                    <a:pt x="1089870" y="4218"/>
                  </a:lnTo>
                  <a:lnTo>
                    <a:pt x="1133992" y="16380"/>
                  </a:lnTo>
                  <a:lnTo>
                    <a:pt x="1174615" y="35749"/>
                  </a:lnTo>
                  <a:lnTo>
                    <a:pt x="1211005" y="61585"/>
                  </a:lnTo>
                  <a:lnTo>
                    <a:pt x="1242427" y="93151"/>
                  </a:lnTo>
                  <a:lnTo>
                    <a:pt x="1268146" y="129707"/>
                  </a:lnTo>
                  <a:lnTo>
                    <a:pt x="1287426" y="170516"/>
                  </a:lnTo>
                  <a:lnTo>
                    <a:pt x="1299534" y="214839"/>
                  </a:lnTo>
                  <a:lnTo>
                    <a:pt x="1303733" y="261937"/>
                  </a:lnTo>
                  <a:lnTo>
                    <a:pt x="1299534" y="309036"/>
                  </a:lnTo>
                  <a:lnTo>
                    <a:pt x="1287426" y="353359"/>
                  </a:lnTo>
                  <a:lnTo>
                    <a:pt x="1268146" y="394167"/>
                  </a:lnTo>
                  <a:lnTo>
                    <a:pt x="1242427" y="430724"/>
                  </a:lnTo>
                  <a:lnTo>
                    <a:pt x="1211005" y="462289"/>
                  </a:lnTo>
                  <a:lnTo>
                    <a:pt x="1174615" y="488125"/>
                  </a:lnTo>
                  <a:lnTo>
                    <a:pt x="1133992" y="507494"/>
                  </a:lnTo>
                  <a:lnTo>
                    <a:pt x="1089870" y="519657"/>
                  </a:lnTo>
                  <a:lnTo>
                    <a:pt x="1042986" y="5238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0943" y="27296"/>
            <a:ext cx="7502857" cy="102558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Корпоративна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етика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- це система цінностей і правил, які визначають поведінку працівників конкретної організації.</a:t>
            </a:r>
          </a:p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Вона може бути закріплена у: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кодексі корпоративної етики;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правилах поведінки;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антикорупційній політиці;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політиці конфіденційності;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правилах щодо конфлікту інтересів;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стандартах взаємодії з клієнтами.</a:t>
            </a:r>
          </a:p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Кодекс етики має не просто містити заборони, а пояснювати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цінності організації та очікувані моделі поведінки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3335" marR="5080" algn="just">
              <a:lnSpc>
                <a:spcPct val="115599"/>
              </a:lnSpc>
              <a:spcBef>
                <a:spcPts val="100"/>
              </a:spcBef>
            </a:pPr>
            <a:endParaRPr lang="uk-UA" sz="2000" dirty="0" smtClean="0">
              <a:latin typeface="Arial"/>
              <a:cs typeface="Arial"/>
            </a:endParaRPr>
          </a:p>
          <a:p>
            <a:pPr marL="13335" marR="5080" algn="just">
              <a:lnSpc>
                <a:spcPct val="115599"/>
              </a:lnSpc>
              <a:spcBef>
                <a:spcPts val="100"/>
              </a:spcBef>
            </a:pPr>
            <a:endParaRPr lang="uk-UA" dirty="0" smtClean="0">
              <a:latin typeface="Arial"/>
              <a:cs typeface="Arial"/>
            </a:endParaRPr>
          </a:p>
          <a:p>
            <a:pPr marL="13335" marR="5080" algn="just">
              <a:lnSpc>
                <a:spcPct val="115599"/>
              </a:lnSpc>
              <a:spcBef>
                <a:spcPts val="100"/>
              </a:spcBef>
            </a:pPr>
            <a:r>
              <a:rPr lang="uk-UA" dirty="0" smtClean="0">
                <a:latin typeface="Arial"/>
                <a:cs typeface="Arial"/>
              </a:rPr>
              <a:t>	</a:t>
            </a:r>
            <a:r>
              <a:rPr dirty="0" smtClean="0">
                <a:latin typeface="Arial"/>
                <a:cs typeface="Arial"/>
              </a:rPr>
              <a:t>ГОЛОВНА</a:t>
            </a:r>
            <a:r>
              <a:rPr spc="-75" dirty="0" smtClean="0">
                <a:latin typeface="Arial"/>
                <a:cs typeface="Arial"/>
              </a:rPr>
              <a:t> </a:t>
            </a:r>
            <a:r>
              <a:rPr spc="-35" dirty="0">
                <a:latin typeface="Arial"/>
                <a:cs typeface="Arial"/>
              </a:rPr>
              <a:t>ОСОБЛИВІСТЬ</a:t>
            </a:r>
            <a:r>
              <a:rPr spc="-70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КОРПОРАТИВНОЇ КУЛЬТУРИ</a:t>
            </a:r>
            <a:r>
              <a:rPr spc="-105" dirty="0">
                <a:latin typeface="Arial"/>
                <a:cs typeface="Arial"/>
              </a:rPr>
              <a:t> </a:t>
            </a:r>
            <a:r>
              <a:rPr spc="-45" dirty="0">
                <a:latin typeface="Arial"/>
                <a:cs typeface="Arial"/>
              </a:rPr>
              <a:t>ПОЛЯГАЄ</a:t>
            </a:r>
            <a:r>
              <a:rPr spc="-6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В</a:t>
            </a:r>
            <a:r>
              <a:rPr spc="-65" dirty="0">
                <a:latin typeface="Arial"/>
                <a:cs typeface="Arial"/>
              </a:rPr>
              <a:t> </a:t>
            </a:r>
            <a:r>
              <a:rPr spc="-60" dirty="0">
                <a:latin typeface="Arial"/>
                <a:cs typeface="Arial"/>
              </a:rPr>
              <a:t>ТОМУ</a:t>
            </a:r>
            <a:r>
              <a:rPr i="1" spc="-60" dirty="0">
                <a:latin typeface="Lucida Sans"/>
                <a:cs typeface="Lucida Sans"/>
              </a:rPr>
              <a:t>,</a:t>
            </a:r>
            <a:r>
              <a:rPr i="1" spc="-100" dirty="0">
                <a:latin typeface="Lucida Sans"/>
                <a:cs typeface="Lucida Sans"/>
              </a:rPr>
              <a:t> </a:t>
            </a:r>
            <a:r>
              <a:rPr spc="100" dirty="0">
                <a:latin typeface="Arial"/>
                <a:cs typeface="Arial"/>
              </a:rPr>
              <a:t>ЩО</a:t>
            </a:r>
            <a:r>
              <a:rPr spc="-6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ВОНА</a:t>
            </a:r>
            <a:r>
              <a:rPr spc="-6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ВИМАГАЄ </a:t>
            </a:r>
            <a:r>
              <a:rPr dirty="0">
                <a:latin typeface="Arial"/>
                <a:cs typeface="Arial"/>
              </a:rPr>
              <a:t>ВІД</a:t>
            </a:r>
            <a:r>
              <a:rPr spc="5" dirty="0">
                <a:latin typeface="Arial"/>
                <a:cs typeface="Arial"/>
              </a:rPr>
              <a:t> </a:t>
            </a:r>
            <a:r>
              <a:rPr spc="-30" dirty="0">
                <a:latin typeface="Arial"/>
                <a:cs typeface="Arial"/>
              </a:rPr>
              <a:t>КЕРІВНИЦТВА</a:t>
            </a:r>
            <a:r>
              <a:rPr spc="10" dirty="0">
                <a:latin typeface="Arial"/>
                <a:cs typeface="Arial"/>
              </a:rPr>
              <a:t> </a:t>
            </a:r>
            <a:r>
              <a:rPr spc="125" dirty="0">
                <a:latin typeface="Arial"/>
                <a:cs typeface="Arial"/>
              </a:rPr>
              <a:t>І</a:t>
            </a:r>
            <a:r>
              <a:rPr spc="5" dirty="0">
                <a:latin typeface="Arial"/>
                <a:cs typeface="Arial"/>
              </a:rPr>
              <a:t> </a:t>
            </a:r>
            <a:r>
              <a:rPr spc="-65" dirty="0">
                <a:latin typeface="Arial"/>
                <a:cs typeface="Arial"/>
              </a:rPr>
              <a:t>ПЕРСОНАЛУ</a:t>
            </a:r>
            <a:r>
              <a:rPr spc="1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БІЗНЕС</a:t>
            </a:r>
            <a:r>
              <a:rPr i="1" dirty="0">
                <a:latin typeface="Lucida Sans"/>
                <a:cs typeface="Lucida Sans"/>
              </a:rPr>
              <a:t>-</a:t>
            </a:r>
            <a:r>
              <a:rPr spc="-35" dirty="0">
                <a:latin typeface="Arial"/>
                <a:cs typeface="Arial"/>
              </a:rPr>
              <a:t>СТРУКТУРИ </a:t>
            </a:r>
            <a:r>
              <a:rPr spc="-75" dirty="0">
                <a:latin typeface="Arial"/>
                <a:cs typeface="Arial"/>
              </a:rPr>
              <a:t>ПЕРЕОСМИСЛЕННЯ</a:t>
            </a:r>
            <a:r>
              <a:rPr spc="-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ЕКОНОМІЧНИХ </a:t>
            </a:r>
            <a:r>
              <a:rPr spc="-30" dirty="0">
                <a:latin typeface="Arial"/>
                <a:cs typeface="Arial"/>
              </a:rPr>
              <a:t>ЦІННОСТЕЙ</a:t>
            </a:r>
            <a:r>
              <a:rPr dirty="0">
                <a:latin typeface="Arial"/>
                <a:cs typeface="Arial"/>
              </a:rPr>
              <a:t> </a:t>
            </a:r>
            <a:r>
              <a:rPr spc="75" dirty="0">
                <a:latin typeface="Arial"/>
                <a:cs typeface="Arial"/>
              </a:rPr>
              <a:t>І </a:t>
            </a:r>
            <a:r>
              <a:rPr dirty="0">
                <a:latin typeface="Arial"/>
                <a:cs typeface="Arial"/>
              </a:rPr>
              <a:t>СТИМУЛІВ</a:t>
            </a:r>
            <a:r>
              <a:rPr spc="5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ДО</a:t>
            </a:r>
            <a:r>
              <a:rPr spc="5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МОТИВАЦІЇ</a:t>
            </a:r>
            <a:r>
              <a:rPr spc="50" dirty="0">
                <a:latin typeface="Arial"/>
                <a:cs typeface="Arial"/>
              </a:rPr>
              <a:t> </a:t>
            </a:r>
            <a:r>
              <a:rPr spc="-60" dirty="0">
                <a:latin typeface="Arial"/>
                <a:cs typeface="Arial"/>
              </a:rPr>
              <a:t>ПРАЦІ</a:t>
            </a:r>
            <a:r>
              <a:rPr i="1" spc="-60" dirty="0">
                <a:latin typeface="Lucida Sans"/>
                <a:cs typeface="Lucida Sans"/>
              </a:rPr>
              <a:t>,</a:t>
            </a:r>
            <a:r>
              <a:rPr i="1" spc="-25" dirty="0">
                <a:latin typeface="Lucida Sans"/>
                <a:cs typeface="Lucida Sans"/>
              </a:rPr>
              <a:t> </a:t>
            </a:r>
            <a:r>
              <a:rPr spc="-10" dirty="0">
                <a:latin typeface="Arial"/>
                <a:cs typeface="Arial"/>
              </a:rPr>
              <a:t>ВСТАНОВЛЕННЯ НОВИХ</a:t>
            </a:r>
            <a:r>
              <a:rPr spc="8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ВИРОБНИЧО</a:t>
            </a:r>
            <a:r>
              <a:rPr i="1" dirty="0">
                <a:latin typeface="Lucida Sans"/>
                <a:cs typeface="Lucida Sans"/>
              </a:rPr>
              <a:t>-</a:t>
            </a:r>
            <a:r>
              <a:rPr spc="-60" dirty="0">
                <a:latin typeface="Arial"/>
                <a:cs typeface="Arial"/>
              </a:rPr>
              <a:t>ЗБУТОВИХ</a:t>
            </a:r>
            <a:r>
              <a:rPr spc="85" dirty="0">
                <a:latin typeface="Arial"/>
                <a:cs typeface="Arial"/>
              </a:rPr>
              <a:t> </a:t>
            </a:r>
            <a:r>
              <a:rPr spc="-45" dirty="0">
                <a:latin typeface="Arial"/>
                <a:cs typeface="Arial"/>
              </a:rPr>
              <a:t>ЗВ</a:t>
            </a:r>
            <a:r>
              <a:rPr i="1" spc="-45" dirty="0">
                <a:latin typeface="Lucida Sans"/>
                <a:cs typeface="Lucida Sans"/>
              </a:rPr>
              <a:t>’</a:t>
            </a:r>
            <a:r>
              <a:rPr spc="-45" dirty="0">
                <a:latin typeface="Arial"/>
                <a:cs typeface="Arial"/>
              </a:rPr>
              <a:t>ЯЗКІВ</a:t>
            </a:r>
            <a:r>
              <a:rPr spc="85" dirty="0">
                <a:latin typeface="Arial"/>
                <a:cs typeface="Arial"/>
              </a:rPr>
              <a:t> </a:t>
            </a:r>
            <a:r>
              <a:rPr spc="-25" dirty="0">
                <a:latin typeface="Arial"/>
                <a:cs typeface="Arial"/>
              </a:rPr>
              <a:t>ТА </a:t>
            </a:r>
            <a:r>
              <a:rPr dirty="0">
                <a:latin typeface="Arial"/>
                <a:cs typeface="Arial"/>
              </a:rPr>
              <a:t>ВІДНОСИН</a:t>
            </a:r>
            <a:r>
              <a:rPr spc="2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МІЖ</a:t>
            </a:r>
            <a:r>
              <a:rPr spc="2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ОСНОВНИМИ</a:t>
            </a:r>
            <a:r>
              <a:rPr spc="30" dirty="0">
                <a:latin typeface="Arial"/>
                <a:cs typeface="Arial"/>
              </a:rPr>
              <a:t> </a:t>
            </a:r>
            <a:r>
              <a:rPr spc="-55" dirty="0">
                <a:latin typeface="Arial"/>
                <a:cs typeface="Arial"/>
              </a:rPr>
              <a:t>СУБ</a:t>
            </a:r>
            <a:r>
              <a:rPr i="1" spc="-55" dirty="0">
                <a:latin typeface="Lucida Sans"/>
                <a:cs typeface="Lucida Sans"/>
              </a:rPr>
              <a:t>’</a:t>
            </a:r>
            <a:r>
              <a:rPr spc="-55" dirty="0">
                <a:latin typeface="Arial"/>
                <a:cs typeface="Arial"/>
              </a:rPr>
              <a:t>ЄКТАМИ</a:t>
            </a:r>
            <a:r>
              <a:rPr spc="2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РИНКУ</a:t>
            </a:r>
            <a:r>
              <a:rPr i="1" spc="-10" dirty="0">
                <a:latin typeface="Lucida Sans"/>
                <a:cs typeface="Lucida Sans"/>
              </a:rPr>
              <a:t>, </a:t>
            </a:r>
            <a:r>
              <a:rPr dirty="0">
                <a:latin typeface="Arial"/>
                <a:cs typeface="Arial"/>
              </a:rPr>
              <a:t>НОВОЇ</a:t>
            </a:r>
            <a:r>
              <a:rPr spc="114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ІДЕОЛОГІЇ</a:t>
            </a:r>
            <a:r>
              <a:rPr spc="114" dirty="0">
                <a:latin typeface="Arial"/>
                <a:cs typeface="Arial"/>
              </a:rPr>
              <a:t> </a:t>
            </a:r>
            <a:r>
              <a:rPr spc="-10" dirty="0" smtClean="0">
                <a:latin typeface="Arial"/>
                <a:cs typeface="Arial"/>
              </a:rPr>
              <a:t>УПРАВЛІННЯ</a:t>
            </a:r>
            <a:r>
              <a:rPr lang="uk-UA" spc="-10" dirty="0" smtClean="0">
                <a:latin typeface="Arial"/>
                <a:cs typeface="Arial"/>
              </a:rPr>
              <a:t>.</a:t>
            </a:r>
            <a:endParaRPr lang="uk-UA" sz="2000" dirty="0" smtClean="0">
              <a:latin typeface="Arial"/>
              <a:cs typeface="Arial"/>
            </a:endParaRPr>
          </a:p>
          <a:p>
            <a:pPr marL="12700" marR="489584" algn="just">
              <a:lnSpc>
                <a:spcPct val="115599"/>
              </a:lnSpc>
            </a:pPr>
            <a:r>
              <a:rPr lang="uk-UA" sz="2000" dirty="0">
                <a:latin typeface="Arial"/>
                <a:cs typeface="Arial"/>
              </a:rPr>
              <a:t>	</a:t>
            </a:r>
            <a:r>
              <a:rPr lang="uk-UA" sz="2000" dirty="0" smtClean="0">
                <a:latin typeface="Arial"/>
                <a:cs typeface="Arial"/>
              </a:rPr>
              <a:t>Процес</a:t>
            </a:r>
            <a:r>
              <a:rPr sz="2000" spc="70" dirty="0" smtClean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розвитку</a:t>
            </a:r>
            <a:r>
              <a:rPr sz="2000" spc="75" dirty="0">
                <a:latin typeface="Arial"/>
                <a:cs typeface="Arial"/>
              </a:rPr>
              <a:t> </a:t>
            </a:r>
            <a:r>
              <a:rPr sz="2000" spc="90" dirty="0">
                <a:latin typeface="Arial"/>
                <a:cs typeface="Arial"/>
              </a:rPr>
              <a:t>корпоративної</a:t>
            </a:r>
            <a:r>
              <a:rPr sz="2000" spc="75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культури </a:t>
            </a:r>
            <a:r>
              <a:rPr sz="2000" spc="60" dirty="0">
                <a:latin typeface="Arial"/>
                <a:cs typeface="Arial"/>
              </a:rPr>
              <a:t>безперервний</a:t>
            </a:r>
            <a:r>
              <a:rPr sz="2000" i="1" spc="60" dirty="0">
                <a:latin typeface="Lucida Sans"/>
                <a:cs typeface="Lucida Sans"/>
              </a:rPr>
              <a:t>,</a:t>
            </a:r>
            <a:r>
              <a:rPr sz="2000" i="1" spc="-105" dirty="0">
                <a:latin typeface="Lucida Sans"/>
                <a:cs typeface="Lucida Sans"/>
              </a:rPr>
              <a:t> </a:t>
            </a:r>
            <a:r>
              <a:rPr sz="2000" spc="90" dirty="0">
                <a:latin typeface="Arial"/>
                <a:cs typeface="Arial"/>
              </a:rPr>
              <a:t>оскільки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є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шляхом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90" dirty="0">
                <a:latin typeface="Arial"/>
                <a:cs typeface="Arial"/>
              </a:rPr>
              <a:t>вирішення </a:t>
            </a:r>
            <a:r>
              <a:rPr sz="2000" spc="65" dirty="0">
                <a:latin typeface="Arial"/>
                <a:cs typeface="Arial"/>
              </a:rPr>
              <a:t>проблем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і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адаптації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50" dirty="0">
                <a:latin typeface="Arial"/>
                <a:cs typeface="Arial"/>
              </a:rPr>
              <a:t>персоналу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підприємств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до </a:t>
            </a:r>
            <a:r>
              <a:rPr sz="2000" spc="95" dirty="0">
                <a:latin typeface="Arial"/>
                <a:cs typeface="Arial"/>
              </a:rPr>
              <a:t>змін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умов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100" dirty="0">
                <a:latin typeface="Arial"/>
                <a:cs typeface="Arial"/>
              </a:rPr>
              <a:t>внутрішнього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та </a:t>
            </a:r>
            <a:r>
              <a:rPr sz="2000" spc="100" dirty="0">
                <a:latin typeface="Arial"/>
                <a:cs typeface="Arial"/>
              </a:rPr>
              <a:t>зовнішнього </a:t>
            </a:r>
            <a:r>
              <a:rPr sz="2000" spc="50" dirty="0">
                <a:latin typeface="Arial"/>
                <a:cs typeface="Arial"/>
              </a:rPr>
              <a:t>середовища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165" dirty="0">
                <a:latin typeface="Arial"/>
                <a:cs typeface="Arial"/>
              </a:rPr>
              <a:t>й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ефективним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45" dirty="0">
                <a:latin typeface="Arial"/>
                <a:cs typeface="Arial"/>
              </a:rPr>
              <a:t>способом </a:t>
            </a:r>
            <a:r>
              <a:rPr sz="2000" spc="65" dirty="0">
                <a:latin typeface="Arial"/>
                <a:cs typeface="Arial"/>
              </a:rPr>
              <a:t>налагоджування</a:t>
            </a:r>
            <a:r>
              <a:rPr sz="2000" spc="130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взаємозв</a:t>
            </a:r>
            <a:r>
              <a:rPr sz="2000" i="1" spc="10" dirty="0">
                <a:latin typeface="Lucida Sans"/>
                <a:cs typeface="Lucida Sans"/>
              </a:rPr>
              <a:t>’</a:t>
            </a:r>
            <a:r>
              <a:rPr sz="2000" spc="10" dirty="0">
                <a:latin typeface="Arial"/>
                <a:cs typeface="Arial"/>
              </a:rPr>
              <a:t>язків</a:t>
            </a:r>
            <a:r>
              <a:rPr sz="2000" spc="135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у</a:t>
            </a:r>
            <a:r>
              <a:rPr sz="2000" spc="135" dirty="0">
                <a:latin typeface="Arial"/>
                <a:cs typeface="Arial"/>
              </a:rPr>
              <a:t> </a:t>
            </a:r>
            <a:r>
              <a:rPr sz="2000" spc="55" dirty="0">
                <a:latin typeface="Arial"/>
                <a:cs typeface="Arial"/>
              </a:rPr>
              <a:t>процесі </a:t>
            </a:r>
            <a:r>
              <a:rPr sz="2000" spc="60" dirty="0">
                <a:latin typeface="Arial"/>
                <a:cs typeface="Arial"/>
              </a:rPr>
              <a:t>організації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праці</a:t>
            </a:r>
            <a:r>
              <a:rPr sz="2000" i="1" dirty="0">
                <a:latin typeface="Lucida Sans"/>
                <a:cs typeface="Lucida Sans"/>
              </a:rPr>
              <a:t>.</a:t>
            </a:r>
            <a:r>
              <a:rPr sz="2000" i="1" spc="-30" dirty="0">
                <a:latin typeface="Lucida Sans"/>
                <a:cs typeface="Lucida Sans"/>
              </a:rPr>
              <a:t> </a:t>
            </a:r>
            <a:r>
              <a:rPr sz="2000" dirty="0">
                <a:latin typeface="Arial"/>
                <a:cs typeface="Arial"/>
              </a:rPr>
              <a:t>Тому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spc="90" dirty="0">
                <a:latin typeface="Arial"/>
                <a:cs typeface="Arial"/>
              </a:rPr>
              <a:t>вибір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напрямів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розвитку </a:t>
            </a:r>
            <a:r>
              <a:rPr sz="2000" spc="85" dirty="0">
                <a:latin typeface="Arial"/>
                <a:cs typeface="Arial"/>
              </a:rPr>
              <a:t>в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підприємництві</a:t>
            </a:r>
            <a:r>
              <a:rPr sz="2000" i="1" spc="65" dirty="0">
                <a:latin typeface="Lucida Sans"/>
                <a:cs typeface="Lucida Sans"/>
              </a:rPr>
              <a:t>,</a:t>
            </a:r>
            <a:r>
              <a:rPr sz="2000" i="1" spc="-80" dirty="0">
                <a:latin typeface="Lucida Sans"/>
                <a:cs typeface="Lucida Sans"/>
              </a:rPr>
              <a:t> </a:t>
            </a:r>
            <a:r>
              <a:rPr sz="2000" spc="65" dirty="0">
                <a:latin typeface="Arial"/>
                <a:cs typeface="Arial"/>
              </a:rPr>
              <a:t>торгівлі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та </a:t>
            </a:r>
            <a:r>
              <a:rPr sz="2000" spc="80" dirty="0">
                <a:latin typeface="Arial"/>
                <a:cs typeface="Arial"/>
              </a:rPr>
              <a:t>біржовій </a:t>
            </a:r>
            <a:r>
              <a:rPr sz="2000" dirty="0">
                <a:latin typeface="Arial"/>
                <a:cs typeface="Arial"/>
              </a:rPr>
              <a:t>діяльності</a:t>
            </a:r>
            <a:r>
              <a:rPr sz="2000" i="1" dirty="0">
                <a:latin typeface="Lucida Sans"/>
                <a:cs typeface="Lucida Sans"/>
              </a:rPr>
              <a:t>,</a:t>
            </a:r>
            <a:r>
              <a:rPr sz="2000" i="1" spc="-5" dirty="0">
                <a:latin typeface="Lucida Sans"/>
                <a:cs typeface="Lucida Sans"/>
              </a:rPr>
              <a:t> </a:t>
            </a:r>
            <a:r>
              <a:rPr sz="2000" spc="114" dirty="0">
                <a:latin typeface="Arial"/>
                <a:cs typeface="Arial"/>
              </a:rPr>
              <a:t>що</a:t>
            </a:r>
            <a:r>
              <a:rPr sz="2000" spc="65" dirty="0">
                <a:latin typeface="Arial"/>
                <a:cs typeface="Arial"/>
              </a:rPr>
              <a:t> </a:t>
            </a:r>
            <a:r>
              <a:rPr sz="2000" spc="45" dirty="0">
                <a:latin typeface="Arial"/>
                <a:cs typeface="Arial"/>
              </a:rPr>
              <a:t>супроводжується</a:t>
            </a:r>
            <a:r>
              <a:rPr sz="2000" spc="70" dirty="0">
                <a:latin typeface="Arial"/>
                <a:cs typeface="Arial"/>
              </a:rPr>
              <a:t> </a:t>
            </a:r>
            <a:r>
              <a:rPr sz="2000" spc="110" dirty="0">
                <a:latin typeface="Arial"/>
                <a:cs typeface="Arial"/>
              </a:rPr>
              <a:t>значними </a:t>
            </a:r>
            <a:r>
              <a:rPr sz="2000" spc="80" dirty="0">
                <a:latin typeface="Arial"/>
                <a:cs typeface="Arial"/>
              </a:rPr>
              <a:t>перетвореннями</a:t>
            </a:r>
            <a:r>
              <a:rPr sz="2000" spc="130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на</a:t>
            </a:r>
            <a:r>
              <a:rPr sz="2000" spc="135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підприємстві</a:t>
            </a:r>
            <a:r>
              <a:rPr sz="2000" i="1" spc="10" dirty="0">
                <a:latin typeface="Lucida Sans"/>
                <a:cs typeface="Lucida Sans"/>
              </a:rPr>
              <a:t>,</a:t>
            </a:r>
            <a:r>
              <a:rPr sz="2000" i="1" spc="60" dirty="0">
                <a:latin typeface="Lucida Sans"/>
                <a:cs typeface="Lucida Sans"/>
              </a:rPr>
              <a:t> </a:t>
            </a:r>
            <a:r>
              <a:rPr sz="2000" spc="70" dirty="0">
                <a:latin typeface="Arial"/>
                <a:cs typeface="Arial"/>
              </a:rPr>
              <a:t>локального </a:t>
            </a:r>
            <a:r>
              <a:rPr sz="2000" spc="170" dirty="0">
                <a:latin typeface="Arial"/>
                <a:cs typeface="Arial"/>
              </a:rPr>
              <a:t>чи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глобального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масштабу</a:t>
            </a:r>
            <a:r>
              <a:rPr sz="2000" i="1" dirty="0">
                <a:latin typeface="Lucida Sans"/>
                <a:cs typeface="Lucida Sans"/>
              </a:rPr>
              <a:t>,</a:t>
            </a:r>
            <a:r>
              <a:rPr sz="2000" i="1" spc="-65" dirty="0">
                <a:latin typeface="Lucida Sans"/>
                <a:cs typeface="Lucida Sans"/>
              </a:rPr>
              <a:t> </a:t>
            </a:r>
            <a:r>
              <a:rPr sz="2000" dirty="0">
                <a:latin typeface="Arial"/>
                <a:cs typeface="Arial"/>
              </a:rPr>
              <a:t>буде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55" dirty="0">
                <a:latin typeface="Arial"/>
                <a:cs typeface="Arial"/>
              </a:rPr>
              <a:t>неефективним </a:t>
            </a:r>
            <a:r>
              <a:rPr sz="2000" dirty="0">
                <a:latin typeface="Arial"/>
                <a:cs typeface="Arial"/>
              </a:rPr>
              <a:t>без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відповідної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105" dirty="0" err="1">
                <a:latin typeface="Arial"/>
                <a:cs typeface="Arial"/>
              </a:rPr>
              <a:t>зміни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lang="uk-UA" sz="2000" spc="90" dirty="0" smtClean="0">
                <a:latin typeface="Arial"/>
                <a:cs typeface="Arial"/>
              </a:rPr>
              <a:t>корпоративної</a:t>
            </a:r>
            <a:r>
              <a:rPr sz="2000" spc="15" dirty="0" smtClean="0">
                <a:latin typeface="Arial"/>
                <a:cs typeface="Arial"/>
              </a:rPr>
              <a:t> </a:t>
            </a:r>
            <a:r>
              <a:rPr lang="uk-UA" sz="2000" spc="65" dirty="0" smtClean="0">
                <a:latin typeface="Arial"/>
                <a:cs typeface="Arial"/>
              </a:rPr>
              <a:t>культури.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017092" y="287997"/>
            <a:ext cx="6352300" cy="177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2500" b="1" spc="-200" dirty="0">
                <a:latin typeface="Lucida Sans Unicode"/>
                <a:cs typeface="Lucida Sans Unicode"/>
              </a:rPr>
              <a:t>3.</a:t>
            </a:r>
            <a:r>
              <a:rPr sz="2500" b="1" spc="-105" dirty="0">
                <a:latin typeface="Lucida Sans Unicode"/>
                <a:cs typeface="Lucida Sans Unicode"/>
              </a:rPr>
              <a:t> </a:t>
            </a:r>
            <a:r>
              <a:rPr sz="2500" b="1" dirty="0"/>
              <a:t>ОЦІНКА</a:t>
            </a:r>
            <a:r>
              <a:rPr sz="2500" b="1" spc="-5" dirty="0"/>
              <a:t> </a:t>
            </a:r>
            <a:r>
              <a:rPr sz="2500" b="1" spc="-125" dirty="0"/>
              <a:t>СТУПЕНЯ</a:t>
            </a:r>
            <a:r>
              <a:rPr sz="2500" b="1" spc="-5" dirty="0"/>
              <a:t> </a:t>
            </a:r>
            <a:r>
              <a:rPr sz="2500" b="1" spc="-25" dirty="0"/>
              <a:t>РОЗВИТКУ</a:t>
            </a:r>
            <a:r>
              <a:rPr sz="2500" b="1" spc="-10" dirty="0"/>
              <a:t> </a:t>
            </a:r>
            <a:r>
              <a:rPr sz="2500" b="1" spc="55" dirty="0"/>
              <a:t>Й </a:t>
            </a:r>
            <a:r>
              <a:rPr sz="2500" b="1" spc="-55" dirty="0"/>
              <a:t>ЕФЕКТИВНОСТІ</a:t>
            </a:r>
            <a:r>
              <a:rPr sz="2500" b="1" spc="-5" dirty="0"/>
              <a:t> </a:t>
            </a:r>
            <a:r>
              <a:rPr sz="2500" b="1" spc="-95" dirty="0"/>
              <a:t>БІЗНЕС</a:t>
            </a:r>
            <a:r>
              <a:rPr sz="2500" b="1" spc="-95" dirty="0">
                <a:latin typeface="Lucida Sans Unicode"/>
                <a:cs typeface="Lucida Sans Unicode"/>
              </a:rPr>
              <a:t>-</a:t>
            </a:r>
            <a:r>
              <a:rPr sz="2500" b="1" spc="50" dirty="0"/>
              <a:t>КОМУНІКАЦІЙ</a:t>
            </a:r>
            <a:r>
              <a:rPr sz="2500" b="1" dirty="0"/>
              <a:t> </a:t>
            </a:r>
            <a:r>
              <a:rPr sz="2500" b="1" spc="-50" dirty="0"/>
              <a:t>У </a:t>
            </a:r>
            <a:r>
              <a:rPr sz="2500" b="1" spc="-10" dirty="0"/>
              <a:t>ПІДПРИЄМНИЦТВІ</a:t>
            </a:r>
            <a:r>
              <a:rPr sz="2500" b="1" spc="-10" dirty="0">
                <a:latin typeface="Lucida Sans Unicode"/>
                <a:cs typeface="Lucida Sans Unicode"/>
              </a:rPr>
              <a:t>,</a:t>
            </a:r>
            <a:r>
              <a:rPr sz="2500" b="1" spc="-150" dirty="0">
                <a:latin typeface="Lucida Sans Unicode"/>
                <a:cs typeface="Lucida Sans Unicode"/>
              </a:rPr>
              <a:t> </a:t>
            </a:r>
            <a:r>
              <a:rPr sz="2500" b="1" dirty="0"/>
              <a:t>ТОРГІВЛІ</a:t>
            </a:r>
            <a:r>
              <a:rPr sz="2500" b="1" spc="-55" dirty="0"/>
              <a:t> </a:t>
            </a:r>
            <a:r>
              <a:rPr sz="2500" b="1" spc="-65" dirty="0"/>
              <a:t>ТА</a:t>
            </a:r>
            <a:r>
              <a:rPr sz="2500" b="1" spc="-55" dirty="0"/>
              <a:t> </a:t>
            </a:r>
            <a:r>
              <a:rPr sz="2500" b="1" spc="-10" dirty="0"/>
              <a:t>БІРЖОВІЙ ДІЯЛЬНОСТІ</a:t>
            </a:r>
            <a:endParaRPr sz="2500" b="1" dirty="0">
              <a:latin typeface="Lucida Sans Unicode"/>
              <a:cs typeface="Lucida Sans Unicode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-449" y="4959399"/>
            <a:ext cx="18288635" cy="368300"/>
          </a:xfrm>
          <a:custGeom>
            <a:avLst/>
            <a:gdLst/>
            <a:ahLst/>
            <a:cxnLst/>
            <a:rect l="l" t="t" r="r" b="b"/>
            <a:pathLst>
              <a:path w="18288635" h="368300">
                <a:moveTo>
                  <a:pt x="0" y="368299"/>
                </a:moveTo>
                <a:lnTo>
                  <a:pt x="0" y="0"/>
                </a:lnTo>
                <a:lnTo>
                  <a:pt x="18288388" y="0"/>
                </a:lnTo>
                <a:lnTo>
                  <a:pt x="18288388" y="368299"/>
                </a:lnTo>
                <a:lnTo>
                  <a:pt x="0" y="368299"/>
                </a:lnTo>
                <a:close/>
              </a:path>
            </a:pathLst>
          </a:custGeom>
          <a:solidFill>
            <a:srgbClr val="583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028700" y="579720"/>
            <a:ext cx="16424275" cy="9162415"/>
            <a:chOff x="1028700" y="579720"/>
            <a:chExt cx="16424275" cy="9162415"/>
          </a:xfrm>
        </p:grpSpPr>
        <p:sp>
          <p:nvSpPr>
            <p:cNvPr id="5" name="object 5"/>
            <p:cNvSpPr/>
            <p:nvPr/>
          </p:nvSpPr>
          <p:spPr>
            <a:xfrm>
              <a:off x="1029791" y="2252109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4000" y="579720"/>
              <a:ext cx="6849404" cy="385240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700" y="5889619"/>
              <a:ext cx="6849404" cy="385242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144000" y="5870569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69391" y="1704771"/>
              <a:ext cx="10083800" cy="6758940"/>
            </a:xfrm>
            <a:custGeom>
              <a:avLst/>
              <a:gdLst/>
              <a:ahLst/>
              <a:cxnLst/>
              <a:rect l="l" t="t" r="r" b="b"/>
              <a:pathLst>
                <a:path w="10083800" h="6758940">
                  <a:moveTo>
                    <a:pt x="389191" y="1366837"/>
                  </a:moveTo>
                  <a:lnTo>
                    <a:pt x="384048" y="1322057"/>
                  </a:lnTo>
                  <a:lnTo>
                    <a:pt x="369417" y="1280947"/>
                  </a:lnTo>
                  <a:lnTo>
                    <a:pt x="346456" y="1244701"/>
                  </a:lnTo>
                  <a:lnTo>
                    <a:pt x="316318" y="1214462"/>
                  </a:lnTo>
                  <a:lnTo>
                    <a:pt x="280187" y="1191412"/>
                  </a:lnTo>
                  <a:lnTo>
                    <a:pt x="239229" y="1176731"/>
                  </a:lnTo>
                  <a:lnTo>
                    <a:pt x="194589" y="1171575"/>
                  </a:lnTo>
                  <a:lnTo>
                    <a:pt x="149961" y="1176731"/>
                  </a:lnTo>
                  <a:lnTo>
                    <a:pt x="108991" y="1191412"/>
                  </a:lnTo>
                  <a:lnTo>
                    <a:pt x="72859" y="1214462"/>
                  </a:lnTo>
                  <a:lnTo>
                    <a:pt x="42735" y="1244701"/>
                  </a:lnTo>
                  <a:lnTo>
                    <a:pt x="19773" y="1280947"/>
                  </a:lnTo>
                  <a:lnTo>
                    <a:pt x="5130" y="1322057"/>
                  </a:lnTo>
                  <a:lnTo>
                    <a:pt x="0" y="1366837"/>
                  </a:lnTo>
                  <a:lnTo>
                    <a:pt x="5130" y="1411630"/>
                  </a:lnTo>
                  <a:lnTo>
                    <a:pt x="19773" y="1452727"/>
                  </a:lnTo>
                  <a:lnTo>
                    <a:pt x="42735" y="1488986"/>
                  </a:lnTo>
                  <a:lnTo>
                    <a:pt x="72859" y="1519224"/>
                  </a:lnTo>
                  <a:lnTo>
                    <a:pt x="108991" y="1542262"/>
                  </a:lnTo>
                  <a:lnTo>
                    <a:pt x="149961" y="1556943"/>
                  </a:lnTo>
                  <a:lnTo>
                    <a:pt x="194589" y="1562100"/>
                  </a:lnTo>
                  <a:lnTo>
                    <a:pt x="239229" y="1556943"/>
                  </a:lnTo>
                  <a:lnTo>
                    <a:pt x="280187" y="1542262"/>
                  </a:lnTo>
                  <a:lnTo>
                    <a:pt x="316318" y="1519224"/>
                  </a:lnTo>
                  <a:lnTo>
                    <a:pt x="346456" y="1488986"/>
                  </a:lnTo>
                  <a:lnTo>
                    <a:pt x="369417" y="1452727"/>
                  </a:lnTo>
                  <a:lnTo>
                    <a:pt x="384048" y="1411630"/>
                  </a:lnTo>
                  <a:lnTo>
                    <a:pt x="389191" y="1366837"/>
                  </a:lnTo>
                  <a:close/>
                </a:path>
                <a:path w="10083800" h="6758940">
                  <a:moveTo>
                    <a:pt x="389191" y="781050"/>
                  </a:moveTo>
                  <a:lnTo>
                    <a:pt x="384048" y="736269"/>
                  </a:lnTo>
                  <a:lnTo>
                    <a:pt x="369417" y="695159"/>
                  </a:lnTo>
                  <a:lnTo>
                    <a:pt x="346456" y="658914"/>
                  </a:lnTo>
                  <a:lnTo>
                    <a:pt x="316318" y="628675"/>
                  </a:lnTo>
                  <a:lnTo>
                    <a:pt x="280187" y="605624"/>
                  </a:lnTo>
                  <a:lnTo>
                    <a:pt x="239229" y="590943"/>
                  </a:lnTo>
                  <a:lnTo>
                    <a:pt x="194589" y="585787"/>
                  </a:lnTo>
                  <a:lnTo>
                    <a:pt x="149961" y="590943"/>
                  </a:lnTo>
                  <a:lnTo>
                    <a:pt x="108991" y="605624"/>
                  </a:lnTo>
                  <a:lnTo>
                    <a:pt x="72859" y="628675"/>
                  </a:lnTo>
                  <a:lnTo>
                    <a:pt x="42735" y="658914"/>
                  </a:lnTo>
                  <a:lnTo>
                    <a:pt x="19773" y="695159"/>
                  </a:lnTo>
                  <a:lnTo>
                    <a:pt x="5130" y="736269"/>
                  </a:lnTo>
                  <a:lnTo>
                    <a:pt x="0" y="781050"/>
                  </a:lnTo>
                  <a:lnTo>
                    <a:pt x="5130" y="825842"/>
                  </a:lnTo>
                  <a:lnTo>
                    <a:pt x="19773" y="866940"/>
                  </a:lnTo>
                  <a:lnTo>
                    <a:pt x="42735" y="903198"/>
                  </a:lnTo>
                  <a:lnTo>
                    <a:pt x="72859" y="933437"/>
                  </a:lnTo>
                  <a:lnTo>
                    <a:pt x="108991" y="956475"/>
                  </a:lnTo>
                  <a:lnTo>
                    <a:pt x="149961" y="971156"/>
                  </a:lnTo>
                  <a:lnTo>
                    <a:pt x="194589" y="976312"/>
                  </a:lnTo>
                  <a:lnTo>
                    <a:pt x="239229" y="971156"/>
                  </a:lnTo>
                  <a:lnTo>
                    <a:pt x="280187" y="956475"/>
                  </a:lnTo>
                  <a:lnTo>
                    <a:pt x="316318" y="933437"/>
                  </a:lnTo>
                  <a:lnTo>
                    <a:pt x="346456" y="903198"/>
                  </a:lnTo>
                  <a:lnTo>
                    <a:pt x="369417" y="866940"/>
                  </a:lnTo>
                  <a:lnTo>
                    <a:pt x="384048" y="825842"/>
                  </a:lnTo>
                  <a:lnTo>
                    <a:pt x="389191" y="781050"/>
                  </a:lnTo>
                  <a:close/>
                </a:path>
                <a:path w="10083800" h="6758940">
                  <a:moveTo>
                    <a:pt x="389191" y="195262"/>
                  </a:moveTo>
                  <a:lnTo>
                    <a:pt x="384048" y="150482"/>
                  </a:lnTo>
                  <a:lnTo>
                    <a:pt x="369417" y="109372"/>
                  </a:lnTo>
                  <a:lnTo>
                    <a:pt x="346456" y="73126"/>
                  </a:lnTo>
                  <a:lnTo>
                    <a:pt x="316318" y="42887"/>
                  </a:lnTo>
                  <a:lnTo>
                    <a:pt x="280187" y="19850"/>
                  </a:lnTo>
                  <a:lnTo>
                    <a:pt x="239229" y="5156"/>
                  </a:lnTo>
                  <a:lnTo>
                    <a:pt x="194589" y="0"/>
                  </a:lnTo>
                  <a:lnTo>
                    <a:pt x="149961" y="5156"/>
                  </a:lnTo>
                  <a:lnTo>
                    <a:pt x="108991" y="19850"/>
                  </a:lnTo>
                  <a:lnTo>
                    <a:pt x="72859" y="42887"/>
                  </a:lnTo>
                  <a:lnTo>
                    <a:pt x="42735" y="73126"/>
                  </a:lnTo>
                  <a:lnTo>
                    <a:pt x="19773" y="109372"/>
                  </a:lnTo>
                  <a:lnTo>
                    <a:pt x="5130" y="150482"/>
                  </a:lnTo>
                  <a:lnTo>
                    <a:pt x="0" y="195262"/>
                  </a:lnTo>
                  <a:lnTo>
                    <a:pt x="5130" y="240055"/>
                  </a:lnTo>
                  <a:lnTo>
                    <a:pt x="19773" y="281152"/>
                  </a:lnTo>
                  <a:lnTo>
                    <a:pt x="42735" y="317411"/>
                  </a:lnTo>
                  <a:lnTo>
                    <a:pt x="72859" y="347649"/>
                  </a:lnTo>
                  <a:lnTo>
                    <a:pt x="108991" y="370687"/>
                  </a:lnTo>
                  <a:lnTo>
                    <a:pt x="149961" y="385368"/>
                  </a:lnTo>
                  <a:lnTo>
                    <a:pt x="194589" y="390525"/>
                  </a:lnTo>
                  <a:lnTo>
                    <a:pt x="239229" y="385368"/>
                  </a:lnTo>
                  <a:lnTo>
                    <a:pt x="280187" y="370687"/>
                  </a:lnTo>
                  <a:lnTo>
                    <a:pt x="316318" y="347649"/>
                  </a:lnTo>
                  <a:lnTo>
                    <a:pt x="346456" y="317411"/>
                  </a:lnTo>
                  <a:lnTo>
                    <a:pt x="369417" y="281152"/>
                  </a:lnTo>
                  <a:lnTo>
                    <a:pt x="384048" y="240055"/>
                  </a:lnTo>
                  <a:lnTo>
                    <a:pt x="389191" y="195262"/>
                  </a:lnTo>
                  <a:close/>
                </a:path>
                <a:path w="10083800" h="6758940">
                  <a:moveTo>
                    <a:pt x="10083419" y="6563309"/>
                  </a:moveTo>
                  <a:lnTo>
                    <a:pt x="10078275" y="6518516"/>
                  </a:lnTo>
                  <a:lnTo>
                    <a:pt x="10063645" y="6477419"/>
                  </a:lnTo>
                  <a:lnTo>
                    <a:pt x="10040671" y="6441160"/>
                  </a:lnTo>
                  <a:lnTo>
                    <a:pt x="10010546" y="6410922"/>
                  </a:lnTo>
                  <a:lnTo>
                    <a:pt x="9974415" y="6387884"/>
                  </a:lnTo>
                  <a:lnTo>
                    <a:pt x="9933445" y="6373203"/>
                  </a:lnTo>
                  <a:lnTo>
                    <a:pt x="9888817" y="6368047"/>
                  </a:lnTo>
                  <a:lnTo>
                    <a:pt x="9844189" y="6373203"/>
                  </a:lnTo>
                  <a:lnTo>
                    <a:pt x="9803219" y="6387884"/>
                  </a:lnTo>
                  <a:lnTo>
                    <a:pt x="9767087" y="6410922"/>
                  </a:lnTo>
                  <a:lnTo>
                    <a:pt x="9736963" y="6441160"/>
                  </a:lnTo>
                  <a:lnTo>
                    <a:pt x="9713989" y="6477419"/>
                  </a:lnTo>
                  <a:lnTo>
                    <a:pt x="9699358" y="6518516"/>
                  </a:lnTo>
                  <a:lnTo>
                    <a:pt x="9694215" y="6563309"/>
                  </a:lnTo>
                  <a:lnTo>
                    <a:pt x="9699358" y="6608089"/>
                  </a:lnTo>
                  <a:lnTo>
                    <a:pt x="9713989" y="6649199"/>
                  </a:lnTo>
                  <a:lnTo>
                    <a:pt x="9736963" y="6685445"/>
                  </a:lnTo>
                  <a:lnTo>
                    <a:pt x="9767087" y="6715684"/>
                  </a:lnTo>
                  <a:lnTo>
                    <a:pt x="9803219" y="6738734"/>
                  </a:lnTo>
                  <a:lnTo>
                    <a:pt x="9844189" y="6753415"/>
                  </a:lnTo>
                  <a:lnTo>
                    <a:pt x="9888817" y="6758572"/>
                  </a:lnTo>
                  <a:lnTo>
                    <a:pt x="9933445" y="6753415"/>
                  </a:lnTo>
                  <a:lnTo>
                    <a:pt x="9974415" y="6738734"/>
                  </a:lnTo>
                  <a:lnTo>
                    <a:pt x="10010546" y="6715684"/>
                  </a:lnTo>
                  <a:lnTo>
                    <a:pt x="10040671" y="6685445"/>
                  </a:lnTo>
                  <a:lnTo>
                    <a:pt x="10063645" y="6649199"/>
                  </a:lnTo>
                  <a:lnTo>
                    <a:pt x="10078275" y="6608089"/>
                  </a:lnTo>
                  <a:lnTo>
                    <a:pt x="10083419" y="6563309"/>
                  </a:lnTo>
                  <a:close/>
                </a:path>
                <a:path w="10083800" h="6758940">
                  <a:moveTo>
                    <a:pt x="10083419" y="5977521"/>
                  </a:moveTo>
                  <a:lnTo>
                    <a:pt x="10078275" y="5932729"/>
                  </a:lnTo>
                  <a:lnTo>
                    <a:pt x="10063645" y="5891631"/>
                  </a:lnTo>
                  <a:lnTo>
                    <a:pt x="10040671" y="5855373"/>
                  </a:lnTo>
                  <a:lnTo>
                    <a:pt x="10010546" y="5825134"/>
                  </a:lnTo>
                  <a:lnTo>
                    <a:pt x="9974415" y="5802096"/>
                  </a:lnTo>
                  <a:lnTo>
                    <a:pt x="9933445" y="5787415"/>
                  </a:lnTo>
                  <a:lnTo>
                    <a:pt x="9888817" y="5782259"/>
                  </a:lnTo>
                  <a:lnTo>
                    <a:pt x="9844189" y="5787415"/>
                  </a:lnTo>
                  <a:lnTo>
                    <a:pt x="9803219" y="5802096"/>
                  </a:lnTo>
                  <a:lnTo>
                    <a:pt x="9767087" y="5825134"/>
                  </a:lnTo>
                  <a:lnTo>
                    <a:pt x="9736963" y="5855373"/>
                  </a:lnTo>
                  <a:lnTo>
                    <a:pt x="9713989" y="5891631"/>
                  </a:lnTo>
                  <a:lnTo>
                    <a:pt x="9699358" y="5932729"/>
                  </a:lnTo>
                  <a:lnTo>
                    <a:pt x="9694215" y="5977521"/>
                  </a:lnTo>
                  <a:lnTo>
                    <a:pt x="9699358" y="6022302"/>
                  </a:lnTo>
                  <a:lnTo>
                    <a:pt x="9713989" y="6063412"/>
                  </a:lnTo>
                  <a:lnTo>
                    <a:pt x="9736963" y="6099657"/>
                  </a:lnTo>
                  <a:lnTo>
                    <a:pt x="9767087" y="6129896"/>
                  </a:lnTo>
                  <a:lnTo>
                    <a:pt x="9803219" y="6152947"/>
                  </a:lnTo>
                  <a:lnTo>
                    <a:pt x="9844189" y="6167628"/>
                  </a:lnTo>
                  <a:lnTo>
                    <a:pt x="9888817" y="6172784"/>
                  </a:lnTo>
                  <a:lnTo>
                    <a:pt x="9933445" y="6167628"/>
                  </a:lnTo>
                  <a:lnTo>
                    <a:pt x="9974415" y="6152947"/>
                  </a:lnTo>
                  <a:lnTo>
                    <a:pt x="10010546" y="6129896"/>
                  </a:lnTo>
                  <a:lnTo>
                    <a:pt x="10040671" y="6099657"/>
                  </a:lnTo>
                  <a:lnTo>
                    <a:pt x="10063645" y="6063412"/>
                  </a:lnTo>
                  <a:lnTo>
                    <a:pt x="10078275" y="6022302"/>
                  </a:lnTo>
                  <a:lnTo>
                    <a:pt x="10083419" y="5977521"/>
                  </a:lnTo>
                  <a:close/>
                </a:path>
                <a:path w="10083800" h="6758940">
                  <a:moveTo>
                    <a:pt x="10083419" y="5391734"/>
                  </a:moveTo>
                  <a:lnTo>
                    <a:pt x="10078275" y="5346941"/>
                  </a:lnTo>
                  <a:lnTo>
                    <a:pt x="10063645" y="5305844"/>
                  </a:lnTo>
                  <a:lnTo>
                    <a:pt x="10040671" y="5269585"/>
                  </a:lnTo>
                  <a:lnTo>
                    <a:pt x="10010546" y="5239359"/>
                  </a:lnTo>
                  <a:lnTo>
                    <a:pt x="9974415" y="5216309"/>
                  </a:lnTo>
                  <a:lnTo>
                    <a:pt x="9933445" y="5201628"/>
                  </a:lnTo>
                  <a:lnTo>
                    <a:pt x="9888817" y="5196471"/>
                  </a:lnTo>
                  <a:lnTo>
                    <a:pt x="9844189" y="5201628"/>
                  </a:lnTo>
                  <a:lnTo>
                    <a:pt x="9803219" y="5216309"/>
                  </a:lnTo>
                  <a:lnTo>
                    <a:pt x="9767087" y="5239359"/>
                  </a:lnTo>
                  <a:lnTo>
                    <a:pt x="9736963" y="5269585"/>
                  </a:lnTo>
                  <a:lnTo>
                    <a:pt x="9713989" y="5305844"/>
                  </a:lnTo>
                  <a:lnTo>
                    <a:pt x="9699358" y="5346941"/>
                  </a:lnTo>
                  <a:lnTo>
                    <a:pt x="9694215" y="5391734"/>
                  </a:lnTo>
                  <a:lnTo>
                    <a:pt x="9699358" y="5436514"/>
                  </a:lnTo>
                  <a:lnTo>
                    <a:pt x="9713989" y="5477624"/>
                  </a:lnTo>
                  <a:lnTo>
                    <a:pt x="9736963" y="5513870"/>
                  </a:lnTo>
                  <a:lnTo>
                    <a:pt x="9767087" y="5544109"/>
                  </a:lnTo>
                  <a:lnTo>
                    <a:pt x="9803219" y="5567159"/>
                  </a:lnTo>
                  <a:lnTo>
                    <a:pt x="9844189" y="5581840"/>
                  </a:lnTo>
                  <a:lnTo>
                    <a:pt x="9888817" y="5586996"/>
                  </a:lnTo>
                  <a:lnTo>
                    <a:pt x="9933445" y="5581840"/>
                  </a:lnTo>
                  <a:lnTo>
                    <a:pt x="9974415" y="5567159"/>
                  </a:lnTo>
                  <a:lnTo>
                    <a:pt x="10010546" y="5544109"/>
                  </a:lnTo>
                  <a:lnTo>
                    <a:pt x="10040671" y="5513870"/>
                  </a:lnTo>
                  <a:lnTo>
                    <a:pt x="10063645" y="5477624"/>
                  </a:lnTo>
                  <a:lnTo>
                    <a:pt x="10078275" y="5436514"/>
                  </a:lnTo>
                  <a:lnTo>
                    <a:pt x="10083419" y="53917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17091" y="2324605"/>
            <a:ext cx="6045200" cy="249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599"/>
              </a:lnSpc>
              <a:spcBef>
                <a:spcPts val="100"/>
              </a:spcBef>
            </a:pPr>
            <a:r>
              <a:rPr lang="uk-UA" sz="2000" spc="55" dirty="0" smtClean="0">
                <a:latin typeface="Arial"/>
                <a:cs typeface="Arial"/>
              </a:rPr>
              <a:t>Побудова раціональної</a:t>
            </a:r>
            <a:r>
              <a:rPr sz="2000" spc="15" dirty="0" smtClean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комерційно</a:t>
            </a:r>
            <a:r>
              <a:rPr sz="2000" spc="85" dirty="0">
                <a:latin typeface="Lucida Sans Unicode"/>
                <a:cs typeface="Lucida Sans Unicode"/>
              </a:rPr>
              <a:t>-</a:t>
            </a:r>
            <a:r>
              <a:rPr sz="2000" spc="-10" dirty="0">
                <a:latin typeface="Arial"/>
                <a:cs typeface="Arial"/>
              </a:rPr>
              <a:t>збутової </a:t>
            </a:r>
            <a:r>
              <a:rPr sz="2000" spc="100" dirty="0">
                <a:latin typeface="Arial"/>
                <a:cs typeface="Arial"/>
              </a:rPr>
              <a:t>політики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30" dirty="0">
                <a:latin typeface="Arial"/>
                <a:cs typeface="Arial"/>
              </a:rPr>
              <a:t>у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lang="uk-UA" sz="2000" spc="30" dirty="0" smtClean="0">
                <a:latin typeface="Arial"/>
                <a:cs typeface="Arial"/>
              </a:rPr>
              <a:t>суб</a:t>
            </a:r>
            <a:r>
              <a:rPr lang="uk-UA" sz="2000" spc="30" dirty="0" smtClean="0">
                <a:latin typeface="Lucida Sans Unicode"/>
                <a:cs typeface="Lucida Sans Unicode"/>
              </a:rPr>
              <a:t>’</a:t>
            </a:r>
            <a:r>
              <a:rPr lang="uk-UA" sz="2000" spc="30" dirty="0" smtClean="0">
                <a:latin typeface="Arial"/>
                <a:cs typeface="Arial"/>
              </a:rPr>
              <a:t>єктів підприємництва</a:t>
            </a:r>
            <a:r>
              <a:rPr sz="2000" spc="30" dirty="0" smtClean="0">
                <a:latin typeface="Lucida Sans Unicode"/>
                <a:cs typeface="Lucida Sans Unicode"/>
              </a:rPr>
              <a:t>,</a:t>
            </a:r>
            <a:r>
              <a:rPr sz="2000" spc="-10" dirty="0" smtClean="0">
                <a:latin typeface="Lucida Sans Unicode"/>
                <a:cs typeface="Lucida Sans Unicode"/>
              </a:rPr>
              <a:t> </a:t>
            </a:r>
            <a:r>
              <a:rPr sz="2000" spc="65" dirty="0">
                <a:latin typeface="Arial"/>
                <a:cs typeface="Arial"/>
              </a:rPr>
              <a:t>торгівлі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-25" dirty="0" err="1">
                <a:latin typeface="Arial"/>
                <a:cs typeface="Arial"/>
              </a:rPr>
              <a:t>та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lang="uk-UA" sz="2000" spc="90" dirty="0" smtClean="0">
                <a:latin typeface="Arial"/>
                <a:cs typeface="Arial"/>
              </a:rPr>
              <a:t>біржовій</a:t>
            </a:r>
            <a:r>
              <a:rPr sz="2000" spc="10" dirty="0" smtClean="0">
                <a:latin typeface="Arial"/>
                <a:cs typeface="Arial"/>
              </a:rPr>
              <a:t> </a:t>
            </a:r>
            <a:r>
              <a:rPr lang="uk-UA" sz="2000" spc="50" dirty="0" smtClean="0">
                <a:latin typeface="Arial"/>
                <a:cs typeface="Arial"/>
              </a:rPr>
              <a:t>діяльності вимагає</a:t>
            </a:r>
            <a:r>
              <a:rPr sz="2000" spc="15" dirty="0" smtClean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систематичного </a:t>
            </a:r>
            <a:r>
              <a:rPr sz="2000" spc="75" dirty="0">
                <a:latin typeface="Arial"/>
                <a:cs typeface="Arial"/>
              </a:rPr>
              <a:t>проведення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аналізу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114" dirty="0">
                <a:latin typeface="Arial"/>
                <a:cs typeface="Arial"/>
              </a:rPr>
              <a:t>ринкового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50" dirty="0">
                <a:latin typeface="Arial"/>
                <a:cs typeface="Arial"/>
              </a:rPr>
              <a:t>середовища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-25" dirty="0" err="1">
                <a:latin typeface="Arial"/>
                <a:cs typeface="Arial"/>
              </a:rPr>
              <a:t>та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lang="uk-UA" sz="2000" spc="50" dirty="0" smtClean="0">
                <a:latin typeface="Arial"/>
                <a:cs typeface="Arial"/>
              </a:rPr>
              <a:t>дослідження</a:t>
            </a:r>
            <a:r>
              <a:rPr lang="uk-UA" sz="2000" spc="45" dirty="0" smtClean="0">
                <a:latin typeface="Arial"/>
                <a:cs typeface="Arial"/>
              </a:rPr>
              <a:t> </a:t>
            </a:r>
            <a:r>
              <a:rPr lang="uk-UA" sz="2000" dirty="0" smtClean="0">
                <a:latin typeface="Arial"/>
                <a:cs typeface="Arial"/>
              </a:rPr>
              <a:t>бізнес</a:t>
            </a:r>
            <a:r>
              <a:rPr lang="uk-UA" sz="2000" dirty="0" smtClean="0">
                <a:latin typeface="Lucida Sans Unicode"/>
                <a:cs typeface="Lucida Sans Unicode"/>
              </a:rPr>
              <a:t>-</a:t>
            </a:r>
            <a:r>
              <a:rPr lang="uk-UA" sz="2000" spc="65" dirty="0" smtClean="0">
                <a:latin typeface="Arial"/>
                <a:cs typeface="Arial"/>
              </a:rPr>
              <a:t>комунікацій</a:t>
            </a:r>
            <a:r>
              <a:rPr sz="2000" spc="65" dirty="0" smtClean="0">
                <a:latin typeface="Lucida Sans Unicode"/>
                <a:cs typeface="Lucida Sans Unicode"/>
              </a:rPr>
              <a:t>,</a:t>
            </a:r>
            <a:r>
              <a:rPr sz="2000" spc="-30" dirty="0" smtClean="0">
                <a:latin typeface="Lucida Sans Unicode"/>
                <a:cs typeface="Lucida Sans Unicode"/>
              </a:rPr>
              <a:t> </a:t>
            </a:r>
            <a:r>
              <a:rPr sz="2000" spc="95" dirty="0">
                <a:latin typeface="Arial"/>
                <a:cs typeface="Arial"/>
              </a:rPr>
              <a:t>оцінювання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їх </a:t>
            </a:r>
            <a:r>
              <a:rPr sz="2000" dirty="0">
                <a:latin typeface="Arial"/>
                <a:cs typeface="Arial"/>
              </a:rPr>
              <a:t>ефективності</a:t>
            </a:r>
            <a:r>
              <a:rPr sz="2000" dirty="0">
                <a:latin typeface="Lucida Sans Unicode"/>
                <a:cs typeface="Lucida Sans Unicode"/>
              </a:rPr>
              <a:t>,</a:t>
            </a:r>
            <a:r>
              <a:rPr sz="2000" spc="-55" dirty="0">
                <a:latin typeface="Lucida Sans Unicode"/>
                <a:cs typeface="Lucida Sans Unicode"/>
              </a:rPr>
              <a:t> </a:t>
            </a:r>
            <a:r>
              <a:rPr sz="2000" spc="65" dirty="0">
                <a:latin typeface="Arial"/>
                <a:cs typeface="Arial"/>
              </a:rPr>
              <a:t>яке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може</a:t>
            </a:r>
            <a:r>
              <a:rPr sz="2000" spc="25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бути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95" dirty="0">
                <a:latin typeface="Arial"/>
                <a:cs typeface="Arial"/>
              </a:rPr>
              <a:t>як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кількісним</a:t>
            </a:r>
            <a:r>
              <a:rPr sz="2000" spc="65" dirty="0">
                <a:latin typeface="Lucida Sans Unicode"/>
                <a:cs typeface="Lucida Sans Unicode"/>
              </a:rPr>
              <a:t>,</a:t>
            </a:r>
            <a:r>
              <a:rPr sz="2000" spc="-50" dirty="0">
                <a:latin typeface="Lucida Sans Unicode"/>
                <a:cs typeface="Lucida Sans Unicode"/>
              </a:rPr>
              <a:t> </a:t>
            </a:r>
            <a:r>
              <a:rPr sz="2000" spc="65" dirty="0">
                <a:latin typeface="Arial"/>
                <a:cs typeface="Arial"/>
              </a:rPr>
              <a:t>так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і </a:t>
            </a:r>
            <a:r>
              <a:rPr lang="uk-UA" sz="2000" spc="80" dirty="0" smtClean="0">
                <a:latin typeface="Arial"/>
                <a:cs typeface="Arial"/>
              </a:rPr>
              <a:t>якісним.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72362" y="6337270"/>
            <a:ext cx="7433309" cy="3378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9695" algn="just">
              <a:lnSpc>
                <a:spcPct val="114300"/>
              </a:lnSpc>
              <a:spcBef>
                <a:spcPts val="100"/>
              </a:spcBef>
            </a:pPr>
            <a:r>
              <a:rPr lang="uk-UA" sz="1750" spc="-110" dirty="0" smtClean="0">
                <a:latin typeface="Arial Black"/>
                <a:cs typeface="Arial Black"/>
              </a:rPr>
              <a:t>Кількісна</a:t>
            </a:r>
            <a:r>
              <a:rPr sz="1750" spc="-140" dirty="0" smtClean="0">
                <a:latin typeface="Arial Black"/>
                <a:cs typeface="Arial Black"/>
              </a:rPr>
              <a:t> </a:t>
            </a:r>
            <a:r>
              <a:rPr lang="uk-UA" sz="1750" spc="-80" dirty="0" smtClean="0">
                <a:latin typeface="Arial Black"/>
                <a:cs typeface="Arial Black"/>
              </a:rPr>
              <a:t>оцінка</a:t>
            </a:r>
            <a:r>
              <a:rPr sz="1750" spc="-135" dirty="0" smtClean="0">
                <a:latin typeface="Arial Black"/>
                <a:cs typeface="Arial Black"/>
              </a:rPr>
              <a:t> </a:t>
            </a:r>
            <a:r>
              <a:rPr lang="uk-UA" sz="1750" spc="-100" dirty="0" smtClean="0">
                <a:latin typeface="Arial Black"/>
                <a:cs typeface="Arial Black"/>
              </a:rPr>
              <a:t>ефективності</a:t>
            </a:r>
            <a:r>
              <a:rPr lang="uk-UA" sz="1750" spc="-95" dirty="0" smtClean="0">
                <a:latin typeface="Arial Black"/>
                <a:cs typeface="Arial Black"/>
              </a:rPr>
              <a:t> </a:t>
            </a:r>
            <a:r>
              <a:rPr lang="uk-UA" sz="1750" spc="-95" dirty="0" smtClean="0">
                <a:latin typeface="Arial Black"/>
                <a:cs typeface="Arial Black"/>
              </a:rPr>
              <a:t>бізнес</a:t>
            </a:r>
            <a:r>
              <a:rPr lang="uk-UA" sz="1750" b="1" spc="-95" dirty="0" smtClean="0">
                <a:latin typeface="Century Gothic"/>
                <a:cs typeface="Century Gothic"/>
              </a:rPr>
              <a:t>-</a:t>
            </a:r>
            <a:r>
              <a:rPr lang="uk-UA" sz="1750" spc="-65" dirty="0" smtClean="0">
                <a:latin typeface="Arial Black"/>
                <a:cs typeface="Arial Black"/>
              </a:rPr>
              <a:t>комунікацій</a:t>
            </a:r>
            <a:r>
              <a:rPr lang="uk-UA" sz="1750" spc="-20" dirty="0" smtClean="0">
                <a:latin typeface="Arial Black"/>
                <a:cs typeface="Arial Black"/>
              </a:rPr>
              <a:t> </a:t>
            </a:r>
            <a:r>
              <a:rPr lang="uk-UA" sz="1750" spc="60" dirty="0" smtClean="0">
                <a:latin typeface="Arial"/>
                <a:cs typeface="Arial"/>
              </a:rPr>
              <a:t>притаманна</a:t>
            </a:r>
            <a:r>
              <a:rPr sz="1750" spc="60" dirty="0" smtClean="0">
                <a:latin typeface="Arial"/>
                <a:cs typeface="Arial"/>
              </a:rPr>
              <a:t> </a:t>
            </a:r>
            <a:r>
              <a:rPr sz="1750" spc="95" dirty="0">
                <a:latin typeface="Arial"/>
                <a:cs typeface="Arial"/>
              </a:rPr>
              <a:t>комерційним</a:t>
            </a:r>
            <a:r>
              <a:rPr sz="1750" spc="30" dirty="0">
                <a:latin typeface="Arial"/>
                <a:cs typeface="Arial"/>
              </a:rPr>
              <a:t> </a:t>
            </a:r>
            <a:r>
              <a:rPr sz="1750" spc="75" dirty="0">
                <a:latin typeface="Arial"/>
                <a:cs typeface="Arial"/>
              </a:rPr>
              <a:t>комунікаціям</a:t>
            </a:r>
            <a:r>
              <a:rPr sz="1750" spc="30" dirty="0">
                <a:latin typeface="Arial"/>
                <a:cs typeface="Arial"/>
              </a:rPr>
              <a:t> </a:t>
            </a:r>
            <a:r>
              <a:rPr sz="1750" spc="60" dirty="0">
                <a:latin typeface="Arial"/>
                <a:cs typeface="Arial"/>
              </a:rPr>
              <a:t>і</a:t>
            </a:r>
            <a:r>
              <a:rPr sz="1750" spc="35" dirty="0">
                <a:latin typeface="Arial"/>
                <a:cs typeface="Arial"/>
              </a:rPr>
              <a:t> </a:t>
            </a:r>
            <a:r>
              <a:rPr sz="1750" dirty="0">
                <a:latin typeface="Arial"/>
                <a:cs typeface="Arial"/>
              </a:rPr>
              <a:t>пов</a:t>
            </a:r>
            <a:r>
              <a:rPr sz="1750" dirty="0">
                <a:latin typeface="Lucida Sans Unicode"/>
                <a:cs typeface="Lucida Sans Unicode"/>
              </a:rPr>
              <a:t>’</a:t>
            </a:r>
            <a:r>
              <a:rPr sz="1750" dirty="0">
                <a:latin typeface="Arial"/>
                <a:cs typeface="Arial"/>
              </a:rPr>
              <a:t>язана</a:t>
            </a:r>
            <a:r>
              <a:rPr sz="1750" spc="30" dirty="0">
                <a:latin typeface="Arial"/>
                <a:cs typeface="Arial"/>
              </a:rPr>
              <a:t> </a:t>
            </a:r>
            <a:r>
              <a:rPr sz="1750" spc="55" dirty="0">
                <a:latin typeface="Arial"/>
                <a:cs typeface="Arial"/>
              </a:rPr>
              <a:t>з</a:t>
            </a:r>
            <a:r>
              <a:rPr sz="1750" spc="30" dirty="0">
                <a:latin typeface="Arial"/>
                <a:cs typeface="Arial"/>
              </a:rPr>
              <a:t> </a:t>
            </a:r>
            <a:r>
              <a:rPr sz="1750" spc="85" dirty="0">
                <a:latin typeface="Arial"/>
                <a:cs typeface="Arial"/>
              </a:rPr>
              <a:t>оцінюванням</a:t>
            </a:r>
            <a:r>
              <a:rPr sz="1750" spc="35" dirty="0">
                <a:latin typeface="Arial"/>
                <a:cs typeface="Arial"/>
              </a:rPr>
              <a:t>  </a:t>
            </a:r>
            <a:r>
              <a:rPr sz="1750" spc="75" dirty="0">
                <a:latin typeface="Arial"/>
                <a:cs typeface="Arial"/>
              </a:rPr>
              <a:t>динаміки </a:t>
            </a:r>
            <a:r>
              <a:rPr sz="1750" spc="85" dirty="0">
                <a:latin typeface="Arial"/>
                <a:cs typeface="Arial"/>
              </a:rPr>
              <a:t>змін</a:t>
            </a:r>
            <a:r>
              <a:rPr sz="1750" spc="65" dirty="0">
                <a:latin typeface="Arial"/>
                <a:cs typeface="Arial"/>
              </a:rPr>
              <a:t> </a:t>
            </a:r>
            <a:r>
              <a:rPr sz="1750" dirty="0">
                <a:latin typeface="Arial"/>
                <a:cs typeface="Arial"/>
              </a:rPr>
              <a:t>обсягу</a:t>
            </a:r>
            <a:r>
              <a:rPr sz="1750" spc="65" dirty="0">
                <a:latin typeface="Arial"/>
                <a:cs typeface="Arial"/>
              </a:rPr>
              <a:t> </a:t>
            </a:r>
            <a:r>
              <a:rPr sz="1750" dirty="0">
                <a:latin typeface="Arial"/>
                <a:cs typeface="Arial"/>
              </a:rPr>
              <a:t>продажів</a:t>
            </a:r>
            <a:r>
              <a:rPr sz="1750" dirty="0">
                <a:latin typeface="Lucida Sans Unicode"/>
                <a:cs typeface="Lucida Sans Unicode"/>
              </a:rPr>
              <a:t>, </a:t>
            </a:r>
            <a:r>
              <a:rPr sz="1750" spc="70" dirty="0">
                <a:latin typeface="Arial"/>
                <a:cs typeface="Arial"/>
              </a:rPr>
              <a:t>частки</a:t>
            </a:r>
            <a:r>
              <a:rPr sz="1750" spc="65" dirty="0">
                <a:latin typeface="Arial"/>
                <a:cs typeface="Arial"/>
              </a:rPr>
              <a:t> </a:t>
            </a:r>
            <a:r>
              <a:rPr sz="1750" spc="50" dirty="0">
                <a:latin typeface="Arial"/>
                <a:cs typeface="Arial"/>
              </a:rPr>
              <a:t>ринку</a:t>
            </a:r>
            <a:r>
              <a:rPr sz="1750" spc="50" dirty="0">
                <a:latin typeface="Lucida Sans Unicode"/>
                <a:cs typeface="Lucida Sans Unicode"/>
              </a:rPr>
              <a:t>,</a:t>
            </a:r>
            <a:r>
              <a:rPr sz="1750" dirty="0">
                <a:latin typeface="Lucida Sans Unicode"/>
                <a:cs typeface="Lucida Sans Unicode"/>
              </a:rPr>
              <a:t> </a:t>
            </a:r>
            <a:r>
              <a:rPr sz="1750" spc="55" dirty="0">
                <a:latin typeface="Arial"/>
                <a:cs typeface="Arial"/>
              </a:rPr>
              <a:t>структури</a:t>
            </a:r>
            <a:r>
              <a:rPr sz="1750" spc="65" dirty="0">
                <a:latin typeface="Arial"/>
                <a:cs typeface="Arial"/>
              </a:rPr>
              <a:t> </a:t>
            </a:r>
            <a:r>
              <a:rPr sz="1750" spc="80" dirty="0">
                <a:latin typeface="Arial"/>
                <a:cs typeface="Arial"/>
              </a:rPr>
              <a:t>потенційних </a:t>
            </a:r>
            <a:r>
              <a:rPr sz="1750" spc="45" dirty="0">
                <a:latin typeface="Arial"/>
                <a:cs typeface="Arial"/>
              </a:rPr>
              <a:t>споживачів</a:t>
            </a:r>
            <a:r>
              <a:rPr sz="1750" spc="45" dirty="0">
                <a:latin typeface="Lucida Sans Unicode"/>
                <a:cs typeface="Lucida Sans Unicode"/>
              </a:rPr>
              <a:t>,</a:t>
            </a:r>
            <a:r>
              <a:rPr sz="1750" spc="95" dirty="0">
                <a:latin typeface="Lucida Sans Unicode"/>
                <a:cs typeface="Lucida Sans Unicode"/>
              </a:rPr>
              <a:t> </a:t>
            </a:r>
            <a:r>
              <a:rPr sz="1750" spc="10" dirty="0">
                <a:latin typeface="Arial"/>
                <a:cs typeface="Arial"/>
              </a:rPr>
              <a:t>ефективності</a:t>
            </a:r>
            <a:r>
              <a:rPr sz="1750" spc="165" dirty="0">
                <a:latin typeface="Arial"/>
                <a:cs typeface="Arial"/>
              </a:rPr>
              <a:t> </a:t>
            </a:r>
            <a:r>
              <a:rPr sz="1750" spc="50" dirty="0">
                <a:latin typeface="Arial"/>
                <a:cs typeface="Arial"/>
              </a:rPr>
              <a:t>рекламної</a:t>
            </a:r>
            <a:r>
              <a:rPr sz="1750" spc="170" dirty="0">
                <a:latin typeface="Arial"/>
                <a:cs typeface="Arial"/>
              </a:rPr>
              <a:t> </a:t>
            </a:r>
            <a:r>
              <a:rPr sz="1750" spc="10" dirty="0">
                <a:latin typeface="Arial"/>
                <a:cs typeface="Arial"/>
              </a:rPr>
              <a:t>компанії</a:t>
            </a:r>
            <a:r>
              <a:rPr sz="1750" spc="10" dirty="0">
                <a:latin typeface="Lucida Sans Unicode"/>
                <a:cs typeface="Lucida Sans Unicode"/>
              </a:rPr>
              <a:t>,</a:t>
            </a:r>
            <a:r>
              <a:rPr sz="1750" spc="95" dirty="0">
                <a:latin typeface="Lucida Sans Unicode"/>
                <a:cs typeface="Lucida Sans Unicode"/>
              </a:rPr>
              <a:t> </a:t>
            </a:r>
            <a:r>
              <a:rPr sz="1750" spc="10" dirty="0">
                <a:latin typeface="Arial"/>
                <a:cs typeface="Arial"/>
              </a:rPr>
              <a:t>тобто</a:t>
            </a:r>
            <a:r>
              <a:rPr sz="1750" spc="160" dirty="0">
                <a:latin typeface="Arial"/>
                <a:cs typeface="Arial"/>
              </a:rPr>
              <a:t> </a:t>
            </a:r>
            <a:r>
              <a:rPr sz="1750" spc="65" dirty="0">
                <a:latin typeface="Arial"/>
                <a:cs typeface="Arial"/>
              </a:rPr>
              <a:t>відношення </a:t>
            </a:r>
            <a:r>
              <a:rPr sz="1750" spc="80" dirty="0">
                <a:latin typeface="Arial"/>
                <a:cs typeface="Arial"/>
              </a:rPr>
              <a:t>отриманого</a:t>
            </a:r>
            <a:r>
              <a:rPr sz="1750" spc="45" dirty="0">
                <a:latin typeface="Arial"/>
                <a:cs typeface="Arial"/>
              </a:rPr>
              <a:t> </a:t>
            </a:r>
            <a:r>
              <a:rPr sz="1750" spc="70" dirty="0">
                <a:latin typeface="Arial"/>
                <a:cs typeface="Arial"/>
              </a:rPr>
              <a:t>в</a:t>
            </a:r>
            <a:r>
              <a:rPr sz="1750" spc="45" dirty="0">
                <a:latin typeface="Arial"/>
                <a:cs typeface="Arial"/>
              </a:rPr>
              <a:t> </a:t>
            </a:r>
            <a:r>
              <a:rPr sz="1750" dirty="0">
                <a:latin typeface="Arial"/>
                <a:cs typeface="Arial"/>
              </a:rPr>
              <a:t>результаті</a:t>
            </a:r>
            <a:r>
              <a:rPr sz="1750" spc="50" dirty="0">
                <a:latin typeface="Arial"/>
                <a:cs typeface="Arial"/>
              </a:rPr>
              <a:t> </a:t>
            </a:r>
            <a:r>
              <a:rPr sz="1750" spc="65" dirty="0">
                <a:latin typeface="Arial"/>
                <a:cs typeface="Arial"/>
              </a:rPr>
              <a:t>реклами</a:t>
            </a:r>
            <a:r>
              <a:rPr sz="1750" spc="45" dirty="0">
                <a:latin typeface="Arial"/>
                <a:cs typeface="Arial"/>
              </a:rPr>
              <a:t> </a:t>
            </a:r>
            <a:r>
              <a:rPr sz="1750" dirty="0">
                <a:latin typeface="Arial"/>
                <a:cs typeface="Arial"/>
              </a:rPr>
              <a:t>ефекту</a:t>
            </a:r>
            <a:r>
              <a:rPr sz="1750" spc="45" dirty="0">
                <a:latin typeface="Arial"/>
                <a:cs typeface="Arial"/>
              </a:rPr>
              <a:t> </a:t>
            </a:r>
            <a:r>
              <a:rPr sz="1750" dirty="0">
                <a:latin typeface="Arial"/>
                <a:cs typeface="Arial"/>
              </a:rPr>
              <a:t>до</a:t>
            </a:r>
            <a:r>
              <a:rPr sz="1750" spc="45" dirty="0">
                <a:latin typeface="Arial"/>
                <a:cs typeface="Arial"/>
              </a:rPr>
              <a:t> </a:t>
            </a:r>
            <a:r>
              <a:rPr sz="1750" spc="55" dirty="0">
                <a:latin typeface="Arial"/>
                <a:cs typeface="Arial"/>
              </a:rPr>
              <a:t>витрат</a:t>
            </a:r>
            <a:r>
              <a:rPr sz="1750" spc="45" dirty="0">
                <a:latin typeface="Arial"/>
                <a:cs typeface="Arial"/>
              </a:rPr>
              <a:t> </a:t>
            </a:r>
            <a:r>
              <a:rPr sz="1750" spc="-10" dirty="0">
                <a:latin typeface="Arial"/>
                <a:cs typeface="Arial"/>
              </a:rPr>
              <a:t>тощо</a:t>
            </a:r>
            <a:r>
              <a:rPr sz="1750" spc="-10" dirty="0">
                <a:latin typeface="Lucida Sans Unicode"/>
                <a:cs typeface="Lucida Sans Unicode"/>
              </a:rPr>
              <a:t>.</a:t>
            </a:r>
            <a:endParaRPr sz="1750" dirty="0">
              <a:latin typeface="Lucida Sans Unicode"/>
              <a:cs typeface="Lucida Sans Unicode"/>
            </a:endParaRPr>
          </a:p>
          <a:p>
            <a:pPr marL="12700" marR="5080" algn="just">
              <a:lnSpc>
                <a:spcPct val="114300"/>
              </a:lnSpc>
            </a:pPr>
            <a:r>
              <a:rPr sz="1750" spc="-145" dirty="0">
                <a:latin typeface="Arial Black"/>
                <a:cs typeface="Arial Black"/>
              </a:rPr>
              <a:t>Якісна</a:t>
            </a:r>
            <a:r>
              <a:rPr sz="1750" spc="-180" dirty="0">
                <a:latin typeface="Arial Black"/>
                <a:cs typeface="Arial Black"/>
              </a:rPr>
              <a:t> </a:t>
            </a:r>
            <a:r>
              <a:rPr sz="1750" spc="-80" dirty="0">
                <a:latin typeface="Arial Black"/>
                <a:cs typeface="Arial Black"/>
              </a:rPr>
              <a:t>оцінка</a:t>
            </a:r>
            <a:r>
              <a:rPr sz="1750" spc="-180" dirty="0">
                <a:latin typeface="Arial Black"/>
                <a:cs typeface="Arial Black"/>
              </a:rPr>
              <a:t> </a:t>
            </a:r>
            <a:r>
              <a:rPr sz="1750" spc="-100" dirty="0">
                <a:latin typeface="Arial Black"/>
                <a:cs typeface="Arial Black"/>
              </a:rPr>
              <a:t>бізнес</a:t>
            </a:r>
            <a:r>
              <a:rPr sz="1750" b="1" spc="-100" dirty="0">
                <a:latin typeface="Century Gothic"/>
                <a:cs typeface="Century Gothic"/>
              </a:rPr>
              <a:t>-</a:t>
            </a:r>
            <a:r>
              <a:rPr sz="1750" spc="-65" dirty="0">
                <a:latin typeface="Arial Black"/>
                <a:cs typeface="Arial Black"/>
              </a:rPr>
              <a:t>комунікацій</a:t>
            </a:r>
            <a:r>
              <a:rPr sz="1750" spc="-75" dirty="0">
                <a:latin typeface="Arial Black"/>
                <a:cs typeface="Arial Black"/>
              </a:rPr>
              <a:t> </a:t>
            </a:r>
            <a:r>
              <a:rPr sz="1750" spc="45" dirty="0">
                <a:latin typeface="Arial"/>
                <a:cs typeface="Arial"/>
              </a:rPr>
              <a:t>здійснюється</a:t>
            </a:r>
            <a:r>
              <a:rPr sz="1750" spc="20" dirty="0">
                <a:latin typeface="Arial"/>
                <a:cs typeface="Arial"/>
              </a:rPr>
              <a:t> </a:t>
            </a:r>
            <a:r>
              <a:rPr sz="1750" spc="65" dirty="0">
                <a:latin typeface="Arial"/>
                <a:cs typeface="Arial"/>
              </a:rPr>
              <a:t>на</a:t>
            </a:r>
            <a:r>
              <a:rPr sz="1750" spc="20" dirty="0">
                <a:latin typeface="Arial"/>
                <a:cs typeface="Arial"/>
              </a:rPr>
              <a:t> </a:t>
            </a:r>
            <a:r>
              <a:rPr sz="1750" spc="60" dirty="0">
                <a:latin typeface="Arial"/>
                <a:cs typeface="Arial"/>
              </a:rPr>
              <a:t>основі</a:t>
            </a:r>
            <a:r>
              <a:rPr sz="1750" spc="25" dirty="0">
                <a:latin typeface="Arial"/>
                <a:cs typeface="Arial"/>
              </a:rPr>
              <a:t> </a:t>
            </a:r>
            <a:r>
              <a:rPr sz="1750" spc="100" dirty="0">
                <a:latin typeface="Arial"/>
                <a:cs typeface="Arial"/>
              </a:rPr>
              <a:t>оцінки </a:t>
            </a:r>
            <a:r>
              <a:rPr sz="1750" dirty="0">
                <a:latin typeface="Arial"/>
                <a:cs typeface="Arial"/>
              </a:rPr>
              <a:t>досконалості</a:t>
            </a:r>
            <a:r>
              <a:rPr sz="1750" spc="254" dirty="0">
                <a:latin typeface="Arial"/>
                <a:cs typeface="Arial"/>
              </a:rPr>
              <a:t> </a:t>
            </a:r>
            <a:r>
              <a:rPr sz="1750" spc="90" dirty="0">
                <a:latin typeface="Arial"/>
                <a:cs typeface="Arial"/>
              </a:rPr>
              <a:t>ключових</a:t>
            </a:r>
            <a:r>
              <a:rPr sz="1750" spc="245" dirty="0">
                <a:latin typeface="Arial"/>
                <a:cs typeface="Arial"/>
              </a:rPr>
              <a:t> </a:t>
            </a:r>
            <a:r>
              <a:rPr sz="1750" spc="120" dirty="0">
                <a:latin typeface="Arial"/>
                <a:cs typeface="Arial"/>
              </a:rPr>
              <a:t>чинників</a:t>
            </a:r>
            <a:r>
              <a:rPr sz="1750" spc="250" dirty="0">
                <a:latin typeface="Arial"/>
                <a:cs typeface="Arial"/>
              </a:rPr>
              <a:t> </a:t>
            </a:r>
            <a:r>
              <a:rPr sz="1750" dirty="0">
                <a:latin typeface="Arial"/>
                <a:cs typeface="Arial"/>
              </a:rPr>
              <a:t>діяльності</a:t>
            </a:r>
            <a:r>
              <a:rPr sz="1750" spc="254" dirty="0">
                <a:latin typeface="Arial"/>
                <a:cs typeface="Arial"/>
              </a:rPr>
              <a:t> </a:t>
            </a:r>
            <a:r>
              <a:rPr sz="1750" dirty="0">
                <a:latin typeface="Arial"/>
                <a:cs typeface="Arial"/>
              </a:rPr>
              <a:t>підприємств</a:t>
            </a:r>
            <a:r>
              <a:rPr sz="1750" dirty="0">
                <a:latin typeface="Lucida Sans Unicode"/>
                <a:cs typeface="Lucida Sans Unicode"/>
              </a:rPr>
              <a:t>.</a:t>
            </a:r>
            <a:r>
              <a:rPr sz="1750" spc="185" dirty="0">
                <a:latin typeface="Lucida Sans Unicode"/>
                <a:cs typeface="Lucida Sans Unicode"/>
              </a:rPr>
              <a:t> </a:t>
            </a:r>
            <a:r>
              <a:rPr sz="1750" spc="-10" dirty="0">
                <a:latin typeface="Arial"/>
                <a:cs typeface="Arial"/>
              </a:rPr>
              <a:t>Результат </a:t>
            </a:r>
            <a:r>
              <a:rPr sz="1750" dirty="0">
                <a:latin typeface="Arial"/>
                <a:cs typeface="Arial"/>
              </a:rPr>
              <a:t>застосування</a:t>
            </a:r>
            <a:r>
              <a:rPr sz="1750" spc="120" dirty="0">
                <a:latin typeface="Arial"/>
                <a:cs typeface="Arial"/>
              </a:rPr>
              <a:t> </a:t>
            </a:r>
            <a:r>
              <a:rPr sz="1750" spc="80" dirty="0">
                <a:latin typeface="Arial"/>
                <a:cs typeface="Arial"/>
              </a:rPr>
              <a:t>різноманітних</a:t>
            </a:r>
            <a:r>
              <a:rPr sz="1750" spc="125" dirty="0">
                <a:latin typeface="Arial"/>
                <a:cs typeface="Arial"/>
              </a:rPr>
              <a:t> </a:t>
            </a:r>
            <a:r>
              <a:rPr sz="1750" spc="85" dirty="0">
                <a:latin typeface="Arial"/>
                <a:cs typeface="Arial"/>
              </a:rPr>
              <a:t>комунікацій</a:t>
            </a:r>
            <a:r>
              <a:rPr sz="1750" spc="125" dirty="0">
                <a:latin typeface="Arial"/>
                <a:cs typeface="Arial"/>
              </a:rPr>
              <a:t> </a:t>
            </a:r>
            <a:r>
              <a:rPr sz="1750" spc="70" dirty="0">
                <a:latin typeface="Arial"/>
                <a:cs typeface="Arial"/>
              </a:rPr>
              <a:t>може</a:t>
            </a:r>
            <a:r>
              <a:rPr sz="1750" spc="125" dirty="0">
                <a:latin typeface="Arial"/>
                <a:cs typeface="Arial"/>
              </a:rPr>
              <a:t> </a:t>
            </a:r>
            <a:r>
              <a:rPr sz="1750" dirty="0">
                <a:latin typeface="Arial"/>
                <a:cs typeface="Arial"/>
              </a:rPr>
              <a:t>виявлятися</a:t>
            </a:r>
            <a:r>
              <a:rPr sz="1750" spc="125" dirty="0">
                <a:latin typeface="Arial"/>
                <a:cs typeface="Arial"/>
              </a:rPr>
              <a:t> </a:t>
            </a:r>
            <a:r>
              <a:rPr sz="1750" spc="85" dirty="0">
                <a:latin typeface="Arial"/>
                <a:cs typeface="Arial"/>
              </a:rPr>
              <a:t>як</a:t>
            </a:r>
            <a:r>
              <a:rPr sz="1750" spc="125" dirty="0">
                <a:latin typeface="Arial"/>
                <a:cs typeface="Arial"/>
              </a:rPr>
              <a:t> </a:t>
            </a:r>
            <a:r>
              <a:rPr sz="1750" spc="-50" dirty="0">
                <a:latin typeface="Arial"/>
                <a:cs typeface="Arial"/>
              </a:rPr>
              <a:t>у </a:t>
            </a:r>
            <a:r>
              <a:rPr sz="1750" spc="70" dirty="0">
                <a:latin typeface="Arial"/>
                <a:cs typeface="Arial"/>
              </a:rPr>
              <a:t>короткостроковому</a:t>
            </a:r>
            <a:r>
              <a:rPr sz="1750" dirty="0">
                <a:latin typeface="Arial"/>
                <a:cs typeface="Arial"/>
              </a:rPr>
              <a:t> </a:t>
            </a:r>
            <a:r>
              <a:rPr sz="1750" spc="65" dirty="0">
                <a:latin typeface="Lucida Sans Unicode"/>
                <a:cs typeface="Lucida Sans Unicode"/>
              </a:rPr>
              <a:t>(</a:t>
            </a:r>
            <a:r>
              <a:rPr sz="1750" spc="65" dirty="0">
                <a:latin typeface="Arial"/>
                <a:cs typeface="Arial"/>
              </a:rPr>
              <a:t>стимулювання</a:t>
            </a:r>
            <a:r>
              <a:rPr sz="1750" spc="5" dirty="0">
                <a:latin typeface="Arial"/>
                <a:cs typeface="Arial"/>
              </a:rPr>
              <a:t> </a:t>
            </a:r>
            <a:r>
              <a:rPr sz="1750" spc="-10" dirty="0">
                <a:latin typeface="Arial"/>
                <a:cs typeface="Arial"/>
              </a:rPr>
              <a:t>збуту</a:t>
            </a:r>
            <a:r>
              <a:rPr sz="1750" spc="-10" dirty="0">
                <a:latin typeface="Lucida Sans Unicode"/>
                <a:cs typeface="Lucida Sans Unicode"/>
              </a:rPr>
              <a:t>,</a:t>
            </a:r>
            <a:r>
              <a:rPr sz="1750" spc="-60" dirty="0">
                <a:latin typeface="Lucida Sans Unicode"/>
                <a:cs typeface="Lucida Sans Unicode"/>
              </a:rPr>
              <a:t> </a:t>
            </a:r>
            <a:r>
              <a:rPr sz="1750" spc="100" dirty="0">
                <a:latin typeface="Arial"/>
                <a:cs typeface="Arial"/>
              </a:rPr>
              <a:t>прямий</a:t>
            </a:r>
            <a:r>
              <a:rPr sz="1750" spc="5" dirty="0">
                <a:latin typeface="Arial"/>
                <a:cs typeface="Arial"/>
              </a:rPr>
              <a:t> </a:t>
            </a:r>
            <a:r>
              <a:rPr sz="1750" spc="40" dirty="0">
                <a:latin typeface="Arial"/>
                <a:cs typeface="Arial"/>
              </a:rPr>
              <a:t>маркетинг</a:t>
            </a:r>
            <a:r>
              <a:rPr sz="1750" spc="40" dirty="0">
                <a:latin typeface="Lucida Sans Unicode"/>
                <a:cs typeface="Lucida Sans Unicode"/>
              </a:rPr>
              <a:t>, </a:t>
            </a:r>
            <a:r>
              <a:rPr sz="1750" spc="55" dirty="0">
                <a:latin typeface="Arial"/>
                <a:cs typeface="Arial"/>
              </a:rPr>
              <a:t>товарна</a:t>
            </a:r>
            <a:r>
              <a:rPr sz="1750" spc="25" dirty="0">
                <a:latin typeface="Arial"/>
                <a:cs typeface="Arial"/>
              </a:rPr>
              <a:t> </a:t>
            </a:r>
            <a:r>
              <a:rPr sz="1750" dirty="0">
                <a:latin typeface="Arial"/>
                <a:cs typeface="Arial"/>
              </a:rPr>
              <a:t>реклама</a:t>
            </a:r>
            <a:r>
              <a:rPr sz="1750" dirty="0">
                <a:latin typeface="Lucida Sans Unicode"/>
                <a:cs typeface="Lucida Sans Unicode"/>
              </a:rPr>
              <a:t>),</a:t>
            </a:r>
            <a:r>
              <a:rPr sz="1750" spc="-35" dirty="0">
                <a:latin typeface="Lucida Sans Unicode"/>
                <a:cs typeface="Lucida Sans Unicode"/>
              </a:rPr>
              <a:t> </a:t>
            </a:r>
            <a:r>
              <a:rPr sz="1750" spc="60" dirty="0">
                <a:latin typeface="Arial"/>
                <a:cs typeface="Arial"/>
              </a:rPr>
              <a:t>так</a:t>
            </a:r>
            <a:r>
              <a:rPr sz="1750" spc="25" dirty="0">
                <a:latin typeface="Arial"/>
                <a:cs typeface="Arial"/>
              </a:rPr>
              <a:t> </a:t>
            </a:r>
            <a:r>
              <a:rPr sz="1750" spc="60" dirty="0">
                <a:latin typeface="Arial"/>
                <a:cs typeface="Arial"/>
              </a:rPr>
              <a:t>і</a:t>
            </a:r>
            <a:r>
              <a:rPr sz="1750" spc="35" dirty="0">
                <a:latin typeface="Arial"/>
                <a:cs typeface="Arial"/>
              </a:rPr>
              <a:t> </a:t>
            </a:r>
            <a:r>
              <a:rPr sz="1750" spc="70" dirty="0">
                <a:latin typeface="Arial"/>
                <a:cs typeface="Arial"/>
              </a:rPr>
              <a:t>в</a:t>
            </a:r>
            <a:r>
              <a:rPr sz="1750" spc="30" dirty="0">
                <a:latin typeface="Arial"/>
                <a:cs typeface="Arial"/>
              </a:rPr>
              <a:t> </a:t>
            </a:r>
            <a:r>
              <a:rPr sz="1750" spc="60" dirty="0">
                <a:latin typeface="Arial"/>
                <a:cs typeface="Arial"/>
              </a:rPr>
              <a:t>довгостроковому</a:t>
            </a:r>
            <a:r>
              <a:rPr sz="1750" spc="25" dirty="0">
                <a:latin typeface="Arial"/>
                <a:cs typeface="Arial"/>
              </a:rPr>
              <a:t> </a:t>
            </a:r>
            <a:r>
              <a:rPr sz="1750" spc="55" dirty="0">
                <a:latin typeface="Arial"/>
                <a:cs typeface="Arial"/>
              </a:rPr>
              <a:t>періоді</a:t>
            </a:r>
            <a:r>
              <a:rPr sz="1750" spc="35" dirty="0">
                <a:latin typeface="Arial"/>
                <a:cs typeface="Arial"/>
              </a:rPr>
              <a:t> </a:t>
            </a:r>
            <a:r>
              <a:rPr sz="1750" spc="-10" dirty="0">
                <a:latin typeface="Lucida Sans Unicode"/>
                <a:cs typeface="Lucida Sans Unicode"/>
              </a:rPr>
              <a:t>(</a:t>
            </a:r>
            <a:r>
              <a:rPr sz="1750" spc="-10" dirty="0">
                <a:latin typeface="Arial"/>
                <a:cs typeface="Arial"/>
              </a:rPr>
              <a:t>спонсорство</a:t>
            </a:r>
            <a:r>
              <a:rPr sz="1750" spc="-10" dirty="0">
                <a:latin typeface="Lucida Sans Unicode"/>
                <a:cs typeface="Lucida Sans Unicode"/>
              </a:rPr>
              <a:t>, </a:t>
            </a:r>
            <a:r>
              <a:rPr sz="1750" dirty="0">
                <a:latin typeface="Arial"/>
                <a:cs typeface="Arial"/>
              </a:rPr>
              <a:t>реклама</a:t>
            </a:r>
            <a:r>
              <a:rPr sz="1750" spc="285" dirty="0">
                <a:latin typeface="Arial"/>
                <a:cs typeface="Arial"/>
              </a:rPr>
              <a:t> </a:t>
            </a:r>
            <a:r>
              <a:rPr sz="1750" spc="55" dirty="0" err="1">
                <a:latin typeface="Arial"/>
                <a:cs typeface="Arial"/>
              </a:rPr>
              <a:t>бренда</a:t>
            </a:r>
            <a:r>
              <a:rPr sz="1750" spc="55" dirty="0" smtClean="0">
                <a:latin typeface="Lucida Sans Unicode"/>
                <a:cs typeface="Lucida Sans Unicode"/>
              </a:rPr>
              <a:t>)</a:t>
            </a:r>
            <a:r>
              <a:rPr lang="uk-UA" sz="1750" spc="55" dirty="0" smtClean="0">
                <a:latin typeface="Lucida Sans Unicode"/>
                <a:cs typeface="Lucida Sans Unicode"/>
              </a:rPr>
              <a:t>.</a:t>
            </a:r>
            <a:endParaRPr sz="175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3086100" cy="10283190"/>
            </a:xfrm>
            <a:custGeom>
              <a:avLst/>
              <a:gdLst/>
              <a:ahLst/>
              <a:cxnLst/>
              <a:rect l="l" t="t" r="r" b="b"/>
              <a:pathLst>
                <a:path w="3086100" h="10283190">
                  <a:moveTo>
                    <a:pt x="3086101" y="10282986"/>
                  </a:moveTo>
                  <a:lnTo>
                    <a:pt x="0" y="10282986"/>
                  </a:lnTo>
                  <a:lnTo>
                    <a:pt x="0" y="0"/>
                  </a:lnTo>
                  <a:lnTo>
                    <a:pt x="3086101" y="0"/>
                  </a:lnTo>
                  <a:lnTo>
                    <a:pt x="3086101" y="1028298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89172" y="1168462"/>
              <a:ext cx="5889345" cy="794252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189298" y="1116532"/>
              <a:ext cx="12839700" cy="8046720"/>
            </a:xfrm>
            <a:custGeom>
              <a:avLst/>
              <a:gdLst/>
              <a:ahLst/>
              <a:cxnLst/>
              <a:rect l="l" t="t" r="r" b="b"/>
              <a:pathLst>
                <a:path w="12839700" h="8046720">
                  <a:moveTo>
                    <a:pt x="521487" y="7763383"/>
                  </a:moveTo>
                  <a:lnTo>
                    <a:pt x="517296" y="7716279"/>
                  </a:lnTo>
                  <a:lnTo>
                    <a:pt x="505180" y="7671956"/>
                  </a:lnTo>
                  <a:lnTo>
                    <a:pt x="485902" y="7631150"/>
                  </a:lnTo>
                  <a:lnTo>
                    <a:pt x="460184" y="7594600"/>
                  </a:lnTo>
                  <a:lnTo>
                    <a:pt x="428764" y="7563028"/>
                  </a:lnTo>
                  <a:lnTo>
                    <a:pt x="392379" y="7537196"/>
                  </a:lnTo>
                  <a:lnTo>
                    <a:pt x="351751" y="7517828"/>
                  </a:lnTo>
                  <a:lnTo>
                    <a:pt x="307632" y="7505662"/>
                  </a:lnTo>
                  <a:lnTo>
                    <a:pt x="260743" y="7501445"/>
                  </a:lnTo>
                  <a:lnTo>
                    <a:pt x="213868" y="7505662"/>
                  </a:lnTo>
                  <a:lnTo>
                    <a:pt x="169735" y="7517828"/>
                  </a:lnTo>
                  <a:lnTo>
                    <a:pt x="129120" y="7537196"/>
                  </a:lnTo>
                  <a:lnTo>
                    <a:pt x="92722" y="7563028"/>
                  </a:lnTo>
                  <a:lnTo>
                    <a:pt x="61302" y="7594600"/>
                  </a:lnTo>
                  <a:lnTo>
                    <a:pt x="35585" y="7631150"/>
                  </a:lnTo>
                  <a:lnTo>
                    <a:pt x="16306" y="7671956"/>
                  </a:lnTo>
                  <a:lnTo>
                    <a:pt x="4203" y="7716279"/>
                  </a:lnTo>
                  <a:lnTo>
                    <a:pt x="0" y="7763383"/>
                  </a:lnTo>
                  <a:lnTo>
                    <a:pt x="4203" y="7810474"/>
                  </a:lnTo>
                  <a:lnTo>
                    <a:pt x="16306" y="7854797"/>
                  </a:lnTo>
                  <a:lnTo>
                    <a:pt x="35585" y="7895615"/>
                  </a:lnTo>
                  <a:lnTo>
                    <a:pt x="61302" y="7932166"/>
                  </a:lnTo>
                  <a:lnTo>
                    <a:pt x="92722" y="7963738"/>
                  </a:lnTo>
                  <a:lnTo>
                    <a:pt x="129120" y="7989570"/>
                  </a:lnTo>
                  <a:lnTo>
                    <a:pt x="169735" y="8008937"/>
                  </a:lnTo>
                  <a:lnTo>
                    <a:pt x="213868" y="8021104"/>
                  </a:lnTo>
                  <a:lnTo>
                    <a:pt x="260743" y="8025320"/>
                  </a:lnTo>
                  <a:lnTo>
                    <a:pt x="307632" y="8021104"/>
                  </a:lnTo>
                  <a:lnTo>
                    <a:pt x="351751" y="8008937"/>
                  </a:lnTo>
                  <a:lnTo>
                    <a:pt x="392379" y="7989570"/>
                  </a:lnTo>
                  <a:lnTo>
                    <a:pt x="428764" y="7963738"/>
                  </a:lnTo>
                  <a:lnTo>
                    <a:pt x="460184" y="7932166"/>
                  </a:lnTo>
                  <a:lnTo>
                    <a:pt x="485902" y="7895615"/>
                  </a:lnTo>
                  <a:lnTo>
                    <a:pt x="505180" y="7854797"/>
                  </a:lnTo>
                  <a:lnTo>
                    <a:pt x="517296" y="7810474"/>
                  </a:lnTo>
                  <a:lnTo>
                    <a:pt x="521487" y="7763383"/>
                  </a:lnTo>
                  <a:close/>
                </a:path>
                <a:path w="12839700" h="8046720">
                  <a:moveTo>
                    <a:pt x="1303731" y="7763383"/>
                  </a:moveTo>
                  <a:lnTo>
                    <a:pt x="1299527" y="7716279"/>
                  </a:lnTo>
                  <a:lnTo>
                    <a:pt x="1287424" y="7671956"/>
                  </a:lnTo>
                  <a:lnTo>
                    <a:pt x="1268145" y="7631150"/>
                  </a:lnTo>
                  <a:lnTo>
                    <a:pt x="1242428" y="7594600"/>
                  </a:lnTo>
                  <a:lnTo>
                    <a:pt x="1211008" y="7563028"/>
                  </a:lnTo>
                  <a:lnTo>
                    <a:pt x="1174610" y="7537196"/>
                  </a:lnTo>
                  <a:lnTo>
                    <a:pt x="1133995" y="7517828"/>
                  </a:lnTo>
                  <a:lnTo>
                    <a:pt x="1089875" y="7505662"/>
                  </a:lnTo>
                  <a:lnTo>
                    <a:pt x="1042987" y="7501445"/>
                  </a:lnTo>
                  <a:lnTo>
                    <a:pt x="996099" y="7505662"/>
                  </a:lnTo>
                  <a:lnTo>
                    <a:pt x="951979" y="7517828"/>
                  </a:lnTo>
                  <a:lnTo>
                    <a:pt x="911352" y="7537196"/>
                  </a:lnTo>
                  <a:lnTo>
                    <a:pt x="874966" y="7563028"/>
                  </a:lnTo>
                  <a:lnTo>
                    <a:pt x="843546" y="7594600"/>
                  </a:lnTo>
                  <a:lnTo>
                    <a:pt x="817829" y="7631150"/>
                  </a:lnTo>
                  <a:lnTo>
                    <a:pt x="798550" y="7671956"/>
                  </a:lnTo>
                  <a:lnTo>
                    <a:pt x="786434" y="7716279"/>
                  </a:lnTo>
                  <a:lnTo>
                    <a:pt x="782243" y="7763383"/>
                  </a:lnTo>
                  <a:lnTo>
                    <a:pt x="786434" y="7810474"/>
                  </a:lnTo>
                  <a:lnTo>
                    <a:pt x="798550" y="7854797"/>
                  </a:lnTo>
                  <a:lnTo>
                    <a:pt x="817829" y="7895615"/>
                  </a:lnTo>
                  <a:lnTo>
                    <a:pt x="843546" y="7932166"/>
                  </a:lnTo>
                  <a:lnTo>
                    <a:pt x="874966" y="7963738"/>
                  </a:lnTo>
                  <a:lnTo>
                    <a:pt x="911352" y="7989570"/>
                  </a:lnTo>
                  <a:lnTo>
                    <a:pt x="951979" y="8008937"/>
                  </a:lnTo>
                  <a:lnTo>
                    <a:pt x="996099" y="8021104"/>
                  </a:lnTo>
                  <a:lnTo>
                    <a:pt x="1042987" y="8025320"/>
                  </a:lnTo>
                  <a:lnTo>
                    <a:pt x="1089875" y="8021104"/>
                  </a:lnTo>
                  <a:lnTo>
                    <a:pt x="1133995" y="8008937"/>
                  </a:lnTo>
                  <a:lnTo>
                    <a:pt x="1174610" y="7989570"/>
                  </a:lnTo>
                  <a:lnTo>
                    <a:pt x="1211008" y="7963738"/>
                  </a:lnTo>
                  <a:lnTo>
                    <a:pt x="1242428" y="7932166"/>
                  </a:lnTo>
                  <a:lnTo>
                    <a:pt x="1268145" y="7895615"/>
                  </a:lnTo>
                  <a:lnTo>
                    <a:pt x="1287424" y="7854797"/>
                  </a:lnTo>
                  <a:lnTo>
                    <a:pt x="1299527" y="7810474"/>
                  </a:lnTo>
                  <a:lnTo>
                    <a:pt x="1303731" y="7763383"/>
                  </a:lnTo>
                  <a:close/>
                </a:path>
                <a:path w="12839700" h="8046720">
                  <a:moveTo>
                    <a:pt x="2085975" y="7763383"/>
                  </a:moveTo>
                  <a:lnTo>
                    <a:pt x="2081771" y="7716279"/>
                  </a:lnTo>
                  <a:lnTo>
                    <a:pt x="2069668" y="7671956"/>
                  </a:lnTo>
                  <a:lnTo>
                    <a:pt x="2050389" y="7631150"/>
                  </a:lnTo>
                  <a:lnTo>
                    <a:pt x="2024672" y="7594600"/>
                  </a:lnTo>
                  <a:lnTo>
                    <a:pt x="1993239" y="7563028"/>
                  </a:lnTo>
                  <a:lnTo>
                    <a:pt x="1956854" y="7537196"/>
                  </a:lnTo>
                  <a:lnTo>
                    <a:pt x="1916226" y="7517828"/>
                  </a:lnTo>
                  <a:lnTo>
                    <a:pt x="1872107" y="7505662"/>
                  </a:lnTo>
                  <a:lnTo>
                    <a:pt x="1825231" y="7501445"/>
                  </a:lnTo>
                  <a:lnTo>
                    <a:pt x="1778342" y="7505662"/>
                  </a:lnTo>
                  <a:lnTo>
                    <a:pt x="1734223" y="7517828"/>
                  </a:lnTo>
                  <a:lnTo>
                    <a:pt x="1693595" y="7537196"/>
                  </a:lnTo>
                  <a:lnTo>
                    <a:pt x="1657210" y="7563028"/>
                  </a:lnTo>
                  <a:lnTo>
                    <a:pt x="1625790" y="7594600"/>
                  </a:lnTo>
                  <a:lnTo>
                    <a:pt x="1600060" y="7631150"/>
                  </a:lnTo>
                  <a:lnTo>
                    <a:pt x="1580781" y="7671956"/>
                  </a:lnTo>
                  <a:lnTo>
                    <a:pt x="1568678" y="7716279"/>
                  </a:lnTo>
                  <a:lnTo>
                    <a:pt x="1564474" y="7763383"/>
                  </a:lnTo>
                  <a:lnTo>
                    <a:pt x="1568678" y="7810474"/>
                  </a:lnTo>
                  <a:lnTo>
                    <a:pt x="1580781" y="7854797"/>
                  </a:lnTo>
                  <a:lnTo>
                    <a:pt x="1600060" y="7895615"/>
                  </a:lnTo>
                  <a:lnTo>
                    <a:pt x="1625790" y="7932166"/>
                  </a:lnTo>
                  <a:lnTo>
                    <a:pt x="1657210" y="7963738"/>
                  </a:lnTo>
                  <a:lnTo>
                    <a:pt x="1693595" y="7989570"/>
                  </a:lnTo>
                  <a:lnTo>
                    <a:pt x="1734223" y="8008937"/>
                  </a:lnTo>
                  <a:lnTo>
                    <a:pt x="1778342" y="8021104"/>
                  </a:lnTo>
                  <a:lnTo>
                    <a:pt x="1825231" y="8025320"/>
                  </a:lnTo>
                  <a:lnTo>
                    <a:pt x="1872107" y="8021104"/>
                  </a:lnTo>
                  <a:lnTo>
                    <a:pt x="1916226" y="8008937"/>
                  </a:lnTo>
                  <a:lnTo>
                    <a:pt x="1956854" y="7989570"/>
                  </a:lnTo>
                  <a:lnTo>
                    <a:pt x="1993239" y="7963738"/>
                  </a:lnTo>
                  <a:lnTo>
                    <a:pt x="2024672" y="7932166"/>
                  </a:lnTo>
                  <a:lnTo>
                    <a:pt x="2050389" y="7895615"/>
                  </a:lnTo>
                  <a:lnTo>
                    <a:pt x="2069668" y="7854797"/>
                  </a:lnTo>
                  <a:lnTo>
                    <a:pt x="2081771" y="7810474"/>
                  </a:lnTo>
                  <a:lnTo>
                    <a:pt x="2085975" y="7763383"/>
                  </a:lnTo>
                  <a:close/>
                </a:path>
                <a:path w="12839700" h="8046720">
                  <a:moveTo>
                    <a:pt x="12839078" y="639826"/>
                  </a:moveTo>
                  <a:lnTo>
                    <a:pt x="12837325" y="592112"/>
                  </a:lnTo>
                  <a:lnTo>
                    <a:pt x="12837224" y="591197"/>
                  </a:lnTo>
                  <a:lnTo>
                    <a:pt x="12837186" y="590892"/>
                  </a:lnTo>
                  <a:lnTo>
                    <a:pt x="12832131" y="545325"/>
                  </a:lnTo>
                  <a:lnTo>
                    <a:pt x="12823647" y="499630"/>
                  </a:lnTo>
                  <a:lnTo>
                    <a:pt x="12811976" y="455117"/>
                  </a:lnTo>
                  <a:lnTo>
                    <a:pt x="12797244" y="411924"/>
                  </a:lnTo>
                  <a:lnTo>
                    <a:pt x="12779578" y="370192"/>
                  </a:lnTo>
                  <a:lnTo>
                    <a:pt x="12759106" y="330009"/>
                  </a:lnTo>
                  <a:lnTo>
                    <a:pt x="12735941" y="291528"/>
                  </a:lnTo>
                  <a:lnTo>
                    <a:pt x="12735205" y="290487"/>
                  </a:lnTo>
                  <a:lnTo>
                    <a:pt x="12735205" y="639826"/>
                  </a:lnTo>
                  <a:lnTo>
                    <a:pt x="12735116" y="7414120"/>
                  </a:lnTo>
                  <a:lnTo>
                    <a:pt x="12733058" y="7459789"/>
                  </a:lnTo>
                  <a:lnTo>
                    <a:pt x="12726607" y="7508126"/>
                  </a:lnTo>
                  <a:lnTo>
                    <a:pt x="12726480" y="7508672"/>
                  </a:lnTo>
                  <a:lnTo>
                    <a:pt x="12716129" y="7554176"/>
                  </a:lnTo>
                  <a:lnTo>
                    <a:pt x="12701791" y="7598651"/>
                  </a:lnTo>
                  <a:lnTo>
                    <a:pt x="12701715" y="7598829"/>
                  </a:lnTo>
                  <a:lnTo>
                    <a:pt x="12683782" y="7641361"/>
                  </a:lnTo>
                  <a:lnTo>
                    <a:pt x="12662268" y="7682103"/>
                  </a:lnTo>
                  <a:lnTo>
                    <a:pt x="12637440" y="7720698"/>
                  </a:lnTo>
                  <a:lnTo>
                    <a:pt x="12609500" y="7756944"/>
                  </a:lnTo>
                  <a:lnTo>
                    <a:pt x="12578626" y="7790650"/>
                  </a:lnTo>
                  <a:lnTo>
                    <a:pt x="12544984" y="7821625"/>
                  </a:lnTo>
                  <a:lnTo>
                    <a:pt x="12508802" y="7849679"/>
                  </a:lnTo>
                  <a:lnTo>
                    <a:pt x="12470219" y="7874609"/>
                  </a:lnTo>
                  <a:lnTo>
                    <a:pt x="12429452" y="7896238"/>
                  </a:lnTo>
                  <a:lnTo>
                    <a:pt x="12386678" y="7914360"/>
                  </a:lnTo>
                  <a:lnTo>
                    <a:pt x="12342089" y="7928800"/>
                  </a:lnTo>
                  <a:lnTo>
                    <a:pt x="12295556" y="7939418"/>
                  </a:lnTo>
                  <a:lnTo>
                    <a:pt x="12295353" y="7939418"/>
                  </a:lnTo>
                  <a:lnTo>
                    <a:pt x="12248045" y="7945831"/>
                  </a:lnTo>
                  <a:lnTo>
                    <a:pt x="12199239" y="7948015"/>
                  </a:lnTo>
                  <a:lnTo>
                    <a:pt x="7487767" y="7948015"/>
                  </a:lnTo>
                  <a:lnTo>
                    <a:pt x="7439139" y="7945831"/>
                  </a:lnTo>
                  <a:lnTo>
                    <a:pt x="7391692" y="7939418"/>
                  </a:lnTo>
                  <a:lnTo>
                    <a:pt x="7345642" y="7928940"/>
                  </a:lnTo>
                  <a:lnTo>
                    <a:pt x="7301166" y="7914602"/>
                  </a:lnTo>
                  <a:lnTo>
                    <a:pt x="7258456" y="7896580"/>
                  </a:lnTo>
                  <a:lnTo>
                    <a:pt x="7217715" y="7875067"/>
                  </a:lnTo>
                  <a:lnTo>
                    <a:pt x="7179119" y="7850251"/>
                  </a:lnTo>
                  <a:lnTo>
                    <a:pt x="7142874" y="7822311"/>
                  </a:lnTo>
                  <a:lnTo>
                    <a:pt x="7109168" y="7791424"/>
                  </a:lnTo>
                  <a:lnTo>
                    <a:pt x="7078192" y="7757795"/>
                  </a:lnTo>
                  <a:lnTo>
                    <a:pt x="7050138" y="7721600"/>
                  </a:lnTo>
                  <a:lnTo>
                    <a:pt x="7025208" y="7683030"/>
                  </a:lnTo>
                  <a:lnTo>
                    <a:pt x="7003580" y="7642263"/>
                  </a:lnTo>
                  <a:lnTo>
                    <a:pt x="7003478" y="7642022"/>
                  </a:lnTo>
                  <a:lnTo>
                    <a:pt x="6985457" y="7599489"/>
                  </a:lnTo>
                  <a:lnTo>
                    <a:pt x="6971017" y="7554900"/>
                  </a:lnTo>
                  <a:lnTo>
                    <a:pt x="6960476" y="7508672"/>
                  </a:lnTo>
                  <a:lnTo>
                    <a:pt x="6953999" y="7460996"/>
                  </a:lnTo>
                  <a:lnTo>
                    <a:pt x="6953948" y="7459789"/>
                  </a:lnTo>
                  <a:lnTo>
                    <a:pt x="6951904" y="7414120"/>
                  </a:lnTo>
                  <a:lnTo>
                    <a:pt x="6951802" y="639826"/>
                  </a:lnTo>
                  <a:lnTo>
                    <a:pt x="6953961" y="592112"/>
                  </a:lnTo>
                  <a:lnTo>
                    <a:pt x="6960476" y="543763"/>
                  </a:lnTo>
                  <a:lnTo>
                    <a:pt x="6960603" y="543217"/>
                  </a:lnTo>
                  <a:lnTo>
                    <a:pt x="6971017" y="497700"/>
                  </a:lnTo>
                  <a:lnTo>
                    <a:pt x="6985457" y="453224"/>
                  </a:lnTo>
                  <a:lnTo>
                    <a:pt x="7003580" y="410514"/>
                  </a:lnTo>
                  <a:lnTo>
                    <a:pt x="7025208" y="369773"/>
                  </a:lnTo>
                  <a:lnTo>
                    <a:pt x="7050138" y="331177"/>
                  </a:lnTo>
                  <a:lnTo>
                    <a:pt x="7078192" y="294932"/>
                  </a:lnTo>
                  <a:lnTo>
                    <a:pt x="7109168" y="261226"/>
                  </a:lnTo>
                  <a:lnTo>
                    <a:pt x="7142874" y="230251"/>
                  </a:lnTo>
                  <a:lnTo>
                    <a:pt x="7179119" y="202209"/>
                  </a:lnTo>
                  <a:lnTo>
                    <a:pt x="7217715" y="177266"/>
                  </a:lnTo>
                  <a:lnTo>
                    <a:pt x="7258456" y="155638"/>
                  </a:lnTo>
                  <a:lnTo>
                    <a:pt x="7301166" y="137515"/>
                  </a:lnTo>
                  <a:lnTo>
                    <a:pt x="7345642" y="123088"/>
                  </a:lnTo>
                  <a:lnTo>
                    <a:pt x="7391997" y="112471"/>
                  </a:lnTo>
                  <a:lnTo>
                    <a:pt x="7392200" y="112471"/>
                  </a:lnTo>
                  <a:lnTo>
                    <a:pt x="7439266" y="106057"/>
                  </a:lnTo>
                  <a:lnTo>
                    <a:pt x="7439533" y="106057"/>
                  </a:lnTo>
                  <a:lnTo>
                    <a:pt x="7487767" y="103873"/>
                  </a:lnTo>
                  <a:lnTo>
                    <a:pt x="12199239" y="103873"/>
                  </a:lnTo>
                  <a:lnTo>
                    <a:pt x="12247880" y="106057"/>
                  </a:lnTo>
                  <a:lnTo>
                    <a:pt x="12295315" y="112471"/>
                  </a:lnTo>
                  <a:lnTo>
                    <a:pt x="12341365" y="122936"/>
                  </a:lnTo>
                  <a:lnTo>
                    <a:pt x="12385853" y="137274"/>
                  </a:lnTo>
                  <a:lnTo>
                    <a:pt x="12428550" y="155295"/>
                  </a:lnTo>
                  <a:lnTo>
                    <a:pt x="12469305" y="176809"/>
                  </a:lnTo>
                  <a:lnTo>
                    <a:pt x="12507887" y="201625"/>
                  </a:lnTo>
                  <a:lnTo>
                    <a:pt x="12544133" y="229577"/>
                  </a:lnTo>
                  <a:lnTo>
                    <a:pt x="12577839" y="260451"/>
                  </a:lnTo>
                  <a:lnTo>
                    <a:pt x="12608814" y="294081"/>
                  </a:lnTo>
                  <a:lnTo>
                    <a:pt x="12636868" y="330276"/>
                  </a:lnTo>
                  <a:lnTo>
                    <a:pt x="12661799" y="368846"/>
                  </a:lnTo>
                  <a:lnTo>
                    <a:pt x="12683427" y="409613"/>
                  </a:lnTo>
                  <a:lnTo>
                    <a:pt x="12701550" y="452386"/>
                  </a:lnTo>
                  <a:lnTo>
                    <a:pt x="12715989" y="496989"/>
                  </a:lnTo>
                  <a:lnTo>
                    <a:pt x="12726530" y="543217"/>
                  </a:lnTo>
                  <a:lnTo>
                    <a:pt x="12733007" y="590892"/>
                  </a:lnTo>
                  <a:lnTo>
                    <a:pt x="12733058" y="592112"/>
                  </a:lnTo>
                  <a:lnTo>
                    <a:pt x="12733134" y="593915"/>
                  </a:lnTo>
                  <a:lnTo>
                    <a:pt x="12735205" y="639826"/>
                  </a:lnTo>
                  <a:lnTo>
                    <a:pt x="12735205" y="290487"/>
                  </a:lnTo>
                  <a:lnTo>
                    <a:pt x="12710224" y="254863"/>
                  </a:lnTo>
                  <a:lnTo>
                    <a:pt x="12682055" y="220141"/>
                  </a:lnTo>
                  <a:lnTo>
                    <a:pt x="12651588" y="187477"/>
                  </a:lnTo>
                  <a:lnTo>
                    <a:pt x="12618923" y="157010"/>
                  </a:lnTo>
                  <a:lnTo>
                    <a:pt x="12584201" y="128854"/>
                  </a:lnTo>
                  <a:lnTo>
                    <a:pt x="12548591" y="103873"/>
                  </a:lnTo>
                  <a:lnTo>
                    <a:pt x="12509170" y="80048"/>
                  </a:lnTo>
                  <a:lnTo>
                    <a:pt x="12468962" y="59550"/>
                  </a:lnTo>
                  <a:lnTo>
                    <a:pt x="12427191" y="41859"/>
                  </a:lnTo>
                  <a:lnTo>
                    <a:pt x="12383986" y="27114"/>
                  </a:lnTo>
                  <a:lnTo>
                    <a:pt x="12339460" y="15443"/>
                  </a:lnTo>
                  <a:lnTo>
                    <a:pt x="12293752" y="6946"/>
                  </a:lnTo>
                  <a:lnTo>
                    <a:pt x="12246966" y="1752"/>
                  </a:lnTo>
                  <a:lnTo>
                    <a:pt x="12199239" y="0"/>
                  </a:lnTo>
                  <a:lnTo>
                    <a:pt x="7487767" y="0"/>
                  </a:lnTo>
                  <a:lnTo>
                    <a:pt x="7440041" y="1752"/>
                  </a:lnTo>
                  <a:lnTo>
                    <a:pt x="7393267" y="6946"/>
                  </a:lnTo>
                  <a:lnTo>
                    <a:pt x="7347572" y="15443"/>
                  </a:lnTo>
                  <a:lnTo>
                    <a:pt x="7303059" y="27114"/>
                  </a:lnTo>
                  <a:lnTo>
                    <a:pt x="7259879" y="41859"/>
                  </a:lnTo>
                  <a:lnTo>
                    <a:pt x="7218134" y="59550"/>
                  </a:lnTo>
                  <a:lnTo>
                    <a:pt x="7177964" y="80048"/>
                  </a:lnTo>
                  <a:lnTo>
                    <a:pt x="7139483" y="103238"/>
                  </a:lnTo>
                  <a:lnTo>
                    <a:pt x="7102818" y="128993"/>
                  </a:lnTo>
                  <a:lnTo>
                    <a:pt x="7068096" y="157213"/>
                  </a:lnTo>
                  <a:lnTo>
                    <a:pt x="7035432" y="187744"/>
                  </a:lnTo>
                  <a:lnTo>
                    <a:pt x="7004964" y="220484"/>
                  </a:lnTo>
                  <a:lnTo>
                    <a:pt x="6976808" y="255295"/>
                  </a:lnTo>
                  <a:lnTo>
                    <a:pt x="6951091" y="292061"/>
                  </a:lnTo>
                  <a:lnTo>
                    <a:pt x="6927939" y="330669"/>
                  </a:lnTo>
                  <a:lnTo>
                    <a:pt x="6907466" y="370992"/>
                  </a:lnTo>
                  <a:lnTo>
                    <a:pt x="6889801" y="412889"/>
                  </a:lnTo>
                  <a:lnTo>
                    <a:pt x="6875069" y="456260"/>
                  </a:lnTo>
                  <a:lnTo>
                    <a:pt x="6863397" y="500964"/>
                  </a:lnTo>
                  <a:lnTo>
                    <a:pt x="6854901" y="546887"/>
                  </a:lnTo>
                  <a:lnTo>
                    <a:pt x="6849719" y="593915"/>
                  </a:lnTo>
                  <a:lnTo>
                    <a:pt x="6847954" y="639826"/>
                  </a:lnTo>
                  <a:lnTo>
                    <a:pt x="6847954" y="7414120"/>
                  </a:lnTo>
                  <a:lnTo>
                    <a:pt x="6849719" y="7461847"/>
                  </a:lnTo>
                  <a:lnTo>
                    <a:pt x="6854914" y="7508672"/>
                  </a:lnTo>
                  <a:lnTo>
                    <a:pt x="6863372" y="7554176"/>
                  </a:lnTo>
                  <a:lnTo>
                    <a:pt x="6875069" y="7598829"/>
                  </a:lnTo>
                  <a:lnTo>
                    <a:pt x="6889801" y="7642022"/>
                  </a:lnTo>
                  <a:lnTo>
                    <a:pt x="6907466" y="7683754"/>
                  </a:lnTo>
                  <a:lnTo>
                    <a:pt x="6927939" y="7723937"/>
                  </a:lnTo>
                  <a:lnTo>
                    <a:pt x="6951091" y="7762405"/>
                  </a:lnTo>
                  <a:lnTo>
                    <a:pt x="6976808" y="7799070"/>
                  </a:lnTo>
                  <a:lnTo>
                    <a:pt x="7004964" y="7833792"/>
                  </a:lnTo>
                  <a:lnTo>
                    <a:pt x="7035432" y="7866456"/>
                  </a:lnTo>
                  <a:lnTo>
                    <a:pt x="7068096" y="7896923"/>
                  </a:lnTo>
                  <a:lnTo>
                    <a:pt x="7102818" y="7925079"/>
                  </a:lnTo>
                  <a:lnTo>
                    <a:pt x="7139483" y="7950797"/>
                  </a:lnTo>
                  <a:lnTo>
                    <a:pt x="7177964" y="7973962"/>
                  </a:lnTo>
                  <a:lnTo>
                    <a:pt x="7218134" y="7994434"/>
                  </a:lnTo>
                  <a:lnTo>
                    <a:pt x="7259879" y="8012100"/>
                  </a:lnTo>
                  <a:lnTo>
                    <a:pt x="7303059" y="8026819"/>
                  </a:lnTo>
                  <a:lnTo>
                    <a:pt x="7347572" y="8038503"/>
                  </a:lnTo>
                  <a:lnTo>
                    <a:pt x="7389203" y="8046237"/>
                  </a:lnTo>
                  <a:lnTo>
                    <a:pt x="12297575" y="8046237"/>
                  </a:lnTo>
                  <a:lnTo>
                    <a:pt x="12338977" y="8038503"/>
                  </a:lnTo>
                  <a:lnTo>
                    <a:pt x="12339142" y="8038503"/>
                  </a:lnTo>
                  <a:lnTo>
                    <a:pt x="12384126" y="8026641"/>
                  </a:lnTo>
                  <a:lnTo>
                    <a:pt x="12427382" y="8011820"/>
                  </a:lnTo>
                  <a:lnTo>
                    <a:pt x="12469216" y="7994053"/>
                  </a:lnTo>
                  <a:lnTo>
                    <a:pt x="12509487" y="7973466"/>
                  </a:lnTo>
                  <a:lnTo>
                    <a:pt x="12548057" y="7950174"/>
                  </a:lnTo>
                  <a:lnTo>
                    <a:pt x="12584824" y="7924317"/>
                  </a:lnTo>
                  <a:lnTo>
                    <a:pt x="12619634" y="7896034"/>
                  </a:lnTo>
                  <a:lnTo>
                    <a:pt x="12652362" y="7865415"/>
                  </a:lnTo>
                  <a:lnTo>
                    <a:pt x="12682906" y="7832623"/>
                  </a:lnTo>
                  <a:lnTo>
                    <a:pt x="12711113" y="7797762"/>
                  </a:lnTo>
                  <a:lnTo>
                    <a:pt x="12736856" y="7760957"/>
                  </a:lnTo>
                  <a:lnTo>
                    <a:pt x="12760020" y="7722349"/>
                  </a:lnTo>
                  <a:lnTo>
                    <a:pt x="12780442" y="7682103"/>
                  </a:lnTo>
                  <a:lnTo>
                    <a:pt x="12798082" y="7640218"/>
                  </a:lnTo>
                  <a:lnTo>
                    <a:pt x="12812725" y="7596937"/>
                  </a:lnTo>
                  <a:lnTo>
                    <a:pt x="12824282" y="7552360"/>
                  </a:lnTo>
                  <a:lnTo>
                    <a:pt x="12832601" y="7506602"/>
                  </a:lnTo>
                  <a:lnTo>
                    <a:pt x="12837579" y="7459789"/>
                  </a:lnTo>
                  <a:lnTo>
                    <a:pt x="12839014" y="7414120"/>
                  </a:lnTo>
                  <a:lnTo>
                    <a:pt x="12839078" y="6398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038600" y="2476500"/>
            <a:ext cx="6215380" cy="39946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lang="uk-UA" sz="2500" dirty="0" smtClean="0">
                <a:latin typeface="Arial"/>
                <a:cs typeface="Arial"/>
              </a:rPr>
              <a:t>Сучасні</a:t>
            </a:r>
            <a:r>
              <a:rPr lang="uk-UA" sz="2500" spc="60" dirty="0" smtClean="0">
                <a:latin typeface="Arial"/>
                <a:cs typeface="Arial"/>
              </a:rPr>
              <a:t> </a:t>
            </a:r>
            <a:r>
              <a:rPr lang="uk-UA" sz="2500" spc="110" dirty="0" smtClean="0">
                <a:latin typeface="Arial"/>
                <a:cs typeface="Arial"/>
              </a:rPr>
              <a:t>умови</a:t>
            </a:r>
            <a:r>
              <a:rPr lang="uk-UA" sz="2500" spc="65" dirty="0" smtClean="0">
                <a:latin typeface="Arial"/>
                <a:cs typeface="Arial"/>
              </a:rPr>
              <a:t> </a:t>
            </a:r>
            <a:r>
              <a:rPr lang="uk-UA" sz="2500" spc="75" dirty="0" smtClean="0">
                <a:latin typeface="Arial"/>
                <a:cs typeface="Arial"/>
              </a:rPr>
              <a:t>ведення</a:t>
            </a:r>
            <a:r>
              <a:rPr lang="uk-UA" sz="2500" spc="65" dirty="0" smtClean="0">
                <a:latin typeface="Arial"/>
                <a:cs typeface="Arial"/>
              </a:rPr>
              <a:t> </a:t>
            </a:r>
            <a:r>
              <a:rPr lang="uk-UA" sz="2500" spc="45" dirty="0" smtClean="0">
                <a:latin typeface="Arial"/>
                <a:cs typeface="Arial"/>
              </a:rPr>
              <a:t>бізнесу </a:t>
            </a:r>
            <a:r>
              <a:rPr lang="uk-UA" sz="2500" spc="110" dirty="0" smtClean="0">
                <a:latin typeface="Arial"/>
                <a:cs typeface="Arial"/>
              </a:rPr>
              <a:t>вимагають</a:t>
            </a:r>
            <a:r>
              <a:rPr lang="uk-UA" sz="2500" spc="-15" dirty="0" smtClean="0">
                <a:latin typeface="Arial"/>
                <a:cs typeface="Arial"/>
              </a:rPr>
              <a:t> </a:t>
            </a:r>
            <a:r>
              <a:rPr lang="uk-UA" sz="2500" spc="90" dirty="0" smtClean="0">
                <a:latin typeface="Arial"/>
                <a:cs typeface="Arial"/>
              </a:rPr>
              <a:t>приділяти</a:t>
            </a:r>
            <a:r>
              <a:rPr lang="uk-UA" sz="2500" spc="-10" dirty="0" smtClean="0">
                <a:latin typeface="Arial"/>
                <a:cs typeface="Arial"/>
              </a:rPr>
              <a:t> </a:t>
            </a:r>
            <a:r>
              <a:rPr lang="uk-UA" sz="2500" spc="50" dirty="0" smtClean="0">
                <a:latin typeface="Arial"/>
                <a:cs typeface="Arial"/>
              </a:rPr>
              <a:t>увагу </a:t>
            </a:r>
            <a:r>
              <a:rPr lang="uk-UA" sz="2500" spc="105" dirty="0" smtClean="0">
                <a:latin typeface="Arial"/>
                <a:cs typeface="Arial"/>
              </a:rPr>
              <a:t>розвитку</a:t>
            </a:r>
            <a:r>
              <a:rPr lang="uk-UA" sz="2500" spc="10" dirty="0" smtClean="0">
                <a:latin typeface="Arial"/>
                <a:cs typeface="Arial"/>
              </a:rPr>
              <a:t> </a:t>
            </a:r>
            <a:r>
              <a:rPr lang="uk-UA" sz="2500" spc="105" dirty="0" smtClean="0">
                <a:latin typeface="Arial"/>
                <a:cs typeface="Arial"/>
              </a:rPr>
              <a:t>інтегрованих</a:t>
            </a:r>
            <a:r>
              <a:rPr lang="uk-UA" sz="2500" spc="10" dirty="0" smtClean="0">
                <a:latin typeface="Arial"/>
                <a:cs typeface="Arial"/>
              </a:rPr>
              <a:t> </a:t>
            </a:r>
            <a:r>
              <a:rPr lang="uk-UA" sz="2500" spc="125" dirty="0" smtClean="0">
                <a:latin typeface="Arial"/>
                <a:cs typeface="Arial"/>
              </a:rPr>
              <a:t>бізнес</a:t>
            </a:r>
            <a:r>
              <a:rPr lang="uk-UA" sz="2500" i="1" spc="125" dirty="0" smtClean="0">
                <a:latin typeface="Lucida Sans"/>
                <a:cs typeface="Lucida Sans"/>
              </a:rPr>
              <a:t>-</a:t>
            </a:r>
            <a:r>
              <a:rPr lang="uk-UA" sz="2500" spc="90" dirty="0" smtClean="0">
                <a:latin typeface="Arial"/>
                <a:cs typeface="Arial"/>
              </a:rPr>
              <a:t>комунікацій</a:t>
            </a:r>
            <a:r>
              <a:rPr lang="uk-UA" sz="2500" i="1" spc="90" dirty="0" smtClean="0">
                <a:latin typeface="Lucida Sans"/>
                <a:cs typeface="Lucida Sans"/>
              </a:rPr>
              <a:t>,</a:t>
            </a:r>
            <a:r>
              <a:rPr lang="uk-UA" sz="2500" i="1" spc="-100" dirty="0" smtClean="0">
                <a:latin typeface="Lucida Sans"/>
                <a:cs typeface="Lucida Sans"/>
              </a:rPr>
              <a:t> </a:t>
            </a:r>
            <a:r>
              <a:rPr lang="uk-UA" sz="2500" spc="150" dirty="0" smtClean="0">
                <a:latin typeface="Arial"/>
                <a:cs typeface="Arial"/>
              </a:rPr>
              <a:t>що</a:t>
            </a:r>
            <a:r>
              <a:rPr lang="uk-UA" sz="2500" spc="-5" dirty="0" smtClean="0">
                <a:latin typeface="Arial"/>
                <a:cs typeface="Arial"/>
              </a:rPr>
              <a:t> </a:t>
            </a:r>
            <a:r>
              <a:rPr lang="uk-UA" sz="2500" spc="120" dirty="0" smtClean="0">
                <a:latin typeface="Arial"/>
                <a:cs typeface="Arial"/>
              </a:rPr>
              <a:t>включають</a:t>
            </a:r>
            <a:r>
              <a:rPr lang="uk-UA" sz="2500" dirty="0" smtClean="0">
                <a:latin typeface="Arial"/>
                <a:cs typeface="Arial"/>
              </a:rPr>
              <a:t> у</a:t>
            </a:r>
            <a:r>
              <a:rPr lang="uk-UA" sz="2500" spc="-5" dirty="0" smtClean="0">
                <a:latin typeface="Arial"/>
                <a:cs typeface="Arial"/>
              </a:rPr>
              <a:t> </a:t>
            </a:r>
            <a:r>
              <a:rPr lang="uk-UA" sz="2500" spc="-10" dirty="0" smtClean="0">
                <a:latin typeface="Arial"/>
                <a:cs typeface="Arial"/>
              </a:rPr>
              <a:t>себе</a:t>
            </a:r>
            <a:r>
              <a:rPr lang="uk-UA" sz="2500" i="1" spc="-10" dirty="0" smtClean="0">
                <a:latin typeface="Lucida Sans"/>
                <a:cs typeface="Lucida Sans"/>
              </a:rPr>
              <a:t>: </a:t>
            </a:r>
            <a:r>
              <a:rPr lang="uk-UA" sz="2500" dirty="0" smtClean="0">
                <a:latin typeface="Arial"/>
                <a:cs typeface="Arial"/>
              </a:rPr>
              <a:t>рекламу</a:t>
            </a:r>
            <a:r>
              <a:rPr lang="uk-UA" sz="2500" i="1" dirty="0" smtClean="0">
                <a:latin typeface="Lucida Sans"/>
                <a:cs typeface="Lucida Sans"/>
              </a:rPr>
              <a:t>,</a:t>
            </a:r>
            <a:r>
              <a:rPr lang="uk-UA" sz="2500" i="1" spc="-25" dirty="0" smtClean="0">
                <a:latin typeface="Lucida Sans"/>
                <a:cs typeface="Lucida Sans"/>
              </a:rPr>
              <a:t> </a:t>
            </a:r>
            <a:r>
              <a:rPr lang="uk-UA" sz="2500" spc="145" dirty="0" smtClean="0">
                <a:latin typeface="Arial"/>
                <a:cs typeface="Arial"/>
              </a:rPr>
              <a:t>прямий</a:t>
            </a:r>
            <a:r>
              <a:rPr lang="uk-UA" sz="2500" spc="70" dirty="0" smtClean="0">
                <a:latin typeface="Arial"/>
                <a:cs typeface="Arial"/>
              </a:rPr>
              <a:t> </a:t>
            </a:r>
            <a:r>
              <a:rPr lang="uk-UA" sz="2500" spc="65" dirty="0" smtClean="0">
                <a:latin typeface="Arial"/>
                <a:cs typeface="Arial"/>
              </a:rPr>
              <a:t>маркетинг</a:t>
            </a:r>
            <a:r>
              <a:rPr lang="uk-UA" sz="2500" i="1" spc="65" dirty="0" smtClean="0">
                <a:latin typeface="Lucida Sans"/>
                <a:cs typeface="Lucida Sans"/>
              </a:rPr>
              <a:t>, </a:t>
            </a:r>
            <a:r>
              <a:rPr lang="uk-UA" sz="2500" spc="60" dirty="0" smtClean="0">
                <a:latin typeface="Arial"/>
                <a:cs typeface="Arial"/>
              </a:rPr>
              <a:t>телефонний</a:t>
            </a:r>
            <a:r>
              <a:rPr lang="uk-UA" sz="2500" spc="10" dirty="0" smtClean="0">
                <a:latin typeface="Arial"/>
                <a:cs typeface="Arial"/>
              </a:rPr>
              <a:t> </a:t>
            </a:r>
            <a:r>
              <a:rPr lang="uk-UA" sz="2500" spc="75" dirty="0" smtClean="0">
                <a:latin typeface="Arial"/>
                <a:cs typeface="Arial"/>
              </a:rPr>
              <a:t>маркетинг</a:t>
            </a:r>
            <a:r>
              <a:rPr lang="uk-UA" sz="2500" i="1" spc="75" dirty="0" smtClean="0">
                <a:latin typeface="Lucida Sans"/>
                <a:cs typeface="Lucida Sans"/>
              </a:rPr>
              <a:t>,</a:t>
            </a:r>
            <a:r>
              <a:rPr lang="uk-UA" sz="2500" i="1" spc="-90" dirty="0" smtClean="0">
                <a:latin typeface="Lucida Sans"/>
                <a:cs typeface="Lucida Sans"/>
              </a:rPr>
              <a:t> </a:t>
            </a:r>
            <a:r>
              <a:rPr lang="uk-UA" sz="2500" spc="150" dirty="0" err="1" smtClean="0">
                <a:latin typeface="Arial"/>
                <a:cs typeface="Arial"/>
              </a:rPr>
              <a:t>директ</a:t>
            </a:r>
            <a:r>
              <a:rPr lang="uk-UA" sz="2500" i="1" spc="150" dirty="0" err="1" smtClean="0">
                <a:latin typeface="Lucida Sans"/>
                <a:cs typeface="Lucida Sans"/>
              </a:rPr>
              <a:t>-</a:t>
            </a:r>
            <a:r>
              <a:rPr lang="uk-UA" sz="2500" dirty="0" err="1" smtClean="0">
                <a:latin typeface="Arial"/>
                <a:cs typeface="Arial"/>
              </a:rPr>
              <a:t>мейл</a:t>
            </a:r>
            <a:r>
              <a:rPr lang="uk-UA" sz="2500" i="1" dirty="0" smtClean="0">
                <a:latin typeface="Lucida Sans"/>
                <a:cs typeface="Lucida Sans"/>
              </a:rPr>
              <a:t>,</a:t>
            </a:r>
            <a:r>
              <a:rPr lang="uk-UA" sz="2500" i="1" spc="-35" dirty="0" smtClean="0">
                <a:latin typeface="Lucida Sans"/>
                <a:cs typeface="Lucida Sans"/>
              </a:rPr>
              <a:t> </a:t>
            </a:r>
            <a:r>
              <a:rPr lang="uk-UA" sz="2500" dirty="0" smtClean="0">
                <a:latin typeface="Arial"/>
                <a:cs typeface="Arial"/>
              </a:rPr>
              <a:t>систему</a:t>
            </a:r>
            <a:r>
              <a:rPr lang="uk-UA" sz="2500" spc="65" dirty="0" smtClean="0">
                <a:latin typeface="Arial"/>
                <a:cs typeface="Arial"/>
              </a:rPr>
              <a:t> </a:t>
            </a:r>
            <a:r>
              <a:rPr lang="uk-UA" sz="2500" spc="60" dirty="0" smtClean="0">
                <a:latin typeface="Arial"/>
                <a:cs typeface="Arial"/>
              </a:rPr>
              <a:t>просування</a:t>
            </a:r>
            <a:r>
              <a:rPr lang="uk-UA" sz="2500" i="1" spc="60" dirty="0" smtClean="0">
                <a:latin typeface="Lucida Sans"/>
                <a:cs typeface="Lucida Sans"/>
              </a:rPr>
              <a:t>,</a:t>
            </a:r>
            <a:r>
              <a:rPr lang="uk-UA" sz="2500" i="1" spc="-30" dirty="0" smtClean="0">
                <a:latin typeface="Lucida Sans"/>
                <a:cs typeface="Lucida Sans"/>
              </a:rPr>
              <a:t> </a:t>
            </a:r>
            <a:r>
              <a:rPr lang="uk-UA" sz="2500" spc="50" dirty="0" smtClean="0">
                <a:latin typeface="Arial"/>
                <a:cs typeface="Arial"/>
              </a:rPr>
              <a:t>особисті продажі</a:t>
            </a:r>
            <a:r>
              <a:rPr lang="uk-UA" sz="2500" i="1" spc="50" dirty="0" smtClean="0">
                <a:latin typeface="Lucida Sans"/>
                <a:cs typeface="Lucida Sans"/>
              </a:rPr>
              <a:t>,</a:t>
            </a:r>
            <a:r>
              <a:rPr lang="uk-UA" sz="2500" i="1" spc="-100" dirty="0" smtClean="0">
                <a:latin typeface="Lucida Sans"/>
                <a:cs typeface="Lucida Sans"/>
              </a:rPr>
              <a:t> </a:t>
            </a:r>
            <a:r>
              <a:rPr lang="uk-UA" sz="2500" spc="105" dirty="0" smtClean="0">
                <a:latin typeface="Arial"/>
                <a:cs typeface="Arial"/>
              </a:rPr>
              <a:t>виставковий</a:t>
            </a:r>
            <a:r>
              <a:rPr lang="uk-UA" sz="2500" dirty="0" smtClean="0">
                <a:latin typeface="Arial"/>
                <a:cs typeface="Arial"/>
              </a:rPr>
              <a:t> </a:t>
            </a:r>
            <a:r>
              <a:rPr lang="uk-UA" sz="2500" spc="65" dirty="0" smtClean="0">
                <a:latin typeface="Arial"/>
                <a:cs typeface="Arial"/>
              </a:rPr>
              <a:t>маркетинг</a:t>
            </a:r>
            <a:r>
              <a:rPr lang="uk-UA" sz="2500" i="1" spc="65" dirty="0" smtClean="0">
                <a:latin typeface="Lucida Sans"/>
                <a:cs typeface="Lucida Sans"/>
              </a:rPr>
              <a:t>, </a:t>
            </a:r>
            <a:r>
              <a:rPr lang="uk-UA" sz="2500" spc="120" dirty="0" smtClean="0">
                <a:latin typeface="Arial"/>
                <a:cs typeface="Arial"/>
              </a:rPr>
              <a:t>інтерактивний</a:t>
            </a:r>
            <a:r>
              <a:rPr lang="uk-UA" sz="2500" spc="10" dirty="0" smtClean="0">
                <a:latin typeface="Arial"/>
                <a:cs typeface="Arial"/>
              </a:rPr>
              <a:t> </a:t>
            </a:r>
            <a:r>
              <a:rPr lang="uk-UA" sz="2500" spc="65" dirty="0" smtClean="0">
                <a:latin typeface="Arial"/>
                <a:cs typeface="Arial"/>
              </a:rPr>
              <a:t>маркетинг</a:t>
            </a:r>
            <a:r>
              <a:rPr lang="uk-UA" sz="2500" i="1" spc="65" dirty="0" smtClean="0">
                <a:latin typeface="Lucida Sans"/>
                <a:cs typeface="Lucida Sans"/>
              </a:rPr>
              <a:t>, </a:t>
            </a:r>
            <a:r>
              <a:rPr lang="uk-UA" sz="2500" spc="65" dirty="0" smtClean="0">
                <a:latin typeface="Arial"/>
                <a:cs typeface="Arial"/>
              </a:rPr>
              <a:t>спонсорство.</a:t>
            </a:r>
            <a:endParaRPr lang="uk-UA" sz="2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9772" y="2252109"/>
            <a:ext cx="2618740" cy="0"/>
          </a:xfrm>
          <a:custGeom>
            <a:avLst/>
            <a:gdLst/>
            <a:ahLst/>
            <a:cxnLst/>
            <a:rect l="l" t="t" r="r" b="b"/>
            <a:pathLst>
              <a:path w="2618740">
                <a:moveTo>
                  <a:pt x="0" y="0"/>
                </a:moveTo>
                <a:lnTo>
                  <a:pt x="2618736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" y="953401"/>
            <a:ext cx="18288000" cy="9333865"/>
            <a:chOff x="1" y="953401"/>
            <a:chExt cx="18288000" cy="9333865"/>
          </a:xfrm>
        </p:grpSpPr>
        <p:sp>
          <p:nvSpPr>
            <p:cNvPr id="4" name="object 4"/>
            <p:cNvSpPr/>
            <p:nvPr/>
          </p:nvSpPr>
          <p:spPr>
            <a:xfrm>
              <a:off x="1" y="4959369"/>
              <a:ext cx="18288000" cy="5327650"/>
            </a:xfrm>
            <a:custGeom>
              <a:avLst/>
              <a:gdLst/>
              <a:ahLst/>
              <a:cxnLst/>
              <a:rect l="l" t="t" r="r" b="b"/>
              <a:pathLst>
                <a:path w="18288000" h="5327650">
                  <a:moveTo>
                    <a:pt x="0" y="5327629"/>
                  </a:moveTo>
                  <a:lnTo>
                    <a:pt x="0" y="0"/>
                  </a:lnTo>
                  <a:lnTo>
                    <a:pt x="18287968" y="0"/>
                  </a:lnTo>
                  <a:lnTo>
                    <a:pt x="18287968" y="5327629"/>
                  </a:lnTo>
                  <a:lnTo>
                    <a:pt x="0" y="5327629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31112" y="985143"/>
              <a:ext cx="3596457" cy="48503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66979" y="953401"/>
              <a:ext cx="17091660" cy="5253355"/>
            </a:xfrm>
            <a:custGeom>
              <a:avLst/>
              <a:gdLst/>
              <a:ahLst/>
              <a:cxnLst/>
              <a:rect l="l" t="t" r="r" b="b"/>
              <a:pathLst>
                <a:path w="17091660" h="5253355">
                  <a:moveTo>
                    <a:pt x="727608" y="4330039"/>
                  </a:moveTo>
                  <a:lnTo>
                    <a:pt x="717308" y="4286859"/>
                  </a:lnTo>
                  <a:lnTo>
                    <a:pt x="706031" y="4265269"/>
                  </a:lnTo>
                  <a:lnTo>
                    <a:pt x="701421" y="4257649"/>
                  </a:lnTo>
                  <a:lnTo>
                    <a:pt x="696404" y="4251299"/>
                  </a:lnTo>
                  <a:lnTo>
                    <a:pt x="691019" y="4244949"/>
                  </a:lnTo>
                  <a:lnTo>
                    <a:pt x="686714" y="4241139"/>
                  </a:lnTo>
                  <a:lnTo>
                    <a:pt x="686219" y="4240708"/>
                  </a:lnTo>
                  <a:lnTo>
                    <a:pt x="686219" y="4331309"/>
                  </a:lnTo>
                  <a:lnTo>
                    <a:pt x="686219" y="4350359"/>
                  </a:lnTo>
                  <a:lnTo>
                    <a:pt x="669505" y="4394809"/>
                  </a:lnTo>
                  <a:lnTo>
                    <a:pt x="658444" y="4407509"/>
                  </a:lnTo>
                  <a:lnTo>
                    <a:pt x="503745" y="4562449"/>
                  </a:lnTo>
                  <a:lnTo>
                    <a:pt x="503745" y="4563719"/>
                  </a:lnTo>
                  <a:lnTo>
                    <a:pt x="500824" y="4559909"/>
                  </a:lnTo>
                  <a:lnTo>
                    <a:pt x="375170" y="4435449"/>
                  </a:lnTo>
                  <a:lnTo>
                    <a:pt x="348462" y="4407509"/>
                  </a:lnTo>
                  <a:lnTo>
                    <a:pt x="342607" y="4402429"/>
                  </a:lnTo>
                  <a:lnTo>
                    <a:pt x="337591" y="4396079"/>
                  </a:lnTo>
                  <a:lnTo>
                    <a:pt x="321779" y="4357979"/>
                  </a:lnTo>
                  <a:lnTo>
                    <a:pt x="320649" y="4333849"/>
                  </a:lnTo>
                  <a:lnTo>
                    <a:pt x="321691" y="4324959"/>
                  </a:lnTo>
                  <a:lnTo>
                    <a:pt x="323824" y="4317339"/>
                  </a:lnTo>
                  <a:lnTo>
                    <a:pt x="325069" y="4316069"/>
                  </a:lnTo>
                  <a:lnTo>
                    <a:pt x="325069" y="4312259"/>
                  </a:lnTo>
                  <a:lnTo>
                    <a:pt x="325272" y="4312259"/>
                  </a:lnTo>
                  <a:lnTo>
                    <a:pt x="325551" y="4310989"/>
                  </a:lnTo>
                  <a:lnTo>
                    <a:pt x="326618" y="4307179"/>
                  </a:lnTo>
                  <a:lnTo>
                    <a:pt x="327926" y="4304639"/>
                  </a:lnTo>
                  <a:lnTo>
                    <a:pt x="331292" y="4297019"/>
                  </a:lnTo>
                  <a:lnTo>
                    <a:pt x="331698" y="4295749"/>
                  </a:lnTo>
                  <a:lnTo>
                    <a:pt x="333362" y="4291939"/>
                  </a:lnTo>
                  <a:lnTo>
                    <a:pt x="340702" y="4279239"/>
                  </a:lnTo>
                  <a:lnTo>
                    <a:pt x="349592" y="4269079"/>
                  </a:lnTo>
                  <a:lnTo>
                    <a:pt x="360045" y="4260189"/>
                  </a:lnTo>
                  <a:lnTo>
                    <a:pt x="372046" y="4252569"/>
                  </a:lnTo>
                  <a:lnTo>
                    <a:pt x="374611" y="4252569"/>
                  </a:lnTo>
                  <a:lnTo>
                    <a:pt x="375818" y="4251299"/>
                  </a:lnTo>
                  <a:lnTo>
                    <a:pt x="377901" y="4251299"/>
                  </a:lnTo>
                  <a:lnTo>
                    <a:pt x="380034" y="4250029"/>
                  </a:lnTo>
                  <a:lnTo>
                    <a:pt x="382219" y="4248759"/>
                  </a:lnTo>
                  <a:lnTo>
                    <a:pt x="384467" y="4247489"/>
                  </a:lnTo>
                  <a:lnTo>
                    <a:pt x="400888" y="4243679"/>
                  </a:lnTo>
                  <a:lnTo>
                    <a:pt x="405358" y="4242409"/>
                  </a:lnTo>
                  <a:lnTo>
                    <a:pt x="409879" y="4242409"/>
                  </a:lnTo>
                  <a:lnTo>
                    <a:pt x="414439" y="4241139"/>
                  </a:lnTo>
                  <a:lnTo>
                    <a:pt x="418998" y="4241139"/>
                  </a:lnTo>
                  <a:lnTo>
                    <a:pt x="465785" y="4252569"/>
                  </a:lnTo>
                  <a:lnTo>
                    <a:pt x="466750" y="4253839"/>
                  </a:lnTo>
                  <a:lnTo>
                    <a:pt x="473849" y="4257649"/>
                  </a:lnTo>
                  <a:lnTo>
                    <a:pt x="480415" y="4262729"/>
                  </a:lnTo>
                  <a:lnTo>
                    <a:pt x="486460" y="4267809"/>
                  </a:lnTo>
                  <a:lnTo>
                    <a:pt x="488238" y="4270349"/>
                  </a:lnTo>
                  <a:lnTo>
                    <a:pt x="489762" y="4271619"/>
                  </a:lnTo>
                  <a:lnTo>
                    <a:pt x="491375" y="4272889"/>
                  </a:lnTo>
                  <a:lnTo>
                    <a:pt x="493064" y="4272889"/>
                  </a:lnTo>
                  <a:lnTo>
                    <a:pt x="494423" y="4274159"/>
                  </a:lnTo>
                  <a:lnTo>
                    <a:pt x="495655" y="4274159"/>
                  </a:lnTo>
                  <a:lnTo>
                    <a:pt x="500659" y="4276699"/>
                  </a:lnTo>
                  <a:lnTo>
                    <a:pt x="511517" y="4275429"/>
                  </a:lnTo>
                  <a:lnTo>
                    <a:pt x="513943" y="4272889"/>
                  </a:lnTo>
                  <a:lnTo>
                    <a:pt x="515658" y="4272889"/>
                  </a:lnTo>
                  <a:lnTo>
                    <a:pt x="517283" y="4271619"/>
                  </a:lnTo>
                  <a:lnTo>
                    <a:pt x="518833" y="4269079"/>
                  </a:lnTo>
                  <a:lnTo>
                    <a:pt x="520496" y="4267809"/>
                  </a:lnTo>
                  <a:lnTo>
                    <a:pt x="526326" y="4262729"/>
                  </a:lnTo>
                  <a:lnTo>
                    <a:pt x="532625" y="4258919"/>
                  </a:lnTo>
                  <a:lnTo>
                    <a:pt x="539407" y="4253839"/>
                  </a:lnTo>
                  <a:lnTo>
                    <a:pt x="541464" y="4252569"/>
                  </a:lnTo>
                  <a:lnTo>
                    <a:pt x="553732" y="4247489"/>
                  </a:lnTo>
                  <a:lnTo>
                    <a:pt x="566394" y="4243679"/>
                  </a:lnTo>
                  <a:lnTo>
                    <a:pt x="592924" y="4241139"/>
                  </a:lnTo>
                  <a:lnTo>
                    <a:pt x="597458" y="4242409"/>
                  </a:lnTo>
                  <a:lnTo>
                    <a:pt x="601954" y="4242409"/>
                  </a:lnTo>
                  <a:lnTo>
                    <a:pt x="606399" y="4243679"/>
                  </a:lnTo>
                  <a:lnTo>
                    <a:pt x="617651" y="4246219"/>
                  </a:lnTo>
                  <a:lnTo>
                    <a:pt x="623074" y="4248759"/>
                  </a:lnTo>
                  <a:lnTo>
                    <a:pt x="625132" y="4248759"/>
                  </a:lnTo>
                  <a:lnTo>
                    <a:pt x="627138" y="4250029"/>
                  </a:lnTo>
                  <a:lnTo>
                    <a:pt x="629094" y="4250029"/>
                  </a:lnTo>
                  <a:lnTo>
                    <a:pt x="631304" y="4251299"/>
                  </a:lnTo>
                  <a:lnTo>
                    <a:pt x="632498" y="4252569"/>
                  </a:lnTo>
                  <a:lnTo>
                    <a:pt x="635012" y="4252569"/>
                  </a:lnTo>
                  <a:lnTo>
                    <a:pt x="667105" y="4280509"/>
                  </a:lnTo>
                  <a:lnTo>
                    <a:pt x="679475" y="4305909"/>
                  </a:lnTo>
                  <a:lnTo>
                    <a:pt x="680491" y="4308449"/>
                  </a:lnTo>
                  <a:lnTo>
                    <a:pt x="680491" y="4310989"/>
                  </a:lnTo>
                  <a:lnTo>
                    <a:pt x="682726" y="4316069"/>
                  </a:lnTo>
                  <a:lnTo>
                    <a:pt x="685025" y="4323689"/>
                  </a:lnTo>
                  <a:lnTo>
                    <a:pt x="686219" y="4331309"/>
                  </a:lnTo>
                  <a:lnTo>
                    <a:pt x="686219" y="4240708"/>
                  </a:lnTo>
                  <a:lnTo>
                    <a:pt x="685279" y="4239869"/>
                  </a:lnTo>
                  <a:lnTo>
                    <a:pt x="679170" y="4233519"/>
                  </a:lnTo>
                  <a:lnTo>
                    <a:pt x="672744" y="4228439"/>
                  </a:lnTo>
                  <a:lnTo>
                    <a:pt x="666051" y="4223359"/>
                  </a:lnTo>
                  <a:lnTo>
                    <a:pt x="659079" y="4219549"/>
                  </a:lnTo>
                  <a:lnTo>
                    <a:pt x="651827" y="4215739"/>
                  </a:lnTo>
                  <a:lnTo>
                    <a:pt x="649630" y="4214469"/>
                  </a:lnTo>
                  <a:lnTo>
                    <a:pt x="634669" y="4208119"/>
                  </a:lnTo>
                  <a:lnTo>
                    <a:pt x="619277" y="4203039"/>
                  </a:lnTo>
                  <a:lnTo>
                    <a:pt x="603465" y="4200499"/>
                  </a:lnTo>
                  <a:lnTo>
                    <a:pt x="573608" y="4200499"/>
                  </a:lnTo>
                  <a:lnTo>
                    <a:pt x="566864" y="4201769"/>
                  </a:lnTo>
                  <a:lnTo>
                    <a:pt x="550316" y="4204309"/>
                  </a:lnTo>
                  <a:lnTo>
                    <a:pt x="534581" y="4210659"/>
                  </a:lnTo>
                  <a:lnTo>
                    <a:pt x="519633" y="4218279"/>
                  </a:lnTo>
                  <a:lnTo>
                    <a:pt x="503491" y="4228439"/>
                  </a:lnTo>
                  <a:lnTo>
                    <a:pt x="494792" y="4222089"/>
                  </a:lnTo>
                  <a:lnTo>
                    <a:pt x="459968" y="4205579"/>
                  </a:lnTo>
                  <a:lnTo>
                    <a:pt x="431673" y="4200499"/>
                  </a:lnTo>
                  <a:lnTo>
                    <a:pt x="402844" y="4200499"/>
                  </a:lnTo>
                  <a:lnTo>
                    <a:pt x="365709" y="4210659"/>
                  </a:lnTo>
                  <a:lnTo>
                    <a:pt x="355904" y="4215739"/>
                  </a:lnTo>
                  <a:lnTo>
                    <a:pt x="355295" y="4215739"/>
                  </a:lnTo>
                  <a:lnTo>
                    <a:pt x="321754" y="4239869"/>
                  </a:lnTo>
                  <a:lnTo>
                    <a:pt x="315988" y="4244949"/>
                  </a:lnTo>
                  <a:lnTo>
                    <a:pt x="310591" y="4251299"/>
                  </a:lnTo>
                  <a:lnTo>
                    <a:pt x="305549" y="4257649"/>
                  </a:lnTo>
                  <a:lnTo>
                    <a:pt x="300913" y="4265269"/>
                  </a:lnTo>
                  <a:lnTo>
                    <a:pt x="296710" y="4271619"/>
                  </a:lnTo>
                  <a:lnTo>
                    <a:pt x="282384" y="4310989"/>
                  </a:lnTo>
                  <a:lnTo>
                    <a:pt x="279450" y="4327499"/>
                  </a:lnTo>
                  <a:lnTo>
                    <a:pt x="279488" y="4351629"/>
                  </a:lnTo>
                  <a:lnTo>
                    <a:pt x="281381" y="4364329"/>
                  </a:lnTo>
                  <a:lnTo>
                    <a:pt x="283019" y="4371949"/>
                  </a:lnTo>
                  <a:lnTo>
                    <a:pt x="285127" y="4379569"/>
                  </a:lnTo>
                  <a:lnTo>
                    <a:pt x="287718" y="4387189"/>
                  </a:lnTo>
                  <a:lnTo>
                    <a:pt x="288531" y="4389729"/>
                  </a:lnTo>
                  <a:lnTo>
                    <a:pt x="308775" y="4425289"/>
                  </a:lnTo>
                  <a:lnTo>
                    <a:pt x="329895" y="4448149"/>
                  </a:lnTo>
                  <a:lnTo>
                    <a:pt x="342011" y="4460849"/>
                  </a:lnTo>
                  <a:lnTo>
                    <a:pt x="354291" y="4472279"/>
                  </a:lnTo>
                  <a:lnTo>
                    <a:pt x="366763" y="4484979"/>
                  </a:lnTo>
                  <a:lnTo>
                    <a:pt x="418655" y="4537049"/>
                  </a:lnTo>
                  <a:lnTo>
                    <a:pt x="472490" y="4590389"/>
                  </a:lnTo>
                  <a:lnTo>
                    <a:pt x="479552" y="4596739"/>
                  </a:lnTo>
                  <a:lnTo>
                    <a:pt x="487311" y="4600549"/>
                  </a:lnTo>
                  <a:lnTo>
                    <a:pt x="495769" y="4603089"/>
                  </a:lnTo>
                  <a:lnTo>
                    <a:pt x="511225" y="4603089"/>
                  </a:lnTo>
                  <a:lnTo>
                    <a:pt x="519696" y="4600549"/>
                  </a:lnTo>
                  <a:lnTo>
                    <a:pt x="527456" y="4596739"/>
                  </a:lnTo>
                  <a:lnTo>
                    <a:pt x="534530" y="4590389"/>
                  </a:lnTo>
                  <a:lnTo>
                    <a:pt x="561238" y="4563719"/>
                  </a:lnTo>
                  <a:lnTo>
                    <a:pt x="659828" y="4465929"/>
                  </a:lnTo>
                  <a:lnTo>
                    <a:pt x="679348" y="4445609"/>
                  </a:lnTo>
                  <a:lnTo>
                    <a:pt x="689000" y="4436719"/>
                  </a:lnTo>
                  <a:lnTo>
                    <a:pt x="698461" y="4425289"/>
                  </a:lnTo>
                  <a:lnTo>
                    <a:pt x="719010" y="4388459"/>
                  </a:lnTo>
                  <a:lnTo>
                    <a:pt x="726490" y="4356709"/>
                  </a:lnTo>
                  <a:lnTo>
                    <a:pt x="727024" y="4354169"/>
                  </a:lnTo>
                  <a:lnTo>
                    <a:pt x="727392" y="4351629"/>
                  </a:lnTo>
                  <a:lnTo>
                    <a:pt x="727506" y="4350359"/>
                  </a:lnTo>
                  <a:lnTo>
                    <a:pt x="727608" y="4330039"/>
                  </a:lnTo>
                  <a:close/>
                </a:path>
                <a:path w="17091660" h="5253355">
                  <a:moveTo>
                    <a:pt x="1047267" y="4711039"/>
                  </a:moveTo>
                  <a:lnTo>
                    <a:pt x="1037590" y="4676749"/>
                  </a:lnTo>
                  <a:lnTo>
                    <a:pt x="1034580" y="4671669"/>
                  </a:lnTo>
                  <a:lnTo>
                    <a:pt x="1029169" y="4664049"/>
                  </a:lnTo>
                  <a:lnTo>
                    <a:pt x="1022858" y="4656429"/>
                  </a:lnTo>
                  <a:lnTo>
                    <a:pt x="1011313" y="4647539"/>
                  </a:lnTo>
                  <a:lnTo>
                    <a:pt x="1002995" y="4642536"/>
                  </a:lnTo>
                  <a:lnTo>
                    <a:pt x="1002995" y="4714849"/>
                  </a:lnTo>
                  <a:lnTo>
                    <a:pt x="1002969" y="4716119"/>
                  </a:lnTo>
                  <a:lnTo>
                    <a:pt x="719035" y="5017109"/>
                  </a:lnTo>
                  <a:lnTo>
                    <a:pt x="694537" y="5037429"/>
                  </a:lnTo>
                  <a:lnTo>
                    <a:pt x="688187" y="5042509"/>
                  </a:lnTo>
                  <a:lnTo>
                    <a:pt x="681532" y="5046319"/>
                  </a:lnTo>
                  <a:lnTo>
                    <a:pt x="674560" y="5050129"/>
                  </a:lnTo>
                  <a:lnTo>
                    <a:pt x="667270" y="5053939"/>
                  </a:lnTo>
                  <a:lnTo>
                    <a:pt x="247345" y="5159349"/>
                  </a:lnTo>
                  <a:lnTo>
                    <a:pt x="242836" y="5160619"/>
                  </a:lnTo>
                  <a:lnTo>
                    <a:pt x="239077" y="5161889"/>
                  </a:lnTo>
                  <a:lnTo>
                    <a:pt x="236042" y="5165699"/>
                  </a:lnTo>
                  <a:lnTo>
                    <a:pt x="194729" y="5208879"/>
                  </a:lnTo>
                  <a:lnTo>
                    <a:pt x="44640" y="5208879"/>
                  </a:lnTo>
                  <a:lnTo>
                    <a:pt x="44640" y="5033619"/>
                  </a:lnTo>
                  <a:lnTo>
                    <a:pt x="238302" y="4839309"/>
                  </a:lnTo>
                  <a:lnTo>
                    <a:pt x="244995" y="4834229"/>
                  </a:lnTo>
                  <a:lnTo>
                    <a:pt x="252298" y="4831689"/>
                  </a:lnTo>
                  <a:lnTo>
                    <a:pt x="260210" y="4829149"/>
                  </a:lnTo>
                  <a:lnTo>
                    <a:pt x="647687" y="4829149"/>
                  </a:lnTo>
                  <a:lnTo>
                    <a:pt x="654532" y="4831689"/>
                  </a:lnTo>
                  <a:lnTo>
                    <a:pt x="660882" y="4834229"/>
                  </a:lnTo>
                  <a:lnTo>
                    <a:pt x="666750" y="4839309"/>
                  </a:lnTo>
                  <a:lnTo>
                    <a:pt x="668248" y="4840579"/>
                  </a:lnTo>
                  <a:lnTo>
                    <a:pt x="673011" y="4845659"/>
                  </a:lnTo>
                  <a:lnTo>
                    <a:pt x="676541" y="4852009"/>
                  </a:lnTo>
                  <a:lnTo>
                    <a:pt x="678840" y="4859629"/>
                  </a:lnTo>
                  <a:lnTo>
                    <a:pt x="679932" y="4865979"/>
                  </a:lnTo>
                  <a:lnTo>
                    <a:pt x="679932" y="4868519"/>
                  </a:lnTo>
                  <a:lnTo>
                    <a:pt x="655535" y="4905349"/>
                  </a:lnTo>
                  <a:lnTo>
                    <a:pt x="648258" y="4907889"/>
                  </a:lnTo>
                  <a:lnTo>
                    <a:pt x="380898" y="4907889"/>
                  </a:lnTo>
                  <a:lnTo>
                    <a:pt x="377990" y="4909159"/>
                  </a:lnTo>
                  <a:lnTo>
                    <a:pt x="372376" y="4910429"/>
                  </a:lnTo>
                  <a:lnTo>
                    <a:pt x="369900" y="4912969"/>
                  </a:lnTo>
                  <a:lnTo>
                    <a:pt x="365582" y="4916779"/>
                  </a:lnTo>
                  <a:lnTo>
                    <a:pt x="363905" y="4919319"/>
                  </a:lnTo>
                  <a:lnTo>
                    <a:pt x="361569" y="4924399"/>
                  </a:lnTo>
                  <a:lnTo>
                    <a:pt x="360984" y="4928209"/>
                  </a:lnTo>
                  <a:lnTo>
                    <a:pt x="360984" y="4933289"/>
                  </a:lnTo>
                  <a:lnTo>
                    <a:pt x="380898" y="4953609"/>
                  </a:lnTo>
                  <a:lnTo>
                    <a:pt x="640372" y="4953609"/>
                  </a:lnTo>
                  <a:lnTo>
                    <a:pt x="664794" y="4949799"/>
                  </a:lnTo>
                  <a:lnTo>
                    <a:pt x="672617" y="4947259"/>
                  </a:lnTo>
                  <a:lnTo>
                    <a:pt x="680123" y="4943449"/>
                  </a:lnTo>
                  <a:lnTo>
                    <a:pt x="687184" y="4938369"/>
                  </a:lnTo>
                  <a:lnTo>
                    <a:pt x="693775" y="4934559"/>
                  </a:lnTo>
                  <a:lnTo>
                    <a:pt x="699909" y="4928209"/>
                  </a:lnTo>
                  <a:lnTo>
                    <a:pt x="705040" y="4923129"/>
                  </a:lnTo>
                  <a:lnTo>
                    <a:pt x="709409" y="4916779"/>
                  </a:lnTo>
                  <a:lnTo>
                    <a:pt x="713016" y="4910429"/>
                  </a:lnTo>
                  <a:lnTo>
                    <a:pt x="782866" y="4840579"/>
                  </a:lnTo>
                  <a:lnTo>
                    <a:pt x="935253" y="4688179"/>
                  </a:lnTo>
                  <a:lnTo>
                    <a:pt x="941336" y="4683099"/>
                  </a:lnTo>
                  <a:lnTo>
                    <a:pt x="948029" y="4679289"/>
                  </a:lnTo>
                  <a:lnTo>
                    <a:pt x="955357" y="4678019"/>
                  </a:lnTo>
                  <a:lnTo>
                    <a:pt x="963295" y="4676749"/>
                  </a:lnTo>
                  <a:lnTo>
                    <a:pt x="965238" y="4676749"/>
                  </a:lnTo>
                  <a:lnTo>
                    <a:pt x="999591" y="4699609"/>
                  </a:lnTo>
                  <a:lnTo>
                    <a:pt x="1002995" y="4714849"/>
                  </a:lnTo>
                  <a:lnTo>
                    <a:pt x="1002995" y="4642536"/>
                  </a:lnTo>
                  <a:lnTo>
                    <a:pt x="998651" y="4639919"/>
                  </a:lnTo>
                  <a:lnTo>
                    <a:pt x="984872" y="4634839"/>
                  </a:lnTo>
                  <a:lnTo>
                    <a:pt x="969962" y="4632299"/>
                  </a:lnTo>
                  <a:lnTo>
                    <a:pt x="969276" y="4628489"/>
                  </a:lnTo>
                  <a:lnTo>
                    <a:pt x="946302" y="4587849"/>
                  </a:lnTo>
                  <a:lnTo>
                    <a:pt x="944626" y="4585309"/>
                  </a:lnTo>
                  <a:lnTo>
                    <a:pt x="933119" y="4576419"/>
                  </a:lnTo>
                  <a:lnTo>
                    <a:pt x="926134" y="4572889"/>
                  </a:lnTo>
                  <a:lnTo>
                    <a:pt x="926134" y="4641189"/>
                  </a:lnTo>
                  <a:lnTo>
                    <a:pt x="920089" y="4643729"/>
                  </a:lnTo>
                  <a:lnTo>
                    <a:pt x="914349" y="4647539"/>
                  </a:lnTo>
                  <a:lnTo>
                    <a:pt x="908926" y="4652619"/>
                  </a:lnTo>
                  <a:lnTo>
                    <a:pt x="903820" y="4656429"/>
                  </a:lnTo>
                  <a:lnTo>
                    <a:pt x="719721" y="4840579"/>
                  </a:lnTo>
                  <a:lnTo>
                    <a:pt x="716153" y="4831689"/>
                  </a:lnTo>
                  <a:lnTo>
                    <a:pt x="714667" y="4829149"/>
                  </a:lnTo>
                  <a:lnTo>
                    <a:pt x="688682" y="4799939"/>
                  </a:lnTo>
                  <a:lnTo>
                    <a:pt x="682193" y="4796129"/>
                  </a:lnTo>
                  <a:lnTo>
                    <a:pt x="858710" y="4619599"/>
                  </a:lnTo>
                  <a:lnTo>
                    <a:pt x="864844" y="4614519"/>
                  </a:lnTo>
                  <a:lnTo>
                    <a:pt x="871550" y="4610709"/>
                  </a:lnTo>
                  <a:lnTo>
                    <a:pt x="878852" y="4608169"/>
                  </a:lnTo>
                  <a:lnTo>
                    <a:pt x="896188" y="4608169"/>
                  </a:lnTo>
                  <a:lnTo>
                    <a:pt x="902982" y="4610709"/>
                  </a:lnTo>
                  <a:lnTo>
                    <a:pt x="909231" y="4614519"/>
                  </a:lnTo>
                  <a:lnTo>
                    <a:pt x="914933" y="4619599"/>
                  </a:lnTo>
                  <a:lnTo>
                    <a:pt x="919454" y="4623409"/>
                  </a:lnTo>
                  <a:lnTo>
                    <a:pt x="922782" y="4628489"/>
                  </a:lnTo>
                  <a:lnTo>
                    <a:pt x="924941" y="4634839"/>
                  </a:lnTo>
                  <a:lnTo>
                    <a:pt x="925588" y="4637379"/>
                  </a:lnTo>
                  <a:lnTo>
                    <a:pt x="925982" y="4638649"/>
                  </a:lnTo>
                  <a:lnTo>
                    <a:pt x="926058" y="4639919"/>
                  </a:lnTo>
                  <a:lnTo>
                    <a:pt x="926134" y="4641189"/>
                  </a:lnTo>
                  <a:lnTo>
                    <a:pt x="926134" y="4572889"/>
                  </a:lnTo>
                  <a:lnTo>
                    <a:pt x="920584" y="4570069"/>
                  </a:lnTo>
                  <a:lnTo>
                    <a:pt x="907021" y="4564989"/>
                  </a:lnTo>
                  <a:lnTo>
                    <a:pt x="892454" y="4563719"/>
                  </a:lnTo>
                  <a:lnTo>
                    <a:pt x="886714" y="4562449"/>
                  </a:lnTo>
                  <a:lnTo>
                    <a:pt x="862304" y="4566259"/>
                  </a:lnTo>
                  <a:lnTo>
                    <a:pt x="854494" y="4568799"/>
                  </a:lnTo>
                  <a:lnTo>
                    <a:pt x="846975" y="4572609"/>
                  </a:lnTo>
                  <a:lnTo>
                    <a:pt x="839927" y="4577689"/>
                  </a:lnTo>
                  <a:lnTo>
                    <a:pt x="833323" y="4581499"/>
                  </a:lnTo>
                  <a:lnTo>
                    <a:pt x="827176" y="4587849"/>
                  </a:lnTo>
                  <a:lnTo>
                    <a:pt x="630364" y="4784699"/>
                  </a:lnTo>
                  <a:lnTo>
                    <a:pt x="262572" y="4784699"/>
                  </a:lnTo>
                  <a:lnTo>
                    <a:pt x="244868" y="4787239"/>
                  </a:lnTo>
                  <a:lnTo>
                    <a:pt x="207441" y="4807559"/>
                  </a:lnTo>
                  <a:lnTo>
                    <a:pt x="6667" y="5008219"/>
                  </a:lnTo>
                  <a:lnTo>
                    <a:pt x="38" y="5018379"/>
                  </a:lnTo>
                  <a:lnTo>
                    <a:pt x="203" y="5024729"/>
                  </a:lnTo>
                  <a:lnTo>
                    <a:pt x="203" y="5229199"/>
                  </a:lnTo>
                  <a:lnTo>
                    <a:pt x="0" y="5231739"/>
                  </a:lnTo>
                  <a:lnTo>
                    <a:pt x="12" y="5234279"/>
                  </a:lnTo>
                  <a:lnTo>
                    <a:pt x="596" y="5236819"/>
                  </a:lnTo>
                  <a:lnTo>
                    <a:pt x="2870" y="5243169"/>
                  </a:lnTo>
                  <a:lnTo>
                    <a:pt x="4483" y="5244439"/>
                  </a:lnTo>
                  <a:lnTo>
                    <a:pt x="8661" y="5249519"/>
                  </a:lnTo>
                  <a:lnTo>
                    <a:pt x="11074" y="5250789"/>
                  </a:lnTo>
                  <a:lnTo>
                    <a:pt x="16522" y="5253329"/>
                  </a:lnTo>
                  <a:lnTo>
                    <a:pt x="210426" y="5253329"/>
                  </a:lnTo>
                  <a:lnTo>
                    <a:pt x="215798" y="5250789"/>
                  </a:lnTo>
                  <a:lnTo>
                    <a:pt x="220205" y="5246979"/>
                  </a:lnTo>
                  <a:lnTo>
                    <a:pt x="256882" y="5208879"/>
                  </a:lnTo>
                  <a:lnTo>
                    <a:pt x="264223" y="5201259"/>
                  </a:lnTo>
                  <a:lnTo>
                    <a:pt x="679323" y="5095849"/>
                  </a:lnTo>
                  <a:lnTo>
                    <a:pt x="730999" y="5065369"/>
                  </a:lnTo>
                  <a:lnTo>
                    <a:pt x="1022819" y="4775809"/>
                  </a:lnTo>
                  <a:lnTo>
                    <a:pt x="1045718" y="4733899"/>
                  </a:lnTo>
                  <a:lnTo>
                    <a:pt x="1047267" y="4722469"/>
                  </a:lnTo>
                  <a:lnTo>
                    <a:pt x="1047267" y="4711039"/>
                  </a:lnTo>
                  <a:close/>
                </a:path>
                <a:path w="17091660" h="5253355">
                  <a:moveTo>
                    <a:pt x="4467720" y="4496435"/>
                  </a:moveTo>
                  <a:lnTo>
                    <a:pt x="4462767" y="4466742"/>
                  </a:lnTo>
                  <a:lnTo>
                    <a:pt x="4449051" y="4441075"/>
                  </a:lnTo>
                  <a:lnTo>
                    <a:pt x="4428236" y="4421060"/>
                  </a:lnTo>
                  <a:lnTo>
                    <a:pt x="4402010" y="4408373"/>
                  </a:lnTo>
                  <a:lnTo>
                    <a:pt x="4402010" y="4378147"/>
                  </a:lnTo>
                  <a:lnTo>
                    <a:pt x="4399927" y="4367949"/>
                  </a:lnTo>
                  <a:lnTo>
                    <a:pt x="4394276" y="4359580"/>
                  </a:lnTo>
                  <a:lnTo>
                    <a:pt x="4385919" y="4353941"/>
                  </a:lnTo>
                  <a:lnTo>
                    <a:pt x="4375709" y="4351858"/>
                  </a:lnTo>
                  <a:lnTo>
                    <a:pt x="4365498" y="4353928"/>
                  </a:lnTo>
                  <a:lnTo>
                    <a:pt x="4357141" y="4359580"/>
                  </a:lnTo>
                  <a:lnTo>
                    <a:pt x="4351490" y="4367936"/>
                  </a:lnTo>
                  <a:lnTo>
                    <a:pt x="4349420" y="4378147"/>
                  </a:lnTo>
                  <a:lnTo>
                    <a:pt x="4349420" y="4408373"/>
                  </a:lnTo>
                  <a:lnTo>
                    <a:pt x="4323181" y="4421060"/>
                  </a:lnTo>
                  <a:lnTo>
                    <a:pt x="4302366" y="4441063"/>
                  </a:lnTo>
                  <a:lnTo>
                    <a:pt x="4288650" y="4466742"/>
                  </a:lnTo>
                  <a:lnTo>
                    <a:pt x="4283697" y="4496435"/>
                  </a:lnTo>
                  <a:lnTo>
                    <a:pt x="4290936" y="4532223"/>
                  </a:lnTo>
                  <a:lnTo>
                    <a:pt x="4310672" y="4561471"/>
                  </a:lnTo>
                  <a:lnTo>
                    <a:pt x="4339920" y="4581207"/>
                  </a:lnTo>
                  <a:lnTo>
                    <a:pt x="4391063" y="4591532"/>
                  </a:lnTo>
                  <a:lnTo>
                    <a:pt x="4403598" y="4599978"/>
                  </a:lnTo>
                  <a:lnTo>
                    <a:pt x="4412031" y="4612513"/>
                  </a:lnTo>
                  <a:lnTo>
                    <a:pt x="4415129" y="4627880"/>
                  </a:lnTo>
                  <a:lnTo>
                    <a:pt x="4412043" y="4643247"/>
                  </a:lnTo>
                  <a:lnTo>
                    <a:pt x="4403598" y="4655769"/>
                  </a:lnTo>
                  <a:lnTo>
                    <a:pt x="4391063" y="4664202"/>
                  </a:lnTo>
                  <a:lnTo>
                    <a:pt x="4375696" y="4667301"/>
                  </a:lnTo>
                  <a:lnTo>
                    <a:pt x="4360342" y="4664214"/>
                  </a:lnTo>
                  <a:lnTo>
                    <a:pt x="4347807" y="4655769"/>
                  </a:lnTo>
                  <a:lnTo>
                    <a:pt x="4339361" y="4643247"/>
                  </a:lnTo>
                  <a:lnTo>
                    <a:pt x="4334192" y="4617669"/>
                  </a:lnTo>
                  <a:lnTo>
                    <a:pt x="4328553" y="4609312"/>
                  </a:lnTo>
                  <a:lnTo>
                    <a:pt x="4320184" y="4603661"/>
                  </a:lnTo>
                  <a:lnTo>
                    <a:pt x="4309986" y="4601591"/>
                  </a:lnTo>
                  <a:lnTo>
                    <a:pt x="4299775" y="4603661"/>
                  </a:lnTo>
                  <a:lnTo>
                    <a:pt x="4291419" y="4609312"/>
                  </a:lnTo>
                  <a:lnTo>
                    <a:pt x="4285767" y="4617669"/>
                  </a:lnTo>
                  <a:lnTo>
                    <a:pt x="4283697" y="4627880"/>
                  </a:lnTo>
                  <a:lnTo>
                    <a:pt x="4288650" y="4657572"/>
                  </a:lnTo>
                  <a:lnTo>
                    <a:pt x="4302366" y="4683252"/>
                  </a:lnTo>
                  <a:lnTo>
                    <a:pt x="4323181" y="4703254"/>
                  </a:lnTo>
                  <a:lnTo>
                    <a:pt x="4349420" y="4715942"/>
                  </a:lnTo>
                  <a:lnTo>
                    <a:pt x="4349420" y="4746168"/>
                  </a:lnTo>
                  <a:lnTo>
                    <a:pt x="4351490" y="4756378"/>
                  </a:lnTo>
                  <a:lnTo>
                    <a:pt x="4357141" y="4764735"/>
                  </a:lnTo>
                  <a:lnTo>
                    <a:pt x="4365510" y="4770386"/>
                  </a:lnTo>
                  <a:lnTo>
                    <a:pt x="4375709" y="4772457"/>
                  </a:lnTo>
                  <a:lnTo>
                    <a:pt x="4385919" y="4770386"/>
                  </a:lnTo>
                  <a:lnTo>
                    <a:pt x="4394276" y="4764735"/>
                  </a:lnTo>
                  <a:lnTo>
                    <a:pt x="4399927" y="4756378"/>
                  </a:lnTo>
                  <a:lnTo>
                    <a:pt x="4402010" y="4746168"/>
                  </a:lnTo>
                  <a:lnTo>
                    <a:pt x="4402010" y="4715942"/>
                  </a:lnTo>
                  <a:lnTo>
                    <a:pt x="4428236" y="4703254"/>
                  </a:lnTo>
                  <a:lnTo>
                    <a:pt x="4449051" y="4683239"/>
                  </a:lnTo>
                  <a:lnTo>
                    <a:pt x="4462767" y="4657572"/>
                  </a:lnTo>
                  <a:lnTo>
                    <a:pt x="4467720" y="4627880"/>
                  </a:lnTo>
                  <a:lnTo>
                    <a:pt x="4460481" y="4592091"/>
                  </a:lnTo>
                  <a:lnTo>
                    <a:pt x="4440745" y="4562843"/>
                  </a:lnTo>
                  <a:lnTo>
                    <a:pt x="4411497" y="4543107"/>
                  </a:lnTo>
                  <a:lnTo>
                    <a:pt x="4360342" y="4532769"/>
                  </a:lnTo>
                  <a:lnTo>
                    <a:pt x="4347819" y="4524337"/>
                  </a:lnTo>
                  <a:lnTo>
                    <a:pt x="4339374" y="4511802"/>
                  </a:lnTo>
                  <a:lnTo>
                    <a:pt x="4336288" y="4496435"/>
                  </a:lnTo>
                  <a:lnTo>
                    <a:pt x="4339374" y="4481080"/>
                  </a:lnTo>
                  <a:lnTo>
                    <a:pt x="4347819" y="4468546"/>
                  </a:lnTo>
                  <a:lnTo>
                    <a:pt x="4360342" y="4460100"/>
                  </a:lnTo>
                  <a:lnTo>
                    <a:pt x="4375709" y="4457014"/>
                  </a:lnTo>
                  <a:lnTo>
                    <a:pt x="4391076" y="4460100"/>
                  </a:lnTo>
                  <a:lnTo>
                    <a:pt x="4403598" y="4468546"/>
                  </a:lnTo>
                  <a:lnTo>
                    <a:pt x="4412043" y="4481068"/>
                  </a:lnTo>
                  <a:lnTo>
                    <a:pt x="4417212" y="4506646"/>
                  </a:lnTo>
                  <a:lnTo>
                    <a:pt x="4422864" y="4515002"/>
                  </a:lnTo>
                  <a:lnTo>
                    <a:pt x="4431220" y="4520654"/>
                  </a:lnTo>
                  <a:lnTo>
                    <a:pt x="4441418" y="4522736"/>
                  </a:lnTo>
                  <a:lnTo>
                    <a:pt x="4451629" y="4520654"/>
                  </a:lnTo>
                  <a:lnTo>
                    <a:pt x="4459986" y="4515002"/>
                  </a:lnTo>
                  <a:lnTo>
                    <a:pt x="4465637" y="4506646"/>
                  </a:lnTo>
                  <a:lnTo>
                    <a:pt x="4467720" y="4496435"/>
                  </a:lnTo>
                  <a:close/>
                </a:path>
                <a:path w="17091660" h="5253355">
                  <a:moveTo>
                    <a:pt x="4743767" y="4562195"/>
                  </a:moveTo>
                  <a:lnTo>
                    <a:pt x="4737278" y="4493920"/>
                  </a:lnTo>
                  <a:lnTo>
                    <a:pt x="4726000" y="4450029"/>
                  </a:lnTo>
                  <a:lnTo>
                    <a:pt x="4709515" y="4408335"/>
                  </a:lnTo>
                  <a:lnTo>
                    <a:pt x="4690630" y="4373651"/>
                  </a:lnTo>
                  <a:lnTo>
                    <a:pt x="4690630" y="4542752"/>
                  </a:lnTo>
                  <a:lnTo>
                    <a:pt x="4690542" y="4547222"/>
                  </a:lnTo>
                  <a:lnTo>
                    <a:pt x="4689627" y="4593615"/>
                  </a:lnTo>
                  <a:lnTo>
                    <a:pt x="4680788" y="4642751"/>
                  </a:lnTo>
                  <a:lnTo>
                    <a:pt x="4664545" y="4689373"/>
                  </a:lnTo>
                  <a:lnTo>
                    <a:pt x="4641291" y="4732718"/>
                  </a:lnTo>
                  <a:lnTo>
                    <a:pt x="4611459" y="4771999"/>
                  </a:lnTo>
                  <a:lnTo>
                    <a:pt x="4575454" y="4806467"/>
                  </a:lnTo>
                  <a:lnTo>
                    <a:pt x="4533697" y="4835322"/>
                  </a:lnTo>
                  <a:lnTo>
                    <a:pt x="4506239" y="4856505"/>
                  </a:lnTo>
                  <a:lnTo>
                    <a:pt x="4481284" y="4893551"/>
                  </a:lnTo>
                  <a:lnTo>
                    <a:pt x="4467720" y="4949152"/>
                  </a:lnTo>
                  <a:lnTo>
                    <a:pt x="4467720" y="4956505"/>
                  </a:lnTo>
                  <a:lnTo>
                    <a:pt x="4467707" y="5009045"/>
                  </a:lnTo>
                  <a:lnTo>
                    <a:pt x="4467707" y="5035334"/>
                  </a:lnTo>
                  <a:lnTo>
                    <a:pt x="4465637" y="5045557"/>
                  </a:lnTo>
                  <a:lnTo>
                    <a:pt x="4459986" y="5053914"/>
                  </a:lnTo>
                  <a:lnTo>
                    <a:pt x="4451629" y="5059553"/>
                  </a:lnTo>
                  <a:lnTo>
                    <a:pt x="4441418" y="5061623"/>
                  </a:lnTo>
                  <a:lnTo>
                    <a:pt x="4402010" y="5061623"/>
                  </a:lnTo>
                  <a:lnTo>
                    <a:pt x="4402010" y="5114188"/>
                  </a:lnTo>
                  <a:lnTo>
                    <a:pt x="4402010" y="5140490"/>
                  </a:lnTo>
                  <a:lnTo>
                    <a:pt x="4349420" y="5140490"/>
                  </a:lnTo>
                  <a:lnTo>
                    <a:pt x="4349420" y="5114188"/>
                  </a:lnTo>
                  <a:lnTo>
                    <a:pt x="4402010" y="5114188"/>
                  </a:lnTo>
                  <a:lnTo>
                    <a:pt x="4402010" y="5061623"/>
                  </a:lnTo>
                  <a:lnTo>
                    <a:pt x="4309986" y="5061623"/>
                  </a:lnTo>
                  <a:lnTo>
                    <a:pt x="4299775" y="5059553"/>
                  </a:lnTo>
                  <a:lnTo>
                    <a:pt x="4291419" y="5053914"/>
                  </a:lnTo>
                  <a:lnTo>
                    <a:pt x="4285767" y="5045557"/>
                  </a:lnTo>
                  <a:lnTo>
                    <a:pt x="4283697" y="5035334"/>
                  </a:lnTo>
                  <a:lnTo>
                    <a:pt x="4283697" y="5009045"/>
                  </a:lnTo>
                  <a:lnTo>
                    <a:pt x="4467707" y="5009045"/>
                  </a:lnTo>
                  <a:lnTo>
                    <a:pt x="4467707" y="4956505"/>
                  </a:lnTo>
                  <a:lnTo>
                    <a:pt x="4283710" y="4956505"/>
                  </a:lnTo>
                  <a:lnTo>
                    <a:pt x="4283710" y="4949152"/>
                  </a:lnTo>
                  <a:lnTo>
                    <a:pt x="4279125" y="4914938"/>
                  </a:lnTo>
                  <a:lnTo>
                    <a:pt x="4265993" y="4883556"/>
                  </a:lnTo>
                  <a:lnTo>
                    <a:pt x="4245216" y="4856505"/>
                  </a:lnTo>
                  <a:lnTo>
                    <a:pt x="4217721" y="4835322"/>
                  </a:lnTo>
                  <a:lnTo>
                    <a:pt x="4178465" y="4808372"/>
                  </a:lnTo>
                  <a:lnTo>
                    <a:pt x="4144086" y="4776203"/>
                  </a:lnTo>
                  <a:lnTo>
                    <a:pt x="4115028" y="4739551"/>
                  </a:lnTo>
                  <a:lnTo>
                    <a:pt x="4091698" y="4699101"/>
                  </a:lnTo>
                  <a:lnTo>
                    <a:pt x="4074515" y="4655591"/>
                  </a:lnTo>
                  <a:lnTo>
                    <a:pt x="4063898" y="4609719"/>
                  </a:lnTo>
                  <a:lnTo>
                    <a:pt x="4060266" y="4562195"/>
                  </a:lnTo>
                  <a:lnTo>
                    <a:pt x="4064343" y="4510989"/>
                  </a:lnTo>
                  <a:lnTo>
                    <a:pt x="4076395" y="4461929"/>
                  </a:lnTo>
                  <a:lnTo>
                    <a:pt x="4096093" y="4415701"/>
                  </a:lnTo>
                  <a:lnTo>
                    <a:pt x="4123156" y="4373016"/>
                  </a:lnTo>
                  <a:lnTo>
                    <a:pt x="4157268" y="4334561"/>
                  </a:lnTo>
                  <a:lnTo>
                    <a:pt x="4194822" y="4303623"/>
                  </a:lnTo>
                  <a:lnTo>
                    <a:pt x="4236085" y="4279125"/>
                  </a:lnTo>
                  <a:lnTo>
                    <a:pt x="4280420" y="4261307"/>
                  </a:lnTo>
                  <a:lnTo>
                    <a:pt x="4327169" y="4250436"/>
                  </a:lnTo>
                  <a:lnTo>
                    <a:pt x="4375709" y="4246765"/>
                  </a:lnTo>
                  <a:lnTo>
                    <a:pt x="4384383" y="4246765"/>
                  </a:lnTo>
                  <a:lnTo>
                    <a:pt x="4435830" y="4252519"/>
                  </a:lnTo>
                  <a:lnTo>
                    <a:pt x="4480611" y="4264901"/>
                  </a:lnTo>
                  <a:lnTo>
                    <a:pt x="4522622" y="4283570"/>
                  </a:lnTo>
                  <a:lnTo>
                    <a:pt x="4561294" y="4307954"/>
                  </a:lnTo>
                  <a:lnTo>
                    <a:pt x="4596028" y="4337507"/>
                  </a:lnTo>
                  <a:lnTo>
                    <a:pt x="4626280" y="4371645"/>
                  </a:lnTo>
                  <a:lnTo>
                    <a:pt x="4651438" y="4409808"/>
                  </a:lnTo>
                  <a:lnTo>
                    <a:pt x="4670933" y="4451426"/>
                  </a:lnTo>
                  <a:lnTo>
                    <a:pt x="4684192" y="4495927"/>
                  </a:lnTo>
                  <a:lnTo>
                    <a:pt x="4690630" y="4542752"/>
                  </a:lnTo>
                  <a:lnTo>
                    <a:pt x="4690630" y="4373651"/>
                  </a:lnTo>
                  <a:lnTo>
                    <a:pt x="4662487" y="4333024"/>
                  </a:lnTo>
                  <a:lnTo>
                    <a:pt x="4632718" y="4300182"/>
                  </a:lnTo>
                  <a:lnTo>
                    <a:pt x="4599292" y="4271048"/>
                  </a:lnTo>
                  <a:lnTo>
                    <a:pt x="4563707" y="4246765"/>
                  </a:lnTo>
                  <a:lnTo>
                    <a:pt x="4562602" y="4246003"/>
                  </a:lnTo>
                  <a:lnTo>
                    <a:pt x="4523041" y="4225442"/>
                  </a:lnTo>
                  <a:lnTo>
                    <a:pt x="4480992" y="4209745"/>
                  </a:lnTo>
                  <a:lnTo>
                    <a:pt x="4436834" y="4199280"/>
                  </a:lnTo>
                  <a:lnTo>
                    <a:pt x="4390961" y="4194429"/>
                  </a:lnTo>
                  <a:lnTo>
                    <a:pt x="4340784" y="4195699"/>
                  </a:lnTo>
                  <a:lnTo>
                    <a:pt x="4292041" y="4203547"/>
                  </a:lnTo>
                  <a:lnTo>
                    <a:pt x="4245191" y="4217784"/>
                  </a:lnTo>
                  <a:lnTo>
                    <a:pt x="4200702" y="4238180"/>
                  </a:lnTo>
                  <a:lnTo>
                    <a:pt x="4159059" y="4264558"/>
                  </a:lnTo>
                  <a:lnTo>
                    <a:pt x="4120718" y="4296702"/>
                  </a:lnTo>
                  <a:lnTo>
                    <a:pt x="4087063" y="4333710"/>
                  </a:lnTo>
                  <a:lnTo>
                    <a:pt x="4059047" y="4374235"/>
                  </a:lnTo>
                  <a:lnTo>
                    <a:pt x="4036898" y="4417822"/>
                  </a:lnTo>
                  <a:lnTo>
                    <a:pt x="4020807" y="4463986"/>
                  </a:lnTo>
                  <a:lnTo>
                    <a:pt x="4011003" y="4512259"/>
                  </a:lnTo>
                  <a:lnTo>
                    <a:pt x="4007688" y="4562195"/>
                  </a:lnTo>
                  <a:lnTo>
                    <a:pt x="4010939" y="4610773"/>
                  </a:lnTo>
                  <a:lnTo>
                    <a:pt x="4020464" y="4657953"/>
                  </a:lnTo>
                  <a:lnTo>
                    <a:pt x="4035945" y="4703191"/>
                  </a:lnTo>
                  <a:lnTo>
                    <a:pt x="4057027" y="4745850"/>
                  </a:lnTo>
                  <a:lnTo>
                    <a:pt x="4083507" y="4785626"/>
                  </a:lnTo>
                  <a:lnTo>
                    <a:pt x="4114927" y="4821694"/>
                  </a:lnTo>
                  <a:lnTo>
                    <a:pt x="4151020" y="4853610"/>
                  </a:lnTo>
                  <a:lnTo>
                    <a:pt x="4191444" y="4880813"/>
                  </a:lnTo>
                  <a:lnTo>
                    <a:pt x="4207954" y="4893551"/>
                  </a:lnTo>
                  <a:lnTo>
                    <a:pt x="4220464" y="4909845"/>
                  </a:lnTo>
                  <a:lnTo>
                    <a:pt x="4228376" y="4928705"/>
                  </a:lnTo>
                  <a:lnTo>
                    <a:pt x="4231144" y="4949152"/>
                  </a:lnTo>
                  <a:lnTo>
                    <a:pt x="4231144" y="5035334"/>
                  </a:lnTo>
                  <a:lnTo>
                    <a:pt x="4236161" y="5063033"/>
                  </a:lnTo>
                  <a:lnTo>
                    <a:pt x="4250004" y="5086451"/>
                  </a:lnTo>
                  <a:lnTo>
                    <a:pt x="4270845" y="5103711"/>
                  </a:lnTo>
                  <a:lnTo>
                    <a:pt x="4296854" y="5112905"/>
                  </a:lnTo>
                  <a:lnTo>
                    <a:pt x="4296867" y="5166804"/>
                  </a:lnTo>
                  <a:lnTo>
                    <a:pt x="4298937" y="5177015"/>
                  </a:lnTo>
                  <a:lnTo>
                    <a:pt x="4304589" y="5185372"/>
                  </a:lnTo>
                  <a:lnTo>
                    <a:pt x="4311777" y="5190236"/>
                  </a:lnTo>
                  <a:lnTo>
                    <a:pt x="4439678" y="5190236"/>
                  </a:lnTo>
                  <a:lnTo>
                    <a:pt x="4446867" y="5185372"/>
                  </a:lnTo>
                  <a:lnTo>
                    <a:pt x="4452518" y="5177015"/>
                  </a:lnTo>
                  <a:lnTo>
                    <a:pt x="4454588" y="5166804"/>
                  </a:lnTo>
                  <a:lnTo>
                    <a:pt x="4454588" y="5140490"/>
                  </a:lnTo>
                  <a:lnTo>
                    <a:pt x="4454588" y="5114188"/>
                  </a:lnTo>
                  <a:lnTo>
                    <a:pt x="4454588" y="5112905"/>
                  </a:lnTo>
                  <a:lnTo>
                    <a:pt x="4480611" y="5103711"/>
                  </a:lnTo>
                  <a:lnTo>
                    <a:pt x="4501451" y="5086451"/>
                  </a:lnTo>
                  <a:lnTo>
                    <a:pt x="4515294" y="5063033"/>
                  </a:lnTo>
                  <a:lnTo>
                    <a:pt x="4515548" y="5061623"/>
                  </a:lnTo>
                  <a:lnTo>
                    <a:pt x="4520311" y="5035334"/>
                  </a:lnTo>
                  <a:lnTo>
                    <a:pt x="4520311" y="5009045"/>
                  </a:lnTo>
                  <a:lnTo>
                    <a:pt x="4520311" y="4956505"/>
                  </a:lnTo>
                  <a:lnTo>
                    <a:pt x="4520311" y="4949152"/>
                  </a:lnTo>
                  <a:lnTo>
                    <a:pt x="4523079" y="4928705"/>
                  </a:lnTo>
                  <a:lnTo>
                    <a:pt x="4530991" y="4909845"/>
                  </a:lnTo>
                  <a:lnTo>
                    <a:pt x="4543501" y="4893551"/>
                  </a:lnTo>
                  <a:lnTo>
                    <a:pt x="4560011" y="4880813"/>
                  </a:lnTo>
                  <a:lnTo>
                    <a:pt x="4600816" y="4853406"/>
                  </a:lnTo>
                  <a:lnTo>
                    <a:pt x="4637075" y="4821453"/>
                  </a:lnTo>
                  <a:lnTo>
                    <a:pt x="4668520" y="4785423"/>
                  </a:lnTo>
                  <a:lnTo>
                    <a:pt x="4694872" y="4745850"/>
                  </a:lnTo>
                  <a:lnTo>
                    <a:pt x="4715853" y="4703191"/>
                  </a:lnTo>
                  <a:lnTo>
                    <a:pt x="4731194" y="4657953"/>
                  </a:lnTo>
                  <a:lnTo>
                    <a:pt x="4740580" y="4610773"/>
                  </a:lnTo>
                  <a:lnTo>
                    <a:pt x="4740656" y="4609719"/>
                  </a:lnTo>
                  <a:lnTo>
                    <a:pt x="4743767" y="4562195"/>
                  </a:lnTo>
                  <a:close/>
                </a:path>
                <a:path w="17091660" h="5253355">
                  <a:moveTo>
                    <a:pt x="17091038" y="390728"/>
                  </a:moveTo>
                  <a:lnTo>
                    <a:pt x="17087990" y="341744"/>
                  </a:lnTo>
                  <a:lnTo>
                    <a:pt x="17079100" y="294563"/>
                  </a:lnTo>
                  <a:lnTo>
                    <a:pt x="17064724" y="249567"/>
                  </a:lnTo>
                  <a:lnTo>
                    <a:pt x="17045229" y="207111"/>
                  </a:lnTo>
                  <a:lnTo>
                    <a:pt x="17027602" y="178346"/>
                  </a:lnTo>
                  <a:lnTo>
                    <a:pt x="17027602" y="390728"/>
                  </a:lnTo>
                  <a:lnTo>
                    <a:pt x="17027513" y="4527639"/>
                  </a:lnTo>
                  <a:lnTo>
                    <a:pt x="17024071" y="4574591"/>
                  </a:lnTo>
                  <a:lnTo>
                    <a:pt x="17024007" y="4574870"/>
                  </a:lnTo>
                  <a:lnTo>
                    <a:pt x="17023893" y="4575365"/>
                  </a:lnTo>
                  <a:lnTo>
                    <a:pt x="17013797" y="4620666"/>
                  </a:lnTo>
                  <a:lnTo>
                    <a:pt x="16997299" y="4664075"/>
                  </a:lnTo>
                  <a:lnTo>
                    <a:pt x="16975049" y="4704296"/>
                  </a:lnTo>
                  <a:lnTo>
                    <a:pt x="16947553" y="4740834"/>
                  </a:lnTo>
                  <a:lnTo>
                    <a:pt x="16915308" y="4773168"/>
                  </a:lnTo>
                  <a:lnTo>
                    <a:pt x="16878821" y="4800765"/>
                  </a:lnTo>
                  <a:lnTo>
                    <a:pt x="16838575" y="4823130"/>
                  </a:lnTo>
                  <a:lnTo>
                    <a:pt x="16794810" y="4839855"/>
                  </a:lnTo>
                  <a:lnTo>
                    <a:pt x="16794620" y="4839855"/>
                  </a:lnTo>
                  <a:lnTo>
                    <a:pt x="16748697" y="4850117"/>
                  </a:lnTo>
                  <a:lnTo>
                    <a:pt x="16748430" y="4850117"/>
                  </a:lnTo>
                  <a:lnTo>
                    <a:pt x="16700310" y="4853660"/>
                  </a:lnTo>
                  <a:lnTo>
                    <a:pt x="13823150" y="4853660"/>
                  </a:lnTo>
                  <a:lnTo>
                    <a:pt x="13774915" y="4850117"/>
                  </a:lnTo>
                  <a:lnTo>
                    <a:pt x="13728840" y="4839855"/>
                  </a:lnTo>
                  <a:lnTo>
                    <a:pt x="13685419" y="4823345"/>
                  </a:lnTo>
                  <a:lnTo>
                    <a:pt x="13645185" y="4801095"/>
                  </a:lnTo>
                  <a:lnTo>
                    <a:pt x="13608647" y="4773600"/>
                  </a:lnTo>
                  <a:lnTo>
                    <a:pt x="13576326" y="4741354"/>
                  </a:lnTo>
                  <a:lnTo>
                    <a:pt x="13548716" y="4704867"/>
                  </a:lnTo>
                  <a:lnTo>
                    <a:pt x="13526351" y="4664621"/>
                  </a:lnTo>
                  <a:lnTo>
                    <a:pt x="13509739" y="4621123"/>
                  </a:lnTo>
                  <a:lnTo>
                    <a:pt x="13499389" y="4574870"/>
                  </a:lnTo>
                  <a:lnTo>
                    <a:pt x="13495922" y="4527639"/>
                  </a:lnTo>
                  <a:lnTo>
                    <a:pt x="13495833" y="390728"/>
                  </a:lnTo>
                  <a:lnTo>
                    <a:pt x="13499376" y="342747"/>
                  </a:lnTo>
                  <a:lnTo>
                    <a:pt x="13499452" y="342226"/>
                  </a:lnTo>
                  <a:lnTo>
                    <a:pt x="13499567" y="341744"/>
                  </a:lnTo>
                  <a:lnTo>
                    <a:pt x="13509739" y="296430"/>
                  </a:lnTo>
                  <a:lnTo>
                    <a:pt x="13526351" y="253022"/>
                  </a:lnTo>
                  <a:lnTo>
                    <a:pt x="13548716" y="212788"/>
                  </a:lnTo>
                  <a:lnTo>
                    <a:pt x="13576326" y="176250"/>
                  </a:lnTo>
                  <a:lnTo>
                    <a:pt x="13608647" y="143929"/>
                  </a:lnTo>
                  <a:lnTo>
                    <a:pt x="13645185" y="116319"/>
                  </a:lnTo>
                  <a:lnTo>
                    <a:pt x="13685419" y="93954"/>
                  </a:lnTo>
                  <a:lnTo>
                    <a:pt x="13729107" y="77241"/>
                  </a:lnTo>
                  <a:lnTo>
                    <a:pt x="13729297" y="77241"/>
                  </a:lnTo>
                  <a:lnTo>
                    <a:pt x="13775042" y="66967"/>
                  </a:lnTo>
                  <a:lnTo>
                    <a:pt x="13775309" y="66967"/>
                  </a:lnTo>
                  <a:lnTo>
                    <a:pt x="13823150" y="63436"/>
                  </a:lnTo>
                  <a:lnTo>
                    <a:pt x="16700310" y="63436"/>
                  </a:lnTo>
                  <a:lnTo>
                    <a:pt x="16748532" y="66967"/>
                  </a:lnTo>
                  <a:lnTo>
                    <a:pt x="16794607" y="77241"/>
                  </a:lnTo>
                  <a:lnTo>
                    <a:pt x="16838016" y="93751"/>
                  </a:lnTo>
                  <a:lnTo>
                    <a:pt x="16878250" y="116001"/>
                  </a:lnTo>
                  <a:lnTo>
                    <a:pt x="16914787" y="143497"/>
                  </a:lnTo>
                  <a:lnTo>
                    <a:pt x="16947122" y="175742"/>
                  </a:lnTo>
                  <a:lnTo>
                    <a:pt x="16974719" y="212229"/>
                  </a:lnTo>
                  <a:lnTo>
                    <a:pt x="16997083" y="252476"/>
                  </a:lnTo>
                  <a:lnTo>
                    <a:pt x="17013695" y="295973"/>
                  </a:lnTo>
                  <a:lnTo>
                    <a:pt x="17013797" y="296430"/>
                  </a:lnTo>
                  <a:lnTo>
                    <a:pt x="17024046" y="342226"/>
                  </a:lnTo>
                  <a:lnTo>
                    <a:pt x="17024084" y="342747"/>
                  </a:lnTo>
                  <a:lnTo>
                    <a:pt x="17027602" y="390728"/>
                  </a:lnTo>
                  <a:lnTo>
                    <a:pt x="17027602" y="178346"/>
                  </a:lnTo>
                  <a:lnTo>
                    <a:pt x="16992384" y="131292"/>
                  </a:lnTo>
                  <a:lnTo>
                    <a:pt x="16959885" y="98793"/>
                  </a:lnTo>
                  <a:lnTo>
                    <a:pt x="16923589" y="70116"/>
                  </a:lnTo>
                  <a:lnTo>
                    <a:pt x="16884003" y="45847"/>
                  </a:lnTo>
                  <a:lnTo>
                    <a:pt x="16841521" y="26339"/>
                  </a:lnTo>
                  <a:lnTo>
                    <a:pt x="16796500" y="11950"/>
                  </a:lnTo>
                  <a:lnTo>
                    <a:pt x="16749306" y="3048"/>
                  </a:lnTo>
                  <a:lnTo>
                    <a:pt x="16700310" y="0"/>
                  </a:lnTo>
                  <a:lnTo>
                    <a:pt x="13823150" y="0"/>
                  </a:lnTo>
                  <a:lnTo>
                    <a:pt x="13774166" y="3048"/>
                  </a:lnTo>
                  <a:lnTo>
                    <a:pt x="13726986" y="11950"/>
                  </a:lnTo>
                  <a:lnTo>
                    <a:pt x="13681977" y="26339"/>
                  </a:lnTo>
                  <a:lnTo>
                    <a:pt x="13639508" y="45847"/>
                  </a:lnTo>
                  <a:lnTo>
                    <a:pt x="13599960" y="70116"/>
                  </a:lnTo>
                  <a:lnTo>
                    <a:pt x="13563689" y="98793"/>
                  </a:lnTo>
                  <a:lnTo>
                    <a:pt x="13531063" y="131483"/>
                  </a:lnTo>
                  <a:lnTo>
                    <a:pt x="13502450" y="167855"/>
                  </a:lnTo>
                  <a:lnTo>
                    <a:pt x="13478205" y="207530"/>
                  </a:lnTo>
                  <a:lnTo>
                    <a:pt x="13458711" y="250151"/>
                  </a:lnTo>
                  <a:lnTo>
                    <a:pt x="13444334" y="295338"/>
                  </a:lnTo>
                  <a:lnTo>
                    <a:pt x="13444220" y="295973"/>
                  </a:lnTo>
                  <a:lnTo>
                    <a:pt x="13444131" y="296430"/>
                  </a:lnTo>
                  <a:lnTo>
                    <a:pt x="13435444" y="342747"/>
                  </a:lnTo>
                  <a:lnTo>
                    <a:pt x="13432409" y="390728"/>
                  </a:lnTo>
                  <a:lnTo>
                    <a:pt x="13432409" y="4527639"/>
                  </a:lnTo>
                  <a:lnTo>
                    <a:pt x="13435444" y="4576623"/>
                  </a:lnTo>
                  <a:lnTo>
                    <a:pt x="13444334" y="4623803"/>
                  </a:lnTo>
                  <a:lnTo>
                    <a:pt x="13458711" y="4668799"/>
                  </a:lnTo>
                  <a:lnTo>
                    <a:pt x="13478205" y="4711255"/>
                  </a:lnTo>
                  <a:lnTo>
                    <a:pt x="13502450" y="4750803"/>
                  </a:lnTo>
                  <a:lnTo>
                    <a:pt x="13531063" y="4787074"/>
                  </a:lnTo>
                  <a:lnTo>
                    <a:pt x="13563689" y="4819701"/>
                  </a:lnTo>
                  <a:lnTo>
                    <a:pt x="13599960" y="4848314"/>
                  </a:lnTo>
                  <a:lnTo>
                    <a:pt x="13639508" y="4872558"/>
                  </a:lnTo>
                  <a:lnTo>
                    <a:pt x="13681977" y="4892040"/>
                  </a:lnTo>
                  <a:lnTo>
                    <a:pt x="13726986" y="4906416"/>
                  </a:lnTo>
                  <a:lnTo>
                    <a:pt x="13765352" y="4913655"/>
                  </a:lnTo>
                  <a:lnTo>
                    <a:pt x="16757980" y="4913655"/>
                  </a:lnTo>
                  <a:lnTo>
                    <a:pt x="16796131" y="4906416"/>
                  </a:lnTo>
                  <a:lnTo>
                    <a:pt x="16796309" y="4906416"/>
                  </a:lnTo>
                  <a:lnTo>
                    <a:pt x="16841635" y="4891875"/>
                  </a:lnTo>
                  <a:lnTo>
                    <a:pt x="16884193" y="4872279"/>
                  </a:lnTo>
                  <a:lnTo>
                    <a:pt x="16914483" y="4853660"/>
                  </a:lnTo>
                  <a:lnTo>
                    <a:pt x="16923843" y="4847907"/>
                  </a:lnTo>
                  <a:lnTo>
                    <a:pt x="16960203" y="4819154"/>
                  </a:lnTo>
                  <a:lnTo>
                    <a:pt x="16992905" y="4786376"/>
                  </a:lnTo>
                  <a:lnTo>
                    <a:pt x="17021556" y="4749965"/>
                  </a:lnTo>
                  <a:lnTo>
                    <a:pt x="17045801" y="4710277"/>
                  </a:lnTo>
                  <a:lnTo>
                    <a:pt x="17065244" y="4667707"/>
                  </a:lnTo>
                  <a:lnTo>
                    <a:pt x="17079519" y="4622609"/>
                  </a:lnTo>
                  <a:lnTo>
                    <a:pt x="17088244" y="4575365"/>
                  </a:lnTo>
                  <a:lnTo>
                    <a:pt x="17088282" y="4574591"/>
                  </a:lnTo>
                  <a:lnTo>
                    <a:pt x="17090962" y="4527639"/>
                  </a:lnTo>
                  <a:lnTo>
                    <a:pt x="17091038" y="3907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963582" y="397042"/>
            <a:ext cx="12584041" cy="1729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6100"/>
              </a:lnSpc>
              <a:spcBef>
                <a:spcPts val="95"/>
              </a:spcBef>
            </a:pPr>
            <a:r>
              <a:rPr sz="3200" spc="-275" dirty="0">
                <a:latin typeface="Arial Black"/>
                <a:cs typeface="Arial Black"/>
              </a:rPr>
              <a:t>ОЦІНЮВАННЯ</a:t>
            </a:r>
            <a:r>
              <a:rPr sz="3200" spc="-375" dirty="0">
                <a:latin typeface="Arial Black"/>
                <a:cs typeface="Arial Black"/>
              </a:rPr>
              <a:t> </a:t>
            </a:r>
            <a:r>
              <a:rPr sz="3200" spc="-385" dirty="0">
                <a:latin typeface="Arial Black"/>
                <a:cs typeface="Arial Black"/>
              </a:rPr>
              <a:t>СТУПЕНЯ</a:t>
            </a:r>
            <a:r>
              <a:rPr sz="3200" spc="-370" dirty="0">
                <a:latin typeface="Arial Black"/>
                <a:cs typeface="Arial Black"/>
              </a:rPr>
              <a:t> </a:t>
            </a:r>
            <a:r>
              <a:rPr sz="3200" spc="-240" dirty="0">
                <a:latin typeface="Arial Black"/>
                <a:cs typeface="Arial Black"/>
              </a:rPr>
              <a:t>РОЗВИТКУ</a:t>
            </a:r>
            <a:r>
              <a:rPr sz="3200" spc="-370" dirty="0">
                <a:latin typeface="Arial Black"/>
                <a:cs typeface="Arial Black"/>
              </a:rPr>
              <a:t> </a:t>
            </a:r>
            <a:r>
              <a:rPr sz="3200" spc="-225" dirty="0">
                <a:latin typeface="Arial Black"/>
                <a:cs typeface="Arial Black"/>
              </a:rPr>
              <a:t>БІЗНЕС</a:t>
            </a:r>
            <a:r>
              <a:rPr sz="3200" b="1" spc="-225" dirty="0">
                <a:latin typeface="Century Gothic"/>
                <a:cs typeface="Century Gothic"/>
              </a:rPr>
              <a:t>-</a:t>
            </a:r>
            <a:r>
              <a:rPr sz="3200" spc="-155" dirty="0">
                <a:latin typeface="Arial Black"/>
                <a:cs typeface="Arial Black"/>
              </a:rPr>
              <a:t>КОМУНІКАЦІЙ</a:t>
            </a:r>
            <a:r>
              <a:rPr sz="3200" spc="-370" dirty="0">
                <a:latin typeface="Arial Black"/>
                <a:cs typeface="Arial Black"/>
              </a:rPr>
              <a:t> </a:t>
            </a:r>
            <a:r>
              <a:rPr sz="3200" spc="-50" dirty="0">
                <a:latin typeface="Arial Black"/>
                <a:cs typeface="Arial Black"/>
              </a:rPr>
              <a:t>У </a:t>
            </a:r>
            <a:r>
              <a:rPr sz="3200" spc="-345" dirty="0">
                <a:latin typeface="Arial Black"/>
                <a:cs typeface="Arial Black"/>
              </a:rPr>
              <a:t>СФЕРІ</a:t>
            </a:r>
            <a:r>
              <a:rPr sz="3200" spc="-405" dirty="0">
                <a:latin typeface="Arial Black"/>
                <a:cs typeface="Arial Black"/>
              </a:rPr>
              <a:t> </a:t>
            </a:r>
            <a:r>
              <a:rPr sz="3200" spc="-245" dirty="0">
                <a:latin typeface="Arial Black"/>
                <a:cs typeface="Arial Black"/>
              </a:rPr>
              <a:t>ПІДПРИЄМНИЦТВА</a:t>
            </a:r>
            <a:r>
              <a:rPr sz="3200" b="1" spc="-245" dirty="0">
                <a:latin typeface="Century Gothic"/>
                <a:cs typeface="Century Gothic"/>
              </a:rPr>
              <a:t>,</a:t>
            </a:r>
            <a:r>
              <a:rPr sz="3200" b="1" spc="-215" dirty="0">
                <a:latin typeface="Century Gothic"/>
                <a:cs typeface="Century Gothic"/>
              </a:rPr>
              <a:t> </a:t>
            </a:r>
            <a:r>
              <a:rPr sz="3200" spc="-254" dirty="0">
                <a:latin typeface="Arial Black"/>
                <a:cs typeface="Arial Black"/>
              </a:rPr>
              <a:t>ТОРГІВЛІ</a:t>
            </a:r>
            <a:r>
              <a:rPr sz="3200" spc="-405" dirty="0">
                <a:latin typeface="Arial Black"/>
                <a:cs typeface="Arial Black"/>
              </a:rPr>
              <a:t> </a:t>
            </a:r>
            <a:r>
              <a:rPr sz="3200" spc="-420" dirty="0">
                <a:latin typeface="Arial Black"/>
                <a:cs typeface="Arial Black"/>
              </a:rPr>
              <a:t>ТА</a:t>
            </a:r>
            <a:r>
              <a:rPr sz="3200" spc="-405" dirty="0">
                <a:latin typeface="Arial Black"/>
                <a:cs typeface="Arial Black"/>
              </a:rPr>
              <a:t> </a:t>
            </a:r>
            <a:r>
              <a:rPr sz="3200" spc="-275" dirty="0">
                <a:latin typeface="Arial Black"/>
                <a:cs typeface="Arial Black"/>
              </a:rPr>
              <a:t>БІРЖОВОЇ </a:t>
            </a:r>
            <a:r>
              <a:rPr sz="3200" spc="-290" dirty="0">
                <a:latin typeface="Arial Black"/>
                <a:cs typeface="Arial Black"/>
              </a:rPr>
              <a:t>ДІЯЛЬНОСТІ</a:t>
            </a:r>
            <a:r>
              <a:rPr sz="3200" spc="-420" dirty="0">
                <a:latin typeface="Arial Black"/>
                <a:cs typeface="Arial Black"/>
              </a:rPr>
              <a:t> </a:t>
            </a:r>
            <a:r>
              <a:rPr sz="3200" spc="-400" dirty="0">
                <a:latin typeface="Arial Black"/>
                <a:cs typeface="Arial Black"/>
              </a:rPr>
              <a:t>ПЕРЕДБАЧАЄ</a:t>
            </a:r>
            <a:r>
              <a:rPr sz="3200" spc="-420" dirty="0">
                <a:latin typeface="Arial Black"/>
                <a:cs typeface="Arial Black"/>
              </a:rPr>
              <a:t> </a:t>
            </a:r>
            <a:r>
              <a:rPr sz="3200" spc="-270" dirty="0">
                <a:latin typeface="Arial Black"/>
                <a:cs typeface="Arial Black"/>
              </a:rPr>
              <a:t>ТАКІ</a:t>
            </a:r>
            <a:r>
              <a:rPr sz="3200" spc="-415" dirty="0">
                <a:latin typeface="Arial Black"/>
                <a:cs typeface="Arial Black"/>
              </a:rPr>
              <a:t> </a:t>
            </a:r>
            <a:r>
              <a:rPr sz="3200" spc="-55" dirty="0">
                <a:latin typeface="Arial Black"/>
                <a:cs typeface="Arial Black"/>
              </a:rPr>
              <a:t>НАПРЯМИ</a:t>
            </a:r>
            <a:r>
              <a:rPr sz="3500" b="1" spc="-55" dirty="0">
                <a:latin typeface="Century Gothic"/>
                <a:cs typeface="Century Gothic"/>
              </a:rPr>
              <a:t>:</a:t>
            </a:r>
            <a:endParaRPr sz="3500" dirty="0">
              <a:latin typeface="Century Gothic"/>
              <a:cs typeface="Century Gothic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09861" y="2663323"/>
            <a:ext cx="12298045" cy="3997960"/>
            <a:chOff x="309861" y="2663323"/>
            <a:chExt cx="12298045" cy="399796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8250" y="2663323"/>
              <a:ext cx="95250" cy="952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9861" y="6584944"/>
              <a:ext cx="76200" cy="762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14977" y="6584944"/>
              <a:ext cx="76200" cy="762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867066" y="5218734"/>
              <a:ext cx="4740910" cy="1053465"/>
            </a:xfrm>
            <a:custGeom>
              <a:avLst/>
              <a:gdLst/>
              <a:ahLst/>
              <a:cxnLst/>
              <a:rect l="l" t="t" r="r" b="b"/>
              <a:pathLst>
                <a:path w="4740909" h="1053464">
                  <a:moveTo>
                    <a:pt x="727608" y="129540"/>
                  </a:moveTo>
                  <a:lnTo>
                    <a:pt x="717308" y="86360"/>
                  </a:lnTo>
                  <a:lnTo>
                    <a:pt x="706031" y="64770"/>
                  </a:lnTo>
                  <a:lnTo>
                    <a:pt x="701408" y="57150"/>
                  </a:lnTo>
                  <a:lnTo>
                    <a:pt x="696391" y="50800"/>
                  </a:lnTo>
                  <a:lnTo>
                    <a:pt x="691019" y="44450"/>
                  </a:lnTo>
                  <a:lnTo>
                    <a:pt x="686714" y="40640"/>
                  </a:lnTo>
                  <a:lnTo>
                    <a:pt x="686219" y="40208"/>
                  </a:lnTo>
                  <a:lnTo>
                    <a:pt x="686219" y="130810"/>
                  </a:lnTo>
                  <a:lnTo>
                    <a:pt x="686219" y="149860"/>
                  </a:lnTo>
                  <a:lnTo>
                    <a:pt x="669505" y="194310"/>
                  </a:lnTo>
                  <a:lnTo>
                    <a:pt x="658444" y="207010"/>
                  </a:lnTo>
                  <a:lnTo>
                    <a:pt x="503745" y="361950"/>
                  </a:lnTo>
                  <a:lnTo>
                    <a:pt x="503745" y="363220"/>
                  </a:lnTo>
                  <a:lnTo>
                    <a:pt x="500824" y="359410"/>
                  </a:lnTo>
                  <a:lnTo>
                    <a:pt x="375158" y="234950"/>
                  </a:lnTo>
                  <a:lnTo>
                    <a:pt x="348462" y="207010"/>
                  </a:lnTo>
                  <a:lnTo>
                    <a:pt x="342595" y="201930"/>
                  </a:lnTo>
                  <a:lnTo>
                    <a:pt x="337591" y="195580"/>
                  </a:lnTo>
                  <a:lnTo>
                    <a:pt x="321779" y="157480"/>
                  </a:lnTo>
                  <a:lnTo>
                    <a:pt x="320636" y="133350"/>
                  </a:lnTo>
                  <a:lnTo>
                    <a:pt x="321691" y="124460"/>
                  </a:lnTo>
                  <a:lnTo>
                    <a:pt x="323824" y="116840"/>
                  </a:lnTo>
                  <a:lnTo>
                    <a:pt x="325069" y="115570"/>
                  </a:lnTo>
                  <a:lnTo>
                    <a:pt x="325069" y="111760"/>
                  </a:lnTo>
                  <a:lnTo>
                    <a:pt x="325272" y="111760"/>
                  </a:lnTo>
                  <a:lnTo>
                    <a:pt x="325551" y="110490"/>
                  </a:lnTo>
                  <a:lnTo>
                    <a:pt x="326618" y="106680"/>
                  </a:lnTo>
                  <a:lnTo>
                    <a:pt x="327926" y="104140"/>
                  </a:lnTo>
                  <a:lnTo>
                    <a:pt x="331292" y="96520"/>
                  </a:lnTo>
                  <a:lnTo>
                    <a:pt x="331685" y="95250"/>
                  </a:lnTo>
                  <a:lnTo>
                    <a:pt x="333362" y="91440"/>
                  </a:lnTo>
                  <a:lnTo>
                    <a:pt x="340690" y="78740"/>
                  </a:lnTo>
                  <a:lnTo>
                    <a:pt x="349592" y="68580"/>
                  </a:lnTo>
                  <a:lnTo>
                    <a:pt x="360045" y="59690"/>
                  </a:lnTo>
                  <a:lnTo>
                    <a:pt x="372046" y="52070"/>
                  </a:lnTo>
                  <a:lnTo>
                    <a:pt x="374611" y="52070"/>
                  </a:lnTo>
                  <a:lnTo>
                    <a:pt x="375818" y="50800"/>
                  </a:lnTo>
                  <a:lnTo>
                    <a:pt x="377901" y="50800"/>
                  </a:lnTo>
                  <a:lnTo>
                    <a:pt x="380034" y="49530"/>
                  </a:lnTo>
                  <a:lnTo>
                    <a:pt x="382219" y="48260"/>
                  </a:lnTo>
                  <a:lnTo>
                    <a:pt x="384467" y="46990"/>
                  </a:lnTo>
                  <a:lnTo>
                    <a:pt x="400875" y="43180"/>
                  </a:lnTo>
                  <a:lnTo>
                    <a:pt x="405358" y="41910"/>
                  </a:lnTo>
                  <a:lnTo>
                    <a:pt x="409879" y="41910"/>
                  </a:lnTo>
                  <a:lnTo>
                    <a:pt x="414439" y="40640"/>
                  </a:lnTo>
                  <a:lnTo>
                    <a:pt x="418985" y="40640"/>
                  </a:lnTo>
                  <a:lnTo>
                    <a:pt x="465785" y="52070"/>
                  </a:lnTo>
                  <a:lnTo>
                    <a:pt x="466750" y="53340"/>
                  </a:lnTo>
                  <a:lnTo>
                    <a:pt x="473849" y="57150"/>
                  </a:lnTo>
                  <a:lnTo>
                    <a:pt x="480415" y="62230"/>
                  </a:lnTo>
                  <a:lnTo>
                    <a:pt x="486460" y="67310"/>
                  </a:lnTo>
                  <a:lnTo>
                    <a:pt x="488226" y="69850"/>
                  </a:lnTo>
                  <a:lnTo>
                    <a:pt x="489762" y="71120"/>
                  </a:lnTo>
                  <a:lnTo>
                    <a:pt x="491375" y="72390"/>
                  </a:lnTo>
                  <a:lnTo>
                    <a:pt x="493064" y="72390"/>
                  </a:lnTo>
                  <a:lnTo>
                    <a:pt x="494423" y="73660"/>
                  </a:lnTo>
                  <a:lnTo>
                    <a:pt x="495655" y="73660"/>
                  </a:lnTo>
                  <a:lnTo>
                    <a:pt x="500659" y="76200"/>
                  </a:lnTo>
                  <a:lnTo>
                    <a:pt x="511505" y="74930"/>
                  </a:lnTo>
                  <a:lnTo>
                    <a:pt x="513943" y="72390"/>
                  </a:lnTo>
                  <a:lnTo>
                    <a:pt x="515658" y="72390"/>
                  </a:lnTo>
                  <a:lnTo>
                    <a:pt x="517283" y="71120"/>
                  </a:lnTo>
                  <a:lnTo>
                    <a:pt x="518833" y="68580"/>
                  </a:lnTo>
                  <a:lnTo>
                    <a:pt x="520496" y="67310"/>
                  </a:lnTo>
                  <a:lnTo>
                    <a:pt x="526326" y="62230"/>
                  </a:lnTo>
                  <a:lnTo>
                    <a:pt x="532625" y="58420"/>
                  </a:lnTo>
                  <a:lnTo>
                    <a:pt x="539407" y="53340"/>
                  </a:lnTo>
                  <a:lnTo>
                    <a:pt x="541464" y="52070"/>
                  </a:lnTo>
                  <a:lnTo>
                    <a:pt x="553732" y="46990"/>
                  </a:lnTo>
                  <a:lnTo>
                    <a:pt x="566394" y="43180"/>
                  </a:lnTo>
                  <a:lnTo>
                    <a:pt x="592924" y="40640"/>
                  </a:lnTo>
                  <a:lnTo>
                    <a:pt x="597458" y="41910"/>
                  </a:lnTo>
                  <a:lnTo>
                    <a:pt x="601941" y="41910"/>
                  </a:lnTo>
                  <a:lnTo>
                    <a:pt x="606399" y="43180"/>
                  </a:lnTo>
                  <a:lnTo>
                    <a:pt x="617651" y="45720"/>
                  </a:lnTo>
                  <a:lnTo>
                    <a:pt x="623074" y="48260"/>
                  </a:lnTo>
                  <a:lnTo>
                    <a:pt x="625132" y="48260"/>
                  </a:lnTo>
                  <a:lnTo>
                    <a:pt x="627138" y="49530"/>
                  </a:lnTo>
                  <a:lnTo>
                    <a:pt x="629094" y="49530"/>
                  </a:lnTo>
                  <a:lnTo>
                    <a:pt x="631291" y="50800"/>
                  </a:lnTo>
                  <a:lnTo>
                    <a:pt x="632498" y="52070"/>
                  </a:lnTo>
                  <a:lnTo>
                    <a:pt x="635012" y="52070"/>
                  </a:lnTo>
                  <a:lnTo>
                    <a:pt x="667105" y="80010"/>
                  </a:lnTo>
                  <a:lnTo>
                    <a:pt x="679475" y="105410"/>
                  </a:lnTo>
                  <a:lnTo>
                    <a:pt x="680491" y="107950"/>
                  </a:lnTo>
                  <a:lnTo>
                    <a:pt x="680491" y="110490"/>
                  </a:lnTo>
                  <a:lnTo>
                    <a:pt x="682726" y="115570"/>
                  </a:lnTo>
                  <a:lnTo>
                    <a:pt x="685025" y="123190"/>
                  </a:lnTo>
                  <a:lnTo>
                    <a:pt x="686219" y="130810"/>
                  </a:lnTo>
                  <a:lnTo>
                    <a:pt x="686219" y="40208"/>
                  </a:lnTo>
                  <a:lnTo>
                    <a:pt x="685266" y="39370"/>
                  </a:lnTo>
                  <a:lnTo>
                    <a:pt x="679170" y="33020"/>
                  </a:lnTo>
                  <a:lnTo>
                    <a:pt x="672744" y="27940"/>
                  </a:lnTo>
                  <a:lnTo>
                    <a:pt x="666038" y="22860"/>
                  </a:lnTo>
                  <a:lnTo>
                    <a:pt x="659066" y="19050"/>
                  </a:lnTo>
                  <a:lnTo>
                    <a:pt x="651827" y="15240"/>
                  </a:lnTo>
                  <a:lnTo>
                    <a:pt x="649630" y="13970"/>
                  </a:lnTo>
                  <a:lnTo>
                    <a:pt x="634657" y="7620"/>
                  </a:lnTo>
                  <a:lnTo>
                    <a:pt x="619277" y="2540"/>
                  </a:lnTo>
                  <a:lnTo>
                    <a:pt x="603465" y="0"/>
                  </a:lnTo>
                  <a:lnTo>
                    <a:pt x="573608" y="0"/>
                  </a:lnTo>
                  <a:lnTo>
                    <a:pt x="566864" y="1270"/>
                  </a:lnTo>
                  <a:lnTo>
                    <a:pt x="550316" y="3810"/>
                  </a:lnTo>
                  <a:lnTo>
                    <a:pt x="534581" y="10160"/>
                  </a:lnTo>
                  <a:lnTo>
                    <a:pt x="519633" y="17780"/>
                  </a:lnTo>
                  <a:lnTo>
                    <a:pt x="503491" y="27940"/>
                  </a:lnTo>
                  <a:lnTo>
                    <a:pt x="494792" y="21590"/>
                  </a:lnTo>
                  <a:lnTo>
                    <a:pt x="459968" y="5080"/>
                  </a:lnTo>
                  <a:lnTo>
                    <a:pt x="431673" y="0"/>
                  </a:lnTo>
                  <a:lnTo>
                    <a:pt x="402831" y="0"/>
                  </a:lnTo>
                  <a:lnTo>
                    <a:pt x="365709" y="10160"/>
                  </a:lnTo>
                  <a:lnTo>
                    <a:pt x="355904" y="15240"/>
                  </a:lnTo>
                  <a:lnTo>
                    <a:pt x="355282" y="15240"/>
                  </a:lnTo>
                  <a:lnTo>
                    <a:pt x="321741" y="39370"/>
                  </a:lnTo>
                  <a:lnTo>
                    <a:pt x="315988" y="44450"/>
                  </a:lnTo>
                  <a:lnTo>
                    <a:pt x="310591" y="50800"/>
                  </a:lnTo>
                  <a:lnTo>
                    <a:pt x="305549" y="57150"/>
                  </a:lnTo>
                  <a:lnTo>
                    <a:pt x="300913" y="64770"/>
                  </a:lnTo>
                  <a:lnTo>
                    <a:pt x="296710" y="71120"/>
                  </a:lnTo>
                  <a:lnTo>
                    <a:pt x="282384" y="110490"/>
                  </a:lnTo>
                  <a:lnTo>
                    <a:pt x="279438" y="127000"/>
                  </a:lnTo>
                  <a:lnTo>
                    <a:pt x="279488" y="151130"/>
                  </a:lnTo>
                  <a:lnTo>
                    <a:pt x="281381" y="163830"/>
                  </a:lnTo>
                  <a:lnTo>
                    <a:pt x="283019" y="171450"/>
                  </a:lnTo>
                  <a:lnTo>
                    <a:pt x="285127" y="179070"/>
                  </a:lnTo>
                  <a:lnTo>
                    <a:pt x="287718" y="186690"/>
                  </a:lnTo>
                  <a:lnTo>
                    <a:pt x="288531" y="189230"/>
                  </a:lnTo>
                  <a:lnTo>
                    <a:pt x="308775" y="224790"/>
                  </a:lnTo>
                  <a:lnTo>
                    <a:pt x="329882" y="247650"/>
                  </a:lnTo>
                  <a:lnTo>
                    <a:pt x="342011" y="260350"/>
                  </a:lnTo>
                  <a:lnTo>
                    <a:pt x="354291" y="271780"/>
                  </a:lnTo>
                  <a:lnTo>
                    <a:pt x="366763" y="284480"/>
                  </a:lnTo>
                  <a:lnTo>
                    <a:pt x="418642" y="336550"/>
                  </a:lnTo>
                  <a:lnTo>
                    <a:pt x="472490" y="389890"/>
                  </a:lnTo>
                  <a:lnTo>
                    <a:pt x="479552" y="396240"/>
                  </a:lnTo>
                  <a:lnTo>
                    <a:pt x="487311" y="400050"/>
                  </a:lnTo>
                  <a:lnTo>
                    <a:pt x="495769" y="402590"/>
                  </a:lnTo>
                  <a:lnTo>
                    <a:pt x="511225" y="402590"/>
                  </a:lnTo>
                  <a:lnTo>
                    <a:pt x="519696" y="400050"/>
                  </a:lnTo>
                  <a:lnTo>
                    <a:pt x="527456" y="396240"/>
                  </a:lnTo>
                  <a:lnTo>
                    <a:pt x="534530" y="389890"/>
                  </a:lnTo>
                  <a:lnTo>
                    <a:pt x="561238" y="363220"/>
                  </a:lnTo>
                  <a:lnTo>
                    <a:pt x="659815" y="265430"/>
                  </a:lnTo>
                  <a:lnTo>
                    <a:pt x="679335" y="245110"/>
                  </a:lnTo>
                  <a:lnTo>
                    <a:pt x="689000" y="236220"/>
                  </a:lnTo>
                  <a:lnTo>
                    <a:pt x="698461" y="224790"/>
                  </a:lnTo>
                  <a:lnTo>
                    <a:pt x="719010" y="187960"/>
                  </a:lnTo>
                  <a:lnTo>
                    <a:pt x="726490" y="156210"/>
                  </a:lnTo>
                  <a:lnTo>
                    <a:pt x="727024" y="153670"/>
                  </a:lnTo>
                  <a:lnTo>
                    <a:pt x="727392" y="151130"/>
                  </a:lnTo>
                  <a:lnTo>
                    <a:pt x="727494" y="149860"/>
                  </a:lnTo>
                  <a:lnTo>
                    <a:pt x="727608" y="129540"/>
                  </a:lnTo>
                  <a:close/>
                </a:path>
                <a:path w="4740909" h="1053464">
                  <a:moveTo>
                    <a:pt x="1047267" y="510540"/>
                  </a:moveTo>
                  <a:lnTo>
                    <a:pt x="1037590" y="476250"/>
                  </a:lnTo>
                  <a:lnTo>
                    <a:pt x="1034580" y="471170"/>
                  </a:lnTo>
                  <a:lnTo>
                    <a:pt x="1029169" y="463550"/>
                  </a:lnTo>
                  <a:lnTo>
                    <a:pt x="1022858" y="455930"/>
                  </a:lnTo>
                  <a:lnTo>
                    <a:pt x="1011313" y="447040"/>
                  </a:lnTo>
                  <a:lnTo>
                    <a:pt x="1002995" y="442036"/>
                  </a:lnTo>
                  <a:lnTo>
                    <a:pt x="1002995" y="514350"/>
                  </a:lnTo>
                  <a:lnTo>
                    <a:pt x="1002957" y="515620"/>
                  </a:lnTo>
                  <a:lnTo>
                    <a:pt x="719035" y="816610"/>
                  </a:lnTo>
                  <a:lnTo>
                    <a:pt x="694537" y="836930"/>
                  </a:lnTo>
                  <a:lnTo>
                    <a:pt x="688187" y="842010"/>
                  </a:lnTo>
                  <a:lnTo>
                    <a:pt x="681532" y="845820"/>
                  </a:lnTo>
                  <a:lnTo>
                    <a:pt x="674560" y="849630"/>
                  </a:lnTo>
                  <a:lnTo>
                    <a:pt x="667270" y="853440"/>
                  </a:lnTo>
                  <a:lnTo>
                    <a:pt x="247345" y="958850"/>
                  </a:lnTo>
                  <a:lnTo>
                    <a:pt x="242836" y="960120"/>
                  </a:lnTo>
                  <a:lnTo>
                    <a:pt x="239064" y="961390"/>
                  </a:lnTo>
                  <a:lnTo>
                    <a:pt x="236029" y="965200"/>
                  </a:lnTo>
                  <a:lnTo>
                    <a:pt x="194729" y="1008380"/>
                  </a:lnTo>
                  <a:lnTo>
                    <a:pt x="44640" y="1008380"/>
                  </a:lnTo>
                  <a:lnTo>
                    <a:pt x="44640" y="833120"/>
                  </a:lnTo>
                  <a:lnTo>
                    <a:pt x="238302" y="638810"/>
                  </a:lnTo>
                  <a:lnTo>
                    <a:pt x="244995" y="633730"/>
                  </a:lnTo>
                  <a:lnTo>
                    <a:pt x="252298" y="631190"/>
                  </a:lnTo>
                  <a:lnTo>
                    <a:pt x="260210" y="628650"/>
                  </a:lnTo>
                  <a:lnTo>
                    <a:pt x="647687" y="628650"/>
                  </a:lnTo>
                  <a:lnTo>
                    <a:pt x="654519" y="631190"/>
                  </a:lnTo>
                  <a:lnTo>
                    <a:pt x="660882" y="633730"/>
                  </a:lnTo>
                  <a:lnTo>
                    <a:pt x="666750" y="638810"/>
                  </a:lnTo>
                  <a:lnTo>
                    <a:pt x="668248" y="640080"/>
                  </a:lnTo>
                  <a:lnTo>
                    <a:pt x="673011" y="645160"/>
                  </a:lnTo>
                  <a:lnTo>
                    <a:pt x="676541" y="651510"/>
                  </a:lnTo>
                  <a:lnTo>
                    <a:pt x="678840" y="659130"/>
                  </a:lnTo>
                  <a:lnTo>
                    <a:pt x="679919" y="665480"/>
                  </a:lnTo>
                  <a:lnTo>
                    <a:pt x="679919" y="668020"/>
                  </a:lnTo>
                  <a:lnTo>
                    <a:pt x="655535" y="704850"/>
                  </a:lnTo>
                  <a:lnTo>
                    <a:pt x="648258" y="707390"/>
                  </a:lnTo>
                  <a:lnTo>
                    <a:pt x="380898" y="707390"/>
                  </a:lnTo>
                  <a:lnTo>
                    <a:pt x="377990" y="708660"/>
                  </a:lnTo>
                  <a:lnTo>
                    <a:pt x="372376" y="709930"/>
                  </a:lnTo>
                  <a:lnTo>
                    <a:pt x="369887" y="712470"/>
                  </a:lnTo>
                  <a:lnTo>
                    <a:pt x="365569" y="716280"/>
                  </a:lnTo>
                  <a:lnTo>
                    <a:pt x="363905" y="718820"/>
                  </a:lnTo>
                  <a:lnTo>
                    <a:pt x="361569" y="723900"/>
                  </a:lnTo>
                  <a:lnTo>
                    <a:pt x="360984" y="727710"/>
                  </a:lnTo>
                  <a:lnTo>
                    <a:pt x="360984" y="732790"/>
                  </a:lnTo>
                  <a:lnTo>
                    <a:pt x="380898" y="753110"/>
                  </a:lnTo>
                  <a:lnTo>
                    <a:pt x="640372" y="753110"/>
                  </a:lnTo>
                  <a:lnTo>
                    <a:pt x="664794" y="749300"/>
                  </a:lnTo>
                  <a:lnTo>
                    <a:pt x="672617" y="746760"/>
                  </a:lnTo>
                  <a:lnTo>
                    <a:pt x="680123" y="742950"/>
                  </a:lnTo>
                  <a:lnTo>
                    <a:pt x="687171" y="737870"/>
                  </a:lnTo>
                  <a:lnTo>
                    <a:pt x="693775" y="734060"/>
                  </a:lnTo>
                  <a:lnTo>
                    <a:pt x="699909" y="727710"/>
                  </a:lnTo>
                  <a:lnTo>
                    <a:pt x="705040" y="722630"/>
                  </a:lnTo>
                  <a:lnTo>
                    <a:pt x="709409" y="716280"/>
                  </a:lnTo>
                  <a:lnTo>
                    <a:pt x="782853" y="640080"/>
                  </a:lnTo>
                  <a:lnTo>
                    <a:pt x="935253" y="487680"/>
                  </a:lnTo>
                  <a:lnTo>
                    <a:pt x="963295" y="476250"/>
                  </a:lnTo>
                  <a:lnTo>
                    <a:pt x="965238" y="476250"/>
                  </a:lnTo>
                  <a:lnTo>
                    <a:pt x="999591" y="499110"/>
                  </a:lnTo>
                  <a:lnTo>
                    <a:pt x="1002995" y="514350"/>
                  </a:lnTo>
                  <a:lnTo>
                    <a:pt x="1002995" y="442036"/>
                  </a:lnTo>
                  <a:lnTo>
                    <a:pt x="998651" y="439420"/>
                  </a:lnTo>
                  <a:lnTo>
                    <a:pt x="984872" y="434340"/>
                  </a:lnTo>
                  <a:lnTo>
                    <a:pt x="969962" y="431800"/>
                  </a:lnTo>
                  <a:lnTo>
                    <a:pt x="969276" y="427990"/>
                  </a:lnTo>
                  <a:lnTo>
                    <a:pt x="946289" y="387350"/>
                  </a:lnTo>
                  <a:lnTo>
                    <a:pt x="944626" y="384810"/>
                  </a:lnTo>
                  <a:lnTo>
                    <a:pt x="933107" y="375920"/>
                  </a:lnTo>
                  <a:lnTo>
                    <a:pt x="926134" y="372389"/>
                  </a:lnTo>
                  <a:lnTo>
                    <a:pt x="926134" y="440690"/>
                  </a:lnTo>
                  <a:lnTo>
                    <a:pt x="920089" y="443230"/>
                  </a:lnTo>
                  <a:lnTo>
                    <a:pt x="914349" y="447040"/>
                  </a:lnTo>
                  <a:lnTo>
                    <a:pt x="908926" y="452120"/>
                  </a:lnTo>
                  <a:lnTo>
                    <a:pt x="903820" y="455930"/>
                  </a:lnTo>
                  <a:lnTo>
                    <a:pt x="719709" y="640080"/>
                  </a:lnTo>
                  <a:lnTo>
                    <a:pt x="716153" y="631190"/>
                  </a:lnTo>
                  <a:lnTo>
                    <a:pt x="714667" y="628650"/>
                  </a:lnTo>
                  <a:lnTo>
                    <a:pt x="688682" y="599440"/>
                  </a:lnTo>
                  <a:lnTo>
                    <a:pt x="682193" y="595630"/>
                  </a:lnTo>
                  <a:lnTo>
                    <a:pt x="858710" y="419100"/>
                  </a:lnTo>
                  <a:lnTo>
                    <a:pt x="864831" y="414020"/>
                  </a:lnTo>
                  <a:lnTo>
                    <a:pt x="871550" y="410210"/>
                  </a:lnTo>
                  <a:lnTo>
                    <a:pt x="878852" y="407670"/>
                  </a:lnTo>
                  <a:lnTo>
                    <a:pt x="896188" y="407670"/>
                  </a:lnTo>
                  <a:lnTo>
                    <a:pt x="902982" y="410210"/>
                  </a:lnTo>
                  <a:lnTo>
                    <a:pt x="909231" y="414020"/>
                  </a:lnTo>
                  <a:lnTo>
                    <a:pt x="914933" y="419100"/>
                  </a:lnTo>
                  <a:lnTo>
                    <a:pt x="919454" y="422910"/>
                  </a:lnTo>
                  <a:lnTo>
                    <a:pt x="922782" y="427990"/>
                  </a:lnTo>
                  <a:lnTo>
                    <a:pt x="924928" y="434340"/>
                  </a:lnTo>
                  <a:lnTo>
                    <a:pt x="925576" y="436880"/>
                  </a:lnTo>
                  <a:lnTo>
                    <a:pt x="925982" y="438150"/>
                  </a:lnTo>
                  <a:lnTo>
                    <a:pt x="926058" y="439420"/>
                  </a:lnTo>
                  <a:lnTo>
                    <a:pt x="926134" y="440690"/>
                  </a:lnTo>
                  <a:lnTo>
                    <a:pt x="926134" y="372389"/>
                  </a:lnTo>
                  <a:lnTo>
                    <a:pt x="920572" y="369570"/>
                  </a:lnTo>
                  <a:lnTo>
                    <a:pt x="907021" y="364490"/>
                  </a:lnTo>
                  <a:lnTo>
                    <a:pt x="892454" y="363220"/>
                  </a:lnTo>
                  <a:lnTo>
                    <a:pt x="886714" y="361950"/>
                  </a:lnTo>
                  <a:lnTo>
                    <a:pt x="862304" y="365760"/>
                  </a:lnTo>
                  <a:lnTo>
                    <a:pt x="854494" y="368300"/>
                  </a:lnTo>
                  <a:lnTo>
                    <a:pt x="846975" y="372110"/>
                  </a:lnTo>
                  <a:lnTo>
                    <a:pt x="839927" y="377190"/>
                  </a:lnTo>
                  <a:lnTo>
                    <a:pt x="833323" y="381000"/>
                  </a:lnTo>
                  <a:lnTo>
                    <a:pt x="827176" y="387350"/>
                  </a:lnTo>
                  <a:lnTo>
                    <a:pt x="630364" y="584200"/>
                  </a:lnTo>
                  <a:lnTo>
                    <a:pt x="262572" y="584200"/>
                  </a:lnTo>
                  <a:lnTo>
                    <a:pt x="244868" y="586740"/>
                  </a:lnTo>
                  <a:lnTo>
                    <a:pt x="207429" y="607060"/>
                  </a:lnTo>
                  <a:lnTo>
                    <a:pt x="6667" y="807720"/>
                  </a:lnTo>
                  <a:lnTo>
                    <a:pt x="38" y="817880"/>
                  </a:lnTo>
                  <a:lnTo>
                    <a:pt x="203" y="824230"/>
                  </a:lnTo>
                  <a:lnTo>
                    <a:pt x="203" y="1028700"/>
                  </a:lnTo>
                  <a:lnTo>
                    <a:pt x="0" y="1031240"/>
                  </a:lnTo>
                  <a:lnTo>
                    <a:pt x="12" y="1033780"/>
                  </a:lnTo>
                  <a:lnTo>
                    <a:pt x="596" y="1036320"/>
                  </a:lnTo>
                  <a:lnTo>
                    <a:pt x="2870" y="1042670"/>
                  </a:lnTo>
                  <a:lnTo>
                    <a:pt x="4483" y="1043940"/>
                  </a:lnTo>
                  <a:lnTo>
                    <a:pt x="8661" y="1049020"/>
                  </a:lnTo>
                  <a:lnTo>
                    <a:pt x="11074" y="1050290"/>
                  </a:lnTo>
                  <a:lnTo>
                    <a:pt x="16522" y="1052830"/>
                  </a:lnTo>
                  <a:lnTo>
                    <a:pt x="210426" y="1052830"/>
                  </a:lnTo>
                  <a:lnTo>
                    <a:pt x="215798" y="1050290"/>
                  </a:lnTo>
                  <a:lnTo>
                    <a:pt x="220205" y="1046480"/>
                  </a:lnTo>
                  <a:lnTo>
                    <a:pt x="256882" y="1008380"/>
                  </a:lnTo>
                  <a:lnTo>
                    <a:pt x="264223" y="1000760"/>
                  </a:lnTo>
                  <a:lnTo>
                    <a:pt x="679323" y="895350"/>
                  </a:lnTo>
                  <a:lnTo>
                    <a:pt x="730999" y="864870"/>
                  </a:lnTo>
                  <a:lnTo>
                    <a:pt x="1022819" y="575310"/>
                  </a:lnTo>
                  <a:lnTo>
                    <a:pt x="1045718" y="533400"/>
                  </a:lnTo>
                  <a:lnTo>
                    <a:pt x="1047267" y="521970"/>
                  </a:lnTo>
                  <a:lnTo>
                    <a:pt x="1047267" y="510540"/>
                  </a:lnTo>
                  <a:close/>
                </a:path>
                <a:path w="4740909" h="1053464">
                  <a:moveTo>
                    <a:pt x="4464380" y="359422"/>
                  </a:moveTo>
                  <a:lnTo>
                    <a:pt x="4459440" y="329730"/>
                  </a:lnTo>
                  <a:lnTo>
                    <a:pt x="4445711" y="304063"/>
                  </a:lnTo>
                  <a:lnTo>
                    <a:pt x="4424908" y="284048"/>
                  </a:lnTo>
                  <a:lnTo>
                    <a:pt x="4398670" y="271360"/>
                  </a:lnTo>
                  <a:lnTo>
                    <a:pt x="4398670" y="241134"/>
                  </a:lnTo>
                  <a:lnTo>
                    <a:pt x="4396587" y="230936"/>
                  </a:lnTo>
                  <a:lnTo>
                    <a:pt x="4390936" y="222567"/>
                  </a:lnTo>
                  <a:lnTo>
                    <a:pt x="4382579" y="216928"/>
                  </a:lnTo>
                  <a:lnTo>
                    <a:pt x="4372368" y="214845"/>
                  </a:lnTo>
                  <a:lnTo>
                    <a:pt x="4362158" y="216916"/>
                  </a:lnTo>
                  <a:lnTo>
                    <a:pt x="4353801" y="222567"/>
                  </a:lnTo>
                  <a:lnTo>
                    <a:pt x="4348150" y="230924"/>
                  </a:lnTo>
                  <a:lnTo>
                    <a:pt x="4346079" y="241134"/>
                  </a:lnTo>
                  <a:lnTo>
                    <a:pt x="4346079" y="271360"/>
                  </a:lnTo>
                  <a:lnTo>
                    <a:pt x="4319841" y="284048"/>
                  </a:lnTo>
                  <a:lnTo>
                    <a:pt x="4299026" y="304050"/>
                  </a:lnTo>
                  <a:lnTo>
                    <a:pt x="4285310" y="329730"/>
                  </a:lnTo>
                  <a:lnTo>
                    <a:pt x="4280357" y="359422"/>
                  </a:lnTo>
                  <a:lnTo>
                    <a:pt x="4287596" y="395211"/>
                  </a:lnTo>
                  <a:lnTo>
                    <a:pt x="4307332" y="424459"/>
                  </a:lnTo>
                  <a:lnTo>
                    <a:pt x="4336580" y="444195"/>
                  </a:lnTo>
                  <a:lnTo>
                    <a:pt x="4387723" y="454520"/>
                  </a:lnTo>
                  <a:lnTo>
                    <a:pt x="4400258" y="462965"/>
                  </a:lnTo>
                  <a:lnTo>
                    <a:pt x="4408703" y="475500"/>
                  </a:lnTo>
                  <a:lnTo>
                    <a:pt x="4411789" y="490867"/>
                  </a:lnTo>
                  <a:lnTo>
                    <a:pt x="4408703" y="506234"/>
                  </a:lnTo>
                  <a:lnTo>
                    <a:pt x="4400258" y="518756"/>
                  </a:lnTo>
                  <a:lnTo>
                    <a:pt x="4387735" y="527189"/>
                  </a:lnTo>
                  <a:lnTo>
                    <a:pt x="4372368" y="530288"/>
                  </a:lnTo>
                  <a:lnTo>
                    <a:pt x="4357001" y="527202"/>
                  </a:lnTo>
                  <a:lnTo>
                    <a:pt x="4344467" y="518756"/>
                  </a:lnTo>
                  <a:lnTo>
                    <a:pt x="4336034" y="506234"/>
                  </a:lnTo>
                  <a:lnTo>
                    <a:pt x="4330865" y="480656"/>
                  </a:lnTo>
                  <a:lnTo>
                    <a:pt x="4325213" y="472300"/>
                  </a:lnTo>
                  <a:lnTo>
                    <a:pt x="4316844" y="466648"/>
                  </a:lnTo>
                  <a:lnTo>
                    <a:pt x="4306646" y="464578"/>
                  </a:lnTo>
                  <a:lnTo>
                    <a:pt x="4296435" y="466648"/>
                  </a:lnTo>
                  <a:lnTo>
                    <a:pt x="4288079" y="472300"/>
                  </a:lnTo>
                  <a:lnTo>
                    <a:pt x="4282440" y="480656"/>
                  </a:lnTo>
                  <a:lnTo>
                    <a:pt x="4280357" y="490867"/>
                  </a:lnTo>
                  <a:lnTo>
                    <a:pt x="4285310" y="520560"/>
                  </a:lnTo>
                  <a:lnTo>
                    <a:pt x="4299026" y="546239"/>
                  </a:lnTo>
                  <a:lnTo>
                    <a:pt x="4319841" y="566242"/>
                  </a:lnTo>
                  <a:lnTo>
                    <a:pt x="4346079" y="578929"/>
                  </a:lnTo>
                  <a:lnTo>
                    <a:pt x="4346079" y="609155"/>
                  </a:lnTo>
                  <a:lnTo>
                    <a:pt x="4348162" y="619366"/>
                  </a:lnTo>
                  <a:lnTo>
                    <a:pt x="4353814" y="627722"/>
                  </a:lnTo>
                  <a:lnTo>
                    <a:pt x="4362170" y="633374"/>
                  </a:lnTo>
                  <a:lnTo>
                    <a:pt x="4372368" y="635444"/>
                  </a:lnTo>
                  <a:lnTo>
                    <a:pt x="4382579" y="633374"/>
                  </a:lnTo>
                  <a:lnTo>
                    <a:pt x="4390936" y="627722"/>
                  </a:lnTo>
                  <a:lnTo>
                    <a:pt x="4396587" y="619366"/>
                  </a:lnTo>
                  <a:lnTo>
                    <a:pt x="4398670" y="609155"/>
                  </a:lnTo>
                  <a:lnTo>
                    <a:pt x="4398670" y="578929"/>
                  </a:lnTo>
                  <a:lnTo>
                    <a:pt x="4424908" y="566242"/>
                  </a:lnTo>
                  <a:lnTo>
                    <a:pt x="4445711" y="546227"/>
                  </a:lnTo>
                  <a:lnTo>
                    <a:pt x="4459440" y="520560"/>
                  </a:lnTo>
                  <a:lnTo>
                    <a:pt x="4464380" y="490867"/>
                  </a:lnTo>
                  <a:lnTo>
                    <a:pt x="4457141" y="455079"/>
                  </a:lnTo>
                  <a:lnTo>
                    <a:pt x="4437405" y="425831"/>
                  </a:lnTo>
                  <a:lnTo>
                    <a:pt x="4408157" y="406095"/>
                  </a:lnTo>
                  <a:lnTo>
                    <a:pt x="4357014" y="395757"/>
                  </a:lnTo>
                  <a:lnTo>
                    <a:pt x="4344479" y="387324"/>
                  </a:lnTo>
                  <a:lnTo>
                    <a:pt x="4336034" y="374789"/>
                  </a:lnTo>
                  <a:lnTo>
                    <a:pt x="4332948" y="359422"/>
                  </a:lnTo>
                  <a:lnTo>
                    <a:pt x="4336034" y="344068"/>
                  </a:lnTo>
                  <a:lnTo>
                    <a:pt x="4344479" y="331533"/>
                  </a:lnTo>
                  <a:lnTo>
                    <a:pt x="4357014" y="323088"/>
                  </a:lnTo>
                  <a:lnTo>
                    <a:pt x="4372368" y="320001"/>
                  </a:lnTo>
                  <a:lnTo>
                    <a:pt x="4387735" y="323088"/>
                  </a:lnTo>
                  <a:lnTo>
                    <a:pt x="4400270" y="331533"/>
                  </a:lnTo>
                  <a:lnTo>
                    <a:pt x="4408703" y="344055"/>
                  </a:lnTo>
                  <a:lnTo>
                    <a:pt x="4413872" y="369633"/>
                  </a:lnTo>
                  <a:lnTo>
                    <a:pt x="4419524" y="377990"/>
                  </a:lnTo>
                  <a:lnTo>
                    <a:pt x="4427880" y="383641"/>
                  </a:lnTo>
                  <a:lnTo>
                    <a:pt x="4438091" y="385724"/>
                  </a:lnTo>
                  <a:lnTo>
                    <a:pt x="4448289" y="383641"/>
                  </a:lnTo>
                  <a:lnTo>
                    <a:pt x="4456658" y="377990"/>
                  </a:lnTo>
                  <a:lnTo>
                    <a:pt x="4462297" y="369633"/>
                  </a:lnTo>
                  <a:lnTo>
                    <a:pt x="4464380" y="359422"/>
                  </a:lnTo>
                  <a:close/>
                </a:path>
                <a:path w="4740909" h="1053464">
                  <a:moveTo>
                    <a:pt x="4740427" y="425183"/>
                  </a:moveTo>
                  <a:lnTo>
                    <a:pt x="4733937" y="356908"/>
                  </a:lnTo>
                  <a:lnTo>
                    <a:pt x="4722660" y="313016"/>
                  </a:lnTo>
                  <a:lnTo>
                    <a:pt x="4706175" y="271322"/>
                  </a:lnTo>
                  <a:lnTo>
                    <a:pt x="4687290" y="236639"/>
                  </a:lnTo>
                  <a:lnTo>
                    <a:pt x="4687290" y="405739"/>
                  </a:lnTo>
                  <a:lnTo>
                    <a:pt x="4687201" y="410210"/>
                  </a:lnTo>
                  <a:lnTo>
                    <a:pt x="4686287" y="456603"/>
                  </a:lnTo>
                  <a:lnTo>
                    <a:pt x="4677448" y="505739"/>
                  </a:lnTo>
                  <a:lnTo>
                    <a:pt x="4661205" y="552361"/>
                  </a:lnTo>
                  <a:lnTo>
                    <a:pt x="4637964" y="595706"/>
                  </a:lnTo>
                  <a:lnTo>
                    <a:pt x="4608131" y="634987"/>
                  </a:lnTo>
                  <a:lnTo>
                    <a:pt x="4572127" y="669455"/>
                  </a:lnTo>
                  <a:lnTo>
                    <a:pt x="4530356" y="698309"/>
                  </a:lnTo>
                  <a:lnTo>
                    <a:pt x="4502912" y="719493"/>
                  </a:lnTo>
                  <a:lnTo>
                    <a:pt x="4477956" y="756539"/>
                  </a:lnTo>
                  <a:lnTo>
                    <a:pt x="4464380" y="812139"/>
                  </a:lnTo>
                  <a:lnTo>
                    <a:pt x="4464380" y="819492"/>
                  </a:lnTo>
                  <a:lnTo>
                    <a:pt x="4464367" y="872032"/>
                  </a:lnTo>
                  <a:lnTo>
                    <a:pt x="4464367" y="898321"/>
                  </a:lnTo>
                  <a:lnTo>
                    <a:pt x="4462297" y="908545"/>
                  </a:lnTo>
                  <a:lnTo>
                    <a:pt x="4456658" y="916901"/>
                  </a:lnTo>
                  <a:lnTo>
                    <a:pt x="4448289" y="922540"/>
                  </a:lnTo>
                  <a:lnTo>
                    <a:pt x="4438091" y="924610"/>
                  </a:lnTo>
                  <a:lnTo>
                    <a:pt x="4398670" y="924610"/>
                  </a:lnTo>
                  <a:lnTo>
                    <a:pt x="4398670" y="977176"/>
                  </a:lnTo>
                  <a:lnTo>
                    <a:pt x="4398670" y="1003477"/>
                  </a:lnTo>
                  <a:lnTo>
                    <a:pt x="4346079" y="1003477"/>
                  </a:lnTo>
                  <a:lnTo>
                    <a:pt x="4346079" y="977176"/>
                  </a:lnTo>
                  <a:lnTo>
                    <a:pt x="4398670" y="977176"/>
                  </a:lnTo>
                  <a:lnTo>
                    <a:pt x="4398670" y="924610"/>
                  </a:lnTo>
                  <a:lnTo>
                    <a:pt x="4306659" y="924610"/>
                  </a:lnTo>
                  <a:lnTo>
                    <a:pt x="4296448" y="922540"/>
                  </a:lnTo>
                  <a:lnTo>
                    <a:pt x="4288079" y="916901"/>
                  </a:lnTo>
                  <a:lnTo>
                    <a:pt x="4282440" y="908545"/>
                  </a:lnTo>
                  <a:lnTo>
                    <a:pt x="4280357" y="898321"/>
                  </a:lnTo>
                  <a:lnTo>
                    <a:pt x="4280357" y="872032"/>
                  </a:lnTo>
                  <a:lnTo>
                    <a:pt x="4464367" y="872032"/>
                  </a:lnTo>
                  <a:lnTo>
                    <a:pt x="4464367" y="819492"/>
                  </a:lnTo>
                  <a:lnTo>
                    <a:pt x="4280370" y="819492"/>
                  </a:lnTo>
                  <a:lnTo>
                    <a:pt x="4280370" y="812139"/>
                  </a:lnTo>
                  <a:lnTo>
                    <a:pt x="4275785" y="777925"/>
                  </a:lnTo>
                  <a:lnTo>
                    <a:pt x="4262653" y="746531"/>
                  </a:lnTo>
                  <a:lnTo>
                    <a:pt x="4241889" y="719493"/>
                  </a:lnTo>
                  <a:lnTo>
                    <a:pt x="4214393" y="698309"/>
                  </a:lnTo>
                  <a:lnTo>
                    <a:pt x="4175125" y="671360"/>
                  </a:lnTo>
                  <a:lnTo>
                    <a:pt x="4140758" y="639191"/>
                  </a:lnTo>
                  <a:lnTo>
                    <a:pt x="4111688" y="602538"/>
                  </a:lnTo>
                  <a:lnTo>
                    <a:pt x="4088358" y="562089"/>
                  </a:lnTo>
                  <a:lnTo>
                    <a:pt x="4071175" y="518579"/>
                  </a:lnTo>
                  <a:lnTo>
                    <a:pt x="4060558" y="472694"/>
                  </a:lnTo>
                  <a:lnTo>
                    <a:pt x="4056926" y="425183"/>
                  </a:lnTo>
                  <a:lnTo>
                    <a:pt x="4061002" y="373976"/>
                  </a:lnTo>
                  <a:lnTo>
                    <a:pt x="4073055" y="324916"/>
                  </a:lnTo>
                  <a:lnTo>
                    <a:pt x="4092752" y="278688"/>
                  </a:lnTo>
                  <a:lnTo>
                    <a:pt x="4119816" y="236004"/>
                  </a:lnTo>
                  <a:lnTo>
                    <a:pt x="4153928" y="197548"/>
                  </a:lnTo>
                  <a:lnTo>
                    <a:pt x="4191482" y="166611"/>
                  </a:lnTo>
                  <a:lnTo>
                    <a:pt x="4232745" y="142113"/>
                  </a:lnTo>
                  <a:lnTo>
                    <a:pt x="4277080" y="124294"/>
                  </a:lnTo>
                  <a:lnTo>
                    <a:pt x="4323842" y="113423"/>
                  </a:lnTo>
                  <a:lnTo>
                    <a:pt x="4372368" y="109740"/>
                  </a:lnTo>
                  <a:lnTo>
                    <a:pt x="4381043" y="109740"/>
                  </a:lnTo>
                  <a:lnTo>
                    <a:pt x="4432490" y="115506"/>
                  </a:lnTo>
                  <a:lnTo>
                    <a:pt x="4477270" y="127889"/>
                  </a:lnTo>
                  <a:lnTo>
                    <a:pt x="4519282" y="146558"/>
                  </a:lnTo>
                  <a:lnTo>
                    <a:pt x="4557954" y="170942"/>
                  </a:lnTo>
                  <a:lnTo>
                    <a:pt x="4592701" y="200494"/>
                  </a:lnTo>
                  <a:lnTo>
                    <a:pt x="4622939" y="234632"/>
                  </a:lnTo>
                  <a:lnTo>
                    <a:pt x="4648098" y="272796"/>
                  </a:lnTo>
                  <a:lnTo>
                    <a:pt x="4667593" y="314413"/>
                  </a:lnTo>
                  <a:lnTo>
                    <a:pt x="4680851" y="358914"/>
                  </a:lnTo>
                  <a:lnTo>
                    <a:pt x="4687290" y="405739"/>
                  </a:lnTo>
                  <a:lnTo>
                    <a:pt x="4687290" y="236639"/>
                  </a:lnTo>
                  <a:lnTo>
                    <a:pt x="4659147" y="196011"/>
                  </a:lnTo>
                  <a:lnTo>
                    <a:pt x="4629378" y="163169"/>
                  </a:lnTo>
                  <a:lnTo>
                    <a:pt x="4595952" y="134035"/>
                  </a:lnTo>
                  <a:lnTo>
                    <a:pt x="4560367" y="109740"/>
                  </a:lnTo>
                  <a:lnTo>
                    <a:pt x="4559274" y="108991"/>
                  </a:lnTo>
                  <a:lnTo>
                    <a:pt x="4519701" y="88430"/>
                  </a:lnTo>
                  <a:lnTo>
                    <a:pt x="4477651" y="72732"/>
                  </a:lnTo>
                  <a:lnTo>
                    <a:pt x="4433494" y="62268"/>
                  </a:lnTo>
                  <a:lnTo>
                    <a:pt x="4387634" y="57416"/>
                  </a:lnTo>
                  <a:lnTo>
                    <a:pt x="4337443" y="58686"/>
                  </a:lnTo>
                  <a:lnTo>
                    <a:pt x="4288701" y="66535"/>
                  </a:lnTo>
                  <a:lnTo>
                    <a:pt x="4241851" y="80772"/>
                  </a:lnTo>
                  <a:lnTo>
                    <a:pt x="4197375" y="101168"/>
                  </a:lnTo>
                  <a:lnTo>
                    <a:pt x="4155719" y="127546"/>
                  </a:lnTo>
                  <a:lnTo>
                    <a:pt x="4117378" y="159689"/>
                  </a:lnTo>
                  <a:lnTo>
                    <a:pt x="4083723" y="196697"/>
                  </a:lnTo>
                  <a:lnTo>
                    <a:pt x="4055719" y="237223"/>
                  </a:lnTo>
                  <a:lnTo>
                    <a:pt x="4033558" y="280809"/>
                  </a:lnTo>
                  <a:lnTo>
                    <a:pt x="4017467" y="326974"/>
                  </a:lnTo>
                  <a:lnTo>
                    <a:pt x="4007662" y="375246"/>
                  </a:lnTo>
                  <a:lnTo>
                    <a:pt x="4004348" y="425183"/>
                  </a:lnTo>
                  <a:lnTo>
                    <a:pt x="4007599" y="473760"/>
                  </a:lnTo>
                  <a:lnTo>
                    <a:pt x="4017124" y="520941"/>
                  </a:lnTo>
                  <a:lnTo>
                    <a:pt x="4032618" y="566178"/>
                  </a:lnTo>
                  <a:lnTo>
                    <a:pt x="4053687" y="608838"/>
                  </a:lnTo>
                  <a:lnTo>
                    <a:pt x="4080167" y="648601"/>
                  </a:lnTo>
                  <a:lnTo>
                    <a:pt x="4111587" y="684682"/>
                  </a:lnTo>
                  <a:lnTo>
                    <a:pt x="4147680" y="716597"/>
                  </a:lnTo>
                  <a:lnTo>
                    <a:pt x="4188104" y="743800"/>
                  </a:lnTo>
                  <a:lnTo>
                    <a:pt x="4204627" y="756539"/>
                  </a:lnTo>
                  <a:lnTo>
                    <a:pt x="4217124" y="772833"/>
                  </a:lnTo>
                  <a:lnTo>
                    <a:pt x="4225036" y="791692"/>
                  </a:lnTo>
                  <a:lnTo>
                    <a:pt x="4227804" y="812139"/>
                  </a:lnTo>
                  <a:lnTo>
                    <a:pt x="4227804" y="898321"/>
                  </a:lnTo>
                  <a:lnTo>
                    <a:pt x="4232821" y="926020"/>
                  </a:lnTo>
                  <a:lnTo>
                    <a:pt x="4246664" y="949439"/>
                  </a:lnTo>
                  <a:lnTo>
                    <a:pt x="4267505" y="966698"/>
                  </a:lnTo>
                  <a:lnTo>
                    <a:pt x="4293514" y="975893"/>
                  </a:lnTo>
                  <a:lnTo>
                    <a:pt x="4293527" y="1029792"/>
                  </a:lnTo>
                  <a:lnTo>
                    <a:pt x="4295597" y="1040003"/>
                  </a:lnTo>
                  <a:lnTo>
                    <a:pt x="4301248" y="1048359"/>
                  </a:lnTo>
                  <a:lnTo>
                    <a:pt x="4308437" y="1053211"/>
                  </a:lnTo>
                  <a:lnTo>
                    <a:pt x="4436338" y="1053211"/>
                  </a:lnTo>
                  <a:lnTo>
                    <a:pt x="4443527" y="1048359"/>
                  </a:lnTo>
                  <a:lnTo>
                    <a:pt x="4449178" y="1040003"/>
                  </a:lnTo>
                  <a:lnTo>
                    <a:pt x="4451248" y="1029792"/>
                  </a:lnTo>
                  <a:lnTo>
                    <a:pt x="4451248" y="1003477"/>
                  </a:lnTo>
                  <a:lnTo>
                    <a:pt x="4451248" y="977176"/>
                  </a:lnTo>
                  <a:lnTo>
                    <a:pt x="4451248" y="975893"/>
                  </a:lnTo>
                  <a:lnTo>
                    <a:pt x="4477270" y="966698"/>
                  </a:lnTo>
                  <a:lnTo>
                    <a:pt x="4498111" y="949439"/>
                  </a:lnTo>
                  <a:lnTo>
                    <a:pt x="4511954" y="926020"/>
                  </a:lnTo>
                  <a:lnTo>
                    <a:pt x="4512208" y="924610"/>
                  </a:lnTo>
                  <a:lnTo>
                    <a:pt x="4516971" y="898321"/>
                  </a:lnTo>
                  <a:lnTo>
                    <a:pt x="4516971" y="872032"/>
                  </a:lnTo>
                  <a:lnTo>
                    <a:pt x="4516971" y="819492"/>
                  </a:lnTo>
                  <a:lnTo>
                    <a:pt x="4516971" y="812139"/>
                  </a:lnTo>
                  <a:lnTo>
                    <a:pt x="4519739" y="791692"/>
                  </a:lnTo>
                  <a:lnTo>
                    <a:pt x="4527651" y="772833"/>
                  </a:lnTo>
                  <a:lnTo>
                    <a:pt x="4540161" y="756539"/>
                  </a:lnTo>
                  <a:lnTo>
                    <a:pt x="4556671" y="743800"/>
                  </a:lnTo>
                  <a:lnTo>
                    <a:pt x="4597476" y="716394"/>
                  </a:lnTo>
                  <a:lnTo>
                    <a:pt x="4633734" y="684441"/>
                  </a:lnTo>
                  <a:lnTo>
                    <a:pt x="4665180" y="648411"/>
                  </a:lnTo>
                  <a:lnTo>
                    <a:pt x="4691532" y="608838"/>
                  </a:lnTo>
                  <a:lnTo>
                    <a:pt x="4712525" y="566178"/>
                  </a:lnTo>
                  <a:lnTo>
                    <a:pt x="4727854" y="520941"/>
                  </a:lnTo>
                  <a:lnTo>
                    <a:pt x="4737239" y="473760"/>
                  </a:lnTo>
                  <a:lnTo>
                    <a:pt x="4737316" y="472694"/>
                  </a:lnTo>
                  <a:lnTo>
                    <a:pt x="4740427" y="4251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09945" y="6584944"/>
              <a:ext cx="76200" cy="762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11726" y="6584944"/>
              <a:ext cx="76200" cy="7620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spc="85" dirty="0"/>
              <a:t>узгодження</a:t>
            </a:r>
            <a:r>
              <a:rPr spc="-10" dirty="0"/>
              <a:t> </a:t>
            </a:r>
            <a:r>
              <a:rPr spc="110" dirty="0"/>
              <a:t>комунікацій</a:t>
            </a:r>
            <a:r>
              <a:rPr spc="-10" dirty="0"/>
              <a:t> </a:t>
            </a:r>
            <a:r>
              <a:rPr spc="95" dirty="0"/>
              <a:t>маркетингу</a:t>
            </a:r>
            <a:r>
              <a:rPr spc="-10" dirty="0"/>
              <a:t> </a:t>
            </a:r>
            <a:r>
              <a:rPr spc="65" dirty="0"/>
              <a:t>з</a:t>
            </a:r>
            <a:r>
              <a:rPr spc="-10" dirty="0"/>
              <a:t> </a:t>
            </a:r>
            <a:r>
              <a:rPr spc="120" dirty="0"/>
              <a:t>корпоративними</a:t>
            </a:r>
            <a:r>
              <a:rPr spc="-10" dirty="0"/>
              <a:t> </a:t>
            </a:r>
            <a:r>
              <a:rPr spc="70" dirty="0"/>
              <a:t>цілями </a:t>
            </a:r>
            <a:r>
              <a:rPr spc="95" dirty="0">
                <a:latin typeface="Lucida Sans Unicode"/>
                <a:cs typeface="Lucida Sans Unicode"/>
              </a:rPr>
              <a:t>(</a:t>
            </a:r>
            <a:r>
              <a:rPr b="1" spc="95" dirty="0"/>
              <a:t>інтеграція</a:t>
            </a:r>
            <a:r>
              <a:rPr b="1" spc="-20" dirty="0"/>
              <a:t> </a:t>
            </a:r>
            <a:r>
              <a:rPr b="1" spc="135" dirty="0"/>
              <a:t>по</a:t>
            </a:r>
            <a:r>
              <a:rPr b="1" spc="-15" dirty="0"/>
              <a:t> </a:t>
            </a:r>
            <a:r>
              <a:rPr b="1" spc="65" dirty="0"/>
              <a:t>вертикалі</a:t>
            </a:r>
            <a:r>
              <a:rPr spc="65" dirty="0">
                <a:latin typeface="Lucida Sans Unicode"/>
                <a:cs typeface="Lucida Sans Unicode"/>
              </a:rPr>
              <a:t>).</a:t>
            </a:r>
            <a:r>
              <a:rPr spc="-95" dirty="0">
                <a:latin typeface="Lucida Sans Unicode"/>
                <a:cs typeface="Lucida Sans Unicode"/>
              </a:rPr>
              <a:t> </a:t>
            </a:r>
            <a:r>
              <a:rPr spc="100" dirty="0"/>
              <a:t>При</a:t>
            </a:r>
            <a:r>
              <a:rPr spc="-15" dirty="0"/>
              <a:t> </a:t>
            </a:r>
            <a:r>
              <a:rPr spc="95" dirty="0"/>
              <a:t>цьому</a:t>
            </a:r>
            <a:r>
              <a:rPr spc="-15" dirty="0"/>
              <a:t> </a:t>
            </a:r>
            <a:r>
              <a:rPr spc="70" dirty="0"/>
              <a:t>необхідна</a:t>
            </a:r>
            <a:r>
              <a:rPr spc="-15" dirty="0"/>
              <a:t> </a:t>
            </a:r>
            <a:r>
              <a:rPr spc="85" dirty="0"/>
              <a:t>підтримка </a:t>
            </a:r>
            <a:r>
              <a:rPr spc="114" dirty="0"/>
              <a:t>керівників</a:t>
            </a:r>
            <a:r>
              <a:rPr spc="30" dirty="0"/>
              <a:t> </a:t>
            </a:r>
            <a:r>
              <a:rPr spc="95" dirty="0"/>
              <a:t>вищої</a:t>
            </a:r>
            <a:r>
              <a:rPr spc="35" dirty="0"/>
              <a:t> </a:t>
            </a:r>
            <a:r>
              <a:rPr spc="100" dirty="0"/>
              <a:t>ланки</a:t>
            </a:r>
            <a:r>
              <a:rPr spc="35" dirty="0"/>
              <a:t> </a:t>
            </a:r>
            <a:r>
              <a:rPr spc="95" dirty="0"/>
              <a:t>не</a:t>
            </a:r>
            <a:r>
              <a:rPr spc="35" dirty="0"/>
              <a:t> </a:t>
            </a:r>
            <a:r>
              <a:rPr spc="95" dirty="0"/>
              <a:t>тільки</a:t>
            </a:r>
            <a:r>
              <a:rPr spc="35" dirty="0"/>
              <a:t> </a:t>
            </a:r>
            <a:r>
              <a:rPr spc="65" dirty="0"/>
              <a:t>з</a:t>
            </a:r>
            <a:r>
              <a:rPr spc="35" dirty="0"/>
              <a:t> </a:t>
            </a:r>
            <a:r>
              <a:rPr spc="110" dirty="0"/>
              <a:t>питань</a:t>
            </a:r>
            <a:r>
              <a:rPr spc="35" dirty="0"/>
              <a:t> </a:t>
            </a:r>
            <a:r>
              <a:rPr dirty="0"/>
              <a:t>інтеграції</a:t>
            </a:r>
            <a:r>
              <a:rPr dirty="0">
                <a:latin typeface="Lucida Sans Unicode"/>
                <a:cs typeface="Lucida Sans Unicode"/>
              </a:rPr>
              <a:t>,</a:t>
            </a:r>
            <a:r>
              <a:rPr spc="-45" dirty="0">
                <a:latin typeface="Lucida Sans Unicode"/>
                <a:cs typeface="Lucida Sans Unicode"/>
              </a:rPr>
              <a:t> </a:t>
            </a:r>
            <a:r>
              <a:rPr dirty="0"/>
              <a:t>але</a:t>
            </a:r>
            <a:r>
              <a:rPr spc="35" dirty="0"/>
              <a:t> </a:t>
            </a:r>
            <a:r>
              <a:rPr spc="175" dirty="0"/>
              <a:t>й</a:t>
            </a:r>
            <a:r>
              <a:rPr spc="35" dirty="0"/>
              <a:t> </a:t>
            </a:r>
            <a:r>
              <a:rPr spc="-25" dirty="0"/>
              <a:t>за </a:t>
            </a:r>
            <a:r>
              <a:rPr spc="55" dirty="0"/>
              <a:t>формами</a:t>
            </a:r>
            <a:r>
              <a:rPr spc="50" dirty="0"/>
              <a:t> </a:t>
            </a:r>
            <a:r>
              <a:rPr dirty="0"/>
              <a:t>реалізації</a:t>
            </a:r>
            <a:r>
              <a:rPr spc="55" dirty="0"/>
              <a:t> </a:t>
            </a:r>
            <a:r>
              <a:rPr spc="80" dirty="0"/>
              <a:t>комунікацій</a:t>
            </a:r>
            <a:r>
              <a:rPr spc="80" dirty="0">
                <a:latin typeface="Lucida Sans Unicode"/>
                <a:cs typeface="Lucida Sans Unicode"/>
              </a:rPr>
              <a:t>.</a:t>
            </a:r>
            <a:r>
              <a:rPr spc="-25" dirty="0">
                <a:latin typeface="Lucida Sans Unicode"/>
                <a:cs typeface="Lucida Sans Unicode"/>
              </a:rPr>
              <a:t> </a:t>
            </a:r>
            <a:r>
              <a:rPr dirty="0"/>
              <a:t>Це</a:t>
            </a:r>
            <a:r>
              <a:rPr spc="55" dirty="0"/>
              <a:t> </a:t>
            </a:r>
            <a:r>
              <a:rPr dirty="0"/>
              <a:t>стає</a:t>
            </a:r>
            <a:r>
              <a:rPr spc="55" dirty="0"/>
              <a:t> </a:t>
            </a:r>
            <a:r>
              <a:rPr spc="110" dirty="0"/>
              <a:t>можливим</a:t>
            </a:r>
            <a:r>
              <a:rPr spc="50" dirty="0"/>
              <a:t> </a:t>
            </a:r>
            <a:r>
              <a:rPr spc="125" dirty="0"/>
              <a:t>при </a:t>
            </a:r>
            <a:r>
              <a:rPr spc="100" dirty="0"/>
              <a:t>чіткому</a:t>
            </a:r>
            <a:r>
              <a:rPr spc="-15" dirty="0"/>
              <a:t> </a:t>
            </a:r>
            <a:r>
              <a:rPr spc="65" dirty="0"/>
              <a:t>формулюванні</a:t>
            </a:r>
            <a:r>
              <a:rPr spc="-15" dirty="0"/>
              <a:t> </a:t>
            </a:r>
            <a:r>
              <a:rPr spc="70" dirty="0"/>
              <a:t>цілей</a:t>
            </a:r>
            <a:r>
              <a:rPr spc="-15" dirty="0"/>
              <a:t> </a:t>
            </a:r>
            <a:r>
              <a:rPr spc="110" dirty="0"/>
              <a:t>комунікацій</a:t>
            </a:r>
            <a:r>
              <a:rPr spc="-10" dirty="0"/>
              <a:t> </a:t>
            </a:r>
            <a:r>
              <a:rPr spc="75" dirty="0"/>
              <a:t>і</a:t>
            </a:r>
            <a:r>
              <a:rPr spc="-15" dirty="0"/>
              <a:t> </a:t>
            </a:r>
            <a:r>
              <a:rPr spc="65" dirty="0"/>
              <a:t>завдань</a:t>
            </a:r>
            <a:r>
              <a:rPr spc="-15" dirty="0"/>
              <a:t> </a:t>
            </a:r>
            <a:r>
              <a:rPr spc="45" dirty="0"/>
              <a:t>із </a:t>
            </a:r>
            <a:r>
              <a:rPr spc="90" dirty="0"/>
              <a:t>завоювання</a:t>
            </a:r>
            <a:r>
              <a:rPr spc="-10" dirty="0"/>
              <a:t> </a:t>
            </a:r>
            <a:r>
              <a:rPr spc="114" dirty="0"/>
              <a:t>міцних</a:t>
            </a:r>
            <a:r>
              <a:rPr spc="-10" dirty="0"/>
              <a:t> </a:t>
            </a:r>
            <a:r>
              <a:rPr spc="120" dirty="0"/>
              <a:t>позицій</a:t>
            </a:r>
            <a:r>
              <a:rPr spc="-10" dirty="0"/>
              <a:t> </a:t>
            </a:r>
            <a:r>
              <a:rPr spc="90" dirty="0"/>
              <a:t>на</a:t>
            </a:r>
            <a:r>
              <a:rPr spc="-10" dirty="0"/>
              <a:t> </a:t>
            </a:r>
            <a:r>
              <a:rPr spc="114" dirty="0"/>
              <a:t>ринках</a:t>
            </a:r>
            <a:r>
              <a:rPr spc="-10" dirty="0"/>
              <a:t> збуту</a:t>
            </a:r>
            <a:r>
              <a:rPr spc="-10" dirty="0">
                <a:latin typeface="Lucida Sans Unicode"/>
                <a:cs typeface="Lucida Sans Unicode"/>
              </a:rPr>
              <a:t>;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06711" y="6432741"/>
            <a:ext cx="3128645" cy="346864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17200"/>
              </a:lnSpc>
              <a:spcBef>
                <a:spcPts val="90"/>
              </a:spcBef>
            </a:pPr>
            <a:r>
              <a:rPr sz="1600" spc="75" dirty="0">
                <a:solidFill>
                  <a:srgbClr val="FFFFFF"/>
                </a:solidFill>
                <a:latin typeface="Arial"/>
                <a:cs typeface="Arial"/>
              </a:rPr>
              <a:t>узгодження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стратегії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бізнес</a:t>
            </a:r>
            <a:r>
              <a:rPr sz="16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sz="1600" spc="95" dirty="0">
                <a:solidFill>
                  <a:srgbClr val="FFFFFF"/>
                </a:solidFill>
                <a:latin typeface="Arial"/>
                <a:cs typeface="Arial"/>
              </a:rPr>
              <a:t>комунікацій</a:t>
            </a:r>
            <a:r>
              <a:rPr sz="16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з </a:t>
            </a:r>
            <a:r>
              <a:rPr sz="1600" spc="80" dirty="0">
                <a:solidFill>
                  <a:srgbClr val="FFFFFF"/>
                </a:solidFill>
                <a:latin typeface="Arial"/>
                <a:cs typeface="Arial"/>
              </a:rPr>
              <a:t>функціональною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Arial"/>
                <a:cs typeface="Arial"/>
              </a:rPr>
              <a:t>діяльністю </a:t>
            </a:r>
            <a:r>
              <a:rPr sz="1600" spc="100" dirty="0">
                <a:solidFill>
                  <a:srgbClr val="FFFFFF"/>
                </a:solidFill>
                <a:latin typeface="Arial"/>
                <a:cs typeface="Arial"/>
              </a:rPr>
              <a:t>корпоративних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Arial"/>
                <a:cs typeface="Arial"/>
              </a:rPr>
              <a:t>блоків </a:t>
            </a:r>
            <a:r>
              <a:rPr sz="1600" spc="85" dirty="0">
                <a:solidFill>
                  <a:srgbClr val="FFFFFF"/>
                </a:solidFill>
                <a:latin typeface="Lucida Sans Unicode"/>
                <a:cs typeface="Lucida Sans Unicode"/>
              </a:rPr>
              <a:t>(</a:t>
            </a:r>
            <a:r>
              <a:rPr sz="1600" b="1" spc="85" dirty="0">
                <a:solidFill>
                  <a:srgbClr val="FFFFFF"/>
                </a:solidFill>
                <a:latin typeface="Arial"/>
                <a:cs typeface="Arial"/>
              </a:rPr>
              <a:t>інтеграція</a:t>
            </a:r>
            <a:r>
              <a:rPr sz="1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120" dirty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65" dirty="0">
                <a:solidFill>
                  <a:srgbClr val="FFFFFF"/>
                </a:solidFill>
                <a:latin typeface="Arial"/>
                <a:cs typeface="Arial"/>
              </a:rPr>
              <a:t>горизонталі</a:t>
            </a:r>
            <a:r>
              <a:rPr sz="16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).</a:t>
            </a:r>
            <a:r>
              <a:rPr sz="16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Arial"/>
                <a:cs typeface="Arial"/>
              </a:rPr>
              <a:t>У </a:t>
            </a:r>
            <a:r>
              <a:rPr sz="1600" spc="75" dirty="0">
                <a:solidFill>
                  <a:srgbClr val="FFFFFF"/>
                </a:solidFill>
                <a:latin typeface="Arial"/>
                <a:cs typeface="Arial"/>
              </a:rPr>
              <a:t>процесі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Arial"/>
                <a:cs typeface="Arial"/>
              </a:rPr>
              <a:t>узгодження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Arial"/>
                <a:cs typeface="Arial"/>
              </a:rPr>
              <a:t>потрібна </a:t>
            </a:r>
            <a:r>
              <a:rPr sz="1600" spc="85" dirty="0">
                <a:solidFill>
                  <a:srgbClr val="FFFFFF"/>
                </a:solidFill>
                <a:latin typeface="Arial"/>
                <a:cs typeface="Arial"/>
              </a:rPr>
              <a:t>чітка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Arial"/>
                <a:cs typeface="Arial"/>
              </a:rPr>
              <a:t>програма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Arial"/>
                <a:cs typeface="Arial"/>
              </a:rPr>
              <a:t>розвитку </a:t>
            </a:r>
            <a:r>
              <a:rPr sz="1600" spc="70" dirty="0">
                <a:solidFill>
                  <a:srgbClr val="FFFFFF"/>
                </a:solidFill>
                <a:latin typeface="Arial"/>
                <a:cs typeface="Arial"/>
              </a:rPr>
              <a:t>підприємництва</a:t>
            </a:r>
            <a:r>
              <a:rPr sz="16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160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Arial"/>
                <a:cs typeface="Arial"/>
              </a:rPr>
              <a:t>яка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Arial"/>
                <a:cs typeface="Arial"/>
              </a:rPr>
              <a:t>повинна </a:t>
            </a:r>
            <a:r>
              <a:rPr sz="1600" spc="65" dirty="0">
                <a:solidFill>
                  <a:srgbClr val="FFFFFF"/>
                </a:solidFill>
                <a:latin typeface="Arial"/>
                <a:cs typeface="Arial"/>
              </a:rPr>
              <a:t>бути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Arial"/>
                <a:cs typeface="Arial"/>
              </a:rPr>
              <a:t>реальною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Arial"/>
                <a:cs typeface="Arial"/>
              </a:rPr>
              <a:t>виконанні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Arial"/>
                <a:cs typeface="Arial"/>
              </a:rPr>
              <a:t>як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за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Arial"/>
                <a:cs typeface="Arial"/>
              </a:rPr>
              <a:t>термінами</a:t>
            </a:r>
            <a:r>
              <a:rPr sz="16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16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Arial"/>
                <a:cs typeface="Arial"/>
              </a:rPr>
              <a:t>так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за </a:t>
            </a:r>
            <a:r>
              <a:rPr sz="1600" spc="60" dirty="0">
                <a:solidFill>
                  <a:srgbClr val="FFFFFF"/>
                </a:solidFill>
                <a:latin typeface="Arial"/>
                <a:cs typeface="Arial"/>
              </a:rPr>
              <a:t>джерелами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Arial"/>
                <a:cs typeface="Arial"/>
              </a:rPr>
              <a:t>покриття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Arial"/>
                <a:cs typeface="Arial"/>
              </a:rPr>
              <a:t>потреб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11827" y="6432741"/>
            <a:ext cx="2989580" cy="3168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17200"/>
              </a:lnSpc>
              <a:spcBef>
                <a:spcPts val="90"/>
              </a:spcBef>
            </a:pPr>
            <a:r>
              <a:rPr sz="1600" spc="70" dirty="0">
                <a:solidFill>
                  <a:srgbClr val="FFFFFF"/>
                </a:solidFill>
                <a:latin typeface="Arial"/>
                <a:cs typeface="Arial"/>
              </a:rPr>
              <a:t>інтеграція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Arial"/>
                <a:cs typeface="Arial"/>
              </a:rPr>
              <a:t>рамках </a:t>
            </a:r>
            <a:r>
              <a:rPr sz="1600" spc="90" dirty="0">
                <a:solidFill>
                  <a:srgbClr val="FFFFFF"/>
                </a:solidFill>
                <a:latin typeface="Arial"/>
                <a:cs typeface="Arial"/>
              </a:rPr>
              <a:t>маркетингового</a:t>
            </a:r>
            <a:r>
              <a:rPr sz="16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набору</a:t>
            </a:r>
            <a:r>
              <a:rPr sz="16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, </a:t>
            </a:r>
            <a:r>
              <a:rPr sz="1600" spc="60" dirty="0">
                <a:solidFill>
                  <a:srgbClr val="FFFFFF"/>
                </a:solidFill>
                <a:latin typeface="Arial"/>
                <a:cs typeface="Arial"/>
              </a:rPr>
              <a:t>тобто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Arial"/>
                <a:cs typeface="Arial"/>
              </a:rPr>
              <a:t>урахуванням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товару</a:t>
            </a:r>
            <a:r>
              <a:rPr sz="16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, </a:t>
            </a:r>
            <a:r>
              <a:rPr sz="1600" spc="50" dirty="0">
                <a:solidFill>
                  <a:srgbClr val="FFFFFF"/>
                </a:solidFill>
                <a:latin typeface="Arial"/>
                <a:cs typeface="Arial"/>
              </a:rPr>
              <a:t>ціни</a:t>
            </a:r>
            <a:r>
              <a:rPr sz="16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16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розподілу</a:t>
            </a:r>
            <a:r>
              <a:rPr sz="160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1600" spc="8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Arial"/>
                <a:cs typeface="Arial"/>
              </a:rPr>
              <a:t>просування</a:t>
            </a:r>
            <a:r>
              <a:rPr sz="16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Arial"/>
                <a:cs typeface="Arial"/>
              </a:rPr>
              <a:t>і </a:t>
            </a:r>
            <a:r>
              <a:rPr sz="1600" spc="45" dirty="0">
                <a:solidFill>
                  <a:srgbClr val="FFFFFF"/>
                </a:solidFill>
                <a:latin typeface="Arial"/>
                <a:cs typeface="Arial"/>
              </a:rPr>
              <a:t>зв</a:t>
            </a:r>
            <a:r>
              <a:rPr sz="16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’</a:t>
            </a:r>
            <a:r>
              <a:rPr sz="1600" spc="45" dirty="0">
                <a:solidFill>
                  <a:srgbClr val="FFFFFF"/>
                </a:solidFill>
                <a:latin typeface="Arial"/>
                <a:cs typeface="Arial"/>
              </a:rPr>
              <a:t>язків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Arial"/>
                <a:cs typeface="Arial"/>
              </a:rPr>
              <a:t>громадськістю</a:t>
            </a:r>
            <a:r>
              <a:rPr sz="16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.</a:t>
            </a:r>
            <a:endParaRPr sz="1600" dirty="0">
              <a:latin typeface="Lucida Sans Unicode"/>
              <a:cs typeface="Lucida Sans Unicode"/>
            </a:endParaRPr>
          </a:p>
          <a:p>
            <a:pPr marL="12700" marR="125730" algn="ctr">
              <a:lnSpc>
                <a:spcPct val="117200"/>
              </a:lnSpc>
            </a:pPr>
            <a:r>
              <a:rPr sz="1600" spc="75" dirty="0">
                <a:solidFill>
                  <a:srgbClr val="FFFFFF"/>
                </a:solidFill>
                <a:latin typeface="Arial"/>
                <a:cs typeface="Arial"/>
              </a:rPr>
              <a:t>Вирішальне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Arial"/>
                <a:cs typeface="Arial"/>
              </a:rPr>
              <a:t>значення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має </a:t>
            </a:r>
            <a:r>
              <a:rPr sz="1600" spc="65" dirty="0">
                <a:solidFill>
                  <a:srgbClr val="FFFFFF"/>
                </a:solidFill>
                <a:latin typeface="Arial"/>
                <a:cs typeface="Arial"/>
              </a:rPr>
              <a:t>бренд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Arial"/>
                <a:cs typeface="Arial"/>
              </a:rPr>
              <a:t>компанії</a:t>
            </a:r>
            <a:r>
              <a:rPr sz="16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1600" spc="-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Arial"/>
                <a:cs typeface="Arial"/>
              </a:rPr>
              <a:t>що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Arial"/>
                <a:cs typeface="Arial"/>
              </a:rPr>
              <a:t>інтегрує </a:t>
            </a:r>
            <a:r>
              <a:rPr sz="1600" spc="80" dirty="0">
                <a:solidFill>
                  <a:srgbClr val="FFFFFF"/>
                </a:solidFill>
                <a:latin typeface="Arial"/>
                <a:cs typeface="Arial"/>
              </a:rPr>
              <a:t>одночасно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Arial"/>
                <a:cs typeface="Arial"/>
              </a:rPr>
              <a:t>повідомлення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Arial"/>
                <a:cs typeface="Arial"/>
              </a:rPr>
              <a:t>і </a:t>
            </a:r>
            <a:r>
              <a:rPr sz="1600" spc="105" dirty="0">
                <a:solidFill>
                  <a:srgbClr val="FFFFFF"/>
                </a:solidFill>
                <a:latin typeface="Arial"/>
                <a:cs typeface="Arial"/>
              </a:rPr>
              <a:t>корпоративний</a:t>
            </a:r>
            <a:r>
              <a:rPr sz="16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Arial"/>
                <a:cs typeface="Arial"/>
              </a:rPr>
              <a:t>метод </a:t>
            </a:r>
            <a:r>
              <a:rPr sz="1600" spc="65" dirty="0">
                <a:solidFill>
                  <a:srgbClr val="FFFFFF"/>
                </a:solidFill>
                <a:latin typeface="Arial"/>
                <a:cs typeface="Arial"/>
              </a:rPr>
              <a:t>залучення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Arial"/>
                <a:cs typeface="Arial"/>
              </a:rPr>
              <a:t>уваги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Arial"/>
                <a:cs typeface="Arial"/>
              </a:rPr>
              <a:t>цільових аудиторій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Arial"/>
                <a:cs typeface="Arial"/>
              </a:rPr>
              <a:t>покупців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206795" y="6432741"/>
            <a:ext cx="2953385" cy="3168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17200"/>
              </a:lnSpc>
              <a:spcBef>
                <a:spcPts val="9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фінансово</a:t>
            </a:r>
            <a:r>
              <a:rPr sz="1600" dirty="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sz="1600" spc="90" dirty="0">
                <a:solidFill>
                  <a:srgbClr val="FFFFFF"/>
                </a:solidFill>
                <a:latin typeface="Arial"/>
                <a:cs typeface="Arial"/>
              </a:rPr>
              <a:t>економічна </a:t>
            </a:r>
            <a:r>
              <a:rPr sz="1600" spc="50" dirty="0">
                <a:solidFill>
                  <a:srgbClr val="FFFFFF"/>
                </a:solidFill>
                <a:latin typeface="Arial"/>
                <a:cs typeface="Arial"/>
              </a:rPr>
              <a:t>інтеграція</a:t>
            </a:r>
            <a:r>
              <a:rPr sz="16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.</a:t>
            </a:r>
            <a:r>
              <a:rPr sz="160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Arial"/>
                <a:cs typeface="Arial"/>
              </a:rPr>
              <a:t>Починати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її </a:t>
            </a:r>
            <a:r>
              <a:rPr sz="1600" spc="55" dirty="0">
                <a:solidFill>
                  <a:srgbClr val="FFFFFF"/>
                </a:solidFill>
                <a:latin typeface="Arial"/>
                <a:cs typeface="Arial"/>
              </a:rPr>
              <a:t>рекомендується</a:t>
            </a:r>
            <a:r>
              <a:rPr sz="16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6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Arial"/>
                <a:cs typeface="Arial"/>
              </a:rPr>
              <a:t>нульового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бюджету</a:t>
            </a:r>
            <a:r>
              <a:rPr sz="160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1600" spc="1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Arial"/>
                <a:cs typeface="Arial"/>
              </a:rPr>
              <a:t>поступово </a:t>
            </a:r>
            <a:r>
              <a:rPr sz="1600" spc="110" dirty="0">
                <a:solidFill>
                  <a:srgbClr val="FFFFFF"/>
                </a:solidFill>
                <a:latin typeface="Arial"/>
                <a:cs typeface="Arial"/>
              </a:rPr>
              <a:t>включаючи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Arial"/>
                <a:cs typeface="Arial"/>
              </a:rPr>
              <a:t>нього </a:t>
            </a:r>
            <a:r>
              <a:rPr sz="1600" spc="40" dirty="0">
                <a:solidFill>
                  <a:srgbClr val="FFFFFF"/>
                </a:solidFill>
                <a:latin typeface="Arial"/>
                <a:cs typeface="Arial"/>
              </a:rPr>
              <a:t>собівартість</a:t>
            </a:r>
            <a:r>
              <a:rPr sz="1600" spc="100" dirty="0">
                <a:solidFill>
                  <a:srgbClr val="FFFFFF"/>
                </a:solidFill>
                <a:latin typeface="Arial"/>
                <a:cs typeface="Arial"/>
              </a:rPr>
              <a:t> комунікаційного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Arial"/>
                <a:cs typeface="Arial"/>
              </a:rPr>
              <a:t>каналу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Arial"/>
                <a:cs typeface="Arial"/>
              </a:rPr>
              <a:t>і </a:t>
            </a:r>
            <a:r>
              <a:rPr sz="1600" spc="60" dirty="0">
                <a:solidFill>
                  <a:srgbClr val="FFFFFF"/>
                </a:solidFill>
                <a:latin typeface="Arial"/>
                <a:cs typeface="Arial"/>
              </a:rPr>
              <a:t>сумарні</a:t>
            </a:r>
            <a:r>
              <a:rPr sz="16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Arial"/>
                <a:cs typeface="Arial"/>
              </a:rPr>
              <a:t>витрати</a:t>
            </a:r>
            <a:r>
              <a:rPr sz="16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за </a:t>
            </a:r>
            <a:r>
              <a:rPr sz="1600" spc="65" dirty="0">
                <a:solidFill>
                  <a:srgbClr val="FFFFFF"/>
                </a:solidFill>
                <a:latin typeface="Arial"/>
                <a:cs typeface="Arial"/>
              </a:rPr>
              <a:t>розділами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Arial"/>
                <a:cs typeface="Arial"/>
              </a:rPr>
              <a:t>комунікаційної </a:t>
            </a:r>
            <a:r>
              <a:rPr sz="1600" spc="70" dirty="0">
                <a:solidFill>
                  <a:srgbClr val="FFFFFF"/>
                </a:solidFill>
                <a:latin typeface="Arial"/>
                <a:cs typeface="Arial"/>
              </a:rPr>
              <a:t>програми</a:t>
            </a:r>
            <a:r>
              <a:rPr sz="16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16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Arial"/>
                <a:cs typeface="Arial"/>
              </a:rPr>
              <a:t>необхідні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для </a:t>
            </a:r>
            <a:r>
              <a:rPr sz="1600" spc="70" dirty="0">
                <a:solidFill>
                  <a:srgbClr val="FFFFFF"/>
                </a:solidFill>
                <a:latin typeface="Arial"/>
                <a:cs typeface="Arial"/>
              </a:rPr>
              <a:t>досягнення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Arial"/>
                <a:cs typeface="Arial"/>
              </a:rPr>
              <a:t>обраних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Arial"/>
                <a:cs typeface="Arial"/>
              </a:rPr>
              <a:t>цілей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208575" y="6432741"/>
            <a:ext cx="2846070" cy="3168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17200"/>
              </a:lnSpc>
              <a:spcBef>
                <a:spcPts val="90"/>
              </a:spcBef>
            </a:pPr>
            <a:r>
              <a:rPr sz="1600" spc="70" dirty="0">
                <a:solidFill>
                  <a:srgbClr val="FFFFFF"/>
                </a:solidFill>
                <a:latin typeface="Arial"/>
                <a:cs typeface="Arial"/>
              </a:rPr>
              <a:t>інтеграція</a:t>
            </a:r>
            <a:r>
              <a:rPr sz="16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Arial"/>
                <a:cs typeface="Arial"/>
              </a:rPr>
              <a:t>позиціонування</a:t>
            </a:r>
            <a:r>
              <a:rPr sz="16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.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Передбачає</a:t>
            </a:r>
            <a:r>
              <a:rPr sz="160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16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Arial"/>
                <a:cs typeface="Arial"/>
              </a:rPr>
              <a:t>першу</a:t>
            </a:r>
            <a:r>
              <a:rPr sz="16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чергу</a:t>
            </a:r>
            <a:r>
              <a:rPr sz="16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, </a:t>
            </a:r>
            <a:r>
              <a:rPr sz="1600" spc="85" dirty="0">
                <a:solidFill>
                  <a:srgbClr val="FFFFFF"/>
                </a:solidFill>
                <a:latin typeface="Arial"/>
                <a:cs typeface="Arial"/>
              </a:rPr>
              <a:t>використання</a:t>
            </a:r>
            <a:r>
              <a:rPr sz="16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Arial"/>
                <a:cs typeface="Arial"/>
              </a:rPr>
              <a:t>новітніх </a:t>
            </a:r>
            <a:r>
              <a:rPr sz="1600" spc="80" dirty="0">
                <a:solidFill>
                  <a:srgbClr val="FFFFFF"/>
                </a:solidFill>
                <a:latin typeface="Arial"/>
                <a:cs typeface="Arial"/>
              </a:rPr>
              <a:t>інформаційних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Arial"/>
                <a:cs typeface="Arial"/>
              </a:rPr>
              <a:t>технологій</a:t>
            </a:r>
            <a:r>
              <a:rPr sz="16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, </a:t>
            </a:r>
            <a:r>
              <a:rPr sz="1600" spc="100" dirty="0">
                <a:solidFill>
                  <a:srgbClr val="FFFFFF"/>
                </a:solidFill>
                <a:latin typeface="Arial"/>
                <a:cs typeface="Arial"/>
              </a:rPr>
              <a:t>нових</a:t>
            </a:r>
            <a:r>
              <a:rPr sz="16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релізів</a:t>
            </a:r>
            <a:r>
              <a:rPr sz="160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16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Arial"/>
                <a:cs typeface="Arial"/>
              </a:rPr>
              <a:t>організацію </a:t>
            </a:r>
            <a:r>
              <a:rPr sz="1600" spc="55" dirty="0">
                <a:solidFill>
                  <a:srgbClr val="FFFFFF"/>
                </a:solidFill>
                <a:latin typeface="Arial"/>
                <a:cs typeface="Arial"/>
              </a:rPr>
              <a:t>презентацій</a:t>
            </a:r>
            <a:r>
              <a:rPr sz="16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1600" spc="-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Arial"/>
                <a:cs typeface="Arial"/>
              </a:rPr>
              <a:t>участь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Arial"/>
                <a:cs typeface="Arial"/>
              </a:rPr>
              <a:t>у </a:t>
            </a:r>
            <a:r>
              <a:rPr sz="1600" spc="55" dirty="0">
                <a:solidFill>
                  <a:srgbClr val="FFFFFF"/>
                </a:solidFill>
                <a:latin typeface="Arial"/>
                <a:cs typeface="Arial"/>
              </a:rPr>
              <a:t>галузевих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виставках</a:t>
            </a:r>
            <a:r>
              <a:rPr sz="16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, </a:t>
            </a:r>
            <a:r>
              <a:rPr sz="1600" spc="65" dirty="0">
                <a:solidFill>
                  <a:srgbClr val="FFFFFF"/>
                </a:solidFill>
                <a:latin typeface="Arial"/>
                <a:cs typeface="Arial"/>
              </a:rPr>
              <a:t>соціальні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Arial"/>
                <a:cs typeface="Arial"/>
              </a:rPr>
              <a:t>акції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для </a:t>
            </a:r>
            <a:r>
              <a:rPr sz="1600" spc="90" dirty="0">
                <a:solidFill>
                  <a:srgbClr val="FFFFFF"/>
                </a:solidFill>
                <a:latin typeface="Arial"/>
                <a:cs typeface="Arial"/>
              </a:rPr>
              <a:t>зміцнення</a:t>
            </a:r>
            <a:r>
              <a:rPr sz="16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Arial"/>
                <a:cs typeface="Arial"/>
              </a:rPr>
              <a:t>корпоративного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впливу</a:t>
            </a:r>
            <a:r>
              <a:rPr sz="160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1600" spc="20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Arial"/>
                <a:cs typeface="Arial"/>
              </a:rPr>
              <a:t>конкурентних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переваг</a:t>
            </a:r>
            <a:r>
              <a:rPr sz="160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160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Arial"/>
                <a:cs typeface="Arial"/>
              </a:rPr>
              <a:t>ринкової</a:t>
            </a:r>
            <a:r>
              <a:rPr sz="1600" spc="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Arial"/>
                <a:cs typeface="Arial"/>
              </a:rPr>
              <a:t>стійкості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029659" y="3794015"/>
              <a:ext cx="799465" cy="641350"/>
            </a:xfrm>
            <a:custGeom>
              <a:avLst/>
              <a:gdLst/>
              <a:ahLst/>
              <a:cxnLst/>
              <a:rect l="l" t="t" r="r" b="b"/>
              <a:pathLst>
                <a:path w="799464" h="641350">
                  <a:moveTo>
                    <a:pt x="799182" y="641349"/>
                  </a:moveTo>
                  <a:lnTo>
                    <a:pt x="0" y="641349"/>
                  </a:lnTo>
                  <a:lnTo>
                    <a:pt x="0" y="0"/>
                  </a:lnTo>
                  <a:lnTo>
                    <a:pt x="799182" y="0"/>
                  </a:lnTo>
                  <a:lnTo>
                    <a:pt x="799182" y="6413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201900" y="0"/>
              <a:ext cx="3086100" cy="10283190"/>
            </a:xfrm>
            <a:custGeom>
              <a:avLst/>
              <a:gdLst/>
              <a:ahLst/>
              <a:cxnLst/>
              <a:rect l="l" t="t" r="r" b="b"/>
              <a:pathLst>
                <a:path w="3086100" h="10283190">
                  <a:moveTo>
                    <a:pt x="3086101" y="10282986"/>
                  </a:moveTo>
                  <a:lnTo>
                    <a:pt x="0" y="10282986"/>
                  </a:lnTo>
                  <a:lnTo>
                    <a:pt x="0" y="0"/>
                  </a:lnTo>
                  <a:lnTo>
                    <a:pt x="3086101" y="0"/>
                  </a:lnTo>
                  <a:lnTo>
                    <a:pt x="3086101" y="1028298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47768" y="1011030"/>
              <a:ext cx="6180703" cy="826492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493237" y="956537"/>
              <a:ext cx="6286500" cy="8374380"/>
            </a:xfrm>
            <a:custGeom>
              <a:avLst/>
              <a:gdLst/>
              <a:ahLst/>
              <a:cxnLst/>
              <a:rect l="l" t="t" r="r" b="b"/>
              <a:pathLst>
                <a:path w="6286500" h="8374380">
                  <a:moveTo>
                    <a:pt x="6285903" y="0"/>
                  </a:moveTo>
                  <a:lnTo>
                    <a:pt x="0" y="0"/>
                  </a:lnTo>
                  <a:lnTo>
                    <a:pt x="0" y="109220"/>
                  </a:lnTo>
                  <a:lnTo>
                    <a:pt x="0" y="8265160"/>
                  </a:lnTo>
                  <a:lnTo>
                    <a:pt x="0" y="8374380"/>
                  </a:lnTo>
                  <a:lnTo>
                    <a:pt x="6285903" y="8374380"/>
                  </a:lnTo>
                  <a:lnTo>
                    <a:pt x="6285903" y="8265160"/>
                  </a:lnTo>
                  <a:lnTo>
                    <a:pt x="109016" y="8265160"/>
                  </a:lnTo>
                  <a:lnTo>
                    <a:pt x="109016" y="109220"/>
                  </a:lnTo>
                  <a:lnTo>
                    <a:pt x="6180734" y="109220"/>
                  </a:lnTo>
                  <a:lnTo>
                    <a:pt x="6180734" y="8264944"/>
                  </a:lnTo>
                  <a:lnTo>
                    <a:pt x="6285903" y="8264944"/>
                  </a:lnTo>
                  <a:lnTo>
                    <a:pt x="6285903" y="109220"/>
                  </a:lnTo>
                  <a:lnTo>
                    <a:pt x="6285903" y="109004"/>
                  </a:lnTo>
                  <a:lnTo>
                    <a:pt x="62859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015999" y="940098"/>
            <a:ext cx="7527925" cy="22234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3999"/>
              </a:lnSpc>
              <a:spcBef>
                <a:spcPts val="100"/>
              </a:spcBef>
            </a:pPr>
            <a:r>
              <a:rPr sz="2100" spc="55" dirty="0">
                <a:latin typeface="Arial"/>
                <a:cs typeface="Arial"/>
              </a:rPr>
              <a:t>Поняття</a:t>
            </a:r>
            <a:r>
              <a:rPr sz="2100" spc="15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ефективності</a:t>
            </a:r>
            <a:r>
              <a:rPr sz="2100" spc="15" dirty="0">
                <a:latin typeface="Arial"/>
                <a:cs typeface="Arial"/>
              </a:rPr>
              <a:t> </a:t>
            </a:r>
            <a:r>
              <a:rPr sz="2100" spc="114" dirty="0">
                <a:latin typeface="Arial"/>
                <a:cs typeface="Arial"/>
              </a:rPr>
              <a:t>бізнес</a:t>
            </a:r>
            <a:r>
              <a:rPr sz="2100" i="1" spc="114" dirty="0">
                <a:latin typeface="Lucida Sans"/>
                <a:cs typeface="Lucida Sans"/>
              </a:rPr>
              <a:t>-</a:t>
            </a:r>
            <a:r>
              <a:rPr sz="2100" spc="95" dirty="0">
                <a:latin typeface="Arial"/>
                <a:cs typeface="Arial"/>
              </a:rPr>
              <a:t>комунікацій </a:t>
            </a:r>
            <a:r>
              <a:rPr sz="2100" spc="80" dirty="0">
                <a:latin typeface="Arial"/>
                <a:cs typeface="Arial"/>
              </a:rPr>
              <a:t>завжди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передбачає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40" dirty="0">
                <a:latin typeface="Arial"/>
                <a:cs typeface="Arial"/>
              </a:rPr>
              <a:t>зіставлення </a:t>
            </a:r>
            <a:r>
              <a:rPr sz="2100" spc="105" dirty="0">
                <a:latin typeface="Arial"/>
                <a:cs typeface="Arial"/>
              </a:rPr>
              <a:t>отриманого</a:t>
            </a:r>
            <a:r>
              <a:rPr sz="2100" spc="12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результату</a:t>
            </a:r>
            <a:r>
              <a:rPr sz="2100" spc="125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від</a:t>
            </a:r>
            <a:r>
              <a:rPr sz="2100" spc="125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використання </a:t>
            </a:r>
            <a:r>
              <a:rPr sz="2100" spc="85" dirty="0">
                <a:latin typeface="Arial"/>
                <a:cs typeface="Arial"/>
              </a:rPr>
              <a:t>комунікації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із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сумою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витрат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на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неї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-50" dirty="0">
                <a:latin typeface="Arial"/>
                <a:cs typeface="Arial"/>
              </a:rPr>
              <a:t>у </a:t>
            </a:r>
            <a:r>
              <a:rPr sz="2100" spc="105" dirty="0">
                <a:latin typeface="Arial"/>
                <a:cs typeface="Arial"/>
              </a:rPr>
              <a:t>грошовому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вираженні</a:t>
            </a:r>
            <a:r>
              <a:rPr sz="2100" i="1" spc="75" dirty="0">
                <a:latin typeface="Lucida Sans"/>
                <a:cs typeface="Lucida Sans"/>
              </a:rPr>
              <a:t>.</a:t>
            </a:r>
            <a:r>
              <a:rPr sz="2100" i="1" spc="-90" dirty="0">
                <a:latin typeface="Lucida Sans"/>
                <a:cs typeface="Lucida Sans"/>
              </a:rPr>
              <a:t> </a:t>
            </a:r>
            <a:r>
              <a:rPr sz="2100" spc="120" dirty="0">
                <a:latin typeface="Arial"/>
                <a:cs typeface="Arial"/>
              </a:rPr>
              <a:t>І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120" dirty="0">
                <a:latin typeface="Arial"/>
                <a:cs typeface="Arial"/>
              </a:rPr>
              <a:t>якщо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ці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витрати </a:t>
            </a:r>
            <a:r>
              <a:rPr sz="2100" spc="90" dirty="0">
                <a:latin typeface="Arial"/>
                <a:cs typeface="Arial"/>
              </a:rPr>
              <a:t>вплинули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на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збільшення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обсягів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реалізації</a:t>
            </a:r>
            <a:r>
              <a:rPr sz="2100" i="1" spc="-10" dirty="0">
                <a:latin typeface="Lucida Sans"/>
                <a:cs typeface="Lucida Sans"/>
              </a:rPr>
              <a:t>, </a:t>
            </a:r>
            <a:r>
              <a:rPr sz="2100" spc="-35" dirty="0">
                <a:latin typeface="Arial"/>
                <a:cs typeface="Arial"/>
              </a:rPr>
              <a:t>то</a:t>
            </a:r>
            <a:r>
              <a:rPr sz="2100" i="1" spc="-35" dirty="0">
                <a:latin typeface="Lucida Sans"/>
                <a:cs typeface="Lucida Sans"/>
              </a:rPr>
              <a:t>,</a:t>
            </a:r>
            <a:r>
              <a:rPr sz="2100" i="1" spc="-100" dirty="0">
                <a:latin typeface="Lucida Sans"/>
                <a:cs typeface="Lucida Sans"/>
              </a:rPr>
              <a:t> </a:t>
            </a:r>
            <a:r>
              <a:rPr sz="2100" spc="45" dirty="0">
                <a:latin typeface="Arial"/>
                <a:cs typeface="Arial"/>
              </a:rPr>
              <a:t>безумовно</a:t>
            </a:r>
            <a:r>
              <a:rPr sz="2100" i="1" spc="45" dirty="0">
                <a:latin typeface="Lucida Sans"/>
                <a:cs typeface="Lucida Sans"/>
              </a:rPr>
              <a:t>,</a:t>
            </a:r>
            <a:r>
              <a:rPr sz="2100" i="1" spc="-95" dirty="0">
                <a:latin typeface="Lucida Sans"/>
                <a:cs typeface="Lucida Sans"/>
              </a:rPr>
              <a:t> </a:t>
            </a:r>
            <a:r>
              <a:rPr sz="2100" spc="55" dirty="0">
                <a:latin typeface="Arial"/>
                <a:cs typeface="Arial"/>
              </a:rPr>
              <a:t>така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95" dirty="0" err="1">
                <a:latin typeface="Arial"/>
                <a:cs typeface="Arial"/>
              </a:rPr>
              <a:t>комунікація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40" dirty="0" err="1" smtClean="0">
                <a:latin typeface="Arial"/>
                <a:cs typeface="Arial"/>
              </a:rPr>
              <a:t>ефективна</a:t>
            </a:r>
            <a:r>
              <a:rPr lang="uk-UA" sz="2100" spc="40" dirty="0" smtClean="0">
                <a:latin typeface="Arial"/>
                <a:cs typeface="Arial"/>
              </a:rPr>
              <a:t>.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6000" y="5054898"/>
            <a:ext cx="7527925" cy="4434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3999"/>
              </a:lnSpc>
              <a:spcBef>
                <a:spcPts val="100"/>
              </a:spcBef>
            </a:pPr>
            <a:r>
              <a:rPr sz="2100" spc="100" dirty="0">
                <a:latin typeface="Arial"/>
                <a:cs typeface="Arial"/>
              </a:rPr>
              <a:t>При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b="1" i="1" spc="110" dirty="0">
                <a:latin typeface="Arial"/>
                <a:cs typeface="Arial"/>
              </a:rPr>
              <a:t>оцінюванні</a:t>
            </a:r>
            <a:r>
              <a:rPr sz="2100" b="1" i="1" dirty="0">
                <a:latin typeface="Arial"/>
                <a:cs typeface="Arial"/>
              </a:rPr>
              <a:t> </a:t>
            </a:r>
            <a:r>
              <a:rPr sz="2100" b="1" i="1" spc="50" dirty="0">
                <a:latin typeface="Arial"/>
                <a:cs typeface="Arial"/>
              </a:rPr>
              <a:t>ефективності</a:t>
            </a:r>
            <a:r>
              <a:rPr sz="2100" b="1" i="1" dirty="0">
                <a:latin typeface="Arial"/>
                <a:cs typeface="Arial"/>
              </a:rPr>
              <a:t> </a:t>
            </a:r>
            <a:r>
              <a:rPr sz="2100" b="1" i="1" spc="55" dirty="0">
                <a:latin typeface="Arial"/>
                <a:cs typeface="Arial"/>
              </a:rPr>
              <a:t>ступеня</a:t>
            </a:r>
            <a:r>
              <a:rPr sz="2100" b="1" i="1" dirty="0">
                <a:latin typeface="Arial"/>
                <a:cs typeface="Arial"/>
              </a:rPr>
              <a:t> </a:t>
            </a:r>
            <a:r>
              <a:rPr sz="2100" b="1" i="1" spc="95" dirty="0">
                <a:latin typeface="Arial"/>
                <a:cs typeface="Arial"/>
              </a:rPr>
              <a:t>розвитку</a:t>
            </a:r>
            <a:r>
              <a:rPr sz="2100" b="1" i="1" dirty="0">
                <a:latin typeface="Arial"/>
                <a:cs typeface="Arial"/>
              </a:rPr>
              <a:t> </a:t>
            </a:r>
            <a:r>
              <a:rPr sz="2100" b="1" i="1" spc="125" dirty="0">
                <a:latin typeface="Arial"/>
                <a:cs typeface="Arial"/>
              </a:rPr>
              <a:t>й </a:t>
            </a:r>
            <a:r>
              <a:rPr sz="2100" b="1" i="1" spc="50" dirty="0">
                <a:latin typeface="Arial"/>
                <a:cs typeface="Arial"/>
              </a:rPr>
              <a:t>ефективності</a:t>
            </a:r>
            <a:r>
              <a:rPr sz="2100" b="1" i="1" spc="5" dirty="0">
                <a:latin typeface="Arial"/>
                <a:cs typeface="Arial"/>
              </a:rPr>
              <a:t> </a:t>
            </a:r>
            <a:r>
              <a:rPr sz="2100" b="1" i="1" spc="114" dirty="0">
                <a:latin typeface="Arial"/>
                <a:cs typeface="Arial"/>
              </a:rPr>
              <a:t>бізнес</a:t>
            </a:r>
            <a:r>
              <a:rPr sz="2100" b="1" i="1" spc="114" dirty="0">
                <a:latin typeface="Lucida Sans"/>
                <a:cs typeface="Lucida Sans"/>
              </a:rPr>
              <a:t>-</a:t>
            </a:r>
            <a:r>
              <a:rPr sz="2100" b="1" i="1" spc="105" dirty="0">
                <a:latin typeface="Arial"/>
                <a:cs typeface="Arial"/>
              </a:rPr>
              <a:t>комунікацій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варто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45" dirty="0">
                <a:latin typeface="Arial"/>
                <a:cs typeface="Arial"/>
              </a:rPr>
              <a:t>враховувати</a:t>
            </a:r>
            <a:r>
              <a:rPr sz="2100" i="1" spc="45" dirty="0">
                <a:latin typeface="Lucida Sans"/>
                <a:cs typeface="Lucida Sans"/>
              </a:rPr>
              <a:t>,</a:t>
            </a:r>
            <a:r>
              <a:rPr sz="2100" i="1" spc="-75" dirty="0">
                <a:latin typeface="Lucida Sans"/>
                <a:cs typeface="Lucida Sans"/>
              </a:rPr>
              <a:t> </a:t>
            </a:r>
            <a:r>
              <a:rPr sz="2100" spc="110" dirty="0">
                <a:latin typeface="Arial"/>
                <a:cs typeface="Arial"/>
              </a:rPr>
              <a:t>що </a:t>
            </a:r>
            <a:r>
              <a:rPr sz="2100" spc="130" dirty="0">
                <a:latin typeface="Arial"/>
                <a:cs typeface="Arial"/>
              </a:rPr>
              <a:t>конкретний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елемент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110" dirty="0">
                <a:latin typeface="Arial"/>
                <a:cs typeface="Arial"/>
              </a:rPr>
              <a:t>комунікативного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65" dirty="0">
                <a:latin typeface="Arial"/>
                <a:cs typeface="Arial"/>
              </a:rPr>
              <a:t>комплексу</a:t>
            </a:r>
            <a:r>
              <a:rPr sz="2100" spc="525" dirty="0">
                <a:latin typeface="Arial"/>
                <a:cs typeface="Arial"/>
              </a:rPr>
              <a:t> </a:t>
            </a:r>
            <a:r>
              <a:rPr sz="2100" spc="105" dirty="0">
                <a:latin typeface="Arial"/>
                <a:cs typeface="Arial"/>
              </a:rPr>
              <a:t>окремо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може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мати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b="1" spc="70" dirty="0">
                <a:latin typeface="Arial"/>
                <a:cs typeface="Arial"/>
              </a:rPr>
              <a:t>позитивну</a:t>
            </a:r>
            <a:r>
              <a:rPr sz="2100" b="1" i="1" spc="70" dirty="0">
                <a:latin typeface="Lucida Sans"/>
                <a:cs typeface="Lucida Sans"/>
              </a:rPr>
              <a:t>,</a:t>
            </a:r>
            <a:r>
              <a:rPr sz="2100" b="1" i="1" spc="-90" dirty="0">
                <a:latin typeface="Lucida Sans"/>
                <a:cs typeface="Lucida Sans"/>
              </a:rPr>
              <a:t> </a:t>
            </a:r>
            <a:r>
              <a:rPr sz="2100" b="1" spc="90" dirty="0">
                <a:latin typeface="Arial"/>
                <a:cs typeface="Arial"/>
              </a:rPr>
              <a:t>негативну</a:t>
            </a:r>
            <a:r>
              <a:rPr sz="2100" b="1" spc="-1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або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b="1" spc="60" dirty="0">
                <a:latin typeface="Arial"/>
                <a:cs typeface="Arial"/>
              </a:rPr>
              <a:t>нульову</a:t>
            </a:r>
            <a:r>
              <a:rPr sz="2100" spc="6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ефективність</a:t>
            </a:r>
            <a:r>
              <a:rPr sz="2100" i="1" dirty="0">
                <a:latin typeface="Lucida Sans"/>
                <a:cs typeface="Lucida Sans"/>
              </a:rPr>
              <a:t>.</a:t>
            </a:r>
            <a:r>
              <a:rPr sz="2100" i="1" spc="75" dirty="0">
                <a:latin typeface="Lucida Sans"/>
                <a:cs typeface="Lucida Sans"/>
              </a:rPr>
              <a:t> </a:t>
            </a:r>
            <a:r>
              <a:rPr sz="2100" dirty="0">
                <a:latin typeface="Arial"/>
                <a:cs typeface="Arial"/>
              </a:rPr>
              <a:t>Наприклад</a:t>
            </a:r>
            <a:r>
              <a:rPr sz="2100" i="1" dirty="0">
                <a:latin typeface="Lucida Sans"/>
                <a:cs typeface="Lucida Sans"/>
              </a:rPr>
              <a:t>,</a:t>
            </a:r>
            <a:r>
              <a:rPr sz="2100" i="1" spc="75" dirty="0">
                <a:latin typeface="Lucida Sans"/>
                <a:cs typeface="Lucida Sans"/>
              </a:rPr>
              <a:t> </a:t>
            </a:r>
            <a:r>
              <a:rPr sz="2100" spc="60" dirty="0">
                <a:latin typeface="Arial"/>
                <a:cs typeface="Arial"/>
              </a:rPr>
              <a:t>реклама</a:t>
            </a:r>
            <a:r>
              <a:rPr sz="2100" spc="155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і</a:t>
            </a:r>
            <a:r>
              <a:rPr sz="2100" spc="155" dirty="0">
                <a:latin typeface="Arial"/>
                <a:cs typeface="Arial"/>
              </a:rPr>
              <a:t> </a:t>
            </a:r>
            <a:r>
              <a:rPr sz="2100" spc="65" dirty="0">
                <a:latin typeface="Arial"/>
                <a:cs typeface="Arial"/>
              </a:rPr>
              <a:t>спонсорство</a:t>
            </a:r>
            <a:r>
              <a:rPr sz="2100" spc="155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можуть </a:t>
            </a:r>
            <a:r>
              <a:rPr sz="2100" dirty="0">
                <a:latin typeface="Arial"/>
                <a:cs typeface="Arial"/>
              </a:rPr>
              <a:t>сформувати</a:t>
            </a:r>
            <a:r>
              <a:rPr sz="2100" spc="95" dirty="0">
                <a:latin typeface="Arial"/>
                <a:cs typeface="Arial"/>
              </a:rPr>
              <a:t> потрібні </a:t>
            </a:r>
            <a:r>
              <a:rPr sz="2100" spc="55" dirty="0">
                <a:latin typeface="Arial"/>
                <a:cs typeface="Arial"/>
              </a:rPr>
              <a:t>результати</a:t>
            </a:r>
            <a:r>
              <a:rPr sz="2100" spc="100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через</a:t>
            </a:r>
            <a:r>
              <a:rPr sz="2100" spc="95" dirty="0">
                <a:latin typeface="Arial"/>
                <a:cs typeface="Arial"/>
              </a:rPr>
              <a:t> </a:t>
            </a:r>
            <a:r>
              <a:rPr sz="2100" spc="120" dirty="0">
                <a:latin typeface="Arial"/>
                <a:cs typeface="Arial"/>
              </a:rPr>
              <a:t>позитивний </a:t>
            </a:r>
            <a:r>
              <a:rPr sz="2100" dirty="0">
                <a:latin typeface="Arial"/>
                <a:cs typeface="Arial"/>
              </a:rPr>
              <a:t>імідж</a:t>
            </a:r>
            <a:r>
              <a:rPr sz="2100" i="1" dirty="0">
                <a:latin typeface="Lucida Sans"/>
                <a:cs typeface="Lucida Sans"/>
              </a:rPr>
              <a:t>,</a:t>
            </a:r>
            <a:r>
              <a:rPr sz="2100" i="1" spc="-50" dirty="0">
                <a:latin typeface="Lucida Sans"/>
                <a:cs typeface="Lucida Sans"/>
              </a:rPr>
              <a:t> </a:t>
            </a:r>
            <a:r>
              <a:rPr sz="2100" dirty="0">
                <a:latin typeface="Arial"/>
                <a:cs typeface="Arial"/>
              </a:rPr>
              <a:t>але</a:t>
            </a:r>
            <a:r>
              <a:rPr sz="2100" spc="40" dirty="0">
                <a:latin typeface="Arial"/>
                <a:cs typeface="Arial"/>
              </a:rPr>
              <a:t> </a:t>
            </a:r>
            <a:r>
              <a:rPr sz="2100" spc="150" dirty="0">
                <a:latin typeface="Arial"/>
                <a:cs typeface="Arial"/>
              </a:rPr>
              <a:t>при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114" dirty="0">
                <a:latin typeface="Arial"/>
                <a:cs typeface="Arial"/>
              </a:rPr>
              <a:t>низькому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105" dirty="0">
                <a:latin typeface="Arial"/>
                <a:cs typeface="Arial"/>
              </a:rPr>
              <a:t>рівні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сервісу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175" dirty="0">
                <a:latin typeface="Arial"/>
                <a:cs typeface="Arial"/>
              </a:rPr>
              <a:t>й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ділового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етикету така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комунікація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може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бути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45" dirty="0">
                <a:latin typeface="Arial"/>
                <a:cs typeface="Arial"/>
              </a:rPr>
              <a:t>втрачена</a:t>
            </a:r>
            <a:r>
              <a:rPr sz="2100" i="1" spc="45" dirty="0">
                <a:latin typeface="Lucida Sans"/>
                <a:cs typeface="Lucida Sans"/>
              </a:rPr>
              <a:t>.</a:t>
            </a:r>
            <a:r>
              <a:rPr sz="2100" i="1" spc="-95" dirty="0">
                <a:latin typeface="Lucida Sans"/>
                <a:cs typeface="Lucida Sans"/>
              </a:rPr>
              <a:t> </a:t>
            </a:r>
            <a:r>
              <a:rPr sz="2100" spc="65" dirty="0">
                <a:latin typeface="Arial"/>
                <a:cs typeface="Arial"/>
              </a:rPr>
              <a:t>Таким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чином</a:t>
            </a:r>
            <a:r>
              <a:rPr sz="2100" i="1" spc="80" dirty="0">
                <a:latin typeface="Lucida Sans"/>
                <a:cs typeface="Lucida Sans"/>
              </a:rPr>
              <a:t>,</a:t>
            </a:r>
            <a:r>
              <a:rPr sz="2100" i="1" spc="-100" dirty="0">
                <a:latin typeface="Lucida Sans"/>
                <a:cs typeface="Lucida Sans"/>
              </a:rPr>
              <a:t> </a:t>
            </a:r>
            <a:r>
              <a:rPr sz="2100" spc="125" dirty="0">
                <a:latin typeface="Arial"/>
                <a:cs typeface="Arial"/>
              </a:rPr>
              <a:t>при </a:t>
            </a:r>
            <a:r>
              <a:rPr sz="2100" spc="110" dirty="0">
                <a:latin typeface="Arial"/>
                <a:cs typeface="Arial"/>
              </a:rPr>
              <a:t>оцінюванні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ефективності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110" dirty="0">
                <a:latin typeface="Arial"/>
                <a:cs typeface="Arial"/>
              </a:rPr>
              <a:t>комунікативного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65" dirty="0">
                <a:latin typeface="Arial"/>
                <a:cs typeface="Arial"/>
              </a:rPr>
              <a:t>комплексу </a:t>
            </a:r>
            <a:r>
              <a:rPr sz="2100" spc="70" dirty="0">
                <a:latin typeface="Arial"/>
                <a:cs typeface="Arial"/>
              </a:rPr>
              <a:t>варто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враховувати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125" dirty="0">
                <a:latin typeface="Arial"/>
                <a:cs typeface="Arial"/>
              </a:rPr>
              <a:t>його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спроможність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створювати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нові </a:t>
            </a:r>
            <a:r>
              <a:rPr sz="2100" spc="60" dirty="0">
                <a:latin typeface="Arial"/>
                <a:cs typeface="Arial"/>
              </a:rPr>
              <a:t>комунікації</a:t>
            </a:r>
            <a:r>
              <a:rPr sz="2100" i="1" spc="60" dirty="0">
                <a:latin typeface="Lucida Sans"/>
                <a:cs typeface="Lucida Sans"/>
              </a:rPr>
              <a:t>,</a:t>
            </a:r>
            <a:r>
              <a:rPr sz="2100" i="1" spc="-85" dirty="0">
                <a:latin typeface="Lucida Sans"/>
                <a:cs typeface="Lucida Sans"/>
              </a:rPr>
              <a:t> </a:t>
            </a:r>
            <a:r>
              <a:rPr sz="2100" spc="80" dirty="0">
                <a:latin typeface="Arial"/>
                <a:cs typeface="Arial"/>
              </a:rPr>
              <a:t>підтримувати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175" dirty="0">
                <a:latin typeface="Arial"/>
                <a:cs typeface="Arial"/>
              </a:rPr>
              <a:t>й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65" dirty="0">
                <a:latin typeface="Arial"/>
                <a:cs typeface="Arial"/>
              </a:rPr>
              <a:t>удосконалювати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90" dirty="0" err="1">
                <a:latin typeface="Arial"/>
                <a:cs typeface="Arial"/>
              </a:rPr>
              <a:t>вже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80" dirty="0" err="1" smtClean="0">
                <a:latin typeface="Arial"/>
                <a:cs typeface="Arial"/>
              </a:rPr>
              <a:t>існуючі</a:t>
            </a:r>
            <a:r>
              <a:rPr lang="uk-UA" sz="2100" spc="80" dirty="0" smtClean="0">
                <a:latin typeface="Arial"/>
                <a:cs typeface="Arial"/>
              </a:rPr>
              <a:t>.</a:t>
            </a:r>
            <a:endParaRPr sz="21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027648" y="1009649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7647" y="8507388"/>
              <a:ext cx="2085975" cy="523875"/>
            </a:xfrm>
            <a:custGeom>
              <a:avLst/>
              <a:gdLst/>
              <a:ahLst/>
              <a:cxnLst/>
              <a:rect l="l" t="t" r="r" b="b"/>
              <a:pathLst>
                <a:path w="2085975" h="523875">
                  <a:moveTo>
                    <a:pt x="260746" y="523875"/>
                  </a:moveTo>
                  <a:lnTo>
                    <a:pt x="213862" y="519657"/>
                  </a:lnTo>
                  <a:lnTo>
                    <a:pt x="169741" y="507494"/>
                  </a:lnTo>
                  <a:lnTo>
                    <a:pt x="129117" y="488125"/>
                  </a:lnTo>
                  <a:lnTo>
                    <a:pt x="92727" y="462289"/>
                  </a:lnTo>
                  <a:lnTo>
                    <a:pt x="61305" y="430724"/>
                  </a:lnTo>
                  <a:lnTo>
                    <a:pt x="35587" y="394167"/>
                  </a:lnTo>
                  <a:lnTo>
                    <a:pt x="16306" y="353359"/>
                  </a:lnTo>
                  <a:lnTo>
                    <a:pt x="4199" y="309036"/>
                  </a:lnTo>
                  <a:lnTo>
                    <a:pt x="0" y="261937"/>
                  </a:lnTo>
                  <a:lnTo>
                    <a:pt x="4199" y="214839"/>
                  </a:lnTo>
                  <a:lnTo>
                    <a:pt x="16306" y="170516"/>
                  </a:lnTo>
                  <a:lnTo>
                    <a:pt x="35587" y="129707"/>
                  </a:lnTo>
                  <a:lnTo>
                    <a:pt x="61305" y="93151"/>
                  </a:lnTo>
                  <a:lnTo>
                    <a:pt x="92727" y="61585"/>
                  </a:lnTo>
                  <a:lnTo>
                    <a:pt x="129117" y="35749"/>
                  </a:lnTo>
                  <a:lnTo>
                    <a:pt x="169741" y="16380"/>
                  </a:lnTo>
                  <a:lnTo>
                    <a:pt x="213862" y="4218"/>
                  </a:lnTo>
                  <a:lnTo>
                    <a:pt x="260746" y="0"/>
                  </a:lnTo>
                  <a:lnTo>
                    <a:pt x="307630" y="4218"/>
                  </a:lnTo>
                  <a:lnTo>
                    <a:pt x="351752" y="16380"/>
                  </a:lnTo>
                  <a:lnTo>
                    <a:pt x="392375" y="35749"/>
                  </a:lnTo>
                  <a:lnTo>
                    <a:pt x="428765" y="61585"/>
                  </a:lnTo>
                  <a:lnTo>
                    <a:pt x="460187" y="93151"/>
                  </a:lnTo>
                  <a:lnTo>
                    <a:pt x="485906" y="129707"/>
                  </a:lnTo>
                  <a:lnTo>
                    <a:pt x="505186" y="170516"/>
                  </a:lnTo>
                  <a:lnTo>
                    <a:pt x="517294" y="214839"/>
                  </a:lnTo>
                  <a:lnTo>
                    <a:pt x="521493" y="261937"/>
                  </a:lnTo>
                  <a:lnTo>
                    <a:pt x="517294" y="309036"/>
                  </a:lnTo>
                  <a:lnTo>
                    <a:pt x="505186" y="353359"/>
                  </a:lnTo>
                  <a:lnTo>
                    <a:pt x="485906" y="394167"/>
                  </a:lnTo>
                  <a:lnTo>
                    <a:pt x="460187" y="430724"/>
                  </a:lnTo>
                  <a:lnTo>
                    <a:pt x="428765" y="462289"/>
                  </a:lnTo>
                  <a:lnTo>
                    <a:pt x="392375" y="488125"/>
                  </a:lnTo>
                  <a:lnTo>
                    <a:pt x="351752" y="507494"/>
                  </a:lnTo>
                  <a:lnTo>
                    <a:pt x="307630" y="519657"/>
                  </a:lnTo>
                  <a:lnTo>
                    <a:pt x="260746" y="523875"/>
                  </a:lnTo>
                  <a:close/>
                </a:path>
                <a:path w="2085975" h="523875">
                  <a:moveTo>
                    <a:pt x="1825226" y="523875"/>
                  </a:moveTo>
                  <a:lnTo>
                    <a:pt x="1778342" y="519657"/>
                  </a:lnTo>
                  <a:lnTo>
                    <a:pt x="1734221" y="507494"/>
                  </a:lnTo>
                  <a:lnTo>
                    <a:pt x="1693597" y="488125"/>
                  </a:lnTo>
                  <a:lnTo>
                    <a:pt x="1657207" y="462289"/>
                  </a:lnTo>
                  <a:lnTo>
                    <a:pt x="1625785" y="430724"/>
                  </a:lnTo>
                  <a:lnTo>
                    <a:pt x="1600067" y="394167"/>
                  </a:lnTo>
                  <a:lnTo>
                    <a:pt x="1580786" y="353359"/>
                  </a:lnTo>
                  <a:lnTo>
                    <a:pt x="1568679" y="309036"/>
                  </a:lnTo>
                  <a:lnTo>
                    <a:pt x="1564479" y="261937"/>
                  </a:lnTo>
                  <a:lnTo>
                    <a:pt x="1568679" y="214839"/>
                  </a:lnTo>
                  <a:lnTo>
                    <a:pt x="1580786" y="170516"/>
                  </a:lnTo>
                  <a:lnTo>
                    <a:pt x="1600067" y="129707"/>
                  </a:lnTo>
                  <a:lnTo>
                    <a:pt x="1625785" y="93151"/>
                  </a:lnTo>
                  <a:lnTo>
                    <a:pt x="1657207" y="61585"/>
                  </a:lnTo>
                  <a:lnTo>
                    <a:pt x="1693597" y="35749"/>
                  </a:lnTo>
                  <a:lnTo>
                    <a:pt x="1734221" y="16380"/>
                  </a:lnTo>
                  <a:lnTo>
                    <a:pt x="1778342" y="4218"/>
                  </a:lnTo>
                  <a:lnTo>
                    <a:pt x="1825226" y="0"/>
                  </a:lnTo>
                  <a:lnTo>
                    <a:pt x="1872110" y="4218"/>
                  </a:lnTo>
                  <a:lnTo>
                    <a:pt x="1916232" y="16380"/>
                  </a:lnTo>
                  <a:lnTo>
                    <a:pt x="1956855" y="35749"/>
                  </a:lnTo>
                  <a:lnTo>
                    <a:pt x="1993245" y="61585"/>
                  </a:lnTo>
                  <a:lnTo>
                    <a:pt x="2024667" y="93151"/>
                  </a:lnTo>
                  <a:lnTo>
                    <a:pt x="2050386" y="129707"/>
                  </a:lnTo>
                  <a:lnTo>
                    <a:pt x="2069666" y="170516"/>
                  </a:lnTo>
                  <a:lnTo>
                    <a:pt x="2081774" y="214839"/>
                  </a:lnTo>
                  <a:lnTo>
                    <a:pt x="2085973" y="261937"/>
                  </a:lnTo>
                  <a:lnTo>
                    <a:pt x="2081774" y="309036"/>
                  </a:lnTo>
                  <a:lnTo>
                    <a:pt x="2069666" y="353359"/>
                  </a:lnTo>
                  <a:lnTo>
                    <a:pt x="2050386" y="394167"/>
                  </a:lnTo>
                  <a:lnTo>
                    <a:pt x="2024667" y="430724"/>
                  </a:lnTo>
                  <a:lnTo>
                    <a:pt x="1993245" y="462289"/>
                  </a:lnTo>
                  <a:lnTo>
                    <a:pt x="1956855" y="488125"/>
                  </a:lnTo>
                  <a:lnTo>
                    <a:pt x="1916232" y="507494"/>
                  </a:lnTo>
                  <a:lnTo>
                    <a:pt x="1872110" y="519657"/>
                  </a:lnTo>
                  <a:lnTo>
                    <a:pt x="1825226" y="523875"/>
                  </a:lnTo>
                  <a:close/>
                </a:path>
                <a:path w="2085975" h="523875">
                  <a:moveTo>
                    <a:pt x="1042986" y="523875"/>
                  </a:moveTo>
                  <a:lnTo>
                    <a:pt x="996102" y="519657"/>
                  </a:lnTo>
                  <a:lnTo>
                    <a:pt x="951981" y="507494"/>
                  </a:lnTo>
                  <a:lnTo>
                    <a:pt x="911357" y="488125"/>
                  </a:lnTo>
                  <a:lnTo>
                    <a:pt x="874967" y="462289"/>
                  </a:lnTo>
                  <a:lnTo>
                    <a:pt x="843545" y="430724"/>
                  </a:lnTo>
                  <a:lnTo>
                    <a:pt x="817827" y="394167"/>
                  </a:lnTo>
                  <a:lnTo>
                    <a:pt x="798546" y="353359"/>
                  </a:lnTo>
                  <a:lnTo>
                    <a:pt x="786439" y="309036"/>
                  </a:lnTo>
                  <a:lnTo>
                    <a:pt x="782239" y="261937"/>
                  </a:lnTo>
                  <a:lnTo>
                    <a:pt x="786439" y="214839"/>
                  </a:lnTo>
                  <a:lnTo>
                    <a:pt x="798546" y="170516"/>
                  </a:lnTo>
                  <a:lnTo>
                    <a:pt x="817827" y="129707"/>
                  </a:lnTo>
                  <a:lnTo>
                    <a:pt x="843545" y="93151"/>
                  </a:lnTo>
                  <a:lnTo>
                    <a:pt x="874967" y="61585"/>
                  </a:lnTo>
                  <a:lnTo>
                    <a:pt x="911357" y="35749"/>
                  </a:lnTo>
                  <a:lnTo>
                    <a:pt x="951981" y="16380"/>
                  </a:lnTo>
                  <a:lnTo>
                    <a:pt x="996102" y="4218"/>
                  </a:lnTo>
                  <a:lnTo>
                    <a:pt x="1042986" y="0"/>
                  </a:lnTo>
                  <a:lnTo>
                    <a:pt x="1089870" y="4218"/>
                  </a:lnTo>
                  <a:lnTo>
                    <a:pt x="1133992" y="16380"/>
                  </a:lnTo>
                  <a:lnTo>
                    <a:pt x="1174615" y="35749"/>
                  </a:lnTo>
                  <a:lnTo>
                    <a:pt x="1211005" y="61585"/>
                  </a:lnTo>
                  <a:lnTo>
                    <a:pt x="1242427" y="93151"/>
                  </a:lnTo>
                  <a:lnTo>
                    <a:pt x="1268146" y="129707"/>
                  </a:lnTo>
                  <a:lnTo>
                    <a:pt x="1287426" y="170516"/>
                  </a:lnTo>
                  <a:lnTo>
                    <a:pt x="1299534" y="214839"/>
                  </a:lnTo>
                  <a:lnTo>
                    <a:pt x="1303733" y="261937"/>
                  </a:lnTo>
                  <a:lnTo>
                    <a:pt x="1299534" y="309036"/>
                  </a:lnTo>
                  <a:lnTo>
                    <a:pt x="1287426" y="353359"/>
                  </a:lnTo>
                  <a:lnTo>
                    <a:pt x="1268146" y="394167"/>
                  </a:lnTo>
                  <a:lnTo>
                    <a:pt x="1242427" y="430724"/>
                  </a:lnTo>
                  <a:lnTo>
                    <a:pt x="1211005" y="462289"/>
                  </a:lnTo>
                  <a:lnTo>
                    <a:pt x="1174615" y="488125"/>
                  </a:lnTo>
                  <a:lnTo>
                    <a:pt x="1133992" y="507494"/>
                  </a:lnTo>
                  <a:lnTo>
                    <a:pt x="1089870" y="519657"/>
                  </a:lnTo>
                  <a:lnTo>
                    <a:pt x="1042986" y="5238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97491" y="167792"/>
              <a:ext cx="5760140" cy="770253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246674" y="116991"/>
              <a:ext cx="5858510" cy="7804150"/>
            </a:xfrm>
            <a:custGeom>
              <a:avLst/>
              <a:gdLst/>
              <a:ahLst/>
              <a:cxnLst/>
              <a:rect l="l" t="t" r="r" b="b"/>
              <a:pathLst>
                <a:path w="5858509" h="7804150">
                  <a:moveTo>
                    <a:pt x="5858192" y="0"/>
                  </a:moveTo>
                  <a:lnTo>
                    <a:pt x="5760174" y="0"/>
                  </a:lnTo>
                  <a:lnTo>
                    <a:pt x="5760174" y="101600"/>
                  </a:lnTo>
                  <a:lnTo>
                    <a:pt x="5760174" y="7702550"/>
                  </a:lnTo>
                  <a:lnTo>
                    <a:pt x="101587" y="7702550"/>
                  </a:lnTo>
                  <a:lnTo>
                    <a:pt x="101587" y="101600"/>
                  </a:lnTo>
                  <a:lnTo>
                    <a:pt x="5760174" y="101600"/>
                  </a:lnTo>
                  <a:lnTo>
                    <a:pt x="5760174" y="0"/>
                  </a:lnTo>
                  <a:lnTo>
                    <a:pt x="0" y="0"/>
                  </a:lnTo>
                  <a:lnTo>
                    <a:pt x="0" y="101600"/>
                  </a:lnTo>
                  <a:lnTo>
                    <a:pt x="12" y="7702550"/>
                  </a:lnTo>
                  <a:lnTo>
                    <a:pt x="12" y="7804150"/>
                  </a:lnTo>
                  <a:lnTo>
                    <a:pt x="5858192" y="7804150"/>
                  </a:lnTo>
                  <a:lnTo>
                    <a:pt x="5858192" y="7702563"/>
                  </a:lnTo>
                  <a:lnTo>
                    <a:pt x="5858192" y="101600"/>
                  </a:lnTo>
                  <a:lnTo>
                    <a:pt x="5858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46990" y="3057143"/>
              <a:ext cx="2790824" cy="20859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8700" y="4916515"/>
              <a:ext cx="11220449" cy="434339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37230" y="1163908"/>
            <a:ext cx="11104598" cy="2025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100"/>
              </a:lnSpc>
              <a:spcBef>
                <a:spcPts val="100"/>
              </a:spcBef>
            </a:pPr>
            <a:r>
              <a:rPr sz="2300" dirty="0">
                <a:latin typeface="Arial"/>
                <a:cs typeface="Arial"/>
              </a:rPr>
              <a:t>Для</a:t>
            </a:r>
            <a:r>
              <a:rPr sz="2300" spc="40" dirty="0">
                <a:latin typeface="Arial"/>
                <a:cs typeface="Arial"/>
              </a:rPr>
              <a:t> </a:t>
            </a:r>
            <a:r>
              <a:rPr sz="2300" spc="85" dirty="0">
                <a:latin typeface="Arial"/>
                <a:cs typeface="Arial"/>
              </a:rPr>
              <a:t>комплексної</a:t>
            </a:r>
            <a:r>
              <a:rPr sz="2300" spc="45" dirty="0">
                <a:latin typeface="Arial"/>
                <a:cs typeface="Arial"/>
              </a:rPr>
              <a:t> </a:t>
            </a:r>
            <a:r>
              <a:rPr sz="2300" spc="140" dirty="0">
                <a:latin typeface="Arial"/>
                <a:cs typeface="Arial"/>
              </a:rPr>
              <a:t>оцінки</a:t>
            </a:r>
            <a:r>
              <a:rPr sz="2300" spc="40" dirty="0">
                <a:latin typeface="Arial"/>
                <a:cs typeface="Arial"/>
              </a:rPr>
              <a:t> </a:t>
            </a:r>
            <a:r>
              <a:rPr sz="2300" spc="50" dirty="0">
                <a:latin typeface="Arial"/>
                <a:cs typeface="Arial"/>
              </a:rPr>
              <a:t>ефективності</a:t>
            </a:r>
            <a:r>
              <a:rPr sz="2300" spc="4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бізнес</a:t>
            </a:r>
            <a:r>
              <a:rPr sz="2300" dirty="0">
                <a:latin typeface="Lucida Sans Unicode"/>
                <a:cs typeface="Lucida Sans Unicode"/>
              </a:rPr>
              <a:t>-</a:t>
            </a:r>
            <a:r>
              <a:rPr sz="2300" spc="114" dirty="0">
                <a:latin typeface="Arial"/>
                <a:cs typeface="Arial"/>
              </a:rPr>
              <a:t>комунікацій</a:t>
            </a:r>
            <a:r>
              <a:rPr sz="2300" spc="45" dirty="0">
                <a:latin typeface="Arial"/>
                <a:cs typeface="Arial"/>
              </a:rPr>
              <a:t> </a:t>
            </a:r>
            <a:r>
              <a:rPr sz="2300" spc="-50" dirty="0">
                <a:latin typeface="Arial"/>
                <a:cs typeface="Arial"/>
              </a:rPr>
              <a:t>у </a:t>
            </a:r>
            <a:r>
              <a:rPr sz="2300" spc="75" dirty="0">
                <a:latin typeface="Arial"/>
                <a:cs typeface="Arial"/>
              </a:rPr>
              <a:t>підприємництві</a:t>
            </a:r>
            <a:r>
              <a:rPr sz="2300" spc="75" dirty="0">
                <a:latin typeface="Lucida Sans Unicode"/>
                <a:cs typeface="Lucida Sans Unicode"/>
              </a:rPr>
              <a:t>,</a:t>
            </a:r>
            <a:r>
              <a:rPr sz="2300" spc="-85" dirty="0">
                <a:latin typeface="Lucida Sans Unicode"/>
                <a:cs typeface="Lucida Sans Unicode"/>
              </a:rPr>
              <a:t> </a:t>
            </a:r>
            <a:r>
              <a:rPr sz="2300" spc="75" dirty="0">
                <a:latin typeface="Arial"/>
                <a:cs typeface="Arial"/>
              </a:rPr>
              <a:t>торгівлі</a:t>
            </a:r>
            <a:r>
              <a:rPr sz="2300" dirty="0">
                <a:latin typeface="Arial"/>
                <a:cs typeface="Arial"/>
              </a:rPr>
              <a:t> та </a:t>
            </a:r>
            <a:r>
              <a:rPr sz="2300" spc="105" dirty="0">
                <a:latin typeface="Arial"/>
                <a:cs typeface="Arial"/>
              </a:rPr>
              <a:t>біржовій</a:t>
            </a:r>
            <a:r>
              <a:rPr sz="2300" dirty="0">
                <a:latin typeface="Arial"/>
                <a:cs typeface="Arial"/>
              </a:rPr>
              <a:t> </a:t>
            </a:r>
            <a:r>
              <a:rPr sz="2300" spc="55" dirty="0">
                <a:latin typeface="Arial"/>
                <a:cs typeface="Arial"/>
              </a:rPr>
              <a:t>діяльності</a:t>
            </a:r>
            <a:r>
              <a:rPr sz="2300" dirty="0">
                <a:latin typeface="Arial"/>
                <a:cs typeface="Arial"/>
              </a:rPr>
              <a:t> </a:t>
            </a:r>
            <a:r>
              <a:rPr sz="2300" spc="70" dirty="0">
                <a:latin typeface="Arial"/>
                <a:cs typeface="Arial"/>
              </a:rPr>
              <a:t>з</a:t>
            </a:r>
            <a:r>
              <a:rPr sz="2300" dirty="0">
                <a:latin typeface="Arial"/>
                <a:cs typeface="Arial"/>
              </a:rPr>
              <a:t> </a:t>
            </a:r>
            <a:r>
              <a:rPr sz="2300" spc="70" dirty="0">
                <a:latin typeface="Arial"/>
                <a:cs typeface="Arial"/>
              </a:rPr>
              <a:t>урахуванням</a:t>
            </a:r>
            <a:r>
              <a:rPr sz="2300" dirty="0">
                <a:latin typeface="Arial"/>
                <a:cs typeface="Arial"/>
              </a:rPr>
              <a:t> </a:t>
            </a:r>
            <a:r>
              <a:rPr sz="2300" spc="40" dirty="0">
                <a:latin typeface="Arial"/>
                <a:cs typeface="Arial"/>
              </a:rPr>
              <a:t>двох </a:t>
            </a:r>
            <a:r>
              <a:rPr sz="2300" spc="95" dirty="0">
                <a:latin typeface="Arial"/>
                <a:cs typeface="Arial"/>
              </a:rPr>
              <a:t>напрямів</a:t>
            </a:r>
            <a:r>
              <a:rPr sz="2300" spc="40" dirty="0">
                <a:latin typeface="Arial"/>
                <a:cs typeface="Arial"/>
              </a:rPr>
              <a:t> </a:t>
            </a:r>
            <a:r>
              <a:rPr sz="2300" spc="114" dirty="0">
                <a:latin typeface="Arial"/>
                <a:cs typeface="Arial"/>
              </a:rPr>
              <a:t>контролю</a:t>
            </a:r>
            <a:r>
              <a:rPr sz="2300" spc="45" dirty="0">
                <a:latin typeface="Arial"/>
                <a:cs typeface="Arial"/>
              </a:rPr>
              <a:t> </a:t>
            </a:r>
            <a:r>
              <a:rPr sz="2300" spc="400" dirty="0">
                <a:latin typeface="Lucida Sans Unicode"/>
                <a:cs typeface="Lucida Sans Unicode"/>
              </a:rPr>
              <a:t>–</a:t>
            </a:r>
            <a:r>
              <a:rPr sz="2300" spc="-40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Arial"/>
                <a:cs typeface="Arial"/>
              </a:rPr>
              <a:t>фінансово</a:t>
            </a:r>
            <a:r>
              <a:rPr sz="2300" dirty="0">
                <a:latin typeface="Lucida Sans Unicode"/>
                <a:cs typeface="Lucida Sans Unicode"/>
              </a:rPr>
              <a:t>-</a:t>
            </a:r>
            <a:r>
              <a:rPr sz="2300" spc="110" dirty="0">
                <a:latin typeface="Arial"/>
                <a:cs typeface="Arial"/>
              </a:rPr>
              <a:t>економічної</a:t>
            </a:r>
            <a:r>
              <a:rPr sz="2300" spc="45" dirty="0">
                <a:latin typeface="Arial"/>
                <a:cs typeface="Arial"/>
              </a:rPr>
              <a:t> </a:t>
            </a:r>
            <a:r>
              <a:rPr sz="2300" spc="70" dirty="0">
                <a:latin typeface="Arial"/>
                <a:cs typeface="Arial"/>
              </a:rPr>
              <a:t>інтеграції</a:t>
            </a:r>
            <a:r>
              <a:rPr sz="2300" spc="4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та</a:t>
            </a:r>
            <a:r>
              <a:rPr sz="2300" spc="45" dirty="0">
                <a:latin typeface="Arial"/>
                <a:cs typeface="Arial"/>
              </a:rPr>
              <a:t> </a:t>
            </a:r>
            <a:r>
              <a:rPr sz="2300" spc="70" dirty="0">
                <a:latin typeface="Arial"/>
                <a:cs typeface="Arial"/>
              </a:rPr>
              <a:t>інтеграції</a:t>
            </a:r>
            <a:r>
              <a:rPr sz="2300" spc="45" dirty="0">
                <a:latin typeface="Arial"/>
                <a:cs typeface="Arial"/>
              </a:rPr>
              <a:t> в </a:t>
            </a:r>
            <a:r>
              <a:rPr sz="2300" spc="85" dirty="0">
                <a:latin typeface="Arial"/>
                <a:cs typeface="Arial"/>
              </a:rPr>
              <a:t>рамках</a:t>
            </a:r>
            <a:r>
              <a:rPr sz="2300" spc="-15" dirty="0">
                <a:latin typeface="Arial"/>
                <a:cs typeface="Arial"/>
              </a:rPr>
              <a:t> </a:t>
            </a:r>
            <a:r>
              <a:rPr sz="2300" spc="110" dirty="0">
                <a:latin typeface="Arial"/>
                <a:cs typeface="Arial"/>
              </a:rPr>
              <a:t>маркетингового</a:t>
            </a:r>
            <a:r>
              <a:rPr sz="2300" spc="-10" dirty="0">
                <a:latin typeface="Arial"/>
                <a:cs typeface="Arial"/>
              </a:rPr>
              <a:t> </a:t>
            </a:r>
            <a:r>
              <a:rPr sz="2300" spc="80" dirty="0">
                <a:latin typeface="Arial"/>
                <a:cs typeface="Arial"/>
              </a:rPr>
              <a:t>набору</a:t>
            </a:r>
            <a:r>
              <a:rPr sz="2300" spc="-10" dirty="0">
                <a:latin typeface="Arial"/>
                <a:cs typeface="Arial"/>
              </a:rPr>
              <a:t> </a:t>
            </a:r>
            <a:r>
              <a:rPr sz="2300" spc="400" dirty="0">
                <a:latin typeface="Lucida Sans Unicode"/>
                <a:cs typeface="Lucida Sans Unicode"/>
              </a:rPr>
              <a:t>–</a:t>
            </a:r>
            <a:r>
              <a:rPr sz="2300" spc="-95" dirty="0">
                <a:latin typeface="Lucida Sans Unicode"/>
                <a:cs typeface="Lucida Sans Unicode"/>
              </a:rPr>
              <a:t> </a:t>
            </a:r>
            <a:r>
              <a:rPr sz="2300" spc="85" dirty="0">
                <a:latin typeface="Arial"/>
                <a:cs typeface="Arial"/>
              </a:rPr>
              <a:t>доцільно</a:t>
            </a:r>
            <a:r>
              <a:rPr sz="2300" spc="-15" dirty="0">
                <a:latin typeface="Arial"/>
                <a:cs typeface="Arial"/>
              </a:rPr>
              <a:t> </a:t>
            </a:r>
            <a:r>
              <a:rPr sz="2300" spc="100" dirty="0">
                <a:latin typeface="Arial"/>
                <a:cs typeface="Arial"/>
              </a:rPr>
              <a:t>визначати</a:t>
            </a:r>
            <a:r>
              <a:rPr sz="2300" spc="-10" dirty="0">
                <a:latin typeface="Arial"/>
                <a:cs typeface="Arial"/>
              </a:rPr>
              <a:t> </a:t>
            </a:r>
            <a:r>
              <a:rPr sz="2300" b="1" spc="60" dirty="0">
                <a:latin typeface="Arial"/>
                <a:cs typeface="Arial"/>
              </a:rPr>
              <a:t>індекс</a:t>
            </a:r>
            <a:r>
              <a:rPr sz="2300" b="1" spc="-10" dirty="0">
                <a:latin typeface="Arial"/>
                <a:cs typeface="Arial"/>
              </a:rPr>
              <a:t> </a:t>
            </a:r>
            <a:r>
              <a:rPr sz="2300" b="1" spc="105" dirty="0">
                <a:latin typeface="Arial"/>
                <a:cs typeface="Arial"/>
              </a:rPr>
              <a:t>ринкової </a:t>
            </a:r>
            <a:r>
              <a:rPr sz="2300" b="1" spc="50" dirty="0">
                <a:latin typeface="Arial"/>
                <a:cs typeface="Arial"/>
              </a:rPr>
              <a:t>ефективності</a:t>
            </a:r>
            <a:r>
              <a:rPr sz="2300" b="1" spc="114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бізнес</a:t>
            </a:r>
            <a:r>
              <a:rPr sz="2300" b="1" dirty="0">
                <a:latin typeface="Lucida Sans Unicode"/>
                <a:cs typeface="Lucida Sans Unicode"/>
              </a:rPr>
              <a:t>-</a:t>
            </a:r>
            <a:r>
              <a:rPr sz="2300" b="1" spc="70" dirty="0">
                <a:latin typeface="Arial"/>
                <a:cs typeface="Arial"/>
              </a:rPr>
              <a:t>операції</a:t>
            </a:r>
            <a:r>
              <a:rPr sz="2300" b="1" spc="114" dirty="0">
                <a:latin typeface="Arial"/>
                <a:cs typeface="Arial"/>
              </a:rPr>
              <a:t> </a:t>
            </a:r>
            <a:r>
              <a:rPr sz="2300" b="1" spc="-10" dirty="0">
                <a:latin typeface="Lucida Sans Unicode"/>
                <a:cs typeface="Lucida Sans Unicode"/>
              </a:rPr>
              <a:t>(</a:t>
            </a:r>
            <a:r>
              <a:rPr sz="2300" b="1" spc="-10" dirty="0" err="1" smtClean="0">
                <a:latin typeface="Arial"/>
                <a:cs typeface="Arial"/>
              </a:rPr>
              <a:t>Іеф</a:t>
            </a:r>
            <a:r>
              <a:rPr sz="2300" b="1" spc="-10" dirty="0">
                <a:latin typeface="Lucida Sans Unicode"/>
                <a:cs typeface="Lucida Sans Unicode"/>
              </a:rPr>
              <a:t>):</a:t>
            </a:r>
            <a:endParaRPr sz="2300" b="1" dirty="0">
              <a:latin typeface="Lucida Sans Unicode"/>
              <a:cs typeface="Lucida Sans Unicode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2399080" y="269391"/>
            <a:ext cx="5858510" cy="7804150"/>
            <a:chOff x="12399080" y="269391"/>
            <a:chExt cx="5858510" cy="780415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49890" y="320192"/>
              <a:ext cx="5760140" cy="770253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2399073" y="269391"/>
              <a:ext cx="5858510" cy="7804150"/>
            </a:xfrm>
            <a:custGeom>
              <a:avLst/>
              <a:gdLst/>
              <a:ahLst/>
              <a:cxnLst/>
              <a:rect l="l" t="t" r="r" b="b"/>
              <a:pathLst>
                <a:path w="5858509" h="7804150">
                  <a:moveTo>
                    <a:pt x="5858192" y="0"/>
                  </a:moveTo>
                  <a:lnTo>
                    <a:pt x="5760174" y="0"/>
                  </a:lnTo>
                  <a:lnTo>
                    <a:pt x="5760174" y="101600"/>
                  </a:lnTo>
                  <a:lnTo>
                    <a:pt x="5760174" y="7702550"/>
                  </a:lnTo>
                  <a:lnTo>
                    <a:pt x="101587" y="7702550"/>
                  </a:lnTo>
                  <a:lnTo>
                    <a:pt x="101587" y="101600"/>
                  </a:lnTo>
                  <a:lnTo>
                    <a:pt x="5760174" y="101600"/>
                  </a:lnTo>
                  <a:lnTo>
                    <a:pt x="5760174" y="0"/>
                  </a:lnTo>
                  <a:lnTo>
                    <a:pt x="0" y="0"/>
                  </a:lnTo>
                  <a:lnTo>
                    <a:pt x="0" y="101600"/>
                  </a:lnTo>
                  <a:lnTo>
                    <a:pt x="12" y="7702550"/>
                  </a:lnTo>
                  <a:lnTo>
                    <a:pt x="12" y="7804150"/>
                  </a:lnTo>
                  <a:lnTo>
                    <a:pt x="5858192" y="7804150"/>
                  </a:lnTo>
                  <a:lnTo>
                    <a:pt x="5858192" y="7702563"/>
                  </a:lnTo>
                  <a:lnTo>
                    <a:pt x="5858192" y="101600"/>
                  </a:lnTo>
                  <a:lnTo>
                    <a:pt x="5858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4633595" cy="10283190"/>
            </a:xfrm>
            <a:custGeom>
              <a:avLst/>
              <a:gdLst/>
              <a:ahLst/>
              <a:cxnLst/>
              <a:rect l="l" t="t" r="r" b="b"/>
              <a:pathLst>
                <a:path w="4633595" h="10283190">
                  <a:moveTo>
                    <a:pt x="3086100" y="0"/>
                  </a:moveTo>
                  <a:lnTo>
                    <a:pt x="0" y="0"/>
                  </a:lnTo>
                  <a:lnTo>
                    <a:pt x="0" y="10282987"/>
                  </a:lnTo>
                  <a:lnTo>
                    <a:pt x="3086100" y="10282987"/>
                  </a:lnTo>
                  <a:lnTo>
                    <a:pt x="3086100" y="0"/>
                  </a:lnTo>
                  <a:close/>
                </a:path>
                <a:path w="4633595" h="10283190">
                  <a:moveTo>
                    <a:pt x="4633569" y="6904888"/>
                  </a:moveTo>
                  <a:lnTo>
                    <a:pt x="4631461" y="6858051"/>
                  </a:lnTo>
                  <a:lnTo>
                    <a:pt x="4625276" y="6812394"/>
                  </a:lnTo>
                  <a:lnTo>
                    <a:pt x="4615180" y="6768109"/>
                  </a:lnTo>
                  <a:lnTo>
                    <a:pt x="4601375" y="6725348"/>
                  </a:lnTo>
                  <a:lnTo>
                    <a:pt x="4584027" y="6684327"/>
                  </a:lnTo>
                  <a:lnTo>
                    <a:pt x="4563313" y="6645199"/>
                  </a:lnTo>
                  <a:lnTo>
                    <a:pt x="4539424" y="6608165"/>
                  </a:lnTo>
                  <a:lnTo>
                    <a:pt x="4512551" y="6573393"/>
                  </a:lnTo>
                  <a:lnTo>
                    <a:pt x="4482858" y="6541071"/>
                  </a:lnTo>
                  <a:lnTo>
                    <a:pt x="4450537" y="6511379"/>
                  </a:lnTo>
                  <a:lnTo>
                    <a:pt x="4415764" y="6484506"/>
                  </a:lnTo>
                  <a:lnTo>
                    <a:pt x="4378718" y="6460630"/>
                  </a:lnTo>
                  <a:lnTo>
                    <a:pt x="4339602" y="6439916"/>
                  </a:lnTo>
                  <a:lnTo>
                    <a:pt x="4298569" y="6422568"/>
                  </a:lnTo>
                  <a:lnTo>
                    <a:pt x="4255808" y="6408763"/>
                  </a:lnTo>
                  <a:lnTo>
                    <a:pt x="4211523" y="6398666"/>
                  </a:lnTo>
                  <a:lnTo>
                    <a:pt x="4165866" y="6392481"/>
                  </a:lnTo>
                  <a:lnTo>
                    <a:pt x="4119029" y="6390386"/>
                  </a:lnTo>
                  <a:lnTo>
                    <a:pt x="4072204" y="6392481"/>
                  </a:lnTo>
                  <a:lnTo>
                    <a:pt x="4026547" y="6398666"/>
                  </a:lnTo>
                  <a:lnTo>
                    <a:pt x="3982250" y="6408763"/>
                  </a:lnTo>
                  <a:lnTo>
                    <a:pt x="3939489" y="6422568"/>
                  </a:lnTo>
                  <a:lnTo>
                    <a:pt x="3898468" y="6439916"/>
                  </a:lnTo>
                  <a:lnTo>
                    <a:pt x="3859339" y="6460630"/>
                  </a:lnTo>
                  <a:lnTo>
                    <a:pt x="3822293" y="6484506"/>
                  </a:lnTo>
                  <a:lnTo>
                    <a:pt x="3787521" y="6511379"/>
                  </a:lnTo>
                  <a:lnTo>
                    <a:pt x="3755199" y="6541071"/>
                  </a:lnTo>
                  <a:lnTo>
                    <a:pt x="3725507" y="6573393"/>
                  </a:lnTo>
                  <a:lnTo>
                    <a:pt x="3698633" y="6608165"/>
                  </a:lnTo>
                  <a:lnTo>
                    <a:pt x="3674745" y="6645199"/>
                  </a:lnTo>
                  <a:lnTo>
                    <a:pt x="3654044" y="6684327"/>
                  </a:lnTo>
                  <a:lnTo>
                    <a:pt x="3636683" y="6725348"/>
                  </a:lnTo>
                  <a:lnTo>
                    <a:pt x="3622878" y="6768109"/>
                  </a:lnTo>
                  <a:lnTo>
                    <a:pt x="3612781" y="6812394"/>
                  </a:lnTo>
                  <a:lnTo>
                    <a:pt x="3606596" y="6858051"/>
                  </a:lnTo>
                  <a:lnTo>
                    <a:pt x="3604501" y="6904888"/>
                  </a:lnTo>
                  <a:lnTo>
                    <a:pt x="3606596" y="6951726"/>
                  </a:lnTo>
                  <a:lnTo>
                    <a:pt x="3612781" y="6997382"/>
                  </a:lnTo>
                  <a:lnTo>
                    <a:pt x="3622878" y="7041680"/>
                  </a:lnTo>
                  <a:lnTo>
                    <a:pt x="3636683" y="7084428"/>
                  </a:lnTo>
                  <a:lnTo>
                    <a:pt x="3654044" y="7125462"/>
                  </a:lnTo>
                  <a:lnTo>
                    <a:pt x="3674745" y="7164591"/>
                  </a:lnTo>
                  <a:lnTo>
                    <a:pt x="3698633" y="7201636"/>
                  </a:lnTo>
                  <a:lnTo>
                    <a:pt x="3725507" y="7236396"/>
                  </a:lnTo>
                  <a:lnTo>
                    <a:pt x="3755199" y="7268718"/>
                  </a:lnTo>
                  <a:lnTo>
                    <a:pt x="3787521" y="7298410"/>
                  </a:lnTo>
                  <a:lnTo>
                    <a:pt x="3822293" y="7325296"/>
                  </a:lnTo>
                  <a:lnTo>
                    <a:pt x="3859339" y="7349172"/>
                  </a:lnTo>
                  <a:lnTo>
                    <a:pt x="3898468" y="7369886"/>
                  </a:lnTo>
                  <a:lnTo>
                    <a:pt x="3939489" y="7387234"/>
                  </a:lnTo>
                  <a:lnTo>
                    <a:pt x="3982250" y="7401039"/>
                  </a:lnTo>
                  <a:lnTo>
                    <a:pt x="4026547" y="7411123"/>
                  </a:lnTo>
                  <a:lnTo>
                    <a:pt x="4072204" y="7417321"/>
                  </a:lnTo>
                  <a:lnTo>
                    <a:pt x="4119029" y="7419416"/>
                  </a:lnTo>
                  <a:lnTo>
                    <a:pt x="4165866" y="7417321"/>
                  </a:lnTo>
                  <a:lnTo>
                    <a:pt x="4211523" y="7411123"/>
                  </a:lnTo>
                  <a:lnTo>
                    <a:pt x="4255808" y="7401039"/>
                  </a:lnTo>
                  <a:lnTo>
                    <a:pt x="4298569" y="7387234"/>
                  </a:lnTo>
                  <a:lnTo>
                    <a:pt x="4339602" y="7369886"/>
                  </a:lnTo>
                  <a:lnTo>
                    <a:pt x="4378718" y="7349172"/>
                  </a:lnTo>
                  <a:lnTo>
                    <a:pt x="4415764" y="7325296"/>
                  </a:lnTo>
                  <a:lnTo>
                    <a:pt x="4450537" y="7298410"/>
                  </a:lnTo>
                  <a:lnTo>
                    <a:pt x="4482858" y="7268718"/>
                  </a:lnTo>
                  <a:lnTo>
                    <a:pt x="4512551" y="7236396"/>
                  </a:lnTo>
                  <a:lnTo>
                    <a:pt x="4539424" y="7201636"/>
                  </a:lnTo>
                  <a:lnTo>
                    <a:pt x="4563313" y="7164591"/>
                  </a:lnTo>
                  <a:lnTo>
                    <a:pt x="4584027" y="7125462"/>
                  </a:lnTo>
                  <a:lnTo>
                    <a:pt x="4601375" y="7084428"/>
                  </a:lnTo>
                  <a:lnTo>
                    <a:pt x="4615180" y="7041680"/>
                  </a:lnTo>
                  <a:lnTo>
                    <a:pt x="4625276" y="6997382"/>
                  </a:lnTo>
                  <a:lnTo>
                    <a:pt x="4631461" y="6951726"/>
                  </a:lnTo>
                  <a:lnTo>
                    <a:pt x="4633569" y="6904888"/>
                  </a:lnTo>
                  <a:close/>
                </a:path>
                <a:path w="4633595" h="10283190">
                  <a:moveTo>
                    <a:pt x="4633569" y="2413520"/>
                  </a:moveTo>
                  <a:lnTo>
                    <a:pt x="4631461" y="2366683"/>
                  </a:lnTo>
                  <a:lnTo>
                    <a:pt x="4625276" y="2321039"/>
                  </a:lnTo>
                  <a:lnTo>
                    <a:pt x="4615180" y="2276741"/>
                  </a:lnTo>
                  <a:lnTo>
                    <a:pt x="4601375" y="2233980"/>
                  </a:lnTo>
                  <a:lnTo>
                    <a:pt x="4584027" y="2192959"/>
                  </a:lnTo>
                  <a:lnTo>
                    <a:pt x="4563313" y="2153831"/>
                  </a:lnTo>
                  <a:lnTo>
                    <a:pt x="4539424" y="2116785"/>
                  </a:lnTo>
                  <a:lnTo>
                    <a:pt x="4512551" y="2082012"/>
                  </a:lnTo>
                  <a:lnTo>
                    <a:pt x="4482858" y="2049691"/>
                  </a:lnTo>
                  <a:lnTo>
                    <a:pt x="4450537" y="2019998"/>
                  </a:lnTo>
                  <a:lnTo>
                    <a:pt x="4415764" y="1993125"/>
                  </a:lnTo>
                  <a:lnTo>
                    <a:pt x="4378718" y="1969236"/>
                  </a:lnTo>
                  <a:lnTo>
                    <a:pt x="4339602" y="1948535"/>
                  </a:lnTo>
                  <a:lnTo>
                    <a:pt x="4298569" y="1931187"/>
                  </a:lnTo>
                  <a:lnTo>
                    <a:pt x="4255808" y="1917369"/>
                  </a:lnTo>
                  <a:lnTo>
                    <a:pt x="4211523" y="1907286"/>
                  </a:lnTo>
                  <a:lnTo>
                    <a:pt x="4165866" y="1901088"/>
                  </a:lnTo>
                  <a:lnTo>
                    <a:pt x="4119029" y="1898992"/>
                  </a:lnTo>
                  <a:lnTo>
                    <a:pt x="4072204" y="1901088"/>
                  </a:lnTo>
                  <a:lnTo>
                    <a:pt x="4026547" y="1907286"/>
                  </a:lnTo>
                  <a:lnTo>
                    <a:pt x="3982250" y="1917369"/>
                  </a:lnTo>
                  <a:lnTo>
                    <a:pt x="3939489" y="1931187"/>
                  </a:lnTo>
                  <a:lnTo>
                    <a:pt x="3898468" y="1948535"/>
                  </a:lnTo>
                  <a:lnTo>
                    <a:pt x="3859339" y="1969236"/>
                  </a:lnTo>
                  <a:lnTo>
                    <a:pt x="3822293" y="1993125"/>
                  </a:lnTo>
                  <a:lnTo>
                    <a:pt x="3787521" y="2019998"/>
                  </a:lnTo>
                  <a:lnTo>
                    <a:pt x="3755199" y="2049691"/>
                  </a:lnTo>
                  <a:lnTo>
                    <a:pt x="3725507" y="2082012"/>
                  </a:lnTo>
                  <a:lnTo>
                    <a:pt x="3698633" y="2116785"/>
                  </a:lnTo>
                  <a:lnTo>
                    <a:pt x="3674745" y="2153831"/>
                  </a:lnTo>
                  <a:lnTo>
                    <a:pt x="3654044" y="2192959"/>
                  </a:lnTo>
                  <a:lnTo>
                    <a:pt x="3636683" y="2233980"/>
                  </a:lnTo>
                  <a:lnTo>
                    <a:pt x="3622878" y="2276741"/>
                  </a:lnTo>
                  <a:lnTo>
                    <a:pt x="3612781" y="2321039"/>
                  </a:lnTo>
                  <a:lnTo>
                    <a:pt x="3606596" y="2366683"/>
                  </a:lnTo>
                  <a:lnTo>
                    <a:pt x="3604501" y="2413520"/>
                  </a:lnTo>
                  <a:lnTo>
                    <a:pt x="3606596" y="2460358"/>
                  </a:lnTo>
                  <a:lnTo>
                    <a:pt x="3612781" y="2506014"/>
                  </a:lnTo>
                  <a:lnTo>
                    <a:pt x="3622878" y="2550299"/>
                  </a:lnTo>
                  <a:lnTo>
                    <a:pt x="3636683" y="2593060"/>
                  </a:lnTo>
                  <a:lnTo>
                    <a:pt x="3654044" y="2634081"/>
                  </a:lnTo>
                  <a:lnTo>
                    <a:pt x="3674745" y="2673210"/>
                  </a:lnTo>
                  <a:lnTo>
                    <a:pt x="3698633" y="2710256"/>
                  </a:lnTo>
                  <a:lnTo>
                    <a:pt x="3725507" y="2745028"/>
                  </a:lnTo>
                  <a:lnTo>
                    <a:pt x="3755199" y="2777350"/>
                  </a:lnTo>
                  <a:lnTo>
                    <a:pt x="3787521" y="2807043"/>
                  </a:lnTo>
                  <a:lnTo>
                    <a:pt x="3822293" y="2833916"/>
                  </a:lnTo>
                  <a:lnTo>
                    <a:pt x="3859339" y="2857804"/>
                  </a:lnTo>
                  <a:lnTo>
                    <a:pt x="3898468" y="2878505"/>
                  </a:lnTo>
                  <a:lnTo>
                    <a:pt x="3939489" y="2895854"/>
                  </a:lnTo>
                  <a:lnTo>
                    <a:pt x="3982250" y="2909671"/>
                  </a:lnTo>
                  <a:lnTo>
                    <a:pt x="4026547" y="2919755"/>
                  </a:lnTo>
                  <a:lnTo>
                    <a:pt x="4072204" y="2925940"/>
                  </a:lnTo>
                  <a:lnTo>
                    <a:pt x="4119029" y="2928048"/>
                  </a:lnTo>
                  <a:lnTo>
                    <a:pt x="4165866" y="2925940"/>
                  </a:lnTo>
                  <a:lnTo>
                    <a:pt x="4211523" y="2919755"/>
                  </a:lnTo>
                  <a:lnTo>
                    <a:pt x="4255808" y="2909671"/>
                  </a:lnTo>
                  <a:lnTo>
                    <a:pt x="4298569" y="2895854"/>
                  </a:lnTo>
                  <a:lnTo>
                    <a:pt x="4339602" y="2878505"/>
                  </a:lnTo>
                  <a:lnTo>
                    <a:pt x="4378718" y="2857804"/>
                  </a:lnTo>
                  <a:lnTo>
                    <a:pt x="4415764" y="2833916"/>
                  </a:lnTo>
                  <a:lnTo>
                    <a:pt x="4450537" y="2807043"/>
                  </a:lnTo>
                  <a:lnTo>
                    <a:pt x="4482858" y="2777350"/>
                  </a:lnTo>
                  <a:lnTo>
                    <a:pt x="4512551" y="2745028"/>
                  </a:lnTo>
                  <a:lnTo>
                    <a:pt x="4539424" y="2710256"/>
                  </a:lnTo>
                  <a:lnTo>
                    <a:pt x="4563313" y="2673210"/>
                  </a:lnTo>
                  <a:lnTo>
                    <a:pt x="4584027" y="2634081"/>
                  </a:lnTo>
                  <a:lnTo>
                    <a:pt x="4601375" y="2593060"/>
                  </a:lnTo>
                  <a:lnTo>
                    <a:pt x="4615180" y="2550299"/>
                  </a:lnTo>
                  <a:lnTo>
                    <a:pt x="4625276" y="2506014"/>
                  </a:lnTo>
                  <a:lnTo>
                    <a:pt x="4631461" y="2460358"/>
                  </a:lnTo>
                  <a:lnTo>
                    <a:pt x="4633569" y="2413520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348259" y="1790700"/>
            <a:ext cx="11779942" cy="2215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3999"/>
              </a:lnSpc>
              <a:spcBef>
                <a:spcPts val="100"/>
              </a:spcBef>
            </a:pPr>
            <a:r>
              <a:rPr lang="uk-UA" sz="2100" dirty="0" smtClean="0">
                <a:latin typeface="Arial"/>
                <a:cs typeface="Arial"/>
              </a:rPr>
              <a:t>Ефективність</a:t>
            </a:r>
            <a:r>
              <a:rPr sz="2100" spc="65" dirty="0" smtClean="0">
                <a:latin typeface="Arial"/>
                <a:cs typeface="Arial"/>
              </a:rPr>
              <a:t> </a:t>
            </a:r>
            <a:r>
              <a:rPr lang="uk-UA" sz="2100" spc="114" dirty="0" smtClean="0">
                <a:latin typeface="Arial"/>
                <a:cs typeface="Arial"/>
              </a:rPr>
              <a:t>бізнес</a:t>
            </a:r>
            <a:r>
              <a:rPr lang="uk-UA" sz="2100" i="1" spc="114" dirty="0" smtClean="0">
                <a:latin typeface="Lucida Sans"/>
                <a:cs typeface="Lucida Sans"/>
              </a:rPr>
              <a:t>-</a:t>
            </a:r>
            <a:r>
              <a:rPr lang="uk-UA" sz="2100" spc="105" dirty="0" smtClean="0">
                <a:latin typeface="Arial"/>
                <a:cs typeface="Arial"/>
              </a:rPr>
              <a:t>комунікацій</a:t>
            </a:r>
            <a:r>
              <a:rPr lang="uk-UA" sz="2100" spc="65" dirty="0" smtClean="0">
                <a:latin typeface="Arial"/>
                <a:cs typeface="Arial"/>
              </a:rPr>
              <a:t> </a:t>
            </a:r>
            <a:r>
              <a:rPr lang="uk-UA" sz="2100" spc="85" dirty="0" smtClean="0">
                <a:latin typeface="Arial"/>
                <a:cs typeface="Arial"/>
              </a:rPr>
              <a:t>може визначатися</a:t>
            </a:r>
            <a:r>
              <a:rPr lang="uk-UA" sz="2100" spc="70" dirty="0" smtClean="0">
                <a:latin typeface="Arial"/>
                <a:cs typeface="Arial"/>
              </a:rPr>
              <a:t> </a:t>
            </a:r>
            <a:r>
              <a:rPr lang="uk-UA" sz="2100" spc="110" dirty="0" smtClean="0">
                <a:latin typeface="Arial"/>
                <a:cs typeface="Arial"/>
              </a:rPr>
              <a:t>такими</a:t>
            </a:r>
            <a:r>
              <a:rPr lang="uk-UA" sz="2100" spc="65" dirty="0" smtClean="0">
                <a:latin typeface="Arial"/>
                <a:cs typeface="Arial"/>
              </a:rPr>
              <a:t> </a:t>
            </a:r>
            <a:r>
              <a:rPr lang="uk-UA" sz="2100" spc="105" dirty="0" smtClean="0">
                <a:latin typeface="Arial"/>
                <a:cs typeface="Arial"/>
              </a:rPr>
              <a:t>якісними</a:t>
            </a:r>
            <a:r>
              <a:rPr lang="uk-UA" sz="2100" spc="65" dirty="0" smtClean="0">
                <a:latin typeface="Arial"/>
                <a:cs typeface="Arial"/>
              </a:rPr>
              <a:t> </a:t>
            </a:r>
            <a:r>
              <a:rPr lang="uk-UA" sz="2100" spc="50" dirty="0" smtClean="0">
                <a:latin typeface="Arial"/>
                <a:cs typeface="Arial"/>
              </a:rPr>
              <a:t>параметрами</a:t>
            </a:r>
            <a:r>
              <a:rPr lang="uk-UA" sz="2100" i="1" spc="50" dirty="0" smtClean="0">
                <a:latin typeface="Lucida Sans"/>
                <a:cs typeface="Lucida Sans"/>
              </a:rPr>
              <a:t>,</a:t>
            </a:r>
            <a:r>
              <a:rPr lang="uk-UA" sz="2100" i="1" spc="-15" dirty="0" smtClean="0">
                <a:latin typeface="Lucida Sans"/>
                <a:cs typeface="Lucida Sans"/>
              </a:rPr>
              <a:t> </a:t>
            </a:r>
            <a:r>
              <a:rPr lang="uk-UA" sz="2100" spc="-25" dirty="0" smtClean="0">
                <a:latin typeface="Arial"/>
                <a:cs typeface="Arial"/>
              </a:rPr>
              <a:t>як</a:t>
            </a:r>
            <a:r>
              <a:rPr lang="uk-UA" sz="2100" i="1" spc="-25" dirty="0" smtClean="0">
                <a:latin typeface="Lucida Sans"/>
                <a:cs typeface="Lucida Sans"/>
              </a:rPr>
              <a:t>: </a:t>
            </a:r>
            <a:r>
              <a:rPr lang="uk-UA" sz="2100" spc="70" dirty="0" smtClean="0">
                <a:latin typeface="Arial"/>
                <a:cs typeface="Arial"/>
              </a:rPr>
              <a:t>зростання</a:t>
            </a:r>
            <a:r>
              <a:rPr lang="uk-UA" sz="2100" spc="65" dirty="0" smtClean="0">
                <a:latin typeface="Arial"/>
                <a:cs typeface="Arial"/>
              </a:rPr>
              <a:t> </a:t>
            </a:r>
            <a:r>
              <a:rPr lang="uk-UA" sz="2100" spc="10" dirty="0" smtClean="0">
                <a:latin typeface="Arial"/>
                <a:cs typeface="Arial"/>
              </a:rPr>
              <a:t>іміджу</a:t>
            </a:r>
            <a:r>
              <a:rPr lang="uk-UA" sz="2100" i="1" spc="10" dirty="0" smtClean="0">
                <a:latin typeface="Lucida Sans"/>
                <a:cs typeface="Lucida Sans"/>
              </a:rPr>
              <a:t>,</a:t>
            </a:r>
            <a:r>
              <a:rPr lang="uk-UA" sz="2100" i="1" spc="-10" dirty="0" smtClean="0">
                <a:latin typeface="Lucida Sans"/>
                <a:cs typeface="Lucida Sans"/>
              </a:rPr>
              <a:t> </a:t>
            </a:r>
            <a:r>
              <a:rPr lang="uk-UA" sz="2100" spc="55" dirty="0" smtClean="0">
                <a:latin typeface="Arial"/>
                <a:cs typeface="Arial"/>
              </a:rPr>
              <a:t>репутації</a:t>
            </a:r>
            <a:r>
              <a:rPr lang="uk-UA" sz="2100" spc="70" dirty="0" smtClean="0">
                <a:latin typeface="Arial"/>
                <a:cs typeface="Arial"/>
              </a:rPr>
              <a:t> </a:t>
            </a:r>
            <a:r>
              <a:rPr lang="uk-UA" sz="2100" spc="10" dirty="0" smtClean="0">
                <a:latin typeface="Arial"/>
                <a:cs typeface="Arial"/>
              </a:rPr>
              <a:t>підприємства</a:t>
            </a:r>
            <a:r>
              <a:rPr sz="2100" i="1" spc="10" dirty="0" smtClean="0">
                <a:latin typeface="Lucida Sans"/>
                <a:cs typeface="Lucida Sans"/>
              </a:rPr>
              <a:t>,</a:t>
            </a:r>
            <a:r>
              <a:rPr sz="2100" i="1" spc="-15" dirty="0" smtClean="0">
                <a:latin typeface="Lucida Sans"/>
                <a:cs typeface="Lucida Sans"/>
              </a:rPr>
              <a:t> </a:t>
            </a:r>
            <a:r>
              <a:rPr sz="2100" spc="55" dirty="0">
                <a:latin typeface="Arial"/>
                <a:cs typeface="Arial"/>
              </a:rPr>
              <a:t>лояльності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споживачів</a:t>
            </a:r>
            <a:r>
              <a:rPr sz="2100" i="1" spc="80" dirty="0">
                <a:latin typeface="Lucida Sans"/>
                <a:cs typeface="Lucida Sans"/>
              </a:rPr>
              <a:t>;</a:t>
            </a:r>
            <a:r>
              <a:rPr sz="2100" i="1" spc="-10" dirty="0">
                <a:latin typeface="Lucida Sans"/>
                <a:cs typeface="Lucida Sans"/>
              </a:rPr>
              <a:t> </a:t>
            </a:r>
            <a:r>
              <a:rPr sz="2100" spc="100" dirty="0">
                <a:latin typeface="Arial"/>
                <a:cs typeface="Arial"/>
              </a:rPr>
              <a:t>підвищення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spc="45" dirty="0">
                <a:latin typeface="Arial"/>
                <a:cs typeface="Arial"/>
              </a:rPr>
              <a:t>ступеня </a:t>
            </a:r>
            <a:r>
              <a:rPr sz="2100" spc="80" dirty="0">
                <a:latin typeface="Arial"/>
                <a:cs typeface="Arial"/>
              </a:rPr>
              <a:t>активності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просування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товарів</a:t>
            </a:r>
            <a:r>
              <a:rPr sz="2100" i="1" spc="50" dirty="0">
                <a:latin typeface="Lucida Sans"/>
                <a:cs typeface="Lucida Sans"/>
              </a:rPr>
              <a:t>;</a:t>
            </a:r>
            <a:r>
              <a:rPr sz="2100" i="1" spc="-85" dirty="0">
                <a:latin typeface="Lucida Sans"/>
                <a:cs typeface="Lucida Sans"/>
              </a:rPr>
              <a:t> </a:t>
            </a:r>
            <a:r>
              <a:rPr sz="2100" spc="70" dirty="0">
                <a:latin typeface="Arial"/>
                <a:cs typeface="Arial"/>
              </a:rPr>
              <a:t>залучення</a:t>
            </a:r>
            <a:r>
              <a:rPr sz="2100" dirty="0">
                <a:latin typeface="Arial"/>
                <a:cs typeface="Arial"/>
              </a:rPr>
              <a:t>  </a:t>
            </a:r>
            <a:r>
              <a:rPr sz="2100" spc="70" dirty="0">
                <a:latin typeface="Arial"/>
                <a:cs typeface="Arial"/>
              </a:rPr>
              <a:t>додаткових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клієнтів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до </a:t>
            </a:r>
            <a:r>
              <a:rPr sz="2100" spc="70" dirty="0">
                <a:latin typeface="Arial"/>
                <a:cs typeface="Arial"/>
              </a:rPr>
              <a:t>споживання</a:t>
            </a:r>
            <a:r>
              <a:rPr sz="2100" i="1" spc="70" dirty="0">
                <a:latin typeface="Lucida Sans"/>
                <a:cs typeface="Lucida Sans"/>
              </a:rPr>
              <a:t>; </a:t>
            </a:r>
            <a:r>
              <a:rPr sz="2100" spc="90" dirty="0">
                <a:latin typeface="Arial"/>
                <a:cs typeface="Arial"/>
              </a:rPr>
              <a:t>збільшення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110" dirty="0">
                <a:latin typeface="Arial"/>
                <a:cs typeface="Arial"/>
              </a:rPr>
              <a:t>повторних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130" dirty="0">
                <a:latin typeface="Arial"/>
                <a:cs typeface="Arial"/>
              </a:rPr>
              <a:t>покупок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110" dirty="0">
                <a:latin typeface="Arial"/>
                <a:cs typeface="Arial"/>
              </a:rPr>
              <a:t>постійними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клієнтами</a:t>
            </a:r>
            <a:r>
              <a:rPr sz="2100" i="1" spc="55" dirty="0">
                <a:latin typeface="Lucida Sans"/>
                <a:cs typeface="Lucida Sans"/>
              </a:rPr>
              <a:t>;</a:t>
            </a:r>
            <a:r>
              <a:rPr sz="2100" i="1" spc="-95" dirty="0">
                <a:latin typeface="Lucida Sans"/>
                <a:cs typeface="Lucida Sans"/>
              </a:rPr>
              <a:t> </a:t>
            </a:r>
            <a:r>
              <a:rPr sz="2100" spc="95" dirty="0">
                <a:latin typeface="Arial"/>
                <a:cs typeface="Arial"/>
              </a:rPr>
              <a:t>правильне</a:t>
            </a:r>
            <a:r>
              <a:rPr sz="2100" spc="-15" dirty="0">
                <a:latin typeface="Arial"/>
                <a:cs typeface="Arial"/>
              </a:rPr>
              <a:t>  </a:t>
            </a:r>
            <a:r>
              <a:rPr sz="2100" spc="100" dirty="0">
                <a:latin typeface="Arial"/>
                <a:cs typeface="Arial"/>
              </a:rPr>
              <a:t>використання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типів </a:t>
            </a:r>
            <a:r>
              <a:rPr sz="2100" spc="105" dirty="0">
                <a:latin typeface="Arial"/>
                <a:cs typeface="Arial"/>
              </a:rPr>
              <a:t>маркетингових</a:t>
            </a:r>
            <a:r>
              <a:rPr sz="2100" spc="20" dirty="0">
                <a:latin typeface="Arial"/>
                <a:cs typeface="Arial"/>
              </a:rPr>
              <a:t> </a:t>
            </a:r>
            <a:r>
              <a:rPr sz="2100" spc="105" dirty="0">
                <a:latin typeface="Arial"/>
                <a:cs typeface="Arial"/>
              </a:rPr>
              <a:t>комунікацій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залежно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від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життєвого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циклу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товару</a:t>
            </a:r>
            <a:r>
              <a:rPr sz="2100" i="1" dirty="0">
                <a:latin typeface="Lucida Sans"/>
                <a:cs typeface="Lucida Sans"/>
              </a:rPr>
              <a:t>;</a:t>
            </a:r>
            <a:r>
              <a:rPr sz="2100" i="1" spc="-45" dirty="0">
                <a:latin typeface="Lucida Sans"/>
                <a:cs typeface="Lucida Sans"/>
              </a:rPr>
              <a:t> </a:t>
            </a:r>
            <a:r>
              <a:rPr sz="2100" spc="90" dirty="0">
                <a:latin typeface="Arial"/>
                <a:cs typeface="Arial"/>
              </a:rPr>
              <a:t>отримання </a:t>
            </a:r>
            <a:r>
              <a:rPr sz="2100" spc="70" dirty="0">
                <a:latin typeface="Arial"/>
                <a:cs typeface="Arial"/>
              </a:rPr>
              <a:t>додаткового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прибутку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за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рахунок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креативності</a:t>
            </a:r>
            <a:r>
              <a:rPr sz="2100" i="1" spc="50" dirty="0">
                <a:latin typeface="Lucida Sans"/>
                <a:cs typeface="Lucida Sans"/>
              </a:rPr>
              <a:t>,</a:t>
            </a:r>
            <a:r>
              <a:rPr sz="2100" i="1" spc="-70" dirty="0">
                <a:latin typeface="Lucida Sans"/>
                <a:cs typeface="Lucida Sans"/>
              </a:rPr>
              <a:t> </a:t>
            </a:r>
            <a:r>
              <a:rPr sz="2100" spc="114" dirty="0">
                <a:latin typeface="Arial"/>
                <a:cs typeface="Arial"/>
              </a:rPr>
              <a:t>нових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110" dirty="0" err="1">
                <a:latin typeface="Arial"/>
                <a:cs typeface="Arial"/>
              </a:rPr>
              <a:t>комунікативних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75" dirty="0" err="1" smtClean="0">
                <a:latin typeface="Arial"/>
                <a:cs typeface="Arial"/>
              </a:rPr>
              <a:t>технологій</a:t>
            </a:r>
            <a:r>
              <a:rPr lang="uk-UA" sz="2100" spc="75" dirty="0" smtClean="0">
                <a:latin typeface="Arial"/>
                <a:cs typeface="Arial"/>
              </a:rPr>
              <a:t>.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48260" y="6301761"/>
            <a:ext cx="11779942" cy="18503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3999"/>
              </a:lnSpc>
              <a:spcBef>
                <a:spcPts val="100"/>
              </a:spcBef>
            </a:pPr>
            <a:r>
              <a:rPr sz="2100" dirty="0">
                <a:latin typeface="Arial"/>
                <a:cs typeface="Arial"/>
              </a:rPr>
              <a:t>Системне</a:t>
            </a:r>
            <a:r>
              <a:rPr sz="2100" spc="25" dirty="0">
                <a:latin typeface="Arial"/>
                <a:cs typeface="Arial"/>
              </a:rPr>
              <a:t>  </a:t>
            </a:r>
            <a:r>
              <a:rPr sz="2100" spc="110" dirty="0">
                <a:latin typeface="Arial"/>
                <a:cs typeface="Arial"/>
              </a:rPr>
              <a:t>оцінювання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ступеня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розвитку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175" dirty="0">
                <a:latin typeface="Arial"/>
                <a:cs typeface="Arial"/>
              </a:rPr>
              <a:t>й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ефективності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114" dirty="0">
                <a:latin typeface="Arial"/>
                <a:cs typeface="Arial"/>
              </a:rPr>
              <a:t>бізнес</a:t>
            </a:r>
            <a:r>
              <a:rPr sz="2100" i="1" spc="114" dirty="0">
                <a:latin typeface="Lucida Sans"/>
                <a:cs typeface="Lucida Sans"/>
              </a:rPr>
              <a:t>-</a:t>
            </a:r>
            <a:r>
              <a:rPr sz="2100" spc="105" dirty="0">
                <a:latin typeface="Arial"/>
                <a:cs typeface="Arial"/>
              </a:rPr>
              <a:t>комунікацій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-50" dirty="0">
                <a:latin typeface="Arial"/>
                <a:cs typeface="Arial"/>
              </a:rPr>
              <a:t>у </a:t>
            </a:r>
            <a:r>
              <a:rPr sz="2100" spc="75" dirty="0">
                <a:latin typeface="Arial"/>
                <a:cs typeface="Arial"/>
              </a:rPr>
              <a:t>підприємництві</a:t>
            </a:r>
            <a:r>
              <a:rPr sz="2100" i="1" spc="75" dirty="0">
                <a:latin typeface="Lucida Sans"/>
                <a:cs typeface="Lucida Sans"/>
              </a:rPr>
              <a:t>,</a:t>
            </a:r>
            <a:r>
              <a:rPr sz="2100" i="1" spc="-45" dirty="0">
                <a:latin typeface="Lucida Sans"/>
                <a:cs typeface="Lucida Sans"/>
              </a:rPr>
              <a:t> </a:t>
            </a:r>
            <a:r>
              <a:rPr sz="2100" spc="75" dirty="0">
                <a:latin typeface="Arial"/>
                <a:cs typeface="Arial"/>
              </a:rPr>
              <a:t>торгівлі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та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105" dirty="0">
                <a:latin typeface="Arial"/>
                <a:cs typeface="Arial"/>
              </a:rPr>
              <a:t>біржовій</a:t>
            </a:r>
            <a:r>
              <a:rPr sz="2100" spc="40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діяльності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дозволяє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своєчасно</a:t>
            </a:r>
            <a:r>
              <a:rPr sz="2100" spc="40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впливати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65" dirty="0">
                <a:latin typeface="Arial"/>
                <a:cs typeface="Arial"/>
              </a:rPr>
              <a:t>на споживачів</a:t>
            </a:r>
            <a:r>
              <a:rPr sz="2100" i="1" spc="65" dirty="0">
                <a:latin typeface="Lucida Sans"/>
                <a:cs typeface="Lucida Sans"/>
              </a:rPr>
              <a:t>,</a:t>
            </a:r>
            <a:r>
              <a:rPr sz="2100" i="1" spc="-70" dirty="0">
                <a:latin typeface="Lucida Sans"/>
                <a:cs typeface="Lucida Sans"/>
              </a:rPr>
              <a:t> </a:t>
            </a:r>
            <a:r>
              <a:rPr sz="2100" spc="85" dirty="0">
                <a:latin typeface="Arial"/>
                <a:cs typeface="Arial"/>
              </a:rPr>
              <a:t>раціонально</a:t>
            </a:r>
            <a:r>
              <a:rPr sz="2100" spc="15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використовувати</a:t>
            </a:r>
            <a:r>
              <a:rPr sz="2100" spc="15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ресурсний</a:t>
            </a:r>
            <a:r>
              <a:rPr sz="2100" spc="15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потенціал</a:t>
            </a:r>
            <a:r>
              <a:rPr sz="2100" spc="15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і</a:t>
            </a:r>
            <a:r>
              <a:rPr sz="2100" spc="15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концентрувати </a:t>
            </a:r>
            <a:r>
              <a:rPr sz="2100" spc="100" dirty="0">
                <a:latin typeface="Arial"/>
                <a:cs typeface="Arial"/>
              </a:rPr>
              <a:t>маркетингові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зусилля</a:t>
            </a:r>
            <a:r>
              <a:rPr sz="2100" i="1" dirty="0">
                <a:latin typeface="Lucida Sans"/>
                <a:cs typeface="Lucida Sans"/>
              </a:rPr>
              <a:t>;</a:t>
            </a:r>
            <a:r>
              <a:rPr sz="2100" i="1" spc="-70" dirty="0">
                <a:latin typeface="Lucida Sans"/>
                <a:cs typeface="Lucida Sans"/>
              </a:rPr>
              <a:t> </a:t>
            </a:r>
            <a:r>
              <a:rPr sz="2100" spc="45" dirty="0">
                <a:latin typeface="Arial"/>
                <a:cs typeface="Arial"/>
              </a:rPr>
              <a:t>формувати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114" dirty="0">
                <a:latin typeface="Arial"/>
                <a:cs typeface="Arial"/>
              </a:rPr>
              <a:t>гідний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імідж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і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отримати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105" dirty="0">
                <a:latin typeface="Arial"/>
                <a:cs typeface="Arial"/>
              </a:rPr>
              <a:t>визнання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100" dirty="0">
                <a:latin typeface="Arial"/>
                <a:cs typeface="Arial"/>
              </a:rPr>
              <a:t>споживачів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за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рахунок </a:t>
            </a:r>
            <a:r>
              <a:rPr sz="2100" spc="60" dirty="0">
                <a:latin typeface="Arial"/>
                <a:cs typeface="Arial"/>
              </a:rPr>
              <a:t>формування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споживчої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цінності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виготовлених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товарів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і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послуг</a:t>
            </a:r>
            <a:r>
              <a:rPr sz="2100" i="1" spc="-10" dirty="0">
                <a:latin typeface="Lucida Sans"/>
                <a:cs typeface="Lucida Sans"/>
              </a:rPr>
              <a:t>.</a:t>
            </a:r>
            <a:endParaRPr sz="2100" dirty="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057092" y="920750"/>
            <a:ext cx="10192307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7750" marR="5080" indent="-1035685">
              <a:lnSpc>
                <a:spcPct val="116700"/>
              </a:lnSpc>
              <a:spcBef>
                <a:spcPts val="95"/>
              </a:spcBef>
            </a:pPr>
            <a:r>
              <a:rPr sz="3000" b="1" spc="-180" dirty="0">
                <a:latin typeface="Lucida Sans Unicode"/>
                <a:cs typeface="Lucida Sans Unicode"/>
              </a:rPr>
              <a:t>4.</a:t>
            </a:r>
            <a:r>
              <a:rPr sz="3000" b="1" spc="-150" dirty="0">
                <a:latin typeface="Lucida Sans Unicode"/>
                <a:cs typeface="Lucida Sans Unicode"/>
              </a:rPr>
              <a:t> </a:t>
            </a:r>
            <a:r>
              <a:rPr sz="3000" b="1" spc="-35" dirty="0"/>
              <a:t>МАРКЕТИНГ</a:t>
            </a:r>
            <a:r>
              <a:rPr sz="3000" b="1" spc="-30" dirty="0"/>
              <a:t> </a:t>
            </a:r>
            <a:r>
              <a:rPr sz="3000" b="1" spc="-120" dirty="0"/>
              <a:t>ПЕРСОНАЛУ</a:t>
            </a:r>
            <a:r>
              <a:rPr sz="3000" b="1" spc="-120" dirty="0">
                <a:latin typeface="Lucida Sans Unicode"/>
                <a:cs typeface="Lucida Sans Unicode"/>
              </a:rPr>
              <a:t>,</a:t>
            </a:r>
            <a:r>
              <a:rPr sz="3000" b="1" spc="-145" dirty="0">
                <a:latin typeface="Lucida Sans Unicode"/>
                <a:cs typeface="Lucida Sans Unicode"/>
              </a:rPr>
              <a:t> </a:t>
            </a:r>
            <a:r>
              <a:rPr sz="3000" b="1" spc="-125" dirty="0"/>
              <a:t>БРЕНД</a:t>
            </a:r>
            <a:r>
              <a:rPr sz="3000" b="1" spc="-125" dirty="0">
                <a:latin typeface="Lucida Sans Unicode"/>
                <a:cs typeface="Lucida Sans Unicode"/>
              </a:rPr>
              <a:t>-</a:t>
            </a:r>
            <a:r>
              <a:rPr sz="3000" b="1" spc="-90" dirty="0"/>
              <a:t>МЕНЕДЖМЕНТ</a:t>
            </a:r>
            <a:r>
              <a:rPr sz="3000" b="1" spc="-30" dirty="0"/>
              <a:t> </a:t>
            </a:r>
            <a:r>
              <a:rPr sz="3000" b="1" spc="-25" dirty="0"/>
              <a:t>ТА </a:t>
            </a:r>
            <a:r>
              <a:rPr sz="3000" b="1" spc="-35" dirty="0" smtClean="0"/>
              <a:t>УПРАВЛІННЯ</a:t>
            </a:r>
            <a:r>
              <a:rPr lang="uk-UA" sz="3000" b="1" spc="-35" dirty="0" smtClean="0"/>
              <a:t> </a:t>
            </a:r>
            <a:r>
              <a:rPr sz="3000" b="1" spc="-35" dirty="0" smtClean="0"/>
              <a:t>ІМІДЖЕМ</a:t>
            </a:r>
            <a:r>
              <a:rPr lang="uk-UA" sz="3000" b="1" spc="-35" dirty="0" smtClean="0"/>
              <a:t> </a:t>
            </a:r>
            <a:r>
              <a:rPr sz="3000" b="1" spc="-35" dirty="0" smtClean="0"/>
              <a:t>БІЗНЕС</a:t>
            </a:r>
            <a:r>
              <a:rPr sz="3000" b="1" spc="-35" dirty="0" smtClean="0">
                <a:latin typeface="Lucida Sans Unicode"/>
                <a:cs typeface="Lucida Sans Unicode"/>
              </a:rPr>
              <a:t>-</a:t>
            </a:r>
            <a:r>
              <a:rPr sz="3000" b="1" spc="-10" dirty="0" smtClean="0"/>
              <a:t>СТРУКТУРИ</a:t>
            </a:r>
            <a:endParaRPr sz="3000" b="1" dirty="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31247" y="2368463"/>
            <a:ext cx="5026025" cy="20955"/>
          </a:xfrm>
          <a:custGeom>
            <a:avLst/>
            <a:gdLst/>
            <a:ahLst/>
            <a:cxnLst/>
            <a:rect l="l" t="t" r="r" b="b"/>
            <a:pathLst>
              <a:path w="5026025" h="20955">
                <a:moveTo>
                  <a:pt x="0" y="20853"/>
                </a:moveTo>
                <a:lnTo>
                  <a:pt x="5025475" y="0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95545" y="2615066"/>
            <a:ext cx="15340330" cy="1264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399"/>
              </a:lnSpc>
              <a:spcBef>
                <a:spcPts val="100"/>
              </a:spcBef>
            </a:pPr>
            <a:r>
              <a:rPr sz="2350" spc="55" dirty="0">
                <a:latin typeface="Arial"/>
                <a:cs typeface="Arial"/>
              </a:rPr>
              <a:t>Сучасний</a:t>
            </a:r>
            <a:r>
              <a:rPr sz="2350" dirty="0">
                <a:latin typeface="Arial"/>
                <a:cs typeface="Arial"/>
              </a:rPr>
              <a:t> етап</a:t>
            </a:r>
            <a:r>
              <a:rPr sz="2350" spc="5" dirty="0">
                <a:latin typeface="Arial"/>
                <a:cs typeface="Arial"/>
              </a:rPr>
              <a:t> </a:t>
            </a:r>
            <a:r>
              <a:rPr sz="2350" spc="95" dirty="0">
                <a:latin typeface="Arial"/>
                <a:cs typeface="Arial"/>
              </a:rPr>
              <a:t>розвитку</a:t>
            </a:r>
            <a:r>
              <a:rPr sz="2350" spc="5" dirty="0">
                <a:latin typeface="Arial"/>
                <a:cs typeface="Arial"/>
              </a:rPr>
              <a:t> </a:t>
            </a:r>
            <a:r>
              <a:rPr sz="2350" spc="110" dirty="0">
                <a:latin typeface="Arial"/>
                <a:cs typeface="Arial"/>
              </a:rPr>
              <a:t>науки</a:t>
            </a:r>
            <a:r>
              <a:rPr sz="2350" spc="5" dirty="0">
                <a:latin typeface="Arial"/>
                <a:cs typeface="Arial"/>
              </a:rPr>
              <a:t> </a:t>
            </a:r>
            <a:r>
              <a:rPr sz="2350" spc="75" dirty="0">
                <a:latin typeface="Arial"/>
                <a:cs typeface="Arial"/>
              </a:rPr>
              <a:t>і</a:t>
            </a:r>
            <a:r>
              <a:rPr sz="2350" spc="5" dirty="0">
                <a:latin typeface="Arial"/>
                <a:cs typeface="Arial"/>
              </a:rPr>
              <a:t> </a:t>
            </a:r>
            <a:r>
              <a:rPr sz="2350" spc="100" dirty="0">
                <a:latin typeface="Arial"/>
                <a:cs typeface="Arial"/>
              </a:rPr>
              <a:t>техніки</a:t>
            </a:r>
            <a:r>
              <a:rPr sz="2350" spc="5" dirty="0">
                <a:latin typeface="Arial"/>
                <a:cs typeface="Arial"/>
              </a:rPr>
              <a:t> </a:t>
            </a:r>
            <a:r>
              <a:rPr sz="2350" spc="50" dirty="0">
                <a:latin typeface="Arial"/>
                <a:cs typeface="Arial"/>
              </a:rPr>
              <a:t>характеризується</a:t>
            </a:r>
            <a:r>
              <a:rPr sz="2350" spc="5" dirty="0">
                <a:latin typeface="Arial"/>
                <a:cs typeface="Arial"/>
              </a:rPr>
              <a:t> </a:t>
            </a:r>
            <a:r>
              <a:rPr sz="2350" spc="90" dirty="0">
                <a:latin typeface="Arial"/>
                <a:cs typeface="Arial"/>
              </a:rPr>
              <a:t>безперервними</a:t>
            </a:r>
            <a:r>
              <a:rPr sz="2350" spc="5" dirty="0">
                <a:latin typeface="Arial"/>
                <a:cs typeface="Arial"/>
              </a:rPr>
              <a:t> </a:t>
            </a:r>
            <a:r>
              <a:rPr sz="2350" spc="105" dirty="0">
                <a:latin typeface="Arial"/>
                <a:cs typeface="Arial"/>
              </a:rPr>
              <a:t>змінами</a:t>
            </a:r>
            <a:r>
              <a:rPr sz="2350" dirty="0">
                <a:latin typeface="Arial"/>
                <a:cs typeface="Arial"/>
              </a:rPr>
              <a:t> у</a:t>
            </a:r>
            <a:r>
              <a:rPr sz="2350" spc="5" dirty="0">
                <a:latin typeface="Arial"/>
                <a:cs typeface="Arial"/>
              </a:rPr>
              <a:t> </a:t>
            </a:r>
            <a:r>
              <a:rPr sz="2350" spc="50" dirty="0">
                <a:latin typeface="Arial"/>
                <a:cs typeface="Arial"/>
              </a:rPr>
              <a:t>технологіях </a:t>
            </a:r>
            <a:r>
              <a:rPr sz="2350" spc="75" dirty="0">
                <a:latin typeface="Arial"/>
                <a:cs typeface="Arial"/>
              </a:rPr>
              <a:t>здійснення</a:t>
            </a:r>
            <a:r>
              <a:rPr sz="2350" spc="15" dirty="0">
                <a:latin typeface="Arial"/>
                <a:cs typeface="Arial"/>
              </a:rPr>
              <a:t> </a:t>
            </a:r>
            <a:r>
              <a:rPr sz="2350" spc="70" dirty="0">
                <a:latin typeface="Arial"/>
                <a:cs typeface="Arial"/>
              </a:rPr>
              <a:t>торгівлі</a:t>
            </a:r>
            <a:r>
              <a:rPr sz="2350" spc="15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та</a:t>
            </a:r>
            <a:r>
              <a:rPr sz="2350" spc="15" dirty="0">
                <a:latin typeface="Arial"/>
                <a:cs typeface="Arial"/>
              </a:rPr>
              <a:t> </a:t>
            </a:r>
            <a:r>
              <a:rPr sz="2350" spc="75" dirty="0">
                <a:latin typeface="Arial"/>
                <a:cs typeface="Arial"/>
              </a:rPr>
              <a:t>біржової</a:t>
            </a:r>
            <a:r>
              <a:rPr sz="2350" spc="15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діяльності</a:t>
            </a:r>
            <a:r>
              <a:rPr sz="2350" dirty="0">
                <a:latin typeface="Lucida Sans Unicode"/>
                <a:cs typeface="Lucida Sans Unicode"/>
              </a:rPr>
              <a:t>,</a:t>
            </a:r>
            <a:r>
              <a:rPr sz="2350" spc="-80" dirty="0">
                <a:latin typeface="Lucida Sans Unicode"/>
                <a:cs typeface="Lucida Sans Unicode"/>
              </a:rPr>
              <a:t> </a:t>
            </a:r>
            <a:r>
              <a:rPr sz="2350" spc="130" dirty="0">
                <a:latin typeface="Arial"/>
                <a:cs typeface="Arial"/>
              </a:rPr>
              <a:t>що</a:t>
            </a:r>
            <a:r>
              <a:rPr sz="2350" spc="20" dirty="0">
                <a:latin typeface="Arial"/>
                <a:cs typeface="Arial"/>
              </a:rPr>
              <a:t>  </a:t>
            </a:r>
            <a:r>
              <a:rPr sz="2350" spc="55" dirty="0">
                <a:latin typeface="Arial"/>
                <a:cs typeface="Arial"/>
              </a:rPr>
              <a:t>зумовлює</a:t>
            </a:r>
            <a:r>
              <a:rPr sz="2350" spc="15" dirty="0">
                <a:latin typeface="Arial"/>
                <a:cs typeface="Arial"/>
              </a:rPr>
              <a:t> </a:t>
            </a:r>
            <a:r>
              <a:rPr sz="2350" spc="90" dirty="0">
                <a:latin typeface="Arial"/>
                <a:cs typeface="Arial"/>
              </a:rPr>
              <a:t>зміну</a:t>
            </a:r>
            <a:r>
              <a:rPr sz="2350" spc="15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функцій</a:t>
            </a:r>
            <a:r>
              <a:rPr sz="2350" dirty="0">
                <a:latin typeface="Lucida Sans Unicode"/>
                <a:cs typeface="Lucida Sans Unicode"/>
              </a:rPr>
              <a:t>,</a:t>
            </a:r>
            <a:r>
              <a:rPr sz="2350" spc="-75" dirty="0">
                <a:latin typeface="Lucida Sans Unicode"/>
                <a:cs typeface="Lucida Sans Unicode"/>
              </a:rPr>
              <a:t> </a:t>
            </a:r>
            <a:r>
              <a:rPr sz="2350" spc="50" dirty="0">
                <a:latin typeface="Arial"/>
                <a:cs typeface="Arial"/>
              </a:rPr>
              <a:t>методів</a:t>
            </a:r>
            <a:r>
              <a:rPr sz="2350" spc="15" dirty="0">
                <a:latin typeface="Arial"/>
                <a:cs typeface="Arial"/>
              </a:rPr>
              <a:t> </a:t>
            </a:r>
            <a:r>
              <a:rPr sz="2350" spc="75" dirty="0">
                <a:latin typeface="Arial"/>
                <a:cs typeface="Arial"/>
              </a:rPr>
              <a:t>і</a:t>
            </a:r>
            <a:r>
              <a:rPr sz="2350" spc="15" dirty="0">
                <a:latin typeface="Arial"/>
                <a:cs typeface="Arial"/>
              </a:rPr>
              <a:t> </a:t>
            </a:r>
            <a:r>
              <a:rPr sz="2350" spc="60" dirty="0">
                <a:latin typeface="Arial"/>
                <a:cs typeface="Arial"/>
              </a:rPr>
              <a:t>підходів</a:t>
            </a:r>
            <a:r>
              <a:rPr sz="2350" spc="15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до</a:t>
            </a:r>
            <a:r>
              <a:rPr sz="2350" spc="15" dirty="0">
                <a:latin typeface="Arial"/>
                <a:cs typeface="Arial"/>
              </a:rPr>
              <a:t> </a:t>
            </a:r>
            <a:r>
              <a:rPr sz="2350" spc="65" dirty="0">
                <a:latin typeface="Arial"/>
                <a:cs typeface="Arial"/>
              </a:rPr>
              <a:t>управління персоналом</a:t>
            </a:r>
            <a:r>
              <a:rPr sz="2350" spc="-30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та</a:t>
            </a:r>
            <a:r>
              <a:rPr sz="2350" spc="-25" dirty="0">
                <a:latin typeface="Arial"/>
                <a:cs typeface="Arial"/>
              </a:rPr>
              <a:t> </a:t>
            </a:r>
            <a:r>
              <a:rPr sz="2350" spc="90" dirty="0">
                <a:latin typeface="Arial"/>
                <a:cs typeface="Arial"/>
              </a:rPr>
              <a:t>виокремлення</a:t>
            </a:r>
            <a:r>
              <a:rPr sz="2350" spc="-25" dirty="0">
                <a:latin typeface="Arial"/>
                <a:cs typeface="Arial"/>
              </a:rPr>
              <a:t> </a:t>
            </a:r>
            <a:r>
              <a:rPr sz="2350" spc="110" dirty="0">
                <a:latin typeface="Arial"/>
                <a:cs typeface="Arial"/>
              </a:rPr>
              <a:t>нового</a:t>
            </a:r>
            <a:r>
              <a:rPr sz="2350" spc="-25" dirty="0">
                <a:latin typeface="Arial"/>
                <a:cs typeface="Arial"/>
              </a:rPr>
              <a:t> </a:t>
            </a:r>
            <a:r>
              <a:rPr sz="2350" spc="85" dirty="0">
                <a:latin typeface="Arial"/>
                <a:cs typeface="Arial"/>
              </a:rPr>
              <a:t>напряму</a:t>
            </a:r>
            <a:r>
              <a:rPr sz="2350" spc="-25" dirty="0">
                <a:latin typeface="Arial"/>
                <a:cs typeface="Arial"/>
              </a:rPr>
              <a:t> </a:t>
            </a:r>
            <a:r>
              <a:rPr sz="2350" spc="85" dirty="0">
                <a:latin typeface="Arial"/>
                <a:cs typeface="Arial"/>
              </a:rPr>
              <a:t>в</a:t>
            </a:r>
            <a:r>
              <a:rPr sz="2350" spc="-25" dirty="0">
                <a:latin typeface="Arial"/>
                <a:cs typeface="Arial"/>
              </a:rPr>
              <a:t> </a:t>
            </a:r>
            <a:r>
              <a:rPr sz="2350" spc="125" dirty="0">
                <a:latin typeface="Arial"/>
                <a:cs typeface="Arial"/>
              </a:rPr>
              <a:t>цій</a:t>
            </a:r>
            <a:r>
              <a:rPr sz="2350" spc="-25" dirty="0">
                <a:latin typeface="Arial"/>
                <a:cs typeface="Arial"/>
              </a:rPr>
              <a:t> </a:t>
            </a:r>
            <a:r>
              <a:rPr sz="2350" spc="-10" dirty="0">
                <a:latin typeface="Arial"/>
                <a:cs typeface="Arial"/>
              </a:rPr>
              <a:t>сфері</a:t>
            </a:r>
            <a:r>
              <a:rPr sz="2350" spc="-25" dirty="0">
                <a:latin typeface="Arial"/>
                <a:cs typeface="Arial"/>
              </a:rPr>
              <a:t> </a:t>
            </a:r>
            <a:r>
              <a:rPr sz="2350" spc="395" dirty="0">
                <a:latin typeface="Lucida Sans Unicode"/>
                <a:cs typeface="Lucida Sans Unicode"/>
              </a:rPr>
              <a:t>–</a:t>
            </a:r>
            <a:r>
              <a:rPr sz="2350" spc="-114" dirty="0">
                <a:latin typeface="Lucida Sans Unicode"/>
                <a:cs typeface="Lucida Sans Unicode"/>
              </a:rPr>
              <a:t> </a:t>
            </a:r>
            <a:r>
              <a:rPr sz="2350" spc="95" dirty="0" err="1">
                <a:latin typeface="Arial"/>
                <a:cs typeface="Arial"/>
              </a:rPr>
              <a:t>маркетингу</a:t>
            </a:r>
            <a:r>
              <a:rPr sz="2350" spc="-25" dirty="0">
                <a:latin typeface="Arial"/>
                <a:cs typeface="Arial"/>
              </a:rPr>
              <a:t> </a:t>
            </a:r>
            <a:r>
              <a:rPr sz="2350" spc="40" dirty="0" err="1" smtClean="0">
                <a:latin typeface="Arial"/>
                <a:cs typeface="Arial"/>
              </a:rPr>
              <a:t>персоналу</a:t>
            </a:r>
            <a:r>
              <a:rPr lang="uk-UA" sz="2350" spc="40" dirty="0" smtClean="0">
                <a:latin typeface="Arial"/>
                <a:cs typeface="Arial"/>
              </a:rPr>
              <a:t>.</a:t>
            </a:r>
            <a:endParaRPr sz="235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8700" y="4848483"/>
            <a:ext cx="16230600" cy="2716000"/>
          </a:xfrm>
          <a:prstGeom prst="rect">
            <a:avLst/>
          </a:prstGeom>
          <a:solidFill>
            <a:srgbClr val="583C8F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2200" dirty="0">
              <a:latin typeface="Times New Roman"/>
              <a:cs typeface="Times New Roman"/>
            </a:endParaRPr>
          </a:p>
          <a:p>
            <a:pPr marL="845819" marR="1125855" algn="just">
              <a:lnSpc>
                <a:spcPct val="116500"/>
              </a:lnSpc>
            </a:pPr>
            <a:r>
              <a:rPr sz="2200" b="1" spc="100" dirty="0">
                <a:solidFill>
                  <a:srgbClr val="FFFFFF"/>
                </a:solidFill>
                <a:latin typeface="Arial"/>
                <a:cs typeface="Arial"/>
              </a:rPr>
              <a:t>Маркетинг</a:t>
            </a:r>
            <a:r>
              <a:rPr sz="2200" b="1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55" dirty="0">
                <a:solidFill>
                  <a:srgbClr val="FFFFFF"/>
                </a:solidFill>
                <a:latin typeface="Arial"/>
                <a:cs typeface="Arial"/>
              </a:rPr>
              <a:t>персоналу</a:t>
            </a:r>
            <a:r>
              <a:rPr sz="2200" b="1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є</a:t>
            </a:r>
            <a:r>
              <a:rPr sz="2200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120" dirty="0">
                <a:solidFill>
                  <a:srgbClr val="FFFFFF"/>
                </a:solidFill>
                <a:latin typeface="Arial"/>
                <a:cs typeface="Arial"/>
              </a:rPr>
              <a:t>органічною</a:t>
            </a:r>
            <a:r>
              <a:rPr sz="2200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95" dirty="0">
                <a:solidFill>
                  <a:srgbClr val="FFFFFF"/>
                </a:solidFill>
                <a:latin typeface="Arial"/>
                <a:cs typeface="Arial"/>
              </a:rPr>
              <a:t>частиною</a:t>
            </a:r>
            <a:r>
              <a:rPr sz="2200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80" dirty="0">
                <a:solidFill>
                  <a:srgbClr val="FFFFFF"/>
                </a:solidFill>
                <a:latin typeface="Arial"/>
                <a:cs typeface="Arial"/>
              </a:rPr>
              <a:t>управління</a:t>
            </a:r>
            <a:r>
              <a:rPr sz="2200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65" dirty="0">
                <a:solidFill>
                  <a:srgbClr val="FFFFFF"/>
                </a:solidFill>
                <a:latin typeface="Arial"/>
                <a:cs typeface="Arial"/>
              </a:rPr>
              <a:t>персоналом</a:t>
            </a:r>
            <a:r>
              <a:rPr sz="2200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7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220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60" dirty="0">
                <a:solidFill>
                  <a:srgbClr val="FFFFFF"/>
                </a:solidFill>
                <a:latin typeface="Arial"/>
                <a:cs typeface="Arial"/>
              </a:rPr>
              <a:t>охоплює</a:t>
            </a:r>
            <a:r>
              <a:rPr sz="2200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70" dirty="0">
                <a:solidFill>
                  <a:srgbClr val="FFFFFF"/>
                </a:solidFill>
                <a:latin typeface="Arial"/>
                <a:cs typeface="Arial"/>
              </a:rPr>
              <a:t>такі</a:t>
            </a:r>
            <a:r>
              <a:rPr sz="2200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105" dirty="0">
                <a:solidFill>
                  <a:srgbClr val="FFFFFF"/>
                </a:solidFill>
                <a:latin typeface="Arial"/>
                <a:cs typeface="Arial"/>
              </a:rPr>
              <a:t>види</a:t>
            </a:r>
            <a:r>
              <a:rPr sz="2200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35" dirty="0">
                <a:solidFill>
                  <a:srgbClr val="FFFFFF"/>
                </a:solidFill>
                <a:latin typeface="Arial"/>
                <a:cs typeface="Arial"/>
              </a:rPr>
              <a:t>діяльності</a:t>
            </a:r>
            <a:r>
              <a:rPr sz="2200" spc="35" dirty="0">
                <a:solidFill>
                  <a:srgbClr val="FFFFFF"/>
                </a:solidFill>
                <a:latin typeface="Jokerman"/>
                <a:cs typeface="Jokerman"/>
              </a:rPr>
              <a:t>: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аналіз</a:t>
            </a:r>
            <a:r>
              <a:rPr sz="22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135" dirty="0">
                <a:solidFill>
                  <a:srgbClr val="FFFFFF"/>
                </a:solidFill>
                <a:latin typeface="Arial"/>
                <a:cs typeface="Arial"/>
              </a:rPr>
              <a:t>ринку</a:t>
            </a:r>
            <a:r>
              <a:rPr sz="22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95" dirty="0">
                <a:solidFill>
                  <a:srgbClr val="FFFFFF"/>
                </a:solidFill>
                <a:latin typeface="Arial"/>
                <a:cs typeface="Arial"/>
              </a:rPr>
              <a:t>праці</a:t>
            </a:r>
            <a:r>
              <a:rPr sz="2200" spc="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та</a:t>
            </a:r>
            <a:r>
              <a:rPr sz="22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rgbClr val="FFFFFF"/>
                </a:solidFill>
                <a:latin typeface="Arial"/>
                <a:cs typeface="Arial"/>
              </a:rPr>
              <a:t>прогнозування</a:t>
            </a:r>
            <a:r>
              <a:rPr sz="2200" spc="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120" dirty="0">
                <a:solidFill>
                  <a:srgbClr val="FFFFFF"/>
                </a:solidFill>
                <a:latin typeface="Arial"/>
                <a:cs typeface="Arial"/>
              </a:rPr>
              <a:t>його</a:t>
            </a:r>
            <a:r>
              <a:rPr sz="22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95" dirty="0">
                <a:solidFill>
                  <a:srgbClr val="FFFFFF"/>
                </a:solidFill>
                <a:latin typeface="Arial"/>
                <a:cs typeface="Arial"/>
              </a:rPr>
              <a:t>кон</a:t>
            </a:r>
            <a:r>
              <a:rPr sz="2200" spc="95" dirty="0">
                <a:solidFill>
                  <a:srgbClr val="FFFFFF"/>
                </a:solidFill>
                <a:latin typeface="Jokerman"/>
                <a:cs typeface="Jokerman"/>
              </a:rPr>
              <a:t>’</a:t>
            </a:r>
            <a:r>
              <a:rPr sz="2200" spc="95" dirty="0">
                <a:solidFill>
                  <a:srgbClr val="FFFFFF"/>
                </a:solidFill>
                <a:latin typeface="Arial"/>
                <a:cs typeface="Arial"/>
              </a:rPr>
              <a:t>юнктури</a:t>
            </a:r>
            <a:r>
              <a:rPr sz="2200" spc="95" dirty="0">
                <a:solidFill>
                  <a:srgbClr val="FFFFFF"/>
                </a:solidFill>
                <a:latin typeface="Jokerman"/>
                <a:cs typeface="Jokerman"/>
              </a:rPr>
              <a:t>;</a:t>
            </a:r>
            <a:r>
              <a:rPr sz="2200" spc="225" dirty="0">
                <a:solidFill>
                  <a:srgbClr val="FFFFFF"/>
                </a:solidFill>
                <a:latin typeface="Jokerman"/>
                <a:cs typeface="Jokerman"/>
              </a:rPr>
              <a:t> </a:t>
            </a:r>
            <a:r>
              <a:rPr sz="2200" spc="95" dirty="0">
                <a:solidFill>
                  <a:srgbClr val="FFFFFF"/>
                </a:solidFill>
                <a:latin typeface="Arial"/>
                <a:cs typeface="Arial"/>
              </a:rPr>
              <a:t>підтримку</a:t>
            </a:r>
            <a:r>
              <a:rPr sz="22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65" dirty="0">
                <a:solidFill>
                  <a:srgbClr val="FFFFFF"/>
                </a:solidFill>
                <a:latin typeface="Arial"/>
                <a:cs typeface="Arial"/>
              </a:rPr>
              <a:t>відповідності</a:t>
            </a:r>
            <a:r>
              <a:rPr sz="2200" spc="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rgbClr val="FFFFFF"/>
                </a:solidFill>
                <a:latin typeface="Arial"/>
                <a:cs typeface="Arial"/>
              </a:rPr>
              <a:t>попиту</a:t>
            </a:r>
            <a:r>
              <a:rPr sz="22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75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2200" spc="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90" dirty="0">
                <a:solidFill>
                  <a:srgbClr val="FFFFFF"/>
                </a:solidFill>
                <a:latin typeface="Arial"/>
                <a:cs typeface="Arial"/>
              </a:rPr>
              <a:t>пропозиції </a:t>
            </a:r>
            <a:r>
              <a:rPr sz="2200" spc="55" dirty="0">
                <a:solidFill>
                  <a:srgbClr val="FFFFFF"/>
                </a:solidFill>
                <a:latin typeface="Arial"/>
                <a:cs typeface="Arial"/>
              </a:rPr>
              <a:t>персоналу</a:t>
            </a:r>
            <a:r>
              <a:rPr sz="22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60" dirty="0">
                <a:solidFill>
                  <a:srgbClr val="FFFFFF"/>
                </a:solidFill>
                <a:latin typeface="Arial"/>
                <a:cs typeface="Arial"/>
              </a:rPr>
              <a:t>підприємства</a:t>
            </a:r>
            <a:r>
              <a:rPr sz="2200" spc="60" dirty="0">
                <a:solidFill>
                  <a:srgbClr val="FFFFFF"/>
                </a:solidFill>
                <a:latin typeface="Jokerman"/>
                <a:cs typeface="Jokerman"/>
              </a:rPr>
              <a:t>;</a:t>
            </a:r>
            <a:r>
              <a:rPr sz="2200" spc="204" dirty="0">
                <a:solidFill>
                  <a:srgbClr val="FFFFFF"/>
                </a:solidFill>
                <a:latin typeface="Jokerman"/>
                <a:cs typeface="Jokerman"/>
              </a:rPr>
              <a:t> </a:t>
            </a:r>
            <a:r>
              <a:rPr sz="2200" spc="50" dirty="0">
                <a:solidFill>
                  <a:srgbClr val="FFFFFF"/>
                </a:solidFill>
                <a:latin typeface="Arial"/>
                <a:cs typeface="Arial"/>
              </a:rPr>
              <a:t>взаємозв</a:t>
            </a:r>
            <a:r>
              <a:rPr sz="2200" spc="50" dirty="0">
                <a:solidFill>
                  <a:srgbClr val="FFFFFF"/>
                </a:solidFill>
                <a:latin typeface="Jokerman"/>
                <a:cs typeface="Jokerman"/>
              </a:rPr>
              <a:t>’</a:t>
            </a:r>
            <a:r>
              <a:rPr sz="2200" spc="50" dirty="0">
                <a:solidFill>
                  <a:srgbClr val="FFFFFF"/>
                </a:solidFill>
                <a:latin typeface="Arial"/>
                <a:cs typeface="Arial"/>
              </a:rPr>
              <a:t>язок</a:t>
            </a:r>
            <a:r>
              <a:rPr sz="220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65" dirty="0">
                <a:solidFill>
                  <a:srgbClr val="FFFFFF"/>
                </a:solidFill>
                <a:latin typeface="Arial"/>
                <a:cs typeface="Arial"/>
              </a:rPr>
              <a:t>із</a:t>
            </a:r>
            <a:r>
              <a:rPr sz="22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120" dirty="0">
                <a:solidFill>
                  <a:srgbClr val="FFFFFF"/>
                </a:solidFill>
                <a:latin typeface="Arial"/>
                <a:cs typeface="Arial"/>
              </a:rPr>
              <a:t>зовнішніми</a:t>
            </a:r>
            <a:r>
              <a:rPr sz="220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45" dirty="0">
                <a:solidFill>
                  <a:srgbClr val="FFFFFF"/>
                </a:solidFill>
                <a:latin typeface="Arial"/>
                <a:cs typeface="Arial"/>
              </a:rPr>
              <a:t>джерелами</a:t>
            </a:r>
            <a:r>
              <a:rPr sz="2200" spc="45" dirty="0">
                <a:solidFill>
                  <a:srgbClr val="FFFFFF"/>
                </a:solidFill>
                <a:latin typeface="Jokerman"/>
                <a:cs typeface="Jokerman"/>
              </a:rPr>
              <a:t>,</a:t>
            </a:r>
            <a:r>
              <a:rPr sz="2200" spc="204" dirty="0">
                <a:solidFill>
                  <a:srgbClr val="FFFFFF"/>
                </a:solidFill>
                <a:latin typeface="Jokerman"/>
                <a:cs typeface="Jokerman"/>
              </a:rPr>
              <a:t> </a:t>
            </a:r>
            <a:r>
              <a:rPr sz="2200" spc="125" dirty="0">
                <a:solidFill>
                  <a:srgbClr val="FFFFFF"/>
                </a:solidFill>
                <a:latin typeface="Arial"/>
                <a:cs typeface="Arial"/>
              </a:rPr>
              <a:t>що</a:t>
            </a:r>
            <a:r>
              <a:rPr sz="220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70" dirty="0">
                <a:solidFill>
                  <a:srgbClr val="FFFFFF"/>
                </a:solidFill>
                <a:latin typeface="Arial"/>
                <a:cs typeface="Arial"/>
              </a:rPr>
              <a:t>забезпечують</a:t>
            </a:r>
            <a:r>
              <a:rPr sz="22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65" dirty="0">
                <a:solidFill>
                  <a:srgbClr val="FFFFFF"/>
                </a:solidFill>
                <a:latin typeface="Arial"/>
                <a:cs typeface="Arial"/>
              </a:rPr>
              <a:t>підприємство </a:t>
            </a:r>
            <a:r>
              <a:rPr sz="2200" spc="60" dirty="0">
                <a:solidFill>
                  <a:srgbClr val="FFFFFF"/>
                </a:solidFill>
                <a:latin typeface="Arial"/>
                <a:cs typeface="Arial"/>
              </a:rPr>
              <a:t>персоналом</a:t>
            </a:r>
            <a:r>
              <a:rPr sz="2200" spc="60" dirty="0">
                <a:solidFill>
                  <a:srgbClr val="FFFFFF"/>
                </a:solidFill>
                <a:latin typeface="Jokerman"/>
                <a:cs typeface="Jokerman"/>
              </a:rPr>
              <a:t>;</a:t>
            </a:r>
            <a:r>
              <a:rPr sz="2200" spc="229" dirty="0">
                <a:solidFill>
                  <a:srgbClr val="FFFFFF"/>
                </a:solidFill>
                <a:latin typeface="Jokerman"/>
                <a:cs typeface="Jokerman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аналіз</a:t>
            </a:r>
            <a:r>
              <a:rPr sz="2200" spc="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85" dirty="0">
                <a:solidFill>
                  <a:srgbClr val="FFFFFF"/>
                </a:solidFill>
                <a:latin typeface="Arial"/>
                <a:cs typeface="Arial"/>
              </a:rPr>
              <a:t>кадрового</a:t>
            </a:r>
            <a:r>
              <a:rPr sz="2200" spc="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60" dirty="0">
                <a:solidFill>
                  <a:srgbClr val="FFFFFF"/>
                </a:solidFill>
                <a:latin typeface="Arial"/>
                <a:cs typeface="Arial"/>
              </a:rPr>
              <a:t>потенціалу</a:t>
            </a:r>
            <a:r>
              <a:rPr sz="2200" spc="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та</a:t>
            </a:r>
            <a:r>
              <a:rPr sz="2200" spc="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95" dirty="0">
                <a:solidFill>
                  <a:srgbClr val="FFFFFF"/>
                </a:solidFill>
                <a:latin typeface="Arial"/>
                <a:cs typeface="Arial"/>
              </a:rPr>
              <a:t>рівня</a:t>
            </a:r>
            <a:r>
              <a:rPr sz="2200" spc="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120" dirty="0">
                <a:solidFill>
                  <a:srgbClr val="FFFFFF"/>
                </a:solidFill>
                <a:latin typeface="Arial"/>
                <a:cs typeface="Arial"/>
              </a:rPr>
              <a:t>його</a:t>
            </a:r>
            <a:r>
              <a:rPr sz="2200" spc="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85" dirty="0">
                <a:solidFill>
                  <a:srgbClr val="FFFFFF"/>
                </a:solidFill>
                <a:latin typeface="Arial"/>
                <a:cs typeface="Arial"/>
              </a:rPr>
              <a:t>використання</a:t>
            </a:r>
            <a:r>
              <a:rPr sz="2200" spc="85" dirty="0">
                <a:solidFill>
                  <a:srgbClr val="FFFFFF"/>
                </a:solidFill>
                <a:latin typeface="Jokerman"/>
                <a:cs typeface="Jokerman"/>
              </a:rPr>
              <a:t>;</a:t>
            </a:r>
            <a:r>
              <a:rPr sz="2200" spc="235" dirty="0">
                <a:solidFill>
                  <a:srgbClr val="FFFFFF"/>
                </a:solidFill>
                <a:latin typeface="Jokerman"/>
                <a:cs typeface="Jokerman"/>
              </a:rPr>
              <a:t> </a:t>
            </a:r>
            <a:r>
              <a:rPr sz="2200" spc="55" dirty="0">
                <a:solidFill>
                  <a:srgbClr val="FFFFFF"/>
                </a:solidFill>
                <a:latin typeface="Arial"/>
                <a:cs typeface="Arial"/>
              </a:rPr>
              <a:t>формування</a:t>
            </a:r>
            <a:r>
              <a:rPr sz="2200" spc="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114" dirty="0">
                <a:solidFill>
                  <a:srgbClr val="FFFFFF"/>
                </a:solidFill>
                <a:latin typeface="Arial"/>
                <a:cs typeface="Arial"/>
              </a:rPr>
              <a:t>ринкових </a:t>
            </a:r>
            <a:r>
              <a:rPr sz="2200" spc="55" dirty="0">
                <a:solidFill>
                  <a:srgbClr val="FFFFFF"/>
                </a:solidFill>
                <a:latin typeface="Arial"/>
                <a:cs typeface="Arial"/>
              </a:rPr>
              <a:t>стратегій</a:t>
            </a:r>
            <a:r>
              <a:rPr sz="220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80" dirty="0">
                <a:solidFill>
                  <a:srgbClr val="FFFFFF"/>
                </a:solidFill>
                <a:latin typeface="Arial"/>
                <a:cs typeface="Arial"/>
              </a:rPr>
              <a:t>управління</a:t>
            </a:r>
            <a:r>
              <a:rPr sz="220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60" dirty="0">
                <a:solidFill>
                  <a:srgbClr val="FFFFFF"/>
                </a:solidFill>
                <a:latin typeface="Arial"/>
                <a:cs typeface="Arial"/>
              </a:rPr>
              <a:t>персоналом</a:t>
            </a:r>
            <a:r>
              <a:rPr sz="2200" spc="60" dirty="0">
                <a:solidFill>
                  <a:srgbClr val="FFFFFF"/>
                </a:solidFill>
                <a:latin typeface="Jokerman"/>
                <a:cs typeface="Jokerman"/>
              </a:rPr>
              <a:t>;</a:t>
            </a:r>
            <a:r>
              <a:rPr sz="2200" spc="204" dirty="0">
                <a:solidFill>
                  <a:srgbClr val="FFFFFF"/>
                </a:solidFill>
                <a:latin typeface="Jokerman"/>
                <a:cs typeface="Jokerman"/>
              </a:rPr>
              <a:t> </a:t>
            </a:r>
            <a:r>
              <a:rPr sz="2200" spc="105" dirty="0">
                <a:solidFill>
                  <a:srgbClr val="FFFFFF"/>
                </a:solidFill>
                <a:latin typeface="Arial"/>
                <a:cs typeface="Arial"/>
              </a:rPr>
              <a:t>комунікаційну</a:t>
            </a:r>
            <a:r>
              <a:rPr sz="220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50" dirty="0">
                <a:solidFill>
                  <a:srgbClr val="FFFFFF"/>
                </a:solidFill>
                <a:latin typeface="Arial"/>
                <a:cs typeface="Arial"/>
              </a:rPr>
              <a:t>діяльність</a:t>
            </a:r>
            <a:r>
              <a:rPr sz="2200" spc="50" dirty="0">
                <a:solidFill>
                  <a:srgbClr val="FFFFFF"/>
                </a:solidFill>
                <a:latin typeface="Jokerman"/>
                <a:cs typeface="Jokerman"/>
              </a:rPr>
              <a:t>;</a:t>
            </a:r>
            <a:r>
              <a:rPr sz="2200" spc="200" dirty="0">
                <a:solidFill>
                  <a:srgbClr val="FFFFFF"/>
                </a:solidFill>
                <a:latin typeface="Jokerman"/>
                <a:cs typeface="Jokerman"/>
              </a:rPr>
              <a:t> </a:t>
            </a:r>
            <a:r>
              <a:rPr sz="2200" spc="80" dirty="0">
                <a:solidFill>
                  <a:srgbClr val="FFFFFF"/>
                </a:solidFill>
                <a:latin typeface="Arial"/>
                <a:cs typeface="Arial"/>
              </a:rPr>
              <a:t>управління</a:t>
            </a:r>
            <a:r>
              <a:rPr sz="22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rgbClr val="FFFFFF"/>
                </a:solidFill>
                <a:latin typeface="Arial"/>
                <a:cs typeface="Arial"/>
              </a:rPr>
              <a:t>маркетингом</a:t>
            </a:r>
            <a:r>
              <a:rPr sz="220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75" dirty="0" err="1">
                <a:solidFill>
                  <a:srgbClr val="FFFFFF"/>
                </a:solidFill>
                <a:latin typeface="Arial"/>
                <a:cs typeface="Arial"/>
              </a:rPr>
              <a:t>кадрового</a:t>
            </a:r>
            <a:r>
              <a:rPr sz="220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65" dirty="0" err="1" smtClean="0">
                <a:solidFill>
                  <a:srgbClr val="FFFFFF"/>
                </a:solidFill>
                <a:latin typeface="Arial"/>
                <a:cs typeface="Arial"/>
              </a:rPr>
              <a:t>забезпечення</a:t>
            </a:r>
            <a:r>
              <a:rPr lang="uk-UA" sz="2200" spc="6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342900"/>
            <a:ext cx="10109200" cy="553998"/>
          </a:xfrm>
        </p:spPr>
        <p:txBody>
          <a:bodyPr/>
          <a:lstStyle/>
          <a:p>
            <a:pPr algn="ctr"/>
            <a:r>
              <a:rPr lang="ru-RU" spc="-125" dirty="0">
                <a:solidFill>
                  <a:schemeClr val="accent4">
                    <a:lumMod val="75000"/>
                  </a:schemeClr>
                </a:solidFill>
              </a:rPr>
              <a:t>ПОНЯТТЯ</a:t>
            </a:r>
            <a:r>
              <a:rPr lang="ru-RU" spc="-105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pc="-95" dirty="0">
                <a:solidFill>
                  <a:schemeClr val="accent4">
                    <a:lumMod val="75000"/>
                  </a:schemeClr>
                </a:solidFill>
              </a:rPr>
              <a:t>ТА</a:t>
            </a:r>
            <a:r>
              <a:rPr lang="ru-RU" spc="-11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pc="-114" dirty="0">
                <a:solidFill>
                  <a:schemeClr val="accent4">
                    <a:lumMod val="75000"/>
                  </a:schemeClr>
                </a:solidFill>
              </a:rPr>
              <a:t>ПРЕДМЕТ </a:t>
            </a:r>
            <a:r>
              <a:rPr lang="ru-RU" spc="-45" dirty="0" smtClean="0">
                <a:solidFill>
                  <a:schemeClr val="accent4">
                    <a:lumMod val="75000"/>
                  </a:schemeClr>
                </a:solidFill>
              </a:rPr>
              <a:t>БІЗНЕС</a:t>
            </a:r>
            <a:r>
              <a:rPr lang="ru-RU" b="1" spc="-45" dirty="0" smtClean="0">
                <a:solidFill>
                  <a:schemeClr val="accent4">
                    <a:lumMod val="75000"/>
                  </a:schemeClr>
                </a:solidFill>
                <a:latin typeface="Calibri"/>
                <a:cs typeface="Calibri"/>
              </a:rPr>
              <a:t>-</a:t>
            </a:r>
            <a:r>
              <a:rPr lang="ru-RU" spc="70" dirty="0" smtClean="0">
                <a:solidFill>
                  <a:schemeClr val="accent4">
                    <a:lumMod val="75000"/>
                  </a:schemeClr>
                </a:solidFill>
              </a:rPr>
              <a:t>КОМУНІКАЦІЇ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1562100"/>
            <a:ext cx="16306800" cy="8079135"/>
          </a:xfrm>
        </p:spPr>
        <p:txBody>
          <a:bodyPr/>
          <a:lstStyle/>
          <a:p>
            <a:pPr algn="just"/>
            <a:r>
              <a:rPr lang="uk-UA" b="1" dirty="0" smtClean="0"/>
              <a:t>	Бізнес-комунікація</a:t>
            </a:r>
            <a:r>
              <a:rPr lang="uk-UA" dirty="0" smtClean="0"/>
              <a:t> - це процес обміну інформацією, думками, ідеями та емоціями між учасниками ділових відносин з метою </a:t>
            </a:r>
            <a:r>
              <a:rPr lang="uk-UA" b="1" dirty="0" smtClean="0"/>
              <a:t>досягнення конкретних професійних або організаційних цілей</a:t>
            </a:r>
            <a:r>
              <a:rPr lang="uk-UA" dirty="0" smtClean="0"/>
              <a:t>.</a:t>
            </a:r>
          </a:p>
          <a:p>
            <a:pPr algn="just"/>
            <a:r>
              <a:rPr lang="uk-UA" dirty="0" smtClean="0"/>
              <a:t>Простіше кажучи, </a:t>
            </a:r>
            <a:r>
              <a:rPr lang="uk-UA" b="1" dirty="0" smtClean="0"/>
              <a:t>бізнес-комунікація</a:t>
            </a:r>
            <a:r>
              <a:rPr lang="uk-UA" dirty="0" smtClean="0"/>
              <a:t> - це спілкування людей у сфері бізнесу, роботи та управління. Вона охоплює переговори, ділові зустрічі, телефонні розмови, листування, презентації, наради, службові повідомлення тощо.</a:t>
            </a:r>
          </a:p>
          <a:p>
            <a:pPr algn="just"/>
            <a:r>
              <a:rPr lang="uk-UA" b="1" dirty="0" smtClean="0"/>
              <a:t>	Предметом бізнес-комунікації</a:t>
            </a:r>
            <a:r>
              <a:rPr lang="uk-UA" dirty="0" smtClean="0"/>
              <a:t> є інформаційна та </a:t>
            </a:r>
            <a:r>
              <a:rPr lang="uk-UA" dirty="0" err="1" smtClean="0"/>
              <a:t>взаємодійна</a:t>
            </a:r>
            <a:r>
              <a:rPr lang="uk-UA" dirty="0" smtClean="0"/>
              <a:t> сторона ділових відносин, тобто: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dirty="0" smtClean="0"/>
              <a:t>передавання й отримання </a:t>
            </a:r>
            <a:r>
              <a:rPr lang="uk-UA" b="1" dirty="0" smtClean="0"/>
              <a:t>ділової інформації</a:t>
            </a:r>
            <a:r>
              <a:rPr lang="uk-UA" dirty="0" smtClean="0"/>
              <a:t>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dirty="0" smtClean="0"/>
              <a:t>обговорення професійних питань і прийняття рішень;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dirty="0" smtClean="0"/>
              <a:t>узгодження інтересів між партнерами, працівниками, клієнтами;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dirty="0" smtClean="0"/>
              <a:t>встановлення та підтримання </a:t>
            </a:r>
            <a:r>
              <a:rPr lang="uk-UA" b="1" dirty="0" smtClean="0"/>
              <a:t>ділових контактів</a:t>
            </a:r>
            <a:r>
              <a:rPr lang="uk-UA" dirty="0" smtClean="0"/>
              <a:t>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dirty="0" smtClean="0"/>
              <a:t>переконання та аргументація;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dirty="0" smtClean="0"/>
              <a:t>координація спільної діяльності;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dirty="0" smtClean="0"/>
              <a:t>розв’язання конфліктів і досягнення домовленостей.</a:t>
            </a:r>
          </a:p>
          <a:p>
            <a:pPr algn="just"/>
            <a:r>
              <a:rPr lang="ru-RU" dirty="0" smtClean="0"/>
              <a:t>	</a:t>
            </a:r>
            <a:r>
              <a:rPr lang="ru-RU" b="1" dirty="0" smtClean="0"/>
              <a:t>Головною </a:t>
            </a:r>
            <a:r>
              <a:rPr lang="ru-RU" b="1" dirty="0"/>
              <a:t>метою </a:t>
            </a:r>
            <a:r>
              <a:rPr lang="uk-UA" dirty="0" smtClean="0"/>
              <a:t>є забезпечення ефективної взаємодії між людьми для досягнення спільного або конкретного результату. До основних </a:t>
            </a:r>
            <a:r>
              <a:rPr lang="uk-UA" b="1" dirty="0" smtClean="0"/>
              <a:t>цілей </a:t>
            </a:r>
            <a:r>
              <a:rPr lang="uk-UA" dirty="0" smtClean="0"/>
              <a:t>належать:</a:t>
            </a:r>
          </a:p>
          <a:p>
            <a:r>
              <a:rPr lang="uk-UA" b="1" dirty="0" smtClean="0"/>
              <a:t>Передавання інформації</a:t>
            </a:r>
            <a:r>
              <a:rPr lang="uk-UA" dirty="0" smtClean="0"/>
              <a:t> - повідомити колегу, партнера або клієнта про певні факти, рішення чи пропозиції. </a:t>
            </a:r>
          </a:p>
          <a:p>
            <a:r>
              <a:rPr lang="uk-UA" b="1" dirty="0" smtClean="0"/>
              <a:t>Координація діяльності</a:t>
            </a:r>
            <a:r>
              <a:rPr lang="uk-UA" dirty="0" smtClean="0"/>
              <a:t> - розподілити завдання та узгодити дії працівників. </a:t>
            </a:r>
          </a:p>
          <a:p>
            <a:r>
              <a:rPr lang="uk-UA" b="1" dirty="0" smtClean="0"/>
              <a:t>Прийняття рішень</a:t>
            </a:r>
            <a:r>
              <a:rPr lang="uk-UA" dirty="0" smtClean="0"/>
              <a:t> - обмінятися думками й обрати оптимальний варіант дій. </a:t>
            </a:r>
          </a:p>
          <a:p>
            <a:r>
              <a:rPr lang="uk-UA" b="1" dirty="0" smtClean="0"/>
              <a:t>Переконання</a:t>
            </a:r>
            <a:r>
              <a:rPr lang="uk-UA" dirty="0" smtClean="0"/>
              <a:t> - обґрунтувати свою позицію або зацікавити партнера у співпраці. </a:t>
            </a:r>
          </a:p>
          <a:p>
            <a:r>
              <a:rPr lang="uk-UA" b="1" dirty="0" smtClean="0"/>
              <a:t>Встановлення ділових відносин</a:t>
            </a:r>
            <a:r>
              <a:rPr lang="uk-UA" dirty="0" smtClean="0"/>
              <a:t> - створити та підтримувати професійні контакти. </a:t>
            </a:r>
          </a:p>
          <a:p>
            <a:r>
              <a:rPr lang="uk-UA" b="1" dirty="0" smtClean="0"/>
              <a:t>Врегулювання конфліктів</a:t>
            </a:r>
            <a:r>
              <a:rPr lang="uk-UA" dirty="0" smtClean="0"/>
              <a:t> - знайти компроміс і вирішити суперечливі питання.</a:t>
            </a:r>
          </a:p>
          <a:p>
            <a:r>
              <a:rPr lang="uk-UA" b="1" dirty="0" smtClean="0"/>
              <a:t>Особливості бізнес-комунікації</a:t>
            </a:r>
          </a:p>
          <a:p>
            <a:pPr algn="just"/>
            <a:r>
              <a:rPr lang="uk-UA" dirty="0" smtClean="0"/>
              <a:t>На відміну від звичайного повсякденного спілкування, бізнес-комунікація має </a:t>
            </a:r>
            <a:r>
              <a:rPr lang="uk-UA" b="1" dirty="0" smtClean="0"/>
              <a:t>конкретну мету та практичний результат</a:t>
            </a:r>
            <a:r>
              <a:rPr lang="uk-UA" dirty="0" smtClean="0"/>
              <a:t>. Для неї характерні: професійність; чіткість і логічність висловлювань; конкретність; дотримання ділового етикету; відповідальність за сказане або написане; орієнтація на результат; уміння слухати співрозмовника; здатність аргументувати власну позицію;  дотримання субординації та професійних норм.</a:t>
            </a:r>
          </a:p>
        </p:txBody>
      </p:sp>
    </p:spTree>
    <p:extLst>
      <p:ext uri="{BB962C8B-B14F-4D97-AF65-F5344CB8AC3E}">
        <p14:creationId xmlns:p14="http://schemas.microsoft.com/office/powerpoint/2010/main" val="1220631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20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536012" y="381603"/>
              <a:ext cx="290830" cy="5144135"/>
            </a:xfrm>
            <a:custGeom>
              <a:avLst/>
              <a:gdLst/>
              <a:ahLst/>
              <a:cxnLst/>
              <a:rect l="l" t="t" r="r" b="b"/>
              <a:pathLst>
                <a:path w="290829" h="5144135">
                  <a:moveTo>
                    <a:pt x="290232" y="5143696"/>
                  </a:moveTo>
                  <a:lnTo>
                    <a:pt x="0" y="5143696"/>
                  </a:lnTo>
                  <a:lnTo>
                    <a:pt x="0" y="0"/>
                  </a:lnTo>
                  <a:lnTo>
                    <a:pt x="290232" y="0"/>
                  </a:lnTo>
                  <a:lnTo>
                    <a:pt x="290232" y="514369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457252" y="818019"/>
              <a:ext cx="5305425" cy="3213100"/>
            </a:xfrm>
            <a:custGeom>
              <a:avLst/>
              <a:gdLst/>
              <a:ahLst/>
              <a:cxnLst/>
              <a:rect l="l" t="t" r="r" b="b"/>
              <a:pathLst>
                <a:path w="5305425" h="3213100">
                  <a:moveTo>
                    <a:pt x="5305082" y="2781020"/>
                  </a:moveTo>
                  <a:lnTo>
                    <a:pt x="5301094" y="2781020"/>
                  </a:lnTo>
                  <a:lnTo>
                    <a:pt x="5298554" y="2768320"/>
                  </a:lnTo>
                  <a:lnTo>
                    <a:pt x="5295138" y="2768320"/>
                  </a:lnTo>
                  <a:lnTo>
                    <a:pt x="5151856" y="2623578"/>
                  </a:lnTo>
                  <a:lnTo>
                    <a:pt x="5151856" y="2768320"/>
                  </a:lnTo>
                  <a:lnTo>
                    <a:pt x="5085372" y="2793720"/>
                  </a:lnTo>
                  <a:lnTo>
                    <a:pt x="5051006" y="2819120"/>
                  </a:lnTo>
                  <a:lnTo>
                    <a:pt x="4979873" y="2844520"/>
                  </a:lnTo>
                  <a:lnTo>
                    <a:pt x="4905438" y="2869920"/>
                  </a:lnTo>
                  <a:lnTo>
                    <a:pt x="4827663" y="2895320"/>
                  </a:lnTo>
                  <a:lnTo>
                    <a:pt x="4746358" y="2920720"/>
                  </a:lnTo>
                  <a:lnTo>
                    <a:pt x="4704397" y="2920720"/>
                  </a:lnTo>
                  <a:lnTo>
                    <a:pt x="4617517" y="2946120"/>
                  </a:lnTo>
                  <a:lnTo>
                    <a:pt x="4572724" y="2946120"/>
                  </a:lnTo>
                  <a:lnTo>
                    <a:pt x="4527029" y="2958820"/>
                  </a:lnTo>
                  <a:lnTo>
                    <a:pt x="4433201" y="2958820"/>
                  </a:lnTo>
                  <a:lnTo>
                    <a:pt x="4385818" y="2971520"/>
                  </a:lnTo>
                  <a:lnTo>
                    <a:pt x="3843667" y="2971520"/>
                  </a:lnTo>
                  <a:lnTo>
                    <a:pt x="3792575" y="2958820"/>
                  </a:lnTo>
                  <a:lnTo>
                    <a:pt x="3637699" y="2958820"/>
                  </a:lnTo>
                  <a:lnTo>
                    <a:pt x="3585451" y="2946120"/>
                  </a:lnTo>
                  <a:lnTo>
                    <a:pt x="3480181" y="2946120"/>
                  </a:lnTo>
                  <a:lnTo>
                    <a:pt x="3427145" y="2933420"/>
                  </a:lnTo>
                  <a:lnTo>
                    <a:pt x="3267189" y="2920720"/>
                  </a:lnTo>
                  <a:lnTo>
                    <a:pt x="3160534" y="2920720"/>
                  </a:lnTo>
                  <a:lnTo>
                    <a:pt x="3107017" y="2908020"/>
                  </a:lnTo>
                  <a:lnTo>
                    <a:pt x="2999714" y="2908020"/>
                  </a:lnTo>
                  <a:lnTo>
                    <a:pt x="2945866" y="2895320"/>
                  </a:lnTo>
                  <a:lnTo>
                    <a:pt x="2784094" y="2895320"/>
                  </a:lnTo>
                  <a:lnTo>
                    <a:pt x="2730144" y="2882620"/>
                  </a:lnTo>
                  <a:lnTo>
                    <a:pt x="2245830" y="2882620"/>
                  </a:lnTo>
                  <a:lnTo>
                    <a:pt x="2192375" y="2895320"/>
                  </a:lnTo>
                  <a:lnTo>
                    <a:pt x="2085886" y="2895320"/>
                  </a:lnTo>
                  <a:lnTo>
                    <a:pt x="2032889" y="2908020"/>
                  </a:lnTo>
                  <a:lnTo>
                    <a:pt x="1983295" y="2908020"/>
                  </a:lnTo>
                  <a:lnTo>
                    <a:pt x="1934413" y="2920720"/>
                  </a:lnTo>
                  <a:lnTo>
                    <a:pt x="1886191" y="2920720"/>
                  </a:lnTo>
                  <a:lnTo>
                    <a:pt x="1699234" y="2971520"/>
                  </a:lnTo>
                  <a:lnTo>
                    <a:pt x="1653959" y="2971520"/>
                  </a:lnTo>
                  <a:lnTo>
                    <a:pt x="1564754" y="2996920"/>
                  </a:lnTo>
                  <a:lnTo>
                    <a:pt x="1520939" y="3022320"/>
                  </a:lnTo>
                  <a:lnTo>
                    <a:pt x="1392085" y="3060420"/>
                  </a:lnTo>
                  <a:lnTo>
                    <a:pt x="1349984" y="3085820"/>
                  </a:lnTo>
                  <a:lnTo>
                    <a:pt x="1308290" y="3098520"/>
                  </a:lnTo>
                  <a:lnTo>
                    <a:pt x="149466" y="1561820"/>
                  </a:lnTo>
                  <a:lnTo>
                    <a:pt x="188937" y="1536420"/>
                  </a:lnTo>
                  <a:lnTo>
                    <a:pt x="432828" y="1460220"/>
                  </a:lnTo>
                  <a:lnTo>
                    <a:pt x="474865" y="1460220"/>
                  </a:lnTo>
                  <a:lnTo>
                    <a:pt x="560146" y="1434820"/>
                  </a:lnTo>
                  <a:lnTo>
                    <a:pt x="603542" y="1434820"/>
                  </a:lnTo>
                  <a:lnTo>
                    <a:pt x="647484" y="1422120"/>
                  </a:lnTo>
                  <a:lnTo>
                    <a:pt x="691845" y="1422120"/>
                  </a:lnTo>
                  <a:lnTo>
                    <a:pt x="736803" y="1409420"/>
                  </a:lnTo>
                  <a:lnTo>
                    <a:pt x="782358" y="1409420"/>
                  </a:lnTo>
                  <a:lnTo>
                    <a:pt x="828497" y="1396720"/>
                  </a:lnTo>
                  <a:lnTo>
                    <a:pt x="968463" y="1396720"/>
                  </a:lnTo>
                  <a:lnTo>
                    <a:pt x="1015212" y="1384020"/>
                  </a:lnTo>
                  <a:lnTo>
                    <a:pt x="1297139" y="1384020"/>
                  </a:lnTo>
                  <a:lnTo>
                    <a:pt x="1344472" y="1396720"/>
                  </a:lnTo>
                  <a:lnTo>
                    <a:pt x="1535036" y="1396720"/>
                  </a:lnTo>
                  <a:lnTo>
                    <a:pt x="1583055" y="1409420"/>
                  </a:lnTo>
                  <a:lnTo>
                    <a:pt x="1679600" y="1409420"/>
                  </a:lnTo>
                  <a:lnTo>
                    <a:pt x="1728063" y="1422120"/>
                  </a:lnTo>
                  <a:lnTo>
                    <a:pt x="1776920" y="1422120"/>
                  </a:lnTo>
                  <a:lnTo>
                    <a:pt x="1833689" y="1532597"/>
                  </a:lnTo>
                  <a:lnTo>
                    <a:pt x="1753400" y="1532597"/>
                  </a:lnTo>
                  <a:lnTo>
                    <a:pt x="1707413" y="1519897"/>
                  </a:lnTo>
                  <a:lnTo>
                    <a:pt x="1597825" y="1519897"/>
                  </a:lnTo>
                  <a:lnTo>
                    <a:pt x="1543545" y="1507197"/>
                  </a:lnTo>
                  <a:lnTo>
                    <a:pt x="918171" y="1507197"/>
                  </a:lnTo>
                  <a:lnTo>
                    <a:pt x="886917" y="1519897"/>
                  </a:lnTo>
                  <a:lnTo>
                    <a:pt x="825474" y="1519897"/>
                  </a:lnTo>
                  <a:lnTo>
                    <a:pt x="795223" y="1532597"/>
                  </a:lnTo>
                  <a:lnTo>
                    <a:pt x="735520" y="1532597"/>
                  </a:lnTo>
                  <a:lnTo>
                    <a:pt x="706107" y="1545297"/>
                  </a:lnTo>
                  <a:lnTo>
                    <a:pt x="676960" y="1545297"/>
                  </a:lnTo>
                  <a:lnTo>
                    <a:pt x="648017" y="1557997"/>
                  </a:lnTo>
                  <a:lnTo>
                    <a:pt x="619315" y="1557997"/>
                  </a:lnTo>
                  <a:lnTo>
                    <a:pt x="590854" y="1570697"/>
                  </a:lnTo>
                  <a:lnTo>
                    <a:pt x="562610" y="1570697"/>
                  </a:lnTo>
                  <a:lnTo>
                    <a:pt x="534517" y="1583397"/>
                  </a:lnTo>
                  <a:lnTo>
                    <a:pt x="506615" y="1583397"/>
                  </a:lnTo>
                  <a:lnTo>
                    <a:pt x="451358" y="1608797"/>
                  </a:lnTo>
                  <a:lnTo>
                    <a:pt x="440080" y="1608797"/>
                  </a:lnTo>
                  <a:lnTo>
                    <a:pt x="439737" y="1621497"/>
                  </a:lnTo>
                  <a:lnTo>
                    <a:pt x="442214" y="1621497"/>
                  </a:lnTo>
                  <a:lnTo>
                    <a:pt x="1386560" y="2853398"/>
                  </a:lnTo>
                  <a:lnTo>
                    <a:pt x="1389722" y="2853398"/>
                  </a:lnTo>
                  <a:lnTo>
                    <a:pt x="1391373" y="2866098"/>
                  </a:lnTo>
                  <a:lnTo>
                    <a:pt x="1470837" y="2866098"/>
                  </a:lnTo>
                  <a:lnTo>
                    <a:pt x="1528927" y="2840698"/>
                  </a:lnTo>
                  <a:lnTo>
                    <a:pt x="1558226" y="2840698"/>
                  </a:lnTo>
                  <a:lnTo>
                    <a:pt x="1587690" y="2827998"/>
                  </a:lnTo>
                  <a:lnTo>
                    <a:pt x="1617357" y="2827998"/>
                  </a:lnTo>
                  <a:lnTo>
                    <a:pt x="1647228" y="2815298"/>
                  </a:lnTo>
                  <a:lnTo>
                    <a:pt x="1677314" y="2815298"/>
                  </a:lnTo>
                  <a:lnTo>
                    <a:pt x="1707578" y="2802598"/>
                  </a:lnTo>
                  <a:lnTo>
                    <a:pt x="1738109" y="2802598"/>
                  </a:lnTo>
                  <a:lnTo>
                    <a:pt x="1768894" y="2789898"/>
                  </a:lnTo>
                  <a:lnTo>
                    <a:pt x="1831314" y="2789898"/>
                  </a:lnTo>
                  <a:lnTo>
                    <a:pt x="1862963" y="2777198"/>
                  </a:lnTo>
                  <a:lnTo>
                    <a:pt x="1927174" y="2777198"/>
                  </a:lnTo>
                  <a:lnTo>
                    <a:pt x="1976907" y="2764498"/>
                  </a:lnTo>
                  <a:lnTo>
                    <a:pt x="2076259" y="2764498"/>
                  </a:lnTo>
                  <a:lnTo>
                    <a:pt x="2125878" y="2751798"/>
                  </a:lnTo>
                  <a:lnTo>
                    <a:pt x="2764904" y="2751798"/>
                  </a:lnTo>
                  <a:lnTo>
                    <a:pt x="2813545" y="2764498"/>
                  </a:lnTo>
                  <a:lnTo>
                    <a:pt x="2959023" y="2764498"/>
                  </a:lnTo>
                  <a:lnTo>
                    <a:pt x="3007271" y="2777198"/>
                  </a:lnTo>
                  <a:lnTo>
                    <a:pt x="3103499" y="2777198"/>
                  </a:lnTo>
                  <a:lnTo>
                    <a:pt x="3151454" y="2789898"/>
                  </a:lnTo>
                  <a:lnTo>
                    <a:pt x="3247034" y="2789898"/>
                  </a:lnTo>
                  <a:lnTo>
                    <a:pt x="3344786" y="2802598"/>
                  </a:lnTo>
                  <a:lnTo>
                    <a:pt x="3394684" y="2802598"/>
                  </a:lnTo>
                  <a:lnTo>
                    <a:pt x="3444316" y="2815298"/>
                  </a:lnTo>
                  <a:lnTo>
                    <a:pt x="3542741" y="2815298"/>
                  </a:lnTo>
                  <a:lnTo>
                    <a:pt x="3591522" y="2827998"/>
                  </a:lnTo>
                  <a:lnTo>
                    <a:pt x="3783304" y="2827998"/>
                  </a:lnTo>
                  <a:lnTo>
                    <a:pt x="3830409" y="2840698"/>
                  </a:lnTo>
                  <a:lnTo>
                    <a:pt x="4253814" y="2840698"/>
                  </a:lnTo>
                  <a:lnTo>
                    <a:pt x="4305046" y="2827998"/>
                  </a:lnTo>
                  <a:lnTo>
                    <a:pt x="4405503" y="2827998"/>
                  </a:lnTo>
                  <a:lnTo>
                    <a:pt x="4436288" y="2815298"/>
                  </a:lnTo>
                  <a:lnTo>
                    <a:pt x="4496308" y="2815298"/>
                  </a:lnTo>
                  <a:lnTo>
                    <a:pt x="4525619" y="2802598"/>
                  </a:lnTo>
                  <a:lnTo>
                    <a:pt x="4554347" y="2802598"/>
                  </a:lnTo>
                  <a:lnTo>
                    <a:pt x="4582592" y="2789898"/>
                  </a:lnTo>
                  <a:lnTo>
                    <a:pt x="4610379" y="2789898"/>
                  </a:lnTo>
                  <a:lnTo>
                    <a:pt x="4637697" y="2777198"/>
                  </a:lnTo>
                  <a:lnTo>
                    <a:pt x="4664583" y="2777198"/>
                  </a:lnTo>
                  <a:lnTo>
                    <a:pt x="4717046" y="2751798"/>
                  </a:lnTo>
                  <a:lnTo>
                    <a:pt x="4742675" y="2751798"/>
                  </a:lnTo>
                  <a:lnTo>
                    <a:pt x="4792700" y="2726398"/>
                  </a:lnTo>
                  <a:lnTo>
                    <a:pt x="4817161" y="2726398"/>
                  </a:lnTo>
                  <a:lnTo>
                    <a:pt x="4841265" y="2713698"/>
                  </a:lnTo>
                  <a:lnTo>
                    <a:pt x="4846955" y="2713698"/>
                  </a:lnTo>
                  <a:lnTo>
                    <a:pt x="4848314" y="2701277"/>
                  </a:lnTo>
                  <a:lnTo>
                    <a:pt x="4848276" y="2700998"/>
                  </a:lnTo>
                  <a:lnTo>
                    <a:pt x="4846993" y="2688298"/>
                  </a:lnTo>
                  <a:lnTo>
                    <a:pt x="4845228" y="2688298"/>
                  </a:lnTo>
                  <a:lnTo>
                    <a:pt x="4771987" y="2612783"/>
                  </a:lnTo>
                  <a:lnTo>
                    <a:pt x="4771987" y="2688298"/>
                  </a:lnTo>
                  <a:lnTo>
                    <a:pt x="4749558" y="2700998"/>
                  </a:lnTo>
                  <a:lnTo>
                    <a:pt x="4726825" y="2700998"/>
                  </a:lnTo>
                  <a:lnTo>
                    <a:pt x="4680458" y="2726398"/>
                  </a:lnTo>
                  <a:lnTo>
                    <a:pt x="4656734" y="2726398"/>
                  </a:lnTo>
                  <a:lnTo>
                    <a:pt x="4632693" y="2739098"/>
                  </a:lnTo>
                  <a:lnTo>
                    <a:pt x="4608322" y="2739098"/>
                  </a:lnTo>
                  <a:lnTo>
                    <a:pt x="4583608" y="2751798"/>
                  </a:lnTo>
                  <a:lnTo>
                    <a:pt x="4558449" y="2751798"/>
                  </a:lnTo>
                  <a:lnTo>
                    <a:pt x="4532935" y="2764498"/>
                  </a:lnTo>
                  <a:lnTo>
                    <a:pt x="4480763" y="2764498"/>
                  </a:lnTo>
                  <a:lnTo>
                    <a:pt x="4453991" y="2777198"/>
                  </a:lnTo>
                  <a:lnTo>
                    <a:pt x="4399229" y="2777198"/>
                  </a:lnTo>
                  <a:lnTo>
                    <a:pt x="4371213" y="2789898"/>
                  </a:lnTo>
                  <a:lnTo>
                    <a:pt x="4296054" y="2789898"/>
                  </a:lnTo>
                  <a:lnTo>
                    <a:pt x="4257814" y="2802598"/>
                  </a:lnTo>
                  <a:lnTo>
                    <a:pt x="3765981" y="2802598"/>
                  </a:lnTo>
                  <a:lnTo>
                    <a:pt x="3722624" y="2789898"/>
                  </a:lnTo>
                  <a:lnTo>
                    <a:pt x="3650462" y="2670162"/>
                  </a:lnTo>
                  <a:lnTo>
                    <a:pt x="3650462" y="2789898"/>
                  </a:lnTo>
                  <a:lnTo>
                    <a:pt x="3583724" y="2789898"/>
                  </a:lnTo>
                  <a:lnTo>
                    <a:pt x="3561321" y="2777198"/>
                  </a:lnTo>
                  <a:lnTo>
                    <a:pt x="3425545" y="2777198"/>
                  </a:lnTo>
                  <a:lnTo>
                    <a:pt x="3240278" y="2751798"/>
                  </a:lnTo>
                  <a:lnTo>
                    <a:pt x="3145688" y="2751798"/>
                  </a:lnTo>
                  <a:lnTo>
                    <a:pt x="3098228" y="2739098"/>
                  </a:lnTo>
                  <a:lnTo>
                    <a:pt x="2955163" y="2739098"/>
                  </a:lnTo>
                  <a:lnTo>
                    <a:pt x="2907271" y="2726398"/>
                  </a:lnTo>
                  <a:lnTo>
                    <a:pt x="2762872" y="2726398"/>
                  </a:lnTo>
                  <a:lnTo>
                    <a:pt x="2714561" y="2713698"/>
                  </a:lnTo>
                  <a:lnTo>
                    <a:pt x="2520442" y="2713698"/>
                  </a:lnTo>
                  <a:lnTo>
                    <a:pt x="2449258" y="2601074"/>
                  </a:lnTo>
                  <a:lnTo>
                    <a:pt x="2449258" y="2713698"/>
                  </a:lnTo>
                  <a:lnTo>
                    <a:pt x="2105749" y="2713698"/>
                  </a:lnTo>
                  <a:lnTo>
                    <a:pt x="2071141" y="2726398"/>
                  </a:lnTo>
                  <a:lnTo>
                    <a:pt x="1932178" y="2726398"/>
                  </a:lnTo>
                  <a:lnTo>
                    <a:pt x="1897354" y="2739098"/>
                  </a:lnTo>
                  <a:lnTo>
                    <a:pt x="1836318" y="2739098"/>
                  </a:lnTo>
                  <a:lnTo>
                    <a:pt x="1806232" y="2751798"/>
                  </a:lnTo>
                  <a:lnTo>
                    <a:pt x="1746808" y="2751798"/>
                  </a:lnTo>
                  <a:lnTo>
                    <a:pt x="1717471" y="2764498"/>
                  </a:lnTo>
                  <a:lnTo>
                    <a:pt x="1688376" y="2764498"/>
                  </a:lnTo>
                  <a:lnTo>
                    <a:pt x="1659509" y="2777198"/>
                  </a:lnTo>
                  <a:lnTo>
                    <a:pt x="1602333" y="2777198"/>
                  </a:lnTo>
                  <a:lnTo>
                    <a:pt x="1574063" y="2789898"/>
                  </a:lnTo>
                  <a:lnTo>
                    <a:pt x="1545983" y="2789898"/>
                  </a:lnTo>
                  <a:lnTo>
                    <a:pt x="1518043" y="2802598"/>
                  </a:lnTo>
                  <a:lnTo>
                    <a:pt x="1490294" y="2802598"/>
                  </a:lnTo>
                  <a:lnTo>
                    <a:pt x="1435214" y="2827998"/>
                  </a:lnTo>
                  <a:lnTo>
                    <a:pt x="1307528" y="2662898"/>
                  </a:lnTo>
                  <a:lnTo>
                    <a:pt x="1458976" y="2624798"/>
                  </a:lnTo>
                  <a:lnTo>
                    <a:pt x="2266658" y="2421598"/>
                  </a:lnTo>
                  <a:lnTo>
                    <a:pt x="2449258" y="2713698"/>
                  </a:lnTo>
                  <a:lnTo>
                    <a:pt x="2449258" y="2601074"/>
                  </a:lnTo>
                  <a:lnTo>
                    <a:pt x="2335822" y="2421598"/>
                  </a:lnTo>
                  <a:lnTo>
                    <a:pt x="2242807" y="2274443"/>
                  </a:lnTo>
                  <a:lnTo>
                    <a:pt x="2242807" y="2383498"/>
                  </a:lnTo>
                  <a:lnTo>
                    <a:pt x="1278318" y="2624798"/>
                  </a:lnTo>
                  <a:lnTo>
                    <a:pt x="967574" y="2218398"/>
                  </a:lnTo>
                  <a:lnTo>
                    <a:pt x="994384" y="2205698"/>
                  </a:lnTo>
                  <a:lnTo>
                    <a:pt x="1021346" y="2205698"/>
                  </a:lnTo>
                  <a:lnTo>
                    <a:pt x="1048461" y="2192998"/>
                  </a:lnTo>
                  <a:lnTo>
                    <a:pt x="1075740" y="2192998"/>
                  </a:lnTo>
                  <a:lnTo>
                    <a:pt x="1103096" y="2180298"/>
                  </a:lnTo>
                  <a:lnTo>
                    <a:pt x="1130630" y="2180298"/>
                  </a:lnTo>
                  <a:lnTo>
                    <a:pt x="1158379" y="2167598"/>
                  </a:lnTo>
                  <a:lnTo>
                    <a:pt x="1214412" y="2167598"/>
                  </a:lnTo>
                  <a:lnTo>
                    <a:pt x="1242720" y="2154898"/>
                  </a:lnTo>
                  <a:lnTo>
                    <a:pt x="1300048" y="2154898"/>
                  </a:lnTo>
                  <a:lnTo>
                    <a:pt x="1329029" y="2142198"/>
                  </a:lnTo>
                  <a:lnTo>
                    <a:pt x="1417688" y="2142198"/>
                  </a:lnTo>
                  <a:lnTo>
                    <a:pt x="1459560" y="2129498"/>
                  </a:lnTo>
                  <a:lnTo>
                    <a:pt x="1584960" y="2129498"/>
                  </a:lnTo>
                  <a:lnTo>
                    <a:pt x="1626628" y="2116798"/>
                  </a:lnTo>
                  <a:lnTo>
                    <a:pt x="2081339" y="2116798"/>
                  </a:lnTo>
                  <a:lnTo>
                    <a:pt x="2242807" y="2383498"/>
                  </a:lnTo>
                  <a:lnTo>
                    <a:pt x="2242807" y="2274443"/>
                  </a:lnTo>
                  <a:lnTo>
                    <a:pt x="2151202" y="2129498"/>
                  </a:lnTo>
                  <a:lnTo>
                    <a:pt x="2337739" y="2129498"/>
                  </a:lnTo>
                  <a:lnTo>
                    <a:pt x="2374862" y="2142198"/>
                  </a:lnTo>
                  <a:lnTo>
                    <a:pt x="2485910" y="2142198"/>
                  </a:lnTo>
                  <a:lnTo>
                    <a:pt x="2522778" y="2154898"/>
                  </a:lnTo>
                  <a:lnTo>
                    <a:pt x="2632964" y="2154898"/>
                  </a:lnTo>
                  <a:lnTo>
                    <a:pt x="2669540" y="2167598"/>
                  </a:lnTo>
                  <a:lnTo>
                    <a:pt x="2779115" y="2167598"/>
                  </a:lnTo>
                  <a:lnTo>
                    <a:pt x="2815679" y="2180298"/>
                  </a:lnTo>
                  <a:lnTo>
                    <a:pt x="2924429" y="2180298"/>
                  </a:lnTo>
                  <a:lnTo>
                    <a:pt x="2960357" y="2192998"/>
                  </a:lnTo>
                  <a:lnTo>
                    <a:pt x="3102368" y="2192998"/>
                  </a:lnTo>
                  <a:lnTo>
                    <a:pt x="3137458" y="2205698"/>
                  </a:lnTo>
                  <a:lnTo>
                    <a:pt x="3310077" y="2205698"/>
                  </a:lnTo>
                  <a:lnTo>
                    <a:pt x="3650462" y="2789898"/>
                  </a:lnTo>
                  <a:lnTo>
                    <a:pt x="3650462" y="2670162"/>
                  </a:lnTo>
                  <a:lnTo>
                    <a:pt x="3378212" y="2218398"/>
                  </a:lnTo>
                  <a:lnTo>
                    <a:pt x="3631920" y="2218398"/>
                  </a:lnTo>
                  <a:lnTo>
                    <a:pt x="3659251" y="2205698"/>
                  </a:lnTo>
                  <a:lnTo>
                    <a:pt x="3819347" y="2205698"/>
                  </a:lnTo>
                  <a:lnTo>
                    <a:pt x="3846880" y="2192998"/>
                  </a:lnTo>
                  <a:lnTo>
                    <a:pt x="3900665" y="2192998"/>
                  </a:lnTo>
                  <a:lnTo>
                    <a:pt x="3926967" y="2180298"/>
                  </a:lnTo>
                  <a:lnTo>
                    <a:pt x="3978478" y="2180298"/>
                  </a:lnTo>
                  <a:lnTo>
                    <a:pt x="4003637" y="2167598"/>
                  </a:lnTo>
                  <a:lnTo>
                    <a:pt x="4028440" y="2167598"/>
                  </a:lnTo>
                  <a:lnTo>
                    <a:pt x="4052900" y="2154898"/>
                  </a:lnTo>
                  <a:lnTo>
                    <a:pt x="4076992" y="2154898"/>
                  </a:lnTo>
                  <a:lnTo>
                    <a:pt x="4100753" y="2142198"/>
                  </a:lnTo>
                  <a:lnTo>
                    <a:pt x="4124198" y="2142198"/>
                  </a:lnTo>
                  <a:lnTo>
                    <a:pt x="4147324" y="2129498"/>
                  </a:lnTo>
                  <a:lnTo>
                    <a:pt x="4170134" y="2129498"/>
                  </a:lnTo>
                  <a:lnTo>
                    <a:pt x="4192638" y="2116798"/>
                  </a:lnTo>
                  <a:lnTo>
                    <a:pt x="4214825" y="2116798"/>
                  </a:lnTo>
                  <a:lnTo>
                    <a:pt x="4771987" y="2688298"/>
                  </a:lnTo>
                  <a:lnTo>
                    <a:pt x="4771987" y="2612783"/>
                  </a:lnTo>
                  <a:lnTo>
                    <a:pt x="4180433" y="2002853"/>
                  </a:lnTo>
                  <a:lnTo>
                    <a:pt x="4180433" y="2078697"/>
                  </a:lnTo>
                  <a:lnTo>
                    <a:pt x="4158373" y="2078697"/>
                  </a:lnTo>
                  <a:lnTo>
                    <a:pt x="4113339" y="2104097"/>
                  </a:lnTo>
                  <a:lnTo>
                    <a:pt x="4090403" y="2104097"/>
                  </a:lnTo>
                  <a:lnTo>
                    <a:pt x="4067098" y="2116798"/>
                  </a:lnTo>
                  <a:lnTo>
                    <a:pt x="4043502" y="2116798"/>
                  </a:lnTo>
                  <a:lnTo>
                    <a:pt x="4019575" y="2129498"/>
                  </a:lnTo>
                  <a:lnTo>
                    <a:pt x="3995305" y="2129498"/>
                  </a:lnTo>
                  <a:lnTo>
                    <a:pt x="3970629" y="2142198"/>
                  </a:lnTo>
                  <a:lnTo>
                    <a:pt x="3920223" y="2142198"/>
                  </a:lnTo>
                  <a:lnTo>
                    <a:pt x="3894493" y="2154898"/>
                  </a:lnTo>
                  <a:lnTo>
                    <a:pt x="3841775" y="2154898"/>
                  </a:lnTo>
                  <a:lnTo>
                    <a:pt x="3814800" y="2167598"/>
                  </a:lnTo>
                  <a:lnTo>
                    <a:pt x="3710660" y="2167598"/>
                  </a:lnTo>
                  <a:lnTo>
                    <a:pt x="3684663" y="2180298"/>
                  </a:lnTo>
                  <a:lnTo>
                    <a:pt x="3357372" y="2180298"/>
                  </a:lnTo>
                  <a:lnTo>
                    <a:pt x="3289414" y="2065172"/>
                  </a:lnTo>
                  <a:lnTo>
                    <a:pt x="3289414" y="2180298"/>
                  </a:lnTo>
                  <a:lnTo>
                    <a:pt x="3256229" y="2167598"/>
                  </a:lnTo>
                  <a:lnTo>
                    <a:pt x="3087471" y="2167598"/>
                  </a:lnTo>
                  <a:lnTo>
                    <a:pt x="3053194" y="2154898"/>
                  </a:lnTo>
                  <a:lnTo>
                    <a:pt x="2914281" y="2154898"/>
                  </a:lnTo>
                  <a:lnTo>
                    <a:pt x="2879166" y="2142198"/>
                  </a:lnTo>
                  <a:lnTo>
                    <a:pt x="2772816" y="2142198"/>
                  </a:lnTo>
                  <a:lnTo>
                    <a:pt x="2737116" y="2129498"/>
                  </a:lnTo>
                  <a:lnTo>
                    <a:pt x="2616746" y="2129498"/>
                  </a:lnTo>
                  <a:lnTo>
                    <a:pt x="2589885" y="2116798"/>
                  </a:lnTo>
                  <a:lnTo>
                    <a:pt x="2522563" y="2116798"/>
                  </a:lnTo>
                  <a:lnTo>
                    <a:pt x="2473198" y="1691220"/>
                  </a:lnTo>
                  <a:lnTo>
                    <a:pt x="2543441" y="1621497"/>
                  </a:lnTo>
                  <a:lnTo>
                    <a:pt x="2560129" y="1621497"/>
                  </a:lnTo>
                  <a:lnTo>
                    <a:pt x="2591854" y="1634197"/>
                  </a:lnTo>
                  <a:lnTo>
                    <a:pt x="2972066" y="1634197"/>
                  </a:lnTo>
                  <a:lnTo>
                    <a:pt x="3289414" y="2180298"/>
                  </a:lnTo>
                  <a:lnTo>
                    <a:pt x="3289414" y="2065172"/>
                  </a:lnTo>
                  <a:lnTo>
                    <a:pt x="3035033" y="1634197"/>
                  </a:lnTo>
                  <a:lnTo>
                    <a:pt x="3139643" y="1634197"/>
                  </a:lnTo>
                  <a:lnTo>
                    <a:pt x="3154578" y="1621497"/>
                  </a:lnTo>
                  <a:lnTo>
                    <a:pt x="3300641" y="1621497"/>
                  </a:lnTo>
                  <a:lnTo>
                    <a:pt x="3327501" y="1608797"/>
                  </a:lnTo>
                  <a:lnTo>
                    <a:pt x="3406140" y="1608797"/>
                  </a:lnTo>
                  <a:lnTo>
                    <a:pt x="3431717" y="1596097"/>
                  </a:lnTo>
                  <a:lnTo>
                    <a:pt x="3482035" y="1596097"/>
                  </a:lnTo>
                  <a:lnTo>
                    <a:pt x="3506787" y="1583397"/>
                  </a:lnTo>
                  <a:lnTo>
                    <a:pt x="3555504" y="1583397"/>
                  </a:lnTo>
                  <a:lnTo>
                    <a:pt x="3579482" y="1570697"/>
                  </a:lnTo>
                  <a:lnTo>
                    <a:pt x="3603180" y="1570697"/>
                  </a:lnTo>
                  <a:lnTo>
                    <a:pt x="3626637" y="1557997"/>
                  </a:lnTo>
                  <a:lnTo>
                    <a:pt x="3649891" y="1557997"/>
                  </a:lnTo>
                  <a:lnTo>
                    <a:pt x="3672941" y="1545297"/>
                  </a:lnTo>
                  <a:lnTo>
                    <a:pt x="4180433" y="2078697"/>
                  </a:lnTo>
                  <a:lnTo>
                    <a:pt x="4180433" y="2002853"/>
                  </a:lnTo>
                  <a:lnTo>
                    <a:pt x="3712045" y="1519897"/>
                  </a:lnTo>
                  <a:lnTo>
                    <a:pt x="3681387" y="1519897"/>
                  </a:lnTo>
                  <a:lnTo>
                    <a:pt x="3679685" y="1507197"/>
                  </a:lnTo>
                  <a:lnTo>
                    <a:pt x="3666159" y="1507197"/>
                  </a:lnTo>
                  <a:lnTo>
                    <a:pt x="3665524" y="1519897"/>
                  </a:lnTo>
                  <a:lnTo>
                    <a:pt x="3637165" y="1519897"/>
                  </a:lnTo>
                  <a:lnTo>
                    <a:pt x="3612934" y="1532597"/>
                  </a:lnTo>
                  <a:lnTo>
                    <a:pt x="3563759" y="1532597"/>
                  </a:lnTo>
                  <a:lnTo>
                    <a:pt x="3538728" y="1545297"/>
                  </a:lnTo>
                  <a:lnTo>
                    <a:pt x="3513442" y="1545297"/>
                  </a:lnTo>
                  <a:lnTo>
                    <a:pt x="3487902" y="1557997"/>
                  </a:lnTo>
                  <a:lnTo>
                    <a:pt x="3435934" y="1557997"/>
                  </a:lnTo>
                  <a:lnTo>
                    <a:pt x="3409467" y="1570697"/>
                  </a:lnTo>
                  <a:lnTo>
                    <a:pt x="3355594" y="1570697"/>
                  </a:lnTo>
                  <a:lnTo>
                    <a:pt x="3328149" y="1583397"/>
                  </a:lnTo>
                  <a:lnTo>
                    <a:pt x="3243669" y="1583397"/>
                  </a:lnTo>
                  <a:lnTo>
                    <a:pt x="3191992" y="1596097"/>
                  </a:lnTo>
                  <a:lnTo>
                    <a:pt x="2983992" y="1596097"/>
                  </a:lnTo>
                  <a:lnTo>
                    <a:pt x="2931693" y="1608797"/>
                  </a:lnTo>
                  <a:lnTo>
                    <a:pt x="2826664" y="1608797"/>
                  </a:lnTo>
                  <a:lnTo>
                    <a:pt x="2774086" y="1596097"/>
                  </a:lnTo>
                  <a:lnTo>
                    <a:pt x="2563469" y="1596097"/>
                  </a:lnTo>
                  <a:lnTo>
                    <a:pt x="2643428" y="1485620"/>
                  </a:lnTo>
                  <a:lnTo>
                    <a:pt x="3093516" y="1485620"/>
                  </a:lnTo>
                  <a:lnTo>
                    <a:pt x="3140240" y="1472920"/>
                  </a:lnTo>
                  <a:lnTo>
                    <a:pt x="3226041" y="1472920"/>
                  </a:lnTo>
                  <a:lnTo>
                    <a:pt x="3267811" y="1460220"/>
                  </a:lnTo>
                  <a:lnTo>
                    <a:pt x="3308845" y="1460220"/>
                  </a:lnTo>
                  <a:lnTo>
                    <a:pt x="3388461" y="1434820"/>
                  </a:lnTo>
                  <a:lnTo>
                    <a:pt x="3427209" y="1434820"/>
                  </a:lnTo>
                  <a:lnTo>
                    <a:pt x="3502520" y="1409420"/>
                  </a:lnTo>
                  <a:lnTo>
                    <a:pt x="3539109" y="1409420"/>
                  </a:lnTo>
                  <a:lnTo>
                    <a:pt x="3610343" y="1384020"/>
                  </a:lnTo>
                  <a:lnTo>
                    <a:pt x="3678809" y="1358620"/>
                  </a:lnTo>
                  <a:lnTo>
                    <a:pt x="3744836" y="1333220"/>
                  </a:lnTo>
                  <a:lnTo>
                    <a:pt x="5151856" y="2768320"/>
                  </a:lnTo>
                  <a:lnTo>
                    <a:pt x="5151856" y="2623578"/>
                  </a:lnTo>
                  <a:lnTo>
                    <a:pt x="3874643" y="1333220"/>
                  </a:lnTo>
                  <a:lnTo>
                    <a:pt x="3811790" y="1269720"/>
                  </a:lnTo>
                  <a:lnTo>
                    <a:pt x="3794582" y="1269720"/>
                  </a:lnTo>
                  <a:lnTo>
                    <a:pt x="3790035" y="1257020"/>
                  </a:lnTo>
                  <a:lnTo>
                    <a:pt x="3702596" y="1257020"/>
                  </a:lnTo>
                  <a:lnTo>
                    <a:pt x="3635540" y="1282420"/>
                  </a:lnTo>
                  <a:lnTo>
                    <a:pt x="3565893" y="1307820"/>
                  </a:lnTo>
                  <a:lnTo>
                    <a:pt x="3455759" y="1345920"/>
                  </a:lnTo>
                  <a:lnTo>
                    <a:pt x="3378504" y="1371320"/>
                  </a:lnTo>
                  <a:lnTo>
                    <a:pt x="3338652" y="1371320"/>
                  </a:lnTo>
                  <a:lnTo>
                    <a:pt x="3256572" y="1396720"/>
                  </a:lnTo>
                  <a:lnTo>
                    <a:pt x="3214154" y="1396720"/>
                  </a:lnTo>
                  <a:lnTo>
                    <a:pt x="3170898" y="1409420"/>
                  </a:lnTo>
                  <a:lnTo>
                    <a:pt x="3081820" y="1409420"/>
                  </a:lnTo>
                  <a:lnTo>
                    <a:pt x="3029204" y="1422120"/>
                  </a:lnTo>
                  <a:lnTo>
                    <a:pt x="2689390" y="1422120"/>
                  </a:lnTo>
                  <a:lnTo>
                    <a:pt x="2739009" y="1353578"/>
                  </a:lnTo>
                  <a:lnTo>
                    <a:pt x="2808909" y="1070102"/>
                  </a:lnTo>
                  <a:lnTo>
                    <a:pt x="2809138" y="1060424"/>
                  </a:lnTo>
                  <a:lnTo>
                    <a:pt x="2809202" y="1057592"/>
                  </a:lnTo>
                  <a:lnTo>
                    <a:pt x="2818904" y="639394"/>
                  </a:lnTo>
                  <a:lnTo>
                    <a:pt x="2817152" y="591667"/>
                  </a:lnTo>
                  <a:lnTo>
                    <a:pt x="2811970" y="544893"/>
                  </a:lnTo>
                  <a:lnTo>
                    <a:pt x="2803499" y="499198"/>
                  </a:lnTo>
                  <a:lnTo>
                    <a:pt x="2791841" y="454710"/>
                  </a:lnTo>
                  <a:lnTo>
                    <a:pt x="2777134" y="411543"/>
                  </a:lnTo>
                  <a:lnTo>
                    <a:pt x="2759506" y="369824"/>
                  </a:lnTo>
                  <a:lnTo>
                    <a:pt x="2739059" y="329666"/>
                  </a:lnTo>
                  <a:lnTo>
                    <a:pt x="2715933" y="291223"/>
                  </a:lnTo>
                  <a:lnTo>
                    <a:pt x="2690253" y="254584"/>
                  </a:lnTo>
                  <a:lnTo>
                    <a:pt x="2662136" y="219887"/>
                  </a:lnTo>
                  <a:lnTo>
                    <a:pt x="2660675" y="218325"/>
                  </a:lnTo>
                  <a:lnTo>
                    <a:pt x="2631706" y="187261"/>
                  </a:lnTo>
                  <a:lnTo>
                    <a:pt x="2600706" y="158330"/>
                  </a:lnTo>
                  <a:lnTo>
                    <a:pt x="2600706" y="639394"/>
                  </a:lnTo>
                  <a:lnTo>
                    <a:pt x="2597874" y="688479"/>
                  </a:lnTo>
                  <a:lnTo>
                    <a:pt x="2589580" y="735901"/>
                  </a:lnTo>
                  <a:lnTo>
                    <a:pt x="2576157" y="781354"/>
                  </a:lnTo>
                  <a:lnTo>
                    <a:pt x="2557907" y="824522"/>
                  </a:lnTo>
                  <a:lnTo>
                    <a:pt x="2535161" y="865073"/>
                  </a:lnTo>
                  <a:lnTo>
                    <a:pt x="2508212" y="902690"/>
                  </a:lnTo>
                  <a:lnTo>
                    <a:pt x="2477401" y="937082"/>
                  </a:lnTo>
                  <a:lnTo>
                    <a:pt x="2453221" y="958773"/>
                  </a:lnTo>
                  <a:lnTo>
                    <a:pt x="2453221" y="2104097"/>
                  </a:lnTo>
                  <a:lnTo>
                    <a:pt x="2298687" y="2104097"/>
                  </a:lnTo>
                  <a:lnTo>
                    <a:pt x="2246947" y="2091397"/>
                  </a:lnTo>
                  <a:lnTo>
                    <a:pt x="2090928" y="2091397"/>
                  </a:lnTo>
                  <a:lnTo>
                    <a:pt x="2038718" y="2078697"/>
                  </a:lnTo>
                  <a:lnTo>
                    <a:pt x="1669554" y="2078697"/>
                  </a:lnTo>
                  <a:lnTo>
                    <a:pt x="1616367" y="2091397"/>
                  </a:lnTo>
                  <a:lnTo>
                    <a:pt x="1548257" y="1862848"/>
                  </a:lnTo>
                  <a:lnTo>
                    <a:pt x="1548257" y="2091397"/>
                  </a:lnTo>
                  <a:lnTo>
                    <a:pt x="1439545" y="2091397"/>
                  </a:lnTo>
                  <a:lnTo>
                    <a:pt x="1419707" y="2104097"/>
                  </a:lnTo>
                  <a:lnTo>
                    <a:pt x="1330528" y="2104097"/>
                  </a:lnTo>
                  <a:lnTo>
                    <a:pt x="1301242" y="2116798"/>
                  </a:lnTo>
                  <a:lnTo>
                    <a:pt x="1243418" y="2116798"/>
                  </a:lnTo>
                  <a:lnTo>
                    <a:pt x="1214882" y="2129498"/>
                  </a:lnTo>
                  <a:lnTo>
                    <a:pt x="1158481" y="2129498"/>
                  </a:lnTo>
                  <a:lnTo>
                    <a:pt x="1130541" y="2142198"/>
                  </a:lnTo>
                  <a:lnTo>
                    <a:pt x="1102804" y="2142198"/>
                  </a:lnTo>
                  <a:lnTo>
                    <a:pt x="1075258" y="2154898"/>
                  </a:lnTo>
                  <a:lnTo>
                    <a:pt x="1020622" y="2154898"/>
                  </a:lnTo>
                  <a:lnTo>
                    <a:pt x="993508" y="2167598"/>
                  </a:lnTo>
                  <a:lnTo>
                    <a:pt x="966533" y="2167598"/>
                  </a:lnTo>
                  <a:lnTo>
                    <a:pt x="939673" y="2180298"/>
                  </a:lnTo>
                  <a:lnTo>
                    <a:pt x="515607" y="1634197"/>
                  </a:lnTo>
                  <a:lnTo>
                    <a:pt x="566483" y="1608797"/>
                  </a:lnTo>
                  <a:lnTo>
                    <a:pt x="592162" y="1608797"/>
                  </a:lnTo>
                  <a:lnTo>
                    <a:pt x="617994" y="1596097"/>
                  </a:lnTo>
                  <a:lnTo>
                    <a:pt x="643953" y="1596097"/>
                  </a:lnTo>
                  <a:lnTo>
                    <a:pt x="670077" y="1583397"/>
                  </a:lnTo>
                  <a:lnTo>
                    <a:pt x="696404" y="1583397"/>
                  </a:lnTo>
                  <a:lnTo>
                    <a:pt x="722934" y="1570697"/>
                  </a:lnTo>
                  <a:lnTo>
                    <a:pt x="776655" y="1570697"/>
                  </a:lnTo>
                  <a:lnTo>
                    <a:pt x="803884" y="1557997"/>
                  </a:lnTo>
                  <a:lnTo>
                    <a:pt x="859078" y="1557997"/>
                  </a:lnTo>
                  <a:lnTo>
                    <a:pt x="887069" y="1545297"/>
                  </a:lnTo>
                  <a:lnTo>
                    <a:pt x="997546" y="1545297"/>
                  </a:lnTo>
                  <a:lnTo>
                    <a:pt x="1024521" y="1532597"/>
                  </a:lnTo>
                  <a:lnTo>
                    <a:pt x="1386484" y="1532597"/>
                  </a:lnTo>
                  <a:lnTo>
                    <a:pt x="1548257" y="2091397"/>
                  </a:lnTo>
                  <a:lnTo>
                    <a:pt x="1548257" y="1862848"/>
                  </a:lnTo>
                  <a:lnTo>
                    <a:pt x="1453629" y="1545297"/>
                  </a:lnTo>
                  <a:lnTo>
                    <a:pt x="1617853" y="1545297"/>
                  </a:lnTo>
                  <a:lnTo>
                    <a:pt x="1651088" y="1557997"/>
                  </a:lnTo>
                  <a:lnTo>
                    <a:pt x="1785391" y="1557997"/>
                  </a:lnTo>
                  <a:lnTo>
                    <a:pt x="1819287" y="1570697"/>
                  </a:lnTo>
                  <a:lnTo>
                    <a:pt x="1853272" y="1570697"/>
                  </a:lnTo>
                  <a:lnTo>
                    <a:pt x="1860156" y="1584083"/>
                  </a:lnTo>
                  <a:lnTo>
                    <a:pt x="2079866" y="1875040"/>
                  </a:lnTo>
                  <a:lnTo>
                    <a:pt x="2179739" y="1982470"/>
                  </a:lnTo>
                  <a:lnTo>
                    <a:pt x="2412923" y="1751050"/>
                  </a:lnTo>
                  <a:lnTo>
                    <a:pt x="2453221" y="2104097"/>
                  </a:lnTo>
                  <a:lnTo>
                    <a:pt x="2453221" y="958773"/>
                  </a:lnTo>
                  <a:lnTo>
                    <a:pt x="2443022" y="967905"/>
                  </a:lnTo>
                  <a:lnTo>
                    <a:pt x="2405405" y="994854"/>
                  </a:lnTo>
                  <a:lnTo>
                    <a:pt x="2364854" y="1017612"/>
                  </a:lnTo>
                  <a:lnTo>
                    <a:pt x="2321699" y="1035875"/>
                  </a:lnTo>
                  <a:lnTo>
                    <a:pt x="2276259" y="1049299"/>
                  </a:lnTo>
                  <a:lnTo>
                    <a:pt x="2228824" y="1057592"/>
                  </a:lnTo>
                  <a:lnTo>
                    <a:pt x="2179739" y="1060424"/>
                  </a:lnTo>
                  <a:lnTo>
                    <a:pt x="2130641" y="1057592"/>
                  </a:lnTo>
                  <a:lnTo>
                    <a:pt x="2083219" y="1049299"/>
                  </a:lnTo>
                  <a:lnTo>
                    <a:pt x="2037765" y="1035875"/>
                  </a:lnTo>
                  <a:lnTo>
                    <a:pt x="1994611" y="1017612"/>
                  </a:lnTo>
                  <a:lnTo>
                    <a:pt x="1954060" y="994854"/>
                  </a:lnTo>
                  <a:lnTo>
                    <a:pt x="1916442" y="967905"/>
                  </a:lnTo>
                  <a:lnTo>
                    <a:pt x="1882063" y="937082"/>
                  </a:lnTo>
                  <a:lnTo>
                    <a:pt x="1851240" y="902690"/>
                  </a:lnTo>
                  <a:lnTo>
                    <a:pt x="1824304" y="865073"/>
                  </a:lnTo>
                  <a:lnTo>
                    <a:pt x="1801545" y="824522"/>
                  </a:lnTo>
                  <a:lnTo>
                    <a:pt x="1783295" y="781354"/>
                  </a:lnTo>
                  <a:lnTo>
                    <a:pt x="1769872" y="735901"/>
                  </a:lnTo>
                  <a:lnTo>
                    <a:pt x="1761591" y="688479"/>
                  </a:lnTo>
                  <a:lnTo>
                    <a:pt x="1758759" y="639394"/>
                  </a:lnTo>
                  <a:lnTo>
                    <a:pt x="1761591" y="590270"/>
                  </a:lnTo>
                  <a:lnTo>
                    <a:pt x="1769872" y="542823"/>
                  </a:lnTo>
                  <a:lnTo>
                    <a:pt x="1783295" y="497357"/>
                  </a:lnTo>
                  <a:lnTo>
                    <a:pt x="1801545" y="454190"/>
                  </a:lnTo>
                  <a:lnTo>
                    <a:pt x="1824304" y="413639"/>
                  </a:lnTo>
                  <a:lnTo>
                    <a:pt x="1851240" y="376008"/>
                  </a:lnTo>
                  <a:lnTo>
                    <a:pt x="1882063" y="341630"/>
                  </a:lnTo>
                  <a:lnTo>
                    <a:pt x="1916442" y="310807"/>
                  </a:lnTo>
                  <a:lnTo>
                    <a:pt x="1954060" y="283870"/>
                  </a:lnTo>
                  <a:lnTo>
                    <a:pt x="1994611" y="261112"/>
                  </a:lnTo>
                  <a:lnTo>
                    <a:pt x="2037765" y="242874"/>
                  </a:lnTo>
                  <a:lnTo>
                    <a:pt x="2083219" y="229450"/>
                  </a:lnTo>
                  <a:lnTo>
                    <a:pt x="2130641" y="221157"/>
                  </a:lnTo>
                  <a:lnTo>
                    <a:pt x="2179739" y="218325"/>
                  </a:lnTo>
                  <a:lnTo>
                    <a:pt x="2228824" y="221157"/>
                  </a:lnTo>
                  <a:lnTo>
                    <a:pt x="2276259" y="229450"/>
                  </a:lnTo>
                  <a:lnTo>
                    <a:pt x="2321699" y="242874"/>
                  </a:lnTo>
                  <a:lnTo>
                    <a:pt x="2364854" y="261112"/>
                  </a:lnTo>
                  <a:lnTo>
                    <a:pt x="2405405" y="283870"/>
                  </a:lnTo>
                  <a:lnTo>
                    <a:pt x="2443022" y="310807"/>
                  </a:lnTo>
                  <a:lnTo>
                    <a:pt x="2477401" y="341630"/>
                  </a:lnTo>
                  <a:lnTo>
                    <a:pt x="2508212" y="376008"/>
                  </a:lnTo>
                  <a:lnTo>
                    <a:pt x="2535161" y="413639"/>
                  </a:lnTo>
                  <a:lnTo>
                    <a:pt x="2557907" y="454190"/>
                  </a:lnTo>
                  <a:lnTo>
                    <a:pt x="2576157" y="497357"/>
                  </a:lnTo>
                  <a:lnTo>
                    <a:pt x="2589580" y="542823"/>
                  </a:lnTo>
                  <a:lnTo>
                    <a:pt x="2597874" y="590270"/>
                  </a:lnTo>
                  <a:lnTo>
                    <a:pt x="2597950" y="591667"/>
                  </a:lnTo>
                  <a:lnTo>
                    <a:pt x="2600706" y="639394"/>
                  </a:lnTo>
                  <a:lnTo>
                    <a:pt x="2600706" y="158330"/>
                  </a:lnTo>
                  <a:lnTo>
                    <a:pt x="2599093" y="156819"/>
                  </a:lnTo>
                  <a:lnTo>
                    <a:pt x="2564409" y="128689"/>
                  </a:lnTo>
                  <a:lnTo>
                    <a:pt x="2527782" y="102997"/>
                  </a:lnTo>
                  <a:lnTo>
                    <a:pt x="2489339" y="79870"/>
                  </a:lnTo>
                  <a:lnTo>
                    <a:pt x="2449207" y="59423"/>
                  </a:lnTo>
                  <a:lnTo>
                    <a:pt x="2407501" y="41783"/>
                  </a:lnTo>
                  <a:lnTo>
                    <a:pt x="2364346" y="27076"/>
                  </a:lnTo>
                  <a:lnTo>
                    <a:pt x="2319871" y="15417"/>
                  </a:lnTo>
                  <a:lnTo>
                    <a:pt x="2274189" y="6934"/>
                  </a:lnTo>
                  <a:lnTo>
                    <a:pt x="2227440" y="1752"/>
                  </a:lnTo>
                  <a:lnTo>
                    <a:pt x="2179739" y="0"/>
                  </a:lnTo>
                  <a:lnTo>
                    <a:pt x="2132025" y="1752"/>
                  </a:lnTo>
                  <a:lnTo>
                    <a:pt x="2085276" y="6934"/>
                  </a:lnTo>
                  <a:lnTo>
                    <a:pt x="2039607" y="15417"/>
                  </a:lnTo>
                  <a:lnTo>
                    <a:pt x="1995131" y="27076"/>
                  </a:lnTo>
                  <a:lnTo>
                    <a:pt x="1951977" y="41783"/>
                  </a:lnTo>
                  <a:lnTo>
                    <a:pt x="1910270" y="59423"/>
                  </a:lnTo>
                  <a:lnTo>
                    <a:pt x="1870138" y="79870"/>
                  </a:lnTo>
                  <a:lnTo>
                    <a:pt x="1831695" y="102997"/>
                  </a:lnTo>
                  <a:lnTo>
                    <a:pt x="1795068" y="128689"/>
                  </a:lnTo>
                  <a:lnTo>
                    <a:pt x="1760385" y="156819"/>
                  </a:lnTo>
                  <a:lnTo>
                    <a:pt x="1727771" y="187261"/>
                  </a:lnTo>
                  <a:lnTo>
                    <a:pt x="1697342" y="219887"/>
                  </a:lnTo>
                  <a:lnTo>
                    <a:pt x="1669224" y="254584"/>
                  </a:lnTo>
                  <a:lnTo>
                    <a:pt x="1643545" y="291223"/>
                  </a:lnTo>
                  <a:lnTo>
                    <a:pt x="1620418" y="329666"/>
                  </a:lnTo>
                  <a:lnTo>
                    <a:pt x="1599971" y="369824"/>
                  </a:lnTo>
                  <a:lnTo>
                    <a:pt x="1582331" y="411543"/>
                  </a:lnTo>
                  <a:lnTo>
                    <a:pt x="1567637" y="454710"/>
                  </a:lnTo>
                  <a:lnTo>
                    <a:pt x="1555978" y="499198"/>
                  </a:lnTo>
                  <a:lnTo>
                    <a:pt x="1547495" y="544893"/>
                  </a:lnTo>
                  <a:lnTo>
                    <a:pt x="1542326" y="591667"/>
                  </a:lnTo>
                  <a:lnTo>
                    <a:pt x="1540573" y="639394"/>
                  </a:lnTo>
                  <a:lnTo>
                    <a:pt x="1640446" y="1156538"/>
                  </a:lnTo>
                  <a:lnTo>
                    <a:pt x="1744281" y="1358620"/>
                  </a:lnTo>
                  <a:lnTo>
                    <a:pt x="1720913" y="1358620"/>
                  </a:lnTo>
                  <a:lnTo>
                    <a:pt x="1671548" y="1345920"/>
                  </a:lnTo>
                  <a:lnTo>
                    <a:pt x="1572475" y="1345920"/>
                  </a:lnTo>
                  <a:lnTo>
                    <a:pt x="1522857" y="1333220"/>
                  </a:lnTo>
                  <a:lnTo>
                    <a:pt x="1324025" y="1333220"/>
                  </a:lnTo>
                  <a:lnTo>
                    <a:pt x="1274254" y="1320520"/>
                  </a:lnTo>
                  <a:lnTo>
                    <a:pt x="975880" y="1320520"/>
                  </a:lnTo>
                  <a:lnTo>
                    <a:pt x="926249" y="1333220"/>
                  </a:lnTo>
                  <a:lnTo>
                    <a:pt x="777849" y="1333220"/>
                  </a:lnTo>
                  <a:lnTo>
                    <a:pt x="725957" y="1345920"/>
                  </a:lnTo>
                  <a:lnTo>
                    <a:pt x="674801" y="1345920"/>
                  </a:lnTo>
                  <a:lnTo>
                    <a:pt x="624357" y="1358620"/>
                  </a:lnTo>
                  <a:lnTo>
                    <a:pt x="574636" y="1358620"/>
                  </a:lnTo>
                  <a:lnTo>
                    <a:pt x="476808" y="1384020"/>
                  </a:lnTo>
                  <a:lnTo>
                    <a:pt x="428853" y="1384020"/>
                  </a:lnTo>
                  <a:lnTo>
                    <a:pt x="151625" y="1460220"/>
                  </a:lnTo>
                  <a:lnTo>
                    <a:pt x="106934" y="1485620"/>
                  </a:lnTo>
                  <a:lnTo>
                    <a:pt x="18834" y="1511020"/>
                  </a:lnTo>
                  <a:lnTo>
                    <a:pt x="14300" y="1523720"/>
                  </a:lnTo>
                  <a:lnTo>
                    <a:pt x="1231" y="1523720"/>
                  </a:lnTo>
                  <a:lnTo>
                    <a:pt x="0" y="1536420"/>
                  </a:lnTo>
                  <a:lnTo>
                    <a:pt x="495" y="1536420"/>
                  </a:lnTo>
                  <a:lnTo>
                    <a:pt x="1854" y="1549120"/>
                  </a:lnTo>
                  <a:lnTo>
                    <a:pt x="4127" y="1549120"/>
                  </a:lnTo>
                  <a:lnTo>
                    <a:pt x="1214970" y="3174720"/>
                  </a:lnTo>
                  <a:lnTo>
                    <a:pt x="1217587" y="3187420"/>
                  </a:lnTo>
                  <a:lnTo>
                    <a:pt x="1228712" y="3187420"/>
                  </a:lnTo>
                  <a:lnTo>
                    <a:pt x="1233182" y="3200120"/>
                  </a:lnTo>
                  <a:lnTo>
                    <a:pt x="1260398" y="3200120"/>
                  </a:lnTo>
                  <a:lnTo>
                    <a:pt x="1266583" y="3212820"/>
                  </a:lnTo>
                  <a:lnTo>
                    <a:pt x="1332001" y="3212820"/>
                  </a:lnTo>
                  <a:lnTo>
                    <a:pt x="1334262" y="3200120"/>
                  </a:lnTo>
                  <a:lnTo>
                    <a:pt x="1340586" y="3200120"/>
                  </a:lnTo>
                  <a:lnTo>
                    <a:pt x="1385531" y="3187420"/>
                  </a:lnTo>
                  <a:lnTo>
                    <a:pt x="1472971" y="3136620"/>
                  </a:lnTo>
                  <a:lnTo>
                    <a:pt x="1562188" y="3111220"/>
                  </a:lnTo>
                  <a:lnTo>
                    <a:pt x="1584845" y="3098520"/>
                  </a:lnTo>
                  <a:lnTo>
                    <a:pt x="1607502" y="3085820"/>
                  </a:lnTo>
                  <a:lnTo>
                    <a:pt x="1653387" y="3073120"/>
                  </a:lnTo>
                  <a:lnTo>
                    <a:pt x="1891525" y="3009620"/>
                  </a:lnTo>
                  <a:lnTo>
                    <a:pt x="1940966" y="3009620"/>
                  </a:lnTo>
                  <a:lnTo>
                    <a:pt x="2042134" y="2984220"/>
                  </a:lnTo>
                  <a:lnTo>
                    <a:pt x="2093899" y="2984220"/>
                  </a:lnTo>
                  <a:lnTo>
                    <a:pt x="2143937" y="2971520"/>
                  </a:lnTo>
                  <a:lnTo>
                    <a:pt x="2244344" y="2971520"/>
                  </a:lnTo>
                  <a:lnTo>
                    <a:pt x="2294712" y="2958820"/>
                  </a:lnTo>
                  <a:lnTo>
                    <a:pt x="2753880" y="2958820"/>
                  </a:lnTo>
                  <a:lnTo>
                    <a:pt x="2805684" y="2971520"/>
                  </a:lnTo>
                  <a:lnTo>
                    <a:pt x="2962325" y="2971520"/>
                  </a:lnTo>
                  <a:lnTo>
                    <a:pt x="3014980" y="2984220"/>
                  </a:lnTo>
                  <a:lnTo>
                    <a:pt x="3120758" y="2984220"/>
                  </a:lnTo>
                  <a:lnTo>
                    <a:pt x="3173971" y="2996920"/>
                  </a:lnTo>
                  <a:lnTo>
                    <a:pt x="3281095" y="2996920"/>
                  </a:lnTo>
                  <a:lnTo>
                    <a:pt x="3335020" y="3009620"/>
                  </a:lnTo>
                  <a:lnTo>
                    <a:pt x="3441712" y="3009620"/>
                  </a:lnTo>
                  <a:lnTo>
                    <a:pt x="3495205" y="3022320"/>
                  </a:lnTo>
                  <a:lnTo>
                    <a:pt x="3602380" y="3022320"/>
                  </a:lnTo>
                  <a:lnTo>
                    <a:pt x="3656012" y="3035020"/>
                  </a:lnTo>
                  <a:lnTo>
                    <a:pt x="3763162" y="3035020"/>
                  </a:lnTo>
                  <a:lnTo>
                    <a:pt x="3816693" y="3047720"/>
                  </a:lnTo>
                  <a:lnTo>
                    <a:pt x="4446409" y="3047720"/>
                  </a:lnTo>
                  <a:lnTo>
                    <a:pt x="4497044" y="3035020"/>
                  </a:lnTo>
                  <a:lnTo>
                    <a:pt x="4547286" y="3035020"/>
                  </a:lnTo>
                  <a:lnTo>
                    <a:pt x="4597120" y="3022320"/>
                  </a:lnTo>
                  <a:lnTo>
                    <a:pt x="4648797" y="3022320"/>
                  </a:lnTo>
                  <a:lnTo>
                    <a:pt x="4699330" y="3009620"/>
                  </a:lnTo>
                  <a:lnTo>
                    <a:pt x="4748746" y="3009620"/>
                  </a:lnTo>
                  <a:lnTo>
                    <a:pt x="4844212" y="2984220"/>
                  </a:lnTo>
                  <a:lnTo>
                    <a:pt x="4979174" y="2946120"/>
                  </a:lnTo>
                  <a:lnTo>
                    <a:pt x="5063744" y="2920720"/>
                  </a:lnTo>
                  <a:lnTo>
                    <a:pt x="5104523" y="2895320"/>
                  </a:lnTo>
                  <a:lnTo>
                    <a:pt x="5183048" y="2869920"/>
                  </a:lnTo>
                  <a:lnTo>
                    <a:pt x="5220830" y="2844520"/>
                  </a:lnTo>
                  <a:lnTo>
                    <a:pt x="5257698" y="2831820"/>
                  </a:lnTo>
                  <a:lnTo>
                    <a:pt x="5293677" y="2806420"/>
                  </a:lnTo>
                  <a:lnTo>
                    <a:pt x="5300027" y="2806420"/>
                  </a:lnTo>
                  <a:lnTo>
                    <a:pt x="5301945" y="2793720"/>
                  </a:lnTo>
                  <a:lnTo>
                    <a:pt x="5304993" y="2793720"/>
                  </a:lnTo>
                  <a:lnTo>
                    <a:pt x="5305082" y="2781020"/>
                  </a:lnTo>
                  <a:close/>
                </a:path>
              </a:pathLst>
            </a:custGeom>
            <a:solidFill>
              <a:srgbClr val="0405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33400" y="871643"/>
            <a:ext cx="9993669" cy="4654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53745" algn="just">
              <a:lnSpc>
                <a:spcPct val="115599"/>
              </a:lnSpc>
              <a:spcBef>
                <a:spcPts val="100"/>
              </a:spcBef>
            </a:pPr>
            <a:r>
              <a:rPr lang="uk-UA" sz="2000" spc="-30" dirty="0" smtClean="0">
                <a:latin typeface="Arial"/>
                <a:cs typeface="Arial"/>
              </a:rPr>
              <a:t>	</a:t>
            </a:r>
            <a:r>
              <a:rPr sz="2000" b="1" spc="-30" dirty="0" smtClean="0">
                <a:latin typeface="Arial"/>
                <a:cs typeface="Arial"/>
              </a:rPr>
              <a:t>МАРКЕТИНГ</a:t>
            </a:r>
            <a:r>
              <a:rPr sz="2000" b="1" spc="-45" dirty="0" smtClean="0">
                <a:latin typeface="Arial"/>
                <a:cs typeface="Arial"/>
              </a:rPr>
              <a:t> </a:t>
            </a:r>
            <a:r>
              <a:rPr sz="2000" b="1" spc="-65" dirty="0">
                <a:latin typeface="Arial"/>
                <a:cs typeface="Arial"/>
              </a:rPr>
              <a:t>ПЕРСОНАЛУ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spc="-90" dirty="0">
                <a:latin typeface="Arial"/>
                <a:cs typeface="Arial"/>
              </a:rPr>
              <a:t>СТВОРЮЄ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-55" dirty="0">
                <a:latin typeface="Arial"/>
                <a:cs typeface="Arial"/>
              </a:rPr>
              <a:t>БАЗУ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ДЛЯ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-10" dirty="0" smtClean="0">
                <a:latin typeface="Arial"/>
                <a:cs typeface="Arial"/>
              </a:rPr>
              <a:t>ПРОВЕДЕННЯ</a:t>
            </a:r>
            <a:r>
              <a:rPr lang="uk-UA" sz="2000" spc="-10" dirty="0" smtClean="0">
                <a:latin typeface="Arial"/>
                <a:cs typeface="Arial"/>
              </a:rPr>
              <a:t> </a:t>
            </a:r>
            <a:r>
              <a:rPr sz="2000" dirty="0" smtClean="0">
                <a:latin typeface="Arial"/>
                <a:cs typeface="Arial"/>
              </a:rPr>
              <a:t>РЕКЛАМИ</a:t>
            </a:r>
            <a:r>
              <a:rPr sz="2000" spc="-35" dirty="0" smtClean="0">
                <a:latin typeface="Arial"/>
                <a:cs typeface="Arial"/>
              </a:rPr>
              <a:t> </a:t>
            </a:r>
            <a:r>
              <a:rPr sz="2000" spc="-90" dirty="0">
                <a:latin typeface="Arial"/>
                <a:cs typeface="Arial"/>
              </a:rPr>
              <a:t>ПЕРСОНАЛУ</a:t>
            </a:r>
            <a:r>
              <a:rPr sz="2000" i="1" spc="-90" dirty="0">
                <a:latin typeface="Lucida Sans"/>
                <a:cs typeface="Lucida Sans"/>
              </a:rPr>
              <a:t>,</a:t>
            </a:r>
            <a:r>
              <a:rPr sz="2000" i="1" spc="-100" dirty="0">
                <a:latin typeface="Lucida Sans"/>
                <a:cs typeface="Lucida Sans"/>
              </a:rPr>
              <a:t> </a:t>
            </a:r>
            <a:r>
              <a:rPr sz="2000" spc="-20" dirty="0">
                <a:latin typeface="Arial"/>
                <a:cs typeface="Arial"/>
              </a:rPr>
              <a:t>ВІДБОРУ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90" dirty="0">
                <a:latin typeface="Arial"/>
                <a:cs typeface="Arial"/>
              </a:rPr>
              <a:t>ТА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КОМПЛЕКТУВАННЯ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КАДРІВ</a:t>
            </a:r>
            <a:r>
              <a:rPr sz="2000" i="1" spc="-10" dirty="0">
                <a:latin typeface="Lucida Sans"/>
                <a:cs typeface="Lucida Sans"/>
              </a:rPr>
              <a:t>, </a:t>
            </a:r>
            <a:r>
              <a:rPr sz="2000" spc="-25" dirty="0">
                <a:latin typeface="Arial"/>
                <a:cs typeface="Arial"/>
              </a:rPr>
              <a:t>ПРОФЕСІЙНОГО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НАВЧАННЯ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125" dirty="0">
                <a:latin typeface="Arial"/>
                <a:cs typeface="Arial"/>
              </a:rPr>
              <a:t>І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АТЕСТАЦІЇ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ПРАЦІВНИКІВ</a:t>
            </a:r>
            <a:r>
              <a:rPr sz="2000" i="1" spc="-10" dirty="0">
                <a:latin typeface="Lucida Sans"/>
                <a:cs typeface="Lucida Sans"/>
              </a:rPr>
              <a:t>, </a:t>
            </a:r>
            <a:r>
              <a:rPr sz="2000" dirty="0">
                <a:latin typeface="Arial"/>
                <a:cs typeface="Arial"/>
              </a:rPr>
              <a:t>ПРОФЕСІЙНО</a:t>
            </a:r>
            <a:r>
              <a:rPr sz="2000" i="1" dirty="0">
                <a:latin typeface="Lucida Sans"/>
                <a:cs typeface="Lucida Sans"/>
              </a:rPr>
              <a:t>-</a:t>
            </a:r>
            <a:r>
              <a:rPr sz="2000" dirty="0">
                <a:latin typeface="Arial"/>
                <a:cs typeface="Arial"/>
              </a:rPr>
              <a:t>КВАЛІФІКАЦІЙНОГО</a:t>
            </a:r>
            <a:r>
              <a:rPr sz="2000" spc="320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ПРОСУВАННЯ</a:t>
            </a:r>
            <a:r>
              <a:rPr sz="2000" spc="32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ФАХІВЦІВ</a:t>
            </a:r>
            <a:r>
              <a:rPr sz="2000" i="1" spc="-10" dirty="0">
                <a:latin typeface="Lucida Sans"/>
                <a:cs typeface="Lucida Sans"/>
              </a:rPr>
              <a:t>, </a:t>
            </a:r>
            <a:r>
              <a:rPr sz="2000" spc="-20" dirty="0">
                <a:latin typeface="Arial"/>
                <a:cs typeface="Arial"/>
              </a:rPr>
              <a:t>ФОРМУВАННЯ </a:t>
            </a:r>
            <a:r>
              <a:rPr sz="2000" spc="-130" dirty="0">
                <a:latin typeface="Arial"/>
                <a:cs typeface="Arial"/>
              </a:rPr>
              <a:t>РЕЗЕРВУ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КЕРІВНИКІВ</a:t>
            </a:r>
            <a:r>
              <a:rPr sz="2000" i="1" spc="-10" dirty="0">
                <a:latin typeface="Lucida Sans"/>
                <a:cs typeface="Lucida Sans"/>
              </a:rPr>
              <a:t>.</a:t>
            </a:r>
            <a:endParaRPr sz="2000" dirty="0">
              <a:latin typeface="Lucida Sans"/>
              <a:cs typeface="Lucida Sans"/>
            </a:endParaRPr>
          </a:p>
          <a:p>
            <a:pPr marL="12700" marR="5080" algn="just">
              <a:lnSpc>
                <a:spcPct val="115599"/>
              </a:lnSpc>
            </a:pPr>
            <a:r>
              <a:rPr lang="uk-UA" sz="2000" spc="-30" dirty="0" smtClean="0">
                <a:latin typeface="Arial"/>
                <a:cs typeface="Arial"/>
              </a:rPr>
              <a:t>	</a:t>
            </a:r>
            <a:r>
              <a:rPr sz="2000" b="1" spc="-30" dirty="0" smtClean="0">
                <a:latin typeface="Arial"/>
                <a:cs typeface="Arial"/>
              </a:rPr>
              <a:t>МАРКЕТИНГ</a:t>
            </a:r>
            <a:r>
              <a:rPr sz="2000" b="1" spc="-20" dirty="0" smtClean="0">
                <a:latin typeface="Arial"/>
                <a:cs typeface="Arial"/>
              </a:rPr>
              <a:t> </a:t>
            </a:r>
            <a:r>
              <a:rPr sz="2000" b="1" spc="-65" dirty="0">
                <a:latin typeface="Arial"/>
                <a:cs typeface="Arial"/>
              </a:rPr>
              <a:t>ПЕРСОНАЛУ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spc="-114" dirty="0">
                <a:latin typeface="Arial"/>
                <a:cs typeface="Arial"/>
              </a:rPr>
              <a:t>БАЗУЄТЬСЯ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НА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МЕТОДОЛОГІЧНИХ </a:t>
            </a:r>
            <a:r>
              <a:rPr sz="2000" spc="-45" dirty="0">
                <a:latin typeface="Arial"/>
                <a:cs typeface="Arial"/>
              </a:rPr>
              <a:t>ПРИНЦИПАХ</a:t>
            </a:r>
            <a:r>
              <a:rPr sz="2000" i="1" spc="-45" dirty="0">
                <a:latin typeface="Lucida Sans"/>
                <a:cs typeface="Lucida Sans"/>
              </a:rPr>
              <a:t>,</a:t>
            </a:r>
            <a:r>
              <a:rPr sz="2000" i="1" spc="-110" dirty="0">
                <a:latin typeface="Lucida Sans"/>
                <a:cs typeface="Lucida Sans"/>
              </a:rPr>
              <a:t> </a:t>
            </a:r>
            <a:r>
              <a:rPr sz="2000" spc="100" dirty="0">
                <a:latin typeface="Arial"/>
                <a:cs typeface="Arial"/>
              </a:rPr>
              <a:t>ЩО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40" dirty="0">
                <a:latin typeface="Arial"/>
                <a:cs typeface="Arial"/>
              </a:rPr>
              <a:t>РОЗРОБЛЕНІ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90" dirty="0">
                <a:latin typeface="Arial"/>
                <a:cs typeface="Arial"/>
              </a:rPr>
              <a:t>ТА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НАУКОВООБҐРУНТОВАНІ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У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МЕЖАХ </a:t>
            </a:r>
            <a:r>
              <a:rPr sz="2000" spc="-25" dirty="0">
                <a:latin typeface="Arial"/>
                <a:cs typeface="Arial"/>
              </a:rPr>
              <a:t>ПРОДУКТОВОГО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125" dirty="0">
                <a:latin typeface="Arial"/>
                <a:cs typeface="Arial"/>
              </a:rPr>
              <a:t>І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СПОЖИВАЦЬКОГО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МАРКЕТИНГУ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ДЛЯ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ТИПОВИХ </a:t>
            </a:r>
            <a:r>
              <a:rPr sz="2000" dirty="0">
                <a:latin typeface="Arial"/>
                <a:cs typeface="Arial"/>
              </a:rPr>
              <a:t>УМОВ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РИНКОВОГО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85" dirty="0">
                <a:latin typeface="Arial"/>
                <a:cs typeface="Arial"/>
              </a:rPr>
              <a:t>ГОСПОДАРСТВА</a:t>
            </a:r>
            <a:r>
              <a:rPr sz="2000" i="1" spc="-85" dirty="0">
                <a:latin typeface="Lucida Sans"/>
                <a:cs typeface="Lucida Sans"/>
              </a:rPr>
              <a:t>.</a:t>
            </a:r>
            <a:r>
              <a:rPr sz="2000" i="1" spc="-100" dirty="0">
                <a:latin typeface="Lucida Sans"/>
                <a:cs typeface="Lucida Sans"/>
              </a:rPr>
              <a:t> </a:t>
            </a:r>
            <a:r>
              <a:rPr sz="2000" dirty="0">
                <a:latin typeface="Arial"/>
                <a:cs typeface="Arial"/>
              </a:rPr>
              <a:t>ТОМУ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НА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МАРКЕТИНГ </a:t>
            </a:r>
            <a:r>
              <a:rPr sz="2000" spc="-65" dirty="0">
                <a:latin typeface="Arial"/>
                <a:cs typeface="Arial"/>
              </a:rPr>
              <a:t>ПЕРСОНАЛУ</a:t>
            </a:r>
            <a:r>
              <a:rPr sz="2000" spc="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МОЖНА</a:t>
            </a:r>
            <a:r>
              <a:rPr sz="2000" spc="10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ПОШИРИТИ</a:t>
            </a:r>
            <a:r>
              <a:rPr sz="2000" spc="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НАЙБІЛЬШ</a:t>
            </a:r>
            <a:r>
              <a:rPr sz="2000" spc="1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ВАЖЛИВІ </a:t>
            </a:r>
            <a:r>
              <a:rPr sz="2000" spc="-65" dirty="0">
                <a:latin typeface="Arial"/>
                <a:cs typeface="Arial"/>
              </a:rPr>
              <a:t>ХАРАКТЕРИСТИКИ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МАРКЕТИНГУ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В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ЦІЛОМУ</a:t>
            </a:r>
            <a:r>
              <a:rPr sz="2000" i="1" dirty="0">
                <a:latin typeface="Lucida Sans"/>
                <a:cs typeface="Lucida Sans"/>
              </a:rPr>
              <a:t>:</a:t>
            </a:r>
            <a:r>
              <a:rPr sz="2000" i="1" spc="-114" dirty="0">
                <a:latin typeface="Lucida Sans"/>
                <a:cs typeface="Lucida Sans"/>
              </a:rPr>
              <a:t> </a:t>
            </a:r>
            <a:r>
              <a:rPr sz="2000" spc="-10" dirty="0">
                <a:latin typeface="Arial"/>
                <a:cs typeface="Arial"/>
              </a:rPr>
              <a:t>ОРІЄНТАЦІЮ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НА </a:t>
            </a:r>
            <a:r>
              <a:rPr sz="2000" spc="-95" dirty="0">
                <a:latin typeface="Arial"/>
                <a:cs typeface="Arial"/>
              </a:rPr>
              <a:t>ПАРТНЕРА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90" dirty="0">
                <a:latin typeface="Arial"/>
                <a:cs typeface="Arial"/>
              </a:rPr>
              <a:t>ТА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ПОВЕДІНКОВІ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45" dirty="0">
                <a:latin typeface="Arial"/>
                <a:cs typeface="Arial"/>
              </a:rPr>
              <a:t>ФАКТОРИ</a:t>
            </a:r>
            <a:r>
              <a:rPr sz="2000" i="1" spc="-45" dirty="0">
                <a:latin typeface="Lucida Sans"/>
                <a:cs typeface="Lucida Sans"/>
              </a:rPr>
              <a:t>,</a:t>
            </a:r>
            <a:r>
              <a:rPr sz="2000" i="1" spc="-65" dirty="0">
                <a:latin typeface="Lucida Sans"/>
                <a:cs typeface="Lucida Sans"/>
              </a:rPr>
              <a:t> </a:t>
            </a:r>
            <a:r>
              <a:rPr sz="2000" dirty="0">
                <a:latin typeface="Arial"/>
                <a:cs typeface="Arial"/>
              </a:rPr>
              <a:t>АКТИВНИЙ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ВПЛИВ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НА </a:t>
            </a:r>
            <a:r>
              <a:rPr sz="2000" spc="-50" dirty="0">
                <a:latin typeface="Arial"/>
                <a:cs typeface="Arial"/>
              </a:rPr>
              <a:t>СИТУАЦІЮ</a:t>
            </a:r>
            <a:r>
              <a:rPr sz="2000" i="1" spc="-50" dirty="0">
                <a:latin typeface="Lucida Sans"/>
                <a:cs typeface="Lucida Sans"/>
              </a:rPr>
              <a:t>,</a:t>
            </a:r>
            <a:r>
              <a:rPr sz="2000" i="1" spc="-110" dirty="0">
                <a:latin typeface="Lucida Sans"/>
                <a:cs typeface="Lucida Sans"/>
              </a:rPr>
              <a:t> </a:t>
            </a:r>
            <a:r>
              <a:rPr sz="2000" spc="-30" dirty="0">
                <a:latin typeface="Arial"/>
                <a:cs typeface="Arial"/>
              </a:rPr>
              <a:t>СИСТЕМАТИЧНИЙ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ЗБІР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125" dirty="0">
                <a:latin typeface="Arial"/>
                <a:cs typeface="Arial"/>
              </a:rPr>
              <a:t>І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35" dirty="0">
                <a:latin typeface="Arial"/>
                <a:cs typeface="Arial"/>
              </a:rPr>
              <a:t>ОБРОБКУ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ІНФОРМАЦІЇ</a:t>
            </a:r>
            <a:r>
              <a:rPr sz="2000" i="1" spc="-10" dirty="0">
                <a:latin typeface="Lucida Sans"/>
                <a:cs typeface="Lucida Sans"/>
              </a:rPr>
              <a:t>, </a:t>
            </a:r>
            <a:r>
              <a:rPr sz="2000" spc="-35" dirty="0">
                <a:latin typeface="Arial"/>
                <a:cs typeface="Arial"/>
              </a:rPr>
              <a:t>ДИФЕРЕНЦІЙОВАНЕ</a:t>
            </a:r>
            <a:r>
              <a:rPr sz="2000" spc="-40" dirty="0">
                <a:latin typeface="Arial"/>
                <a:cs typeface="Arial"/>
              </a:rPr>
              <a:t> ДОСЛІДЖЕННЯ РИНКУ</a:t>
            </a:r>
            <a:r>
              <a:rPr sz="2000" i="1" spc="-40" dirty="0">
                <a:latin typeface="Lucida Sans"/>
                <a:cs typeface="Lucida Sans"/>
              </a:rPr>
              <a:t>,</a:t>
            </a:r>
            <a:r>
              <a:rPr sz="2000" i="1" spc="-120" dirty="0">
                <a:latin typeface="Lucida Sans"/>
                <a:cs typeface="Lucida Sans"/>
              </a:rPr>
              <a:t> </a:t>
            </a:r>
            <a:r>
              <a:rPr sz="2000" spc="-70" dirty="0">
                <a:latin typeface="Arial"/>
                <a:cs typeface="Arial"/>
              </a:rPr>
              <a:t>ВРАХУВАННЯ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50" dirty="0">
                <a:latin typeface="Arial"/>
                <a:cs typeface="Arial"/>
              </a:rPr>
              <a:t>ЗМІНИ </a:t>
            </a:r>
            <a:r>
              <a:rPr sz="2000" spc="-10" dirty="0">
                <a:latin typeface="Arial"/>
                <a:cs typeface="Arial"/>
              </a:rPr>
              <a:t>СОЦІАЛЬНИХ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ЦІННОСТЕЙ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20" dirty="0" smtClean="0">
                <a:latin typeface="Arial"/>
                <a:cs typeface="Arial"/>
              </a:rPr>
              <a:t>ТОЩО</a:t>
            </a:r>
            <a:r>
              <a:rPr lang="uk-UA" sz="2000" spc="-20" dirty="0" smtClean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2107854" y="657914"/>
            <a:ext cx="553847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3000" spc="-155" dirty="0"/>
              <a:t>СХЕМА</a:t>
            </a:r>
            <a:r>
              <a:rPr sz="3000" spc="-55" dirty="0"/>
              <a:t> </a:t>
            </a:r>
            <a:r>
              <a:rPr sz="3000" spc="-30" dirty="0"/>
              <a:t>ОСНОВНИХ</a:t>
            </a:r>
            <a:r>
              <a:rPr sz="3000" spc="-150" dirty="0"/>
              <a:t> </a:t>
            </a:r>
            <a:r>
              <a:rPr sz="3000" spc="-10" dirty="0"/>
              <a:t>ЕТАПІВ ФОРМУВАННЯ</a:t>
            </a:r>
            <a:r>
              <a:rPr sz="3000" spc="-170" dirty="0"/>
              <a:t> </a:t>
            </a:r>
            <a:r>
              <a:rPr sz="3000" spc="-10" dirty="0"/>
              <a:t>ПРОГРАМ </a:t>
            </a:r>
            <a:r>
              <a:rPr sz="3000" spc="-35" dirty="0"/>
              <a:t>МАРКЕТИНГУ</a:t>
            </a:r>
            <a:r>
              <a:rPr sz="3000" spc="-110" dirty="0"/>
              <a:t> </a:t>
            </a:r>
            <a:r>
              <a:rPr sz="3000" spc="-80" dirty="0"/>
              <a:t>ПЕРСОНАЛУ</a:t>
            </a:r>
            <a:r>
              <a:rPr sz="3000" spc="-105" dirty="0"/>
              <a:t> </a:t>
            </a:r>
            <a:r>
              <a:rPr sz="3000" spc="-25" dirty="0"/>
              <a:t>НА </a:t>
            </a:r>
            <a:r>
              <a:rPr sz="3000" spc="-10" dirty="0"/>
              <a:t>ПІДПРИЄМСТВІ</a:t>
            </a:r>
            <a:endParaRPr sz="3000"/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054217"/>
            <a:ext cx="13801739" cy="6572249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035314" y="3934175"/>
              <a:ext cx="2416175" cy="2419350"/>
            </a:xfrm>
            <a:custGeom>
              <a:avLst/>
              <a:gdLst/>
              <a:ahLst/>
              <a:cxnLst/>
              <a:rect l="l" t="t" r="r" b="b"/>
              <a:pathLst>
                <a:path w="2416175" h="2419350">
                  <a:moveTo>
                    <a:pt x="2415654" y="2419341"/>
                  </a:moveTo>
                  <a:lnTo>
                    <a:pt x="0" y="2419341"/>
                  </a:lnTo>
                  <a:lnTo>
                    <a:pt x="0" y="0"/>
                  </a:lnTo>
                  <a:lnTo>
                    <a:pt x="2415654" y="0"/>
                  </a:lnTo>
                  <a:lnTo>
                    <a:pt x="2415654" y="2419341"/>
                  </a:lnTo>
                  <a:close/>
                </a:path>
              </a:pathLst>
            </a:custGeom>
            <a:solidFill>
              <a:srgbClr val="3C9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335464" y="4285660"/>
              <a:ext cx="764540" cy="848360"/>
            </a:xfrm>
            <a:custGeom>
              <a:avLst/>
              <a:gdLst/>
              <a:ahLst/>
              <a:cxnLst/>
              <a:rect l="l" t="t" r="r" b="b"/>
              <a:pathLst>
                <a:path w="764539" h="848360">
                  <a:moveTo>
                    <a:pt x="581417" y="847979"/>
                  </a:moveTo>
                  <a:lnTo>
                    <a:pt x="416964" y="765570"/>
                  </a:lnTo>
                  <a:lnTo>
                    <a:pt x="408480" y="727252"/>
                  </a:lnTo>
                  <a:lnTo>
                    <a:pt x="397126" y="689686"/>
                  </a:lnTo>
                  <a:lnTo>
                    <a:pt x="382976" y="653084"/>
                  </a:lnTo>
                  <a:lnTo>
                    <a:pt x="366100" y="617661"/>
                  </a:lnTo>
                  <a:lnTo>
                    <a:pt x="346601" y="583616"/>
                  </a:lnTo>
                  <a:lnTo>
                    <a:pt x="324588" y="551144"/>
                  </a:lnTo>
                  <a:lnTo>
                    <a:pt x="300188" y="520428"/>
                  </a:lnTo>
                  <a:lnTo>
                    <a:pt x="273538" y="491651"/>
                  </a:lnTo>
                  <a:lnTo>
                    <a:pt x="244798" y="464970"/>
                  </a:lnTo>
                  <a:lnTo>
                    <a:pt x="214125" y="440543"/>
                  </a:lnTo>
                  <a:lnTo>
                    <a:pt x="181696" y="418504"/>
                  </a:lnTo>
                  <a:lnTo>
                    <a:pt x="147694" y="398987"/>
                  </a:lnTo>
                  <a:lnTo>
                    <a:pt x="112322" y="382092"/>
                  </a:lnTo>
                  <a:lnTo>
                    <a:pt x="75776" y="367928"/>
                  </a:lnTo>
                  <a:lnTo>
                    <a:pt x="38261" y="356568"/>
                  </a:lnTo>
                  <a:lnTo>
                    <a:pt x="0" y="348082"/>
                  </a:lnTo>
                  <a:lnTo>
                    <a:pt x="90473" y="166896"/>
                  </a:lnTo>
                  <a:lnTo>
                    <a:pt x="7133" y="0"/>
                  </a:lnTo>
                  <a:lnTo>
                    <a:pt x="56220" y="7082"/>
                  </a:lnTo>
                  <a:lnTo>
                    <a:pt x="104375" y="16880"/>
                  </a:lnTo>
                  <a:lnTo>
                    <a:pt x="151517" y="29311"/>
                  </a:lnTo>
                  <a:lnTo>
                    <a:pt x="197566" y="44296"/>
                  </a:lnTo>
                  <a:lnTo>
                    <a:pt x="242440" y="61755"/>
                  </a:lnTo>
                  <a:lnTo>
                    <a:pt x="286059" y="81606"/>
                  </a:lnTo>
                  <a:lnTo>
                    <a:pt x="328342" y="103770"/>
                  </a:lnTo>
                  <a:lnTo>
                    <a:pt x="369207" y="128166"/>
                  </a:lnTo>
                  <a:lnTo>
                    <a:pt x="408575" y="154713"/>
                  </a:lnTo>
                  <a:lnTo>
                    <a:pt x="446363" y="183332"/>
                  </a:lnTo>
                  <a:lnTo>
                    <a:pt x="482491" y="213941"/>
                  </a:lnTo>
                  <a:lnTo>
                    <a:pt x="516879" y="246460"/>
                  </a:lnTo>
                  <a:lnTo>
                    <a:pt x="549445" y="280810"/>
                  </a:lnTo>
                  <a:lnTo>
                    <a:pt x="580108" y="316909"/>
                  </a:lnTo>
                  <a:lnTo>
                    <a:pt x="608787" y="354677"/>
                  </a:lnTo>
                  <a:lnTo>
                    <a:pt x="635402" y="394033"/>
                  </a:lnTo>
                  <a:lnTo>
                    <a:pt x="659871" y="434898"/>
                  </a:lnTo>
                  <a:lnTo>
                    <a:pt x="682115" y="477190"/>
                  </a:lnTo>
                  <a:lnTo>
                    <a:pt x="702051" y="520829"/>
                  </a:lnTo>
                  <a:lnTo>
                    <a:pt x="719598" y="565736"/>
                  </a:lnTo>
                  <a:lnTo>
                    <a:pt x="734677" y="611829"/>
                  </a:lnTo>
                  <a:lnTo>
                    <a:pt x="747206" y="659028"/>
                  </a:lnTo>
                  <a:lnTo>
                    <a:pt x="757104" y="707252"/>
                  </a:lnTo>
                  <a:lnTo>
                    <a:pt x="764290" y="756422"/>
                  </a:lnTo>
                  <a:lnTo>
                    <a:pt x="581417" y="8479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53332" y="5143846"/>
              <a:ext cx="852805" cy="859155"/>
            </a:xfrm>
            <a:custGeom>
              <a:avLst/>
              <a:gdLst/>
              <a:ahLst/>
              <a:cxnLst/>
              <a:rect l="l" t="t" r="r" b="b"/>
              <a:pathLst>
                <a:path w="852805" h="859154">
                  <a:moveTo>
                    <a:pt x="83679" y="858904"/>
                  </a:moveTo>
                  <a:lnTo>
                    <a:pt x="0" y="691289"/>
                  </a:lnTo>
                  <a:lnTo>
                    <a:pt x="91266" y="508439"/>
                  </a:lnTo>
                  <a:lnTo>
                    <a:pt x="137905" y="496844"/>
                  </a:lnTo>
                  <a:lnTo>
                    <a:pt x="182773" y="481133"/>
                  </a:lnTo>
                  <a:lnTo>
                    <a:pt x="225657" y="461520"/>
                  </a:lnTo>
                  <a:lnTo>
                    <a:pt x="266341" y="438221"/>
                  </a:lnTo>
                  <a:lnTo>
                    <a:pt x="304612" y="411450"/>
                  </a:lnTo>
                  <a:lnTo>
                    <a:pt x="340256" y="381421"/>
                  </a:lnTo>
                  <a:lnTo>
                    <a:pt x="373057" y="348350"/>
                  </a:lnTo>
                  <a:lnTo>
                    <a:pt x="402803" y="312451"/>
                  </a:lnTo>
                  <a:lnTo>
                    <a:pt x="429277" y="273938"/>
                  </a:lnTo>
                  <a:lnTo>
                    <a:pt x="452267" y="233026"/>
                  </a:lnTo>
                  <a:lnTo>
                    <a:pt x="471557" y="189931"/>
                  </a:lnTo>
                  <a:lnTo>
                    <a:pt x="486933" y="144865"/>
                  </a:lnTo>
                  <a:lnTo>
                    <a:pt x="498182" y="98045"/>
                  </a:lnTo>
                  <a:lnTo>
                    <a:pt x="505088" y="49685"/>
                  </a:lnTo>
                  <a:lnTo>
                    <a:pt x="507438" y="0"/>
                  </a:lnTo>
                  <a:lnTo>
                    <a:pt x="680044" y="86415"/>
                  </a:lnTo>
                  <a:lnTo>
                    <a:pt x="852537" y="0"/>
                  </a:lnTo>
                  <a:lnTo>
                    <a:pt x="851164" y="49150"/>
                  </a:lnTo>
                  <a:lnTo>
                    <a:pt x="847095" y="97579"/>
                  </a:lnTo>
                  <a:lnTo>
                    <a:pt x="840402" y="145213"/>
                  </a:lnTo>
                  <a:lnTo>
                    <a:pt x="831159" y="191978"/>
                  </a:lnTo>
                  <a:lnTo>
                    <a:pt x="819440" y="237801"/>
                  </a:lnTo>
                  <a:lnTo>
                    <a:pt x="805318" y="282608"/>
                  </a:lnTo>
                  <a:lnTo>
                    <a:pt x="788866" y="326327"/>
                  </a:lnTo>
                  <a:lnTo>
                    <a:pt x="770158" y="368883"/>
                  </a:lnTo>
                  <a:lnTo>
                    <a:pt x="749268" y="410202"/>
                  </a:lnTo>
                  <a:lnTo>
                    <a:pt x="726268" y="450213"/>
                  </a:lnTo>
                  <a:lnTo>
                    <a:pt x="701232" y="488841"/>
                  </a:lnTo>
                  <a:lnTo>
                    <a:pt x="674233" y="526013"/>
                  </a:lnTo>
                  <a:lnTo>
                    <a:pt x="645346" y="561655"/>
                  </a:lnTo>
                  <a:lnTo>
                    <a:pt x="614642" y="595693"/>
                  </a:lnTo>
                  <a:lnTo>
                    <a:pt x="582197" y="628056"/>
                  </a:lnTo>
                  <a:lnTo>
                    <a:pt x="548083" y="658668"/>
                  </a:lnTo>
                  <a:lnTo>
                    <a:pt x="512373" y="687457"/>
                  </a:lnTo>
                  <a:lnTo>
                    <a:pt x="475141" y="714349"/>
                  </a:lnTo>
                  <a:lnTo>
                    <a:pt x="436461" y="739271"/>
                  </a:lnTo>
                  <a:lnTo>
                    <a:pt x="396405" y="762149"/>
                  </a:lnTo>
                  <a:lnTo>
                    <a:pt x="355048" y="782910"/>
                  </a:lnTo>
                  <a:lnTo>
                    <a:pt x="312463" y="801481"/>
                  </a:lnTo>
                  <a:lnTo>
                    <a:pt x="268722" y="817787"/>
                  </a:lnTo>
                  <a:lnTo>
                    <a:pt x="223900" y="831756"/>
                  </a:lnTo>
                  <a:lnTo>
                    <a:pt x="178070" y="843314"/>
                  </a:lnTo>
                  <a:lnTo>
                    <a:pt x="131305" y="852388"/>
                  </a:lnTo>
                  <a:lnTo>
                    <a:pt x="83679" y="858904"/>
                  </a:lnTo>
                  <a:close/>
                </a:path>
              </a:pathLst>
            </a:custGeom>
            <a:solidFill>
              <a:srgbClr val="BEE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5546" y="5154052"/>
              <a:ext cx="857885" cy="854075"/>
            </a:xfrm>
            <a:custGeom>
              <a:avLst/>
              <a:gdLst/>
              <a:ahLst/>
              <a:cxnLst/>
              <a:rect l="l" t="t" r="r" b="b"/>
              <a:pathLst>
                <a:path w="857885" h="854075">
                  <a:moveTo>
                    <a:pt x="857595" y="853838"/>
                  </a:moveTo>
                  <a:lnTo>
                    <a:pt x="808519" y="852463"/>
                  </a:lnTo>
                  <a:lnTo>
                    <a:pt x="760163" y="848387"/>
                  </a:lnTo>
                  <a:lnTo>
                    <a:pt x="712602" y="841684"/>
                  </a:lnTo>
                  <a:lnTo>
                    <a:pt x="665909" y="832428"/>
                  </a:lnTo>
                  <a:lnTo>
                    <a:pt x="620155" y="820691"/>
                  </a:lnTo>
                  <a:lnTo>
                    <a:pt x="575416" y="806547"/>
                  </a:lnTo>
                  <a:lnTo>
                    <a:pt x="531765" y="790070"/>
                  </a:lnTo>
                  <a:lnTo>
                    <a:pt x="489274" y="771334"/>
                  </a:lnTo>
                  <a:lnTo>
                    <a:pt x="448017" y="750411"/>
                  </a:lnTo>
                  <a:lnTo>
                    <a:pt x="408067" y="727376"/>
                  </a:lnTo>
                  <a:lnTo>
                    <a:pt x="369498" y="702302"/>
                  </a:lnTo>
                  <a:lnTo>
                    <a:pt x="332383" y="675262"/>
                  </a:lnTo>
                  <a:lnTo>
                    <a:pt x="296796" y="646331"/>
                  </a:lnTo>
                  <a:lnTo>
                    <a:pt x="262809" y="615581"/>
                  </a:lnTo>
                  <a:lnTo>
                    <a:pt x="230495" y="583086"/>
                  </a:lnTo>
                  <a:lnTo>
                    <a:pt x="199930" y="548919"/>
                  </a:lnTo>
                  <a:lnTo>
                    <a:pt x="171185" y="513155"/>
                  </a:lnTo>
                  <a:lnTo>
                    <a:pt x="144333" y="475866"/>
                  </a:lnTo>
                  <a:lnTo>
                    <a:pt x="119450" y="437127"/>
                  </a:lnTo>
                  <a:lnTo>
                    <a:pt x="96606" y="397010"/>
                  </a:lnTo>
                  <a:lnTo>
                    <a:pt x="75877" y="355590"/>
                  </a:lnTo>
                  <a:lnTo>
                    <a:pt x="57335" y="312939"/>
                  </a:lnTo>
                  <a:lnTo>
                    <a:pt x="41053" y="269132"/>
                  </a:lnTo>
                  <a:lnTo>
                    <a:pt x="27106" y="224242"/>
                  </a:lnTo>
                  <a:lnTo>
                    <a:pt x="15565" y="178342"/>
                  </a:lnTo>
                  <a:lnTo>
                    <a:pt x="6505" y="131506"/>
                  </a:lnTo>
                  <a:lnTo>
                    <a:pt x="0" y="83807"/>
                  </a:lnTo>
                  <a:lnTo>
                    <a:pt x="167359" y="0"/>
                  </a:lnTo>
                  <a:lnTo>
                    <a:pt x="349930" y="91405"/>
                  </a:lnTo>
                  <a:lnTo>
                    <a:pt x="361507" y="138115"/>
                  </a:lnTo>
                  <a:lnTo>
                    <a:pt x="377195" y="183052"/>
                  </a:lnTo>
                  <a:lnTo>
                    <a:pt x="396777" y="226001"/>
                  </a:lnTo>
                  <a:lnTo>
                    <a:pt x="420041" y="266748"/>
                  </a:lnTo>
                  <a:lnTo>
                    <a:pt x="446771" y="305077"/>
                  </a:lnTo>
                  <a:lnTo>
                    <a:pt x="476754" y="340775"/>
                  </a:lnTo>
                  <a:lnTo>
                    <a:pt x="509775" y="373627"/>
                  </a:lnTo>
                  <a:lnTo>
                    <a:pt x="545620" y="403417"/>
                  </a:lnTo>
                  <a:lnTo>
                    <a:pt x="584074" y="429932"/>
                  </a:lnTo>
                  <a:lnTo>
                    <a:pt x="624923" y="452957"/>
                  </a:lnTo>
                  <a:lnTo>
                    <a:pt x="667953" y="472276"/>
                  </a:lnTo>
                  <a:lnTo>
                    <a:pt x="712949" y="487676"/>
                  </a:lnTo>
                  <a:lnTo>
                    <a:pt x="759698" y="498942"/>
                  </a:lnTo>
                  <a:lnTo>
                    <a:pt x="807985" y="505859"/>
                  </a:lnTo>
                  <a:lnTo>
                    <a:pt x="857595" y="508212"/>
                  </a:lnTo>
                  <a:lnTo>
                    <a:pt x="771310" y="681082"/>
                  </a:lnTo>
                  <a:lnTo>
                    <a:pt x="857595" y="853838"/>
                  </a:lnTo>
                  <a:close/>
                </a:path>
              </a:pathLst>
            </a:custGeom>
            <a:solidFill>
              <a:srgbClr val="A6D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80413" y="4279800"/>
              <a:ext cx="1104900" cy="1106805"/>
            </a:xfrm>
            <a:custGeom>
              <a:avLst/>
              <a:gdLst/>
              <a:ahLst/>
              <a:cxnLst/>
              <a:rect l="l" t="t" r="r" b="b"/>
              <a:pathLst>
                <a:path w="1104900" h="1106804">
                  <a:moveTo>
                    <a:pt x="0" y="864045"/>
                  </a:moveTo>
                  <a:lnTo>
                    <a:pt x="1276" y="816639"/>
                  </a:lnTo>
                  <a:lnTo>
                    <a:pt x="4939" y="771426"/>
                  </a:lnTo>
                  <a:lnTo>
                    <a:pt x="11292" y="723897"/>
                  </a:lnTo>
                  <a:lnTo>
                    <a:pt x="19899" y="678693"/>
                  </a:lnTo>
                  <a:lnTo>
                    <a:pt x="30818" y="634355"/>
                  </a:lnTo>
                  <a:lnTo>
                    <a:pt x="43984" y="590948"/>
                  </a:lnTo>
                  <a:lnTo>
                    <a:pt x="59330" y="548538"/>
                  </a:lnTo>
                  <a:lnTo>
                    <a:pt x="76790" y="507192"/>
                  </a:lnTo>
                  <a:lnTo>
                    <a:pt x="96300" y="466976"/>
                  </a:lnTo>
                  <a:lnTo>
                    <a:pt x="117792" y="427954"/>
                  </a:lnTo>
                  <a:lnTo>
                    <a:pt x="141222" y="390164"/>
                  </a:lnTo>
                  <a:lnTo>
                    <a:pt x="166462" y="353760"/>
                  </a:lnTo>
                  <a:lnTo>
                    <a:pt x="193509" y="318720"/>
                  </a:lnTo>
                  <a:lnTo>
                    <a:pt x="222275" y="285138"/>
                  </a:lnTo>
                  <a:lnTo>
                    <a:pt x="252695" y="253081"/>
                  </a:lnTo>
                  <a:lnTo>
                    <a:pt x="284703" y="222614"/>
                  </a:lnTo>
                  <a:lnTo>
                    <a:pt x="318234" y="193804"/>
                  </a:lnTo>
                  <a:lnTo>
                    <a:pt x="353221" y="166716"/>
                  </a:lnTo>
                  <a:lnTo>
                    <a:pt x="389599" y="141417"/>
                  </a:lnTo>
                  <a:lnTo>
                    <a:pt x="427302" y="117972"/>
                  </a:lnTo>
                  <a:lnTo>
                    <a:pt x="466264" y="96447"/>
                  </a:lnTo>
                  <a:lnTo>
                    <a:pt x="506420" y="76908"/>
                  </a:lnTo>
                  <a:lnTo>
                    <a:pt x="547703" y="59421"/>
                  </a:lnTo>
                  <a:lnTo>
                    <a:pt x="590047" y="44051"/>
                  </a:lnTo>
                  <a:lnTo>
                    <a:pt x="633388" y="30866"/>
                  </a:lnTo>
                  <a:lnTo>
                    <a:pt x="677659" y="19929"/>
                  </a:lnTo>
                  <a:lnTo>
                    <a:pt x="722794" y="11309"/>
                  </a:lnTo>
                  <a:lnTo>
                    <a:pt x="768728" y="5070"/>
                  </a:lnTo>
                  <a:lnTo>
                    <a:pt x="815394" y="1278"/>
                  </a:lnTo>
                  <a:lnTo>
                    <a:pt x="862728" y="0"/>
                  </a:lnTo>
                  <a:lnTo>
                    <a:pt x="949012" y="172869"/>
                  </a:lnTo>
                  <a:lnTo>
                    <a:pt x="862728" y="345625"/>
                  </a:lnTo>
                  <a:lnTo>
                    <a:pt x="850022" y="345787"/>
                  </a:lnTo>
                  <a:lnTo>
                    <a:pt x="837332" y="346260"/>
                  </a:lnTo>
                  <a:lnTo>
                    <a:pt x="799371" y="349550"/>
                  </a:lnTo>
                  <a:lnTo>
                    <a:pt x="761757" y="355624"/>
                  </a:lnTo>
                  <a:lnTo>
                    <a:pt x="712493" y="368000"/>
                  </a:lnTo>
                  <a:lnTo>
                    <a:pt x="676472" y="380420"/>
                  </a:lnTo>
                  <a:lnTo>
                    <a:pt x="641453" y="395463"/>
                  </a:lnTo>
                  <a:lnTo>
                    <a:pt x="607633" y="413045"/>
                  </a:lnTo>
                  <a:lnTo>
                    <a:pt x="575201" y="433065"/>
                  </a:lnTo>
                  <a:lnTo>
                    <a:pt x="544327" y="455417"/>
                  </a:lnTo>
                  <a:lnTo>
                    <a:pt x="515173" y="479989"/>
                  </a:lnTo>
                  <a:lnTo>
                    <a:pt x="487900" y="506642"/>
                  </a:lnTo>
                  <a:lnTo>
                    <a:pt x="462665" y="535222"/>
                  </a:lnTo>
                  <a:lnTo>
                    <a:pt x="439594" y="565586"/>
                  </a:lnTo>
                  <a:lnTo>
                    <a:pt x="418811" y="597573"/>
                  </a:lnTo>
                  <a:lnTo>
                    <a:pt x="400432" y="631004"/>
                  </a:lnTo>
                  <a:lnTo>
                    <a:pt x="384560" y="665689"/>
                  </a:lnTo>
                  <a:lnTo>
                    <a:pt x="371280" y="701450"/>
                  </a:lnTo>
                  <a:lnTo>
                    <a:pt x="360656" y="738099"/>
                  </a:lnTo>
                  <a:lnTo>
                    <a:pt x="352751" y="775432"/>
                  </a:lnTo>
                  <a:lnTo>
                    <a:pt x="352398" y="777629"/>
                  </a:lnTo>
                  <a:lnTo>
                    <a:pt x="172492" y="777629"/>
                  </a:lnTo>
                  <a:lnTo>
                    <a:pt x="0" y="864045"/>
                  </a:lnTo>
                  <a:close/>
                </a:path>
                <a:path w="1104900" h="1106804">
                  <a:moveTo>
                    <a:pt x="640186" y="769274"/>
                  </a:moveTo>
                  <a:lnTo>
                    <a:pt x="662521" y="728270"/>
                  </a:lnTo>
                  <a:lnTo>
                    <a:pt x="692044" y="692544"/>
                  </a:lnTo>
                  <a:lnTo>
                    <a:pt x="727791" y="663069"/>
                  </a:lnTo>
                  <a:lnTo>
                    <a:pt x="768797" y="640814"/>
                  </a:lnTo>
                  <a:lnTo>
                    <a:pt x="814098" y="626750"/>
                  </a:lnTo>
                  <a:lnTo>
                    <a:pt x="862728" y="621846"/>
                  </a:lnTo>
                  <a:lnTo>
                    <a:pt x="885844" y="622994"/>
                  </a:lnTo>
                  <a:lnTo>
                    <a:pt x="908534" y="626318"/>
                  </a:lnTo>
                  <a:lnTo>
                    <a:pt x="930798" y="631820"/>
                  </a:lnTo>
                  <a:lnTo>
                    <a:pt x="952636" y="639500"/>
                  </a:lnTo>
                  <a:lnTo>
                    <a:pt x="953466" y="639500"/>
                  </a:lnTo>
                  <a:lnTo>
                    <a:pt x="640186" y="769274"/>
                  </a:lnTo>
                  <a:close/>
                </a:path>
                <a:path w="1104900" h="1106804">
                  <a:moveTo>
                    <a:pt x="622106" y="885970"/>
                  </a:moveTo>
                  <a:lnTo>
                    <a:pt x="621427" y="878712"/>
                  </a:lnTo>
                  <a:lnTo>
                    <a:pt x="620974" y="871416"/>
                  </a:lnTo>
                  <a:lnTo>
                    <a:pt x="620974" y="864045"/>
                  </a:lnTo>
                  <a:lnTo>
                    <a:pt x="621166" y="856673"/>
                  </a:lnTo>
                  <a:lnTo>
                    <a:pt x="621246" y="853589"/>
                  </a:lnTo>
                  <a:lnTo>
                    <a:pt x="621966" y="843173"/>
                  </a:lnTo>
                  <a:lnTo>
                    <a:pt x="623134" y="832797"/>
                  </a:lnTo>
                  <a:lnTo>
                    <a:pt x="624748" y="822462"/>
                  </a:lnTo>
                  <a:lnTo>
                    <a:pt x="1001704" y="666074"/>
                  </a:lnTo>
                  <a:lnTo>
                    <a:pt x="1014437" y="675674"/>
                  </a:lnTo>
                  <a:lnTo>
                    <a:pt x="1026469" y="686037"/>
                  </a:lnTo>
                  <a:lnTo>
                    <a:pt x="1037800" y="697164"/>
                  </a:lnTo>
                  <a:lnTo>
                    <a:pt x="1048431" y="709056"/>
                  </a:lnTo>
                  <a:lnTo>
                    <a:pt x="622106" y="885970"/>
                  </a:lnTo>
                  <a:close/>
                </a:path>
                <a:path w="1104900" h="1106804">
                  <a:moveTo>
                    <a:pt x="652000" y="982290"/>
                  </a:moveTo>
                  <a:lnTo>
                    <a:pt x="645301" y="969569"/>
                  </a:lnTo>
                  <a:lnTo>
                    <a:pt x="639419" y="956507"/>
                  </a:lnTo>
                  <a:lnTo>
                    <a:pt x="634355" y="943107"/>
                  </a:lnTo>
                  <a:lnTo>
                    <a:pt x="630108" y="929367"/>
                  </a:lnTo>
                  <a:lnTo>
                    <a:pt x="1073418" y="745459"/>
                  </a:lnTo>
                  <a:lnTo>
                    <a:pt x="1080108" y="758276"/>
                  </a:lnTo>
                  <a:lnTo>
                    <a:pt x="1085992" y="771426"/>
                  </a:lnTo>
                  <a:lnTo>
                    <a:pt x="1091073" y="784908"/>
                  </a:lnTo>
                  <a:lnTo>
                    <a:pt x="1095243" y="798382"/>
                  </a:lnTo>
                  <a:lnTo>
                    <a:pt x="1094490" y="798722"/>
                  </a:lnTo>
                  <a:lnTo>
                    <a:pt x="652000" y="982290"/>
                  </a:lnTo>
                  <a:close/>
                </a:path>
                <a:path w="1104900" h="1106804">
                  <a:moveTo>
                    <a:pt x="345098" y="864045"/>
                  </a:moveTo>
                  <a:lnTo>
                    <a:pt x="172530" y="777629"/>
                  </a:lnTo>
                  <a:lnTo>
                    <a:pt x="352398" y="777629"/>
                  </a:lnTo>
                  <a:lnTo>
                    <a:pt x="350730" y="787988"/>
                  </a:lnTo>
                  <a:lnTo>
                    <a:pt x="349017" y="800591"/>
                  </a:lnTo>
                  <a:lnTo>
                    <a:pt x="345733" y="838610"/>
                  </a:lnTo>
                  <a:lnTo>
                    <a:pt x="345192" y="856673"/>
                  </a:lnTo>
                  <a:lnTo>
                    <a:pt x="345098" y="864045"/>
                  </a:lnTo>
                  <a:close/>
                </a:path>
                <a:path w="1104900" h="1106804">
                  <a:moveTo>
                    <a:pt x="723752" y="1062015"/>
                  </a:moveTo>
                  <a:lnTo>
                    <a:pt x="711037" y="1052428"/>
                  </a:lnTo>
                  <a:lnTo>
                    <a:pt x="698973" y="1042055"/>
                  </a:lnTo>
                  <a:lnTo>
                    <a:pt x="687617" y="1030917"/>
                  </a:lnTo>
                  <a:lnTo>
                    <a:pt x="677024" y="1019034"/>
                  </a:lnTo>
                  <a:lnTo>
                    <a:pt x="1103388" y="842119"/>
                  </a:lnTo>
                  <a:lnTo>
                    <a:pt x="1104029" y="849377"/>
                  </a:lnTo>
                  <a:lnTo>
                    <a:pt x="1104520" y="856673"/>
                  </a:lnTo>
                  <a:lnTo>
                    <a:pt x="1104520" y="864045"/>
                  </a:lnTo>
                  <a:lnTo>
                    <a:pt x="1100708" y="905627"/>
                  </a:lnTo>
                  <a:lnTo>
                    <a:pt x="723752" y="1062015"/>
                  </a:lnTo>
                  <a:close/>
                </a:path>
                <a:path w="1104900" h="1106804">
                  <a:moveTo>
                    <a:pt x="862690" y="1106243"/>
                  </a:moveTo>
                  <a:lnTo>
                    <a:pt x="839467" y="1105127"/>
                  </a:lnTo>
                  <a:lnTo>
                    <a:pt x="816672" y="1101813"/>
                  </a:lnTo>
                  <a:lnTo>
                    <a:pt x="794306" y="1096300"/>
                  </a:lnTo>
                  <a:lnTo>
                    <a:pt x="772367" y="1088590"/>
                  </a:lnTo>
                  <a:lnTo>
                    <a:pt x="771952" y="1088590"/>
                  </a:lnTo>
                  <a:lnTo>
                    <a:pt x="1085232" y="958815"/>
                  </a:lnTo>
                  <a:lnTo>
                    <a:pt x="1062903" y="999833"/>
                  </a:lnTo>
                  <a:lnTo>
                    <a:pt x="1033391" y="1035562"/>
                  </a:lnTo>
                  <a:lnTo>
                    <a:pt x="997655" y="1065034"/>
                  </a:lnTo>
                  <a:lnTo>
                    <a:pt x="956655" y="1087284"/>
                  </a:lnTo>
                  <a:lnTo>
                    <a:pt x="911347" y="1101342"/>
                  </a:lnTo>
                  <a:lnTo>
                    <a:pt x="862690" y="1106243"/>
                  </a:lnTo>
                  <a:close/>
                </a:path>
              </a:pathLst>
            </a:custGeom>
            <a:solidFill>
              <a:srgbClr val="8BD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493170" y="4815502"/>
              <a:ext cx="2378075" cy="1022985"/>
            </a:xfrm>
            <a:custGeom>
              <a:avLst/>
              <a:gdLst/>
              <a:ahLst/>
              <a:cxnLst/>
              <a:rect l="l" t="t" r="r" b="b"/>
              <a:pathLst>
                <a:path w="2378075" h="1022985">
                  <a:moveTo>
                    <a:pt x="1039726" y="1022813"/>
                  </a:moveTo>
                  <a:lnTo>
                    <a:pt x="1030960" y="1022813"/>
                  </a:lnTo>
                  <a:lnTo>
                    <a:pt x="1026107" y="1020983"/>
                  </a:lnTo>
                  <a:lnTo>
                    <a:pt x="1018311" y="1013398"/>
                  </a:lnTo>
                  <a:lnTo>
                    <a:pt x="1016619" y="1007787"/>
                  </a:lnTo>
                  <a:lnTo>
                    <a:pt x="1016619" y="458115"/>
                  </a:lnTo>
                  <a:lnTo>
                    <a:pt x="1015114" y="457224"/>
                  </a:lnTo>
                  <a:lnTo>
                    <a:pt x="76709" y="967644"/>
                  </a:lnTo>
                  <a:lnTo>
                    <a:pt x="69411" y="969884"/>
                  </a:lnTo>
                  <a:lnTo>
                    <a:pt x="62081" y="969182"/>
                  </a:lnTo>
                  <a:lnTo>
                    <a:pt x="55554" y="965785"/>
                  </a:lnTo>
                  <a:lnTo>
                    <a:pt x="50668" y="959938"/>
                  </a:lnTo>
                  <a:lnTo>
                    <a:pt x="544" y="867756"/>
                  </a:lnTo>
                  <a:lnTo>
                    <a:pt x="0" y="862482"/>
                  </a:lnTo>
                  <a:lnTo>
                    <a:pt x="2876" y="852730"/>
                  </a:lnTo>
                  <a:lnTo>
                    <a:pt x="6206" y="848612"/>
                  </a:lnTo>
                  <a:lnTo>
                    <a:pt x="1132415" y="236065"/>
                  </a:lnTo>
                  <a:lnTo>
                    <a:pt x="1139637" y="236209"/>
                  </a:lnTo>
                  <a:lnTo>
                    <a:pt x="1151260" y="243121"/>
                  </a:lnTo>
                  <a:lnTo>
                    <a:pt x="1154833" y="249406"/>
                  </a:lnTo>
                  <a:lnTo>
                    <a:pt x="1154833" y="770927"/>
                  </a:lnTo>
                  <a:lnTo>
                    <a:pt x="1156535" y="771794"/>
                  </a:lnTo>
                  <a:lnTo>
                    <a:pt x="2106515" y="96733"/>
                  </a:lnTo>
                  <a:lnTo>
                    <a:pt x="2106732" y="95577"/>
                  </a:lnTo>
                  <a:lnTo>
                    <a:pt x="2061928" y="31521"/>
                  </a:lnTo>
                  <a:lnTo>
                    <a:pt x="2058901" y="22812"/>
                  </a:lnTo>
                  <a:lnTo>
                    <a:pt x="2060734" y="14336"/>
                  </a:lnTo>
                  <a:lnTo>
                    <a:pt x="2066516" y="7873"/>
                  </a:lnTo>
                  <a:lnTo>
                    <a:pt x="2075338" y="5201"/>
                  </a:lnTo>
                  <a:lnTo>
                    <a:pt x="2361011" y="0"/>
                  </a:lnTo>
                  <a:lnTo>
                    <a:pt x="2369108" y="1907"/>
                  </a:lnTo>
                  <a:lnTo>
                    <a:pt x="2375026" y="7148"/>
                  </a:lnTo>
                  <a:lnTo>
                    <a:pt x="2377915" y="14510"/>
                  </a:lnTo>
                  <a:lnTo>
                    <a:pt x="2376925" y="22782"/>
                  </a:lnTo>
                  <a:lnTo>
                    <a:pt x="2274125" y="289428"/>
                  </a:lnTo>
                  <a:lnTo>
                    <a:pt x="2268592" y="296802"/>
                  </a:lnTo>
                  <a:lnTo>
                    <a:pt x="2260538" y="300015"/>
                  </a:lnTo>
                  <a:lnTo>
                    <a:pt x="2251946" y="298826"/>
                  </a:lnTo>
                  <a:lnTo>
                    <a:pt x="2244802" y="292992"/>
                  </a:lnTo>
                  <a:lnTo>
                    <a:pt x="2186901" y="210226"/>
                  </a:lnTo>
                  <a:lnTo>
                    <a:pt x="2185746" y="210009"/>
                  </a:lnTo>
                  <a:lnTo>
                    <a:pt x="1043619" y="1021609"/>
                  </a:lnTo>
                  <a:lnTo>
                    <a:pt x="1039726" y="1022813"/>
                  </a:lnTo>
                  <a:close/>
                </a:path>
              </a:pathLst>
            </a:custGeom>
            <a:solidFill>
              <a:srgbClr val="F159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935084" y="4466018"/>
              <a:ext cx="274955" cy="903605"/>
            </a:xfrm>
            <a:custGeom>
              <a:avLst/>
              <a:gdLst/>
              <a:ahLst/>
              <a:cxnLst/>
              <a:rect l="l" t="t" r="r" b="b"/>
              <a:pathLst>
                <a:path w="274955" h="903604">
                  <a:moveTo>
                    <a:pt x="1504" y="903514"/>
                  </a:moveTo>
                  <a:lnTo>
                    <a:pt x="0" y="902599"/>
                  </a:lnTo>
                  <a:lnTo>
                    <a:pt x="0" y="818"/>
                  </a:lnTo>
                  <a:lnTo>
                    <a:pt x="828" y="0"/>
                  </a:lnTo>
                  <a:lnTo>
                    <a:pt x="273599" y="0"/>
                  </a:lnTo>
                  <a:lnTo>
                    <a:pt x="274425" y="818"/>
                  </a:lnTo>
                  <a:lnTo>
                    <a:pt x="274425" y="1854"/>
                  </a:lnTo>
                  <a:lnTo>
                    <a:pt x="274425" y="754597"/>
                  </a:lnTo>
                  <a:lnTo>
                    <a:pt x="274049" y="755223"/>
                  </a:lnTo>
                  <a:lnTo>
                    <a:pt x="1504" y="903514"/>
                  </a:lnTo>
                  <a:close/>
                </a:path>
              </a:pathLst>
            </a:custGeom>
            <a:solidFill>
              <a:srgbClr val="0091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032648" y="3934771"/>
              <a:ext cx="274955" cy="1318260"/>
            </a:xfrm>
            <a:custGeom>
              <a:avLst/>
              <a:gdLst/>
              <a:ahLst/>
              <a:cxnLst/>
              <a:rect l="l" t="t" r="r" b="b"/>
              <a:pathLst>
                <a:path w="274955" h="1318260">
                  <a:moveTo>
                    <a:pt x="1685" y="1317920"/>
                  </a:moveTo>
                  <a:lnTo>
                    <a:pt x="0" y="1317053"/>
                  </a:lnTo>
                  <a:lnTo>
                    <a:pt x="0" y="818"/>
                  </a:lnTo>
                  <a:lnTo>
                    <a:pt x="818" y="0"/>
                  </a:lnTo>
                  <a:lnTo>
                    <a:pt x="273587" y="0"/>
                  </a:lnTo>
                  <a:lnTo>
                    <a:pt x="274430" y="818"/>
                  </a:lnTo>
                  <a:lnTo>
                    <a:pt x="274430" y="1851"/>
                  </a:lnTo>
                  <a:lnTo>
                    <a:pt x="274430" y="1123780"/>
                  </a:lnTo>
                  <a:lnTo>
                    <a:pt x="274141" y="1124334"/>
                  </a:lnTo>
                  <a:lnTo>
                    <a:pt x="1685" y="1317920"/>
                  </a:lnTo>
                  <a:close/>
                </a:path>
              </a:pathLst>
            </a:custGeom>
            <a:solidFill>
              <a:srgbClr val="007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648945" y="4619534"/>
              <a:ext cx="274955" cy="871219"/>
            </a:xfrm>
            <a:custGeom>
              <a:avLst/>
              <a:gdLst/>
              <a:ahLst/>
              <a:cxnLst/>
              <a:rect l="l" t="t" r="r" b="b"/>
              <a:pathLst>
                <a:path w="274955" h="871220">
                  <a:moveTo>
                    <a:pt x="50699" y="871029"/>
                  </a:moveTo>
                  <a:lnTo>
                    <a:pt x="48990" y="870138"/>
                  </a:lnTo>
                  <a:lnTo>
                    <a:pt x="48990" y="452117"/>
                  </a:lnTo>
                  <a:lnTo>
                    <a:pt x="46637" y="434369"/>
                  </a:lnTo>
                  <a:lnTo>
                    <a:pt x="15205" y="392757"/>
                  </a:lnTo>
                  <a:lnTo>
                    <a:pt x="517" y="386207"/>
                  </a:lnTo>
                  <a:lnTo>
                    <a:pt x="0" y="385533"/>
                  </a:lnTo>
                  <a:lnTo>
                    <a:pt x="0" y="838"/>
                  </a:lnTo>
                  <a:lnTo>
                    <a:pt x="835" y="0"/>
                  </a:lnTo>
                  <a:lnTo>
                    <a:pt x="273512" y="0"/>
                  </a:lnTo>
                  <a:lnTo>
                    <a:pt x="274355" y="838"/>
                  </a:lnTo>
                  <a:lnTo>
                    <a:pt x="274355" y="1871"/>
                  </a:lnTo>
                  <a:lnTo>
                    <a:pt x="274355" y="711733"/>
                  </a:lnTo>
                  <a:lnTo>
                    <a:pt x="274066" y="712311"/>
                  </a:lnTo>
                  <a:lnTo>
                    <a:pt x="50699" y="871029"/>
                  </a:lnTo>
                  <a:close/>
                </a:path>
              </a:pathLst>
            </a:custGeom>
            <a:solidFill>
              <a:srgbClr val="D31B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292053" y="4156257"/>
              <a:ext cx="274955" cy="1019175"/>
            </a:xfrm>
            <a:custGeom>
              <a:avLst/>
              <a:gdLst/>
              <a:ahLst/>
              <a:cxnLst/>
              <a:rect l="l" t="t" r="r" b="b"/>
              <a:pathLst>
                <a:path w="274955" h="1019175">
                  <a:moveTo>
                    <a:pt x="1504" y="1019110"/>
                  </a:moveTo>
                  <a:lnTo>
                    <a:pt x="0" y="1018219"/>
                  </a:lnTo>
                  <a:lnTo>
                    <a:pt x="0" y="818"/>
                  </a:lnTo>
                  <a:lnTo>
                    <a:pt x="835" y="0"/>
                  </a:lnTo>
                  <a:lnTo>
                    <a:pt x="273522" y="0"/>
                  </a:lnTo>
                  <a:lnTo>
                    <a:pt x="274350" y="818"/>
                  </a:lnTo>
                  <a:lnTo>
                    <a:pt x="274350" y="1863"/>
                  </a:lnTo>
                  <a:lnTo>
                    <a:pt x="274350" y="870265"/>
                  </a:lnTo>
                  <a:lnTo>
                    <a:pt x="273982" y="870891"/>
                  </a:lnTo>
                  <a:lnTo>
                    <a:pt x="1504" y="1019110"/>
                  </a:lnTo>
                  <a:close/>
                </a:path>
              </a:pathLst>
            </a:custGeom>
            <a:solidFill>
              <a:srgbClr val="F159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76546" y="7950341"/>
              <a:ext cx="8935085" cy="1308100"/>
            </a:xfrm>
            <a:custGeom>
              <a:avLst/>
              <a:gdLst/>
              <a:ahLst/>
              <a:cxnLst/>
              <a:rect l="l" t="t" r="r" b="b"/>
              <a:pathLst>
                <a:path w="8935085" h="1308100">
                  <a:moveTo>
                    <a:pt x="8449116" y="1307957"/>
                  </a:moveTo>
                  <a:lnTo>
                    <a:pt x="485790" y="1307957"/>
                  </a:lnTo>
                  <a:lnTo>
                    <a:pt x="437775" y="1305580"/>
                  </a:lnTo>
                  <a:lnTo>
                    <a:pt x="390574" y="1298537"/>
                  </a:lnTo>
                  <a:lnTo>
                    <a:pt x="344504" y="1286960"/>
                  </a:lnTo>
                  <a:lnTo>
                    <a:pt x="299885" y="1270981"/>
                  </a:lnTo>
                  <a:lnTo>
                    <a:pt x="257034" y="1250731"/>
                  </a:lnTo>
                  <a:lnTo>
                    <a:pt x="216270" y="1226343"/>
                  </a:lnTo>
                  <a:lnTo>
                    <a:pt x="177913" y="1197947"/>
                  </a:lnTo>
                  <a:lnTo>
                    <a:pt x="142280" y="1165677"/>
                  </a:lnTo>
                  <a:lnTo>
                    <a:pt x="110009" y="1130044"/>
                  </a:lnTo>
                  <a:lnTo>
                    <a:pt x="81614" y="1091686"/>
                  </a:lnTo>
                  <a:lnTo>
                    <a:pt x="57225" y="1050923"/>
                  </a:lnTo>
                  <a:lnTo>
                    <a:pt x="36976" y="1008072"/>
                  </a:lnTo>
                  <a:lnTo>
                    <a:pt x="20996" y="963453"/>
                  </a:lnTo>
                  <a:lnTo>
                    <a:pt x="9419" y="917383"/>
                  </a:lnTo>
                  <a:lnTo>
                    <a:pt x="2376" y="870181"/>
                  </a:lnTo>
                  <a:lnTo>
                    <a:pt x="0" y="822167"/>
                  </a:lnTo>
                  <a:lnTo>
                    <a:pt x="0" y="485790"/>
                  </a:lnTo>
                  <a:lnTo>
                    <a:pt x="2376" y="437775"/>
                  </a:lnTo>
                  <a:lnTo>
                    <a:pt x="9419" y="390574"/>
                  </a:lnTo>
                  <a:lnTo>
                    <a:pt x="20996" y="344504"/>
                  </a:lnTo>
                  <a:lnTo>
                    <a:pt x="36976" y="299885"/>
                  </a:lnTo>
                  <a:lnTo>
                    <a:pt x="57225" y="257034"/>
                  </a:lnTo>
                  <a:lnTo>
                    <a:pt x="81614" y="216270"/>
                  </a:lnTo>
                  <a:lnTo>
                    <a:pt x="110009" y="177913"/>
                  </a:lnTo>
                  <a:lnTo>
                    <a:pt x="142280" y="142280"/>
                  </a:lnTo>
                  <a:lnTo>
                    <a:pt x="177913" y="110009"/>
                  </a:lnTo>
                  <a:lnTo>
                    <a:pt x="216270" y="81614"/>
                  </a:lnTo>
                  <a:lnTo>
                    <a:pt x="257034" y="57225"/>
                  </a:lnTo>
                  <a:lnTo>
                    <a:pt x="299885" y="36976"/>
                  </a:lnTo>
                  <a:lnTo>
                    <a:pt x="344504" y="20996"/>
                  </a:lnTo>
                  <a:lnTo>
                    <a:pt x="390574" y="9419"/>
                  </a:lnTo>
                  <a:lnTo>
                    <a:pt x="437775" y="2376"/>
                  </a:lnTo>
                  <a:lnTo>
                    <a:pt x="485790" y="0"/>
                  </a:lnTo>
                  <a:lnTo>
                    <a:pt x="8449116" y="0"/>
                  </a:lnTo>
                  <a:lnTo>
                    <a:pt x="8497130" y="2376"/>
                  </a:lnTo>
                  <a:lnTo>
                    <a:pt x="8544332" y="9419"/>
                  </a:lnTo>
                  <a:lnTo>
                    <a:pt x="8590402" y="20996"/>
                  </a:lnTo>
                  <a:lnTo>
                    <a:pt x="8635021" y="36976"/>
                  </a:lnTo>
                  <a:lnTo>
                    <a:pt x="8677872" y="57225"/>
                  </a:lnTo>
                  <a:lnTo>
                    <a:pt x="8718636" y="81614"/>
                  </a:lnTo>
                  <a:lnTo>
                    <a:pt x="8756993" y="110009"/>
                  </a:lnTo>
                  <a:lnTo>
                    <a:pt x="8792626" y="142280"/>
                  </a:lnTo>
                  <a:lnTo>
                    <a:pt x="8824896" y="177913"/>
                  </a:lnTo>
                  <a:lnTo>
                    <a:pt x="8853292" y="216270"/>
                  </a:lnTo>
                  <a:lnTo>
                    <a:pt x="8877680" y="257034"/>
                  </a:lnTo>
                  <a:lnTo>
                    <a:pt x="8897930" y="299885"/>
                  </a:lnTo>
                  <a:lnTo>
                    <a:pt x="8913910" y="344504"/>
                  </a:lnTo>
                  <a:lnTo>
                    <a:pt x="8925487" y="390574"/>
                  </a:lnTo>
                  <a:lnTo>
                    <a:pt x="8932529" y="437775"/>
                  </a:lnTo>
                  <a:lnTo>
                    <a:pt x="8934906" y="485790"/>
                  </a:lnTo>
                  <a:lnTo>
                    <a:pt x="8934906" y="822167"/>
                  </a:lnTo>
                  <a:lnTo>
                    <a:pt x="8932529" y="870181"/>
                  </a:lnTo>
                  <a:lnTo>
                    <a:pt x="8925487" y="917383"/>
                  </a:lnTo>
                  <a:lnTo>
                    <a:pt x="8913910" y="963453"/>
                  </a:lnTo>
                  <a:lnTo>
                    <a:pt x="8897930" y="1008072"/>
                  </a:lnTo>
                  <a:lnTo>
                    <a:pt x="8877680" y="1050923"/>
                  </a:lnTo>
                  <a:lnTo>
                    <a:pt x="8853292" y="1091686"/>
                  </a:lnTo>
                  <a:lnTo>
                    <a:pt x="8824896" y="1130044"/>
                  </a:lnTo>
                  <a:lnTo>
                    <a:pt x="8792626" y="1165677"/>
                  </a:lnTo>
                  <a:lnTo>
                    <a:pt x="8756993" y="1197947"/>
                  </a:lnTo>
                  <a:lnTo>
                    <a:pt x="8718636" y="1226343"/>
                  </a:lnTo>
                  <a:lnTo>
                    <a:pt x="8677872" y="1250731"/>
                  </a:lnTo>
                  <a:lnTo>
                    <a:pt x="8635021" y="1270981"/>
                  </a:lnTo>
                  <a:lnTo>
                    <a:pt x="8590402" y="1286960"/>
                  </a:lnTo>
                  <a:lnTo>
                    <a:pt x="8544332" y="1298537"/>
                  </a:lnTo>
                  <a:lnTo>
                    <a:pt x="8497130" y="1305580"/>
                  </a:lnTo>
                  <a:lnTo>
                    <a:pt x="8449116" y="1307957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035314" y="374066"/>
            <a:ext cx="16643085" cy="9859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just">
              <a:lnSpc>
                <a:spcPct val="116700"/>
              </a:lnSpc>
              <a:spcBef>
                <a:spcPts val="95"/>
              </a:spcBef>
            </a:pPr>
            <a:r>
              <a:rPr lang="uk-UA" sz="2400" dirty="0" smtClean="0">
                <a:solidFill>
                  <a:srgbClr val="583C8F"/>
                </a:solidFill>
                <a:latin typeface="Arial"/>
                <a:cs typeface="Arial"/>
              </a:rPr>
              <a:t>		</a:t>
            </a:r>
            <a:r>
              <a:rPr sz="2400" dirty="0" smtClean="0">
                <a:solidFill>
                  <a:srgbClr val="583C8F"/>
                </a:solidFill>
                <a:latin typeface="Arial"/>
                <a:cs typeface="Arial"/>
              </a:rPr>
              <a:t>ОСНОВНОЮ</a:t>
            </a:r>
            <a:r>
              <a:rPr sz="2400" spc="-125" dirty="0" smtClean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70" dirty="0">
                <a:solidFill>
                  <a:srgbClr val="583C8F"/>
                </a:solidFill>
                <a:latin typeface="Arial"/>
                <a:cs typeface="Arial"/>
              </a:rPr>
              <a:t>ФУНКЦІЮ</a:t>
            </a:r>
            <a:r>
              <a:rPr sz="2400" spc="-7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583C8F"/>
                </a:solidFill>
                <a:latin typeface="Arial"/>
                <a:cs typeface="Arial"/>
              </a:rPr>
              <a:t>МАРКЕТИНГУ</a:t>
            </a:r>
            <a:r>
              <a:rPr sz="2400" spc="-7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80" dirty="0">
                <a:solidFill>
                  <a:srgbClr val="583C8F"/>
                </a:solidFill>
                <a:latin typeface="Arial"/>
                <a:cs typeface="Arial"/>
              </a:rPr>
              <a:t>ПЕРСОНАЛУ</a:t>
            </a:r>
            <a:r>
              <a:rPr sz="2400" spc="-7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245" dirty="0">
                <a:solidFill>
                  <a:srgbClr val="583C8F"/>
                </a:solidFill>
                <a:latin typeface="Arial"/>
                <a:cs typeface="Arial"/>
              </a:rPr>
              <a:t>Є</a:t>
            </a:r>
            <a:r>
              <a:rPr sz="2400" spc="-1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b="1" spc="-130" dirty="0">
                <a:solidFill>
                  <a:srgbClr val="583C8F"/>
                </a:solidFill>
                <a:latin typeface="Arial"/>
                <a:cs typeface="Arial"/>
              </a:rPr>
              <a:t>ВІДСТЕЖЕННЯ</a:t>
            </a:r>
            <a:r>
              <a:rPr sz="2400" b="1" spc="-7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583C8F"/>
                </a:solidFill>
                <a:latin typeface="Arial"/>
                <a:cs typeface="Arial"/>
              </a:rPr>
              <a:t>СИТУАЦІЇ</a:t>
            </a:r>
            <a:r>
              <a:rPr sz="2400" b="1" spc="-7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583C8F"/>
                </a:solidFill>
                <a:latin typeface="Arial"/>
                <a:cs typeface="Arial"/>
              </a:rPr>
              <a:t>НА </a:t>
            </a:r>
            <a:r>
              <a:rPr sz="2400" dirty="0">
                <a:solidFill>
                  <a:srgbClr val="583C8F"/>
                </a:solidFill>
                <a:latin typeface="Arial"/>
                <a:cs typeface="Arial"/>
              </a:rPr>
              <a:t>РИНКУ</a:t>
            </a:r>
            <a:r>
              <a:rPr sz="2400" spc="-9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583C8F"/>
                </a:solidFill>
                <a:latin typeface="Arial"/>
                <a:cs typeface="Arial"/>
              </a:rPr>
              <a:t>ПРАЦІ</a:t>
            </a:r>
            <a:r>
              <a:rPr sz="2400" spc="-9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90" dirty="0">
                <a:solidFill>
                  <a:srgbClr val="583C8F"/>
                </a:solidFill>
                <a:latin typeface="Arial"/>
                <a:cs typeface="Arial"/>
              </a:rPr>
              <a:t>ТА </a:t>
            </a:r>
            <a:r>
              <a:rPr sz="2400" dirty="0">
                <a:solidFill>
                  <a:srgbClr val="583C8F"/>
                </a:solidFill>
                <a:latin typeface="Arial"/>
                <a:cs typeface="Arial"/>
              </a:rPr>
              <a:t>РИНКУ</a:t>
            </a:r>
            <a:r>
              <a:rPr sz="2400" spc="-9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583C8F"/>
                </a:solidFill>
                <a:latin typeface="Arial"/>
                <a:cs typeface="Arial"/>
              </a:rPr>
              <a:t>ОСВІТНІХ</a:t>
            </a:r>
            <a:r>
              <a:rPr sz="2400" spc="-9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583C8F"/>
                </a:solidFill>
                <a:latin typeface="Arial"/>
                <a:cs typeface="Arial"/>
              </a:rPr>
              <a:t>ПОСЛУГ</a:t>
            </a:r>
            <a:r>
              <a:rPr sz="2400" spc="-9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583C8F"/>
                </a:solidFill>
                <a:latin typeface="Arial"/>
                <a:cs typeface="Arial"/>
              </a:rPr>
              <a:t>ДЛЯ</a:t>
            </a:r>
            <a:r>
              <a:rPr sz="2400" spc="-9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55" dirty="0">
                <a:solidFill>
                  <a:srgbClr val="583C8F"/>
                </a:solidFill>
                <a:latin typeface="Arial"/>
                <a:cs typeface="Arial"/>
              </a:rPr>
              <a:t>ВИЯВЛЕННЯ</a:t>
            </a:r>
            <a:r>
              <a:rPr sz="2400" spc="-9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125" dirty="0">
                <a:solidFill>
                  <a:srgbClr val="583C8F"/>
                </a:solidFill>
                <a:latin typeface="Arial"/>
                <a:cs typeface="Arial"/>
              </a:rPr>
              <a:t>Й</a:t>
            </a:r>
            <a:r>
              <a:rPr sz="2400" spc="-9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583C8F"/>
                </a:solidFill>
                <a:latin typeface="Arial"/>
                <a:cs typeface="Arial"/>
              </a:rPr>
              <a:t>ЕФЕКТИВНОГО </a:t>
            </a:r>
            <a:r>
              <a:rPr sz="2400" spc="-65" dirty="0">
                <a:solidFill>
                  <a:srgbClr val="583C8F"/>
                </a:solidFill>
                <a:latin typeface="Arial"/>
                <a:cs typeface="Arial"/>
              </a:rPr>
              <a:t>ПОКРИТТЯ</a:t>
            </a:r>
            <a:r>
              <a:rPr sz="2400" spc="-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90" dirty="0">
                <a:solidFill>
                  <a:srgbClr val="583C8F"/>
                </a:solidFill>
                <a:latin typeface="Arial"/>
                <a:cs typeface="Arial"/>
              </a:rPr>
              <a:t>ПОТРЕБИ</a:t>
            </a:r>
            <a:r>
              <a:rPr sz="2400" spc="-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100" dirty="0">
                <a:solidFill>
                  <a:srgbClr val="583C8F"/>
                </a:solidFill>
                <a:latin typeface="Arial"/>
                <a:cs typeface="Arial"/>
              </a:rPr>
              <a:t>СТРУКТУРНИХ</a:t>
            </a:r>
            <a:r>
              <a:rPr sz="2400" spc="-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583C8F"/>
                </a:solidFill>
                <a:latin typeface="Arial"/>
                <a:cs typeface="Arial"/>
              </a:rPr>
              <a:t>ПІДРОЗДІЛІВ </a:t>
            </a:r>
            <a:r>
              <a:rPr sz="2400" spc="-30" dirty="0">
                <a:solidFill>
                  <a:srgbClr val="583C8F"/>
                </a:solidFill>
                <a:latin typeface="Arial"/>
                <a:cs typeface="Arial"/>
              </a:rPr>
              <a:t>ПІДПРИЄМСТВА</a:t>
            </a:r>
            <a:r>
              <a:rPr sz="2400" spc="-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583C8F"/>
                </a:solidFill>
                <a:latin typeface="Arial"/>
                <a:cs typeface="Arial"/>
              </a:rPr>
              <a:t>У</a:t>
            </a:r>
            <a:r>
              <a:rPr sz="2400" spc="-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583C8F"/>
                </a:solidFill>
                <a:latin typeface="Arial"/>
                <a:cs typeface="Arial"/>
              </a:rPr>
              <a:t>ПЕРСОНАЛІ</a:t>
            </a:r>
            <a:r>
              <a:rPr sz="2400" b="1" spc="-10" dirty="0">
                <a:solidFill>
                  <a:srgbClr val="583C8F"/>
                </a:solidFill>
                <a:latin typeface="Calibri"/>
                <a:cs typeface="Calibri"/>
              </a:rPr>
              <a:t>. </a:t>
            </a:r>
            <a:r>
              <a:rPr sz="2400" dirty="0" smtClean="0">
                <a:solidFill>
                  <a:srgbClr val="583C8F"/>
                </a:solidFill>
                <a:latin typeface="Arial"/>
                <a:cs typeface="Arial"/>
              </a:rPr>
              <a:t>ВИКОНАННЯ</a:t>
            </a:r>
            <a:r>
              <a:rPr sz="2400" spc="-70" dirty="0" smtClean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583C8F"/>
                </a:solidFill>
                <a:latin typeface="Arial"/>
                <a:cs typeface="Arial"/>
              </a:rPr>
              <a:t>ЦЬОГО</a:t>
            </a:r>
            <a:r>
              <a:rPr sz="2400" spc="-7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40" dirty="0">
                <a:solidFill>
                  <a:srgbClr val="583C8F"/>
                </a:solidFill>
                <a:latin typeface="Arial"/>
                <a:cs typeface="Arial"/>
              </a:rPr>
              <a:t>ЗАВДАННЯ</a:t>
            </a:r>
            <a:r>
              <a:rPr sz="2400" spc="-7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583C8F"/>
                </a:solidFill>
                <a:latin typeface="Arial"/>
                <a:cs typeface="Arial"/>
              </a:rPr>
              <a:t>ПОВИННО</a:t>
            </a:r>
            <a:r>
              <a:rPr sz="2400" spc="-65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40" dirty="0">
                <a:solidFill>
                  <a:srgbClr val="583C8F"/>
                </a:solidFill>
                <a:latin typeface="Arial"/>
                <a:cs typeface="Arial"/>
              </a:rPr>
              <a:t>ЗДІЙСНЮВАТИСЯ</a:t>
            </a:r>
            <a:r>
              <a:rPr sz="2400" spc="-7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583C8F"/>
                </a:solidFill>
                <a:latin typeface="Arial"/>
                <a:cs typeface="Arial"/>
              </a:rPr>
              <a:t>З</a:t>
            </a:r>
            <a:r>
              <a:rPr sz="2400" spc="-7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583C8F"/>
                </a:solidFill>
                <a:latin typeface="Arial"/>
                <a:cs typeface="Arial"/>
              </a:rPr>
              <a:t>УРАХУВАННЯМ </a:t>
            </a:r>
            <a:r>
              <a:rPr sz="2400" dirty="0">
                <a:solidFill>
                  <a:srgbClr val="583C8F"/>
                </a:solidFill>
                <a:latin typeface="Arial"/>
                <a:cs typeface="Arial"/>
              </a:rPr>
              <a:t>ПІДХОДІВ ДО </a:t>
            </a:r>
            <a:r>
              <a:rPr sz="2400" spc="-120" dirty="0">
                <a:solidFill>
                  <a:srgbClr val="583C8F"/>
                </a:solidFill>
                <a:latin typeface="Arial"/>
                <a:cs typeface="Arial"/>
              </a:rPr>
              <a:t>ЗАБЕЗПЕЧЕННЯ</a:t>
            </a:r>
            <a:r>
              <a:rPr sz="240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130" dirty="0">
                <a:solidFill>
                  <a:srgbClr val="583C8F"/>
                </a:solidFill>
                <a:latin typeface="Arial"/>
                <a:cs typeface="Arial"/>
              </a:rPr>
              <a:t>БЕЗПЕРЕРВНОГО</a:t>
            </a:r>
            <a:r>
              <a:rPr sz="240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105" dirty="0">
                <a:solidFill>
                  <a:srgbClr val="583C8F"/>
                </a:solidFill>
                <a:latin typeface="Arial"/>
                <a:cs typeface="Arial"/>
              </a:rPr>
              <a:t>ЗРОСТАННЯ</a:t>
            </a:r>
            <a:r>
              <a:rPr sz="240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50" dirty="0">
                <a:solidFill>
                  <a:srgbClr val="583C8F"/>
                </a:solidFill>
                <a:latin typeface="Arial"/>
                <a:cs typeface="Arial"/>
              </a:rPr>
              <a:t>ІМІДЖУ</a:t>
            </a:r>
            <a:r>
              <a:rPr sz="240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583C8F"/>
                </a:solidFill>
                <a:latin typeface="Arial"/>
                <a:cs typeface="Arial"/>
              </a:rPr>
              <a:t>БІЗНЕС</a:t>
            </a:r>
            <a:r>
              <a:rPr sz="2400" b="1" spc="-10" dirty="0">
                <a:solidFill>
                  <a:srgbClr val="583C8F"/>
                </a:solidFill>
                <a:latin typeface="Calibri"/>
                <a:cs typeface="Calibri"/>
              </a:rPr>
              <a:t>-</a:t>
            </a:r>
            <a:r>
              <a:rPr sz="2400" spc="-95" dirty="0">
                <a:solidFill>
                  <a:srgbClr val="583C8F"/>
                </a:solidFill>
                <a:latin typeface="Arial"/>
                <a:cs typeface="Arial"/>
              </a:rPr>
              <a:t>СТРУКТУРИ</a:t>
            </a:r>
            <a:r>
              <a:rPr sz="2400" spc="-8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90" dirty="0">
                <a:solidFill>
                  <a:srgbClr val="583C8F"/>
                </a:solidFill>
                <a:latin typeface="Arial"/>
                <a:cs typeface="Arial"/>
              </a:rPr>
              <a:t>ТА</a:t>
            </a:r>
            <a:r>
              <a:rPr sz="2400" spc="-8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583C8F"/>
                </a:solidFill>
                <a:latin typeface="Arial"/>
                <a:cs typeface="Arial"/>
              </a:rPr>
              <a:t>РЕАЛІЗАЦІЇ</a:t>
            </a:r>
            <a:r>
              <a:rPr sz="2400" spc="-8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60" dirty="0">
                <a:solidFill>
                  <a:srgbClr val="583C8F"/>
                </a:solidFill>
                <a:latin typeface="Arial"/>
                <a:cs typeface="Arial"/>
              </a:rPr>
              <a:t>ПОЛІТИКИ</a:t>
            </a:r>
            <a:r>
              <a:rPr sz="2400" spc="-80" dirty="0">
                <a:solidFill>
                  <a:srgbClr val="583C8F"/>
                </a:solidFill>
                <a:latin typeface="Arial"/>
                <a:cs typeface="Arial"/>
              </a:rPr>
              <a:t> </a:t>
            </a:r>
            <a:r>
              <a:rPr sz="2400" spc="-40" dirty="0" smtClean="0">
                <a:solidFill>
                  <a:srgbClr val="583C8F"/>
                </a:solidFill>
                <a:latin typeface="Arial"/>
                <a:cs typeface="Arial"/>
              </a:rPr>
              <a:t>БРЕНД</a:t>
            </a:r>
            <a:r>
              <a:rPr sz="2400" b="1" spc="-40" dirty="0" smtClean="0">
                <a:solidFill>
                  <a:srgbClr val="583C8F"/>
                </a:solidFill>
                <a:latin typeface="Calibri"/>
                <a:cs typeface="Calibri"/>
              </a:rPr>
              <a:t>-</a:t>
            </a:r>
            <a:r>
              <a:rPr sz="2400" spc="-10" dirty="0" smtClean="0">
                <a:solidFill>
                  <a:srgbClr val="583C8F"/>
                </a:solidFill>
                <a:latin typeface="Arial"/>
                <a:cs typeface="Arial"/>
              </a:rPr>
              <a:t>МЕНЕДЖМЕНТУ</a:t>
            </a:r>
            <a:r>
              <a:rPr lang="uk-UA" sz="2400" spc="-10" dirty="0" smtClean="0">
                <a:solidFill>
                  <a:srgbClr val="583C8F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2424430" marR="2318385" algn="just">
              <a:lnSpc>
                <a:spcPct val="114999"/>
              </a:lnSpc>
              <a:spcBef>
                <a:spcPts val="2085"/>
              </a:spcBef>
            </a:pPr>
            <a:r>
              <a:rPr sz="2500" spc="65" dirty="0">
                <a:latin typeface="Arial"/>
                <a:cs typeface="Arial"/>
              </a:rPr>
              <a:t>Поняття</a:t>
            </a:r>
            <a:r>
              <a:rPr sz="2500" spc="15" dirty="0">
                <a:latin typeface="Arial"/>
                <a:cs typeface="Arial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«</a:t>
            </a:r>
            <a:r>
              <a:rPr sz="2500" dirty="0">
                <a:latin typeface="Arial"/>
                <a:cs typeface="Arial"/>
              </a:rPr>
              <a:t>імідж</a:t>
            </a:r>
            <a:r>
              <a:rPr sz="2500" dirty="0">
                <a:latin typeface="Lucida Sans Unicode"/>
                <a:cs typeface="Lucida Sans Unicode"/>
              </a:rPr>
              <a:t>»</a:t>
            </a:r>
            <a:r>
              <a:rPr sz="2500" spc="-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Arial"/>
                <a:cs typeface="Arial"/>
              </a:rPr>
              <a:t>та</a:t>
            </a:r>
            <a:r>
              <a:rPr sz="2500" spc="15" dirty="0">
                <a:latin typeface="Arial"/>
                <a:cs typeface="Arial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«</a:t>
            </a:r>
            <a:r>
              <a:rPr sz="2500" dirty="0">
                <a:latin typeface="Arial"/>
                <a:cs typeface="Arial"/>
              </a:rPr>
              <a:t>бренд</a:t>
            </a:r>
            <a:r>
              <a:rPr sz="2500" dirty="0">
                <a:latin typeface="Lucida Sans Unicode"/>
                <a:cs typeface="Lucida Sans Unicode"/>
              </a:rPr>
              <a:t>»</a:t>
            </a:r>
            <a:r>
              <a:rPr sz="2500" spc="-80" dirty="0">
                <a:latin typeface="Lucida Sans Unicode"/>
                <a:cs typeface="Lucida Sans Unicode"/>
              </a:rPr>
              <a:t> </a:t>
            </a:r>
            <a:r>
              <a:rPr lang="uk-UA" sz="2500" spc="75" dirty="0" smtClean="0">
                <a:latin typeface="Arial"/>
                <a:cs typeface="Arial"/>
              </a:rPr>
              <a:t>незалежно від</a:t>
            </a:r>
            <a:r>
              <a:rPr sz="2500" spc="15" dirty="0" smtClean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того</a:t>
            </a:r>
            <a:r>
              <a:rPr sz="2500" dirty="0">
                <a:latin typeface="Lucida Sans Unicode"/>
                <a:cs typeface="Lucida Sans Unicode"/>
              </a:rPr>
              <a:t>,</a:t>
            </a:r>
            <a:r>
              <a:rPr sz="2500" spc="-80" dirty="0">
                <a:latin typeface="Lucida Sans Unicode"/>
                <a:cs typeface="Lucida Sans Unicode"/>
              </a:rPr>
              <a:t> </a:t>
            </a:r>
            <a:r>
              <a:rPr sz="2500" spc="150" dirty="0">
                <a:latin typeface="Arial"/>
                <a:cs typeface="Arial"/>
              </a:rPr>
              <a:t>кого</a:t>
            </a:r>
            <a:r>
              <a:rPr sz="2500" spc="15" dirty="0">
                <a:latin typeface="Arial"/>
                <a:cs typeface="Arial"/>
              </a:rPr>
              <a:t> </a:t>
            </a:r>
            <a:r>
              <a:rPr sz="2500" spc="204" dirty="0">
                <a:latin typeface="Arial"/>
                <a:cs typeface="Arial"/>
              </a:rPr>
              <a:t>чи</a:t>
            </a:r>
            <a:r>
              <a:rPr sz="2500" spc="15" dirty="0">
                <a:latin typeface="Arial"/>
                <a:cs typeface="Arial"/>
              </a:rPr>
              <a:t> </a:t>
            </a:r>
            <a:r>
              <a:rPr sz="2500" spc="155" dirty="0">
                <a:latin typeface="Arial"/>
                <a:cs typeface="Arial"/>
              </a:rPr>
              <a:t>чого</a:t>
            </a:r>
            <a:r>
              <a:rPr sz="2500" spc="15" dirty="0">
                <a:latin typeface="Arial"/>
                <a:cs typeface="Arial"/>
              </a:rPr>
              <a:t> </a:t>
            </a:r>
            <a:r>
              <a:rPr sz="2500" spc="130" dirty="0">
                <a:latin typeface="Arial"/>
                <a:cs typeface="Arial"/>
              </a:rPr>
              <a:t>вони </a:t>
            </a:r>
            <a:r>
              <a:rPr sz="2500" dirty="0">
                <a:latin typeface="Arial"/>
                <a:cs typeface="Arial"/>
              </a:rPr>
              <a:t>стосуються</a:t>
            </a:r>
            <a:r>
              <a:rPr sz="2500" dirty="0">
                <a:latin typeface="Lucida Sans Unicode"/>
                <a:cs typeface="Lucida Sans Unicode"/>
              </a:rPr>
              <a:t>,</a:t>
            </a:r>
            <a:r>
              <a:rPr sz="2500" spc="-100" dirty="0">
                <a:latin typeface="Lucida Sans Unicode"/>
                <a:cs typeface="Lucida Sans Unicode"/>
              </a:rPr>
              <a:t> </a:t>
            </a:r>
            <a:r>
              <a:rPr sz="2500" spc="110" dirty="0">
                <a:latin typeface="Arial"/>
                <a:cs typeface="Arial"/>
              </a:rPr>
              <a:t>мають</a:t>
            </a:r>
            <a:r>
              <a:rPr sz="2500" dirty="0">
                <a:latin typeface="Arial"/>
                <a:cs typeface="Arial"/>
              </a:rPr>
              <a:t> </a:t>
            </a:r>
            <a:r>
              <a:rPr sz="2500" spc="90" dirty="0">
                <a:latin typeface="Arial"/>
                <a:cs typeface="Arial"/>
              </a:rPr>
              <a:t>вихідну</a:t>
            </a:r>
            <a:r>
              <a:rPr sz="2500" dirty="0">
                <a:latin typeface="Arial"/>
                <a:cs typeface="Arial"/>
              </a:rPr>
              <a:t> </a:t>
            </a:r>
            <a:r>
              <a:rPr sz="2500" spc="120" dirty="0">
                <a:latin typeface="Arial"/>
                <a:cs typeface="Arial"/>
              </a:rPr>
              <a:t>точку</a:t>
            </a:r>
            <a:r>
              <a:rPr sz="2500" dirty="0">
                <a:latin typeface="Arial"/>
                <a:cs typeface="Arial"/>
              </a:rPr>
              <a:t> </a:t>
            </a:r>
            <a:r>
              <a:rPr sz="2500" spc="434" dirty="0">
                <a:latin typeface="Lucida Sans Unicode"/>
                <a:cs typeface="Lucida Sans Unicode"/>
              </a:rPr>
              <a:t>–</a:t>
            </a:r>
            <a:r>
              <a:rPr sz="2500" spc="-100" dirty="0">
                <a:latin typeface="Lucida Sans Unicode"/>
                <a:cs typeface="Lucida Sans Unicode"/>
              </a:rPr>
              <a:t> </a:t>
            </a:r>
            <a:r>
              <a:rPr sz="2500" spc="80" dirty="0">
                <a:latin typeface="Arial"/>
                <a:cs typeface="Arial"/>
              </a:rPr>
              <a:t>інформацію</a:t>
            </a:r>
            <a:r>
              <a:rPr sz="2500" dirty="0">
                <a:latin typeface="Arial"/>
                <a:cs typeface="Arial"/>
              </a:rPr>
              <a:t> </a:t>
            </a:r>
            <a:r>
              <a:rPr sz="2500" spc="150" dirty="0">
                <a:latin typeface="Arial"/>
                <a:cs typeface="Arial"/>
              </a:rPr>
              <a:t>про</a:t>
            </a:r>
            <a:r>
              <a:rPr sz="2500" dirty="0">
                <a:latin typeface="Arial"/>
                <a:cs typeface="Arial"/>
              </a:rPr>
              <a:t> </a:t>
            </a:r>
            <a:r>
              <a:rPr sz="2500" spc="-20" dirty="0">
                <a:latin typeface="Arial"/>
                <a:cs typeface="Arial"/>
              </a:rPr>
              <a:t>об</a:t>
            </a:r>
            <a:r>
              <a:rPr sz="2500" spc="-20" dirty="0">
                <a:latin typeface="Lucida Sans Unicode"/>
                <a:cs typeface="Lucida Sans Unicode"/>
              </a:rPr>
              <a:t>’</a:t>
            </a:r>
            <a:r>
              <a:rPr sz="2500" spc="-20" dirty="0">
                <a:latin typeface="Arial"/>
                <a:cs typeface="Arial"/>
              </a:rPr>
              <a:t>єкт</a:t>
            </a:r>
            <a:r>
              <a:rPr sz="2500" spc="-20" dirty="0">
                <a:latin typeface="Lucida Sans Unicode"/>
                <a:cs typeface="Lucida Sans Unicode"/>
              </a:rPr>
              <a:t>.</a:t>
            </a:r>
            <a:r>
              <a:rPr sz="2500" spc="-100" dirty="0">
                <a:latin typeface="Lucida Sans Unicode"/>
                <a:cs typeface="Lucida Sans Unicode"/>
              </a:rPr>
              <a:t> </a:t>
            </a:r>
            <a:endParaRPr lang="uk-UA" sz="2500" spc="-100" dirty="0" smtClean="0">
              <a:latin typeface="Lucida Sans Unicode"/>
              <a:cs typeface="Lucida Sans Unicode"/>
            </a:endParaRPr>
          </a:p>
          <a:p>
            <a:pPr marL="2424430" marR="2318385" algn="just">
              <a:lnSpc>
                <a:spcPct val="114999"/>
              </a:lnSpc>
              <a:spcBef>
                <a:spcPts val="2085"/>
              </a:spcBef>
            </a:pPr>
            <a:r>
              <a:rPr lang="uk-UA" sz="2500" spc="-20" dirty="0" smtClean="0">
                <a:latin typeface="Arial"/>
                <a:cs typeface="Arial"/>
              </a:rPr>
              <a:t>Так</a:t>
            </a:r>
            <a:r>
              <a:rPr sz="2500" spc="-20" dirty="0" smtClean="0">
                <a:latin typeface="Lucida Sans Unicode"/>
                <a:cs typeface="Lucida Sans Unicode"/>
              </a:rPr>
              <a:t>, </a:t>
            </a:r>
            <a:r>
              <a:rPr sz="2500" b="1" spc="150" dirty="0">
                <a:latin typeface="Arial"/>
                <a:cs typeface="Arial"/>
              </a:rPr>
              <a:t>імідж</a:t>
            </a:r>
            <a:r>
              <a:rPr sz="2500" spc="150" dirty="0">
                <a:latin typeface="Lucida Sans Unicode"/>
                <a:cs typeface="Lucida Sans Unicode"/>
              </a:rPr>
              <a:t>–</a:t>
            </a:r>
            <a:r>
              <a:rPr sz="2500" spc="-125" dirty="0">
                <a:latin typeface="Lucida Sans Unicode"/>
                <a:cs typeface="Lucida Sans Unicode"/>
              </a:rPr>
              <a:t> </a:t>
            </a:r>
            <a:r>
              <a:rPr sz="2500" spc="65" dirty="0">
                <a:latin typeface="Arial"/>
                <a:cs typeface="Arial"/>
              </a:rPr>
              <a:t>це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spc="70" dirty="0">
                <a:latin typeface="Arial"/>
                <a:cs typeface="Arial"/>
              </a:rPr>
              <a:t>думка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spc="150" dirty="0">
                <a:latin typeface="Arial"/>
                <a:cs typeface="Arial"/>
              </a:rPr>
              <a:t>про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spc="-20" dirty="0">
                <a:latin typeface="Arial"/>
                <a:cs typeface="Arial"/>
              </a:rPr>
              <a:t>об</a:t>
            </a:r>
            <a:r>
              <a:rPr sz="2500" spc="-20" dirty="0">
                <a:latin typeface="Lucida Sans Unicode"/>
                <a:cs typeface="Lucida Sans Unicode"/>
              </a:rPr>
              <a:t>’</a:t>
            </a:r>
            <a:r>
              <a:rPr sz="2500" spc="-20" dirty="0">
                <a:latin typeface="Arial"/>
                <a:cs typeface="Arial"/>
              </a:rPr>
              <a:t>єкт</a:t>
            </a:r>
            <a:r>
              <a:rPr sz="2500" spc="-20" dirty="0">
                <a:latin typeface="Lucida Sans Unicode"/>
                <a:cs typeface="Lucida Sans Unicode"/>
              </a:rPr>
              <a:t>,</a:t>
            </a:r>
            <a:r>
              <a:rPr sz="2500" spc="-120" dirty="0">
                <a:latin typeface="Lucida Sans Unicode"/>
                <a:cs typeface="Lucida Sans Unicode"/>
              </a:rPr>
              <a:t> </a:t>
            </a:r>
            <a:r>
              <a:rPr sz="2500" spc="50" dirty="0">
                <a:latin typeface="Arial"/>
                <a:cs typeface="Arial"/>
              </a:rPr>
              <a:t>сформована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spc="105" dirty="0">
                <a:latin typeface="Arial"/>
                <a:cs typeface="Arial"/>
              </a:rPr>
              <a:t>на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spc="95" dirty="0">
                <a:latin typeface="Arial"/>
                <a:cs typeface="Arial"/>
              </a:rPr>
              <a:t>основі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spc="85" dirty="0">
                <a:latin typeface="Arial"/>
                <a:cs typeface="Arial"/>
              </a:rPr>
              <a:t>отриманої </a:t>
            </a:r>
            <a:r>
              <a:rPr sz="2500" dirty="0">
                <a:latin typeface="Arial"/>
                <a:cs typeface="Arial"/>
              </a:rPr>
              <a:t>інформації</a:t>
            </a:r>
            <a:r>
              <a:rPr sz="2500" dirty="0">
                <a:latin typeface="Lucida Sans Unicode"/>
                <a:cs typeface="Lucida Sans Unicode"/>
              </a:rPr>
              <a:t>.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b="1" dirty="0">
                <a:latin typeface="Arial"/>
                <a:cs typeface="Arial"/>
              </a:rPr>
              <a:t>Бренд</a:t>
            </a:r>
            <a:r>
              <a:rPr sz="2500" spc="70" dirty="0">
                <a:latin typeface="Arial"/>
                <a:cs typeface="Arial"/>
              </a:rPr>
              <a:t> </a:t>
            </a:r>
            <a:r>
              <a:rPr sz="2500" spc="434" dirty="0">
                <a:latin typeface="Lucida Sans Unicode"/>
                <a:cs typeface="Lucida Sans Unicode"/>
              </a:rPr>
              <a:t>–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95" dirty="0">
                <a:latin typeface="Arial"/>
                <a:cs typeface="Arial"/>
              </a:rPr>
              <a:t>торгова</a:t>
            </a:r>
            <a:r>
              <a:rPr sz="2500" spc="7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марка</a:t>
            </a:r>
            <a:r>
              <a:rPr sz="2500" dirty="0">
                <a:latin typeface="Lucida Sans Unicode"/>
                <a:cs typeface="Lucida Sans Unicode"/>
              </a:rPr>
              <a:t>,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85" dirty="0">
                <a:latin typeface="Arial"/>
                <a:cs typeface="Arial"/>
              </a:rPr>
              <a:t>яка</a:t>
            </a:r>
            <a:r>
              <a:rPr sz="2500" spc="70" dirty="0">
                <a:latin typeface="Arial"/>
                <a:cs typeface="Arial"/>
              </a:rPr>
              <a:t> </a:t>
            </a:r>
            <a:r>
              <a:rPr sz="2500" spc="85" dirty="0">
                <a:latin typeface="Arial"/>
                <a:cs typeface="Arial"/>
              </a:rPr>
              <a:t>містить</a:t>
            </a:r>
            <a:r>
              <a:rPr sz="2500" spc="70" dirty="0">
                <a:latin typeface="Arial"/>
                <a:cs typeface="Arial"/>
              </a:rPr>
              <a:t> </a:t>
            </a:r>
            <a:r>
              <a:rPr sz="2500" spc="80" dirty="0">
                <a:latin typeface="Arial"/>
                <a:cs typeface="Arial"/>
              </a:rPr>
              <a:t>інформацію</a:t>
            </a:r>
            <a:r>
              <a:rPr sz="2500" spc="65" dirty="0">
                <a:latin typeface="Arial"/>
                <a:cs typeface="Arial"/>
              </a:rPr>
              <a:t> </a:t>
            </a:r>
            <a:r>
              <a:rPr sz="2500" spc="125" dirty="0">
                <a:latin typeface="Arial"/>
                <a:cs typeface="Arial"/>
              </a:rPr>
              <a:t>про </a:t>
            </a:r>
            <a:r>
              <a:rPr sz="2500" dirty="0">
                <a:latin typeface="Arial"/>
                <a:cs typeface="Arial"/>
              </a:rPr>
              <a:t>товар</a:t>
            </a:r>
            <a:r>
              <a:rPr sz="2500" dirty="0">
                <a:latin typeface="Lucida Sans Unicode"/>
                <a:cs typeface="Lucida Sans Unicode"/>
              </a:rPr>
              <a:t>.</a:t>
            </a:r>
            <a:r>
              <a:rPr sz="2500" spc="-110" dirty="0">
                <a:latin typeface="Lucida Sans Unicode"/>
                <a:cs typeface="Lucida Sans Unicode"/>
              </a:rPr>
              <a:t> </a:t>
            </a:r>
            <a:r>
              <a:rPr lang="uk-UA" sz="2500" spc="105" dirty="0" smtClean="0">
                <a:latin typeface="Arial"/>
                <a:cs typeface="Arial"/>
              </a:rPr>
              <a:t>Імідж</a:t>
            </a:r>
            <a:r>
              <a:rPr sz="2500" spc="-5" dirty="0" smtClean="0">
                <a:latin typeface="Arial"/>
                <a:cs typeface="Arial"/>
              </a:rPr>
              <a:t> </a:t>
            </a:r>
            <a:r>
              <a:rPr lang="uk-UA" sz="2500" spc="100" dirty="0" smtClean="0">
                <a:latin typeface="Arial"/>
                <a:cs typeface="Arial"/>
              </a:rPr>
              <a:t>може мати</a:t>
            </a:r>
            <a:r>
              <a:rPr sz="2500" dirty="0" smtClean="0">
                <a:latin typeface="Arial"/>
                <a:cs typeface="Arial"/>
              </a:rPr>
              <a:t> </a:t>
            </a:r>
            <a:r>
              <a:rPr sz="2500" spc="125" dirty="0">
                <a:latin typeface="Arial"/>
                <a:cs typeface="Arial"/>
              </a:rPr>
              <a:t>як</a:t>
            </a:r>
            <a:r>
              <a:rPr sz="2500" spc="-5" dirty="0">
                <a:latin typeface="Arial"/>
                <a:cs typeface="Arial"/>
              </a:rPr>
              <a:t> </a:t>
            </a:r>
            <a:r>
              <a:rPr sz="2500" spc="105" dirty="0">
                <a:latin typeface="Arial"/>
                <a:cs typeface="Arial"/>
              </a:rPr>
              <a:t>позитивний</a:t>
            </a:r>
            <a:r>
              <a:rPr sz="2500" spc="105" dirty="0">
                <a:latin typeface="Lucida Sans Unicode"/>
                <a:cs typeface="Lucida Sans Unicode"/>
              </a:rPr>
              <a:t>,</a:t>
            </a:r>
            <a:r>
              <a:rPr sz="2500" spc="-100" dirty="0">
                <a:latin typeface="Lucida Sans Unicode"/>
                <a:cs typeface="Lucida Sans Unicode"/>
              </a:rPr>
              <a:t> </a:t>
            </a:r>
            <a:r>
              <a:rPr sz="2500" spc="85" dirty="0">
                <a:latin typeface="Arial"/>
                <a:cs typeface="Arial"/>
              </a:rPr>
              <a:t>так</a:t>
            </a:r>
            <a:r>
              <a:rPr sz="2500" dirty="0">
                <a:latin typeface="Arial"/>
                <a:cs typeface="Arial"/>
              </a:rPr>
              <a:t> </a:t>
            </a:r>
            <a:r>
              <a:rPr sz="2500" spc="90" dirty="0">
                <a:latin typeface="Arial"/>
                <a:cs typeface="Arial"/>
              </a:rPr>
              <a:t>і</a:t>
            </a:r>
            <a:r>
              <a:rPr sz="2500" spc="-5" dirty="0">
                <a:latin typeface="Arial"/>
                <a:cs typeface="Arial"/>
              </a:rPr>
              <a:t> </a:t>
            </a:r>
            <a:r>
              <a:rPr sz="2500" spc="125" dirty="0">
                <a:latin typeface="Arial"/>
                <a:cs typeface="Arial"/>
              </a:rPr>
              <a:t>негативний</a:t>
            </a:r>
            <a:r>
              <a:rPr sz="250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характер</a:t>
            </a:r>
            <a:r>
              <a:rPr sz="2500" spc="-10" dirty="0">
                <a:latin typeface="Lucida Sans Unicode"/>
                <a:cs typeface="Lucida Sans Unicode"/>
              </a:rPr>
              <a:t>, </a:t>
            </a:r>
            <a:r>
              <a:rPr sz="2500" spc="55" dirty="0">
                <a:latin typeface="Arial"/>
                <a:cs typeface="Arial"/>
              </a:rPr>
              <a:t>тоді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125" dirty="0">
                <a:latin typeface="Arial"/>
                <a:cs typeface="Arial"/>
              </a:rPr>
              <a:t>як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75" dirty="0">
                <a:latin typeface="Arial"/>
                <a:cs typeface="Arial"/>
              </a:rPr>
              <a:t>бренд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434" dirty="0">
                <a:latin typeface="Lucida Sans Unicode"/>
                <a:cs typeface="Lucida Sans Unicode"/>
              </a:rPr>
              <a:t>–</a:t>
            </a:r>
            <a:r>
              <a:rPr sz="2500" spc="-114" dirty="0">
                <a:latin typeface="Lucida Sans Unicode"/>
                <a:cs typeface="Lucida Sans Unicode"/>
              </a:rPr>
              <a:t> </a:t>
            </a:r>
            <a:r>
              <a:rPr lang="uk-UA" sz="2500" spc="120" dirty="0" smtClean="0">
                <a:latin typeface="Arial"/>
                <a:cs typeface="Arial"/>
              </a:rPr>
              <a:t>однозначно</a:t>
            </a:r>
            <a:r>
              <a:rPr sz="2500" spc="-15" dirty="0" smtClean="0">
                <a:latin typeface="Arial"/>
                <a:cs typeface="Arial"/>
              </a:rPr>
              <a:t> </a:t>
            </a:r>
            <a:r>
              <a:rPr lang="uk-UA" sz="2500" spc="135" dirty="0" smtClean="0">
                <a:latin typeface="Arial"/>
                <a:cs typeface="Arial"/>
              </a:rPr>
              <a:t>позитивний.</a:t>
            </a:r>
          </a:p>
          <a:p>
            <a:pPr algn="just"/>
            <a:r>
              <a:rPr lang="uk-UA" sz="2800" b="1" dirty="0" smtClean="0"/>
              <a:t>			</a:t>
            </a:r>
            <a:r>
              <a:rPr lang="uk-UA" sz="2400" b="1" dirty="0" smtClean="0"/>
              <a:t>Імідж бізнес-структури</a:t>
            </a:r>
            <a:r>
              <a:rPr lang="uk-UA" sz="2400" dirty="0" smtClean="0"/>
              <a:t> - це сформований у свідомості споживачів, партнерів, працівників, конкурентів та суспільства загальний образ підприємства. Імідж відповідає на запитання:</a:t>
            </a:r>
          </a:p>
          <a:p>
            <a:r>
              <a:rPr lang="uk-UA" sz="2400" b="1" dirty="0" smtClean="0"/>
              <a:t>«Як сприймають цю компанію?»</a:t>
            </a:r>
            <a:endParaRPr lang="uk-UA" sz="2400" dirty="0" smtClean="0"/>
          </a:p>
          <a:p>
            <a:r>
              <a:rPr lang="uk-UA" sz="2400" dirty="0" smtClean="0"/>
              <a:t>Він формується не лише завдяки рекламі, а й через: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/>
              <a:t>якість продукції та послуг;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/>
              <a:t>поведінку працівників;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/>
              <a:t>стиль керівництва;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/>
              <a:t>зовнішній вигляд компанії;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/>
              <a:t>комунікацію з клієнтами;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/>
              <a:t>соціальну відповідальність;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/>
              <a:t>інформацію в медіа та соціальних мережах;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/>
              <a:t>корпоративну культуру.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-26670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143499"/>
              <a:ext cx="18283555" cy="5143500"/>
            </a:xfrm>
            <a:custGeom>
              <a:avLst/>
              <a:gdLst/>
              <a:ahLst/>
              <a:cxnLst/>
              <a:rect l="l" t="t" r="r" b="b"/>
              <a:pathLst>
                <a:path w="18283555" h="5143500">
                  <a:moveTo>
                    <a:pt x="18283543" y="5143502"/>
                  </a:moveTo>
                  <a:lnTo>
                    <a:pt x="0" y="5143502"/>
                  </a:lnTo>
                  <a:lnTo>
                    <a:pt x="0" y="0"/>
                  </a:lnTo>
                  <a:lnTo>
                    <a:pt x="18283543" y="0"/>
                  </a:lnTo>
                  <a:lnTo>
                    <a:pt x="18283543" y="5143502"/>
                  </a:lnTo>
                  <a:close/>
                </a:path>
              </a:pathLst>
            </a:custGeom>
            <a:solidFill>
              <a:srgbClr val="FFFFFF">
                <a:alpha val="90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670" y="5045625"/>
            <a:ext cx="18283554" cy="52459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just">
              <a:lnSpc>
                <a:spcPct val="115399"/>
              </a:lnSpc>
              <a:spcBef>
                <a:spcPts val="100"/>
              </a:spcBef>
            </a:pPr>
            <a:r>
              <a:rPr lang="uk-UA" sz="2350" b="1" spc="95" dirty="0" smtClean="0">
                <a:latin typeface="Arial"/>
                <a:cs typeface="Arial"/>
              </a:rPr>
              <a:t>		Імідж</a:t>
            </a:r>
            <a:r>
              <a:rPr sz="2350" spc="40" dirty="0" smtClean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для</a:t>
            </a:r>
            <a:r>
              <a:rPr sz="2350" spc="50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суб</a:t>
            </a:r>
            <a:r>
              <a:rPr sz="2350" dirty="0">
                <a:latin typeface="Lucida Sans Unicode"/>
                <a:cs typeface="Lucida Sans Unicode"/>
              </a:rPr>
              <a:t>’</a:t>
            </a:r>
            <a:r>
              <a:rPr sz="2350" dirty="0">
                <a:latin typeface="Arial"/>
                <a:cs typeface="Arial"/>
              </a:rPr>
              <a:t>єктів</a:t>
            </a:r>
            <a:r>
              <a:rPr sz="2350" spc="40" dirty="0">
                <a:latin typeface="Arial"/>
                <a:cs typeface="Arial"/>
              </a:rPr>
              <a:t> </a:t>
            </a:r>
            <a:r>
              <a:rPr sz="2350" spc="70" dirty="0">
                <a:latin typeface="Arial"/>
                <a:cs typeface="Arial"/>
              </a:rPr>
              <a:t>підприємництва</a:t>
            </a:r>
            <a:r>
              <a:rPr sz="2350" spc="70" dirty="0">
                <a:latin typeface="Lucida Sans Unicode"/>
                <a:cs typeface="Lucida Sans Unicode"/>
              </a:rPr>
              <a:t>,</a:t>
            </a:r>
            <a:r>
              <a:rPr sz="2350" spc="-45" dirty="0">
                <a:latin typeface="Lucida Sans Unicode"/>
                <a:cs typeface="Lucida Sans Unicode"/>
              </a:rPr>
              <a:t> </a:t>
            </a:r>
            <a:r>
              <a:rPr sz="2350" spc="70" dirty="0">
                <a:latin typeface="Arial"/>
                <a:cs typeface="Arial"/>
              </a:rPr>
              <a:t>торгівлі</a:t>
            </a:r>
            <a:r>
              <a:rPr sz="2350" spc="45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та</a:t>
            </a:r>
            <a:r>
              <a:rPr sz="2350" spc="45" dirty="0">
                <a:latin typeface="Arial"/>
                <a:cs typeface="Arial"/>
              </a:rPr>
              <a:t> </a:t>
            </a:r>
            <a:r>
              <a:rPr sz="2350" spc="75" dirty="0">
                <a:latin typeface="Arial"/>
                <a:cs typeface="Arial"/>
              </a:rPr>
              <a:t>біржової</a:t>
            </a:r>
            <a:r>
              <a:rPr sz="2350" spc="45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діяльності</a:t>
            </a:r>
            <a:r>
              <a:rPr sz="2350" dirty="0">
                <a:latin typeface="Lucida Sans Unicode"/>
                <a:cs typeface="Lucida Sans Unicode"/>
              </a:rPr>
              <a:t>,</a:t>
            </a:r>
            <a:r>
              <a:rPr sz="2350" spc="-45" dirty="0">
                <a:latin typeface="Lucida Sans Unicode"/>
                <a:cs typeface="Lucida Sans Unicode"/>
              </a:rPr>
              <a:t> </a:t>
            </a:r>
            <a:r>
              <a:rPr sz="2350" dirty="0">
                <a:latin typeface="Arial"/>
                <a:cs typeface="Arial"/>
              </a:rPr>
              <a:t>безсумнівно</a:t>
            </a:r>
            <a:r>
              <a:rPr sz="2350" dirty="0">
                <a:latin typeface="Lucida Sans Unicode"/>
                <a:cs typeface="Lucida Sans Unicode"/>
              </a:rPr>
              <a:t>,</a:t>
            </a:r>
            <a:r>
              <a:rPr sz="2350" spc="-45" dirty="0">
                <a:latin typeface="Lucida Sans Unicode"/>
                <a:cs typeface="Lucida Sans Unicode"/>
              </a:rPr>
              <a:t> </a:t>
            </a:r>
            <a:r>
              <a:rPr sz="2350" spc="395" dirty="0">
                <a:latin typeface="Lucida Sans Unicode"/>
                <a:cs typeface="Lucida Sans Unicode"/>
              </a:rPr>
              <a:t>–</a:t>
            </a:r>
            <a:r>
              <a:rPr sz="2350" spc="-50" dirty="0">
                <a:latin typeface="Lucida Sans Unicode"/>
                <a:cs typeface="Lucida Sans Unicode"/>
              </a:rPr>
              <a:t> </a:t>
            </a:r>
            <a:r>
              <a:rPr sz="2350" spc="65" dirty="0">
                <a:latin typeface="Arial"/>
                <a:cs typeface="Arial"/>
              </a:rPr>
              <a:t>інструмент</a:t>
            </a:r>
            <a:r>
              <a:rPr sz="2350" spc="45" dirty="0">
                <a:latin typeface="Arial"/>
                <a:cs typeface="Arial"/>
              </a:rPr>
              <a:t> </a:t>
            </a:r>
            <a:r>
              <a:rPr sz="2350" spc="60" dirty="0">
                <a:latin typeface="Arial"/>
                <a:cs typeface="Arial"/>
              </a:rPr>
              <a:t>досягнення </a:t>
            </a:r>
            <a:r>
              <a:rPr sz="2350" spc="75" dirty="0">
                <a:latin typeface="Arial"/>
                <a:cs typeface="Arial"/>
              </a:rPr>
              <a:t>стратегічних</a:t>
            </a:r>
            <a:r>
              <a:rPr sz="2350" spc="30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цілей</a:t>
            </a:r>
            <a:r>
              <a:rPr sz="2350" dirty="0">
                <a:latin typeface="Lucida Sans Unicode"/>
                <a:cs typeface="Lucida Sans Unicode"/>
              </a:rPr>
              <a:t>.</a:t>
            </a:r>
            <a:r>
              <a:rPr sz="2350" spc="-60" dirty="0">
                <a:latin typeface="Lucida Sans Unicode"/>
                <a:cs typeface="Lucida Sans Unicode"/>
              </a:rPr>
              <a:t> </a:t>
            </a:r>
            <a:r>
              <a:rPr sz="2350" dirty="0">
                <a:latin typeface="Arial"/>
                <a:cs typeface="Arial"/>
              </a:rPr>
              <a:t>Для</a:t>
            </a:r>
            <a:r>
              <a:rPr sz="2350" spc="30" dirty="0">
                <a:latin typeface="Arial"/>
                <a:cs typeface="Arial"/>
              </a:rPr>
              <a:t> </a:t>
            </a:r>
            <a:r>
              <a:rPr sz="2350" spc="65" dirty="0">
                <a:latin typeface="Arial"/>
                <a:cs typeface="Arial"/>
              </a:rPr>
              <a:t>ефективного</a:t>
            </a:r>
            <a:r>
              <a:rPr sz="2350" spc="35" dirty="0">
                <a:latin typeface="Arial"/>
                <a:cs typeface="Arial"/>
              </a:rPr>
              <a:t> </a:t>
            </a:r>
            <a:r>
              <a:rPr sz="2350" spc="75" dirty="0">
                <a:latin typeface="Arial"/>
                <a:cs typeface="Arial"/>
              </a:rPr>
              <a:t>управління</a:t>
            </a:r>
            <a:r>
              <a:rPr sz="2350" spc="30" dirty="0">
                <a:latin typeface="Arial"/>
                <a:cs typeface="Arial"/>
              </a:rPr>
              <a:t> </a:t>
            </a:r>
            <a:r>
              <a:rPr sz="2350" spc="75" dirty="0">
                <a:latin typeface="Arial"/>
                <a:cs typeface="Arial"/>
              </a:rPr>
              <a:t>іміджем</a:t>
            </a:r>
            <a:r>
              <a:rPr sz="2350" spc="30" dirty="0">
                <a:latin typeface="Arial"/>
                <a:cs typeface="Arial"/>
              </a:rPr>
              <a:t> </a:t>
            </a:r>
            <a:r>
              <a:rPr sz="2350" spc="70" dirty="0">
                <a:latin typeface="Arial"/>
                <a:cs typeface="Arial"/>
              </a:rPr>
              <a:t>необхідно</a:t>
            </a:r>
            <a:r>
              <a:rPr sz="2350" spc="35" dirty="0">
                <a:latin typeface="Arial"/>
                <a:cs typeface="Arial"/>
              </a:rPr>
              <a:t> </a:t>
            </a:r>
            <a:r>
              <a:rPr sz="2350" spc="75" dirty="0">
                <a:latin typeface="Arial"/>
                <a:cs typeface="Arial"/>
              </a:rPr>
              <a:t>спочатку</a:t>
            </a:r>
            <a:r>
              <a:rPr sz="2350" spc="30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сформувати</a:t>
            </a:r>
            <a:r>
              <a:rPr sz="2350" spc="30" dirty="0">
                <a:latin typeface="Arial"/>
                <a:cs typeface="Arial"/>
              </a:rPr>
              <a:t> </a:t>
            </a:r>
            <a:r>
              <a:rPr sz="2350" spc="105" dirty="0">
                <a:latin typeface="Arial"/>
                <a:cs typeface="Arial"/>
              </a:rPr>
              <a:t>підприємницькі </a:t>
            </a:r>
            <a:r>
              <a:rPr sz="2350" spc="85" dirty="0">
                <a:latin typeface="Arial"/>
                <a:cs typeface="Arial"/>
              </a:rPr>
              <a:t>бачення</a:t>
            </a:r>
            <a:r>
              <a:rPr sz="2350" spc="20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та</a:t>
            </a:r>
            <a:r>
              <a:rPr sz="2350" spc="25" dirty="0">
                <a:latin typeface="Arial"/>
                <a:cs typeface="Arial"/>
              </a:rPr>
              <a:t> </a:t>
            </a:r>
            <a:r>
              <a:rPr sz="2350" spc="100" dirty="0">
                <a:latin typeface="Arial"/>
                <a:cs typeface="Arial"/>
              </a:rPr>
              <a:t>корпоративну</a:t>
            </a:r>
            <a:r>
              <a:rPr sz="2350" spc="25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місію</a:t>
            </a:r>
            <a:r>
              <a:rPr sz="2350" dirty="0">
                <a:latin typeface="Lucida Sans Unicode"/>
                <a:cs typeface="Lucida Sans Unicode"/>
              </a:rPr>
              <a:t>,</a:t>
            </a:r>
            <a:r>
              <a:rPr sz="2350" spc="-65" dirty="0">
                <a:latin typeface="Lucida Sans Unicode"/>
                <a:cs typeface="Lucida Sans Unicode"/>
              </a:rPr>
              <a:t> </a:t>
            </a:r>
            <a:r>
              <a:rPr sz="2350" spc="85" dirty="0">
                <a:latin typeface="Arial"/>
                <a:cs typeface="Arial"/>
              </a:rPr>
              <a:t>на</a:t>
            </a:r>
            <a:r>
              <a:rPr sz="2350" spc="20" dirty="0">
                <a:latin typeface="Arial"/>
                <a:cs typeface="Arial"/>
              </a:rPr>
              <a:t> </a:t>
            </a:r>
            <a:r>
              <a:rPr sz="2350" spc="110" dirty="0">
                <a:latin typeface="Arial"/>
                <a:cs typeface="Arial"/>
              </a:rPr>
              <a:t>яких</a:t>
            </a:r>
            <a:r>
              <a:rPr sz="2350" spc="25" dirty="0">
                <a:latin typeface="Arial"/>
                <a:cs typeface="Arial"/>
              </a:rPr>
              <a:t> </a:t>
            </a:r>
            <a:r>
              <a:rPr sz="2350" spc="110" dirty="0">
                <a:latin typeface="Arial"/>
                <a:cs typeface="Arial"/>
              </a:rPr>
              <a:t>він</a:t>
            </a:r>
            <a:r>
              <a:rPr sz="2350" spc="25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будуватиметься</a:t>
            </a:r>
            <a:r>
              <a:rPr sz="2350" dirty="0">
                <a:latin typeface="Lucida Sans Unicode"/>
                <a:cs typeface="Lucida Sans Unicode"/>
              </a:rPr>
              <a:t>.</a:t>
            </a:r>
            <a:r>
              <a:rPr sz="2350" spc="-65" dirty="0">
                <a:latin typeface="Lucida Sans Unicode"/>
                <a:cs typeface="Lucida Sans Unicode"/>
              </a:rPr>
              <a:t> </a:t>
            </a:r>
            <a:endParaRPr lang="uk-UA" sz="2350" spc="-65" dirty="0" smtClean="0">
              <a:latin typeface="Lucida Sans Unicode"/>
              <a:cs typeface="Lucida Sans Unicode"/>
            </a:endParaRPr>
          </a:p>
          <a:p>
            <a:pPr algn="just"/>
            <a:r>
              <a:rPr lang="uk-UA" sz="2350" spc="-65" dirty="0" smtClean="0">
                <a:latin typeface="Lucida Sans Unicode"/>
                <a:cs typeface="Lucida Sans Unicode"/>
              </a:rPr>
              <a:t>	</a:t>
            </a:r>
            <a:r>
              <a:rPr lang="uk-UA" sz="2400" b="1" dirty="0" smtClean="0"/>
              <a:t>Імідж, бренд і репутація - </a:t>
            </a:r>
            <a:r>
              <a:rPr lang="uk-UA" sz="2400" dirty="0" smtClean="0"/>
              <a:t>ці поняття часто використовують як синоніми, але вони мають різний зміст.</a:t>
            </a:r>
          </a:p>
          <a:p>
            <a:pPr algn="just"/>
            <a:r>
              <a:rPr lang="uk-UA" sz="2400" b="1" dirty="0" smtClean="0"/>
              <a:t>Імідж</a:t>
            </a:r>
            <a:r>
              <a:rPr lang="uk-UA" sz="2400" dirty="0" smtClean="0"/>
              <a:t> - це те, </a:t>
            </a:r>
            <a:r>
              <a:rPr lang="uk-UA" sz="2400" b="1" dirty="0" smtClean="0"/>
              <a:t>як компанію сприймають зараз</a:t>
            </a:r>
            <a:r>
              <a:rPr lang="uk-UA" sz="2400" dirty="0" smtClean="0"/>
              <a:t>.</a:t>
            </a:r>
          </a:p>
          <a:p>
            <a:pPr algn="just"/>
            <a:r>
              <a:rPr lang="uk-UA" sz="2400" b="1" dirty="0" smtClean="0"/>
              <a:t>Бренд</a:t>
            </a:r>
            <a:r>
              <a:rPr lang="uk-UA" sz="2400" dirty="0" smtClean="0"/>
              <a:t> - це система асоціацій, цінностей, символів та уявлень, пов'язаних із компанією або її продуктом.</a:t>
            </a:r>
          </a:p>
          <a:p>
            <a:pPr algn="just"/>
            <a:r>
              <a:rPr lang="uk-UA" sz="2400" b="1" dirty="0" smtClean="0"/>
              <a:t>Репутація</a:t>
            </a:r>
            <a:r>
              <a:rPr lang="uk-UA" sz="2400" dirty="0" smtClean="0"/>
              <a:t> - це більш стійка оцінка компанії, яка формується на основі її реальних дій та попереднього досвіду взаємодії.</a:t>
            </a:r>
            <a:endParaRPr lang="uk-UA" sz="2350" spc="-65" dirty="0" smtClean="0">
              <a:latin typeface="Lucida Sans Unicode"/>
              <a:cs typeface="Lucida Sans Unicode"/>
            </a:endParaRPr>
          </a:p>
          <a:p>
            <a:pPr marL="12700" marR="5080" indent="-635" algn="just">
              <a:lnSpc>
                <a:spcPct val="115399"/>
              </a:lnSpc>
              <a:spcBef>
                <a:spcPts val="100"/>
              </a:spcBef>
            </a:pPr>
            <a:r>
              <a:rPr lang="uk-UA" sz="2350" spc="75" dirty="0" smtClean="0">
                <a:latin typeface="Arial"/>
                <a:cs typeface="Arial"/>
              </a:rPr>
              <a:t>		Управління</a:t>
            </a:r>
            <a:r>
              <a:rPr sz="2350" spc="20" dirty="0" smtClean="0">
                <a:latin typeface="Arial"/>
                <a:cs typeface="Arial"/>
              </a:rPr>
              <a:t> </a:t>
            </a:r>
            <a:r>
              <a:rPr sz="2350" spc="75" dirty="0">
                <a:latin typeface="Arial"/>
                <a:cs typeface="Arial"/>
              </a:rPr>
              <a:t>іміджем</a:t>
            </a:r>
            <a:r>
              <a:rPr sz="2350" spc="25" dirty="0">
                <a:latin typeface="Arial"/>
                <a:cs typeface="Arial"/>
              </a:rPr>
              <a:t> </a:t>
            </a:r>
            <a:r>
              <a:rPr sz="2350" spc="65" dirty="0">
                <a:latin typeface="Arial"/>
                <a:cs typeface="Arial"/>
              </a:rPr>
              <a:t>вимагає</a:t>
            </a:r>
            <a:r>
              <a:rPr sz="2350" spc="25" dirty="0">
                <a:latin typeface="Arial"/>
                <a:cs typeface="Arial"/>
              </a:rPr>
              <a:t> </a:t>
            </a:r>
            <a:r>
              <a:rPr sz="2350" spc="65" dirty="0">
                <a:latin typeface="Arial"/>
                <a:cs typeface="Arial"/>
              </a:rPr>
              <a:t>проведення </a:t>
            </a:r>
            <a:r>
              <a:rPr sz="2350" spc="70" dirty="0">
                <a:latin typeface="Arial"/>
                <a:cs typeface="Arial"/>
              </a:rPr>
              <a:t>цілеспрямованого</a:t>
            </a:r>
            <a:r>
              <a:rPr sz="2350" spc="35" dirty="0">
                <a:latin typeface="Arial"/>
                <a:cs typeface="Arial"/>
              </a:rPr>
              <a:t> </a:t>
            </a:r>
            <a:r>
              <a:rPr sz="2350" spc="75" dirty="0">
                <a:latin typeface="Arial"/>
                <a:cs typeface="Arial"/>
              </a:rPr>
              <a:t>систематичного</a:t>
            </a:r>
            <a:r>
              <a:rPr sz="2350" spc="35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аналізу</a:t>
            </a:r>
            <a:r>
              <a:rPr sz="2350" spc="35" dirty="0">
                <a:latin typeface="Arial"/>
                <a:cs typeface="Arial"/>
              </a:rPr>
              <a:t> </a:t>
            </a:r>
            <a:r>
              <a:rPr sz="2350" spc="125" dirty="0">
                <a:latin typeface="Arial"/>
                <a:cs typeface="Arial"/>
              </a:rPr>
              <a:t>ринкового</a:t>
            </a:r>
            <a:r>
              <a:rPr sz="2350" spc="35" dirty="0">
                <a:latin typeface="Arial"/>
                <a:cs typeface="Arial"/>
              </a:rPr>
              <a:t> </a:t>
            </a:r>
            <a:r>
              <a:rPr sz="2350" spc="50" dirty="0">
                <a:latin typeface="Arial"/>
                <a:cs typeface="Arial"/>
              </a:rPr>
              <a:t>середовища</a:t>
            </a:r>
            <a:r>
              <a:rPr sz="2350" spc="35" dirty="0">
                <a:latin typeface="Arial"/>
                <a:cs typeface="Arial"/>
              </a:rPr>
              <a:t> </a:t>
            </a:r>
            <a:r>
              <a:rPr sz="2350" spc="85" dirty="0">
                <a:latin typeface="Arial"/>
                <a:cs typeface="Arial"/>
              </a:rPr>
              <a:t>на</a:t>
            </a:r>
            <a:r>
              <a:rPr sz="2350" spc="35" dirty="0">
                <a:latin typeface="Arial"/>
                <a:cs typeface="Arial"/>
              </a:rPr>
              <a:t> </a:t>
            </a:r>
            <a:r>
              <a:rPr sz="2350" spc="120" dirty="0" err="1">
                <a:latin typeface="Arial"/>
                <a:cs typeface="Arial"/>
              </a:rPr>
              <a:t>кожному</a:t>
            </a:r>
            <a:r>
              <a:rPr sz="2350" spc="35" dirty="0">
                <a:latin typeface="Arial"/>
                <a:cs typeface="Arial"/>
              </a:rPr>
              <a:t> </a:t>
            </a:r>
            <a:r>
              <a:rPr sz="2350" spc="70" dirty="0" err="1" smtClean="0">
                <a:latin typeface="Arial"/>
                <a:cs typeface="Arial"/>
              </a:rPr>
              <a:t>етапі</a:t>
            </a:r>
            <a:r>
              <a:rPr lang="uk-UA" sz="2350" spc="70" dirty="0" smtClean="0">
                <a:latin typeface="Arial"/>
                <a:cs typeface="Arial"/>
              </a:rPr>
              <a:t> </a:t>
            </a:r>
            <a:r>
              <a:rPr sz="2350" spc="70" dirty="0" err="1" smtClean="0">
                <a:latin typeface="Arial"/>
                <a:cs typeface="Arial"/>
              </a:rPr>
              <a:t>життєвого</a:t>
            </a:r>
            <a:r>
              <a:rPr sz="2350" spc="35" dirty="0" smtClean="0">
                <a:latin typeface="Arial"/>
                <a:cs typeface="Arial"/>
              </a:rPr>
              <a:t> </a:t>
            </a:r>
            <a:r>
              <a:rPr sz="2350" spc="80" dirty="0">
                <a:latin typeface="Arial"/>
                <a:cs typeface="Arial"/>
              </a:rPr>
              <a:t>циклу </a:t>
            </a:r>
            <a:r>
              <a:rPr sz="2350" dirty="0">
                <a:latin typeface="Arial"/>
                <a:cs typeface="Arial"/>
              </a:rPr>
              <a:t>підприємства</a:t>
            </a:r>
            <a:r>
              <a:rPr sz="2350" dirty="0">
                <a:latin typeface="Lucida Sans Unicode"/>
                <a:cs typeface="Lucida Sans Unicode"/>
              </a:rPr>
              <a:t>.</a:t>
            </a:r>
            <a:r>
              <a:rPr sz="2350" spc="5" dirty="0">
                <a:latin typeface="Lucida Sans Unicode"/>
                <a:cs typeface="Lucida Sans Unicode"/>
              </a:rPr>
              <a:t> </a:t>
            </a:r>
            <a:r>
              <a:rPr sz="2350" dirty="0">
                <a:latin typeface="Arial"/>
                <a:cs typeface="Arial"/>
              </a:rPr>
              <a:t>Розв</a:t>
            </a:r>
            <a:r>
              <a:rPr sz="2350" dirty="0">
                <a:latin typeface="Lucida Sans Unicode"/>
                <a:cs typeface="Lucida Sans Unicode"/>
              </a:rPr>
              <a:t>’</a:t>
            </a:r>
            <a:r>
              <a:rPr sz="2350" dirty="0">
                <a:latin typeface="Arial"/>
                <a:cs typeface="Arial"/>
              </a:rPr>
              <a:t>язання</a:t>
            </a:r>
            <a:r>
              <a:rPr sz="2350" spc="90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цієї</a:t>
            </a:r>
            <a:r>
              <a:rPr sz="2350" spc="95" dirty="0">
                <a:latin typeface="Arial"/>
                <a:cs typeface="Arial"/>
              </a:rPr>
              <a:t> </a:t>
            </a:r>
            <a:r>
              <a:rPr sz="2350" spc="80" dirty="0">
                <a:latin typeface="Arial"/>
                <a:cs typeface="Arial"/>
              </a:rPr>
              <a:t>проблеми</a:t>
            </a:r>
            <a:r>
              <a:rPr sz="2350" spc="95" dirty="0">
                <a:latin typeface="Arial"/>
                <a:cs typeface="Arial"/>
              </a:rPr>
              <a:t> </a:t>
            </a:r>
            <a:r>
              <a:rPr sz="2350" spc="80" dirty="0">
                <a:latin typeface="Arial"/>
                <a:cs typeface="Arial"/>
              </a:rPr>
              <a:t>забезпечить</a:t>
            </a:r>
            <a:r>
              <a:rPr sz="2350" spc="90" dirty="0">
                <a:latin typeface="Arial"/>
                <a:cs typeface="Arial"/>
              </a:rPr>
              <a:t> </a:t>
            </a:r>
            <a:r>
              <a:rPr sz="2350" spc="65" dirty="0">
                <a:latin typeface="Arial"/>
                <a:cs typeface="Arial"/>
              </a:rPr>
              <a:t>відповідність</a:t>
            </a:r>
            <a:r>
              <a:rPr sz="2350" spc="95" dirty="0">
                <a:latin typeface="Arial"/>
                <a:cs typeface="Arial"/>
              </a:rPr>
              <a:t> </a:t>
            </a:r>
            <a:r>
              <a:rPr sz="2350" spc="55" dirty="0">
                <a:latin typeface="Arial"/>
                <a:cs typeface="Arial"/>
              </a:rPr>
              <a:t>іміджевої</a:t>
            </a:r>
            <a:r>
              <a:rPr sz="2350" spc="90" dirty="0">
                <a:latin typeface="Arial"/>
                <a:cs typeface="Arial"/>
              </a:rPr>
              <a:t> </a:t>
            </a:r>
            <a:r>
              <a:rPr sz="2350" spc="110" dirty="0">
                <a:latin typeface="Arial"/>
                <a:cs typeface="Arial"/>
              </a:rPr>
              <a:t>політики</a:t>
            </a:r>
            <a:r>
              <a:rPr sz="2350" spc="95" dirty="0">
                <a:latin typeface="Arial"/>
                <a:cs typeface="Arial"/>
              </a:rPr>
              <a:t> </a:t>
            </a:r>
            <a:r>
              <a:rPr sz="2350" spc="114" dirty="0">
                <a:latin typeface="Arial"/>
                <a:cs typeface="Arial"/>
              </a:rPr>
              <a:t>зовнішнім</a:t>
            </a:r>
            <a:r>
              <a:rPr sz="2350" spc="95" dirty="0">
                <a:latin typeface="Arial"/>
                <a:cs typeface="Arial"/>
              </a:rPr>
              <a:t> </a:t>
            </a:r>
            <a:r>
              <a:rPr sz="2350" spc="25" dirty="0">
                <a:latin typeface="Arial"/>
                <a:cs typeface="Arial"/>
              </a:rPr>
              <a:t>і </a:t>
            </a:r>
            <a:r>
              <a:rPr sz="2350" spc="105" dirty="0">
                <a:latin typeface="Arial"/>
                <a:cs typeface="Arial"/>
              </a:rPr>
              <a:t>внутрішнім</a:t>
            </a:r>
            <a:r>
              <a:rPr sz="2350" spc="-10" dirty="0">
                <a:latin typeface="Arial"/>
                <a:cs typeface="Arial"/>
              </a:rPr>
              <a:t> </a:t>
            </a:r>
            <a:r>
              <a:rPr sz="2350" spc="70" dirty="0">
                <a:latin typeface="Arial"/>
                <a:cs typeface="Arial"/>
              </a:rPr>
              <a:t>умовам</a:t>
            </a:r>
            <a:r>
              <a:rPr sz="2350" spc="-5" dirty="0">
                <a:latin typeface="Arial"/>
                <a:cs typeface="Arial"/>
              </a:rPr>
              <a:t> </a:t>
            </a:r>
            <a:r>
              <a:rPr sz="2350" spc="105" dirty="0">
                <a:latin typeface="Arial"/>
                <a:cs typeface="Arial"/>
              </a:rPr>
              <a:t>ринкової</a:t>
            </a:r>
            <a:r>
              <a:rPr sz="2350" spc="-5" dirty="0">
                <a:latin typeface="Arial"/>
                <a:cs typeface="Arial"/>
              </a:rPr>
              <a:t> </a:t>
            </a:r>
            <a:r>
              <a:rPr sz="2350" spc="45" dirty="0">
                <a:latin typeface="Arial"/>
                <a:cs typeface="Arial"/>
              </a:rPr>
              <a:t>діяльності</a:t>
            </a:r>
            <a:r>
              <a:rPr sz="2350" spc="-10" dirty="0">
                <a:latin typeface="Arial"/>
                <a:cs typeface="Arial"/>
              </a:rPr>
              <a:t> </a:t>
            </a:r>
            <a:r>
              <a:rPr sz="2350" spc="65" dirty="0">
                <a:latin typeface="Arial"/>
                <a:cs typeface="Arial"/>
              </a:rPr>
              <a:t>підприємства</a:t>
            </a:r>
            <a:r>
              <a:rPr sz="2350" spc="-5" dirty="0">
                <a:latin typeface="Arial"/>
                <a:cs typeface="Arial"/>
              </a:rPr>
              <a:t> </a:t>
            </a:r>
            <a:r>
              <a:rPr sz="2350" spc="75" dirty="0">
                <a:latin typeface="Arial"/>
                <a:cs typeface="Arial"/>
              </a:rPr>
              <a:t>і</a:t>
            </a:r>
            <a:r>
              <a:rPr sz="2350" spc="-5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сформує</a:t>
            </a:r>
            <a:r>
              <a:rPr sz="2350" spc="-10" dirty="0">
                <a:latin typeface="Arial"/>
                <a:cs typeface="Arial"/>
              </a:rPr>
              <a:t> </a:t>
            </a:r>
            <a:r>
              <a:rPr sz="2350" spc="100" dirty="0">
                <a:latin typeface="Arial"/>
                <a:cs typeface="Arial"/>
              </a:rPr>
              <a:t>корпоративну</a:t>
            </a:r>
            <a:r>
              <a:rPr sz="2350" spc="-5" dirty="0">
                <a:latin typeface="Arial"/>
                <a:cs typeface="Arial"/>
              </a:rPr>
              <a:t> </a:t>
            </a:r>
            <a:r>
              <a:rPr sz="2350" spc="60" dirty="0">
                <a:latin typeface="Arial"/>
                <a:cs typeface="Arial"/>
              </a:rPr>
              <a:t>індивідуальність</a:t>
            </a:r>
            <a:r>
              <a:rPr sz="2350" spc="-5" dirty="0">
                <a:latin typeface="Arial"/>
                <a:cs typeface="Arial"/>
              </a:rPr>
              <a:t> </a:t>
            </a:r>
            <a:r>
              <a:rPr sz="2350" spc="130" dirty="0">
                <a:latin typeface="Arial"/>
                <a:cs typeface="Arial"/>
              </a:rPr>
              <a:t>й </a:t>
            </a:r>
            <a:r>
              <a:rPr sz="2350" spc="55" dirty="0">
                <a:latin typeface="Arial"/>
                <a:cs typeface="Arial"/>
              </a:rPr>
              <a:t>ідентичність</a:t>
            </a:r>
            <a:r>
              <a:rPr sz="2350" spc="55" dirty="0">
                <a:latin typeface="Lucida Sans Unicode"/>
                <a:cs typeface="Lucida Sans Unicode"/>
              </a:rPr>
              <a:t>.</a:t>
            </a:r>
            <a:r>
              <a:rPr sz="2350" spc="-85" dirty="0">
                <a:latin typeface="Lucida Sans Unicode"/>
                <a:cs typeface="Lucida Sans Unicode"/>
              </a:rPr>
              <a:t> </a:t>
            </a:r>
            <a:r>
              <a:rPr sz="2350" dirty="0">
                <a:latin typeface="Arial"/>
                <a:cs typeface="Arial"/>
              </a:rPr>
              <a:t>Для</a:t>
            </a:r>
            <a:r>
              <a:rPr sz="2350" spc="5" dirty="0">
                <a:latin typeface="Arial"/>
                <a:cs typeface="Arial"/>
              </a:rPr>
              <a:t> </a:t>
            </a:r>
            <a:r>
              <a:rPr sz="2350" spc="65" dirty="0">
                <a:latin typeface="Arial"/>
                <a:cs typeface="Arial"/>
              </a:rPr>
              <a:t>створення</a:t>
            </a:r>
            <a:r>
              <a:rPr sz="2350" spc="5" dirty="0">
                <a:latin typeface="Arial"/>
                <a:cs typeface="Arial"/>
              </a:rPr>
              <a:t> </a:t>
            </a:r>
            <a:r>
              <a:rPr sz="2350" spc="105" dirty="0">
                <a:latin typeface="Arial"/>
                <a:cs typeface="Arial"/>
              </a:rPr>
              <a:t>певного</a:t>
            </a:r>
            <a:r>
              <a:rPr sz="2350" spc="5" dirty="0">
                <a:latin typeface="Arial"/>
                <a:cs typeface="Arial"/>
              </a:rPr>
              <a:t> </a:t>
            </a:r>
            <a:r>
              <a:rPr sz="2350" spc="95" dirty="0">
                <a:latin typeface="Arial"/>
                <a:cs typeface="Arial"/>
              </a:rPr>
              <a:t>рівня</a:t>
            </a:r>
            <a:r>
              <a:rPr sz="2350" spc="5" dirty="0">
                <a:latin typeface="Arial"/>
                <a:cs typeface="Arial"/>
              </a:rPr>
              <a:t> </a:t>
            </a:r>
            <a:r>
              <a:rPr sz="2350" spc="70" dirty="0">
                <a:latin typeface="Arial"/>
                <a:cs typeface="Arial"/>
              </a:rPr>
              <a:t>іміджу</a:t>
            </a:r>
            <a:r>
              <a:rPr sz="2350" spc="10" dirty="0">
                <a:latin typeface="Arial"/>
                <a:cs typeface="Arial"/>
              </a:rPr>
              <a:t> </a:t>
            </a:r>
            <a:r>
              <a:rPr sz="2350" spc="70" dirty="0">
                <a:latin typeface="Arial"/>
                <a:cs typeface="Arial"/>
              </a:rPr>
              <a:t>необхідно</a:t>
            </a:r>
            <a:r>
              <a:rPr sz="2350" spc="5" dirty="0">
                <a:latin typeface="Arial"/>
                <a:cs typeface="Arial"/>
              </a:rPr>
              <a:t> </a:t>
            </a:r>
            <a:r>
              <a:rPr sz="2350" spc="70" dirty="0">
                <a:latin typeface="Arial"/>
                <a:cs typeface="Arial"/>
              </a:rPr>
              <a:t>декілька</a:t>
            </a:r>
            <a:r>
              <a:rPr sz="2350" spc="5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атрибутів</a:t>
            </a:r>
            <a:r>
              <a:rPr sz="2350" dirty="0">
                <a:latin typeface="Lucida Sans Unicode"/>
                <a:cs typeface="Lucida Sans Unicode"/>
              </a:rPr>
              <a:t>.</a:t>
            </a:r>
            <a:r>
              <a:rPr sz="2350" spc="-85" dirty="0">
                <a:latin typeface="Lucida Sans Unicode"/>
                <a:cs typeface="Lucida Sans Unicode"/>
              </a:rPr>
              <a:t> </a:t>
            </a:r>
            <a:r>
              <a:rPr sz="2350" spc="50" dirty="0">
                <a:latin typeface="Arial"/>
                <a:cs typeface="Arial"/>
              </a:rPr>
              <a:t>До</a:t>
            </a:r>
            <a:r>
              <a:rPr sz="2350" spc="5" dirty="0">
                <a:latin typeface="Arial"/>
                <a:cs typeface="Arial"/>
              </a:rPr>
              <a:t> </a:t>
            </a:r>
            <a:r>
              <a:rPr sz="2350" spc="135" dirty="0">
                <a:latin typeface="Arial"/>
                <a:cs typeface="Arial"/>
              </a:rPr>
              <a:t>них</a:t>
            </a:r>
            <a:r>
              <a:rPr sz="2350" spc="5" dirty="0">
                <a:latin typeface="Arial"/>
                <a:cs typeface="Arial"/>
              </a:rPr>
              <a:t> </a:t>
            </a:r>
            <a:r>
              <a:rPr sz="2350" spc="60" dirty="0">
                <a:latin typeface="Arial"/>
                <a:cs typeface="Arial"/>
              </a:rPr>
              <a:t>належать</a:t>
            </a:r>
            <a:r>
              <a:rPr sz="2350" spc="10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такі</a:t>
            </a:r>
            <a:r>
              <a:rPr sz="2350" dirty="0">
                <a:latin typeface="Lucida Sans Unicode"/>
                <a:cs typeface="Lucida Sans Unicode"/>
              </a:rPr>
              <a:t>,</a:t>
            </a:r>
            <a:r>
              <a:rPr sz="2350" spc="-85" dirty="0">
                <a:latin typeface="Lucida Sans Unicode"/>
                <a:cs typeface="Lucida Sans Unicode"/>
              </a:rPr>
              <a:t> </a:t>
            </a:r>
            <a:r>
              <a:rPr sz="2350" spc="85" dirty="0">
                <a:latin typeface="Arial"/>
                <a:cs typeface="Arial"/>
              </a:rPr>
              <a:t>як </a:t>
            </a:r>
            <a:r>
              <a:rPr sz="2350" spc="100" dirty="0">
                <a:latin typeface="Arial"/>
                <a:cs typeface="Arial"/>
              </a:rPr>
              <a:t>позиціонування</a:t>
            </a:r>
            <a:r>
              <a:rPr sz="2350" spc="-20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бізнесу</a:t>
            </a:r>
            <a:r>
              <a:rPr sz="2350" dirty="0">
                <a:latin typeface="Lucida Sans Unicode"/>
                <a:cs typeface="Lucida Sans Unicode"/>
              </a:rPr>
              <a:t>,</a:t>
            </a:r>
            <a:r>
              <a:rPr sz="2350" spc="-105" dirty="0">
                <a:latin typeface="Lucida Sans Unicode"/>
                <a:cs typeface="Lucida Sans Unicode"/>
              </a:rPr>
              <a:t> </a:t>
            </a:r>
            <a:r>
              <a:rPr sz="2350" spc="50" dirty="0">
                <a:latin typeface="Arial"/>
                <a:cs typeface="Arial"/>
              </a:rPr>
              <a:t>тобто</a:t>
            </a:r>
            <a:r>
              <a:rPr sz="2350" spc="-15" dirty="0">
                <a:latin typeface="Arial"/>
                <a:cs typeface="Arial"/>
              </a:rPr>
              <a:t> </a:t>
            </a:r>
            <a:r>
              <a:rPr sz="2350" spc="60" dirty="0">
                <a:latin typeface="Arial"/>
                <a:cs typeface="Arial"/>
              </a:rPr>
              <a:t>зайняття</a:t>
            </a:r>
            <a:r>
              <a:rPr sz="2350" spc="-20" dirty="0">
                <a:latin typeface="Arial"/>
                <a:cs typeface="Arial"/>
              </a:rPr>
              <a:t> </a:t>
            </a:r>
            <a:r>
              <a:rPr sz="2350" spc="75" dirty="0">
                <a:latin typeface="Arial"/>
                <a:cs typeface="Arial"/>
              </a:rPr>
              <a:t>певної</a:t>
            </a:r>
            <a:r>
              <a:rPr sz="2350" spc="-15" dirty="0">
                <a:latin typeface="Arial"/>
                <a:cs typeface="Arial"/>
              </a:rPr>
              <a:t> </a:t>
            </a:r>
            <a:r>
              <a:rPr sz="2350" spc="100" dirty="0">
                <a:latin typeface="Arial"/>
                <a:cs typeface="Arial"/>
              </a:rPr>
              <a:t>конкретної</a:t>
            </a:r>
            <a:r>
              <a:rPr sz="2350" spc="-15" dirty="0">
                <a:latin typeface="Arial"/>
                <a:cs typeface="Arial"/>
              </a:rPr>
              <a:t> </a:t>
            </a:r>
            <a:r>
              <a:rPr sz="2350" spc="130" dirty="0">
                <a:latin typeface="Arial"/>
                <a:cs typeface="Arial"/>
              </a:rPr>
              <a:t>ніші</a:t>
            </a:r>
            <a:r>
              <a:rPr sz="2350" spc="-20" dirty="0">
                <a:latin typeface="Arial"/>
                <a:cs typeface="Arial"/>
              </a:rPr>
              <a:t> </a:t>
            </a:r>
            <a:r>
              <a:rPr sz="2350" spc="85" dirty="0">
                <a:latin typeface="Arial"/>
                <a:cs typeface="Arial"/>
              </a:rPr>
              <a:t>на</a:t>
            </a:r>
            <a:r>
              <a:rPr sz="2350" spc="-15" dirty="0">
                <a:latin typeface="Arial"/>
                <a:cs typeface="Arial"/>
              </a:rPr>
              <a:t> </a:t>
            </a:r>
            <a:r>
              <a:rPr sz="2350" spc="90" dirty="0">
                <a:latin typeface="Arial"/>
                <a:cs typeface="Arial"/>
              </a:rPr>
              <a:t>ринку</a:t>
            </a:r>
            <a:r>
              <a:rPr sz="2350" spc="90" dirty="0">
                <a:latin typeface="Lucida Sans Unicode"/>
                <a:cs typeface="Lucida Sans Unicode"/>
              </a:rPr>
              <a:t>;</a:t>
            </a:r>
            <a:r>
              <a:rPr sz="2350" spc="-105" dirty="0">
                <a:latin typeface="Lucida Sans Unicode"/>
                <a:cs typeface="Lucida Sans Unicode"/>
              </a:rPr>
              <a:t> </a:t>
            </a:r>
            <a:r>
              <a:rPr sz="2350" spc="65" dirty="0">
                <a:latin typeface="Arial"/>
                <a:cs typeface="Arial"/>
              </a:rPr>
              <a:t>емоціоналізація</a:t>
            </a:r>
            <a:r>
              <a:rPr sz="2350" spc="-15" dirty="0">
                <a:latin typeface="Arial"/>
                <a:cs typeface="Arial"/>
              </a:rPr>
              <a:t> </a:t>
            </a:r>
            <a:r>
              <a:rPr sz="2350" spc="395" dirty="0">
                <a:latin typeface="Lucida Sans Unicode"/>
                <a:cs typeface="Lucida Sans Unicode"/>
              </a:rPr>
              <a:t>–</a:t>
            </a:r>
            <a:r>
              <a:rPr sz="2350" spc="-110" dirty="0">
                <a:latin typeface="Lucida Sans Unicode"/>
                <a:cs typeface="Lucida Sans Unicode"/>
              </a:rPr>
              <a:t> </a:t>
            </a:r>
            <a:r>
              <a:rPr sz="2350" spc="114" dirty="0">
                <a:latin typeface="Arial"/>
                <a:cs typeface="Arial"/>
              </a:rPr>
              <a:t>поширення </a:t>
            </a:r>
            <a:r>
              <a:rPr sz="2350" spc="105" dirty="0">
                <a:latin typeface="Arial"/>
                <a:cs typeface="Arial"/>
              </a:rPr>
              <a:t>емоційно</a:t>
            </a:r>
            <a:r>
              <a:rPr sz="2350" spc="30" dirty="0">
                <a:latin typeface="Arial"/>
                <a:cs typeface="Arial"/>
              </a:rPr>
              <a:t> </a:t>
            </a:r>
            <a:r>
              <a:rPr sz="2350" spc="70" dirty="0">
                <a:latin typeface="Arial"/>
                <a:cs typeface="Arial"/>
              </a:rPr>
              <a:t>цікавої</a:t>
            </a:r>
            <a:r>
              <a:rPr sz="2350" spc="30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інформації</a:t>
            </a:r>
            <a:r>
              <a:rPr sz="2350" dirty="0">
                <a:latin typeface="Lucida Sans Unicode"/>
                <a:cs typeface="Lucida Sans Unicode"/>
              </a:rPr>
              <a:t>,</a:t>
            </a:r>
            <a:r>
              <a:rPr sz="2350" spc="-65" dirty="0">
                <a:latin typeface="Lucida Sans Unicode"/>
                <a:cs typeface="Lucida Sans Unicode"/>
              </a:rPr>
              <a:t> </a:t>
            </a:r>
            <a:r>
              <a:rPr sz="2350" spc="70" dirty="0">
                <a:latin typeface="Arial"/>
                <a:cs typeface="Arial"/>
              </a:rPr>
              <a:t>яка</a:t>
            </a:r>
            <a:r>
              <a:rPr sz="2350" spc="30" dirty="0">
                <a:latin typeface="Arial"/>
                <a:cs typeface="Arial"/>
              </a:rPr>
              <a:t> </a:t>
            </a:r>
            <a:r>
              <a:rPr sz="2350" dirty="0">
                <a:latin typeface="Arial"/>
                <a:cs typeface="Arial"/>
              </a:rPr>
              <a:t>запам</a:t>
            </a:r>
            <a:r>
              <a:rPr sz="2350" dirty="0">
                <a:latin typeface="Lucida Sans Unicode"/>
                <a:cs typeface="Lucida Sans Unicode"/>
              </a:rPr>
              <a:t>’</a:t>
            </a:r>
            <a:r>
              <a:rPr sz="2350" dirty="0">
                <a:latin typeface="Arial"/>
                <a:cs typeface="Arial"/>
              </a:rPr>
              <a:t>ятовується</a:t>
            </a:r>
            <a:r>
              <a:rPr sz="2350" dirty="0">
                <a:latin typeface="Lucida Sans Unicode"/>
                <a:cs typeface="Lucida Sans Unicode"/>
              </a:rPr>
              <a:t>;</a:t>
            </a:r>
            <a:r>
              <a:rPr sz="2350" spc="-60" dirty="0">
                <a:latin typeface="Lucida Sans Unicode"/>
                <a:cs typeface="Lucida Sans Unicode"/>
              </a:rPr>
              <a:t> </a:t>
            </a:r>
            <a:r>
              <a:rPr sz="2350" spc="45" dirty="0">
                <a:latin typeface="Arial"/>
                <a:cs typeface="Arial"/>
              </a:rPr>
              <a:t>візуалізація</a:t>
            </a:r>
            <a:r>
              <a:rPr sz="2350" spc="30" dirty="0">
                <a:latin typeface="Arial"/>
                <a:cs typeface="Arial"/>
              </a:rPr>
              <a:t> </a:t>
            </a:r>
            <a:r>
              <a:rPr sz="2350" spc="395" dirty="0">
                <a:latin typeface="Lucida Sans Unicode"/>
                <a:cs typeface="Lucida Sans Unicode"/>
              </a:rPr>
              <a:t>–</a:t>
            </a:r>
            <a:r>
              <a:rPr sz="2350" spc="-60" dirty="0">
                <a:latin typeface="Lucida Sans Unicode"/>
                <a:cs typeface="Lucida Sans Unicode"/>
              </a:rPr>
              <a:t> </a:t>
            </a:r>
            <a:r>
              <a:rPr sz="2350" spc="65" dirty="0">
                <a:latin typeface="Arial"/>
                <a:cs typeface="Arial"/>
              </a:rPr>
              <a:t>створення</a:t>
            </a:r>
            <a:r>
              <a:rPr sz="2350" spc="30" dirty="0">
                <a:latin typeface="Arial"/>
                <a:cs typeface="Arial"/>
              </a:rPr>
              <a:t> </a:t>
            </a:r>
            <a:r>
              <a:rPr sz="2350" spc="120" dirty="0">
                <a:latin typeface="Arial"/>
                <a:cs typeface="Arial"/>
              </a:rPr>
              <a:t>чітких</a:t>
            </a:r>
            <a:r>
              <a:rPr sz="2350" spc="30" dirty="0">
                <a:latin typeface="Arial"/>
                <a:cs typeface="Arial"/>
              </a:rPr>
              <a:t> </a:t>
            </a:r>
            <a:r>
              <a:rPr sz="2350" spc="75" dirty="0">
                <a:latin typeface="Arial"/>
                <a:cs typeface="Arial"/>
              </a:rPr>
              <a:t>візуальних</a:t>
            </a:r>
            <a:r>
              <a:rPr sz="2350" spc="30" dirty="0">
                <a:latin typeface="Arial"/>
                <a:cs typeface="Arial"/>
              </a:rPr>
              <a:t> </a:t>
            </a:r>
            <a:r>
              <a:rPr sz="2350" spc="35" dirty="0">
                <a:latin typeface="Arial"/>
                <a:cs typeface="Arial"/>
              </a:rPr>
              <a:t>елементів </a:t>
            </a:r>
            <a:r>
              <a:rPr sz="2350" spc="70" dirty="0">
                <a:latin typeface="Arial"/>
                <a:cs typeface="Arial"/>
              </a:rPr>
              <a:t>іміджу</a:t>
            </a:r>
            <a:r>
              <a:rPr sz="2350" spc="-20" dirty="0">
                <a:latin typeface="Arial"/>
                <a:cs typeface="Arial"/>
              </a:rPr>
              <a:t> </a:t>
            </a:r>
            <a:r>
              <a:rPr sz="2350" spc="395" dirty="0">
                <a:latin typeface="Lucida Sans Unicode"/>
                <a:cs typeface="Lucida Sans Unicode"/>
              </a:rPr>
              <a:t>–</a:t>
            </a:r>
            <a:r>
              <a:rPr sz="2350" spc="-105" dirty="0">
                <a:latin typeface="Lucida Sans Unicode"/>
                <a:cs typeface="Lucida Sans Unicode"/>
              </a:rPr>
              <a:t> </a:t>
            </a:r>
            <a:r>
              <a:rPr sz="2350" spc="85" dirty="0">
                <a:latin typeface="Arial"/>
                <a:cs typeface="Arial"/>
              </a:rPr>
              <a:t>товарних</a:t>
            </a:r>
            <a:r>
              <a:rPr sz="2350" spc="-15" dirty="0">
                <a:latin typeface="Arial"/>
                <a:cs typeface="Arial"/>
              </a:rPr>
              <a:t> </a:t>
            </a:r>
            <a:r>
              <a:rPr sz="2350" spc="45" dirty="0">
                <a:latin typeface="Arial"/>
                <a:cs typeface="Arial"/>
              </a:rPr>
              <a:t>знаків</a:t>
            </a:r>
            <a:r>
              <a:rPr sz="2350" spc="45" dirty="0">
                <a:latin typeface="Lucida Sans Unicode"/>
                <a:cs typeface="Lucida Sans Unicode"/>
              </a:rPr>
              <a:t>,</a:t>
            </a:r>
            <a:r>
              <a:rPr sz="2350" spc="-105" dirty="0">
                <a:latin typeface="Lucida Sans Unicode"/>
                <a:cs typeface="Lucida Sans Unicode"/>
              </a:rPr>
              <a:t> </a:t>
            </a:r>
            <a:r>
              <a:rPr lang="uk-UA" sz="2350" spc="90" dirty="0" smtClean="0">
                <a:latin typeface="Arial"/>
                <a:cs typeface="Arial"/>
              </a:rPr>
              <a:t>логотипів</a:t>
            </a:r>
            <a:r>
              <a:rPr lang="uk-UA" sz="2350" spc="-15" dirty="0" smtClean="0">
                <a:latin typeface="Arial"/>
                <a:cs typeface="Arial"/>
              </a:rPr>
              <a:t> </a:t>
            </a:r>
            <a:r>
              <a:rPr lang="uk-UA" sz="2350" spc="70" dirty="0" smtClean="0">
                <a:latin typeface="Arial"/>
                <a:cs typeface="Arial"/>
              </a:rPr>
              <a:t>тощо.</a:t>
            </a:r>
            <a:endParaRPr sz="23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0"/>
            <a:ext cx="17754600" cy="9787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/>
              <a:t>	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</a:rPr>
              <a:t>Управління </a:t>
            </a:r>
            <a:r>
              <a:rPr lang="uk-UA" sz="2400" b="1" dirty="0" err="1" smtClean="0">
                <a:solidFill>
                  <a:schemeClr val="accent4">
                    <a:lumMod val="75000"/>
                  </a:schemeClr>
                </a:solidFill>
              </a:rPr>
              <a:t>іміджем</a:t>
            </a:r>
            <a:r>
              <a:rPr lang="uk-UA" sz="2400" dirty="0" smtClean="0">
                <a:solidFill>
                  <a:schemeClr val="accent4">
                    <a:lumMod val="75000"/>
                  </a:schemeClr>
                </a:solidFill>
              </a:rPr>
              <a:t> - це цілеспрямована діяльність організації щодо формування, підтримання та коригування бажаного образу підприємства у свідомості цільових аудиторій. 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</a:rPr>
              <a:t>Основні етапи:</a:t>
            </a:r>
          </a:p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1. Аналіз поточного іміджу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Необхідно з'ясувати, як компанію сприймають зараз.</a:t>
            </a:r>
          </a:p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2. Визначення бажаного образу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Компанія визначає, якою вона хоче бути в очах своїх аудиторій.</a:t>
            </a:r>
          </a:p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3. Визначення цільових аудиторій:</a:t>
            </a:r>
            <a:endParaRPr lang="uk-UA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клієнти;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працівники;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партнери;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інвестори;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суспільство.</a:t>
            </a:r>
          </a:p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4. Формування стратегії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Визначаються ключові повідомлення, канали та способи комунікації.</a:t>
            </a:r>
          </a:p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5. Реалізація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Проводяться комунікаційні, маркетингові, соціальні та корпоративні заходи.</a:t>
            </a:r>
          </a:p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6. Моніторинг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Оцінюється реакція аудиторії та за потреби коригується стратегія.</a:t>
            </a:r>
          </a:p>
          <a:p>
            <a:pPr algn="ctr"/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Основні інструменти управління </a:t>
            </a:r>
            <a:r>
              <a:rPr lang="uk-UA" sz="2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іміджем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PR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та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зв'язки з громадськістю;</a:t>
            </a:r>
          </a:p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реклама;</a:t>
            </a:r>
          </a:p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корпоративні соціальні мережі;</a:t>
            </a:r>
          </a:p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контент-маркетинг;</a:t>
            </a:r>
          </a:p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корпоративний сайт;</a:t>
            </a:r>
          </a:p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робота зі ЗМІ;</a:t>
            </a:r>
          </a:p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участь у професійних заходах;</a:t>
            </a:r>
          </a:p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корпоративна соціальна відповідальність;</a:t>
            </a:r>
          </a:p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внутрішні комунікації;</a:t>
            </a:r>
          </a:p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робота з відгуками клієнтів;</a:t>
            </a:r>
          </a:p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антикризові комунікації;</a:t>
            </a:r>
          </a:p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формування корпоративної культури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pPr algn="just"/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	Щоб управляти </a:t>
            </a:r>
            <a:r>
              <a:rPr lang="uk-UA" dirty="0" err="1" smtClean="0">
                <a:solidFill>
                  <a:schemeClr val="accent4">
                    <a:lumMod val="75000"/>
                  </a:schemeClr>
                </a:solidFill>
              </a:rPr>
              <a:t>іміджем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, його необхідно вимірювати. Можна використовувати: опитування клієнтів; опитування працівників; аналіз відгуків; моніторинг медіа; аналіз соціальних мереж; оцінку </a:t>
            </a:r>
            <a:r>
              <a:rPr lang="uk-UA" dirty="0" err="1" smtClean="0">
                <a:solidFill>
                  <a:schemeClr val="accent4">
                    <a:lumMod val="75000"/>
                  </a:schemeClr>
                </a:solidFill>
              </a:rPr>
              <a:t>впізнаваності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 бренду; дослідження задоволеності клієнтів; аналіз репутаційних ризиків.</a:t>
            </a:r>
          </a:p>
          <a:p>
            <a:pPr algn="just"/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Імідж бізнес-структури = ідентичність + поведінка + комунікації + якість діяльності + досвід взаємодії + репутація.</a:t>
            </a:r>
            <a:endParaRPr lang="uk-UA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8505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5201900" y="0"/>
              <a:ext cx="3086100" cy="10283190"/>
            </a:xfrm>
            <a:custGeom>
              <a:avLst/>
              <a:gdLst/>
              <a:ahLst/>
              <a:cxnLst/>
              <a:rect l="l" t="t" r="r" b="b"/>
              <a:pathLst>
                <a:path w="3086100" h="10283190">
                  <a:moveTo>
                    <a:pt x="3086101" y="10282986"/>
                  </a:moveTo>
                  <a:lnTo>
                    <a:pt x="0" y="10282986"/>
                  </a:lnTo>
                  <a:lnTo>
                    <a:pt x="0" y="0"/>
                  </a:lnTo>
                  <a:lnTo>
                    <a:pt x="3086101" y="0"/>
                  </a:lnTo>
                  <a:lnTo>
                    <a:pt x="3086101" y="1028298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11226" y="0"/>
              <a:ext cx="2466846" cy="102869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20583" y="0"/>
              <a:ext cx="2466846" cy="10286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06105" y="0"/>
              <a:ext cx="2466846" cy="1028699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28720" y="218681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19905" y="1777994"/>
            <a:ext cx="6109496" cy="747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2500" b="1" dirty="0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Бренд</a:t>
            </a:r>
            <a:r>
              <a:rPr sz="2500" b="1" dirty="0">
                <a:solidFill>
                  <a:schemeClr val="accent4">
                    <a:lumMod val="75000"/>
                  </a:schemeClr>
                </a:solidFill>
                <a:latin typeface="Lucida Sans Unicode"/>
                <a:cs typeface="Lucida Sans Unicode"/>
              </a:rPr>
              <a:t>-</a:t>
            </a:r>
            <a:r>
              <a:rPr sz="2500" b="1" spc="85" dirty="0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менеджмент</a:t>
            </a:r>
            <a:r>
              <a:rPr sz="2500" spc="135" dirty="0">
                <a:latin typeface="Arial"/>
                <a:cs typeface="Arial"/>
              </a:rPr>
              <a:t> </a:t>
            </a:r>
            <a:r>
              <a:rPr sz="2500" spc="45" dirty="0">
                <a:latin typeface="Arial"/>
                <a:cs typeface="Arial"/>
              </a:rPr>
              <a:t>передбачає </a:t>
            </a:r>
            <a:r>
              <a:rPr sz="2500" spc="95" dirty="0">
                <a:latin typeface="Arial"/>
                <a:cs typeface="Arial"/>
              </a:rPr>
              <a:t>управління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90" dirty="0">
                <a:latin typeface="Arial"/>
                <a:cs typeface="Arial"/>
              </a:rPr>
              <a:t>брендом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65" dirty="0">
                <a:latin typeface="Arial"/>
                <a:cs typeface="Arial"/>
              </a:rPr>
              <a:t>з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100" dirty="0">
                <a:latin typeface="Arial"/>
                <a:cs typeface="Arial"/>
              </a:rPr>
              <a:t>боку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90" dirty="0">
                <a:latin typeface="Arial"/>
                <a:cs typeface="Arial"/>
              </a:rPr>
              <a:t>власників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40" dirty="0">
                <a:latin typeface="Arial"/>
                <a:cs typeface="Arial"/>
              </a:rPr>
              <a:t>і </a:t>
            </a:r>
            <a:r>
              <a:rPr sz="2500" spc="80" dirty="0">
                <a:latin typeface="Arial"/>
                <a:cs typeface="Arial"/>
              </a:rPr>
              <a:t>клієнтів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spc="165" dirty="0">
                <a:latin typeface="Lucida Sans Unicode"/>
                <a:cs typeface="Lucida Sans Unicode"/>
              </a:rPr>
              <a:t>(</a:t>
            </a:r>
            <a:r>
              <a:rPr sz="2500" spc="165" dirty="0">
                <a:latin typeface="Arial"/>
                <a:cs typeface="Arial"/>
              </a:rPr>
              <a:t>у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spc="75" dirty="0">
                <a:latin typeface="Arial"/>
                <a:cs typeface="Arial"/>
              </a:rPr>
              <a:t>тому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spc="80" dirty="0">
                <a:latin typeface="Arial"/>
                <a:cs typeface="Arial"/>
              </a:rPr>
              <a:t>числі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spc="110" dirty="0">
                <a:latin typeface="Arial"/>
                <a:cs typeface="Arial"/>
              </a:rPr>
              <a:t>потенційних</a:t>
            </a:r>
            <a:r>
              <a:rPr sz="2500" spc="110" dirty="0">
                <a:latin typeface="Lucida Sans Unicode"/>
                <a:cs typeface="Lucida Sans Unicode"/>
              </a:rPr>
              <a:t>).</a:t>
            </a:r>
            <a:r>
              <a:rPr sz="2500" spc="-110" dirty="0">
                <a:latin typeface="Lucida Sans Unicode"/>
                <a:cs typeface="Lucida Sans Unicode"/>
              </a:rPr>
              <a:t> </a:t>
            </a:r>
            <a:r>
              <a:rPr sz="2500" spc="-25" dirty="0">
                <a:latin typeface="Arial"/>
                <a:cs typeface="Arial"/>
              </a:rPr>
              <a:t>Під </a:t>
            </a:r>
            <a:r>
              <a:rPr sz="2500" spc="95" dirty="0">
                <a:latin typeface="Arial"/>
                <a:cs typeface="Arial"/>
              </a:rPr>
              <a:t>управлінням</a:t>
            </a:r>
            <a:r>
              <a:rPr sz="2500" spc="-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у</a:t>
            </a:r>
            <a:r>
              <a:rPr sz="2500" spc="-5" dirty="0">
                <a:latin typeface="Arial"/>
                <a:cs typeface="Arial"/>
              </a:rPr>
              <a:t> </a:t>
            </a:r>
            <a:r>
              <a:rPr sz="2500" spc="114" dirty="0">
                <a:latin typeface="Arial"/>
                <a:cs typeface="Arial"/>
              </a:rPr>
              <a:t>цьому</a:t>
            </a:r>
            <a:r>
              <a:rPr sz="2500" spc="-5" dirty="0">
                <a:latin typeface="Arial"/>
                <a:cs typeface="Arial"/>
              </a:rPr>
              <a:t> </a:t>
            </a:r>
            <a:r>
              <a:rPr sz="2500" spc="100" dirty="0">
                <a:latin typeface="Arial"/>
                <a:cs typeface="Arial"/>
              </a:rPr>
              <a:t>випадку</a:t>
            </a:r>
            <a:r>
              <a:rPr sz="2500" spc="-5" dirty="0">
                <a:latin typeface="Arial"/>
                <a:cs typeface="Arial"/>
              </a:rPr>
              <a:t> </a:t>
            </a:r>
            <a:r>
              <a:rPr sz="2500" spc="95" dirty="0">
                <a:latin typeface="Arial"/>
                <a:cs typeface="Arial"/>
              </a:rPr>
              <a:t>розуміють </a:t>
            </a:r>
            <a:r>
              <a:rPr sz="2500" spc="85" dirty="0">
                <a:latin typeface="Arial"/>
                <a:cs typeface="Arial"/>
              </a:rPr>
              <a:t>процес</a:t>
            </a:r>
            <a:r>
              <a:rPr sz="2500" spc="-10" dirty="0">
                <a:latin typeface="Arial"/>
                <a:cs typeface="Arial"/>
              </a:rPr>
              <a:t> </a:t>
            </a:r>
            <a:r>
              <a:rPr sz="2500" spc="80" dirty="0">
                <a:latin typeface="Arial"/>
                <a:cs typeface="Arial"/>
              </a:rPr>
              <a:t>цілеспрямованого </a:t>
            </a:r>
            <a:r>
              <a:rPr sz="2500" spc="75" dirty="0">
                <a:latin typeface="Arial"/>
                <a:cs typeface="Arial"/>
              </a:rPr>
              <a:t>спостереження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spc="90" dirty="0">
                <a:latin typeface="Arial"/>
                <a:cs typeface="Arial"/>
              </a:rPr>
              <a:t>і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spc="95" dirty="0">
                <a:latin typeface="Arial"/>
                <a:cs typeface="Arial"/>
              </a:rPr>
              <a:t>впливу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spc="105" dirty="0">
                <a:latin typeface="Arial"/>
                <a:cs typeface="Arial"/>
              </a:rPr>
              <a:t>на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об</a:t>
            </a:r>
            <a:r>
              <a:rPr sz="2500" spc="-10" dirty="0">
                <a:latin typeface="Lucida Sans Unicode"/>
                <a:cs typeface="Lucida Sans Unicode"/>
              </a:rPr>
              <a:t>’</a:t>
            </a:r>
            <a:r>
              <a:rPr sz="2500" spc="-10" dirty="0">
                <a:latin typeface="Arial"/>
                <a:cs typeface="Arial"/>
              </a:rPr>
              <a:t>єкт</a:t>
            </a:r>
            <a:r>
              <a:rPr sz="2500" spc="-10" dirty="0">
                <a:latin typeface="Lucida Sans Unicode"/>
                <a:cs typeface="Lucida Sans Unicode"/>
              </a:rPr>
              <a:t>: </a:t>
            </a:r>
            <a:r>
              <a:rPr sz="2500" spc="85" dirty="0">
                <a:latin typeface="Arial"/>
                <a:cs typeface="Arial"/>
              </a:rPr>
              <a:t>цільова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spc="100" dirty="0">
                <a:latin typeface="Arial"/>
                <a:cs typeface="Arial"/>
              </a:rPr>
              <a:t>зміна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spc="60" dirty="0">
                <a:latin typeface="Arial"/>
                <a:cs typeface="Arial"/>
              </a:rPr>
              <a:t>або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spc="85" dirty="0">
                <a:latin typeface="Arial"/>
                <a:cs typeface="Arial"/>
              </a:rPr>
              <a:t>цільова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spc="75" dirty="0">
                <a:latin typeface="Arial"/>
                <a:cs typeface="Arial"/>
              </a:rPr>
              <a:t>відмова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35" dirty="0">
                <a:latin typeface="Arial"/>
                <a:cs typeface="Arial"/>
              </a:rPr>
              <a:t>від </a:t>
            </a:r>
            <a:r>
              <a:rPr sz="2500" spc="135" dirty="0">
                <a:latin typeface="Arial"/>
                <a:cs typeface="Arial"/>
              </a:rPr>
              <a:t>зміни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об</a:t>
            </a:r>
            <a:r>
              <a:rPr sz="2500" spc="-10" dirty="0">
                <a:latin typeface="Lucida Sans Unicode"/>
                <a:cs typeface="Lucida Sans Unicode"/>
              </a:rPr>
              <a:t>’</a:t>
            </a:r>
            <a:r>
              <a:rPr sz="2500" spc="-10" dirty="0">
                <a:latin typeface="Arial"/>
                <a:cs typeface="Arial"/>
              </a:rPr>
              <a:t>єкта</a:t>
            </a:r>
            <a:r>
              <a:rPr sz="2500" spc="-10" dirty="0">
                <a:latin typeface="Lucida Sans Unicode"/>
                <a:cs typeface="Lucida Sans Unicode"/>
              </a:rPr>
              <a:t>.</a:t>
            </a:r>
            <a:endParaRPr sz="2500" dirty="0">
              <a:latin typeface="Lucida Sans Unicode"/>
              <a:cs typeface="Lucida Sans Unicode"/>
            </a:endParaRPr>
          </a:p>
          <a:p>
            <a:pPr marL="12700" marR="71120" algn="just">
              <a:lnSpc>
                <a:spcPct val="114999"/>
              </a:lnSpc>
            </a:pPr>
            <a:r>
              <a:rPr sz="2500" spc="50" dirty="0">
                <a:latin typeface="Arial"/>
                <a:cs typeface="Arial"/>
              </a:rPr>
              <a:t>Персонал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spc="80" dirty="0">
                <a:latin typeface="Arial"/>
                <a:cs typeface="Arial"/>
              </a:rPr>
              <a:t>підприємства</a:t>
            </a:r>
            <a:r>
              <a:rPr sz="2500" spc="-10" dirty="0">
                <a:latin typeface="Arial"/>
                <a:cs typeface="Arial"/>
              </a:rPr>
              <a:t> </a:t>
            </a:r>
            <a:r>
              <a:rPr sz="2500" spc="80" dirty="0">
                <a:latin typeface="Arial"/>
                <a:cs typeface="Arial"/>
              </a:rPr>
              <a:t>незалежно</a:t>
            </a:r>
            <a:r>
              <a:rPr sz="2500" spc="-10" dirty="0">
                <a:latin typeface="Arial"/>
                <a:cs typeface="Arial"/>
              </a:rPr>
              <a:t> </a:t>
            </a:r>
            <a:r>
              <a:rPr sz="2500" spc="35" dirty="0">
                <a:latin typeface="Arial"/>
                <a:cs typeface="Arial"/>
              </a:rPr>
              <a:t>від </a:t>
            </a:r>
            <a:r>
              <a:rPr sz="2500" dirty="0">
                <a:latin typeface="Arial"/>
                <a:cs typeface="Arial"/>
              </a:rPr>
              <a:t>часу</a:t>
            </a:r>
            <a:r>
              <a:rPr sz="2500" spc="15" dirty="0">
                <a:latin typeface="Arial"/>
                <a:cs typeface="Arial"/>
              </a:rPr>
              <a:t> </a:t>
            </a:r>
            <a:r>
              <a:rPr sz="2500" spc="145" dirty="0">
                <a:latin typeface="Arial"/>
                <a:cs typeface="Arial"/>
              </a:rPr>
              <a:t>його</a:t>
            </a:r>
            <a:r>
              <a:rPr sz="2500" spc="15" dirty="0">
                <a:latin typeface="Arial"/>
                <a:cs typeface="Arial"/>
              </a:rPr>
              <a:t> </a:t>
            </a:r>
            <a:r>
              <a:rPr sz="2500" spc="114" dirty="0">
                <a:latin typeface="Arial"/>
                <a:cs typeface="Arial"/>
              </a:rPr>
              <a:t>прийняття</a:t>
            </a:r>
            <a:r>
              <a:rPr sz="2500" spc="15" dirty="0">
                <a:latin typeface="Arial"/>
                <a:cs typeface="Arial"/>
              </a:rPr>
              <a:t> </a:t>
            </a:r>
            <a:r>
              <a:rPr sz="2500" spc="105" dirty="0">
                <a:latin typeface="Arial"/>
                <a:cs typeface="Arial"/>
              </a:rPr>
              <a:t>на</a:t>
            </a:r>
            <a:r>
              <a:rPr sz="2500" spc="15" dirty="0">
                <a:latin typeface="Arial"/>
                <a:cs typeface="Arial"/>
              </a:rPr>
              <a:t> </a:t>
            </a:r>
            <a:r>
              <a:rPr sz="2500" spc="80" dirty="0">
                <a:latin typeface="Arial"/>
                <a:cs typeface="Arial"/>
              </a:rPr>
              <a:t>роботу</a:t>
            </a:r>
            <a:r>
              <a:rPr sz="2500" spc="20" dirty="0">
                <a:latin typeface="Arial"/>
                <a:cs typeface="Arial"/>
              </a:rPr>
              <a:t> </a:t>
            </a:r>
            <a:r>
              <a:rPr sz="2500" spc="135" dirty="0">
                <a:latin typeface="Arial"/>
                <a:cs typeface="Arial"/>
              </a:rPr>
              <a:t>повинен </a:t>
            </a:r>
            <a:r>
              <a:rPr sz="2500" spc="50" dirty="0">
                <a:latin typeface="Arial"/>
                <a:cs typeface="Arial"/>
              </a:rPr>
              <a:t>формувати</a:t>
            </a:r>
            <a:r>
              <a:rPr sz="2500" spc="-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у</a:t>
            </a:r>
            <a:r>
              <a:rPr sz="2500" spc="-5" dirty="0">
                <a:latin typeface="Arial"/>
                <a:cs typeface="Arial"/>
              </a:rPr>
              <a:t> </a:t>
            </a:r>
            <a:r>
              <a:rPr sz="2500" spc="105" dirty="0">
                <a:latin typeface="Arial"/>
                <a:cs typeface="Arial"/>
              </a:rPr>
              <a:t>споживача</a:t>
            </a:r>
            <a:r>
              <a:rPr sz="2500" spc="-5" dirty="0">
                <a:latin typeface="Arial"/>
                <a:cs typeface="Arial"/>
              </a:rPr>
              <a:t> </a:t>
            </a:r>
            <a:r>
              <a:rPr sz="2500" spc="135" dirty="0">
                <a:latin typeface="Arial"/>
                <a:cs typeface="Arial"/>
              </a:rPr>
              <a:t>позитивний </a:t>
            </a:r>
            <a:r>
              <a:rPr sz="2500" spc="95" dirty="0">
                <a:latin typeface="Arial"/>
                <a:cs typeface="Arial"/>
              </a:rPr>
              <a:t>імідж</a:t>
            </a:r>
            <a:r>
              <a:rPr sz="2500" dirty="0">
                <a:latin typeface="Arial"/>
                <a:cs typeface="Arial"/>
              </a:rPr>
              <a:t> товару</a:t>
            </a:r>
            <a:r>
              <a:rPr sz="2500" dirty="0">
                <a:latin typeface="Lucida Sans Unicode"/>
                <a:cs typeface="Lucida Sans Unicode"/>
              </a:rPr>
              <a:t>,</a:t>
            </a:r>
            <a:r>
              <a:rPr sz="2500" spc="-90" dirty="0">
                <a:latin typeface="Lucida Sans Unicode"/>
                <a:cs typeface="Lucida Sans Unicode"/>
              </a:rPr>
              <a:t> </a:t>
            </a:r>
            <a:r>
              <a:rPr sz="2500" spc="85" dirty="0">
                <a:latin typeface="Arial"/>
                <a:cs typeface="Arial"/>
              </a:rPr>
              <a:t>послуги</a:t>
            </a:r>
            <a:r>
              <a:rPr sz="2500" spc="5" dirty="0">
                <a:latin typeface="Arial"/>
                <a:cs typeface="Arial"/>
              </a:rPr>
              <a:t> </a:t>
            </a:r>
            <a:r>
              <a:rPr sz="2500" spc="60" dirty="0">
                <a:latin typeface="Arial"/>
                <a:cs typeface="Arial"/>
              </a:rPr>
              <a:t>або</a:t>
            </a:r>
            <a:r>
              <a:rPr sz="2500" spc="5" dirty="0">
                <a:latin typeface="Arial"/>
                <a:cs typeface="Arial"/>
              </a:rPr>
              <a:t> </a:t>
            </a:r>
            <a:r>
              <a:rPr sz="2500" spc="105" dirty="0">
                <a:latin typeface="Arial"/>
                <a:cs typeface="Arial"/>
              </a:rPr>
              <a:t>торгового </a:t>
            </a:r>
            <a:r>
              <a:rPr sz="2500" spc="65" dirty="0">
                <a:latin typeface="Arial"/>
                <a:cs typeface="Arial"/>
              </a:rPr>
              <a:t>бренда</a:t>
            </a:r>
            <a:r>
              <a:rPr sz="2500" spc="-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та</a:t>
            </a:r>
            <a:r>
              <a:rPr sz="2500" spc="-5" dirty="0">
                <a:latin typeface="Arial"/>
                <a:cs typeface="Arial"/>
              </a:rPr>
              <a:t> </a:t>
            </a:r>
            <a:r>
              <a:rPr sz="2500" spc="100" dirty="0">
                <a:latin typeface="Arial"/>
                <a:cs typeface="Arial"/>
              </a:rPr>
              <a:t>сприяти</a:t>
            </a:r>
            <a:r>
              <a:rPr sz="2500" spc="-5" dirty="0">
                <a:latin typeface="Arial"/>
                <a:cs typeface="Arial"/>
              </a:rPr>
              <a:t> </a:t>
            </a:r>
            <a:r>
              <a:rPr sz="2500" spc="75" dirty="0">
                <a:latin typeface="Arial"/>
                <a:cs typeface="Arial"/>
              </a:rPr>
              <a:t>формуванню </a:t>
            </a:r>
            <a:r>
              <a:rPr sz="2500" spc="80" dirty="0">
                <a:latin typeface="Arial"/>
                <a:cs typeface="Arial"/>
              </a:rPr>
              <a:t>додаткових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spc="110" dirty="0">
                <a:latin typeface="Arial"/>
                <a:cs typeface="Arial"/>
              </a:rPr>
              <a:t>мотивів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105" dirty="0">
                <a:latin typeface="Arial"/>
                <a:cs typeface="Arial"/>
              </a:rPr>
              <a:t>отримати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75" dirty="0">
                <a:latin typeface="Arial"/>
                <a:cs typeface="Arial"/>
              </a:rPr>
              <a:t>товар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15" dirty="0">
                <a:latin typeface="Arial"/>
                <a:cs typeface="Arial"/>
              </a:rPr>
              <a:t>з </a:t>
            </a:r>
            <a:r>
              <a:rPr sz="2500" spc="105" dirty="0">
                <a:latin typeface="Arial"/>
                <a:cs typeface="Arial"/>
              </a:rPr>
              <a:t>відповідним</a:t>
            </a:r>
            <a:r>
              <a:rPr sz="2500" spc="15" dirty="0">
                <a:latin typeface="Arial"/>
                <a:cs typeface="Arial"/>
              </a:rPr>
              <a:t> </a:t>
            </a:r>
            <a:r>
              <a:rPr sz="2500" spc="70" dirty="0">
                <a:latin typeface="Arial"/>
                <a:cs typeface="Arial"/>
              </a:rPr>
              <a:t>маркуванням</a:t>
            </a:r>
            <a:r>
              <a:rPr sz="2500" spc="70" dirty="0">
                <a:latin typeface="Lucida Sans Unicode"/>
                <a:cs typeface="Lucida Sans Unicode"/>
              </a:rPr>
              <a:t>,</a:t>
            </a:r>
            <a:r>
              <a:rPr sz="2500" spc="-80" dirty="0">
                <a:latin typeface="Lucida Sans Unicode"/>
                <a:cs typeface="Lucida Sans Unicode"/>
              </a:rPr>
              <a:t> </a:t>
            </a:r>
            <a:r>
              <a:rPr sz="2500" spc="125" dirty="0">
                <a:latin typeface="Arial"/>
                <a:cs typeface="Arial"/>
              </a:rPr>
              <a:t>зробивши </a:t>
            </a:r>
            <a:r>
              <a:rPr sz="2500" spc="114" dirty="0">
                <a:latin typeface="Arial"/>
                <a:cs typeface="Arial"/>
              </a:rPr>
              <a:t>вибір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серед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spc="95" dirty="0">
                <a:latin typeface="Arial"/>
                <a:cs typeface="Arial"/>
              </a:rPr>
              <a:t>різноманітності</a:t>
            </a:r>
            <a:r>
              <a:rPr sz="2500" spc="15" dirty="0">
                <a:latin typeface="Arial"/>
                <a:cs typeface="Arial"/>
              </a:rPr>
              <a:t> </a:t>
            </a:r>
            <a:r>
              <a:rPr sz="2500" spc="145" dirty="0">
                <a:latin typeface="Arial"/>
                <a:cs typeface="Arial"/>
              </a:rPr>
              <a:t>інших </a:t>
            </a:r>
            <a:r>
              <a:rPr sz="2500" spc="95" dirty="0">
                <a:latin typeface="Arial"/>
                <a:cs typeface="Arial"/>
              </a:rPr>
              <a:t>пропозицій</a:t>
            </a:r>
            <a:r>
              <a:rPr sz="2500" spc="95" dirty="0">
                <a:latin typeface="Lucida Sans Unicode"/>
                <a:cs typeface="Lucida Sans Unicode"/>
              </a:rPr>
              <a:t>.</a:t>
            </a:r>
            <a:endParaRPr sz="25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6202660" cy="10279380"/>
            <a:chOff x="0" y="0"/>
            <a:chExt cx="16202660" cy="1027938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500235" cy="10279380"/>
            </a:xfrm>
            <a:custGeom>
              <a:avLst/>
              <a:gdLst/>
              <a:ahLst/>
              <a:cxnLst/>
              <a:rect l="l" t="t" r="r" b="b"/>
              <a:pathLst>
                <a:path w="9500235" h="10279380">
                  <a:moveTo>
                    <a:pt x="9499616" y="10278881"/>
                  </a:moveTo>
                  <a:lnTo>
                    <a:pt x="0" y="10278881"/>
                  </a:lnTo>
                  <a:lnTo>
                    <a:pt x="0" y="0"/>
                  </a:lnTo>
                  <a:lnTo>
                    <a:pt x="9499616" y="0"/>
                  </a:lnTo>
                  <a:lnTo>
                    <a:pt x="9499616" y="10278881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8742" y="1028830"/>
              <a:ext cx="1114425" cy="742950"/>
            </a:xfrm>
            <a:custGeom>
              <a:avLst/>
              <a:gdLst/>
              <a:ahLst/>
              <a:cxnLst/>
              <a:rect l="l" t="t" r="r" b="b"/>
              <a:pathLst>
                <a:path w="1114425" h="742950">
                  <a:moveTo>
                    <a:pt x="470847" y="410210"/>
                  </a:moveTo>
                  <a:lnTo>
                    <a:pt x="453929" y="410210"/>
                  </a:lnTo>
                  <a:lnTo>
                    <a:pt x="451221" y="407670"/>
                  </a:lnTo>
                  <a:lnTo>
                    <a:pt x="448125" y="405130"/>
                  </a:lnTo>
                  <a:lnTo>
                    <a:pt x="209811" y="269240"/>
                  </a:lnTo>
                  <a:lnTo>
                    <a:pt x="162733" y="241300"/>
                  </a:lnTo>
                  <a:lnTo>
                    <a:pt x="115616" y="214630"/>
                  </a:lnTo>
                  <a:lnTo>
                    <a:pt x="75042" y="185420"/>
                  </a:lnTo>
                  <a:lnTo>
                    <a:pt x="46807" y="143510"/>
                  </a:lnTo>
                  <a:lnTo>
                    <a:pt x="28857" y="96520"/>
                  </a:lnTo>
                  <a:lnTo>
                    <a:pt x="13064" y="49530"/>
                  </a:lnTo>
                  <a:lnTo>
                    <a:pt x="6145" y="24130"/>
                  </a:lnTo>
                  <a:lnTo>
                    <a:pt x="3108" y="12700"/>
                  </a:lnTo>
                  <a:lnTo>
                    <a:pt x="0" y="0"/>
                  </a:lnTo>
                  <a:lnTo>
                    <a:pt x="3120" y="0"/>
                  </a:lnTo>
                  <a:lnTo>
                    <a:pt x="4456" y="2540"/>
                  </a:lnTo>
                  <a:lnTo>
                    <a:pt x="5573" y="3810"/>
                  </a:lnTo>
                  <a:lnTo>
                    <a:pt x="34420" y="41910"/>
                  </a:lnTo>
                  <a:lnTo>
                    <a:pt x="65744" y="77470"/>
                  </a:lnTo>
                  <a:lnTo>
                    <a:pt x="99459" y="111760"/>
                  </a:lnTo>
                  <a:lnTo>
                    <a:pt x="135481" y="142240"/>
                  </a:lnTo>
                  <a:lnTo>
                    <a:pt x="173722" y="170180"/>
                  </a:lnTo>
                  <a:lnTo>
                    <a:pt x="258879" y="223520"/>
                  </a:lnTo>
                  <a:lnTo>
                    <a:pt x="303732" y="250190"/>
                  </a:lnTo>
                  <a:lnTo>
                    <a:pt x="348785" y="275590"/>
                  </a:lnTo>
                  <a:lnTo>
                    <a:pt x="394166" y="302260"/>
                  </a:lnTo>
                  <a:lnTo>
                    <a:pt x="435514" y="336550"/>
                  </a:lnTo>
                  <a:lnTo>
                    <a:pt x="461554" y="383540"/>
                  </a:lnTo>
                  <a:lnTo>
                    <a:pt x="467865" y="401320"/>
                  </a:lnTo>
                  <a:lnTo>
                    <a:pt x="470847" y="410210"/>
                  </a:lnTo>
                  <a:close/>
                </a:path>
                <a:path w="1114425" h="742950">
                  <a:moveTo>
                    <a:pt x="906462" y="419100"/>
                  </a:moveTo>
                  <a:lnTo>
                    <a:pt x="641960" y="419100"/>
                  </a:lnTo>
                  <a:lnTo>
                    <a:pt x="644975" y="410210"/>
                  </a:lnTo>
                  <a:lnTo>
                    <a:pt x="647820" y="401320"/>
                  </a:lnTo>
                  <a:lnTo>
                    <a:pt x="663315" y="363220"/>
                  </a:lnTo>
                  <a:lnTo>
                    <a:pt x="689333" y="325120"/>
                  </a:lnTo>
                  <a:lnTo>
                    <a:pt x="752538" y="284480"/>
                  </a:lnTo>
                  <a:lnTo>
                    <a:pt x="796595" y="259080"/>
                  </a:lnTo>
                  <a:lnTo>
                    <a:pt x="840632" y="232410"/>
                  </a:lnTo>
                  <a:lnTo>
                    <a:pt x="884727" y="207010"/>
                  </a:lnTo>
                  <a:lnTo>
                    <a:pt x="928390" y="179070"/>
                  </a:lnTo>
                  <a:lnTo>
                    <a:pt x="969901" y="149860"/>
                  </a:lnTo>
                  <a:lnTo>
                    <a:pt x="1009072" y="116840"/>
                  </a:lnTo>
                  <a:lnTo>
                    <a:pt x="1045717" y="82550"/>
                  </a:lnTo>
                  <a:lnTo>
                    <a:pt x="1079648" y="44450"/>
                  </a:lnTo>
                  <a:lnTo>
                    <a:pt x="1110678" y="2540"/>
                  </a:lnTo>
                  <a:lnTo>
                    <a:pt x="1111637" y="1270"/>
                  </a:lnTo>
                  <a:lnTo>
                    <a:pt x="1113204" y="0"/>
                  </a:lnTo>
                  <a:lnTo>
                    <a:pt x="1114425" y="0"/>
                  </a:lnTo>
                  <a:lnTo>
                    <a:pt x="1114425" y="11430"/>
                  </a:lnTo>
                  <a:lnTo>
                    <a:pt x="1107955" y="31750"/>
                  </a:lnTo>
                  <a:lnTo>
                    <a:pt x="1098413" y="63500"/>
                  </a:lnTo>
                  <a:lnTo>
                    <a:pt x="1077919" y="124460"/>
                  </a:lnTo>
                  <a:lnTo>
                    <a:pt x="1045491" y="179070"/>
                  </a:lnTo>
                  <a:lnTo>
                    <a:pt x="994868" y="218440"/>
                  </a:lnTo>
                  <a:lnTo>
                    <a:pt x="902275" y="269240"/>
                  </a:lnTo>
                  <a:lnTo>
                    <a:pt x="856183" y="295910"/>
                  </a:lnTo>
                  <a:lnTo>
                    <a:pt x="764133" y="347980"/>
                  </a:lnTo>
                  <a:lnTo>
                    <a:pt x="661132" y="408940"/>
                  </a:lnTo>
                  <a:lnTo>
                    <a:pt x="707474" y="408940"/>
                  </a:lnTo>
                  <a:lnTo>
                    <a:pt x="660707" y="417830"/>
                  </a:lnTo>
                  <a:lnTo>
                    <a:pt x="907891" y="417830"/>
                  </a:lnTo>
                  <a:lnTo>
                    <a:pt x="906462" y="419100"/>
                  </a:lnTo>
                  <a:close/>
                </a:path>
                <a:path w="1114425" h="742950">
                  <a:moveTo>
                    <a:pt x="473403" y="417830"/>
                  </a:moveTo>
                  <a:lnTo>
                    <a:pt x="454961" y="417830"/>
                  </a:lnTo>
                  <a:lnTo>
                    <a:pt x="412433" y="410210"/>
                  </a:lnTo>
                  <a:lnTo>
                    <a:pt x="217050" y="377190"/>
                  </a:lnTo>
                  <a:lnTo>
                    <a:pt x="168678" y="360680"/>
                  </a:lnTo>
                  <a:lnTo>
                    <a:pt x="133829" y="323850"/>
                  </a:lnTo>
                  <a:lnTo>
                    <a:pt x="118937" y="297180"/>
                  </a:lnTo>
                  <a:lnTo>
                    <a:pt x="103902" y="270510"/>
                  </a:lnTo>
                  <a:lnTo>
                    <a:pt x="88816" y="242570"/>
                  </a:lnTo>
                  <a:lnTo>
                    <a:pt x="72609" y="214630"/>
                  </a:lnTo>
                  <a:lnTo>
                    <a:pt x="72050" y="212090"/>
                  </a:lnTo>
                  <a:lnTo>
                    <a:pt x="70302" y="207010"/>
                  </a:lnTo>
                  <a:lnTo>
                    <a:pt x="112071" y="232410"/>
                  </a:lnTo>
                  <a:lnTo>
                    <a:pt x="196201" y="280670"/>
                  </a:lnTo>
                  <a:lnTo>
                    <a:pt x="281174" y="326390"/>
                  </a:lnTo>
                  <a:lnTo>
                    <a:pt x="367060" y="369570"/>
                  </a:lnTo>
                  <a:lnTo>
                    <a:pt x="453929" y="410210"/>
                  </a:lnTo>
                  <a:lnTo>
                    <a:pt x="470847" y="410210"/>
                  </a:lnTo>
                  <a:lnTo>
                    <a:pt x="473403" y="417830"/>
                  </a:lnTo>
                  <a:close/>
                </a:path>
                <a:path w="1114425" h="742950">
                  <a:moveTo>
                    <a:pt x="707474" y="408940"/>
                  </a:moveTo>
                  <a:lnTo>
                    <a:pt x="661132" y="408940"/>
                  </a:lnTo>
                  <a:lnTo>
                    <a:pt x="791577" y="347980"/>
                  </a:lnTo>
                  <a:lnTo>
                    <a:pt x="834504" y="326390"/>
                  </a:lnTo>
                  <a:lnTo>
                    <a:pt x="919601" y="280670"/>
                  </a:lnTo>
                  <a:lnTo>
                    <a:pt x="1003769" y="232410"/>
                  </a:lnTo>
                  <a:lnTo>
                    <a:pt x="1045536" y="207010"/>
                  </a:lnTo>
                  <a:lnTo>
                    <a:pt x="1044225" y="210820"/>
                  </a:lnTo>
                  <a:lnTo>
                    <a:pt x="1044018" y="212090"/>
                  </a:lnTo>
                  <a:lnTo>
                    <a:pt x="1010645" y="271780"/>
                  </a:lnTo>
                  <a:lnTo>
                    <a:pt x="994159" y="302260"/>
                  </a:lnTo>
                  <a:lnTo>
                    <a:pt x="964675" y="347980"/>
                  </a:lnTo>
                  <a:lnTo>
                    <a:pt x="930589" y="369570"/>
                  </a:lnTo>
                  <a:lnTo>
                    <a:pt x="874420" y="381000"/>
                  </a:lnTo>
                  <a:lnTo>
                    <a:pt x="803213" y="392430"/>
                  </a:lnTo>
                  <a:lnTo>
                    <a:pt x="767642" y="398780"/>
                  </a:lnTo>
                  <a:lnTo>
                    <a:pt x="740878" y="402590"/>
                  </a:lnTo>
                  <a:lnTo>
                    <a:pt x="707474" y="408940"/>
                  </a:lnTo>
                  <a:close/>
                </a:path>
                <a:path w="1114425" h="742950">
                  <a:moveTo>
                    <a:pt x="475286" y="314960"/>
                  </a:moveTo>
                  <a:lnTo>
                    <a:pt x="475583" y="303530"/>
                  </a:lnTo>
                  <a:lnTo>
                    <a:pt x="480165" y="294640"/>
                  </a:lnTo>
                  <a:lnTo>
                    <a:pt x="488994" y="288290"/>
                  </a:lnTo>
                  <a:lnTo>
                    <a:pt x="502035" y="285750"/>
                  </a:lnTo>
                  <a:lnTo>
                    <a:pt x="512660" y="285750"/>
                  </a:lnTo>
                  <a:lnTo>
                    <a:pt x="515744" y="283210"/>
                  </a:lnTo>
                  <a:lnTo>
                    <a:pt x="525871" y="275590"/>
                  </a:lnTo>
                  <a:lnTo>
                    <a:pt x="536611" y="271780"/>
                  </a:lnTo>
                  <a:lnTo>
                    <a:pt x="547873" y="271780"/>
                  </a:lnTo>
                  <a:lnTo>
                    <a:pt x="559564" y="273050"/>
                  </a:lnTo>
                  <a:lnTo>
                    <a:pt x="579336" y="279400"/>
                  </a:lnTo>
                  <a:lnTo>
                    <a:pt x="596436" y="289560"/>
                  </a:lnTo>
                  <a:lnTo>
                    <a:pt x="597782" y="290830"/>
                  </a:lnTo>
                  <a:lnTo>
                    <a:pt x="532269" y="290830"/>
                  </a:lnTo>
                  <a:lnTo>
                    <a:pt x="532135" y="294640"/>
                  </a:lnTo>
                  <a:lnTo>
                    <a:pt x="532046" y="297180"/>
                  </a:lnTo>
                  <a:lnTo>
                    <a:pt x="532002" y="298450"/>
                  </a:lnTo>
                  <a:lnTo>
                    <a:pt x="605854" y="298450"/>
                  </a:lnTo>
                  <a:lnTo>
                    <a:pt x="609890" y="302260"/>
                  </a:lnTo>
                  <a:lnTo>
                    <a:pt x="614305" y="312420"/>
                  </a:lnTo>
                  <a:lnTo>
                    <a:pt x="495868" y="312420"/>
                  </a:lnTo>
                  <a:lnTo>
                    <a:pt x="475286" y="314960"/>
                  </a:lnTo>
                  <a:close/>
                </a:path>
                <a:path w="1114425" h="742950">
                  <a:moveTo>
                    <a:pt x="605854" y="298450"/>
                  </a:moveTo>
                  <a:lnTo>
                    <a:pt x="553748" y="298450"/>
                  </a:lnTo>
                  <a:lnTo>
                    <a:pt x="553833" y="297180"/>
                  </a:lnTo>
                  <a:lnTo>
                    <a:pt x="553918" y="295910"/>
                  </a:lnTo>
                  <a:lnTo>
                    <a:pt x="532269" y="290830"/>
                  </a:lnTo>
                  <a:lnTo>
                    <a:pt x="597782" y="290830"/>
                  </a:lnTo>
                  <a:lnTo>
                    <a:pt x="605854" y="298450"/>
                  </a:lnTo>
                  <a:close/>
                </a:path>
                <a:path w="1114425" h="742950">
                  <a:moveTo>
                    <a:pt x="641960" y="419100"/>
                  </a:moveTo>
                  <a:lnTo>
                    <a:pt x="473829" y="419100"/>
                  </a:lnTo>
                  <a:lnTo>
                    <a:pt x="493402" y="411480"/>
                  </a:lnTo>
                  <a:lnTo>
                    <a:pt x="509413" y="397510"/>
                  </a:lnTo>
                  <a:lnTo>
                    <a:pt x="520418" y="377190"/>
                  </a:lnTo>
                  <a:lnTo>
                    <a:pt x="524972" y="354330"/>
                  </a:lnTo>
                  <a:lnTo>
                    <a:pt x="521895" y="334010"/>
                  </a:lnTo>
                  <a:lnTo>
                    <a:pt x="511799" y="320040"/>
                  </a:lnTo>
                  <a:lnTo>
                    <a:pt x="495868" y="312420"/>
                  </a:lnTo>
                  <a:lnTo>
                    <a:pt x="614305" y="312420"/>
                  </a:lnTo>
                  <a:lnTo>
                    <a:pt x="618720" y="322580"/>
                  </a:lnTo>
                  <a:lnTo>
                    <a:pt x="619982" y="328930"/>
                  </a:lnTo>
                  <a:lnTo>
                    <a:pt x="620079" y="331470"/>
                  </a:lnTo>
                  <a:lnTo>
                    <a:pt x="620176" y="334010"/>
                  </a:lnTo>
                  <a:lnTo>
                    <a:pt x="620273" y="336550"/>
                  </a:lnTo>
                  <a:lnTo>
                    <a:pt x="620050" y="342900"/>
                  </a:lnTo>
                  <a:lnTo>
                    <a:pt x="619924" y="345440"/>
                  </a:lnTo>
                  <a:lnTo>
                    <a:pt x="619594" y="350520"/>
                  </a:lnTo>
                  <a:lnTo>
                    <a:pt x="620328" y="368300"/>
                  </a:lnTo>
                  <a:lnTo>
                    <a:pt x="620381" y="369570"/>
                  </a:lnTo>
                  <a:lnTo>
                    <a:pt x="624475" y="386080"/>
                  </a:lnTo>
                  <a:lnTo>
                    <a:pt x="631721" y="402590"/>
                  </a:lnTo>
                  <a:lnTo>
                    <a:pt x="641960" y="419100"/>
                  </a:lnTo>
                  <a:close/>
                </a:path>
                <a:path w="1114425" h="742950">
                  <a:moveTo>
                    <a:pt x="907891" y="417830"/>
                  </a:moveTo>
                  <a:lnTo>
                    <a:pt x="660707" y="417830"/>
                  </a:lnTo>
                  <a:lnTo>
                    <a:pt x="707949" y="415290"/>
                  </a:lnTo>
                  <a:lnTo>
                    <a:pt x="755045" y="411480"/>
                  </a:lnTo>
                  <a:lnTo>
                    <a:pt x="848902" y="401320"/>
                  </a:lnTo>
                  <a:lnTo>
                    <a:pt x="895716" y="394970"/>
                  </a:lnTo>
                  <a:lnTo>
                    <a:pt x="942487" y="387350"/>
                  </a:lnTo>
                  <a:lnTo>
                    <a:pt x="940168" y="391160"/>
                  </a:lnTo>
                  <a:lnTo>
                    <a:pt x="934983" y="394970"/>
                  </a:lnTo>
                  <a:lnTo>
                    <a:pt x="916464" y="410210"/>
                  </a:lnTo>
                  <a:lnTo>
                    <a:pt x="907891" y="417830"/>
                  </a:lnTo>
                  <a:close/>
                </a:path>
                <a:path w="1114425" h="742950">
                  <a:moveTo>
                    <a:pt x="297002" y="474980"/>
                  </a:moveTo>
                  <a:lnTo>
                    <a:pt x="282441" y="473710"/>
                  </a:lnTo>
                  <a:lnTo>
                    <a:pt x="268782" y="468630"/>
                  </a:lnTo>
                  <a:lnTo>
                    <a:pt x="255674" y="459740"/>
                  </a:lnTo>
                  <a:lnTo>
                    <a:pt x="239262" y="444500"/>
                  </a:lnTo>
                  <a:lnTo>
                    <a:pt x="205582" y="416560"/>
                  </a:lnTo>
                  <a:lnTo>
                    <a:pt x="188699" y="401320"/>
                  </a:lnTo>
                  <a:lnTo>
                    <a:pt x="183356" y="397510"/>
                  </a:lnTo>
                  <a:lnTo>
                    <a:pt x="177904" y="392430"/>
                  </a:lnTo>
                  <a:lnTo>
                    <a:pt x="172513" y="388620"/>
                  </a:lnTo>
                  <a:lnTo>
                    <a:pt x="266646" y="401320"/>
                  </a:lnTo>
                  <a:lnTo>
                    <a:pt x="360674" y="411480"/>
                  </a:lnTo>
                  <a:lnTo>
                    <a:pt x="407762" y="415290"/>
                  </a:lnTo>
                  <a:lnTo>
                    <a:pt x="454961" y="417830"/>
                  </a:lnTo>
                  <a:lnTo>
                    <a:pt x="473403" y="417830"/>
                  </a:lnTo>
                  <a:lnTo>
                    <a:pt x="473829" y="419100"/>
                  </a:lnTo>
                  <a:lnTo>
                    <a:pt x="906462" y="419100"/>
                  </a:lnTo>
                  <a:lnTo>
                    <a:pt x="899317" y="425450"/>
                  </a:lnTo>
                  <a:lnTo>
                    <a:pt x="452605" y="425450"/>
                  </a:lnTo>
                  <a:lnTo>
                    <a:pt x="416463" y="436880"/>
                  </a:lnTo>
                  <a:lnTo>
                    <a:pt x="312814" y="471170"/>
                  </a:lnTo>
                  <a:lnTo>
                    <a:pt x="297002" y="474980"/>
                  </a:lnTo>
                  <a:close/>
                </a:path>
                <a:path w="1114425" h="742950">
                  <a:moveTo>
                    <a:pt x="402787" y="652780"/>
                  </a:moveTo>
                  <a:lnTo>
                    <a:pt x="385231" y="629920"/>
                  </a:lnTo>
                  <a:lnTo>
                    <a:pt x="367968" y="608330"/>
                  </a:lnTo>
                  <a:lnTo>
                    <a:pt x="351130" y="586740"/>
                  </a:lnTo>
                  <a:lnTo>
                    <a:pt x="334852" y="563880"/>
                  </a:lnTo>
                  <a:lnTo>
                    <a:pt x="326468" y="547370"/>
                  </a:lnTo>
                  <a:lnTo>
                    <a:pt x="324939" y="530860"/>
                  </a:lnTo>
                  <a:lnTo>
                    <a:pt x="324821" y="529590"/>
                  </a:lnTo>
                  <a:lnTo>
                    <a:pt x="329656" y="514350"/>
                  </a:lnTo>
                  <a:lnTo>
                    <a:pt x="354965" y="483870"/>
                  </a:lnTo>
                  <a:lnTo>
                    <a:pt x="386868" y="459740"/>
                  </a:lnTo>
                  <a:lnTo>
                    <a:pt x="443047" y="431800"/>
                  </a:lnTo>
                  <a:lnTo>
                    <a:pt x="455981" y="426720"/>
                  </a:lnTo>
                  <a:lnTo>
                    <a:pt x="454184" y="425450"/>
                  </a:lnTo>
                  <a:lnTo>
                    <a:pt x="648043" y="425450"/>
                  </a:lnTo>
                  <a:lnTo>
                    <a:pt x="647946" y="426720"/>
                  </a:lnTo>
                  <a:lnTo>
                    <a:pt x="468596" y="426720"/>
                  </a:lnTo>
                  <a:lnTo>
                    <a:pt x="434152" y="464820"/>
                  </a:lnTo>
                  <a:lnTo>
                    <a:pt x="410644" y="508000"/>
                  </a:lnTo>
                  <a:lnTo>
                    <a:pt x="397777" y="552450"/>
                  </a:lnTo>
                  <a:lnTo>
                    <a:pt x="395256" y="600710"/>
                  </a:lnTo>
                  <a:lnTo>
                    <a:pt x="402787" y="652780"/>
                  </a:lnTo>
                  <a:close/>
                </a:path>
                <a:path w="1114425" h="742950">
                  <a:moveTo>
                    <a:pt x="713355" y="652780"/>
                  </a:moveTo>
                  <a:lnTo>
                    <a:pt x="718720" y="621030"/>
                  </a:lnTo>
                  <a:lnTo>
                    <a:pt x="720713" y="590550"/>
                  </a:lnTo>
                  <a:lnTo>
                    <a:pt x="718891" y="560070"/>
                  </a:lnTo>
                  <a:lnTo>
                    <a:pt x="702390" y="500380"/>
                  </a:lnTo>
                  <a:lnTo>
                    <a:pt x="669902" y="448310"/>
                  </a:lnTo>
                  <a:lnTo>
                    <a:pt x="648043" y="425450"/>
                  </a:lnTo>
                  <a:lnTo>
                    <a:pt x="660064" y="425450"/>
                  </a:lnTo>
                  <a:lnTo>
                    <a:pt x="666426" y="429260"/>
                  </a:lnTo>
                  <a:lnTo>
                    <a:pt x="673359" y="433070"/>
                  </a:lnTo>
                  <a:lnTo>
                    <a:pt x="680304" y="435610"/>
                  </a:lnTo>
                  <a:lnTo>
                    <a:pt x="705600" y="447040"/>
                  </a:lnTo>
                  <a:lnTo>
                    <a:pt x="752235" y="477520"/>
                  </a:lnTo>
                  <a:lnTo>
                    <a:pt x="785485" y="513080"/>
                  </a:lnTo>
                  <a:lnTo>
                    <a:pt x="790605" y="530860"/>
                  </a:lnTo>
                  <a:lnTo>
                    <a:pt x="788199" y="548640"/>
                  </a:lnTo>
                  <a:lnTo>
                    <a:pt x="778266" y="567690"/>
                  </a:lnTo>
                  <a:lnTo>
                    <a:pt x="773148" y="575310"/>
                  </a:lnTo>
                  <a:lnTo>
                    <a:pt x="767953" y="582930"/>
                  </a:lnTo>
                  <a:lnTo>
                    <a:pt x="762679" y="589280"/>
                  </a:lnTo>
                  <a:lnTo>
                    <a:pt x="757321" y="596900"/>
                  </a:lnTo>
                  <a:lnTo>
                    <a:pt x="713355" y="652780"/>
                  </a:lnTo>
                  <a:close/>
                </a:path>
                <a:path w="1114425" h="742950">
                  <a:moveTo>
                    <a:pt x="816929" y="474980"/>
                  </a:moveTo>
                  <a:lnTo>
                    <a:pt x="800000" y="469900"/>
                  </a:lnTo>
                  <a:lnTo>
                    <a:pt x="785528" y="463550"/>
                  </a:lnTo>
                  <a:lnTo>
                    <a:pt x="756069" y="453390"/>
                  </a:lnTo>
                  <a:lnTo>
                    <a:pt x="741221" y="449580"/>
                  </a:lnTo>
                  <a:lnTo>
                    <a:pt x="700701" y="436880"/>
                  </a:lnTo>
                  <a:lnTo>
                    <a:pt x="660064" y="425450"/>
                  </a:lnTo>
                  <a:lnTo>
                    <a:pt x="899317" y="425450"/>
                  </a:lnTo>
                  <a:lnTo>
                    <a:pt x="897888" y="426720"/>
                  </a:lnTo>
                  <a:lnTo>
                    <a:pt x="879509" y="441960"/>
                  </a:lnTo>
                  <a:lnTo>
                    <a:pt x="861585" y="458470"/>
                  </a:lnTo>
                  <a:lnTo>
                    <a:pt x="847340" y="468630"/>
                  </a:lnTo>
                  <a:lnTo>
                    <a:pt x="832582" y="473710"/>
                  </a:lnTo>
                  <a:lnTo>
                    <a:pt x="816929" y="474980"/>
                  </a:lnTo>
                  <a:close/>
                </a:path>
                <a:path w="1114425" h="742950">
                  <a:moveTo>
                    <a:pt x="550980" y="741680"/>
                  </a:moveTo>
                  <a:lnTo>
                    <a:pt x="543236" y="735330"/>
                  </a:lnTo>
                  <a:lnTo>
                    <a:pt x="535704" y="728980"/>
                  </a:lnTo>
                  <a:lnTo>
                    <a:pt x="520928" y="715010"/>
                  </a:lnTo>
                  <a:lnTo>
                    <a:pt x="481521" y="679450"/>
                  </a:lnTo>
                  <a:lnTo>
                    <a:pt x="461843" y="660400"/>
                  </a:lnTo>
                  <a:lnTo>
                    <a:pt x="442260" y="642620"/>
                  </a:lnTo>
                  <a:lnTo>
                    <a:pt x="427547" y="624840"/>
                  </a:lnTo>
                  <a:lnTo>
                    <a:pt x="419186" y="604520"/>
                  </a:lnTo>
                  <a:lnTo>
                    <a:pt x="416209" y="582930"/>
                  </a:lnTo>
                  <a:lnTo>
                    <a:pt x="417573" y="560070"/>
                  </a:lnTo>
                  <a:lnTo>
                    <a:pt x="434866" y="495300"/>
                  </a:lnTo>
                  <a:lnTo>
                    <a:pt x="463266" y="436880"/>
                  </a:lnTo>
                  <a:lnTo>
                    <a:pt x="465075" y="433070"/>
                  </a:lnTo>
                  <a:lnTo>
                    <a:pt x="466824" y="429260"/>
                  </a:lnTo>
                  <a:lnTo>
                    <a:pt x="468596" y="426720"/>
                  </a:lnTo>
                  <a:lnTo>
                    <a:pt x="474837" y="426720"/>
                  </a:lnTo>
                  <a:lnTo>
                    <a:pt x="474929" y="436880"/>
                  </a:lnTo>
                  <a:lnTo>
                    <a:pt x="475054" y="450850"/>
                  </a:lnTo>
                  <a:lnTo>
                    <a:pt x="475180" y="464820"/>
                  </a:lnTo>
                  <a:lnTo>
                    <a:pt x="475260" y="473710"/>
                  </a:lnTo>
                  <a:lnTo>
                    <a:pt x="479029" y="520700"/>
                  </a:lnTo>
                  <a:lnTo>
                    <a:pt x="486228" y="566420"/>
                  </a:lnTo>
                  <a:lnTo>
                    <a:pt x="496939" y="612140"/>
                  </a:lnTo>
                  <a:lnTo>
                    <a:pt x="511246" y="656590"/>
                  </a:lnTo>
                  <a:lnTo>
                    <a:pt x="529232" y="699770"/>
                  </a:lnTo>
                  <a:lnTo>
                    <a:pt x="550980" y="741680"/>
                  </a:lnTo>
                  <a:close/>
                </a:path>
                <a:path w="1114425" h="742950">
                  <a:moveTo>
                    <a:pt x="559103" y="694690"/>
                  </a:moveTo>
                  <a:lnTo>
                    <a:pt x="547488" y="661670"/>
                  </a:lnTo>
                  <a:lnTo>
                    <a:pt x="536575" y="627380"/>
                  </a:lnTo>
                  <a:lnTo>
                    <a:pt x="526120" y="594360"/>
                  </a:lnTo>
                  <a:lnTo>
                    <a:pt x="505631" y="527050"/>
                  </a:lnTo>
                  <a:lnTo>
                    <a:pt x="474837" y="426720"/>
                  </a:lnTo>
                  <a:lnTo>
                    <a:pt x="640867" y="426720"/>
                  </a:lnTo>
                  <a:lnTo>
                    <a:pt x="559103" y="694690"/>
                  </a:lnTo>
                  <a:close/>
                </a:path>
                <a:path w="1114425" h="742950">
                  <a:moveTo>
                    <a:pt x="565490" y="742950"/>
                  </a:moveTo>
                  <a:lnTo>
                    <a:pt x="587022" y="699770"/>
                  </a:lnTo>
                  <a:lnTo>
                    <a:pt x="604838" y="656590"/>
                  </a:lnTo>
                  <a:lnTo>
                    <a:pt x="619013" y="612140"/>
                  </a:lnTo>
                  <a:lnTo>
                    <a:pt x="629627" y="566420"/>
                  </a:lnTo>
                  <a:lnTo>
                    <a:pt x="636756" y="520700"/>
                  </a:lnTo>
                  <a:lnTo>
                    <a:pt x="640376" y="474980"/>
                  </a:lnTo>
                  <a:lnTo>
                    <a:pt x="640519" y="468630"/>
                  </a:lnTo>
                  <a:lnTo>
                    <a:pt x="640645" y="453390"/>
                  </a:lnTo>
                  <a:lnTo>
                    <a:pt x="640740" y="441960"/>
                  </a:lnTo>
                  <a:lnTo>
                    <a:pt x="640867" y="426720"/>
                  </a:lnTo>
                  <a:lnTo>
                    <a:pt x="647946" y="426720"/>
                  </a:lnTo>
                  <a:lnTo>
                    <a:pt x="647655" y="427990"/>
                  </a:lnTo>
                  <a:lnTo>
                    <a:pt x="649354" y="430530"/>
                  </a:lnTo>
                  <a:lnTo>
                    <a:pt x="650921" y="433070"/>
                  </a:lnTo>
                  <a:lnTo>
                    <a:pt x="652414" y="436880"/>
                  </a:lnTo>
                  <a:lnTo>
                    <a:pt x="664877" y="459740"/>
                  </a:lnTo>
                  <a:lnTo>
                    <a:pt x="676032" y="485140"/>
                  </a:lnTo>
                  <a:lnTo>
                    <a:pt x="685705" y="510540"/>
                  </a:lnTo>
                  <a:lnTo>
                    <a:pt x="693721" y="535940"/>
                  </a:lnTo>
                  <a:lnTo>
                    <a:pt x="699359" y="571500"/>
                  </a:lnTo>
                  <a:lnTo>
                    <a:pt x="695820" y="603250"/>
                  </a:lnTo>
                  <a:lnTo>
                    <a:pt x="682235" y="632460"/>
                  </a:lnTo>
                  <a:lnTo>
                    <a:pt x="657732" y="659130"/>
                  </a:lnTo>
                  <a:lnTo>
                    <a:pt x="636845" y="676910"/>
                  </a:lnTo>
                  <a:lnTo>
                    <a:pt x="616415" y="695960"/>
                  </a:lnTo>
                  <a:lnTo>
                    <a:pt x="596187" y="713740"/>
                  </a:lnTo>
                  <a:lnTo>
                    <a:pt x="575907" y="732790"/>
                  </a:lnTo>
                  <a:lnTo>
                    <a:pt x="574098" y="734060"/>
                  </a:lnTo>
                  <a:lnTo>
                    <a:pt x="572495" y="736600"/>
                  </a:lnTo>
                  <a:lnTo>
                    <a:pt x="569023" y="739140"/>
                  </a:lnTo>
                  <a:lnTo>
                    <a:pt x="567238" y="740410"/>
                  </a:lnTo>
                  <a:lnTo>
                    <a:pt x="565490" y="7429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52740" y="1596421"/>
              <a:ext cx="476743" cy="4233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24826" y="1323377"/>
              <a:ext cx="1114425" cy="7933690"/>
            </a:xfrm>
            <a:custGeom>
              <a:avLst/>
              <a:gdLst/>
              <a:ahLst/>
              <a:cxnLst/>
              <a:rect l="l" t="t" r="r" b="b"/>
              <a:pathLst>
                <a:path w="1114425" h="7933690">
                  <a:moveTo>
                    <a:pt x="158432" y="7509167"/>
                  </a:moveTo>
                  <a:lnTo>
                    <a:pt x="136499" y="7471397"/>
                  </a:lnTo>
                  <a:lnTo>
                    <a:pt x="114566" y="7509167"/>
                  </a:lnTo>
                  <a:lnTo>
                    <a:pt x="136499" y="7545730"/>
                  </a:lnTo>
                  <a:lnTo>
                    <a:pt x="158432" y="7509167"/>
                  </a:lnTo>
                  <a:close/>
                </a:path>
                <a:path w="1114425" h="7933690">
                  <a:moveTo>
                    <a:pt x="407047" y="7418984"/>
                  </a:moveTo>
                  <a:lnTo>
                    <a:pt x="386334" y="7381214"/>
                  </a:lnTo>
                  <a:lnTo>
                    <a:pt x="364388" y="7418984"/>
                  </a:lnTo>
                  <a:lnTo>
                    <a:pt x="386334" y="7455548"/>
                  </a:lnTo>
                  <a:lnTo>
                    <a:pt x="407047" y="7418984"/>
                  </a:lnTo>
                  <a:close/>
                </a:path>
                <a:path w="1114425" h="7933690">
                  <a:moveTo>
                    <a:pt x="557834" y="1803"/>
                  </a:moveTo>
                  <a:lnTo>
                    <a:pt x="536397" y="0"/>
                  </a:lnTo>
                  <a:lnTo>
                    <a:pt x="536181" y="4114"/>
                  </a:lnTo>
                  <a:lnTo>
                    <a:pt x="557682" y="4114"/>
                  </a:lnTo>
                  <a:lnTo>
                    <a:pt x="557834" y="1803"/>
                  </a:lnTo>
                  <a:close/>
                </a:path>
                <a:path w="1114425" h="7933690">
                  <a:moveTo>
                    <a:pt x="753160" y="7418984"/>
                  </a:moveTo>
                  <a:lnTo>
                    <a:pt x="731227" y="7381214"/>
                  </a:lnTo>
                  <a:lnTo>
                    <a:pt x="710501" y="7418984"/>
                  </a:lnTo>
                  <a:lnTo>
                    <a:pt x="731227" y="7455548"/>
                  </a:lnTo>
                  <a:lnTo>
                    <a:pt x="753160" y="7418984"/>
                  </a:lnTo>
                  <a:close/>
                </a:path>
                <a:path w="1114425" h="7933690">
                  <a:moveTo>
                    <a:pt x="1002995" y="7509167"/>
                  </a:moveTo>
                  <a:lnTo>
                    <a:pt x="981062" y="7471397"/>
                  </a:lnTo>
                  <a:lnTo>
                    <a:pt x="959116" y="7509167"/>
                  </a:lnTo>
                  <a:lnTo>
                    <a:pt x="981062" y="7545730"/>
                  </a:lnTo>
                  <a:lnTo>
                    <a:pt x="1002995" y="7509167"/>
                  </a:lnTo>
                  <a:close/>
                </a:path>
                <a:path w="1114425" h="7933690">
                  <a:moveTo>
                    <a:pt x="1114425" y="7473797"/>
                  </a:moveTo>
                  <a:lnTo>
                    <a:pt x="1029804" y="7571918"/>
                  </a:lnTo>
                  <a:lnTo>
                    <a:pt x="1029804" y="7628610"/>
                  </a:lnTo>
                  <a:lnTo>
                    <a:pt x="982281" y="7776070"/>
                  </a:lnTo>
                  <a:lnTo>
                    <a:pt x="971372" y="7739507"/>
                  </a:lnTo>
                  <a:lnTo>
                    <a:pt x="962774" y="7710691"/>
                  </a:lnTo>
                  <a:lnTo>
                    <a:pt x="962774" y="7858938"/>
                  </a:lnTo>
                  <a:lnTo>
                    <a:pt x="962774" y="7896720"/>
                  </a:lnTo>
                  <a:lnTo>
                    <a:pt x="154774" y="7896720"/>
                  </a:lnTo>
                  <a:lnTo>
                    <a:pt x="154774" y="7858938"/>
                  </a:lnTo>
                  <a:lnTo>
                    <a:pt x="962774" y="7858938"/>
                  </a:lnTo>
                  <a:lnTo>
                    <a:pt x="962774" y="7710691"/>
                  </a:lnTo>
                  <a:lnTo>
                    <a:pt x="961555" y="7706601"/>
                  </a:lnTo>
                  <a:lnTo>
                    <a:pt x="997813" y="7665161"/>
                  </a:lnTo>
                  <a:lnTo>
                    <a:pt x="1029804" y="7628610"/>
                  </a:lnTo>
                  <a:lnTo>
                    <a:pt x="1029804" y="7571918"/>
                  </a:lnTo>
                  <a:lnTo>
                    <a:pt x="957897" y="7655293"/>
                  </a:lnTo>
                  <a:lnTo>
                    <a:pt x="957897" y="7822374"/>
                  </a:lnTo>
                  <a:lnTo>
                    <a:pt x="861631" y="7822374"/>
                  </a:lnTo>
                  <a:lnTo>
                    <a:pt x="874318" y="7807757"/>
                  </a:lnTo>
                  <a:lnTo>
                    <a:pt x="933526" y="7739507"/>
                  </a:lnTo>
                  <a:lnTo>
                    <a:pt x="957897" y="7822374"/>
                  </a:lnTo>
                  <a:lnTo>
                    <a:pt x="957897" y="7655293"/>
                  </a:lnTo>
                  <a:lnTo>
                    <a:pt x="949375" y="7665161"/>
                  </a:lnTo>
                  <a:lnTo>
                    <a:pt x="921346" y="7572464"/>
                  </a:lnTo>
                  <a:lnTo>
                    <a:pt x="921346" y="7698067"/>
                  </a:lnTo>
                  <a:lnTo>
                    <a:pt x="826287" y="7807757"/>
                  </a:lnTo>
                  <a:lnTo>
                    <a:pt x="792162" y="7740002"/>
                  </a:lnTo>
                  <a:lnTo>
                    <a:pt x="792162" y="7822374"/>
                  </a:lnTo>
                  <a:lnTo>
                    <a:pt x="597166" y="7822374"/>
                  </a:lnTo>
                  <a:lnTo>
                    <a:pt x="605523" y="7811414"/>
                  </a:lnTo>
                  <a:lnTo>
                    <a:pt x="714159" y="7668819"/>
                  </a:lnTo>
                  <a:lnTo>
                    <a:pt x="792162" y="7822374"/>
                  </a:lnTo>
                  <a:lnTo>
                    <a:pt x="792162" y="7740002"/>
                  </a:lnTo>
                  <a:lnTo>
                    <a:pt x="756323" y="7668819"/>
                  </a:lnTo>
                  <a:lnTo>
                    <a:pt x="739749" y="7635913"/>
                  </a:lnTo>
                  <a:lnTo>
                    <a:pt x="767321" y="7599362"/>
                  </a:lnTo>
                  <a:lnTo>
                    <a:pt x="855535" y="7482357"/>
                  </a:lnTo>
                  <a:lnTo>
                    <a:pt x="921346" y="7698067"/>
                  </a:lnTo>
                  <a:lnTo>
                    <a:pt x="921346" y="7572464"/>
                  </a:lnTo>
                  <a:lnTo>
                    <a:pt x="894105" y="7482357"/>
                  </a:lnTo>
                  <a:lnTo>
                    <a:pt x="870153" y="7403147"/>
                  </a:lnTo>
                  <a:lnTo>
                    <a:pt x="720255" y="7599362"/>
                  </a:lnTo>
                  <a:lnTo>
                    <a:pt x="695883" y="7551039"/>
                  </a:lnTo>
                  <a:lnTo>
                    <a:pt x="695883" y="7631049"/>
                  </a:lnTo>
                  <a:lnTo>
                    <a:pt x="559384" y="7811414"/>
                  </a:lnTo>
                  <a:lnTo>
                    <a:pt x="521601" y="7761148"/>
                  </a:lnTo>
                  <a:lnTo>
                    <a:pt x="521601" y="7822374"/>
                  </a:lnTo>
                  <a:lnTo>
                    <a:pt x="325399" y="7822374"/>
                  </a:lnTo>
                  <a:lnTo>
                    <a:pt x="332714" y="7807757"/>
                  </a:lnTo>
                  <a:lnTo>
                    <a:pt x="403390" y="7666380"/>
                  </a:lnTo>
                  <a:lnTo>
                    <a:pt x="521601" y="7822374"/>
                  </a:lnTo>
                  <a:lnTo>
                    <a:pt x="521601" y="7761148"/>
                  </a:lnTo>
                  <a:lnTo>
                    <a:pt x="450380" y="7666380"/>
                  </a:lnTo>
                  <a:lnTo>
                    <a:pt x="422897" y="7629830"/>
                  </a:lnTo>
                  <a:lnTo>
                    <a:pt x="438873" y="7598143"/>
                  </a:lnTo>
                  <a:lnTo>
                    <a:pt x="559384" y="7359269"/>
                  </a:lnTo>
                  <a:lnTo>
                    <a:pt x="695883" y="7631049"/>
                  </a:lnTo>
                  <a:lnTo>
                    <a:pt x="695883" y="7551039"/>
                  </a:lnTo>
                  <a:lnTo>
                    <a:pt x="599173" y="7359269"/>
                  </a:lnTo>
                  <a:lnTo>
                    <a:pt x="578891" y="7319061"/>
                  </a:lnTo>
                  <a:lnTo>
                    <a:pt x="599605" y="7277621"/>
                  </a:lnTo>
                  <a:lnTo>
                    <a:pt x="621538" y="7233742"/>
                  </a:lnTo>
                  <a:lnTo>
                    <a:pt x="600214" y="7191095"/>
                  </a:lnTo>
                  <a:lnTo>
                    <a:pt x="580110" y="7150887"/>
                  </a:lnTo>
                  <a:lnTo>
                    <a:pt x="580110" y="7233742"/>
                  </a:lnTo>
                  <a:lnTo>
                    <a:pt x="558165" y="7277621"/>
                  </a:lnTo>
                  <a:lnTo>
                    <a:pt x="536232" y="7233742"/>
                  </a:lnTo>
                  <a:lnTo>
                    <a:pt x="558165" y="7191095"/>
                  </a:lnTo>
                  <a:lnTo>
                    <a:pt x="580110" y="7233742"/>
                  </a:lnTo>
                  <a:lnTo>
                    <a:pt x="580110" y="7150887"/>
                  </a:lnTo>
                  <a:lnTo>
                    <a:pt x="559384" y="7109434"/>
                  </a:lnTo>
                  <a:lnTo>
                    <a:pt x="496011" y="7233742"/>
                  </a:lnTo>
                  <a:lnTo>
                    <a:pt x="538670" y="7319061"/>
                  </a:lnTo>
                  <a:lnTo>
                    <a:pt x="397294" y="7598143"/>
                  </a:lnTo>
                  <a:lnTo>
                    <a:pt x="379018" y="7573975"/>
                  </a:lnTo>
                  <a:lnTo>
                    <a:pt x="379018" y="7633475"/>
                  </a:lnTo>
                  <a:lnTo>
                    <a:pt x="292493" y="7807757"/>
                  </a:lnTo>
                  <a:lnTo>
                    <a:pt x="255930" y="7765504"/>
                  </a:lnTo>
                  <a:lnTo>
                    <a:pt x="255930" y="7822374"/>
                  </a:lnTo>
                  <a:lnTo>
                    <a:pt x="160870" y="7822374"/>
                  </a:lnTo>
                  <a:lnTo>
                    <a:pt x="173964" y="7778509"/>
                  </a:lnTo>
                  <a:lnTo>
                    <a:pt x="185242" y="7740726"/>
                  </a:lnTo>
                  <a:lnTo>
                    <a:pt x="255930" y="7822374"/>
                  </a:lnTo>
                  <a:lnTo>
                    <a:pt x="255930" y="7765504"/>
                  </a:lnTo>
                  <a:lnTo>
                    <a:pt x="234505" y="7740726"/>
                  </a:lnTo>
                  <a:lnTo>
                    <a:pt x="198653" y="7699286"/>
                  </a:lnTo>
                  <a:lnTo>
                    <a:pt x="208635" y="7666380"/>
                  </a:lnTo>
                  <a:lnTo>
                    <a:pt x="264464" y="7482357"/>
                  </a:lnTo>
                  <a:lnTo>
                    <a:pt x="379018" y="7633475"/>
                  </a:lnTo>
                  <a:lnTo>
                    <a:pt x="379018" y="7573975"/>
                  </a:lnTo>
                  <a:lnTo>
                    <a:pt x="309740" y="7482357"/>
                  </a:lnTo>
                  <a:lnTo>
                    <a:pt x="249834" y="7403147"/>
                  </a:lnTo>
                  <a:lnTo>
                    <a:pt x="170624" y="7666380"/>
                  </a:lnTo>
                  <a:lnTo>
                    <a:pt x="157213" y="7650975"/>
                  </a:lnTo>
                  <a:lnTo>
                    <a:pt x="157213" y="7707820"/>
                  </a:lnTo>
                  <a:lnTo>
                    <a:pt x="135280" y="7778509"/>
                  </a:lnTo>
                  <a:lnTo>
                    <a:pt x="87744" y="7628610"/>
                  </a:lnTo>
                  <a:lnTo>
                    <a:pt x="157213" y="7707820"/>
                  </a:lnTo>
                  <a:lnTo>
                    <a:pt x="157213" y="7650975"/>
                  </a:lnTo>
                  <a:lnTo>
                    <a:pt x="137769" y="7628610"/>
                  </a:lnTo>
                  <a:lnTo>
                    <a:pt x="0" y="7470178"/>
                  </a:lnTo>
                  <a:lnTo>
                    <a:pt x="116992" y="7840662"/>
                  </a:lnTo>
                  <a:lnTo>
                    <a:pt x="118211" y="7843101"/>
                  </a:lnTo>
                  <a:lnTo>
                    <a:pt x="118211" y="7933283"/>
                  </a:lnTo>
                  <a:lnTo>
                    <a:pt x="999337" y="7933283"/>
                  </a:lnTo>
                  <a:lnTo>
                    <a:pt x="999337" y="7896720"/>
                  </a:lnTo>
                  <a:lnTo>
                    <a:pt x="999337" y="7858938"/>
                  </a:lnTo>
                  <a:lnTo>
                    <a:pt x="999337" y="7843101"/>
                  </a:lnTo>
                  <a:lnTo>
                    <a:pt x="1001776" y="7837005"/>
                  </a:lnTo>
                  <a:lnTo>
                    <a:pt x="1006386" y="7822374"/>
                  </a:lnTo>
                  <a:lnTo>
                    <a:pt x="1021003" y="7776070"/>
                  </a:lnTo>
                  <a:lnTo>
                    <a:pt x="1067549" y="7628610"/>
                  </a:lnTo>
                  <a:lnTo>
                    <a:pt x="1114425" y="7480084"/>
                  </a:lnTo>
                  <a:lnTo>
                    <a:pt x="1114425" y="74737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73236" y="1298990"/>
              <a:ext cx="7439131" cy="768901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583333" y="1216619"/>
              <a:ext cx="7619365" cy="7861300"/>
            </a:xfrm>
            <a:custGeom>
              <a:avLst/>
              <a:gdLst/>
              <a:ahLst/>
              <a:cxnLst/>
              <a:rect l="l" t="t" r="r" b="b"/>
              <a:pathLst>
                <a:path w="7619365" h="7861300">
                  <a:moveTo>
                    <a:pt x="6405704" y="12700"/>
                  </a:moveTo>
                  <a:lnTo>
                    <a:pt x="1213208" y="12700"/>
                  </a:lnTo>
                  <a:lnTo>
                    <a:pt x="1260926" y="0"/>
                  </a:lnTo>
                  <a:lnTo>
                    <a:pt x="6357984" y="0"/>
                  </a:lnTo>
                  <a:lnTo>
                    <a:pt x="6405704" y="12700"/>
                  </a:lnTo>
                  <a:close/>
                </a:path>
                <a:path w="7619365" h="7861300">
                  <a:moveTo>
                    <a:pt x="6499674" y="25400"/>
                  </a:moveTo>
                  <a:lnTo>
                    <a:pt x="1119240" y="25400"/>
                  </a:lnTo>
                  <a:lnTo>
                    <a:pt x="1165969" y="12700"/>
                  </a:lnTo>
                  <a:lnTo>
                    <a:pt x="6452944" y="12700"/>
                  </a:lnTo>
                  <a:lnTo>
                    <a:pt x="6499674" y="25400"/>
                  </a:lnTo>
                  <a:close/>
                </a:path>
                <a:path w="7619365" h="7861300">
                  <a:moveTo>
                    <a:pt x="6499674" y="7848600"/>
                  </a:moveTo>
                  <a:lnTo>
                    <a:pt x="1119240" y="7848600"/>
                  </a:lnTo>
                  <a:lnTo>
                    <a:pt x="937995" y="7797800"/>
                  </a:lnTo>
                  <a:lnTo>
                    <a:pt x="851183" y="7772400"/>
                  </a:lnTo>
                  <a:lnTo>
                    <a:pt x="808831" y="7747000"/>
                  </a:lnTo>
                  <a:lnTo>
                    <a:pt x="767220" y="7734300"/>
                  </a:lnTo>
                  <a:lnTo>
                    <a:pt x="726380" y="7708900"/>
                  </a:lnTo>
                  <a:lnTo>
                    <a:pt x="686339" y="7683500"/>
                  </a:lnTo>
                  <a:lnTo>
                    <a:pt x="647127" y="7670800"/>
                  </a:lnTo>
                  <a:lnTo>
                    <a:pt x="608772" y="7645400"/>
                  </a:lnTo>
                  <a:lnTo>
                    <a:pt x="571303" y="7620000"/>
                  </a:lnTo>
                  <a:lnTo>
                    <a:pt x="534751" y="7594600"/>
                  </a:lnTo>
                  <a:lnTo>
                    <a:pt x="499143" y="7556500"/>
                  </a:lnTo>
                  <a:lnTo>
                    <a:pt x="464508" y="7531100"/>
                  </a:lnTo>
                  <a:lnTo>
                    <a:pt x="430876" y="7505700"/>
                  </a:lnTo>
                  <a:lnTo>
                    <a:pt x="398276" y="7467600"/>
                  </a:lnTo>
                  <a:lnTo>
                    <a:pt x="366737" y="7442200"/>
                  </a:lnTo>
                  <a:lnTo>
                    <a:pt x="336287" y="7404100"/>
                  </a:lnTo>
                  <a:lnTo>
                    <a:pt x="306956" y="7366000"/>
                  </a:lnTo>
                  <a:lnTo>
                    <a:pt x="278773" y="7327900"/>
                  </a:lnTo>
                  <a:lnTo>
                    <a:pt x="251767" y="7302500"/>
                  </a:lnTo>
                  <a:lnTo>
                    <a:pt x="225967" y="7264400"/>
                  </a:lnTo>
                  <a:lnTo>
                    <a:pt x="201401" y="7226300"/>
                  </a:lnTo>
                  <a:lnTo>
                    <a:pt x="178100" y="7175500"/>
                  </a:lnTo>
                  <a:lnTo>
                    <a:pt x="156091" y="7137400"/>
                  </a:lnTo>
                  <a:lnTo>
                    <a:pt x="135405" y="7099300"/>
                  </a:lnTo>
                  <a:lnTo>
                    <a:pt x="116069" y="7061200"/>
                  </a:lnTo>
                  <a:lnTo>
                    <a:pt x="98114" y="7010400"/>
                  </a:lnTo>
                  <a:lnTo>
                    <a:pt x="81567" y="6972300"/>
                  </a:lnTo>
                  <a:lnTo>
                    <a:pt x="66459" y="6934200"/>
                  </a:lnTo>
                  <a:lnTo>
                    <a:pt x="52817" y="6883400"/>
                  </a:lnTo>
                  <a:lnTo>
                    <a:pt x="40672" y="6845300"/>
                  </a:lnTo>
                  <a:lnTo>
                    <a:pt x="30052" y="6794500"/>
                  </a:lnTo>
                  <a:lnTo>
                    <a:pt x="20986" y="6743700"/>
                  </a:lnTo>
                  <a:lnTo>
                    <a:pt x="13504" y="6705600"/>
                  </a:lnTo>
                  <a:lnTo>
                    <a:pt x="7634" y="6654800"/>
                  </a:lnTo>
                  <a:lnTo>
                    <a:pt x="3405" y="6604000"/>
                  </a:lnTo>
                  <a:lnTo>
                    <a:pt x="846" y="6553200"/>
                  </a:lnTo>
                  <a:lnTo>
                    <a:pt x="0" y="6515100"/>
                  </a:lnTo>
                  <a:lnTo>
                    <a:pt x="0" y="1358900"/>
                  </a:lnTo>
                  <a:lnTo>
                    <a:pt x="846" y="1308100"/>
                  </a:lnTo>
                  <a:lnTo>
                    <a:pt x="3405" y="1257300"/>
                  </a:lnTo>
                  <a:lnTo>
                    <a:pt x="7634" y="1206500"/>
                  </a:lnTo>
                  <a:lnTo>
                    <a:pt x="13504" y="1168400"/>
                  </a:lnTo>
                  <a:lnTo>
                    <a:pt x="20986" y="1117600"/>
                  </a:lnTo>
                  <a:lnTo>
                    <a:pt x="30052" y="1066800"/>
                  </a:lnTo>
                  <a:lnTo>
                    <a:pt x="40672" y="1028700"/>
                  </a:lnTo>
                  <a:lnTo>
                    <a:pt x="52817" y="977900"/>
                  </a:lnTo>
                  <a:lnTo>
                    <a:pt x="66459" y="939800"/>
                  </a:lnTo>
                  <a:lnTo>
                    <a:pt x="81567" y="889000"/>
                  </a:lnTo>
                  <a:lnTo>
                    <a:pt x="98114" y="850900"/>
                  </a:lnTo>
                  <a:lnTo>
                    <a:pt x="116069" y="812800"/>
                  </a:lnTo>
                  <a:lnTo>
                    <a:pt x="135405" y="762000"/>
                  </a:lnTo>
                  <a:lnTo>
                    <a:pt x="156091" y="723900"/>
                  </a:lnTo>
                  <a:lnTo>
                    <a:pt x="178100" y="685800"/>
                  </a:lnTo>
                  <a:lnTo>
                    <a:pt x="201401" y="647700"/>
                  </a:lnTo>
                  <a:lnTo>
                    <a:pt x="225967" y="609600"/>
                  </a:lnTo>
                  <a:lnTo>
                    <a:pt x="251767" y="571500"/>
                  </a:lnTo>
                  <a:lnTo>
                    <a:pt x="278773" y="533400"/>
                  </a:lnTo>
                  <a:lnTo>
                    <a:pt x="306956" y="495300"/>
                  </a:lnTo>
                  <a:lnTo>
                    <a:pt x="336287" y="457200"/>
                  </a:lnTo>
                  <a:lnTo>
                    <a:pt x="366737" y="431800"/>
                  </a:lnTo>
                  <a:lnTo>
                    <a:pt x="398276" y="393700"/>
                  </a:lnTo>
                  <a:lnTo>
                    <a:pt x="430876" y="368300"/>
                  </a:lnTo>
                  <a:lnTo>
                    <a:pt x="464508" y="330200"/>
                  </a:lnTo>
                  <a:lnTo>
                    <a:pt x="499143" y="304800"/>
                  </a:lnTo>
                  <a:lnTo>
                    <a:pt x="534751" y="279400"/>
                  </a:lnTo>
                  <a:lnTo>
                    <a:pt x="571303" y="254000"/>
                  </a:lnTo>
                  <a:lnTo>
                    <a:pt x="608772" y="228600"/>
                  </a:lnTo>
                  <a:lnTo>
                    <a:pt x="647127" y="203200"/>
                  </a:lnTo>
                  <a:lnTo>
                    <a:pt x="686339" y="177800"/>
                  </a:lnTo>
                  <a:lnTo>
                    <a:pt x="726380" y="152400"/>
                  </a:lnTo>
                  <a:lnTo>
                    <a:pt x="767220" y="139700"/>
                  </a:lnTo>
                  <a:lnTo>
                    <a:pt x="808831" y="114300"/>
                  </a:lnTo>
                  <a:lnTo>
                    <a:pt x="851183" y="101600"/>
                  </a:lnTo>
                  <a:lnTo>
                    <a:pt x="894247" y="76200"/>
                  </a:lnTo>
                  <a:lnTo>
                    <a:pt x="1073049" y="25400"/>
                  </a:lnTo>
                  <a:lnTo>
                    <a:pt x="6545867" y="25400"/>
                  </a:lnTo>
                  <a:lnTo>
                    <a:pt x="6724671" y="76200"/>
                  </a:lnTo>
                  <a:lnTo>
                    <a:pt x="6767736" y="101600"/>
                  </a:lnTo>
                  <a:lnTo>
                    <a:pt x="6810089" y="114300"/>
                  </a:lnTo>
                  <a:lnTo>
                    <a:pt x="6851700" y="139700"/>
                  </a:lnTo>
                  <a:lnTo>
                    <a:pt x="6892540" y="152400"/>
                  </a:lnTo>
                  <a:lnTo>
                    <a:pt x="6932581" y="177800"/>
                  </a:lnTo>
                  <a:lnTo>
                    <a:pt x="1261272" y="177800"/>
                  </a:lnTo>
                  <a:lnTo>
                    <a:pt x="1213837" y="190500"/>
                  </a:lnTo>
                  <a:lnTo>
                    <a:pt x="1166968" y="190500"/>
                  </a:lnTo>
                  <a:lnTo>
                    <a:pt x="1075083" y="215900"/>
                  </a:lnTo>
                  <a:lnTo>
                    <a:pt x="899793" y="266700"/>
                  </a:lnTo>
                  <a:lnTo>
                    <a:pt x="857960" y="292100"/>
                  </a:lnTo>
                  <a:lnTo>
                    <a:pt x="817000" y="304800"/>
                  </a:lnTo>
                  <a:lnTo>
                    <a:pt x="776951" y="330200"/>
                  </a:lnTo>
                  <a:lnTo>
                    <a:pt x="737852" y="355600"/>
                  </a:lnTo>
                  <a:lnTo>
                    <a:pt x="699739" y="381000"/>
                  </a:lnTo>
                  <a:lnTo>
                    <a:pt x="662652" y="406400"/>
                  </a:lnTo>
                  <a:lnTo>
                    <a:pt x="626630" y="431800"/>
                  </a:lnTo>
                  <a:lnTo>
                    <a:pt x="591709" y="457200"/>
                  </a:lnTo>
                  <a:lnTo>
                    <a:pt x="557929" y="495300"/>
                  </a:lnTo>
                  <a:lnTo>
                    <a:pt x="525328" y="520700"/>
                  </a:lnTo>
                  <a:lnTo>
                    <a:pt x="493944" y="558800"/>
                  </a:lnTo>
                  <a:lnTo>
                    <a:pt x="463816" y="584200"/>
                  </a:lnTo>
                  <a:lnTo>
                    <a:pt x="434981" y="622300"/>
                  </a:lnTo>
                  <a:lnTo>
                    <a:pt x="407478" y="660400"/>
                  </a:lnTo>
                  <a:lnTo>
                    <a:pt x="381346" y="698500"/>
                  </a:lnTo>
                  <a:lnTo>
                    <a:pt x="356622" y="736600"/>
                  </a:lnTo>
                  <a:lnTo>
                    <a:pt x="333344" y="774700"/>
                  </a:lnTo>
                  <a:lnTo>
                    <a:pt x="311552" y="812800"/>
                  </a:lnTo>
                  <a:lnTo>
                    <a:pt x="291283" y="850900"/>
                  </a:lnTo>
                  <a:lnTo>
                    <a:pt x="272576" y="901700"/>
                  </a:lnTo>
                  <a:lnTo>
                    <a:pt x="255469" y="939800"/>
                  </a:lnTo>
                  <a:lnTo>
                    <a:pt x="240000" y="990600"/>
                  </a:lnTo>
                  <a:lnTo>
                    <a:pt x="226208" y="1028700"/>
                  </a:lnTo>
                  <a:lnTo>
                    <a:pt x="214130" y="1079500"/>
                  </a:lnTo>
                  <a:lnTo>
                    <a:pt x="203805" y="1117600"/>
                  </a:lnTo>
                  <a:lnTo>
                    <a:pt x="195272" y="1168400"/>
                  </a:lnTo>
                  <a:lnTo>
                    <a:pt x="188569" y="1206500"/>
                  </a:lnTo>
                  <a:lnTo>
                    <a:pt x="183733" y="1257300"/>
                  </a:lnTo>
                  <a:lnTo>
                    <a:pt x="180804" y="1308100"/>
                  </a:lnTo>
                  <a:lnTo>
                    <a:pt x="179819" y="1358900"/>
                  </a:lnTo>
                  <a:lnTo>
                    <a:pt x="179819" y="6502400"/>
                  </a:lnTo>
                  <a:lnTo>
                    <a:pt x="180804" y="6553200"/>
                  </a:lnTo>
                  <a:lnTo>
                    <a:pt x="183733" y="6604000"/>
                  </a:lnTo>
                  <a:lnTo>
                    <a:pt x="188569" y="6654800"/>
                  </a:lnTo>
                  <a:lnTo>
                    <a:pt x="195272" y="6692900"/>
                  </a:lnTo>
                  <a:lnTo>
                    <a:pt x="203805" y="6743700"/>
                  </a:lnTo>
                  <a:lnTo>
                    <a:pt x="214130" y="6794500"/>
                  </a:lnTo>
                  <a:lnTo>
                    <a:pt x="226208" y="6832600"/>
                  </a:lnTo>
                  <a:lnTo>
                    <a:pt x="240000" y="6883400"/>
                  </a:lnTo>
                  <a:lnTo>
                    <a:pt x="255469" y="6921500"/>
                  </a:lnTo>
                  <a:lnTo>
                    <a:pt x="272576" y="6972300"/>
                  </a:lnTo>
                  <a:lnTo>
                    <a:pt x="291283" y="7010400"/>
                  </a:lnTo>
                  <a:lnTo>
                    <a:pt x="311552" y="7048500"/>
                  </a:lnTo>
                  <a:lnTo>
                    <a:pt x="333344" y="7086600"/>
                  </a:lnTo>
                  <a:lnTo>
                    <a:pt x="356622" y="7124700"/>
                  </a:lnTo>
                  <a:lnTo>
                    <a:pt x="381346" y="7162800"/>
                  </a:lnTo>
                  <a:lnTo>
                    <a:pt x="407478" y="7200900"/>
                  </a:lnTo>
                  <a:lnTo>
                    <a:pt x="434981" y="7239000"/>
                  </a:lnTo>
                  <a:lnTo>
                    <a:pt x="463816" y="7277100"/>
                  </a:lnTo>
                  <a:lnTo>
                    <a:pt x="493944" y="7302500"/>
                  </a:lnTo>
                  <a:lnTo>
                    <a:pt x="525328" y="7340600"/>
                  </a:lnTo>
                  <a:lnTo>
                    <a:pt x="557929" y="7366000"/>
                  </a:lnTo>
                  <a:lnTo>
                    <a:pt x="591709" y="7404100"/>
                  </a:lnTo>
                  <a:lnTo>
                    <a:pt x="626630" y="7429500"/>
                  </a:lnTo>
                  <a:lnTo>
                    <a:pt x="662652" y="7454900"/>
                  </a:lnTo>
                  <a:lnTo>
                    <a:pt x="699739" y="7480300"/>
                  </a:lnTo>
                  <a:lnTo>
                    <a:pt x="737852" y="7505700"/>
                  </a:lnTo>
                  <a:lnTo>
                    <a:pt x="776951" y="7531100"/>
                  </a:lnTo>
                  <a:lnTo>
                    <a:pt x="817000" y="7556500"/>
                  </a:lnTo>
                  <a:lnTo>
                    <a:pt x="857960" y="7569200"/>
                  </a:lnTo>
                  <a:lnTo>
                    <a:pt x="899793" y="7594600"/>
                  </a:lnTo>
                  <a:lnTo>
                    <a:pt x="985922" y="7620000"/>
                  </a:lnTo>
                  <a:lnTo>
                    <a:pt x="1030143" y="7645400"/>
                  </a:lnTo>
                  <a:lnTo>
                    <a:pt x="1075083" y="7658100"/>
                  </a:lnTo>
                  <a:lnTo>
                    <a:pt x="1120704" y="7658100"/>
                  </a:lnTo>
                  <a:lnTo>
                    <a:pt x="1213837" y="7683500"/>
                  </a:lnTo>
                  <a:lnTo>
                    <a:pt x="6932581" y="7683500"/>
                  </a:lnTo>
                  <a:lnTo>
                    <a:pt x="6892540" y="7708900"/>
                  </a:lnTo>
                  <a:lnTo>
                    <a:pt x="6851700" y="7734300"/>
                  </a:lnTo>
                  <a:lnTo>
                    <a:pt x="6810089" y="7747000"/>
                  </a:lnTo>
                  <a:lnTo>
                    <a:pt x="6767736" y="7772400"/>
                  </a:lnTo>
                  <a:lnTo>
                    <a:pt x="6680923" y="7797800"/>
                  </a:lnTo>
                  <a:lnTo>
                    <a:pt x="6499674" y="7848600"/>
                  </a:lnTo>
                  <a:close/>
                </a:path>
                <a:path w="7619365" h="7861300">
                  <a:moveTo>
                    <a:pt x="6932581" y="7683500"/>
                  </a:moveTo>
                  <a:lnTo>
                    <a:pt x="6405070" y="7683500"/>
                  </a:lnTo>
                  <a:lnTo>
                    <a:pt x="6498204" y="7658100"/>
                  </a:lnTo>
                  <a:lnTo>
                    <a:pt x="6543825" y="7658100"/>
                  </a:lnTo>
                  <a:lnTo>
                    <a:pt x="6588766" y="7645400"/>
                  </a:lnTo>
                  <a:lnTo>
                    <a:pt x="6632987" y="7620000"/>
                  </a:lnTo>
                  <a:lnTo>
                    <a:pt x="6719118" y="7594600"/>
                  </a:lnTo>
                  <a:lnTo>
                    <a:pt x="6760952" y="7569200"/>
                  </a:lnTo>
                  <a:lnTo>
                    <a:pt x="6801913" y="7556500"/>
                  </a:lnTo>
                  <a:lnTo>
                    <a:pt x="6841963" y="7531100"/>
                  </a:lnTo>
                  <a:lnTo>
                    <a:pt x="6881063" y="7505700"/>
                  </a:lnTo>
                  <a:lnTo>
                    <a:pt x="6919177" y="7480300"/>
                  </a:lnTo>
                  <a:lnTo>
                    <a:pt x="6956265" y="7454900"/>
                  </a:lnTo>
                  <a:lnTo>
                    <a:pt x="6992289" y="7429500"/>
                  </a:lnTo>
                  <a:lnTo>
                    <a:pt x="7027210" y="7404100"/>
                  </a:lnTo>
                  <a:lnTo>
                    <a:pt x="7060991" y="7366000"/>
                  </a:lnTo>
                  <a:lnTo>
                    <a:pt x="7093593" y="7340600"/>
                  </a:lnTo>
                  <a:lnTo>
                    <a:pt x="7124978" y="7302500"/>
                  </a:lnTo>
                  <a:lnTo>
                    <a:pt x="7155108" y="7277100"/>
                  </a:lnTo>
                  <a:lnTo>
                    <a:pt x="7183944" y="7239000"/>
                  </a:lnTo>
                  <a:lnTo>
                    <a:pt x="7211448" y="7200900"/>
                  </a:lnTo>
                  <a:lnTo>
                    <a:pt x="7237582" y="7162800"/>
                  </a:lnTo>
                  <a:lnTo>
                    <a:pt x="7262307" y="7124700"/>
                  </a:lnTo>
                  <a:lnTo>
                    <a:pt x="7285585" y="7086600"/>
                  </a:lnTo>
                  <a:lnTo>
                    <a:pt x="7307378" y="7048500"/>
                  </a:lnTo>
                  <a:lnTo>
                    <a:pt x="7327648" y="7010400"/>
                  </a:lnTo>
                  <a:lnTo>
                    <a:pt x="7346356" y="6972300"/>
                  </a:lnTo>
                  <a:lnTo>
                    <a:pt x="7363464" y="6921500"/>
                  </a:lnTo>
                  <a:lnTo>
                    <a:pt x="7378934" y="6883400"/>
                  </a:lnTo>
                  <a:lnTo>
                    <a:pt x="7392727" y="6832600"/>
                  </a:lnTo>
                  <a:lnTo>
                    <a:pt x="7404805" y="6794500"/>
                  </a:lnTo>
                  <a:lnTo>
                    <a:pt x="7415130" y="6743700"/>
                  </a:lnTo>
                  <a:lnTo>
                    <a:pt x="7423664" y="6692900"/>
                  </a:lnTo>
                  <a:lnTo>
                    <a:pt x="7430368" y="6654800"/>
                  </a:lnTo>
                  <a:lnTo>
                    <a:pt x="7435204" y="6604000"/>
                  </a:lnTo>
                  <a:lnTo>
                    <a:pt x="7438133" y="6553200"/>
                  </a:lnTo>
                  <a:lnTo>
                    <a:pt x="7439118" y="6502400"/>
                  </a:lnTo>
                  <a:lnTo>
                    <a:pt x="7439118" y="1358900"/>
                  </a:lnTo>
                  <a:lnTo>
                    <a:pt x="7438133" y="1308100"/>
                  </a:lnTo>
                  <a:lnTo>
                    <a:pt x="7435204" y="1257300"/>
                  </a:lnTo>
                  <a:lnTo>
                    <a:pt x="7430368" y="1206500"/>
                  </a:lnTo>
                  <a:lnTo>
                    <a:pt x="7423664" y="1168400"/>
                  </a:lnTo>
                  <a:lnTo>
                    <a:pt x="7415130" y="1117600"/>
                  </a:lnTo>
                  <a:lnTo>
                    <a:pt x="7404805" y="1079500"/>
                  </a:lnTo>
                  <a:lnTo>
                    <a:pt x="7392727" y="1028700"/>
                  </a:lnTo>
                  <a:lnTo>
                    <a:pt x="7378934" y="990600"/>
                  </a:lnTo>
                  <a:lnTo>
                    <a:pt x="7363464" y="939800"/>
                  </a:lnTo>
                  <a:lnTo>
                    <a:pt x="7346356" y="901700"/>
                  </a:lnTo>
                  <a:lnTo>
                    <a:pt x="7327648" y="850900"/>
                  </a:lnTo>
                  <a:lnTo>
                    <a:pt x="7307378" y="812800"/>
                  </a:lnTo>
                  <a:lnTo>
                    <a:pt x="7285585" y="774700"/>
                  </a:lnTo>
                  <a:lnTo>
                    <a:pt x="7262307" y="736600"/>
                  </a:lnTo>
                  <a:lnTo>
                    <a:pt x="7237582" y="698500"/>
                  </a:lnTo>
                  <a:lnTo>
                    <a:pt x="7211448" y="660400"/>
                  </a:lnTo>
                  <a:lnTo>
                    <a:pt x="7183944" y="622300"/>
                  </a:lnTo>
                  <a:lnTo>
                    <a:pt x="7155108" y="584200"/>
                  </a:lnTo>
                  <a:lnTo>
                    <a:pt x="7124978" y="558800"/>
                  </a:lnTo>
                  <a:lnTo>
                    <a:pt x="7093593" y="520700"/>
                  </a:lnTo>
                  <a:lnTo>
                    <a:pt x="7060991" y="495300"/>
                  </a:lnTo>
                  <a:lnTo>
                    <a:pt x="7027210" y="457200"/>
                  </a:lnTo>
                  <a:lnTo>
                    <a:pt x="6992289" y="431800"/>
                  </a:lnTo>
                  <a:lnTo>
                    <a:pt x="6956265" y="406400"/>
                  </a:lnTo>
                  <a:lnTo>
                    <a:pt x="6919177" y="381000"/>
                  </a:lnTo>
                  <a:lnTo>
                    <a:pt x="6881063" y="355600"/>
                  </a:lnTo>
                  <a:lnTo>
                    <a:pt x="6841963" y="330200"/>
                  </a:lnTo>
                  <a:lnTo>
                    <a:pt x="6801913" y="304800"/>
                  </a:lnTo>
                  <a:lnTo>
                    <a:pt x="6760952" y="292100"/>
                  </a:lnTo>
                  <a:lnTo>
                    <a:pt x="6719118" y="266700"/>
                  </a:lnTo>
                  <a:lnTo>
                    <a:pt x="6543825" y="215900"/>
                  </a:lnTo>
                  <a:lnTo>
                    <a:pt x="6451939" y="190500"/>
                  </a:lnTo>
                  <a:lnTo>
                    <a:pt x="6405070" y="190500"/>
                  </a:lnTo>
                  <a:lnTo>
                    <a:pt x="6357635" y="177800"/>
                  </a:lnTo>
                  <a:lnTo>
                    <a:pt x="6932581" y="177800"/>
                  </a:lnTo>
                  <a:lnTo>
                    <a:pt x="6971793" y="203200"/>
                  </a:lnTo>
                  <a:lnTo>
                    <a:pt x="7010148" y="228600"/>
                  </a:lnTo>
                  <a:lnTo>
                    <a:pt x="7047616" y="254000"/>
                  </a:lnTo>
                  <a:lnTo>
                    <a:pt x="7084169" y="279400"/>
                  </a:lnTo>
                  <a:lnTo>
                    <a:pt x="7119776" y="304800"/>
                  </a:lnTo>
                  <a:lnTo>
                    <a:pt x="7154411" y="330200"/>
                  </a:lnTo>
                  <a:lnTo>
                    <a:pt x="7188042" y="368300"/>
                  </a:lnTo>
                  <a:lnTo>
                    <a:pt x="7220642" y="393700"/>
                  </a:lnTo>
                  <a:lnTo>
                    <a:pt x="7252180" y="431800"/>
                  </a:lnTo>
                  <a:lnTo>
                    <a:pt x="7282629" y="457200"/>
                  </a:lnTo>
                  <a:lnTo>
                    <a:pt x="7311960" y="495300"/>
                  </a:lnTo>
                  <a:lnTo>
                    <a:pt x="7340142" y="533400"/>
                  </a:lnTo>
                  <a:lnTo>
                    <a:pt x="7367148" y="571500"/>
                  </a:lnTo>
                  <a:lnTo>
                    <a:pt x="7392947" y="609600"/>
                  </a:lnTo>
                  <a:lnTo>
                    <a:pt x="7417512" y="647700"/>
                  </a:lnTo>
                  <a:lnTo>
                    <a:pt x="7440813" y="685800"/>
                  </a:lnTo>
                  <a:lnTo>
                    <a:pt x="7462821" y="723900"/>
                  </a:lnTo>
                  <a:lnTo>
                    <a:pt x="7483507" y="762000"/>
                  </a:lnTo>
                  <a:lnTo>
                    <a:pt x="7502842" y="812800"/>
                  </a:lnTo>
                  <a:lnTo>
                    <a:pt x="7520797" y="850900"/>
                  </a:lnTo>
                  <a:lnTo>
                    <a:pt x="7537343" y="889000"/>
                  </a:lnTo>
                  <a:lnTo>
                    <a:pt x="7552451" y="939800"/>
                  </a:lnTo>
                  <a:lnTo>
                    <a:pt x="7566091" y="977900"/>
                  </a:lnTo>
                  <a:lnTo>
                    <a:pt x="7578236" y="1028700"/>
                  </a:lnTo>
                  <a:lnTo>
                    <a:pt x="7588856" y="1066800"/>
                  </a:lnTo>
                  <a:lnTo>
                    <a:pt x="7597921" y="1117600"/>
                  </a:lnTo>
                  <a:lnTo>
                    <a:pt x="7605403" y="1168400"/>
                  </a:lnTo>
                  <a:lnTo>
                    <a:pt x="7611273" y="1206500"/>
                  </a:lnTo>
                  <a:lnTo>
                    <a:pt x="7615502" y="1257300"/>
                  </a:lnTo>
                  <a:lnTo>
                    <a:pt x="7618061" y="1308100"/>
                  </a:lnTo>
                  <a:lnTo>
                    <a:pt x="7618920" y="1358900"/>
                  </a:lnTo>
                  <a:lnTo>
                    <a:pt x="7618920" y="6502400"/>
                  </a:lnTo>
                  <a:lnTo>
                    <a:pt x="7618061" y="6553200"/>
                  </a:lnTo>
                  <a:lnTo>
                    <a:pt x="7615502" y="6604000"/>
                  </a:lnTo>
                  <a:lnTo>
                    <a:pt x="7611273" y="6654800"/>
                  </a:lnTo>
                  <a:lnTo>
                    <a:pt x="7605403" y="6705600"/>
                  </a:lnTo>
                  <a:lnTo>
                    <a:pt x="7597921" y="6743700"/>
                  </a:lnTo>
                  <a:lnTo>
                    <a:pt x="7588856" y="6794500"/>
                  </a:lnTo>
                  <a:lnTo>
                    <a:pt x="7578236" y="6845300"/>
                  </a:lnTo>
                  <a:lnTo>
                    <a:pt x="7566091" y="6883400"/>
                  </a:lnTo>
                  <a:lnTo>
                    <a:pt x="7552451" y="6934200"/>
                  </a:lnTo>
                  <a:lnTo>
                    <a:pt x="7537343" y="6972300"/>
                  </a:lnTo>
                  <a:lnTo>
                    <a:pt x="7520797" y="7010400"/>
                  </a:lnTo>
                  <a:lnTo>
                    <a:pt x="7502842" y="7061200"/>
                  </a:lnTo>
                  <a:lnTo>
                    <a:pt x="7483507" y="7099300"/>
                  </a:lnTo>
                  <a:lnTo>
                    <a:pt x="7462821" y="7137400"/>
                  </a:lnTo>
                  <a:lnTo>
                    <a:pt x="7440813" y="7175500"/>
                  </a:lnTo>
                  <a:lnTo>
                    <a:pt x="7417512" y="7226300"/>
                  </a:lnTo>
                  <a:lnTo>
                    <a:pt x="7392947" y="7264400"/>
                  </a:lnTo>
                  <a:lnTo>
                    <a:pt x="7367148" y="7289800"/>
                  </a:lnTo>
                  <a:lnTo>
                    <a:pt x="7340142" y="7327900"/>
                  </a:lnTo>
                  <a:lnTo>
                    <a:pt x="7311960" y="7366000"/>
                  </a:lnTo>
                  <a:lnTo>
                    <a:pt x="7282629" y="7404100"/>
                  </a:lnTo>
                  <a:lnTo>
                    <a:pt x="7252180" y="7442200"/>
                  </a:lnTo>
                  <a:lnTo>
                    <a:pt x="7220642" y="7467600"/>
                  </a:lnTo>
                  <a:lnTo>
                    <a:pt x="7188042" y="7505700"/>
                  </a:lnTo>
                  <a:lnTo>
                    <a:pt x="7154411" y="7531100"/>
                  </a:lnTo>
                  <a:lnTo>
                    <a:pt x="7119776" y="7556500"/>
                  </a:lnTo>
                  <a:lnTo>
                    <a:pt x="7084169" y="7594600"/>
                  </a:lnTo>
                  <a:lnTo>
                    <a:pt x="7047616" y="7620000"/>
                  </a:lnTo>
                  <a:lnTo>
                    <a:pt x="7010148" y="7645400"/>
                  </a:lnTo>
                  <a:lnTo>
                    <a:pt x="6971793" y="7670800"/>
                  </a:lnTo>
                  <a:lnTo>
                    <a:pt x="6932581" y="7683500"/>
                  </a:lnTo>
                  <a:close/>
                </a:path>
                <a:path w="7619365" h="7861300">
                  <a:moveTo>
                    <a:pt x="6405704" y="7861300"/>
                  </a:moveTo>
                  <a:lnTo>
                    <a:pt x="1213208" y="7861300"/>
                  </a:lnTo>
                  <a:lnTo>
                    <a:pt x="1165969" y="7848600"/>
                  </a:lnTo>
                  <a:lnTo>
                    <a:pt x="6452944" y="7848600"/>
                  </a:lnTo>
                  <a:lnTo>
                    <a:pt x="6405704" y="7861300"/>
                  </a:lnTo>
                  <a:close/>
                </a:path>
              </a:pathLst>
            </a:custGeom>
            <a:solidFill>
              <a:srgbClr val="D1D1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491759" y="504812"/>
            <a:ext cx="6001243" cy="89260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3510" algn="just">
              <a:lnSpc>
                <a:spcPct val="115599"/>
              </a:lnSpc>
              <a:spcBef>
                <a:spcPts val="100"/>
              </a:spcBef>
            </a:pP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Сьогодні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10" dirty="0">
                <a:solidFill>
                  <a:srgbClr val="FFFFFF"/>
                </a:solidFill>
                <a:latin typeface="Arial"/>
                <a:cs typeface="Arial"/>
              </a:rPr>
              <a:t>комунікаційний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простір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стає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настільки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широким</a:t>
            </a:r>
            <a:r>
              <a:rPr sz="200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2000" spc="-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що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межі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між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різними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підходами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бренд</a:t>
            </a:r>
            <a:r>
              <a:rPr sz="2000" dirty="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менеджменту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стають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досить</a:t>
            </a:r>
            <a:r>
              <a:rPr sz="20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розмитими</a:t>
            </a:r>
            <a:r>
              <a:rPr sz="20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.</a:t>
            </a:r>
            <a:r>
              <a:rPr sz="20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Проте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0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25" dirty="0">
                <a:solidFill>
                  <a:srgbClr val="FFFFFF"/>
                </a:solidFill>
                <a:latin typeface="Arial"/>
                <a:cs typeface="Arial"/>
              </a:rPr>
              <a:t>кожного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Arial"/>
                <a:cs typeface="Arial"/>
              </a:rPr>
              <a:t>підходу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є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свої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позитивні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та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негативні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риси</a:t>
            </a:r>
            <a:r>
              <a:rPr sz="200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20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які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підприємства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20" dirty="0">
                <a:solidFill>
                  <a:srgbClr val="FFFFFF"/>
                </a:solidFill>
                <a:latin typeface="Arial"/>
                <a:cs typeface="Arial"/>
              </a:rPr>
              <a:t>повинні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враховувати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під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час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розроблення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стратегій</a:t>
            </a:r>
            <a:r>
              <a:rPr sz="2000" dirty="0">
                <a:solidFill>
                  <a:srgbClr val="FFFFFF"/>
                </a:solidFill>
                <a:latin typeface="Lucida Sans Unicode"/>
                <a:cs typeface="Lucida Sans Unicode"/>
              </a:rPr>
              <a:t>.</a:t>
            </a:r>
            <a:r>
              <a:rPr sz="20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Серед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переваг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англо</a:t>
            </a:r>
            <a:r>
              <a:rPr sz="2000" dirty="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американского</a:t>
            </a:r>
            <a:r>
              <a:rPr sz="20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підходу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20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складових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елементів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системи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брендів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слід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виділити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страхування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від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помилок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30" dirty="0">
                <a:solidFill>
                  <a:srgbClr val="FFFFFF"/>
                </a:solidFill>
                <a:latin typeface="Lucida Sans Unicode"/>
                <a:cs typeface="Lucida Sans Unicode"/>
              </a:rPr>
              <a:t>(</a:t>
            </a:r>
            <a:r>
              <a:rPr sz="2000" spc="130" dirty="0">
                <a:solidFill>
                  <a:srgbClr val="FFFFFF"/>
                </a:solidFill>
                <a:latin typeface="Arial"/>
                <a:cs typeface="Arial"/>
              </a:rPr>
              <a:t>якщо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25" dirty="0">
                <a:solidFill>
                  <a:srgbClr val="FFFFFF"/>
                </a:solidFill>
                <a:latin typeface="Arial"/>
                <a:cs typeface="Arial"/>
              </a:rPr>
              <a:t>ринок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вийде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Arial"/>
                <a:cs typeface="Arial"/>
              </a:rPr>
              <a:t>неякісний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товар</a:t>
            </a:r>
            <a:r>
              <a:rPr sz="200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20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це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0" dirty="0">
                <a:solidFill>
                  <a:srgbClr val="FFFFFF"/>
                </a:solidFill>
                <a:latin typeface="Arial"/>
                <a:cs typeface="Arial"/>
              </a:rPr>
              <a:t>ніяк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не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позначиться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продажу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20" dirty="0">
                <a:solidFill>
                  <a:srgbClr val="FFFFFF"/>
                </a:solidFill>
                <a:latin typeface="Arial"/>
                <a:cs typeface="Arial"/>
              </a:rPr>
              <a:t>інших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брендів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та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іміджі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підприємства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цілому</a:t>
            </a:r>
            <a:r>
              <a:rPr sz="20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).</a:t>
            </a:r>
            <a:r>
              <a:rPr sz="2000" spc="-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Водночас </a:t>
            </a:r>
            <a:r>
              <a:rPr sz="2000" spc="110" dirty="0">
                <a:solidFill>
                  <a:srgbClr val="FFFFFF"/>
                </a:solidFill>
                <a:latin typeface="Arial"/>
                <a:cs typeface="Arial"/>
              </a:rPr>
              <a:t>японський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підхід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роботи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брендами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дозволяє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компанії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ефективніше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боротися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з </a:t>
            </a:r>
            <a:r>
              <a:rPr sz="2000" spc="95" dirty="0">
                <a:solidFill>
                  <a:srgbClr val="FFFFFF"/>
                </a:solidFill>
                <a:latin typeface="Arial"/>
                <a:cs typeface="Arial"/>
              </a:rPr>
              <a:t>конкурентами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і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за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допомогою </a:t>
            </a:r>
            <a:r>
              <a:rPr sz="2000" spc="100" dirty="0" err="1">
                <a:solidFill>
                  <a:srgbClr val="FFFFFF"/>
                </a:solidFill>
                <a:latin typeface="Arial"/>
                <a:cs typeface="Arial"/>
              </a:rPr>
              <a:t>корпоративного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бренда</a:t>
            </a:r>
            <a:r>
              <a:rPr lang="uk-UA" sz="2000" spc="6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90" dirty="0" smtClean="0">
                <a:solidFill>
                  <a:srgbClr val="FFFFFF"/>
                </a:solidFill>
                <a:latin typeface="Arial"/>
                <a:cs typeface="Arial"/>
              </a:rPr>
              <a:t>виводити</a:t>
            </a:r>
            <a:r>
              <a:rPr lang="uk-UA" sz="2000" spc="6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80" dirty="0" smtClean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lang="uk-UA" sz="2000" spc="6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125" dirty="0" smtClean="0">
                <a:solidFill>
                  <a:srgbClr val="FFFFFF"/>
                </a:solidFill>
                <a:latin typeface="Arial"/>
                <a:cs typeface="Arial"/>
              </a:rPr>
              <a:t>ринок</a:t>
            </a:r>
            <a:r>
              <a:rPr lang="uk-UA" sz="2000" dirty="0" smtClean="0">
                <a:latin typeface="Arial"/>
                <a:cs typeface="Arial"/>
              </a:rPr>
              <a:t> </a:t>
            </a:r>
            <a:r>
              <a:rPr lang="uk-UA" sz="2000" spc="114" dirty="0" smtClean="0">
                <a:solidFill>
                  <a:srgbClr val="FFFFFF"/>
                </a:solidFill>
                <a:latin typeface="Arial"/>
                <a:cs typeface="Arial"/>
              </a:rPr>
              <a:t>інші</a:t>
            </a:r>
            <a:r>
              <a:rPr lang="uk-UA" sz="2000" spc="75" dirty="0" smtClean="0">
                <a:solidFill>
                  <a:srgbClr val="FFFFFF"/>
                </a:solidFill>
                <a:latin typeface="Arial"/>
                <a:cs typeface="Arial"/>
              </a:rPr>
              <a:t> товари</a:t>
            </a:r>
            <a:r>
              <a:rPr lang="uk-UA" sz="2000" spc="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165" dirty="0" smtClean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lang="uk-UA" sz="2000" spc="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послуги</a:t>
            </a:r>
            <a:r>
              <a:rPr lang="uk-UA" sz="200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.</a:t>
            </a:r>
            <a:r>
              <a:rPr lang="uk-UA" sz="2000" spc="1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uk-UA" sz="2000" spc="80" dirty="0" smtClean="0">
                <a:solidFill>
                  <a:srgbClr val="FFFFFF"/>
                </a:solidFill>
                <a:latin typeface="Arial"/>
                <a:cs typeface="Arial"/>
              </a:rPr>
              <a:t>Практика 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свідчить</a:t>
            </a:r>
            <a:r>
              <a:rPr lang="uk-UA" sz="200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lang="uk-UA" sz="2000" spc="5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uk-UA" sz="2000" spc="90" dirty="0" smtClean="0">
                <a:solidFill>
                  <a:srgbClr val="FFFFFF"/>
                </a:solidFill>
                <a:latin typeface="Arial"/>
                <a:cs typeface="Arial"/>
              </a:rPr>
              <a:t>що </a:t>
            </a:r>
            <a:r>
              <a:rPr lang="uk-UA" sz="2000" spc="70" dirty="0" smtClean="0">
                <a:solidFill>
                  <a:srgbClr val="FFFFFF"/>
                </a:solidFill>
                <a:latin typeface="Arial"/>
                <a:cs typeface="Arial"/>
              </a:rPr>
              <a:t>товарні</a:t>
            </a:r>
            <a:r>
              <a:rPr lang="uk-UA" sz="200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та</a:t>
            </a:r>
            <a:r>
              <a:rPr lang="uk-UA" sz="200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95" dirty="0" smtClean="0">
                <a:solidFill>
                  <a:srgbClr val="FFFFFF"/>
                </a:solidFill>
                <a:latin typeface="Arial"/>
                <a:cs typeface="Arial"/>
              </a:rPr>
              <a:t>корпоративні</a:t>
            </a:r>
            <a:r>
              <a:rPr lang="uk-UA" sz="200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75" dirty="0" smtClean="0">
                <a:solidFill>
                  <a:srgbClr val="FFFFFF"/>
                </a:solidFill>
                <a:latin typeface="Arial"/>
                <a:cs typeface="Arial"/>
              </a:rPr>
              <a:t>бренди</a:t>
            </a:r>
            <a:r>
              <a:rPr lang="uk-UA" sz="200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40" dirty="0" smtClean="0">
                <a:solidFill>
                  <a:srgbClr val="FFFFFF"/>
                </a:solidFill>
                <a:latin typeface="Arial"/>
                <a:cs typeface="Arial"/>
              </a:rPr>
              <a:t>часто </a:t>
            </a:r>
            <a:r>
              <a:rPr lang="uk-UA" sz="2000" spc="75" dirty="0" smtClean="0">
                <a:solidFill>
                  <a:srgbClr val="FFFFFF"/>
                </a:solidFill>
                <a:latin typeface="Arial"/>
                <a:cs typeface="Arial"/>
              </a:rPr>
              <a:t>використовуються</a:t>
            </a:r>
            <a:r>
              <a:rPr lang="uk-UA" sz="2000" spc="1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спільно</a:t>
            </a:r>
            <a:r>
              <a:rPr lang="uk-UA" sz="200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lang="uk-UA" sz="2000" spc="65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uk-UA" sz="2000" spc="70" dirty="0" err="1" smtClean="0">
                <a:solidFill>
                  <a:srgbClr val="FFFFFF"/>
                </a:solidFill>
                <a:latin typeface="Arial"/>
                <a:cs typeface="Arial"/>
              </a:rPr>
              <a:t>переносячи</a:t>
            </a:r>
            <a:r>
              <a:rPr lang="uk-UA" sz="2000" spc="7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110" dirty="0" smtClean="0">
                <a:solidFill>
                  <a:srgbClr val="FFFFFF"/>
                </a:solidFill>
                <a:latin typeface="Arial"/>
                <a:cs typeface="Arial"/>
              </a:rPr>
              <a:t>корпоративний</a:t>
            </a:r>
            <a:r>
              <a:rPr lang="uk-UA" sz="200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70" dirty="0" smtClean="0">
                <a:solidFill>
                  <a:srgbClr val="FFFFFF"/>
                </a:solidFill>
                <a:latin typeface="Arial"/>
                <a:cs typeface="Arial"/>
              </a:rPr>
              <a:t>імідж</a:t>
            </a:r>
            <a:r>
              <a:rPr lang="uk-UA" sz="2000" spc="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80" dirty="0" smtClean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lang="uk-UA" sz="200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продукт</a:t>
            </a:r>
            <a:r>
              <a:rPr lang="uk-UA" sz="200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.</a:t>
            </a:r>
            <a:r>
              <a:rPr lang="uk-UA" sz="2000" spc="-35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lang="uk-UA" sz="2000" spc="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75" dirty="0" smtClean="0">
                <a:solidFill>
                  <a:srgbClr val="FFFFFF"/>
                </a:solidFill>
                <a:latin typeface="Arial"/>
                <a:cs typeface="Arial"/>
              </a:rPr>
              <a:t>цьому випадку</a:t>
            </a:r>
            <a:r>
              <a:rPr lang="uk-UA" sz="200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95" dirty="0" smtClean="0">
                <a:solidFill>
                  <a:srgbClr val="FFFFFF"/>
                </a:solidFill>
                <a:latin typeface="Arial"/>
                <a:cs typeface="Arial"/>
              </a:rPr>
              <a:t>корпоративні</a:t>
            </a:r>
            <a:r>
              <a:rPr lang="uk-UA" sz="200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75" dirty="0" smtClean="0">
                <a:solidFill>
                  <a:srgbClr val="FFFFFF"/>
                </a:solidFill>
                <a:latin typeface="Arial"/>
                <a:cs typeface="Arial"/>
              </a:rPr>
              <a:t>бренди</a:t>
            </a:r>
            <a:r>
              <a:rPr lang="uk-UA" sz="200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60" dirty="0" smtClean="0">
                <a:solidFill>
                  <a:srgbClr val="FFFFFF"/>
                </a:solidFill>
                <a:latin typeface="Arial"/>
                <a:cs typeface="Arial"/>
              </a:rPr>
              <a:t>найчастіше </a:t>
            </a:r>
            <a:r>
              <a:rPr lang="uk-UA" sz="2000" spc="65" dirty="0" smtClean="0">
                <a:solidFill>
                  <a:srgbClr val="FFFFFF"/>
                </a:solidFill>
                <a:latin typeface="Arial"/>
                <a:cs typeface="Arial"/>
              </a:rPr>
              <a:t>переносяться</a:t>
            </a:r>
            <a:r>
              <a:rPr lang="uk-UA" sz="2000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80" dirty="0" smtClean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lang="uk-UA" sz="2000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весь</a:t>
            </a:r>
            <a:r>
              <a:rPr lang="uk-UA" sz="2000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95" dirty="0" smtClean="0">
                <a:solidFill>
                  <a:srgbClr val="FFFFFF"/>
                </a:solidFill>
                <a:latin typeface="Arial"/>
                <a:cs typeface="Arial"/>
              </a:rPr>
              <a:t>товарний</a:t>
            </a:r>
            <a:r>
              <a:rPr lang="uk-UA" sz="2000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-10" dirty="0" smtClean="0">
                <a:solidFill>
                  <a:srgbClr val="FFFFFF"/>
                </a:solidFill>
                <a:latin typeface="Arial"/>
                <a:cs typeface="Arial"/>
              </a:rPr>
              <a:t>асортимент</a:t>
            </a:r>
            <a:r>
              <a:rPr lang="uk-UA" sz="2000" spc="-1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, </a:t>
            </a:r>
            <a:r>
              <a:rPr lang="uk-UA" sz="2000" spc="55" dirty="0" smtClean="0">
                <a:solidFill>
                  <a:srgbClr val="FFFFFF"/>
                </a:solidFill>
                <a:latin typeface="Arial"/>
                <a:cs typeface="Arial"/>
              </a:rPr>
              <a:t>тобто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45" dirty="0" smtClean="0">
                <a:solidFill>
                  <a:srgbClr val="FFFFFF"/>
                </a:solidFill>
                <a:latin typeface="Arial"/>
                <a:cs typeface="Arial"/>
              </a:rPr>
              <a:t>застосовують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95" dirty="0" smtClean="0">
                <a:solidFill>
                  <a:srgbClr val="FFFFFF"/>
                </a:solidFill>
                <a:latin typeface="Arial"/>
                <a:cs typeface="Arial"/>
              </a:rPr>
              <a:t>єдиний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95" dirty="0" smtClean="0">
                <a:solidFill>
                  <a:srgbClr val="FFFFFF"/>
                </a:solidFill>
                <a:latin typeface="Arial"/>
                <a:cs typeface="Arial"/>
              </a:rPr>
              <a:t>товарний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-10" dirty="0" smtClean="0">
                <a:solidFill>
                  <a:srgbClr val="FFFFFF"/>
                </a:solidFill>
                <a:latin typeface="Arial"/>
                <a:cs typeface="Arial"/>
              </a:rPr>
              <a:t>знак</a:t>
            </a:r>
            <a:r>
              <a:rPr lang="uk-UA" sz="2000" spc="-1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, </a:t>
            </a:r>
            <a:r>
              <a:rPr lang="uk-UA" sz="2000" spc="45" dirty="0" smtClean="0">
                <a:solidFill>
                  <a:srgbClr val="FFFFFF"/>
                </a:solidFill>
                <a:latin typeface="Arial"/>
                <a:cs typeface="Arial"/>
              </a:rPr>
              <a:t>упаковку</a:t>
            </a:r>
            <a:r>
              <a:rPr lang="uk-UA" sz="2000" spc="45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lang="uk-UA" sz="2000" spc="-8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uk-UA" sz="2000" spc="65" dirty="0" smtClean="0">
                <a:solidFill>
                  <a:srgbClr val="FFFFFF"/>
                </a:solidFill>
                <a:latin typeface="Arial"/>
                <a:cs typeface="Arial"/>
              </a:rPr>
              <a:t>фірмовий</a:t>
            </a:r>
            <a:r>
              <a:rPr lang="uk-UA" sz="200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spc="55" dirty="0" smtClean="0">
                <a:solidFill>
                  <a:srgbClr val="FFFFFF"/>
                </a:solidFill>
                <a:latin typeface="Arial"/>
                <a:cs typeface="Arial"/>
              </a:rPr>
              <a:t>стиль</a:t>
            </a:r>
            <a:r>
              <a:rPr lang="uk-UA" sz="200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uk-UA" sz="2000" dirty="0" smtClean="0">
                <a:solidFill>
                  <a:srgbClr val="FFFFFF"/>
                </a:solidFill>
                <a:latin typeface="Arial"/>
                <a:cs typeface="Arial"/>
              </a:rPr>
              <a:t>та </a:t>
            </a:r>
            <a:r>
              <a:rPr lang="uk-UA" sz="2000" spc="80" dirty="0" smtClean="0">
                <a:solidFill>
                  <a:srgbClr val="FFFFFF"/>
                </a:solidFill>
                <a:latin typeface="Arial"/>
                <a:cs typeface="Arial"/>
              </a:rPr>
              <a:t>рекламний </a:t>
            </a:r>
            <a:r>
              <a:rPr lang="uk-UA" sz="2000" spc="-10" dirty="0" smtClean="0">
                <a:solidFill>
                  <a:srgbClr val="FFFFFF"/>
                </a:solidFill>
                <a:latin typeface="Arial"/>
                <a:cs typeface="Arial"/>
              </a:rPr>
              <a:t>матеріал</a:t>
            </a:r>
            <a:r>
              <a:rPr lang="uk-UA" sz="2000" spc="-1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.</a:t>
            </a:r>
            <a:endParaRPr lang="uk-UA" sz="20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7090" y="326816"/>
            <a:ext cx="5840909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5" dirty="0">
                <a:solidFill>
                  <a:srgbClr val="583C8F"/>
                </a:solidFill>
              </a:rPr>
              <a:t>ПИТАННЯ</a:t>
            </a:r>
            <a:r>
              <a:rPr sz="3000" spc="-135" dirty="0">
                <a:solidFill>
                  <a:srgbClr val="583C8F"/>
                </a:solidFill>
              </a:rPr>
              <a:t> </a:t>
            </a:r>
            <a:r>
              <a:rPr sz="3000" dirty="0">
                <a:solidFill>
                  <a:srgbClr val="583C8F"/>
                </a:solidFill>
              </a:rPr>
              <a:t>ДЛЯ</a:t>
            </a:r>
            <a:r>
              <a:rPr sz="3000" spc="-130" dirty="0">
                <a:solidFill>
                  <a:srgbClr val="583C8F"/>
                </a:solidFill>
              </a:rPr>
              <a:t> </a:t>
            </a:r>
            <a:r>
              <a:rPr sz="3000" spc="-70" dirty="0" smtClean="0">
                <a:solidFill>
                  <a:srgbClr val="583C8F"/>
                </a:solidFill>
              </a:rPr>
              <a:t>ОБГОВОРЕННЯ</a:t>
            </a:r>
            <a:r>
              <a:rPr lang="uk-UA" sz="3000" spc="-70" dirty="0" smtClean="0">
                <a:solidFill>
                  <a:srgbClr val="583C8F"/>
                </a:solidFill>
              </a:rPr>
              <a:t>:</a:t>
            </a:r>
            <a:endParaRPr sz="3000" dirty="0"/>
          </a:p>
        </p:txBody>
      </p:sp>
      <p:grpSp>
        <p:nvGrpSpPr>
          <p:cNvPr id="3" name="object 3"/>
          <p:cNvGrpSpPr/>
          <p:nvPr/>
        </p:nvGrpSpPr>
        <p:grpSpPr>
          <a:xfrm>
            <a:off x="1029789" y="0"/>
            <a:ext cx="15736569" cy="10283190"/>
            <a:chOff x="1029789" y="0"/>
            <a:chExt cx="15736569" cy="10283190"/>
          </a:xfrm>
        </p:grpSpPr>
        <p:sp>
          <p:nvSpPr>
            <p:cNvPr id="4" name="object 4"/>
            <p:cNvSpPr/>
            <p:nvPr/>
          </p:nvSpPr>
          <p:spPr>
            <a:xfrm>
              <a:off x="1029791" y="1009649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71809" y="1081600"/>
              <a:ext cx="6094292" cy="342770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71809" y="5408127"/>
              <a:ext cx="6094292" cy="342768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810500" y="0"/>
              <a:ext cx="3086100" cy="10283190"/>
            </a:xfrm>
            <a:custGeom>
              <a:avLst/>
              <a:gdLst/>
              <a:ahLst/>
              <a:cxnLst/>
              <a:rect l="l" t="t" r="r" b="b"/>
              <a:pathLst>
                <a:path w="3086100" h="10283190">
                  <a:moveTo>
                    <a:pt x="3086101" y="10282986"/>
                  </a:moveTo>
                  <a:lnTo>
                    <a:pt x="0" y="10282986"/>
                  </a:lnTo>
                  <a:lnTo>
                    <a:pt x="0" y="0"/>
                  </a:lnTo>
                  <a:lnTo>
                    <a:pt x="3086101" y="0"/>
                  </a:lnTo>
                  <a:lnTo>
                    <a:pt x="3086101" y="1028298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29789" y="8997384"/>
              <a:ext cx="2085975" cy="523875"/>
            </a:xfrm>
            <a:custGeom>
              <a:avLst/>
              <a:gdLst/>
              <a:ahLst/>
              <a:cxnLst/>
              <a:rect l="l" t="t" r="r" b="b"/>
              <a:pathLst>
                <a:path w="2085975" h="523875">
                  <a:moveTo>
                    <a:pt x="260746" y="523875"/>
                  </a:moveTo>
                  <a:lnTo>
                    <a:pt x="213862" y="519657"/>
                  </a:lnTo>
                  <a:lnTo>
                    <a:pt x="169741" y="507494"/>
                  </a:lnTo>
                  <a:lnTo>
                    <a:pt x="129117" y="488125"/>
                  </a:lnTo>
                  <a:lnTo>
                    <a:pt x="92727" y="462289"/>
                  </a:lnTo>
                  <a:lnTo>
                    <a:pt x="61305" y="430724"/>
                  </a:lnTo>
                  <a:lnTo>
                    <a:pt x="35587" y="394167"/>
                  </a:lnTo>
                  <a:lnTo>
                    <a:pt x="16306" y="353359"/>
                  </a:lnTo>
                  <a:lnTo>
                    <a:pt x="4199" y="309036"/>
                  </a:lnTo>
                  <a:lnTo>
                    <a:pt x="0" y="261937"/>
                  </a:lnTo>
                  <a:lnTo>
                    <a:pt x="4199" y="214839"/>
                  </a:lnTo>
                  <a:lnTo>
                    <a:pt x="16306" y="170516"/>
                  </a:lnTo>
                  <a:lnTo>
                    <a:pt x="35587" y="129707"/>
                  </a:lnTo>
                  <a:lnTo>
                    <a:pt x="61305" y="93151"/>
                  </a:lnTo>
                  <a:lnTo>
                    <a:pt x="92727" y="61585"/>
                  </a:lnTo>
                  <a:lnTo>
                    <a:pt x="129117" y="35749"/>
                  </a:lnTo>
                  <a:lnTo>
                    <a:pt x="169741" y="16380"/>
                  </a:lnTo>
                  <a:lnTo>
                    <a:pt x="213862" y="4218"/>
                  </a:lnTo>
                  <a:lnTo>
                    <a:pt x="260746" y="0"/>
                  </a:lnTo>
                  <a:lnTo>
                    <a:pt x="307630" y="4218"/>
                  </a:lnTo>
                  <a:lnTo>
                    <a:pt x="351752" y="16380"/>
                  </a:lnTo>
                  <a:lnTo>
                    <a:pt x="392375" y="35749"/>
                  </a:lnTo>
                  <a:lnTo>
                    <a:pt x="428765" y="61585"/>
                  </a:lnTo>
                  <a:lnTo>
                    <a:pt x="460187" y="93151"/>
                  </a:lnTo>
                  <a:lnTo>
                    <a:pt x="485906" y="129707"/>
                  </a:lnTo>
                  <a:lnTo>
                    <a:pt x="505186" y="170516"/>
                  </a:lnTo>
                  <a:lnTo>
                    <a:pt x="517294" y="214839"/>
                  </a:lnTo>
                  <a:lnTo>
                    <a:pt x="521493" y="261937"/>
                  </a:lnTo>
                  <a:lnTo>
                    <a:pt x="517294" y="309036"/>
                  </a:lnTo>
                  <a:lnTo>
                    <a:pt x="505186" y="353359"/>
                  </a:lnTo>
                  <a:lnTo>
                    <a:pt x="485906" y="394167"/>
                  </a:lnTo>
                  <a:lnTo>
                    <a:pt x="460187" y="430724"/>
                  </a:lnTo>
                  <a:lnTo>
                    <a:pt x="428765" y="462289"/>
                  </a:lnTo>
                  <a:lnTo>
                    <a:pt x="392375" y="488125"/>
                  </a:lnTo>
                  <a:lnTo>
                    <a:pt x="351752" y="507494"/>
                  </a:lnTo>
                  <a:lnTo>
                    <a:pt x="307630" y="519657"/>
                  </a:lnTo>
                  <a:lnTo>
                    <a:pt x="260746" y="523875"/>
                  </a:lnTo>
                  <a:close/>
                </a:path>
                <a:path w="2085975" h="523875">
                  <a:moveTo>
                    <a:pt x="1825226" y="523875"/>
                  </a:moveTo>
                  <a:lnTo>
                    <a:pt x="1778342" y="519657"/>
                  </a:lnTo>
                  <a:lnTo>
                    <a:pt x="1734221" y="507494"/>
                  </a:lnTo>
                  <a:lnTo>
                    <a:pt x="1693597" y="488125"/>
                  </a:lnTo>
                  <a:lnTo>
                    <a:pt x="1657207" y="462289"/>
                  </a:lnTo>
                  <a:lnTo>
                    <a:pt x="1625785" y="430724"/>
                  </a:lnTo>
                  <a:lnTo>
                    <a:pt x="1600067" y="394167"/>
                  </a:lnTo>
                  <a:lnTo>
                    <a:pt x="1580786" y="353359"/>
                  </a:lnTo>
                  <a:lnTo>
                    <a:pt x="1568679" y="309036"/>
                  </a:lnTo>
                  <a:lnTo>
                    <a:pt x="1564479" y="261937"/>
                  </a:lnTo>
                  <a:lnTo>
                    <a:pt x="1568679" y="214839"/>
                  </a:lnTo>
                  <a:lnTo>
                    <a:pt x="1580786" y="170516"/>
                  </a:lnTo>
                  <a:lnTo>
                    <a:pt x="1600067" y="129707"/>
                  </a:lnTo>
                  <a:lnTo>
                    <a:pt x="1625785" y="93151"/>
                  </a:lnTo>
                  <a:lnTo>
                    <a:pt x="1657207" y="61585"/>
                  </a:lnTo>
                  <a:lnTo>
                    <a:pt x="1693597" y="35749"/>
                  </a:lnTo>
                  <a:lnTo>
                    <a:pt x="1734221" y="16380"/>
                  </a:lnTo>
                  <a:lnTo>
                    <a:pt x="1778342" y="4218"/>
                  </a:lnTo>
                  <a:lnTo>
                    <a:pt x="1825226" y="0"/>
                  </a:lnTo>
                  <a:lnTo>
                    <a:pt x="1872110" y="4218"/>
                  </a:lnTo>
                  <a:lnTo>
                    <a:pt x="1916232" y="16380"/>
                  </a:lnTo>
                  <a:lnTo>
                    <a:pt x="1956855" y="35749"/>
                  </a:lnTo>
                  <a:lnTo>
                    <a:pt x="1993245" y="61585"/>
                  </a:lnTo>
                  <a:lnTo>
                    <a:pt x="2024667" y="93151"/>
                  </a:lnTo>
                  <a:lnTo>
                    <a:pt x="2050386" y="129707"/>
                  </a:lnTo>
                  <a:lnTo>
                    <a:pt x="2069666" y="170516"/>
                  </a:lnTo>
                  <a:lnTo>
                    <a:pt x="2081774" y="214839"/>
                  </a:lnTo>
                  <a:lnTo>
                    <a:pt x="2085973" y="261937"/>
                  </a:lnTo>
                  <a:lnTo>
                    <a:pt x="2081774" y="309036"/>
                  </a:lnTo>
                  <a:lnTo>
                    <a:pt x="2069666" y="353359"/>
                  </a:lnTo>
                  <a:lnTo>
                    <a:pt x="2050386" y="394167"/>
                  </a:lnTo>
                  <a:lnTo>
                    <a:pt x="2024667" y="430724"/>
                  </a:lnTo>
                  <a:lnTo>
                    <a:pt x="1993245" y="462289"/>
                  </a:lnTo>
                  <a:lnTo>
                    <a:pt x="1956855" y="488125"/>
                  </a:lnTo>
                  <a:lnTo>
                    <a:pt x="1916232" y="507494"/>
                  </a:lnTo>
                  <a:lnTo>
                    <a:pt x="1872110" y="519657"/>
                  </a:lnTo>
                  <a:lnTo>
                    <a:pt x="1825226" y="523875"/>
                  </a:lnTo>
                  <a:close/>
                </a:path>
                <a:path w="2085975" h="523875">
                  <a:moveTo>
                    <a:pt x="1042986" y="523875"/>
                  </a:moveTo>
                  <a:lnTo>
                    <a:pt x="996102" y="519657"/>
                  </a:lnTo>
                  <a:lnTo>
                    <a:pt x="951981" y="507494"/>
                  </a:lnTo>
                  <a:lnTo>
                    <a:pt x="911357" y="488125"/>
                  </a:lnTo>
                  <a:lnTo>
                    <a:pt x="874967" y="462289"/>
                  </a:lnTo>
                  <a:lnTo>
                    <a:pt x="843545" y="430724"/>
                  </a:lnTo>
                  <a:lnTo>
                    <a:pt x="817827" y="394167"/>
                  </a:lnTo>
                  <a:lnTo>
                    <a:pt x="798546" y="353359"/>
                  </a:lnTo>
                  <a:lnTo>
                    <a:pt x="786439" y="309036"/>
                  </a:lnTo>
                  <a:lnTo>
                    <a:pt x="782239" y="261937"/>
                  </a:lnTo>
                  <a:lnTo>
                    <a:pt x="786439" y="214839"/>
                  </a:lnTo>
                  <a:lnTo>
                    <a:pt x="798546" y="170516"/>
                  </a:lnTo>
                  <a:lnTo>
                    <a:pt x="817827" y="129707"/>
                  </a:lnTo>
                  <a:lnTo>
                    <a:pt x="843545" y="93151"/>
                  </a:lnTo>
                  <a:lnTo>
                    <a:pt x="874967" y="61585"/>
                  </a:lnTo>
                  <a:lnTo>
                    <a:pt x="911357" y="35749"/>
                  </a:lnTo>
                  <a:lnTo>
                    <a:pt x="951981" y="16380"/>
                  </a:lnTo>
                  <a:lnTo>
                    <a:pt x="996102" y="4218"/>
                  </a:lnTo>
                  <a:lnTo>
                    <a:pt x="1042986" y="0"/>
                  </a:lnTo>
                  <a:lnTo>
                    <a:pt x="1089870" y="4218"/>
                  </a:lnTo>
                  <a:lnTo>
                    <a:pt x="1133992" y="16380"/>
                  </a:lnTo>
                  <a:lnTo>
                    <a:pt x="1174615" y="35749"/>
                  </a:lnTo>
                  <a:lnTo>
                    <a:pt x="1211005" y="61585"/>
                  </a:lnTo>
                  <a:lnTo>
                    <a:pt x="1242427" y="93151"/>
                  </a:lnTo>
                  <a:lnTo>
                    <a:pt x="1268146" y="129707"/>
                  </a:lnTo>
                  <a:lnTo>
                    <a:pt x="1287426" y="170516"/>
                  </a:lnTo>
                  <a:lnTo>
                    <a:pt x="1299534" y="214839"/>
                  </a:lnTo>
                  <a:lnTo>
                    <a:pt x="1303733" y="261937"/>
                  </a:lnTo>
                  <a:lnTo>
                    <a:pt x="1299534" y="309036"/>
                  </a:lnTo>
                  <a:lnTo>
                    <a:pt x="1287426" y="353359"/>
                  </a:lnTo>
                  <a:lnTo>
                    <a:pt x="1268146" y="394167"/>
                  </a:lnTo>
                  <a:lnTo>
                    <a:pt x="1242427" y="430724"/>
                  </a:lnTo>
                  <a:lnTo>
                    <a:pt x="1211005" y="462289"/>
                  </a:lnTo>
                  <a:lnTo>
                    <a:pt x="1174615" y="488125"/>
                  </a:lnTo>
                  <a:lnTo>
                    <a:pt x="1133992" y="507494"/>
                  </a:lnTo>
                  <a:lnTo>
                    <a:pt x="1089870" y="519657"/>
                  </a:lnTo>
                  <a:lnTo>
                    <a:pt x="1042986" y="5238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27164" y="1089013"/>
            <a:ext cx="6305550" cy="7073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498475" indent="-254000">
              <a:lnSpc>
                <a:spcPct val="115599"/>
              </a:lnSpc>
              <a:spcBef>
                <a:spcPts val="100"/>
              </a:spcBef>
              <a:buSzPct val="77500"/>
              <a:buFont typeface="Lucida Sans Unicode"/>
              <a:buAutoNum type="arabicPeriod"/>
              <a:tabLst>
                <a:tab pos="332105" algn="l"/>
              </a:tabLst>
            </a:pPr>
            <a:r>
              <a:rPr sz="2000" dirty="0">
                <a:latin typeface="Arial"/>
                <a:cs typeface="Arial"/>
              </a:rPr>
              <a:t>Яке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spc="90" dirty="0">
                <a:latin typeface="Arial"/>
                <a:cs typeface="Arial"/>
              </a:rPr>
              <a:t>значення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мають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бізнес</a:t>
            </a:r>
            <a:r>
              <a:rPr sz="2000" dirty="0">
                <a:latin typeface="Lucida Sans Unicode"/>
                <a:cs typeface="Lucida Sans Unicode"/>
              </a:rPr>
              <a:t>-</a:t>
            </a:r>
            <a:r>
              <a:rPr sz="2000" spc="75" dirty="0">
                <a:latin typeface="Arial"/>
                <a:cs typeface="Arial"/>
              </a:rPr>
              <a:t>комунікації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для </a:t>
            </a:r>
            <a:r>
              <a:rPr sz="2000" dirty="0">
                <a:latin typeface="Arial"/>
                <a:cs typeface="Arial"/>
              </a:rPr>
              <a:t>ефективної</a:t>
            </a:r>
            <a:r>
              <a:rPr sz="2000" spc="204" dirty="0">
                <a:latin typeface="Arial"/>
                <a:cs typeface="Arial"/>
              </a:rPr>
              <a:t> </a:t>
            </a:r>
            <a:r>
              <a:rPr sz="2000" spc="45" dirty="0">
                <a:latin typeface="Arial"/>
                <a:cs typeface="Arial"/>
              </a:rPr>
              <a:t>діяльності</a:t>
            </a:r>
            <a:r>
              <a:rPr sz="2000" spc="210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підприємства</a:t>
            </a:r>
            <a:r>
              <a:rPr sz="2000" spc="60" dirty="0">
                <a:latin typeface="Lucida Sans Unicode"/>
                <a:cs typeface="Lucida Sans Unicode"/>
              </a:rPr>
              <a:t>?</a:t>
            </a:r>
            <a:endParaRPr sz="2000" dirty="0">
              <a:latin typeface="Lucida Sans Unicode"/>
              <a:cs typeface="Lucida Sans Unicode"/>
            </a:endParaRPr>
          </a:p>
          <a:p>
            <a:pPr marL="332105" marR="5080" indent="-254635">
              <a:lnSpc>
                <a:spcPct val="115599"/>
              </a:lnSpc>
              <a:buSzPct val="77500"/>
              <a:buFont typeface="Lucida Sans Unicode"/>
              <a:buAutoNum type="arabicPeriod"/>
              <a:tabLst>
                <a:tab pos="332105" algn="l"/>
              </a:tabLst>
            </a:pPr>
            <a:r>
              <a:rPr sz="2000" spc="60" dirty="0">
                <a:latin typeface="Arial"/>
                <a:cs typeface="Arial"/>
              </a:rPr>
              <a:t>Чому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важливо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враховувати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не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лише</a:t>
            </a:r>
            <a:r>
              <a:rPr sz="2000" spc="-10" dirty="0">
                <a:latin typeface="Arial"/>
                <a:cs typeface="Arial"/>
              </a:rPr>
              <a:t> вербальні</a:t>
            </a:r>
            <a:r>
              <a:rPr sz="2000" spc="-10" dirty="0">
                <a:latin typeface="Lucida Sans Unicode"/>
                <a:cs typeface="Lucida Sans Unicode"/>
              </a:rPr>
              <a:t>, </a:t>
            </a:r>
            <a:r>
              <a:rPr sz="2000" dirty="0">
                <a:latin typeface="Arial"/>
                <a:cs typeface="Arial"/>
              </a:rPr>
              <a:t>а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165" dirty="0">
                <a:latin typeface="Arial"/>
                <a:cs typeface="Arial"/>
              </a:rPr>
              <a:t>й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невербальні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55" dirty="0">
                <a:latin typeface="Arial"/>
                <a:cs typeface="Arial"/>
              </a:rPr>
              <a:t>елементи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комунікації</a:t>
            </a:r>
            <a:r>
              <a:rPr sz="2000" spc="75" dirty="0">
                <a:latin typeface="Lucida Sans Unicode"/>
                <a:cs typeface="Lucida Sans Unicode"/>
              </a:rPr>
              <a:t>?</a:t>
            </a:r>
            <a:endParaRPr sz="2000" dirty="0">
              <a:latin typeface="Lucida Sans Unicode"/>
              <a:cs typeface="Lucida Sans Unicode"/>
            </a:endParaRPr>
          </a:p>
          <a:p>
            <a:pPr marL="332105" marR="612775" indent="-254000">
              <a:lnSpc>
                <a:spcPct val="115599"/>
              </a:lnSpc>
              <a:buSzPct val="77500"/>
              <a:buFont typeface="Lucida Sans Unicode"/>
              <a:buAutoNum type="arabicPeriod"/>
              <a:tabLst>
                <a:tab pos="332105" algn="l"/>
              </a:tabLst>
            </a:pPr>
            <a:r>
              <a:rPr sz="2000" dirty="0">
                <a:latin typeface="Arial"/>
                <a:cs typeface="Arial"/>
              </a:rPr>
              <a:t>Які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основні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95" dirty="0">
                <a:latin typeface="Arial"/>
                <a:cs typeface="Arial"/>
              </a:rPr>
              <a:t>перешкоди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можуть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114" dirty="0">
                <a:latin typeface="Arial"/>
                <a:cs typeface="Arial"/>
              </a:rPr>
              <a:t>виникати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0" dirty="0">
                <a:latin typeface="Arial"/>
                <a:cs typeface="Arial"/>
              </a:rPr>
              <a:t>у </a:t>
            </a:r>
            <a:r>
              <a:rPr sz="2000" spc="90" dirty="0">
                <a:latin typeface="Arial"/>
                <a:cs typeface="Arial"/>
              </a:rPr>
              <a:t>комунікативному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процесі</a:t>
            </a:r>
            <a:r>
              <a:rPr sz="2000" spc="70" dirty="0">
                <a:latin typeface="Lucida Sans Unicode"/>
                <a:cs typeface="Lucida Sans Unicode"/>
              </a:rPr>
              <a:t>?</a:t>
            </a:r>
            <a:endParaRPr sz="2000" dirty="0">
              <a:latin typeface="Lucida Sans Unicode"/>
              <a:cs typeface="Lucida Sans Unicode"/>
            </a:endParaRPr>
          </a:p>
          <a:p>
            <a:pPr marL="332105" marR="59055" indent="-254000">
              <a:lnSpc>
                <a:spcPct val="115599"/>
              </a:lnSpc>
              <a:buSzPct val="77500"/>
              <a:buFont typeface="Lucida Sans Unicode"/>
              <a:buAutoNum type="arabicPeriod"/>
              <a:tabLst>
                <a:tab pos="332105" algn="l"/>
              </a:tabLst>
            </a:pPr>
            <a:r>
              <a:rPr sz="2000" dirty="0">
                <a:latin typeface="Arial"/>
                <a:cs typeface="Arial"/>
              </a:rPr>
              <a:t>У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95" dirty="0">
                <a:latin typeface="Arial"/>
                <a:cs typeface="Arial"/>
              </a:rPr>
              <a:t>чому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45" dirty="0">
                <a:latin typeface="Arial"/>
                <a:cs typeface="Arial"/>
              </a:rPr>
              <a:t>полягає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роль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90" dirty="0">
                <a:latin typeface="Arial"/>
                <a:cs typeface="Arial"/>
              </a:rPr>
              <a:t>корпоративної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культури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0" dirty="0">
                <a:latin typeface="Arial"/>
                <a:cs typeface="Arial"/>
              </a:rPr>
              <a:t>у </a:t>
            </a:r>
            <a:r>
              <a:rPr sz="2000" spc="50" dirty="0">
                <a:latin typeface="Arial"/>
                <a:cs typeface="Arial"/>
              </a:rPr>
              <a:t>формуванні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іміджу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підприємства</a:t>
            </a:r>
            <a:r>
              <a:rPr sz="2000" spc="60" dirty="0">
                <a:latin typeface="Lucida Sans Unicode"/>
                <a:cs typeface="Lucida Sans Unicode"/>
              </a:rPr>
              <a:t>?</a:t>
            </a:r>
            <a:endParaRPr sz="2000" dirty="0">
              <a:latin typeface="Lucida Sans Unicode"/>
              <a:cs typeface="Lucida Sans Unicode"/>
            </a:endParaRPr>
          </a:p>
          <a:p>
            <a:pPr marL="332105" marR="929640" indent="-254635">
              <a:lnSpc>
                <a:spcPct val="115599"/>
              </a:lnSpc>
              <a:buSzPct val="77500"/>
              <a:buFont typeface="Lucida Sans Unicode"/>
              <a:buAutoNum type="arabicPeriod"/>
              <a:tabLst>
                <a:tab pos="332105" algn="l"/>
              </a:tabLst>
            </a:pPr>
            <a:r>
              <a:rPr sz="2000" dirty="0">
                <a:latin typeface="Arial"/>
                <a:cs typeface="Arial"/>
              </a:rPr>
              <a:t>Які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45" dirty="0">
                <a:latin typeface="Arial"/>
                <a:cs typeface="Arial"/>
              </a:rPr>
              <a:t>фактори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впливають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на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35" dirty="0">
                <a:latin typeface="Arial"/>
                <a:cs typeface="Arial"/>
              </a:rPr>
              <a:t>ефективність </a:t>
            </a:r>
            <a:r>
              <a:rPr sz="2000" spc="80" dirty="0">
                <a:latin typeface="Arial"/>
                <a:cs typeface="Arial"/>
              </a:rPr>
              <a:t>переговорів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у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55" dirty="0">
                <a:latin typeface="Arial"/>
                <a:cs typeface="Arial"/>
              </a:rPr>
              <a:t>бізнесі</a:t>
            </a:r>
            <a:r>
              <a:rPr sz="2000" spc="55" dirty="0">
                <a:latin typeface="Lucida Sans Unicode"/>
                <a:cs typeface="Lucida Sans Unicode"/>
              </a:rPr>
              <a:t>?</a:t>
            </a:r>
            <a:endParaRPr sz="2000" dirty="0">
              <a:latin typeface="Lucida Sans Unicode"/>
              <a:cs typeface="Lucida Sans Unicode"/>
            </a:endParaRPr>
          </a:p>
          <a:p>
            <a:pPr marL="332105" marR="798830" indent="-254635">
              <a:lnSpc>
                <a:spcPct val="115599"/>
              </a:lnSpc>
              <a:buSzPct val="77500"/>
              <a:buFont typeface="Lucida Sans Unicode"/>
              <a:buAutoNum type="arabicPeriod"/>
              <a:tabLst>
                <a:tab pos="332105" algn="l"/>
              </a:tabLst>
            </a:pPr>
            <a:r>
              <a:rPr sz="2000" dirty="0">
                <a:latin typeface="Arial"/>
                <a:cs typeface="Arial"/>
              </a:rPr>
              <a:t>Як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100" dirty="0">
                <a:latin typeface="Arial"/>
                <a:cs typeface="Arial"/>
              </a:rPr>
              <a:t>внутрішній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PR</a:t>
            </a:r>
            <a:r>
              <a:rPr sz="2000" spc="-85" dirty="0">
                <a:latin typeface="Lucida Sans Unicode"/>
                <a:cs typeface="Lucida Sans Unicode"/>
              </a:rPr>
              <a:t> </a:t>
            </a:r>
            <a:r>
              <a:rPr sz="2000" spc="85" dirty="0">
                <a:latin typeface="Arial"/>
                <a:cs typeface="Arial"/>
              </a:rPr>
              <a:t>може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сприяти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розвитку колективу</a:t>
            </a:r>
            <a:r>
              <a:rPr sz="2000" spc="75" dirty="0">
                <a:latin typeface="Lucida Sans Unicode"/>
                <a:cs typeface="Lucida Sans Unicode"/>
              </a:rPr>
              <a:t>?</a:t>
            </a:r>
            <a:endParaRPr sz="2000" dirty="0">
              <a:latin typeface="Lucida Sans Unicode"/>
              <a:cs typeface="Lucida Sans Unicode"/>
            </a:endParaRPr>
          </a:p>
          <a:p>
            <a:pPr marL="332105" marR="846455" indent="-254635">
              <a:lnSpc>
                <a:spcPct val="115599"/>
              </a:lnSpc>
              <a:spcBef>
                <a:spcPts val="5"/>
              </a:spcBef>
              <a:buSzPct val="77500"/>
              <a:buFont typeface="Lucida Sans Unicode"/>
              <a:buAutoNum type="arabicPeriod"/>
              <a:tabLst>
                <a:tab pos="332105" algn="l"/>
              </a:tabLst>
            </a:pPr>
            <a:r>
              <a:rPr sz="2000" dirty="0">
                <a:latin typeface="Arial"/>
                <a:cs typeface="Arial"/>
              </a:rPr>
              <a:t>Які </a:t>
            </a:r>
            <a:r>
              <a:rPr sz="2000" spc="65" dirty="0">
                <a:latin typeface="Arial"/>
                <a:cs typeface="Arial"/>
              </a:rPr>
              <a:t>відмінності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75" dirty="0">
                <a:latin typeface="Arial"/>
                <a:cs typeface="Arial"/>
              </a:rPr>
              <a:t>існують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105" dirty="0">
                <a:latin typeface="Arial"/>
                <a:cs typeface="Arial"/>
              </a:rPr>
              <a:t>між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90" dirty="0">
                <a:latin typeface="Arial"/>
                <a:cs typeface="Arial"/>
              </a:rPr>
              <a:t>кількісною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та </a:t>
            </a:r>
            <a:r>
              <a:rPr sz="2000" spc="85" dirty="0">
                <a:latin typeface="Arial"/>
                <a:cs typeface="Arial"/>
              </a:rPr>
              <a:t>якісною</a:t>
            </a:r>
            <a:r>
              <a:rPr sz="2000" spc="90" dirty="0">
                <a:latin typeface="Arial"/>
                <a:cs typeface="Arial"/>
              </a:rPr>
              <a:t> </a:t>
            </a:r>
            <a:r>
              <a:rPr sz="2000" spc="114" dirty="0">
                <a:latin typeface="Arial"/>
                <a:cs typeface="Arial"/>
              </a:rPr>
              <a:t>оцінкою</a:t>
            </a:r>
            <a:r>
              <a:rPr sz="2000" spc="9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бізнес</a:t>
            </a:r>
            <a:r>
              <a:rPr sz="2000" dirty="0">
                <a:latin typeface="Lucida Sans Unicode"/>
                <a:cs typeface="Lucida Sans Unicode"/>
              </a:rPr>
              <a:t>-</a:t>
            </a:r>
            <a:r>
              <a:rPr sz="2000" spc="95" dirty="0">
                <a:latin typeface="Arial"/>
                <a:cs typeface="Arial"/>
              </a:rPr>
              <a:t>комунікацій</a:t>
            </a:r>
            <a:r>
              <a:rPr sz="2000" spc="95" dirty="0">
                <a:latin typeface="Lucida Sans Unicode"/>
                <a:cs typeface="Lucida Sans Unicode"/>
              </a:rPr>
              <a:t>?</a:t>
            </a:r>
            <a:endParaRPr sz="2000" dirty="0">
              <a:latin typeface="Lucida Sans Unicode"/>
              <a:cs typeface="Lucida Sans Unicode"/>
            </a:endParaRPr>
          </a:p>
          <a:p>
            <a:pPr marL="332105" marR="208915" indent="-254635">
              <a:lnSpc>
                <a:spcPct val="115599"/>
              </a:lnSpc>
              <a:buSzPct val="77500"/>
              <a:buFont typeface="Lucida Sans Unicode"/>
              <a:buAutoNum type="arabicPeriod"/>
              <a:tabLst>
                <a:tab pos="332105" algn="l"/>
              </a:tabLst>
            </a:pPr>
            <a:r>
              <a:rPr sz="2000" dirty="0">
                <a:latin typeface="Arial"/>
                <a:cs typeface="Arial"/>
              </a:rPr>
              <a:t>Як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95" dirty="0">
                <a:latin typeface="Arial"/>
                <a:cs typeface="Arial"/>
              </a:rPr>
              <a:t>маркетинг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50" dirty="0">
                <a:latin typeface="Arial"/>
                <a:cs typeface="Arial"/>
              </a:rPr>
              <a:t>персоналу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55" dirty="0">
                <a:latin typeface="Arial"/>
                <a:cs typeface="Arial"/>
              </a:rPr>
              <a:t>впливає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80" dirty="0">
                <a:latin typeface="Arial"/>
                <a:cs typeface="Arial"/>
              </a:rPr>
              <a:t>на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розвиток </a:t>
            </a:r>
            <a:r>
              <a:rPr sz="2000" spc="50" dirty="0">
                <a:latin typeface="Arial"/>
                <a:cs typeface="Arial"/>
              </a:rPr>
              <a:t>бренду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та </a:t>
            </a:r>
            <a:r>
              <a:rPr sz="2000" spc="60" dirty="0">
                <a:latin typeface="Arial"/>
                <a:cs typeface="Arial"/>
              </a:rPr>
              <a:t>іміджу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60" dirty="0">
                <a:latin typeface="Arial"/>
                <a:cs typeface="Arial"/>
              </a:rPr>
              <a:t>організації</a:t>
            </a:r>
            <a:r>
              <a:rPr sz="2000" spc="60" dirty="0">
                <a:latin typeface="Lucida Sans Unicode"/>
                <a:cs typeface="Lucida Sans Unicode"/>
              </a:rPr>
              <a:t>?</a:t>
            </a:r>
            <a:endParaRPr sz="2000" dirty="0">
              <a:latin typeface="Lucida Sans Unicode"/>
              <a:cs typeface="Lucida Sans Unicode"/>
            </a:endParaRPr>
          </a:p>
          <a:p>
            <a:pPr marL="332105" marR="84455" indent="-254000">
              <a:lnSpc>
                <a:spcPct val="115599"/>
              </a:lnSpc>
              <a:buSzPct val="77500"/>
              <a:buFont typeface="Lucida Sans Unicode"/>
              <a:buAutoNum type="arabicPeriod"/>
              <a:tabLst>
                <a:tab pos="332105" algn="l"/>
              </a:tabLst>
            </a:pPr>
            <a:r>
              <a:rPr sz="2000" dirty="0">
                <a:latin typeface="Arial"/>
                <a:cs typeface="Arial"/>
              </a:rPr>
              <a:t>Які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відмінності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105" dirty="0">
                <a:latin typeface="Arial"/>
                <a:cs typeface="Arial"/>
              </a:rPr>
              <a:t>між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65" dirty="0">
                <a:latin typeface="Arial"/>
                <a:cs typeface="Arial"/>
              </a:rPr>
              <a:t>іміджем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та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70" dirty="0">
                <a:latin typeface="Arial"/>
                <a:cs typeface="Arial"/>
              </a:rPr>
              <a:t>брендом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бізнес</a:t>
            </a:r>
            <a:r>
              <a:rPr sz="2000" spc="-10" dirty="0">
                <a:latin typeface="Lucida Sans Unicode"/>
                <a:cs typeface="Lucida Sans Unicode"/>
              </a:rPr>
              <a:t>-</a:t>
            </a:r>
            <a:r>
              <a:rPr sz="2000" spc="65" dirty="0">
                <a:latin typeface="Arial"/>
                <a:cs typeface="Arial"/>
              </a:rPr>
              <a:t>структури</a:t>
            </a:r>
            <a:r>
              <a:rPr sz="2000" spc="65" dirty="0">
                <a:latin typeface="Lucida Sans Unicode"/>
                <a:cs typeface="Lucida Sans Unicode"/>
              </a:rPr>
              <a:t>?</a:t>
            </a:r>
            <a:endParaRPr sz="2000" dirty="0">
              <a:latin typeface="Lucida Sans Unicode"/>
              <a:cs typeface="Lucida Sans Unicode"/>
            </a:endParaRPr>
          </a:p>
          <a:p>
            <a:pPr marL="330835" marR="183515" indent="-321945">
              <a:lnSpc>
                <a:spcPct val="115599"/>
              </a:lnSpc>
              <a:buSzPct val="77500"/>
              <a:buFont typeface="Lucida Sans Unicode"/>
              <a:buAutoNum type="arabicPeriod"/>
              <a:tabLst>
                <a:tab pos="332105" algn="l"/>
              </a:tabLst>
            </a:pPr>
            <a:r>
              <a:rPr sz="2000" dirty="0">
                <a:latin typeface="Arial"/>
                <a:cs typeface="Arial"/>
              </a:rPr>
              <a:t>Які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45" dirty="0">
                <a:latin typeface="Arial"/>
                <a:cs typeface="Arial"/>
              </a:rPr>
              <a:t>сучасні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50" dirty="0">
                <a:latin typeface="Arial"/>
                <a:cs typeface="Arial"/>
              </a:rPr>
              <a:t>тенденції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в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бренд</a:t>
            </a:r>
            <a:r>
              <a:rPr sz="2000" dirty="0">
                <a:latin typeface="Lucida Sans Unicode"/>
                <a:cs typeface="Lucida Sans Unicode"/>
              </a:rPr>
              <a:t>-</a:t>
            </a:r>
            <a:r>
              <a:rPr sz="2000" spc="70" dirty="0">
                <a:latin typeface="Arial"/>
                <a:cs typeface="Arial"/>
              </a:rPr>
              <a:t>менеджменті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95" dirty="0">
                <a:latin typeface="Arial"/>
                <a:cs typeface="Arial"/>
              </a:rPr>
              <a:t>ви 	</a:t>
            </a:r>
            <a:r>
              <a:rPr sz="2000" dirty="0">
                <a:latin typeface="Arial"/>
                <a:cs typeface="Arial"/>
              </a:rPr>
              <a:t>вважаєте</a:t>
            </a:r>
            <a:r>
              <a:rPr sz="2000" spc="130" dirty="0">
                <a:latin typeface="Arial"/>
                <a:cs typeface="Arial"/>
              </a:rPr>
              <a:t> </a:t>
            </a:r>
            <a:r>
              <a:rPr sz="2000" spc="90" dirty="0">
                <a:latin typeface="Arial"/>
                <a:cs typeface="Arial"/>
              </a:rPr>
              <a:t>найбільш</a:t>
            </a:r>
            <a:r>
              <a:rPr sz="2000" spc="130" dirty="0">
                <a:latin typeface="Arial"/>
                <a:cs typeface="Arial"/>
              </a:rPr>
              <a:t> </a:t>
            </a:r>
            <a:r>
              <a:rPr sz="2000" spc="95" dirty="0">
                <a:latin typeface="Arial"/>
                <a:cs typeface="Arial"/>
              </a:rPr>
              <a:t>перспективними</a:t>
            </a:r>
            <a:r>
              <a:rPr sz="2000" spc="95" dirty="0">
                <a:latin typeface="Lucida Sans Unicode"/>
                <a:cs typeface="Lucida Sans Unicode"/>
              </a:rPr>
              <a:t>?</a:t>
            </a:r>
            <a:endParaRPr sz="20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10500" y="0"/>
            <a:ext cx="3086100" cy="10283190"/>
          </a:xfrm>
          <a:custGeom>
            <a:avLst/>
            <a:gdLst/>
            <a:ahLst/>
            <a:cxnLst/>
            <a:rect l="l" t="t" r="r" b="b"/>
            <a:pathLst>
              <a:path w="3086100" h="10283190">
                <a:moveTo>
                  <a:pt x="3086101" y="10282986"/>
                </a:moveTo>
                <a:lnTo>
                  <a:pt x="0" y="10282986"/>
                </a:lnTo>
                <a:lnTo>
                  <a:pt x="0" y="0"/>
                </a:lnTo>
                <a:lnTo>
                  <a:pt x="3086101" y="0"/>
                </a:lnTo>
                <a:lnTo>
                  <a:pt x="3086101" y="10282986"/>
                </a:lnTo>
                <a:close/>
              </a:path>
            </a:pathLst>
          </a:custGeom>
          <a:solidFill>
            <a:srgbClr val="583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017091" y="287849"/>
            <a:ext cx="90233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3000" spc="-254" dirty="0">
                <a:latin typeface="Arial Black"/>
                <a:cs typeface="Arial Black"/>
              </a:rPr>
              <a:t>ЗАВДАННЯ</a:t>
            </a:r>
            <a:r>
              <a:rPr sz="3000" spc="-345" dirty="0">
                <a:latin typeface="Arial Black"/>
                <a:cs typeface="Arial Black"/>
              </a:rPr>
              <a:t> </a:t>
            </a:r>
            <a:r>
              <a:rPr sz="3000" spc="-125" dirty="0">
                <a:latin typeface="Arial Black"/>
                <a:cs typeface="Arial Black"/>
              </a:rPr>
              <a:t>КОМУНІКАЦІЇ</a:t>
            </a:r>
            <a:r>
              <a:rPr sz="3000" spc="-340" dirty="0">
                <a:latin typeface="Arial Black"/>
                <a:cs typeface="Arial Black"/>
              </a:rPr>
              <a:t> </a:t>
            </a:r>
            <a:r>
              <a:rPr sz="3000" spc="-365" dirty="0">
                <a:latin typeface="Arial Black"/>
                <a:cs typeface="Arial Black"/>
              </a:rPr>
              <a:t>НЕ</a:t>
            </a:r>
            <a:r>
              <a:rPr sz="3000" spc="-340" dirty="0">
                <a:latin typeface="Arial Black"/>
                <a:cs typeface="Arial Black"/>
              </a:rPr>
              <a:t> </a:t>
            </a:r>
            <a:r>
              <a:rPr sz="3000" spc="-250" dirty="0">
                <a:latin typeface="Arial Black"/>
                <a:cs typeface="Arial Black"/>
              </a:rPr>
              <a:t>СТІЛЬКИ</a:t>
            </a:r>
            <a:r>
              <a:rPr sz="3000" spc="-345" dirty="0">
                <a:latin typeface="Arial Black"/>
                <a:cs typeface="Arial Black"/>
              </a:rPr>
              <a:t> </a:t>
            </a:r>
            <a:r>
              <a:rPr sz="3000" spc="-330" dirty="0">
                <a:latin typeface="Arial Black"/>
                <a:cs typeface="Arial Black"/>
              </a:rPr>
              <a:t>В</a:t>
            </a:r>
            <a:r>
              <a:rPr sz="3000" spc="-340" dirty="0">
                <a:latin typeface="Arial Black"/>
                <a:cs typeface="Arial Black"/>
              </a:rPr>
              <a:t> </a:t>
            </a:r>
            <a:r>
              <a:rPr sz="3000" spc="-40" dirty="0">
                <a:latin typeface="Arial Black"/>
                <a:cs typeface="Arial Black"/>
              </a:rPr>
              <a:t>ТОМУ</a:t>
            </a:r>
            <a:r>
              <a:rPr sz="3000" b="1" i="1" spc="-40" dirty="0">
                <a:latin typeface="Century Gothic"/>
                <a:cs typeface="Century Gothic"/>
              </a:rPr>
              <a:t>,</a:t>
            </a:r>
            <a:endParaRPr sz="3000" dirty="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7091" y="745049"/>
            <a:ext cx="8888909" cy="15374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700"/>
              </a:lnSpc>
              <a:spcBef>
                <a:spcPts val="95"/>
              </a:spcBef>
            </a:pPr>
            <a:r>
              <a:rPr sz="3000" spc="-229" dirty="0">
                <a:latin typeface="Arial Black"/>
                <a:cs typeface="Arial Black"/>
              </a:rPr>
              <a:t>ЩОБ</a:t>
            </a:r>
            <a:r>
              <a:rPr sz="3000" spc="-335" dirty="0">
                <a:latin typeface="Arial Black"/>
                <a:cs typeface="Arial Black"/>
              </a:rPr>
              <a:t> </a:t>
            </a:r>
            <a:r>
              <a:rPr sz="3000" spc="-250" dirty="0">
                <a:latin typeface="Arial Black"/>
                <a:cs typeface="Arial Black"/>
              </a:rPr>
              <a:t>БУТИ</a:t>
            </a:r>
            <a:r>
              <a:rPr sz="3000" spc="-330" dirty="0">
                <a:latin typeface="Arial Black"/>
                <a:cs typeface="Arial Black"/>
              </a:rPr>
              <a:t> </a:t>
            </a:r>
            <a:r>
              <a:rPr sz="3000" spc="-95" dirty="0">
                <a:latin typeface="Arial Black"/>
                <a:cs typeface="Arial Black"/>
              </a:rPr>
              <a:t>ЗРОЗУМІЛИМ</a:t>
            </a:r>
            <a:r>
              <a:rPr sz="3000" b="1" i="1" spc="-95" dirty="0">
                <a:latin typeface="Century Gothic"/>
                <a:cs typeface="Century Gothic"/>
              </a:rPr>
              <a:t>,</a:t>
            </a:r>
            <a:r>
              <a:rPr sz="3000" b="1" i="1" spc="-170" dirty="0">
                <a:latin typeface="Century Gothic"/>
                <a:cs typeface="Century Gothic"/>
              </a:rPr>
              <a:t> </a:t>
            </a:r>
            <a:r>
              <a:rPr sz="3000" spc="-215" dirty="0">
                <a:latin typeface="Arial Black"/>
                <a:cs typeface="Arial Black"/>
              </a:rPr>
              <a:t>СКІЛЬКИ</a:t>
            </a:r>
            <a:r>
              <a:rPr sz="3000" spc="-330" dirty="0">
                <a:latin typeface="Arial Black"/>
                <a:cs typeface="Arial Black"/>
              </a:rPr>
              <a:t> В </a:t>
            </a:r>
            <a:r>
              <a:rPr sz="3000" spc="-10" dirty="0">
                <a:latin typeface="Arial Black"/>
                <a:cs typeface="Arial Black"/>
              </a:rPr>
              <a:t>ТОМУ</a:t>
            </a:r>
            <a:r>
              <a:rPr sz="3000" b="1" i="1" spc="-10" dirty="0">
                <a:latin typeface="Century Gothic"/>
                <a:cs typeface="Century Gothic"/>
              </a:rPr>
              <a:t>, </a:t>
            </a:r>
            <a:r>
              <a:rPr sz="3000" spc="-229" dirty="0">
                <a:latin typeface="Arial Black"/>
                <a:cs typeface="Arial Black"/>
              </a:rPr>
              <a:t>ЩОБ</a:t>
            </a:r>
            <a:r>
              <a:rPr sz="3000" spc="-340" dirty="0">
                <a:latin typeface="Arial Black"/>
                <a:cs typeface="Arial Black"/>
              </a:rPr>
              <a:t> </a:t>
            </a:r>
            <a:r>
              <a:rPr sz="3000" spc="-365" dirty="0">
                <a:latin typeface="Arial Black"/>
                <a:cs typeface="Arial Black"/>
              </a:rPr>
              <a:t>НЕ</a:t>
            </a:r>
            <a:r>
              <a:rPr sz="3000" spc="-335" dirty="0">
                <a:latin typeface="Arial Black"/>
                <a:cs typeface="Arial Black"/>
              </a:rPr>
              <a:t> </a:t>
            </a:r>
            <a:r>
              <a:rPr sz="3000" spc="-250" dirty="0">
                <a:latin typeface="Arial Black"/>
                <a:cs typeface="Arial Black"/>
              </a:rPr>
              <a:t>БУТИ</a:t>
            </a:r>
            <a:r>
              <a:rPr sz="3000" spc="-335" dirty="0">
                <a:latin typeface="Arial Black"/>
                <a:cs typeface="Arial Black"/>
              </a:rPr>
              <a:t> </a:t>
            </a:r>
            <a:r>
              <a:rPr sz="3000" spc="-105" dirty="0">
                <a:latin typeface="Arial Black"/>
                <a:cs typeface="Arial Black"/>
              </a:rPr>
              <a:t>ЗРОЗУМІЛИМ</a:t>
            </a:r>
            <a:r>
              <a:rPr sz="3000" spc="-335" dirty="0">
                <a:latin typeface="Arial Black"/>
                <a:cs typeface="Arial Black"/>
              </a:rPr>
              <a:t> </a:t>
            </a:r>
            <a:r>
              <a:rPr sz="3000" spc="-275" dirty="0" smtClean="0">
                <a:latin typeface="Arial Black"/>
                <a:cs typeface="Arial Black"/>
              </a:rPr>
              <a:t>НЕПРАВИЛЬНО</a:t>
            </a:r>
            <a:endParaRPr lang="uk-UA" sz="3000" spc="-275" dirty="0" smtClean="0">
              <a:latin typeface="Arial Black"/>
              <a:cs typeface="Arial Black"/>
            </a:endParaRPr>
          </a:p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lang="uk-UA" sz="2400" dirty="0" smtClean="0"/>
              <a:t>На думку дослідника людських взаємовідносин Д. Л. </a:t>
            </a:r>
            <a:r>
              <a:rPr lang="uk-UA" sz="2400" dirty="0" err="1" smtClean="0"/>
              <a:t>Лунда</a:t>
            </a:r>
            <a:r>
              <a:rPr lang="uk-UA" sz="2400" dirty="0" smtClean="0"/>
              <a:t> </a:t>
            </a:r>
            <a:endParaRPr lang="uk-UA" sz="2400" dirty="0">
              <a:latin typeface="Arial Black"/>
              <a:cs typeface="Arial Black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19195" y="1081600"/>
            <a:ext cx="15747365" cy="7950200"/>
            <a:chOff x="1019195" y="1081600"/>
            <a:chExt cx="15747365" cy="7950200"/>
          </a:xfrm>
        </p:grpSpPr>
        <p:sp>
          <p:nvSpPr>
            <p:cNvPr id="6" name="object 6"/>
            <p:cNvSpPr/>
            <p:nvPr/>
          </p:nvSpPr>
          <p:spPr>
            <a:xfrm>
              <a:off x="1028720" y="218681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9791" y="2252109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71809" y="1081600"/>
              <a:ext cx="6094292" cy="342770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71809" y="5408127"/>
              <a:ext cx="6094292" cy="342768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27647" y="8507388"/>
              <a:ext cx="2085975" cy="523875"/>
            </a:xfrm>
            <a:custGeom>
              <a:avLst/>
              <a:gdLst/>
              <a:ahLst/>
              <a:cxnLst/>
              <a:rect l="l" t="t" r="r" b="b"/>
              <a:pathLst>
                <a:path w="2085975" h="523875">
                  <a:moveTo>
                    <a:pt x="260746" y="523875"/>
                  </a:moveTo>
                  <a:lnTo>
                    <a:pt x="213862" y="519657"/>
                  </a:lnTo>
                  <a:lnTo>
                    <a:pt x="169741" y="507494"/>
                  </a:lnTo>
                  <a:lnTo>
                    <a:pt x="129117" y="488125"/>
                  </a:lnTo>
                  <a:lnTo>
                    <a:pt x="92727" y="462289"/>
                  </a:lnTo>
                  <a:lnTo>
                    <a:pt x="61305" y="430724"/>
                  </a:lnTo>
                  <a:lnTo>
                    <a:pt x="35587" y="394167"/>
                  </a:lnTo>
                  <a:lnTo>
                    <a:pt x="16306" y="353359"/>
                  </a:lnTo>
                  <a:lnTo>
                    <a:pt x="4199" y="309036"/>
                  </a:lnTo>
                  <a:lnTo>
                    <a:pt x="0" y="261937"/>
                  </a:lnTo>
                  <a:lnTo>
                    <a:pt x="4199" y="214839"/>
                  </a:lnTo>
                  <a:lnTo>
                    <a:pt x="16306" y="170516"/>
                  </a:lnTo>
                  <a:lnTo>
                    <a:pt x="35587" y="129707"/>
                  </a:lnTo>
                  <a:lnTo>
                    <a:pt x="61305" y="93151"/>
                  </a:lnTo>
                  <a:lnTo>
                    <a:pt x="92727" y="61585"/>
                  </a:lnTo>
                  <a:lnTo>
                    <a:pt x="129117" y="35749"/>
                  </a:lnTo>
                  <a:lnTo>
                    <a:pt x="169741" y="16380"/>
                  </a:lnTo>
                  <a:lnTo>
                    <a:pt x="213862" y="4218"/>
                  </a:lnTo>
                  <a:lnTo>
                    <a:pt x="260746" y="0"/>
                  </a:lnTo>
                  <a:lnTo>
                    <a:pt x="307630" y="4218"/>
                  </a:lnTo>
                  <a:lnTo>
                    <a:pt x="351752" y="16380"/>
                  </a:lnTo>
                  <a:lnTo>
                    <a:pt x="392375" y="35749"/>
                  </a:lnTo>
                  <a:lnTo>
                    <a:pt x="428765" y="61585"/>
                  </a:lnTo>
                  <a:lnTo>
                    <a:pt x="460187" y="93151"/>
                  </a:lnTo>
                  <a:lnTo>
                    <a:pt x="485906" y="129707"/>
                  </a:lnTo>
                  <a:lnTo>
                    <a:pt x="505186" y="170516"/>
                  </a:lnTo>
                  <a:lnTo>
                    <a:pt x="517294" y="214839"/>
                  </a:lnTo>
                  <a:lnTo>
                    <a:pt x="521493" y="261937"/>
                  </a:lnTo>
                  <a:lnTo>
                    <a:pt x="517294" y="309036"/>
                  </a:lnTo>
                  <a:lnTo>
                    <a:pt x="505186" y="353359"/>
                  </a:lnTo>
                  <a:lnTo>
                    <a:pt x="485906" y="394167"/>
                  </a:lnTo>
                  <a:lnTo>
                    <a:pt x="460187" y="430724"/>
                  </a:lnTo>
                  <a:lnTo>
                    <a:pt x="428765" y="462289"/>
                  </a:lnTo>
                  <a:lnTo>
                    <a:pt x="392375" y="488125"/>
                  </a:lnTo>
                  <a:lnTo>
                    <a:pt x="351752" y="507494"/>
                  </a:lnTo>
                  <a:lnTo>
                    <a:pt x="307630" y="519657"/>
                  </a:lnTo>
                  <a:lnTo>
                    <a:pt x="260746" y="523875"/>
                  </a:lnTo>
                  <a:close/>
                </a:path>
                <a:path w="2085975" h="523875">
                  <a:moveTo>
                    <a:pt x="1825226" y="523875"/>
                  </a:moveTo>
                  <a:lnTo>
                    <a:pt x="1778342" y="519657"/>
                  </a:lnTo>
                  <a:lnTo>
                    <a:pt x="1734221" y="507494"/>
                  </a:lnTo>
                  <a:lnTo>
                    <a:pt x="1693597" y="488125"/>
                  </a:lnTo>
                  <a:lnTo>
                    <a:pt x="1657207" y="462289"/>
                  </a:lnTo>
                  <a:lnTo>
                    <a:pt x="1625785" y="430724"/>
                  </a:lnTo>
                  <a:lnTo>
                    <a:pt x="1600067" y="394167"/>
                  </a:lnTo>
                  <a:lnTo>
                    <a:pt x="1580786" y="353359"/>
                  </a:lnTo>
                  <a:lnTo>
                    <a:pt x="1568679" y="309036"/>
                  </a:lnTo>
                  <a:lnTo>
                    <a:pt x="1564479" y="261937"/>
                  </a:lnTo>
                  <a:lnTo>
                    <a:pt x="1568679" y="214839"/>
                  </a:lnTo>
                  <a:lnTo>
                    <a:pt x="1580786" y="170516"/>
                  </a:lnTo>
                  <a:lnTo>
                    <a:pt x="1600067" y="129707"/>
                  </a:lnTo>
                  <a:lnTo>
                    <a:pt x="1625785" y="93151"/>
                  </a:lnTo>
                  <a:lnTo>
                    <a:pt x="1657207" y="61585"/>
                  </a:lnTo>
                  <a:lnTo>
                    <a:pt x="1693597" y="35749"/>
                  </a:lnTo>
                  <a:lnTo>
                    <a:pt x="1734221" y="16380"/>
                  </a:lnTo>
                  <a:lnTo>
                    <a:pt x="1778342" y="4218"/>
                  </a:lnTo>
                  <a:lnTo>
                    <a:pt x="1825226" y="0"/>
                  </a:lnTo>
                  <a:lnTo>
                    <a:pt x="1872110" y="4218"/>
                  </a:lnTo>
                  <a:lnTo>
                    <a:pt x="1916232" y="16380"/>
                  </a:lnTo>
                  <a:lnTo>
                    <a:pt x="1956855" y="35749"/>
                  </a:lnTo>
                  <a:lnTo>
                    <a:pt x="1993245" y="61585"/>
                  </a:lnTo>
                  <a:lnTo>
                    <a:pt x="2024667" y="93151"/>
                  </a:lnTo>
                  <a:lnTo>
                    <a:pt x="2050386" y="129707"/>
                  </a:lnTo>
                  <a:lnTo>
                    <a:pt x="2069666" y="170516"/>
                  </a:lnTo>
                  <a:lnTo>
                    <a:pt x="2081774" y="214839"/>
                  </a:lnTo>
                  <a:lnTo>
                    <a:pt x="2085973" y="261937"/>
                  </a:lnTo>
                  <a:lnTo>
                    <a:pt x="2081774" y="309036"/>
                  </a:lnTo>
                  <a:lnTo>
                    <a:pt x="2069666" y="353359"/>
                  </a:lnTo>
                  <a:lnTo>
                    <a:pt x="2050386" y="394167"/>
                  </a:lnTo>
                  <a:lnTo>
                    <a:pt x="2024667" y="430724"/>
                  </a:lnTo>
                  <a:lnTo>
                    <a:pt x="1993245" y="462289"/>
                  </a:lnTo>
                  <a:lnTo>
                    <a:pt x="1956855" y="488125"/>
                  </a:lnTo>
                  <a:lnTo>
                    <a:pt x="1916232" y="507494"/>
                  </a:lnTo>
                  <a:lnTo>
                    <a:pt x="1872110" y="519657"/>
                  </a:lnTo>
                  <a:lnTo>
                    <a:pt x="1825226" y="523875"/>
                  </a:lnTo>
                  <a:close/>
                </a:path>
                <a:path w="2085975" h="523875">
                  <a:moveTo>
                    <a:pt x="1042986" y="523875"/>
                  </a:moveTo>
                  <a:lnTo>
                    <a:pt x="996102" y="519657"/>
                  </a:lnTo>
                  <a:lnTo>
                    <a:pt x="951981" y="507494"/>
                  </a:lnTo>
                  <a:lnTo>
                    <a:pt x="911357" y="488125"/>
                  </a:lnTo>
                  <a:lnTo>
                    <a:pt x="874967" y="462289"/>
                  </a:lnTo>
                  <a:lnTo>
                    <a:pt x="843545" y="430724"/>
                  </a:lnTo>
                  <a:lnTo>
                    <a:pt x="817827" y="394167"/>
                  </a:lnTo>
                  <a:lnTo>
                    <a:pt x="798546" y="353359"/>
                  </a:lnTo>
                  <a:lnTo>
                    <a:pt x="786439" y="309036"/>
                  </a:lnTo>
                  <a:lnTo>
                    <a:pt x="782239" y="261937"/>
                  </a:lnTo>
                  <a:lnTo>
                    <a:pt x="786439" y="214839"/>
                  </a:lnTo>
                  <a:lnTo>
                    <a:pt x="798546" y="170516"/>
                  </a:lnTo>
                  <a:lnTo>
                    <a:pt x="817827" y="129707"/>
                  </a:lnTo>
                  <a:lnTo>
                    <a:pt x="843545" y="93151"/>
                  </a:lnTo>
                  <a:lnTo>
                    <a:pt x="874967" y="61585"/>
                  </a:lnTo>
                  <a:lnTo>
                    <a:pt x="911357" y="35749"/>
                  </a:lnTo>
                  <a:lnTo>
                    <a:pt x="951981" y="16380"/>
                  </a:lnTo>
                  <a:lnTo>
                    <a:pt x="996102" y="4218"/>
                  </a:lnTo>
                  <a:lnTo>
                    <a:pt x="1042986" y="0"/>
                  </a:lnTo>
                  <a:lnTo>
                    <a:pt x="1089870" y="4218"/>
                  </a:lnTo>
                  <a:lnTo>
                    <a:pt x="1133992" y="16380"/>
                  </a:lnTo>
                  <a:lnTo>
                    <a:pt x="1174615" y="35749"/>
                  </a:lnTo>
                  <a:lnTo>
                    <a:pt x="1211005" y="61585"/>
                  </a:lnTo>
                  <a:lnTo>
                    <a:pt x="1242427" y="93151"/>
                  </a:lnTo>
                  <a:lnTo>
                    <a:pt x="1268146" y="129707"/>
                  </a:lnTo>
                  <a:lnTo>
                    <a:pt x="1287426" y="170516"/>
                  </a:lnTo>
                  <a:lnTo>
                    <a:pt x="1299534" y="214839"/>
                  </a:lnTo>
                  <a:lnTo>
                    <a:pt x="1303733" y="261937"/>
                  </a:lnTo>
                  <a:lnTo>
                    <a:pt x="1299534" y="309036"/>
                  </a:lnTo>
                  <a:lnTo>
                    <a:pt x="1287426" y="353359"/>
                  </a:lnTo>
                  <a:lnTo>
                    <a:pt x="1268146" y="394167"/>
                  </a:lnTo>
                  <a:lnTo>
                    <a:pt x="1242427" y="430724"/>
                  </a:lnTo>
                  <a:lnTo>
                    <a:pt x="1211005" y="462289"/>
                  </a:lnTo>
                  <a:lnTo>
                    <a:pt x="1174615" y="488125"/>
                  </a:lnTo>
                  <a:lnTo>
                    <a:pt x="1133992" y="507494"/>
                  </a:lnTo>
                  <a:lnTo>
                    <a:pt x="1089870" y="519657"/>
                  </a:lnTo>
                  <a:lnTo>
                    <a:pt x="1042986" y="5238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17091" y="3359396"/>
            <a:ext cx="5777865" cy="3530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2500" spc="110" dirty="0">
                <a:latin typeface="Arial"/>
                <a:cs typeface="Arial"/>
              </a:rPr>
              <a:t>Комунікативні</a:t>
            </a:r>
            <a:r>
              <a:rPr sz="2500" spc="-10" dirty="0">
                <a:latin typeface="Arial"/>
                <a:cs typeface="Arial"/>
              </a:rPr>
              <a:t> </a:t>
            </a:r>
            <a:r>
              <a:rPr sz="2500" spc="160" dirty="0">
                <a:latin typeface="Arial"/>
                <a:cs typeface="Arial"/>
              </a:rPr>
              <a:t>навички</a:t>
            </a:r>
            <a:r>
              <a:rPr sz="2500" spc="-5" dirty="0">
                <a:latin typeface="Arial"/>
                <a:cs typeface="Arial"/>
              </a:rPr>
              <a:t> </a:t>
            </a:r>
            <a:r>
              <a:rPr sz="2500" spc="70" dirty="0">
                <a:latin typeface="Arial"/>
                <a:cs typeface="Arial"/>
              </a:rPr>
              <a:t>входять</a:t>
            </a:r>
            <a:r>
              <a:rPr sz="2500" spc="-5" dirty="0">
                <a:latin typeface="Arial"/>
                <a:cs typeface="Arial"/>
              </a:rPr>
              <a:t> </a:t>
            </a:r>
            <a:r>
              <a:rPr sz="2500" spc="25" dirty="0">
                <a:latin typeface="Arial"/>
                <a:cs typeface="Arial"/>
              </a:rPr>
              <a:t>до </a:t>
            </a:r>
            <a:r>
              <a:rPr sz="2500" spc="80" dirty="0">
                <a:latin typeface="Arial"/>
                <a:cs typeface="Arial"/>
              </a:rPr>
              <a:t>переліку</a:t>
            </a:r>
            <a:r>
              <a:rPr sz="2500" spc="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Топ</a:t>
            </a:r>
            <a:r>
              <a:rPr sz="2500" dirty="0">
                <a:latin typeface="Lucida Sans Unicode"/>
                <a:cs typeface="Lucida Sans Unicode"/>
              </a:rPr>
              <a:t>-5</a:t>
            </a:r>
            <a:r>
              <a:rPr sz="2500" spc="-85" dirty="0">
                <a:latin typeface="Lucida Sans Unicode"/>
                <a:cs typeface="Lucida Sans Unicode"/>
              </a:rPr>
              <a:t> </a:t>
            </a:r>
            <a:r>
              <a:rPr sz="2500" spc="75" dirty="0">
                <a:latin typeface="Arial"/>
                <a:cs typeface="Arial"/>
              </a:rPr>
              <a:t>якостей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та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spc="120" dirty="0">
                <a:latin typeface="Arial"/>
                <a:cs typeface="Arial"/>
              </a:rPr>
              <a:t>вмінь </a:t>
            </a:r>
            <a:r>
              <a:rPr sz="2500" spc="95" dirty="0">
                <a:latin typeface="Arial"/>
                <a:cs typeface="Arial"/>
              </a:rPr>
              <a:t>працівників</a:t>
            </a:r>
            <a:r>
              <a:rPr sz="2500" spc="95" dirty="0">
                <a:latin typeface="Lucida Sans Unicode"/>
                <a:cs typeface="Lucida Sans Unicode"/>
              </a:rPr>
              <a:t>,</a:t>
            </a:r>
            <a:r>
              <a:rPr sz="2500" spc="-110" dirty="0">
                <a:latin typeface="Lucida Sans Unicode"/>
                <a:cs typeface="Lucida Sans Unicode"/>
              </a:rPr>
              <a:t> </a:t>
            </a:r>
            <a:r>
              <a:rPr sz="2500" spc="110" dirty="0">
                <a:latin typeface="Arial"/>
                <a:cs typeface="Arial"/>
              </a:rPr>
              <a:t>які</a:t>
            </a:r>
            <a:r>
              <a:rPr sz="2500" spc="-10" dirty="0">
                <a:latin typeface="Arial"/>
                <a:cs typeface="Arial"/>
              </a:rPr>
              <a:t> </a:t>
            </a:r>
            <a:r>
              <a:rPr sz="2500" spc="55" dirty="0">
                <a:latin typeface="Arial"/>
                <a:cs typeface="Arial"/>
              </a:rPr>
              <a:t>затребувані </a:t>
            </a:r>
            <a:r>
              <a:rPr sz="2500" spc="60" dirty="0">
                <a:latin typeface="Arial"/>
                <a:cs typeface="Arial"/>
              </a:rPr>
              <a:t>роботодавцями</a:t>
            </a:r>
            <a:r>
              <a:rPr sz="2500" spc="60" dirty="0">
                <a:latin typeface="Lucida Sans Unicode"/>
                <a:cs typeface="Lucida Sans Unicode"/>
              </a:rPr>
              <a:t>,</a:t>
            </a:r>
            <a:r>
              <a:rPr sz="2500" spc="-1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Arial"/>
                <a:cs typeface="Arial"/>
              </a:rPr>
              <a:t>а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110" dirty="0">
                <a:latin typeface="Arial"/>
                <a:cs typeface="Arial"/>
              </a:rPr>
              <a:t>також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50" dirty="0">
                <a:latin typeface="Arial"/>
                <a:cs typeface="Arial"/>
              </a:rPr>
              <a:t>до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70" dirty="0">
                <a:latin typeface="Arial"/>
                <a:cs typeface="Arial"/>
              </a:rPr>
              <a:t>переліку </a:t>
            </a:r>
            <a:r>
              <a:rPr sz="2500" dirty="0">
                <a:latin typeface="Arial"/>
                <a:cs typeface="Arial"/>
              </a:rPr>
              <a:t>Топ</a:t>
            </a:r>
            <a:r>
              <a:rPr sz="2500" dirty="0">
                <a:latin typeface="Lucida Sans Unicode"/>
                <a:cs typeface="Lucida Sans Unicode"/>
              </a:rPr>
              <a:t>-</a:t>
            </a:r>
            <a:r>
              <a:rPr sz="2500" spc="-405" dirty="0">
                <a:latin typeface="Lucida Sans Unicode"/>
                <a:cs typeface="Lucida Sans Unicode"/>
              </a:rPr>
              <a:t>10</a:t>
            </a:r>
            <a:r>
              <a:rPr sz="2500" spc="-65" dirty="0">
                <a:latin typeface="Lucida Sans Unicode"/>
                <a:cs typeface="Lucida Sans Unicode"/>
              </a:rPr>
              <a:t> </a:t>
            </a:r>
            <a:r>
              <a:rPr sz="2500" spc="85" dirty="0">
                <a:latin typeface="Arial"/>
                <a:cs typeface="Arial"/>
              </a:rPr>
              <a:t>так</a:t>
            </a:r>
            <a:r>
              <a:rPr sz="2500" spc="30" dirty="0">
                <a:latin typeface="Arial"/>
                <a:cs typeface="Arial"/>
              </a:rPr>
              <a:t> </a:t>
            </a:r>
            <a:r>
              <a:rPr sz="2500" spc="100" dirty="0">
                <a:latin typeface="Arial"/>
                <a:cs typeface="Arial"/>
              </a:rPr>
              <a:t>званих</a:t>
            </a:r>
            <a:r>
              <a:rPr sz="2500" spc="30" dirty="0">
                <a:latin typeface="Arial"/>
                <a:cs typeface="Arial"/>
              </a:rPr>
              <a:t> </a:t>
            </a:r>
            <a:r>
              <a:rPr sz="2500" spc="-80" dirty="0">
                <a:latin typeface="Lucida Sans Unicode"/>
                <a:cs typeface="Lucida Sans Unicode"/>
              </a:rPr>
              <a:t>«</a:t>
            </a:r>
            <a:r>
              <a:rPr sz="2500" spc="-80" dirty="0">
                <a:latin typeface="Arial"/>
                <a:cs typeface="Arial"/>
              </a:rPr>
              <a:t>софт</a:t>
            </a:r>
            <a:r>
              <a:rPr sz="2500" spc="-80" dirty="0">
                <a:latin typeface="Lucida Sans Unicode"/>
                <a:cs typeface="Lucida Sans Unicode"/>
              </a:rPr>
              <a:t>-</a:t>
            </a:r>
            <a:r>
              <a:rPr sz="2500" spc="-10" dirty="0">
                <a:latin typeface="Arial"/>
                <a:cs typeface="Arial"/>
              </a:rPr>
              <a:t>скілз</a:t>
            </a:r>
            <a:r>
              <a:rPr sz="2500" spc="-10" dirty="0">
                <a:latin typeface="Lucida Sans Unicode"/>
                <a:cs typeface="Lucida Sans Unicode"/>
              </a:rPr>
              <a:t>»</a:t>
            </a:r>
            <a:r>
              <a:rPr sz="2500" spc="625" dirty="0">
                <a:latin typeface="Lucida Sans Unicode"/>
                <a:cs typeface="Lucida Sans Unicode"/>
              </a:rPr>
              <a:t> </a:t>
            </a:r>
            <a:r>
              <a:rPr sz="2500" spc="60" dirty="0">
                <a:latin typeface="Lucida Sans Unicode"/>
                <a:cs typeface="Lucida Sans Unicode"/>
              </a:rPr>
              <a:t>(</a:t>
            </a:r>
            <a:r>
              <a:rPr sz="2500" spc="60" dirty="0">
                <a:latin typeface="Arial"/>
                <a:cs typeface="Arial"/>
              </a:rPr>
              <a:t>англ</a:t>
            </a:r>
            <a:r>
              <a:rPr sz="2500" spc="60" dirty="0">
                <a:latin typeface="Lucida Sans Unicode"/>
                <a:cs typeface="Lucida Sans Unicode"/>
              </a:rPr>
              <a:t>.</a:t>
            </a:r>
            <a:r>
              <a:rPr sz="2500" spc="-90" dirty="0">
                <a:latin typeface="Lucida Sans Unicode"/>
                <a:cs typeface="Lucida Sans Unicode"/>
              </a:rPr>
              <a:t> </a:t>
            </a:r>
            <a:r>
              <a:rPr sz="2500" spc="-85" dirty="0">
                <a:latin typeface="Lucida Sans Unicode"/>
                <a:cs typeface="Lucida Sans Unicode"/>
              </a:rPr>
              <a:t>«softskills» </a:t>
            </a:r>
            <a:r>
              <a:rPr sz="2500" spc="434" dirty="0">
                <a:latin typeface="Lucida Sans Unicode"/>
                <a:cs typeface="Lucida Sans Unicode"/>
              </a:rPr>
              <a:t>–</a:t>
            </a:r>
            <a:r>
              <a:rPr sz="2500" spc="-85" dirty="0">
                <a:latin typeface="Lucida Sans Unicode"/>
                <a:cs typeface="Lucida Sans Unicode"/>
              </a:rPr>
              <a:t> </a:t>
            </a:r>
            <a:r>
              <a:rPr sz="2500" spc="65" dirty="0">
                <a:latin typeface="Arial"/>
                <a:cs typeface="Arial"/>
              </a:rPr>
              <a:t>особистісні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spc="60" dirty="0">
                <a:latin typeface="Arial"/>
                <a:cs typeface="Arial"/>
              </a:rPr>
              <a:t>якості </a:t>
            </a:r>
            <a:r>
              <a:rPr sz="2500" spc="90" dirty="0">
                <a:latin typeface="Arial"/>
                <a:cs typeface="Arial"/>
              </a:rPr>
              <a:t>і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spc="160" dirty="0">
                <a:latin typeface="Arial"/>
                <a:cs typeface="Arial"/>
              </a:rPr>
              <a:t>навички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spc="80" dirty="0">
                <a:latin typeface="Arial"/>
                <a:cs typeface="Arial"/>
              </a:rPr>
              <a:t>міжособистісного </a:t>
            </a:r>
            <a:r>
              <a:rPr sz="2500" spc="65" dirty="0">
                <a:latin typeface="Arial"/>
                <a:cs typeface="Arial"/>
              </a:rPr>
              <a:t>спілкування</a:t>
            </a:r>
            <a:r>
              <a:rPr sz="2500" spc="65" dirty="0">
                <a:latin typeface="Lucida Sans Unicode"/>
                <a:cs typeface="Lucida Sans Unicode"/>
              </a:rPr>
              <a:t>).</a:t>
            </a:r>
            <a:endParaRPr sz="25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-449" y="1296867"/>
            <a:ext cx="7319019" cy="19577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17400"/>
              </a:lnSpc>
              <a:spcBef>
                <a:spcPts val="90"/>
              </a:spcBef>
            </a:pPr>
            <a:r>
              <a:rPr spc="100" dirty="0"/>
              <a:t>НАЙБІЛЬШ</a:t>
            </a:r>
            <a:r>
              <a:rPr spc="-15" dirty="0"/>
              <a:t> </a:t>
            </a:r>
            <a:r>
              <a:rPr spc="-10" dirty="0"/>
              <a:t>ЗАТРЕБУВАНІ </a:t>
            </a:r>
            <a:r>
              <a:rPr spc="-25" dirty="0"/>
              <a:t>РОБОТОДАВЦЯМИ</a:t>
            </a:r>
            <a:r>
              <a:rPr spc="-175" dirty="0"/>
              <a:t> </a:t>
            </a:r>
            <a:r>
              <a:rPr spc="-10" dirty="0"/>
              <a:t>ЗДІБНОСТІ </a:t>
            </a:r>
            <a:r>
              <a:rPr spc="-90" dirty="0"/>
              <a:t>ТА</a:t>
            </a:r>
            <a:r>
              <a:rPr spc="-85" dirty="0"/>
              <a:t> </a:t>
            </a:r>
            <a:r>
              <a:rPr spc="70" dirty="0"/>
              <a:t>НАВИЧКИ</a:t>
            </a:r>
            <a:r>
              <a:rPr spc="-85" dirty="0"/>
              <a:t> </a:t>
            </a:r>
            <a:r>
              <a:rPr spc="-10" dirty="0" smtClean="0"/>
              <a:t>ПРАЦІВНИКІВ</a:t>
            </a:r>
            <a:r>
              <a:rPr lang="uk-UA" spc="-10" dirty="0" smtClean="0"/>
              <a:t>:</a:t>
            </a:r>
            <a:endParaRPr spc="-10" dirty="0"/>
          </a:p>
        </p:txBody>
      </p:sp>
      <p:sp>
        <p:nvSpPr>
          <p:cNvPr id="2" name="object 2"/>
          <p:cNvSpPr/>
          <p:nvPr/>
        </p:nvSpPr>
        <p:spPr>
          <a:xfrm>
            <a:off x="-449" y="4959399"/>
            <a:ext cx="18288635" cy="368300"/>
          </a:xfrm>
          <a:custGeom>
            <a:avLst/>
            <a:gdLst/>
            <a:ahLst/>
            <a:cxnLst/>
            <a:rect l="l" t="t" r="r" b="b"/>
            <a:pathLst>
              <a:path w="18288635" h="368300">
                <a:moveTo>
                  <a:pt x="0" y="368299"/>
                </a:moveTo>
                <a:lnTo>
                  <a:pt x="0" y="0"/>
                </a:lnTo>
                <a:lnTo>
                  <a:pt x="18288388" y="0"/>
                </a:lnTo>
                <a:lnTo>
                  <a:pt x="18288388" y="368299"/>
                </a:lnTo>
                <a:lnTo>
                  <a:pt x="0" y="368299"/>
                </a:lnTo>
                <a:close/>
              </a:path>
            </a:pathLst>
          </a:custGeom>
          <a:solidFill>
            <a:srgbClr val="583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204654" y="579720"/>
            <a:ext cx="13248640" cy="9707880"/>
            <a:chOff x="4204654" y="579720"/>
            <a:chExt cx="13248640" cy="97078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4000" y="579720"/>
              <a:ext cx="6849404" cy="385240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369391" y="1704771"/>
              <a:ext cx="10083800" cy="6758940"/>
            </a:xfrm>
            <a:custGeom>
              <a:avLst/>
              <a:gdLst/>
              <a:ahLst/>
              <a:cxnLst/>
              <a:rect l="l" t="t" r="r" b="b"/>
              <a:pathLst>
                <a:path w="10083800" h="6758940">
                  <a:moveTo>
                    <a:pt x="389191" y="1366837"/>
                  </a:moveTo>
                  <a:lnTo>
                    <a:pt x="384048" y="1322057"/>
                  </a:lnTo>
                  <a:lnTo>
                    <a:pt x="369417" y="1280947"/>
                  </a:lnTo>
                  <a:lnTo>
                    <a:pt x="346456" y="1244701"/>
                  </a:lnTo>
                  <a:lnTo>
                    <a:pt x="316318" y="1214462"/>
                  </a:lnTo>
                  <a:lnTo>
                    <a:pt x="280187" y="1191412"/>
                  </a:lnTo>
                  <a:lnTo>
                    <a:pt x="239229" y="1176731"/>
                  </a:lnTo>
                  <a:lnTo>
                    <a:pt x="194589" y="1171575"/>
                  </a:lnTo>
                  <a:lnTo>
                    <a:pt x="149961" y="1176731"/>
                  </a:lnTo>
                  <a:lnTo>
                    <a:pt x="108991" y="1191412"/>
                  </a:lnTo>
                  <a:lnTo>
                    <a:pt x="72859" y="1214462"/>
                  </a:lnTo>
                  <a:lnTo>
                    <a:pt x="42735" y="1244701"/>
                  </a:lnTo>
                  <a:lnTo>
                    <a:pt x="19773" y="1280947"/>
                  </a:lnTo>
                  <a:lnTo>
                    <a:pt x="5130" y="1322057"/>
                  </a:lnTo>
                  <a:lnTo>
                    <a:pt x="0" y="1366837"/>
                  </a:lnTo>
                  <a:lnTo>
                    <a:pt x="5130" y="1411630"/>
                  </a:lnTo>
                  <a:lnTo>
                    <a:pt x="19773" y="1452727"/>
                  </a:lnTo>
                  <a:lnTo>
                    <a:pt x="42735" y="1488986"/>
                  </a:lnTo>
                  <a:lnTo>
                    <a:pt x="72859" y="1519224"/>
                  </a:lnTo>
                  <a:lnTo>
                    <a:pt x="108991" y="1542262"/>
                  </a:lnTo>
                  <a:lnTo>
                    <a:pt x="149961" y="1556943"/>
                  </a:lnTo>
                  <a:lnTo>
                    <a:pt x="194589" y="1562100"/>
                  </a:lnTo>
                  <a:lnTo>
                    <a:pt x="239229" y="1556943"/>
                  </a:lnTo>
                  <a:lnTo>
                    <a:pt x="280187" y="1542262"/>
                  </a:lnTo>
                  <a:lnTo>
                    <a:pt x="316318" y="1519224"/>
                  </a:lnTo>
                  <a:lnTo>
                    <a:pt x="346456" y="1488986"/>
                  </a:lnTo>
                  <a:lnTo>
                    <a:pt x="369417" y="1452727"/>
                  </a:lnTo>
                  <a:lnTo>
                    <a:pt x="384048" y="1411630"/>
                  </a:lnTo>
                  <a:lnTo>
                    <a:pt x="389191" y="1366837"/>
                  </a:lnTo>
                  <a:close/>
                </a:path>
                <a:path w="10083800" h="6758940">
                  <a:moveTo>
                    <a:pt x="389191" y="781050"/>
                  </a:moveTo>
                  <a:lnTo>
                    <a:pt x="384048" y="736269"/>
                  </a:lnTo>
                  <a:lnTo>
                    <a:pt x="369417" y="695159"/>
                  </a:lnTo>
                  <a:lnTo>
                    <a:pt x="346456" y="658914"/>
                  </a:lnTo>
                  <a:lnTo>
                    <a:pt x="316318" y="628675"/>
                  </a:lnTo>
                  <a:lnTo>
                    <a:pt x="280187" y="605624"/>
                  </a:lnTo>
                  <a:lnTo>
                    <a:pt x="239229" y="590943"/>
                  </a:lnTo>
                  <a:lnTo>
                    <a:pt x="194589" y="585787"/>
                  </a:lnTo>
                  <a:lnTo>
                    <a:pt x="149961" y="590943"/>
                  </a:lnTo>
                  <a:lnTo>
                    <a:pt x="108991" y="605624"/>
                  </a:lnTo>
                  <a:lnTo>
                    <a:pt x="72859" y="628675"/>
                  </a:lnTo>
                  <a:lnTo>
                    <a:pt x="42735" y="658914"/>
                  </a:lnTo>
                  <a:lnTo>
                    <a:pt x="19773" y="695159"/>
                  </a:lnTo>
                  <a:lnTo>
                    <a:pt x="5130" y="736269"/>
                  </a:lnTo>
                  <a:lnTo>
                    <a:pt x="0" y="781050"/>
                  </a:lnTo>
                  <a:lnTo>
                    <a:pt x="5130" y="825842"/>
                  </a:lnTo>
                  <a:lnTo>
                    <a:pt x="19773" y="866940"/>
                  </a:lnTo>
                  <a:lnTo>
                    <a:pt x="42735" y="903198"/>
                  </a:lnTo>
                  <a:lnTo>
                    <a:pt x="72859" y="933437"/>
                  </a:lnTo>
                  <a:lnTo>
                    <a:pt x="108991" y="956475"/>
                  </a:lnTo>
                  <a:lnTo>
                    <a:pt x="149961" y="971156"/>
                  </a:lnTo>
                  <a:lnTo>
                    <a:pt x="194589" y="976312"/>
                  </a:lnTo>
                  <a:lnTo>
                    <a:pt x="239229" y="971156"/>
                  </a:lnTo>
                  <a:lnTo>
                    <a:pt x="280187" y="956475"/>
                  </a:lnTo>
                  <a:lnTo>
                    <a:pt x="316318" y="933437"/>
                  </a:lnTo>
                  <a:lnTo>
                    <a:pt x="346456" y="903198"/>
                  </a:lnTo>
                  <a:lnTo>
                    <a:pt x="369417" y="866940"/>
                  </a:lnTo>
                  <a:lnTo>
                    <a:pt x="384048" y="825842"/>
                  </a:lnTo>
                  <a:lnTo>
                    <a:pt x="389191" y="781050"/>
                  </a:lnTo>
                  <a:close/>
                </a:path>
                <a:path w="10083800" h="6758940">
                  <a:moveTo>
                    <a:pt x="389191" y="195262"/>
                  </a:moveTo>
                  <a:lnTo>
                    <a:pt x="384048" y="150482"/>
                  </a:lnTo>
                  <a:lnTo>
                    <a:pt x="369417" y="109372"/>
                  </a:lnTo>
                  <a:lnTo>
                    <a:pt x="346456" y="73126"/>
                  </a:lnTo>
                  <a:lnTo>
                    <a:pt x="316318" y="42887"/>
                  </a:lnTo>
                  <a:lnTo>
                    <a:pt x="280187" y="19850"/>
                  </a:lnTo>
                  <a:lnTo>
                    <a:pt x="239229" y="5156"/>
                  </a:lnTo>
                  <a:lnTo>
                    <a:pt x="194589" y="0"/>
                  </a:lnTo>
                  <a:lnTo>
                    <a:pt x="149961" y="5156"/>
                  </a:lnTo>
                  <a:lnTo>
                    <a:pt x="108991" y="19850"/>
                  </a:lnTo>
                  <a:lnTo>
                    <a:pt x="72859" y="42887"/>
                  </a:lnTo>
                  <a:lnTo>
                    <a:pt x="42735" y="73126"/>
                  </a:lnTo>
                  <a:lnTo>
                    <a:pt x="19773" y="109372"/>
                  </a:lnTo>
                  <a:lnTo>
                    <a:pt x="5130" y="150482"/>
                  </a:lnTo>
                  <a:lnTo>
                    <a:pt x="0" y="195262"/>
                  </a:lnTo>
                  <a:lnTo>
                    <a:pt x="5130" y="240055"/>
                  </a:lnTo>
                  <a:lnTo>
                    <a:pt x="19773" y="281152"/>
                  </a:lnTo>
                  <a:lnTo>
                    <a:pt x="42735" y="317411"/>
                  </a:lnTo>
                  <a:lnTo>
                    <a:pt x="72859" y="347649"/>
                  </a:lnTo>
                  <a:lnTo>
                    <a:pt x="108991" y="370687"/>
                  </a:lnTo>
                  <a:lnTo>
                    <a:pt x="149961" y="385368"/>
                  </a:lnTo>
                  <a:lnTo>
                    <a:pt x="194589" y="390525"/>
                  </a:lnTo>
                  <a:lnTo>
                    <a:pt x="239229" y="385368"/>
                  </a:lnTo>
                  <a:lnTo>
                    <a:pt x="280187" y="370687"/>
                  </a:lnTo>
                  <a:lnTo>
                    <a:pt x="316318" y="347649"/>
                  </a:lnTo>
                  <a:lnTo>
                    <a:pt x="346456" y="317411"/>
                  </a:lnTo>
                  <a:lnTo>
                    <a:pt x="369417" y="281152"/>
                  </a:lnTo>
                  <a:lnTo>
                    <a:pt x="384048" y="240055"/>
                  </a:lnTo>
                  <a:lnTo>
                    <a:pt x="389191" y="195262"/>
                  </a:lnTo>
                  <a:close/>
                </a:path>
                <a:path w="10083800" h="6758940">
                  <a:moveTo>
                    <a:pt x="10083419" y="6563309"/>
                  </a:moveTo>
                  <a:lnTo>
                    <a:pt x="10078275" y="6518516"/>
                  </a:lnTo>
                  <a:lnTo>
                    <a:pt x="10063645" y="6477419"/>
                  </a:lnTo>
                  <a:lnTo>
                    <a:pt x="10040671" y="6441160"/>
                  </a:lnTo>
                  <a:lnTo>
                    <a:pt x="10010546" y="6410922"/>
                  </a:lnTo>
                  <a:lnTo>
                    <a:pt x="9974415" y="6387884"/>
                  </a:lnTo>
                  <a:lnTo>
                    <a:pt x="9933445" y="6373203"/>
                  </a:lnTo>
                  <a:lnTo>
                    <a:pt x="9888817" y="6368047"/>
                  </a:lnTo>
                  <a:lnTo>
                    <a:pt x="9844189" y="6373203"/>
                  </a:lnTo>
                  <a:lnTo>
                    <a:pt x="9803219" y="6387884"/>
                  </a:lnTo>
                  <a:lnTo>
                    <a:pt x="9767087" y="6410922"/>
                  </a:lnTo>
                  <a:lnTo>
                    <a:pt x="9736963" y="6441160"/>
                  </a:lnTo>
                  <a:lnTo>
                    <a:pt x="9713989" y="6477419"/>
                  </a:lnTo>
                  <a:lnTo>
                    <a:pt x="9699358" y="6518516"/>
                  </a:lnTo>
                  <a:lnTo>
                    <a:pt x="9694215" y="6563309"/>
                  </a:lnTo>
                  <a:lnTo>
                    <a:pt x="9699358" y="6608089"/>
                  </a:lnTo>
                  <a:lnTo>
                    <a:pt x="9713989" y="6649199"/>
                  </a:lnTo>
                  <a:lnTo>
                    <a:pt x="9736963" y="6685445"/>
                  </a:lnTo>
                  <a:lnTo>
                    <a:pt x="9767087" y="6715684"/>
                  </a:lnTo>
                  <a:lnTo>
                    <a:pt x="9803219" y="6738734"/>
                  </a:lnTo>
                  <a:lnTo>
                    <a:pt x="9844189" y="6753415"/>
                  </a:lnTo>
                  <a:lnTo>
                    <a:pt x="9888817" y="6758572"/>
                  </a:lnTo>
                  <a:lnTo>
                    <a:pt x="9933445" y="6753415"/>
                  </a:lnTo>
                  <a:lnTo>
                    <a:pt x="9974415" y="6738734"/>
                  </a:lnTo>
                  <a:lnTo>
                    <a:pt x="10010546" y="6715684"/>
                  </a:lnTo>
                  <a:lnTo>
                    <a:pt x="10040671" y="6685445"/>
                  </a:lnTo>
                  <a:lnTo>
                    <a:pt x="10063645" y="6649199"/>
                  </a:lnTo>
                  <a:lnTo>
                    <a:pt x="10078275" y="6608089"/>
                  </a:lnTo>
                  <a:lnTo>
                    <a:pt x="10083419" y="6563309"/>
                  </a:lnTo>
                  <a:close/>
                </a:path>
                <a:path w="10083800" h="6758940">
                  <a:moveTo>
                    <a:pt x="10083419" y="5977521"/>
                  </a:moveTo>
                  <a:lnTo>
                    <a:pt x="10078275" y="5932729"/>
                  </a:lnTo>
                  <a:lnTo>
                    <a:pt x="10063645" y="5891631"/>
                  </a:lnTo>
                  <a:lnTo>
                    <a:pt x="10040671" y="5855373"/>
                  </a:lnTo>
                  <a:lnTo>
                    <a:pt x="10010546" y="5825134"/>
                  </a:lnTo>
                  <a:lnTo>
                    <a:pt x="9974415" y="5802096"/>
                  </a:lnTo>
                  <a:lnTo>
                    <a:pt x="9933445" y="5787415"/>
                  </a:lnTo>
                  <a:lnTo>
                    <a:pt x="9888817" y="5782259"/>
                  </a:lnTo>
                  <a:lnTo>
                    <a:pt x="9844189" y="5787415"/>
                  </a:lnTo>
                  <a:lnTo>
                    <a:pt x="9803219" y="5802096"/>
                  </a:lnTo>
                  <a:lnTo>
                    <a:pt x="9767087" y="5825134"/>
                  </a:lnTo>
                  <a:lnTo>
                    <a:pt x="9736963" y="5855373"/>
                  </a:lnTo>
                  <a:lnTo>
                    <a:pt x="9713989" y="5891631"/>
                  </a:lnTo>
                  <a:lnTo>
                    <a:pt x="9699358" y="5932729"/>
                  </a:lnTo>
                  <a:lnTo>
                    <a:pt x="9694215" y="5977521"/>
                  </a:lnTo>
                  <a:lnTo>
                    <a:pt x="9699358" y="6022302"/>
                  </a:lnTo>
                  <a:lnTo>
                    <a:pt x="9713989" y="6063412"/>
                  </a:lnTo>
                  <a:lnTo>
                    <a:pt x="9736963" y="6099657"/>
                  </a:lnTo>
                  <a:lnTo>
                    <a:pt x="9767087" y="6129896"/>
                  </a:lnTo>
                  <a:lnTo>
                    <a:pt x="9803219" y="6152947"/>
                  </a:lnTo>
                  <a:lnTo>
                    <a:pt x="9844189" y="6167628"/>
                  </a:lnTo>
                  <a:lnTo>
                    <a:pt x="9888817" y="6172784"/>
                  </a:lnTo>
                  <a:lnTo>
                    <a:pt x="9933445" y="6167628"/>
                  </a:lnTo>
                  <a:lnTo>
                    <a:pt x="9974415" y="6152947"/>
                  </a:lnTo>
                  <a:lnTo>
                    <a:pt x="10010546" y="6129896"/>
                  </a:lnTo>
                  <a:lnTo>
                    <a:pt x="10040671" y="6099657"/>
                  </a:lnTo>
                  <a:lnTo>
                    <a:pt x="10063645" y="6063412"/>
                  </a:lnTo>
                  <a:lnTo>
                    <a:pt x="10078275" y="6022302"/>
                  </a:lnTo>
                  <a:lnTo>
                    <a:pt x="10083419" y="5977521"/>
                  </a:lnTo>
                  <a:close/>
                </a:path>
                <a:path w="10083800" h="6758940">
                  <a:moveTo>
                    <a:pt x="10083419" y="5391734"/>
                  </a:moveTo>
                  <a:lnTo>
                    <a:pt x="10078275" y="5346941"/>
                  </a:lnTo>
                  <a:lnTo>
                    <a:pt x="10063645" y="5305844"/>
                  </a:lnTo>
                  <a:lnTo>
                    <a:pt x="10040671" y="5269585"/>
                  </a:lnTo>
                  <a:lnTo>
                    <a:pt x="10010546" y="5239359"/>
                  </a:lnTo>
                  <a:lnTo>
                    <a:pt x="9974415" y="5216309"/>
                  </a:lnTo>
                  <a:lnTo>
                    <a:pt x="9933445" y="5201628"/>
                  </a:lnTo>
                  <a:lnTo>
                    <a:pt x="9888817" y="5196471"/>
                  </a:lnTo>
                  <a:lnTo>
                    <a:pt x="9844189" y="5201628"/>
                  </a:lnTo>
                  <a:lnTo>
                    <a:pt x="9803219" y="5216309"/>
                  </a:lnTo>
                  <a:lnTo>
                    <a:pt x="9767087" y="5239359"/>
                  </a:lnTo>
                  <a:lnTo>
                    <a:pt x="9736963" y="5269585"/>
                  </a:lnTo>
                  <a:lnTo>
                    <a:pt x="9713989" y="5305844"/>
                  </a:lnTo>
                  <a:lnTo>
                    <a:pt x="9699358" y="5346941"/>
                  </a:lnTo>
                  <a:lnTo>
                    <a:pt x="9694215" y="5391734"/>
                  </a:lnTo>
                  <a:lnTo>
                    <a:pt x="9699358" y="5436514"/>
                  </a:lnTo>
                  <a:lnTo>
                    <a:pt x="9713989" y="5477624"/>
                  </a:lnTo>
                  <a:lnTo>
                    <a:pt x="9736963" y="5513870"/>
                  </a:lnTo>
                  <a:lnTo>
                    <a:pt x="9767087" y="5544109"/>
                  </a:lnTo>
                  <a:lnTo>
                    <a:pt x="9803219" y="5567159"/>
                  </a:lnTo>
                  <a:lnTo>
                    <a:pt x="9844189" y="5581840"/>
                  </a:lnTo>
                  <a:lnTo>
                    <a:pt x="9888817" y="5586996"/>
                  </a:lnTo>
                  <a:lnTo>
                    <a:pt x="9933445" y="5581840"/>
                  </a:lnTo>
                  <a:lnTo>
                    <a:pt x="9974415" y="5567159"/>
                  </a:lnTo>
                  <a:lnTo>
                    <a:pt x="10010546" y="5544109"/>
                  </a:lnTo>
                  <a:lnTo>
                    <a:pt x="10040671" y="5513870"/>
                  </a:lnTo>
                  <a:lnTo>
                    <a:pt x="10063645" y="5477624"/>
                  </a:lnTo>
                  <a:lnTo>
                    <a:pt x="10078275" y="5436514"/>
                  </a:lnTo>
                  <a:lnTo>
                    <a:pt x="10083419" y="53917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04654" y="5528309"/>
              <a:ext cx="10153649" cy="475868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4187616" y="2175494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3086100" cy="10283190"/>
            </a:xfrm>
            <a:custGeom>
              <a:avLst/>
              <a:gdLst/>
              <a:ahLst/>
              <a:cxnLst/>
              <a:rect l="l" t="t" r="r" b="b"/>
              <a:pathLst>
                <a:path w="3086100" h="10283190">
                  <a:moveTo>
                    <a:pt x="3086101" y="10282986"/>
                  </a:moveTo>
                  <a:lnTo>
                    <a:pt x="0" y="10282986"/>
                  </a:lnTo>
                  <a:lnTo>
                    <a:pt x="0" y="0"/>
                  </a:lnTo>
                  <a:lnTo>
                    <a:pt x="3086101" y="0"/>
                  </a:lnTo>
                  <a:lnTo>
                    <a:pt x="3086101" y="1028298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62581" y="1920636"/>
              <a:ext cx="5889314" cy="794253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187596" y="1868702"/>
              <a:ext cx="13814425" cy="8046720"/>
            </a:xfrm>
            <a:custGeom>
              <a:avLst/>
              <a:gdLst/>
              <a:ahLst/>
              <a:cxnLst/>
              <a:rect l="l" t="t" r="r" b="b"/>
              <a:pathLst>
                <a:path w="13814425" h="8046720">
                  <a:moveTo>
                    <a:pt x="521487" y="7390625"/>
                  </a:moveTo>
                  <a:lnTo>
                    <a:pt x="517283" y="7343521"/>
                  </a:lnTo>
                  <a:lnTo>
                    <a:pt x="505180" y="7299211"/>
                  </a:lnTo>
                  <a:lnTo>
                    <a:pt x="485902" y="7258393"/>
                  </a:lnTo>
                  <a:lnTo>
                    <a:pt x="460184" y="7221842"/>
                  </a:lnTo>
                  <a:lnTo>
                    <a:pt x="428764" y="7190270"/>
                  </a:lnTo>
                  <a:lnTo>
                    <a:pt x="392366" y="7164438"/>
                  </a:lnTo>
                  <a:lnTo>
                    <a:pt x="351751" y="7145071"/>
                  </a:lnTo>
                  <a:lnTo>
                    <a:pt x="307619" y="7132904"/>
                  </a:lnTo>
                  <a:lnTo>
                    <a:pt x="260743" y="7128688"/>
                  </a:lnTo>
                  <a:lnTo>
                    <a:pt x="213855" y="7132904"/>
                  </a:lnTo>
                  <a:lnTo>
                    <a:pt x="169735" y="7145071"/>
                  </a:lnTo>
                  <a:lnTo>
                    <a:pt x="129108" y="7164438"/>
                  </a:lnTo>
                  <a:lnTo>
                    <a:pt x="92722" y="7190270"/>
                  </a:lnTo>
                  <a:lnTo>
                    <a:pt x="61302" y="7221842"/>
                  </a:lnTo>
                  <a:lnTo>
                    <a:pt x="35585" y="7258393"/>
                  </a:lnTo>
                  <a:lnTo>
                    <a:pt x="16306" y="7299211"/>
                  </a:lnTo>
                  <a:lnTo>
                    <a:pt x="4191" y="7343521"/>
                  </a:lnTo>
                  <a:lnTo>
                    <a:pt x="0" y="7390625"/>
                  </a:lnTo>
                  <a:lnTo>
                    <a:pt x="4191" y="7437729"/>
                  </a:lnTo>
                  <a:lnTo>
                    <a:pt x="16306" y="7482052"/>
                  </a:lnTo>
                  <a:lnTo>
                    <a:pt x="35585" y="7522858"/>
                  </a:lnTo>
                  <a:lnTo>
                    <a:pt x="61302" y="7559408"/>
                  </a:lnTo>
                  <a:lnTo>
                    <a:pt x="92722" y="7590980"/>
                  </a:lnTo>
                  <a:lnTo>
                    <a:pt x="129108" y="7616812"/>
                  </a:lnTo>
                  <a:lnTo>
                    <a:pt x="169735" y="7636180"/>
                  </a:lnTo>
                  <a:lnTo>
                    <a:pt x="213855" y="7648346"/>
                  </a:lnTo>
                  <a:lnTo>
                    <a:pt x="260743" y="7652563"/>
                  </a:lnTo>
                  <a:lnTo>
                    <a:pt x="307619" y="7648346"/>
                  </a:lnTo>
                  <a:lnTo>
                    <a:pt x="351751" y="7636180"/>
                  </a:lnTo>
                  <a:lnTo>
                    <a:pt x="392366" y="7616812"/>
                  </a:lnTo>
                  <a:lnTo>
                    <a:pt x="428764" y="7590980"/>
                  </a:lnTo>
                  <a:lnTo>
                    <a:pt x="460184" y="7559408"/>
                  </a:lnTo>
                  <a:lnTo>
                    <a:pt x="485902" y="7522858"/>
                  </a:lnTo>
                  <a:lnTo>
                    <a:pt x="505180" y="7482052"/>
                  </a:lnTo>
                  <a:lnTo>
                    <a:pt x="517283" y="7437729"/>
                  </a:lnTo>
                  <a:lnTo>
                    <a:pt x="521487" y="7390625"/>
                  </a:lnTo>
                  <a:close/>
                </a:path>
                <a:path w="13814425" h="8046720">
                  <a:moveTo>
                    <a:pt x="1303731" y="7390625"/>
                  </a:moveTo>
                  <a:lnTo>
                    <a:pt x="1299527" y="7343521"/>
                  </a:lnTo>
                  <a:lnTo>
                    <a:pt x="1287424" y="7299211"/>
                  </a:lnTo>
                  <a:lnTo>
                    <a:pt x="1268145" y="7258393"/>
                  </a:lnTo>
                  <a:lnTo>
                    <a:pt x="1242415" y="7221842"/>
                  </a:lnTo>
                  <a:lnTo>
                    <a:pt x="1210995" y="7190270"/>
                  </a:lnTo>
                  <a:lnTo>
                    <a:pt x="1174610" y="7164438"/>
                  </a:lnTo>
                  <a:lnTo>
                    <a:pt x="1133983" y="7145071"/>
                  </a:lnTo>
                  <a:lnTo>
                    <a:pt x="1089863" y="7132904"/>
                  </a:lnTo>
                  <a:lnTo>
                    <a:pt x="1042974" y="7128688"/>
                  </a:lnTo>
                  <a:lnTo>
                    <a:pt x="996099" y="7132904"/>
                  </a:lnTo>
                  <a:lnTo>
                    <a:pt x="951979" y="7145071"/>
                  </a:lnTo>
                  <a:lnTo>
                    <a:pt x="911352" y="7164438"/>
                  </a:lnTo>
                  <a:lnTo>
                    <a:pt x="874966" y="7190270"/>
                  </a:lnTo>
                  <a:lnTo>
                    <a:pt x="843534" y="7221842"/>
                  </a:lnTo>
                  <a:lnTo>
                    <a:pt x="817816" y="7258393"/>
                  </a:lnTo>
                  <a:lnTo>
                    <a:pt x="798537" y="7299211"/>
                  </a:lnTo>
                  <a:lnTo>
                    <a:pt x="786434" y="7343521"/>
                  </a:lnTo>
                  <a:lnTo>
                    <a:pt x="782231" y="7390625"/>
                  </a:lnTo>
                  <a:lnTo>
                    <a:pt x="786434" y="7437729"/>
                  </a:lnTo>
                  <a:lnTo>
                    <a:pt x="798537" y="7482052"/>
                  </a:lnTo>
                  <a:lnTo>
                    <a:pt x="817816" y="7522858"/>
                  </a:lnTo>
                  <a:lnTo>
                    <a:pt x="843534" y="7559408"/>
                  </a:lnTo>
                  <a:lnTo>
                    <a:pt x="874966" y="7590980"/>
                  </a:lnTo>
                  <a:lnTo>
                    <a:pt x="911352" y="7616812"/>
                  </a:lnTo>
                  <a:lnTo>
                    <a:pt x="951979" y="7636180"/>
                  </a:lnTo>
                  <a:lnTo>
                    <a:pt x="996099" y="7648346"/>
                  </a:lnTo>
                  <a:lnTo>
                    <a:pt x="1042974" y="7652563"/>
                  </a:lnTo>
                  <a:lnTo>
                    <a:pt x="1089863" y="7648346"/>
                  </a:lnTo>
                  <a:lnTo>
                    <a:pt x="1133983" y="7636180"/>
                  </a:lnTo>
                  <a:lnTo>
                    <a:pt x="1174610" y="7616812"/>
                  </a:lnTo>
                  <a:lnTo>
                    <a:pt x="1210995" y="7590980"/>
                  </a:lnTo>
                  <a:lnTo>
                    <a:pt x="1242415" y="7559408"/>
                  </a:lnTo>
                  <a:lnTo>
                    <a:pt x="1268145" y="7522858"/>
                  </a:lnTo>
                  <a:lnTo>
                    <a:pt x="1287424" y="7482052"/>
                  </a:lnTo>
                  <a:lnTo>
                    <a:pt x="1299527" y="7437729"/>
                  </a:lnTo>
                  <a:lnTo>
                    <a:pt x="1303731" y="7390625"/>
                  </a:lnTo>
                  <a:close/>
                </a:path>
                <a:path w="13814425" h="8046720">
                  <a:moveTo>
                    <a:pt x="2085962" y="7390625"/>
                  </a:moveTo>
                  <a:lnTo>
                    <a:pt x="2081771" y="7343521"/>
                  </a:lnTo>
                  <a:lnTo>
                    <a:pt x="2069655" y="7299211"/>
                  </a:lnTo>
                  <a:lnTo>
                    <a:pt x="2050376" y="7258393"/>
                  </a:lnTo>
                  <a:lnTo>
                    <a:pt x="2024659" y="7221842"/>
                  </a:lnTo>
                  <a:lnTo>
                    <a:pt x="1993239" y="7190270"/>
                  </a:lnTo>
                  <a:lnTo>
                    <a:pt x="1956854" y="7164438"/>
                  </a:lnTo>
                  <a:lnTo>
                    <a:pt x="1916226" y="7145071"/>
                  </a:lnTo>
                  <a:lnTo>
                    <a:pt x="1872107" y="7132904"/>
                  </a:lnTo>
                  <a:lnTo>
                    <a:pt x="1825218" y="7128688"/>
                  </a:lnTo>
                  <a:lnTo>
                    <a:pt x="1778342" y="7132904"/>
                  </a:lnTo>
                  <a:lnTo>
                    <a:pt x="1734210" y="7145071"/>
                  </a:lnTo>
                  <a:lnTo>
                    <a:pt x="1693595" y="7164438"/>
                  </a:lnTo>
                  <a:lnTo>
                    <a:pt x="1657197" y="7190270"/>
                  </a:lnTo>
                  <a:lnTo>
                    <a:pt x="1625777" y="7221842"/>
                  </a:lnTo>
                  <a:lnTo>
                    <a:pt x="1600060" y="7258393"/>
                  </a:lnTo>
                  <a:lnTo>
                    <a:pt x="1580781" y="7299211"/>
                  </a:lnTo>
                  <a:lnTo>
                    <a:pt x="1568678" y="7343521"/>
                  </a:lnTo>
                  <a:lnTo>
                    <a:pt x="1564474" y="7390625"/>
                  </a:lnTo>
                  <a:lnTo>
                    <a:pt x="1568678" y="7437729"/>
                  </a:lnTo>
                  <a:lnTo>
                    <a:pt x="1580781" y="7482052"/>
                  </a:lnTo>
                  <a:lnTo>
                    <a:pt x="1600060" y="7522858"/>
                  </a:lnTo>
                  <a:lnTo>
                    <a:pt x="1625777" y="7559408"/>
                  </a:lnTo>
                  <a:lnTo>
                    <a:pt x="1657197" y="7590980"/>
                  </a:lnTo>
                  <a:lnTo>
                    <a:pt x="1693595" y="7616812"/>
                  </a:lnTo>
                  <a:lnTo>
                    <a:pt x="1734210" y="7636180"/>
                  </a:lnTo>
                  <a:lnTo>
                    <a:pt x="1778342" y="7648346"/>
                  </a:lnTo>
                  <a:lnTo>
                    <a:pt x="1825218" y="7652563"/>
                  </a:lnTo>
                  <a:lnTo>
                    <a:pt x="1872107" y="7648346"/>
                  </a:lnTo>
                  <a:lnTo>
                    <a:pt x="1916226" y="7636180"/>
                  </a:lnTo>
                  <a:lnTo>
                    <a:pt x="1956854" y="7616812"/>
                  </a:lnTo>
                  <a:lnTo>
                    <a:pt x="1993239" y="7590980"/>
                  </a:lnTo>
                  <a:lnTo>
                    <a:pt x="2024659" y="7559408"/>
                  </a:lnTo>
                  <a:lnTo>
                    <a:pt x="2050376" y="7522858"/>
                  </a:lnTo>
                  <a:lnTo>
                    <a:pt x="2069655" y="7482052"/>
                  </a:lnTo>
                  <a:lnTo>
                    <a:pt x="2081771" y="7437729"/>
                  </a:lnTo>
                  <a:lnTo>
                    <a:pt x="2085962" y="7390625"/>
                  </a:lnTo>
                  <a:close/>
                </a:path>
                <a:path w="13814425" h="8046720">
                  <a:moveTo>
                    <a:pt x="13814158" y="639826"/>
                  </a:moveTo>
                  <a:lnTo>
                    <a:pt x="13812406" y="592112"/>
                  </a:lnTo>
                  <a:lnTo>
                    <a:pt x="13812304" y="591197"/>
                  </a:lnTo>
                  <a:lnTo>
                    <a:pt x="13812266" y="590892"/>
                  </a:lnTo>
                  <a:lnTo>
                    <a:pt x="13807224" y="545325"/>
                  </a:lnTo>
                  <a:lnTo>
                    <a:pt x="13798728" y="499630"/>
                  </a:lnTo>
                  <a:lnTo>
                    <a:pt x="13787057" y="455117"/>
                  </a:lnTo>
                  <a:lnTo>
                    <a:pt x="13772325" y="411937"/>
                  </a:lnTo>
                  <a:lnTo>
                    <a:pt x="13754659" y="370192"/>
                  </a:lnTo>
                  <a:lnTo>
                    <a:pt x="13734187" y="330009"/>
                  </a:lnTo>
                  <a:lnTo>
                    <a:pt x="13711022" y="291528"/>
                  </a:lnTo>
                  <a:lnTo>
                    <a:pt x="13710285" y="290487"/>
                  </a:lnTo>
                  <a:lnTo>
                    <a:pt x="13710285" y="639826"/>
                  </a:lnTo>
                  <a:lnTo>
                    <a:pt x="13710196" y="7414107"/>
                  </a:lnTo>
                  <a:lnTo>
                    <a:pt x="13708139" y="7459777"/>
                  </a:lnTo>
                  <a:lnTo>
                    <a:pt x="13701687" y="7508113"/>
                  </a:lnTo>
                  <a:lnTo>
                    <a:pt x="13701560" y="7508659"/>
                  </a:lnTo>
                  <a:lnTo>
                    <a:pt x="13691210" y="7554163"/>
                  </a:lnTo>
                  <a:lnTo>
                    <a:pt x="13676884" y="7598638"/>
                  </a:lnTo>
                  <a:lnTo>
                    <a:pt x="13676795" y="7598829"/>
                  </a:lnTo>
                  <a:lnTo>
                    <a:pt x="13658863" y="7641349"/>
                  </a:lnTo>
                  <a:lnTo>
                    <a:pt x="13637349" y="7682090"/>
                  </a:lnTo>
                  <a:lnTo>
                    <a:pt x="13612533" y="7720685"/>
                  </a:lnTo>
                  <a:lnTo>
                    <a:pt x="13584593" y="7756931"/>
                  </a:lnTo>
                  <a:lnTo>
                    <a:pt x="13553707" y="7790637"/>
                  </a:lnTo>
                  <a:lnTo>
                    <a:pt x="13520077" y="7821612"/>
                  </a:lnTo>
                  <a:lnTo>
                    <a:pt x="13483895" y="7849667"/>
                  </a:lnTo>
                  <a:lnTo>
                    <a:pt x="13445312" y="7874597"/>
                  </a:lnTo>
                  <a:lnTo>
                    <a:pt x="13404545" y="7896225"/>
                  </a:lnTo>
                  <a:lnTo>
                    <a:pt x="13361772" y="7914348"/>
                  </a:lnTo>
                  <a:lnTo>
                    <a:pt x="13317182" y="7928775"/>
                  </a:lnTo>
                  <a:lnTo>
                    <a:pt x="13270649" y="7939392"/>
                  </a:lnTo>
                  <a:lnTo>
                    <a:pt x="13270446" y="7939392"/>
                  </a:lnTo>
                  <a:lnTo>
                    <a:pt x="13223139" y="7945818"/>
                  </a:lnTo>
                  <a:lnTo>
                    <a:pt x="13174320" y="7948003"/>
                  </a:lnTo>
                  <a:lnTo>
                    <a:pt x="8462874" y="7948003"/>
                  </a:lnTo>
                  <a:lnTo>
                    <a:pt x="8414245" y="7945818"/>
                  </a:lnTo>
                  <a:lnTo>
                    <a:pt x="8366811" y="7939392"/>
                  </a:lnTo>
                  <a:lnTo>
                    <a:pt x="8320748" y="7928927"/>
                  </a:lnTo>
                  <a:lnTo>
                    <a:pt x="8276272" y="7914589"/>
                  </a:lnTo>
                  <a:lnTo>
                    <a:pt x="8233562" y="7896568"/>
                  </a:lnTo>
                  <a:lnTo>
                    <a:pt x="8192821" y="7875054"/>
                  </a:lnTo>
                  <a:lnTo>
                    <a:pt x="8154225" y="7850238"/>
                  </a:lnTo>
                  <a:lnTo>
                    <a:pt x="8117980" y="7822298"/>
                  </a:lnTo>
                  <a:lnTo>
                    <a:pt x="8084274" y="7791412"/>
                  </a:lnTo>
                  <a:lnTo>
                    <a:pt x="8053298" y="7757782"/>
                  </a:lnTo>
                  <a:lnTo>
                    <a:pt x="8025257" y="7721587"/>
                  </a:lnTo>
                  <a:lnTo>
                    <a:pt x="8000314" y="7683017"/>
                  </a:lnTo>
                  <a:lnTo>
                    <a:pt x="7978686" y="7642250"/>
                  </a:lnTo>
                  <a:lnTo>
                    <a:pt x="7978597" y="7642022"/>
                  </a:lnTo>
                  <a:lnTo>
                    <a:pt x="7960563" y="7599477"/>
                  </a:lnTo>
                  <a:lnTo>
                    <a:pt x="7946136" y="7554887"/>
                  </a:lnTo>
                  <a:lnTo>
                    <a:pt x="7935582" y="7508659"/>
                  </a:lnTo>
                  <a:lnTo>
                    <a:pt x="7929118" y="7460970"/>
                  </a:lnTo>
                  <a:lnTo>
                    <a:pt x="7929067" y="7459777"/>
                  </a:lnTo>
                  <a:lnTo>
                    <a:pt x="7927010" y="7414107"/>
                  </a:lnTo>
                  <a:lnTo>
                    <a:pt x="7926921" y="639826"/>
                  </a:lnTo>
                  <a:lnTo>
                    <a:pt x="7929080" y="592112"/>
                  </a:lnTo>
                  <a:lnTo>
                    <a:pt x="7935582" y="543763"/>
                  </a:lnTo>
                  <a:lnTo>
                    <a:pt x="7935709" y="543217"/>
                  </a:lnTo>
                  <a:lnTo>
                    <a:pt x="7946136" y="497700"/>
                  </a:lnTo>
                  <a:lnTo>
                    <a:pt x="7960563" y="453224"/>
                  </a:lnTo>
                  <a:lnTo>
                    <a:pt x="7978686" y="410514"/>
                  </a:lnTo>
                  <a:lnTo>
                    <a:pt x="8000314" y="369773"/>
                  </a:lnTo>
                  <a:lnTo>
                    <a:pt x="8025257" y="331177"/>
                  </a:lnTo>
                  <a:lnTo>
                    <a:pt x="8053298" y="294932"/>
                  </a:lnTo>
                  <a:lnTo>
                    <a:pt x="8084274" y="261226"/>
                  </a:lnTo>
                  <a:lnTo>
                    <a:pt x="8117980" y="230251"/>
                  </a:lnTo>
                  <a:lnTo>
                    <a:pt x="8154225" y="202209"/>
                  </a:lnTo>
                  <a:lnTo>
                    <a:pt x="8192821" y="177266"/>
                  </a:lnTo>
                  <a:lnTo>
                    <a:pt x="8233562" y="155638"/>
                  </a:lnTo>
                  <a:lnTo>
                    <a:pt x="8276272" y="137515"/>
                  </a:lnTo>
                  <a:lnTo>
                    <a:pt x="8320748" y="123088"/>
                  </a:lnTo>
                  <a:lnTo>
                    <a:pt x="8367103" y="112471"/>
                  </a:lnTo>
                  <a:lnTo>
                    <a:pt x="8367306" y="112471"/>
                  </a:lnTo>
                  <a:lnTo>
                    <a:pt x="8414372" y="106057"/>
                  </a:lnTo>
                  <a:lnTo>
                    <a:pt x="8414652" y="106057"/>
                  </a:lnTo>
                  <a:lnTo>
                    <a:pt x="8462874" y="103873"/>
                  </a:lnTo>
                  <a:lnTo>
                    <a:pt x="13174320" y="103873"/>
                  </a:lnTo>
                  <a:lnTo>
                    <a:pt x="13222961" y="106057"/>
                  </a:lnTo>
                  <a:lnTo>
                    <a:pt x="13270408" y="112471"/>
                  </a:lnTo>
                  <a:lnTo>
                    <a:pt x="13316458" y="122936"/>
                  </a:lnTo>
                  <a:lnTo>
                    <a:pt x="13360934" y="137274"/>
                  </a:lnTo>
                  <a:lnTo>
                    <a:pt x="13403644" y="155295"/>
                  </a:lnTo>
                  <a:lnTo>
                    <a:pt x="13444398" y="176809"/>
                  </a:lnTo>
                  <a:lnTo>
                    <a:pt x="13482981" y="201625"/>
                  </a:lnTo>
                  <a:lnTo>
                    <a:pt x="13519226" y="229577"/>
                  </a:lnTo>
                  <a:lnTo>
                    <a:pt x="13552932" y="260451"/>
                  </a:lnTo>
                  <a:lnTo>
                    <a:pt x="13583907" y="294081"/>
                  </a:lnTo>
                  <a:lnTo>
                    <a:pt x="13611962" y="330276"/>
                  </a:lnTo>
                  <a:lnTo>
                    <a:pt x="13636892" y="368846"/>
                  </a:lnTo>
                  <a:lnTo>
                    <a:pt x="13658520" y="409613"/>
                  </a:lnTo>
                  <a:lnTo>
                    <a:pt x="13676643" y="452386"/>
                  </a:lnTo>
                  <a:lnTo>
                    <a:pt x="13691070" y="496989"/>
                  </a:lnTo>
                  <a:lnTo>
                    <a:pt x="13701611" y="543217"/>
                  </a:lnTo>
                  <a:lnTo>
                    <a:pt x="13708088" y="590892"/>
                  </a:lnTo>
                  <a:lnTo>
                    <a:pt x="13708139" y="592112"/>
                  </a:lnTo>
                  <a:lnTo>
                    <a:pt x="13708215" y="593915"/>
                  </a:lnTo>
                  <a:lnTo>
                    <a:pt x="13710285" y="639826"/>
                  </a:lnTo>
                  <a:lnTo>
                    <a:pt x="13710285" y="290487"/>
                  </a:lnTo>
                  <a:lnTo>
                    <a:pt x="13685304" y="254863"/>
                  </a:lnTo>
                  <a:lnTo>
                    <a:pt x="13657148" y="220141"/>
                  </a:lnTo>
                  <a:lnTo>
                    <a:pt x="13626681" y="187490"/>
                  </a:lnTo>
                  <a:lnTo>
                    <a:pt x="13594017" y="157010"/>
                  </a:lnTo>
                  <a:lnTo>
                    <a:pt x="13559295" y="128854"/>
                  </a:lnTo>
                  <a:lnTo>
                    <a:pt x="13523671" y="103873"/>
                  </a:lnTo>
                  <a:lnTo>
                    <a:pt x="13522770" y="103238"/>
                  </a:lnTo>
                  <a:lnTo>
                    <a:pt x="13484263" y="80048"/>
                  </a:lnTo>
                  <a:lnTo>
                    <a:pt x="13444055" y="59550"/>
                  </a:lnTo>
                  <a:lnTo>
                    <a:pt x="13402285" y="41871"/>
                  </a:lnTo>
                  <a:lnTo>
                    <a:pt x="13359079" y="27127"/>
                  </a:lnTo>
                  <a:lnTo>
                    <a:pt x="13314553" y="15443"/>
                  </a:lnTo>
                  <a:lnTo>
                    <a:pt x="13268833" y="6946"/>
                  </a:lnTo>
                  <a:lnTo>
                    <a:pt x="13222046" y="1765"/>
                  </a:lnTo>
                  <a:lnTo>
                    <a:pt x="13174320" y="0"/>
                  </a:lnTo>
                  <a:lnTo>
                    <a:pt x="8462874" y="0"/>
                  </a:lnTo>
                  <a:lnTo>
                    <a:pt x="8415160" y="1765"/>
                  </a:lnTo>
                  <a:lnTo>
                    <a:pt x="8368373" y="6946"/>
                  </a:lnTo>
                  <a:lnTo>
                    <a:pt x="8322678" y="15443"/>
                  </a:lnTo>
                  <a:lnTo>
                    <a:pt x="8278165" y="27127"/>
                  </a:lnTo>
                  <a:lnTo>
                    <a:pt x="8234985" y="41871"/>
                  </a:lnTo>
                  <a:lnTo>
                    <a:pt x="8193240" y="59550"/>
                  </a:lnTo>
                  <a:lnTo>
                    <a:pt x="8153070" y="80048"/>
                  </a:lnTo>
                  <a:lnTo>
                    <a:pt x="8114576" y="103238"/>
                  </a:lnTo>
                  <a:lnTo>
                    <a:pt x="8077911" y="129006"/>
                  </a:lnTo>
                  <a:lnTo>
                    <a:pt x="8043189" y="157213"/>
                  </a:lnTo>
                  <a:lnTo>
                    <a:pt x="8010525" y="187744"/>
                  </a:lnTo>
                  <a:lnTo>
                    <a:pt x="7980058" y="220484"/>
                  </a:lnTo>
                  <a:lnTo>
                    <a:pt x="7951902" y="255295"/>
                  </a:lnTo>
                  <a:lnTo>
                    <a:pt x="7926184" y="292074"/>
                  </a:lnTo>
                  <a:lnTo>
                    <a:pt x="7903019" y="330669"/>
                  </a:lnTo>
                  <a:lnTo>
                    <a:pt x="7882547" y="370992"/>
                  </a:lnTo>
                  <a:lnTo>
                    <a:pt x="7864881" y="412889"/>
                  </a:lnTo>
                  <a:lnTo>
                    <a:pt x="7850149" y="456260"/>
                  </a:lnTo>
                  <a:lnTo>
                    <a:pt x="7838478" y="500964"/>
                  </a:lnTo>
                  <a:lnTo>
                    <a:pt x="7829982" y="546887"/>
                  </a:lnTo>
                  <a:lnTo>
                    <a:pt x="7824800" y="593915"/>
                  </a:lnTo>
                  <a:lnTo>
                    <a:pt x="7823047" y="639826"/>
                  </a:lnTo>
                  <a:lnTo>
                    <a:pt x="7823047" y="7414107"/>
                  </a:lnTo>
                  <a:lnTo>
                    <a:pt x="7824800" y="7461834"/>
                  </a:lnTo>
                  <a:lnTo>
                    <a:pt x="7829994" y="7508659"/>
                  </a:lnTo>
                  <a:lnTo>
                    <a:pt x="7838453" y="7554163"/>
                  </a:lnTo>
                  <a:lnTo>
                    <a:pt x="7850149" y="7598829"/>
                  </a:lnTo>
                  <a:lnTo>
                    <a:pt x="7864881" y="7642022"/>
                  </a:lnTo>
                  <a:lnTo>
                    <a:pt x="7864983" y="7642250"/>
                  </a:lnTo>
                  <a:lnTo>
                    <a:pt x="7882547" y="7683767"/>
                  </a:lnTo>
                  <a:lnTo>
                    <a:pt x="7903019" y="7723937"/>
                  </a:lnTo>
                  <a:lnTo>
                    <a:pt x="7926184" y="7762418"/>
                  </a:lnTo>
                  <a:lnTo>
                    <a:pt x="7951902" y="7799083"/>
                  </a:lnTo>
                  <a:lnTo>
                    <a:pt x="7980058" y="7833804"/>
                  </a:lnTo>
                  <a:lnTo>
                    <a:pt x="8010525" y="7866469"/>
                  </a:lnTo>
                  <a:lnTo>
                    <a:pt x="8043189" y="7896936"/>
                  </a:lnTo>
                  <a:lnTo>
                    <a:pt x="8077911" y="7925092"/>
                  </a:lnTo>
                  <a:lnTo>
                    <a:pt x="8114576" y="7950809"/>
                  </a:lnTo>
                  <a:lnTo>
                    <a:pt x="8153070" y="7973974"/>
                  </a:lnTo>
                  <a:lnTo>
                    <a:pt x="8193240" y="7994447"/>
                  </a:lnTo>
                  <a:lnTo>
                    <a:pt x="8234985" y="8012112"/>
                  </a:lnTo>
                  <a:lnTo>
                    <a:pt x="8278165" y="8026844"/>
                  </a:lnTo>
                  <a:lnTo>
                    <a:pt x="8322678" y="8038516"/>
                  </a:lnTo>
                  <a:lnTo>
                    <a:pt x="8364245" y="8046237"/>
                  </a:lnTo>
                  <a:lnTo>
                    <a:pt x="13272732" y="8046237"/>
                  </a:lnTo>
                  <a:lnTo>
                    <a:pt x="13314071" y="8038516"/>
                  </a:lnTo>
                  <a:lnTo>
                    <a:pt x="13314236" y="8038516"/>
                  </a:lnTo>
                  <a:lnTo>
                    <a:pt x="13359206" y="8026654"/>
                  </a:lnTo>
                  <a:lnTo>
                    <a:pt x="13402475" y="8011833"/>
                  </a:lnTo>
                  <a:lnTo>
                    <a:pt x="13444309" y="7994066"/>
                  </a:lnTo>
                  <a:lnTo>
                    <a:pt x="13484581" y="7973466"/>
                  </a:lnTo>
                  <a:lnTo>
                    <a:pt x="13523151" y="7950187"/>
                  </a:lnTo>
                  <a:lnTo>
                    <a:pt x="13559917" y="7924330"/>
                  </a:lnTo>
                  <a:lnTo>
                    <a:pt x="13594728" y="7896034"/>
                  </a:lnTo>
                  <a:lnTo>
                    <a:pt x="13627456" y="7865415"/>
                  </a:lnTo>
                  <a:lnTo>
                    <a:pt x="13657987" y="7832623"/>
                  </a:lnTo>
                  <a:lnTo>
                    <a:pt x="13686193" y="7797749"/>
                  </a:lnTo>
                  <a:lnTo>
                    <a:pt x="13711949" y="7760957"/>
                  </a:lnTo>
                  <a:lnTo>
                    <a:pt x="13735101" y="7722349"/>
                  </a:lnTo>
                  <a:lnTo>
                    <a:pt x="13755535" y="7682090"/>
                  </a:lnTo>
                  <a:lnTo>
                    <a:pt x="13773163" y="7640206"/>
                  </a:lnTo>
                  <a:lnTo>
                    <a:pt x="13787806" y="7596924"/>
                  </a:lnTo>
                  <a:lnTo>
                    <a:pt x="13799363" y="7552347"/>
                  </a:lnTo>
                  <a:lnTo>
                    <a:pt x="13807681" y="7506589"/>
                  </a:lnTo>
                  <a:lnTo>
                    <a:pt x="13812660" y="7459777"/>
                  </a:lnTo>
                  <a:lnTo>
                    <a:pt x="13814095" y="7414107"/>
                  </a:lnTo>
                  <a:lnTo>
                    <a:pt x="13814158" y="6398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3604331" y="307968"/>
            <a:ext cx="9356725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spc="-114" dirty="0">
                <a:latin typeface="Arial Black"/>
                <a:cs typeface="Arial Black"/>
              </a:rPr>
              <a:t>КОМУНІКАЦІЙНИЙ</a:t>
            </a:r>
            <a:r>
              <a:rPr sz="2500" spc="-275" dirty="0">
                <a:latin typeface="Arial Black"/>
                <a:cs typeface="Arial Black"/>
              </a:rPr>
              <a:t> </a:t>
            </a:r>
            <a:r>
              <a:rPr sz="2500" spc="-270" dirty="0">
                <a:latin typeface="Arial Black"/>
                <a:cs typeface="Arial Black"/>
              </a:rPr>
              <a:t>ПРОЦЕС</a:t>
            </a:r>
            <a:r>
              <a:rPr sz="2500" spc="-135" dirty="0">
                <a:latin typeface="Arial Black"/>
                <a:cs typeface="Arial Black"/>
              </a:rPr>
              <a:t> </a:t>
            </a:r>
            <a:r>
              <a:rPr sz="2500" dirty="0"/>
              <a:t>МОЖНА</a:t>
            </a:r>
            <a:r>
              <a:rPr sz="2500" spc="10" dirty="0"/>
              <a:t> </a:t>
            </a:r>
            <a:r>
              <a:rPr sz="2500" dirty="0"/>
              <a:t>РОЗДІЛИТИ</a:t>
            </a:r>
            <a:r>
              <a:rPr sz="2500" spc="10" dirty="0"/>
              <a:t> </a:t>
            </a:r>
            <a:r>
              <a:rPr sz="2500" dirty="0"/>
              <a:t>НА</a:t>
            </a:r>
            <a:r>
              <a:rPr sz="2500" spc="5" dirty="0"/>
              <a:t> </a:t>
            </a:r>
            <a:r>
              <a:rPr sz="2500" spc="-10" dirty="0"/>
              <a:t>ВІСІМ </a:t>
            </a:r>
            <a:r>
              <a:rPr sz="2500" spc="-30" dirty="0"/>
              <a:t>ОСНОВНИХ</a:t>
            </a:r>
            <a:r>
              <a:rPr sz="2500" spc="-75" dirty="0"/>
              <a:t> </a:t>
            </a:r>
            <a:r>
              <a:rPr sz="2500" spc="-50" dirty="0"/>
              <a:t>СКЛАДОВИХ</a:t>
            </a:r>
            <a:r>
              <a:rPr sz="2500" spc="-50" dirty="0">
                <a:latin typeface="Lucida Sans Unicode"/>
                <a:cs typeface="Lucida Sans Unicode"/>
              </a:rPr>
              <a:t>:</a:t>
            </a:r>
            <a:r>
              <a:rPr sz="2500" spc="-145" dirty="0">
                <a:latin typeface="Lucida Sans Unicode"/>
                <a:cs typeface="Lucida Sans Unicode"/>
              </a:rPr>
              <a:t> </a:t>
            </a:r>
            <a:r>
              <a:rPr sz="2500" b="1" i="1" spc="-130" dirty="0">
                <a:latin typeface="Arial"/>
                <a:cs typeface="Arial"/>
              </a:rPr>
              <a:t>ДЖЕРЕЛО</a:t>
            </a:r>
            <a:r>
              <a:rPr sz="2500" i="1" spc="-130" dirty="0">
                <a:latin typeface="Gill Sans MT"/>
                <a:cs typeface="Gill Sans MT"/>
              </a:rPr>
              <a:t>,</a:t>
            </a:r>
            <a:r>
              <a:rPr sz="2500" i="1" spc="10" dirty="0">
                <a:latin typeface="Gill Sans MT"/>
                <a:cs typeface="Gill Sans MT"/>
              </a:rPr>
              <a:t> </a:t>
            </a:r>
            <a:r>
              <a:rPr sz="2500" i="1" spc="-135" dirty="0">
                <a:latin typeface="Arial"/>
                <a:cs typeface="Arial"/>
              </a:rPr>
              <a:t>ПОВІДОМЛЕННЯ</a:t>
            </a:r>
            <a:r>
              <a:rPr sz="2500" i="1" spc="-135" dirty="0">
                <a:latin typeface="Gill Sans MT"/>
                <a:cs typeface="Gill Sans MT"/>
              </a:rPr>
              <a:t>,</a:t>
            </a:r>
            <a:r>
              <a:rPr sz="2500" i="1" spc="15" dirty="0">
                <a:latin typeface="Gill Sans MT"/>
                <a:cs typeface="Gill Sans MT"/>
              </a:rPr>
              <a:t> </a:t>
            </a:r>
            <a:r>
              <a:rPr sz="2500" i="1" spc="-10" dirty="0">
                <a:latin typeface="Arial"/>
                <a:cs typeface="Arial"/>
              </a:rPr>
              <a:t>КАНАЛ</a:t>
            </a:r>
            <a:r>
              <a:rPr sz="2500" i="1" spc="-10" dirty="0">
                <a:latin typeface="Gill Sans MT"/>
                <a:cs typeface="Gill Sans MT"/>
              </a:rPr>
              <a:t>, </a:t>
            </a:r>
            <a:r>
              <a:rPr sz="2500" i="1" spc="-145" dirty="0">
                <a:latin typeface="Arial"/>
                <a:cs typeface="Arial"/>
              </a:rPr>
              <a:t>ОТРИМУВАЧ</a:t>
            </a:r>
            <a:r>
              <a:rPr sz="2500" i="1" spc="-145" dirty="0">
                <a:latin typeface="Gill Sans MT"/>
                <a:cs typeface="Gill Sans MT"/>
              </a:rPr>
              <a:t>,</a:t>
            </a:r>
            <a:r>
              <a:rPr sz="2500" i="1" spc="20" dirty="0">
                <a:latin typeface="Gill Sans MT"/>
                <a:cs typeface="Gill Sans MT"/>
              </a:rPr>
              <a:t> </a:t>
            </a:r>
            <a:r>
              <a:rPr sz="2500" i="1" spc="-85" dirty="0">
                <a:latin typeface="Arial"/>
                <a:cs typeface="Arial"/>
              </a:rPr>
              <a:t>ВІДГУК</a:t>
            </a:r>
            <a:r>
              <a:rPr sz="2500" i="1" spc="-85" dirty="0">
                <a:latin typeface="Gill Sans MT"/>
                <a:cs typeface="Gill Sans MT"/>
              </a:rPr>
              <a:t>,</a:t>
            </a:r>
            <a:r>
              <a:rPr sz="2500" i="1" spc="20" dirty="0">
                <a:latin typeface="Gill Sans MT"/>
                <a:cs typeface="Gill Sans MT"/>
              </a:rPr>
              <a:t> </a:t>
            </a:r>
            <a:r>
              <a:rPr sz="2500" i="1" spc="-175" dirty="0">
                <a:latin typeface="Arial"/>
                <a:cs typeface="Arial"/>
              </a:rPr>
              <a:t>ОТОЧЕННЯ</a:t>
            </a:r>
            <a:r>
              <a:rPr sz="2500" i="1" spc="-175" dirty="0">
                <a:latin typeface="Gill Sans MT"/>
                <a:cs typeface="Gill Sans MT"/>
              </a:rPr>
              <a:t>,</a:t>
            </a:r>
            <a:r>
              <a:rPr sz="2500" i="1" spc="25" dirty="0">
                <a:latin typeface="Gill Sans MT"/>
                <a:cs typeface="Gill Sans MT"/>
              </a:rPr>
              <a:t> </a:t>
            </a:r>
            <a:r>
              <a:rPr sz="2500" i="1" spc="-195" dirty="0">
                <a:latin typeface="Arial"/>
                <a:cs typeface="Arial"/>
              </a:rPr>
              <a:t>КОНТЕКСТ</a:t>
            </a:r>
            <a:r>
              <a:rPr sz="2500" i="1" spc="-195" dirty="0">
                <a:latin typeface="Gill Sans MT"/>
                <a:cs typeface="Gill Sans MT"/>
              </a:rPr>
              <a:t>,</a:t>
            </a:r>
            <a:r>
              <a:rPr sz="2500" i="1" spc="20" dirty="0">
                <a:latin typeface="Gill Sans MT"/>
                <a:cs typeface="Gill Sans MT"/>
              </a:rPr>
              <a:t> </a:t>
            </a:r>
            <a:r>
              <a:rPr sz="2500" i="1" spc="-70" dirty="0">
                <a:latin typeface="Arial"/>
                <a:cs typeface="Arial"/>
              </a:rPr>
              <a:t>ПЕРЕШКОДА</a:t>
            </a:r>
            <a:endParaRPr sz="2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04331" y="2615605"/>
            <a:ext cx="7901869" cy="604813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lang="uk-UA" sz="2100" spc="-140" dirty="0" smtClean="0">
                <a:latin typeface="Arial Black"/>
                <a:cs typeface="Arial Black"/>
              </a:rPr>
              <a:t>	</a:t>
            </a:r>
            <a:r>
              <a:rPr sz="2100" spc="-140" dirty="0" err="1" smtClean="0">
                <a:latin typeface="Arial Black"/>
                <a:cs typeface="Arial Black"/>
              </a:rPr>
              <a:t>Джерело</a:t>
            </a:r>
            <a:r>
              <a:rPr sz="2100" spc="-100" dirty="0" smtClean="0">
                <a:latin typeface="Arial Black"/>
                <a:cs typeface="Arial Black"/>
              </a:rPr>
              <a:t> </a:t>
            </a:r>
            <a:r>
              <a:rPr sz="2100" dirty="0">
                <a:latin typeface="Arial"/>
                <a:cs typeface="Arial"/>
              </a:rPr>
              <a:t>представляє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-65" dirty="0">
                <a:latin typeface="Lucida Sans Unicode"/>
                <a:cs typeface="Lucida Sans Unicode"/>
              </a:rPr>
              <a:t> </a:t>
            </a:r>
            <a:r>
              <a:rPr sz="2100" spc="60" dirty="0">
                <a:latin typeface="Arial"/>
                <a:cs typeface="Arial"/>
              </a:rPr>
              <a:t>створює</a:t>
            </a:r>
            <a:r>
              <a:rPr sz="2100" spc="1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та</a:t>
            </a:r>
            <a:r>
              <a:rPr sz="2100" spc="20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надсилає </a:t>
            </a:r>
            <a:r>
              <a:rPr sz="2100" spc="55" dirty="0">
                <a:latin typeface="Arial"/>
                <a:cs typeface="Arial"/>
              </a:rPr>
              <a:t>повідомлення</a:t>
            </a:r>
            <a:r>
              <a:rPr sz="2100" spc="55" dirty="0">
                <a:latin typeface="Lucida Sans Unicode"/>
                <a:cs typeface="Lucida Sans Unicode"/>
              </a:rPr>
              <a:t>.</a:t>
            </a:r>
            <a:r>
              <a:rPr sz="2100" spc="-8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Arial"/>
                <a:cs typeface="Arial"/>
              </a:rPr>
              <a:t>У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публічних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виступах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джерелом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0" dirty="0">
                <a:latin typeface="Arial"/>
                <a:cs typeface="Arial"/>
              </a:rPr>
              <a:t>є </a:t>
            </a:r>
            <a:r>
              <a:rPr sz="2100" spc="85" dirty="0">
                <a:latin typeface="Arial"/>
                <a:cs typeface="Arial"/>
              </a:rPr>
              <a:t>спікер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85" dirty="0">
                <a:latin typeface="Lucida Sans Unicode"/>
                <a:cs typeface="Lucida Sans Unicode"/>
              </a:rPr>
              <a:t>(</a:t>
            </a:r>
            <a:r>
              <a:rPr sz="2100" spc="85" dirty="0">
                <a:latin typeface="Arial"/>
                <a:cs typeface="Arial"/>
              </a:rPr>
              <a:t>промовець</a:t>
            </a:r>
            <a:r>
              <a:rPr sz="2100" spc="85" dirty="0">
                <a:latin typeface="Lucida Sans Unicode"/>
                <a:cs typeface="Lucida Sans Unicode"/>
              </a:rPr>
              <a:t>,</a:t>
            </a:r>
            <a:r>
              <a:rPr sz="2100" spc="-4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Arial"/>
                <a:cs typeface="Arial"/>
              </a:rPr>
              <a:t>лектор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-50" dirty="0">
                <a:latin typeface="Lucida Sans Unicode"/>
                <a:cs typeface="Lucida Sans Unicode"/>
              </a:rPr>
              <a:t> </a:t>
            </a:r>
            <a:r>
              <a:rPr sz="2100" spc="90" dirty="0">
                <a:latin typeface="Arial"/>
                <a:cs typeface="Arial"/>
              </a:rPr>
              <a:t>ведучий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тощо</a:t>
            </a:r>
            <a:r>
              <a:rPr sz="2100" spc="70" dirty="0">
                <a:latin typeface="Lucida Sans Unicode"/>
                <a:cs typeface="Lucida Sans Unicode"/>
              </a:rPr>
              <a:t>).</a:t>
            </a:r>
            <a:r>
              <a:rPr sz="2100" spc="-5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Arial"/>
                <a:cs typeface="Arial"/>
              </a:rPr>
              <a:t>Під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час </a:t>
            </a:r>
            <a:r>
              <a:rPr sz="2100" spc="65" dirty="0">
                <a:latin typeface="Arial"/>
                <a:cs typeface="Arial"/>
              </a:rPr>
              <a:t>виступу</a:t>
            </a:r>
            <a:r>
              <a:rPr sz="2100" spc="45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спікер</a:t>
            </a:r>
            <a:r>
              <a:rPr sz="2100" spc="4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надсилає</a:t>
            </a:r>
            <a:r>
              <a:rPr sz="2100" spc="50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повідомлення</a:t>
            </a:r>
            <a:r>
              <a:rPr sz="2100" spc="45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слухачам </a:t>
            </a:r>
            <a:r>
              <a:rPr sz="2100" spc="80" dirty="0">
                <a:latin typeface="Arial"/>
                <a:cs typeface="Arial"/>
              </a:rPr>
              <a:t>через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нову</a:t>
            </a:r>
            <a:r>
              <a:rPr sz="2100" spc="7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інформацію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-10" dirty="0">
                <a:latin typeface="Lucida Sans Unicode"/>
                <a:cs typeface="Lucida Sans Unicode"/>
              </a:rPr>
              <a:t> </a:t>
            </a:r>
            <a:r>
              <a:rPr sz="2100" spc="70" dirty="0">
                <a:latin typeface="Arial"/>
                <a:cs typeface="Arial"/>
              </a:rPr>
              <a:t>тональність </a:t>
            </a:r>
            <a:r>
              <a:rPr sz="2100" dirty="0">
                <a:latin typeface="Arial"/>
                <a:cs typeface="Arial"/>
              </a:rPr>
              <a:t>голосу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-5" dirty="0">
                <a:latin typeface="Lucida Sans Unicode"/>
                <a:cs typeface="Lucida Sans Unicode"/>
              </a:rPr>
              <a:t> </a:t>
            </a:r>
            <a:r>
              <a:rPr sz="2100" spc="80" dirty="0">
                <a:latin typeface="Arial"/>
                <a:cs typeface="Arial"/>
              </a:rPr>
              <a:t>мову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spc="-20" dirty="0">
                <a:latin typeface="Arial"/>
                <a:cs typeface="Arial"/>
              </a:rPr>
              <a:t>тіла </a:t>
            </a:r>
            <a:r>
              <a:rPr sz="2100" dirty="0">
                <a:latin typeface="Arial"/>
                <a:cs typeface="Arial"/>
              </a:rPr>
              <a:t>та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125" dirty="0">
                <a:latin typeface="Arial"/>
                <a:cs typeface="Arial"/>
              </a:rPr>
              <a:t>зовнішній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вигляд</a:t>
            </a:r>
            <a:r>
              <a:rPr sz="2100" dirty="0">
                <a:latin typeface="Lucida Sans Unicode"/>
                <a:cs typeface="Lucida Sans Unicode"/>
              </a:rPr>
              <a:t>.</a:t>
            </a:r>
            <a:r>
              <a:rPr sz="2100" spc="-70" dirty="0">
                <a:latin typeface="Lucida Sans Unicode"/>
                <a:cs typeface="Lucida Sans Unicode"/>
              </a:rPr>
              <a:t> </a:t>
            </a:r>
            <a:endParaRPr lang="uk-UA" sz="2100" spc="-70" dirty="0" smtClean="0">
              <a:latin typeface="Lucida Sans Unicode"/>
              <a:cs typeface="Lucida Sans Unicode"/>
            </a:endParaRPr>
          </a:p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lang="uk-UA" sz="2100" spc="-70" dirty="0">
                <a:latin typeface="Lucida Sans Unicode"/>
                <a:cs typeface="Lucida Sans Unicode"/>
              </a:rPr>
              <a:t>	</a:t>
            </a:r>
            <a:r>
              <a:rPr lang="uk-UA" sz="2100" spc="114" dirty="0" smtClean="0">
                <a:latin typeface="Arial"/>
                <a:cs typeface="Arial"/>
              </a:rPr>
              <a:t>Перший</a:t>
            </a:r>
            <a:r>
              <a:rPr sz="2100" spc="10" dirty="0" smtClean="0">
                <a:latin typeface="Arial"/>
                <a:cs typeface="Arial"/>
              </a:rPr>
              <a:t> </a:t>
            </a:r>
            <a:r>
              <a:rPr sz="2100" spc="145" dirty="0">
                <a:latin typeface="Arial"/>
                <a:cs typeface="Arial"/>
              </a:rPr>
              <a:t>крок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спікера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365" dirty="0">
                <a:latin typeface="Lucida Sans Unicode"/>
                <a:cs typeface="Lucida Sans Unicode"/>
              </a:rPr>
              <a:t>–</a:t>
            </a:r>
            <a:r>
              <a:rPr sz="2100" spc="-70" dirty="0">
                <a:latin typeface="Lucida Sans Unicode"/>
                <a:cs typeface="Lucida Sans Unicode"/>
              </a:rPr>
              <a:t> </a:t>
            </a:r>
            <a:r>
              <a:rPr sz="2100" spc="40" dirty="0">
                <a:latin typeface="Arial"/>
                <a:cs typeface="Arial"/>
              </a:rPr>
              <a:t>це </a:t>
            </a:r>
            <a:r>
              <a:rPr sz="2100" spc="105" dirty="0">
                <a:latin typeface="Arial"/>
                <a:cs typeface="Arial"/>
              </a:rPr>
              <a:t>визначення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повідомлення</a:t>
            </a:r>
            <a:r>
              <a:rPr sz="2100" spc="55" dirty="0">
                <a:latin typeface="Lucida Sans Unicode"/>
                <a:cs typeface="Lucida Sans Unicode"/>
              </a:rPr>
              <a:t>,</a:t>
            </a:r>
            <a:r>
              <a:rPr sz="2100" spc="-9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Arial"/>
                <a:cs typeface="Arial"/>
              </a:rPr>
              <a:t>а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-20" dirty="0">
                <a:latin typeface="Arial"/>
                <a:cs typeface="Arial"/>
              </a:rPr>
              <a:t>саме</a:t>
            </a:r>
            <a:r>
              <a:rPr sz="2100" spc="-20" dirty="0">
                <a:latin typeface="Lucida Sans Unicode"/>
                <a:cs typeface="Lucida Sans Unicode"/>
              </a:rPr>
              <a:t>:</a:t>
            </a:r>
            <a:r>
              <a:rPr sz="2100" spc="-95" dirty="0">
                <a:latin typeface="Lucida Sans Unicode"/>
                <a:cs typeface="Lucida Sans Unicode"/>
              </a:rPr>
              <a:t> </a:t>
            </a:r>
            <a:r>
              <a:rPr sz="2100" spc="135" dirty="0">
                <a:latin typeface="Arial"/>
                <a:cs typeface="Arial"/>
              </a:rPr>
              <a:t>що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сказати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і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як </a:t>
            </a:r>
            <a:r>
              <a:rPr sz="2100" dirty="0">
                <a:latin typeface="Arial"/>
                <a:cs typeface="Arial"/>
              </a:rPr>
              <a:t>сказати</a:t>
            </a:r>
            <a:r>
              <a:rPr sz="2100" dirty="0">
                <a:latin typeface="Lucida Sans Unicode"/>
                <a:cs typeface="Lucida Sans Unicode"/>
              </a:rPr>
              <a:t>.</a:t>
            </a:r>
            <a:r>
              <a:rPr sz="2100" spc="-50" dirty="0">
                <a:latin typeface="Lucida Sans Unicode"/>
                <a:cs typeface="Lucida Sans Unicode"/>
              </a:rPr>
              <a:t> </a:t>
            </a:r>
            <a:endParaRPr lang="uk-UA" sz="2100" spc="-50" dirty="0" smtClean="0">
              <a:latin typeface="Lucida Sans Unicode"/>
              <a:cs typeface="Lucida Sans Unicode"/>
            </a:endParaRPr>
          </a:p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lang="uk-UA" sz="2100" spc="-50" dirty="0">
                <a:latin typeface="Lucida Sans Unicode"/>
                <a:cs typeface="Lucida Sans Unicode"/>
              </a:rPr>
              <a:t>	</a:t>
            </a:r>
            <a:r>
              <a:rPr lang="uk-UA" sz="2100" spc="105" dirty="0" smtClean="0">
                <a:latin typeface="Arial"/>
                <a:cs typeface="Arial"/>
              </a:rPr>
              <a:t>Другий</a:t>
            </a:r>
            <a:r>
              <a:rPr sz="2100" spc="30" dirty="0" smtClean="0">
                <a:latin typeface="Arial"/>
                <a:cs typeface="Arial"/>
              </a:rPr>
              <a:t> </a:t>
            </a:r>
            <a:r>
              <a:rPr sz="2100" spc="145" dirty="0">
                <a:latin typeface="Arial"/>
                <a:cs typeface="Arial"/>
              </a:rPr>
              <a:t>крок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передбачає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кодування </a:t>
            </a:r>
            <a:r>
              <a:rPr sz="2100" spc="55" dirty="0">
                <a:latin typeface="Arial"/>
                <a:cs typeface="Arial"/>
              </a:rPr>
              <a:t>повідомлення</a:t>
            </a:r>
            <a:r>
              <a:rPr sz="2100" spc="55" dirty="0">
                <a:latin typeface="Lucida Sans Unicode"/>
                <a:cs typeface="Lucida Sans Unicode"/>
              </a:rPr>
              <a:t>,</a:t>
            </a:r>
            <a:r>
              <a:rPr sz="2100" spc="-60" dirty="0">
                <a:latin typeface="Lucida Sans Unicode"/>
                <a:cs typeface="Lucida Sans Unicode"/>
              </a:rPr>
              <a:t> </a:t>
            </a:r>
            <a:r>
              <a:rPr sz="2100" spc="110" dirty="0">
                <a:latin typeface="Arial"/>
                <a:cs typeface="Arial"/>
              </a:rPr>
              <a:t>використовуючи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100" dirty="0">
                <a:latin typeface="Arial"/>
                <a:cs typeface="Arial"/>
              </a:rPr>
              <a:t>потрібні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слова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та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їх </a:t>
            </a:r>
            <a:r>
              <a:rPr sz="2100" spc="95" dirty="0">
                <a:latin typeface="Arial"/>
                <a:cs typeface="Arial"/>
              </a:rPr>
              <a:t>визначену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послідовність</a:t>
            </a:r>
            <a:r>
              <a:rPr sz="2100" dirty="0">
                <a:latin typeface="Arial"/>
                <a:cs typeface="Arial"/>
              </a:rPr>
              <a:t> для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передачі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бажаного </a:t>
            </a:r>
            <a:r>
              <a:rPr sz="2100" dirty="0">
                <a:latin typeface="Arial"/>
                <a:cs typeface="Arial"/>
              </a:rPr>
              <a:t>змісту</a:t>
            </a:r>
            <a:r>
              <a:rPr sz="2100" dirty="0">
                <a:latin typeface="Lucida Sans Unicode"/>
                <a:cs typeface="Lucida Sans Unicode"/>
              </a:rPr>
              <a:t>.</a:t>
            </a:r>
            <a:r>
              <a:rPr sz="2100" spc="-95" dirty="0">
                <a:latin typeface="Lucida Sans Unicode"/>
                <a:cs typeface="Lucida Sans Unicode"/>
              </a:rPr>
              <a:t> </a:t>
            </a:r>
            <a:endParaRPr lang="uk-UA" sz="2100" spc="-95" dirty="0" smtClean="0">
              <a:latin typeface="Lucida Sans Unicode"/>
              <a:cs typeface="Lucida Sans Unicode"/>
            </a:endParaRPr>
          </a:p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lang="uk-UA" sz="2100" spc="80" dirty="0" smtClean="0">
                <a:latin typeface="Arial"/>
                <a:cs typeface="Arial"/>
              </a:rPr>
              <a:t>	Наступний</a:t>
            </a:r>
            <a:r>
              <a:rPr sz="2100" spc="-15" dirty="0" smtClean="0">
                <a:latin typeface="Arial"/>
                <a:cs typeface="Arial"/>
              </a:rPr>
              <a:t> </a:t>
            </a:r>
            <a:r>
              <a:rPr sz="2100" spc="145" dirty="0">
                <a:latin typeface="Arial"/>
                <a:cs typeface="Arial"/>
              </a:rPr>
              <a:t>крок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365" dirty="0">
                <a:latin typeface="Lucida Sans Unicode"/>
                <a:cs typeface="Lucida Sans Unicode"/>
              </a:rPr>
              <a:t>–</a:t>
            </a:r>
            <a:r>
              <a:rPr sz="2100" spc="-95" dirty="0">
                <a:latin typeface="Lucida Sans Unicode"/>
                <a:cs typeface="Lucida Sans Unicode"/>
              </a:rPr>
              <a:t> </a:t>
            </a:r>
            <a:r>
              <a:rPr sz="2100" spc="75" dirty="0">
                <a:latin typeface="Arial"/>
                <a:cs typeface="Arial"/>
              </a:rPr>
              <a:t>презентація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30" dirty="0">
                <a:latin typeface="Arial"/>
                <a:cs typeface="Arial"/>
              </a:rPr>
              <a:t>або</a:t>
            </a:r>
            <a:r>
              <a:rPr sz="2100" spc="525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надсилання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інформації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до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отримувача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або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40" dirty="0">
                <a:latin typeface="Arial"/>
                <a:cs typeface="Arial"/>
              </a:rPr>
              <a:t>аудиторії </a:t>
            </a:r>
            <a:r>
              <a:rPr sz="2100" dirty="0">
                <a:latin typeface="Arial"/>
                <a:cs typeface="Arial"/>
              </a:rPr>
              <a:t>слухачів</a:t>
            </a:r>
            <a:r>
              <a:rPr sz="2100" dirty="0">
                <a:latin typeface="Lucida Sans Unicode"/>
                <a:cs typeface="Lucida Sans Unicode"/>
              </a:rPr>
              <a:t>.</a:t>
            </a:r>
            <a:r>
              <a:rPr sz="2100" spc="-75" dirty="0">
                <a:latin typeface="Lucida Sans Unicode"/>
                <a:cs typeface="Lucida Sans Unicode"/>
              </a:rPr>
              <a:t> </a:t>
            </a:r>
            <a:endParaRPr lang="uk-UA" sz="2100" spc="-75" dirty="0" smtClean="0">
              <a:latin typeface="Lucida Sans Unicode"/>
              <a:cs typeface="Lucida Sans Unicode"/>
            </a:endParaRPr>
          </a:p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lang="uk-UA" sz="2100" spc="-75" dirty="0">
                <a:latin typeface="Lucida Sans Unicode"/>
                <a:cs typeface="Lucida Sans Unicode"/>
              </a:rPr>
              <a:t>	</a:t>
            </a:r>
            <a:r>
              <a:rPr sz="2100" spc="-70" dirty="0" smtClean="0">
                <a:latin typeface="Arial"/>
                <a:cs typeface="Arial"/>
              </a:rPr>
              <a:t>І</a:t>
            </a:r>
            <a:r>
              <a:rPr sz="2100" spc="-70" dirty="0">
                <a:latin typeface="Lucida Sans Unicode"/>
                <a:cs typeface="Lucida Sans Unicode"/>
              </a:rPr>
              <a:t>,</a:t>
            </a:r>
            <a:r>
              <a:rPr sz="2100" spc="-75" dirty="0">
                <a:latin typeface="Lucida Sans Unicode"/>
                <a:cs typeface="Lucida Sans Unicode"/>
              </a:rPr>
              <a:t> </a:t>
            </a:r>
            <a:r>
              <a:rPr sz="2100" spc="45" dirty="0">
                <a:latin typeface="Arial"/>
                <a:cs typeface="Arial"/>
              </a:rPr>
              <a:t>нарешті</a:t>
            </a:r>
            <a:r>
              <a:rPr sz="2100" spc="45" dirty="0">
                <a:latin typeface="Lucida Sans Unicode"/>
                <a:cs typeface="Lucida Sans Unicode"/>
              </a:rPr>
              <a:t>,</a:t>
            </a:r>
            <a:r>
              <a:rPr sz="2100" spc="-70" dirty="0">
                <a:latin typeface="Lucida Sans Unicode"/>
                <a:cs typeface="Lucida Sans Unicode"/>
              </a:rPr>
              <a:t> </a:t>
            </a:r>
            <a:r>
              <a:rPr sz="2100" spc="85" dirty="0">
                <a:latin typeface="Arial"/>
                <a:cs typeface="Arial"/>
              </a:rPr>
              <a:t>останній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365" dirty="0">
                <a:latin typeface="Lucida Sans Unicode"/>
                <a:cs typeface="Lucida Sans Unicode"/>
              </a:rPr>
              <a:t>–</a:t>
            </a:r>
            <a:r>
              <a:rPr sz="2100" spc="-75" dirty="0">
                <a:latin typeface="Lucida Sans Unicode"/>
                <a:cs typeface="Lucida Sans Unicode"/>
              </a:rPr>
              <a:t> </a:t>
            </a:r>
            <a:r>
              <a:rPr sz="2100" spc="80" dirty="0">
                <a:latin typeface="Arial"/>
                <a:cs typeface="Arial"/>
              </a:rPr>
              <a:t>через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реакцію </a:t>
            </a:r>
            <a:r>
              <a:rPr sz="2100" spc="50" dirty="0">
                <a:latin typeface="Arial"/>
                <a:cs typeface="Arial"/>
              </a:rPr>
              <a:t>аудиторії</a:t>
            </a:r>
            <a:r>
              <a:rPr sz="2100" spc="55" dirty="0">
                <a:latin typeface="Arial"/>
                <a:cs typeface="Arial"/>
              </a:rPr>
              <a:t> усвідомлення </a:t>
            </a:r>
            <a:r>
              <a:rPr sz="2100" dirty="0">
                <a:latin typeface="Arial"/>
                <a:cs typeface="Arial"/>
              </a:rPr>
              <a:t>джерелом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-25" dirty="0">
                <a:latin typeface="Lucida Sans Unicode"/>
                <a:cs typeface="Lucida Sans Unicode"/>
              </a:rPr>
              <a:t> </a:t>
            </a:r>
            <a:r>
              <a:rPr sz="2100" spc="95" dirty="0">
                <a:latin typeface="Arial"/>
                <a:cs typeface="Arial"/>
              </a:rPr>
              <a:t>наскільки</a:t>
            </a:r>
            <a:r>
              <a:rPr sz="2100" spc="55" dirty="0">
                <a:latin typeface="Arial"/>
                <a:cs typeface="Arial"/>
              </a:rPr>
              <a:t> </a:t>
            </a:r>
            <a:r>
              <a:rPr sz="2100" spc="45" dirty="0">
                <a:latin typeface="Arial"/>
                <a:cs typeface="Arial"/>
              </a:rPr>
              <a:t>добре </a:t>
            </a:r>
            <a:r>
              <a:rPr sz="2100" spc="55" dirty="0">
                <a:latin typeface="Arial"/>
                <a:cs typeface="Arial"/>
              </a:rPr>
              <a:t>засвоєно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повідомлення</a:t>
            </a:r>
            <a:r>
              <a:rPr sz="2100" spc="55" dirty="0">
                <a:latin typeface="Lucida Sans Unicode"/>
                <a:cs typeface="Lucida Sans Unicode"/>
              </a:rPr>
              <a:t>,</a:t>
            </a:r>
            <a:r>
              <a:rPr sz="2100" spc="-85" dirty="0">
                <a:latin typeface="Lucida Sans Unicode"/>
                <a:cs typeface="Lucida Sans Unicode"/>
              </a:rPr>
              <a:t> </a:t>
            </a:r>
            <a:r>
              <a:rPr sz="2100" spc="75" dirty="0">
                <a:latin typeface="Arial"/>
                <a:cs typeface="Arial"/>
              </a:rPr>
              <a:t>і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подання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45" dirty="0">
                <a:latin typeface="Arial"/>
                <a:cs typeface="Arial"/>
              </a:rPr>
              <a:t>роз</a:t>
            </a:r>
            <a:r>
              <a:rPr sz="2100" spc="45" dirty="0">
                <a:latin typeface="Lucida Sans Unicode"/>
                <a:cs typeface="Lucida Sans Unicode"/>
              </a:rPr>
              <a:t>’</a:t>
            </a:r>
            <a:r>
              <a:rPr sz="2100" spc="45" dirty="0">
                <a:latin typeface="Arial"/>
                <a:cs typeface="Arial"/>
              </a:rPr>
              <a:t>яснювальної</a:t>
            </a:r>
            <a:r>
              <a:rPr sz="2100" spc="52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та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додаткової</a:t>
            </a:r>
            <a:r>
              <a:rPr sz="2100" spc="15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інформації</a:t>
            </a:r>
            <a:r>
              <a:rPr sz="2100" spc="-10" dirty="0">
                <a:latin typeface="Lucida Sans Unicode"/>
                <a:cs typeface="Lucida Sans Unicode"/>
              </a:rPr>
              <a:t>.</a:t>
            </a:r>
            <a:endParaRPr sz="21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4187616" y="2175494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3086100" cy="10283190"/>
            </a:xfrm>
            <a:custGeom>
              <a:avLst/>
              <a:gdLst/>
              <a:ahLst/>
              <a:cxnLst/>
              <a:rect l="l" t="t" r="r" b="b"/>
              <a:pathLst>
                <a:path w="3086100" h="10283190">
                  <a:moveTo>
                    <a:pt x="3086101" y="10282986"/>
                  </a:moveTo>
                  <a:lnTo>
                    <a:pt x="0" y="10282986"/>
                  </a:lnTo>
                  <a:lnTo>
                    <a:pt x="0" y="0"/>
                  </a:lnTo>
                  <a:lnTo>
                    <a:pt x="3086101" y="0"/>
                  </a:lnTo>
                  <a:lnTo>
                    <a:pt x="3086101" y="1028298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62581" y="1920636"/>
              <a:ext cx="5889314" cy="794253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187596" y="1868702"/>
              <a:ext cx="13814425" cy="8046720"/>
            </a:xfrm>
            <a:custGeom>
              <a:avLst/>
              <a:gdLst/>
              <a:ahLst/>
              <a:cxnLst/>
              <a:rect l="l" t="t" r="r" b="b"/>
              <a:pathLst>
                <a:path w="13814425" h="8046720">
                  <a:moveTo>
                    <a:pt x="521487" y="7390625"/>
                  </a:moveTo>
                  <a:lnTo>
                    <a:pt x="517283" y="7343521"/>
                  </a:lnTo>
                  <a:lnTo>
                    <a:pt x="505180" y="7299211"/>
                  </a:lnTo>
                  <a:lnTo>
                    <a:pt x="485902" y="7258393"/>
                  </a:lnTo>
                  <a:lnTo>
                    <a:pt x="460184" y="7221842"/>
                  </a:lnTo>
                  <a:lnTo>
                    <a:pt x="428764" y="7190270"/>
                  </a:lnTo>
                  <a:lnTo>
                    <a:pt x="392366" y="7164438"/>
                  </a:lnTo>
                  <a:lnTo>
                    <a:pt x="351751" y="7145071"/>
                  </a:lnTo>
                  <a:lnTo>
                    <a:pt x="307619" y="7132904"/>
                  </a:lnTo>
                  <a:lnTo>
                    <a:pt x="260743" y="7128688"/>
                  </a:lnTo>
                  <a:lnTo>
                    <a:pt x="213855" y="7132904"/>
                  </a:lnTo>
                  <a:lnTo>
                    <a:pt x="169735" y="7145071"/>
                  </a:lnTo>
                  <a:lnTo>
                    <a:pt x="129108" y="7164438"/>
                  </a:lnTo>
                  <a:lnTo>
                    <a:pt x="92722" y="7190270"/>
                  </a:lnTo>
                  <a:lnTo>
                    <a:pt x="61302" y="7221842"/>
                  </a:lnTo>
                  <a:lnTo>
                    <a:pt x="35585" y="7258393"/>
                  </a:lnTo>
                  <a:lnTo>
                    <a:pt x="16306" y="7299211"/>
                  </a:lnTo>
                  <a:lnTo>
                    <a:pt x="4191" y="7343521"/>
                  </a:lnTo>
                  <a:lnTo>
                    <a:pt x="0" y="7390625"/>
                  </a:lnTo>
                  <a:lnTo>
                    <a:pt x="4191" y="7437729"/>
                  </a:lnTo>
                  <a:lnTo>
                    <a:pt x="16306" y="7482052"/>
                  </a:lnTo>
                  <a:lnTo>
                    <a:pt x="35585" y="7522858"/>
                  </a:lnTo>
                  <a:lnTo>
                    <a:pt x="61302" y="7559408"/>
                  </a:lnTo>
                  <a:lnTo>
                    <a:pt x="92722" y="7590980"/>
                  </a:lnTo>
                  <a:lnTo>
                    <a:pt x="129108" y="7616812"/>
                  </a:lnTo>
                  <a:lnTo>
                    <a:pt x="169735" y="7636180"/>
                  </a:lnTo>
                  <a:lnTo>
                    <a:pt x="213855" y="7648346"/>
                  </a:lnTo>
                  <a:lnTo>
                    <a:pt x="260743" y="7652563"/>
                  </a:lnTo>
                  <a:lnTo>
                    <a:pt x="307619" y="7648346"/>
                  </a:lnTo>
                  <a:lnTo>
                    <a:pt x="351751" y="7636180"/>
                  </a:lnTo>
                  <a:lnTo>
                    <a:pt x="392366" y="7616812"/>
                  </a:lnTo>
                  <a:lnTo>
                    <a:pt x="428764" y="7590980"/>
                  </a:lnTo>
                  <a:lnTo>
                    <a:pt x="460184" y="7559408"/>
                  </a:lnTo>
                  <a:lnTo>
                    <a:pt x="485902" y="7522858"/>
                  </a:lnTo>
                  <a:lnTo>
                    <a:pt x="505180" y="7482052"/>
                  </a:lnTo>
                  <a:lnTo>
                    <a:pt x="517283" y="7437729"/>
                  </a:lnTo>
                  <a:lnTo>
                    <a:pt x="521487" y="7390625"/>
                  </a:lnTo>
                  <a:close/>
                </a:path>
                <a:path w="13814425" h="8046720">
                  <a:moveTo>
                    <a:pt x="1303731" y="7390625"/>
                  </a:moveTo>
                  <a:lnTo>
                    <a:pt x="1299527" y="7343521"/>
                  </a:lnTo>
                  <a:lnTo>
                    <a:pt x="1287424" y="7299211"/>
                  </a:lnTo>
                  <a:lnTo>
                    <a:pt x="1268145" y="7258393"/>
                  </a:lnTo>
                  <a:lnTo>
                    <a:pt x="1242415" y="7221842"/>
                  </a:lnTo>
                  <a:lnTo>
                    <a:pt x="1210995" y="7190270"/>
                  </a:lnTo>
                  <a:lnTo>
                    <a:pt x="1174610" y="7164438"/>
                  </a:lnTo>
                  <a:lnTo>
                    <a:pt x="1133983" y="7145071"/>
                  </a:lnTo>
                  <a:lnTo>
                    <a:pt x="1089863" y="7132904"/>
                  </a:lnTo>
                  <a:lnTo>
                    <a:pt x="1042974" y="7128688"/>
                  </a:lnTo>
                  <a:lnTo>
                    <a:pt x="996099" y="7132904"/>
                  </a:lnTo>
                  <a:lnTo>
                    <a:pt x="951979" y="7145071"/>
                  </a:lnTo>
                  <a:lnTo>
                    <a:pt x="911352" y="7164438"/>
                  </a:lnTo>
                  <a:lnTo>
                    <a:pt x="874966" y="7190270"/>
                  </a:lnTo>
                  <a:lnTo>
                    <a:pt x="843534" y="7221842"/>
                  </a:lnTo>
                  <a:lnTo>
                    <a:pt x="817816" y="7258393"/>
                  </a:lnTo>
                  <a:lnTo>
                    <a:pt x="798537" y="7299211"/>
                  </a:lnTo>
                  <a:lnTo>
                    <a:pt x="786434" y="7343521"/>
                  </a:lnTo>
                  <a:lnTo>
                    <a:pt x="782231" y="7390625"/>
                  </a:lnTo>
                  <a:lnTo>
                    <a:pt x="786434" y="7437729"/>
                  </a:lnTo>
                  <a:lnTo>
                    <a:pt x="798537" y="7482052"/>
                  </a:lnTo>
                  <a:lnTo>
                    <a:pt x="817816" y="7522858"/>
                  </a:lnTo>
                  <a:lnTo>
                    <a:pt x="843534" y="7559408"/>
                  </a:lnTo>
                  <a:lnTo>
                    <a:pt x="874966" y="7590980"/>
                  </a:lnTo>
                  <a:lnTo>
                    <a:pt x="911352" y="7616812"/>
                  </a:lnTo>
                  <a:lnTo>
                    <a:pt x="951979" y="7636180"/>
                  </a:lnTo>
                  <a:lnTo>
                    <a:pt x="996099" y="7648346"/>
                  </a:lnTo>
                  <a:lnTo>
                    <a:pt x="1042974" y="7652563"/>
                  </a:lnTo>
                  <a:lnTo>
                    <a:pt x="1089863" y="7648346"/>
                  </a:lnTo>
                  <a:lnTo>
                    <a:pt x="1133983" y="7636180"/>
                  </a:lnTo>
                  <a:lnTo>
                    <a:pt x="1174610" y="7616812"/>
                  </a:lnTo>
                  <a:lnTo>
                    <a:pt x="1210995" y="7590980"/>
                  </a:lnTo>
                  <a:lnTo>
                    <a:pt x="1242415" y="7559408"/>
                  </a:lnTo>
                  <a:lnTo>
                    <a:pt x="1268145" y="7522858"/>
                  </a:lnTo>
                  <a:lnTo>
                    <a:pt x="1287424" y="7482052"/>
                  </a:lnTo>
                  <a:lnTo>
                    <a:pt x="1299527" y="7437729"/>
                  </a:lnTo>
                  <a:lnTo>
                    <a:pt x="1303731" y="7390625"/>
                  </a:lnTo>
                  <a:close/>
                </a:path>
                <a:path w="13814425" h="8046720">
                  <a:moveTo>
                    <a:pt x="2085962" y="7390625"/>
                  </a:moveTo>
                  <a:lnTo>
                    <a:pt x="2081771" y="7343521"/>
                  </a:lnTo>
                  <a:lnTo>
                    <a:pt x="2069655" y="7299211"/>
                  </a:lnTo>
                  <a:lnTo>
                    <a:pt x="2050376" y="7258393"/>
                  </a:lnTo>
                  <a:lnTo>
                    <a:pt x="2024659" y="7221842"/>
                  </a:lnTo>
                  <a:lnTo>
                    <a:pt x="1993239" y="7190270"/>
                  </a:lnTo>
                  <a:lnTo>
                    <a:pt x="1956854" y="7164438"/>
                  </a:lnTo>
                  <a:lnTo>
                    <a:pt x="1916226" y="7145071"/>
                  </a:lnTo>
                  <a:lnTo>
                    <a:pt x="1872107" y="7132904"/>
                  </a:lnTo>
                  <a:lnTo>
                    <a:pt x="1825218" y="7128688"/>
                  </a:lnTo>
                  <a:lnTo>
                    <a:pt x="1778342" y="7132904"/>
                  </a:lnTo>
                  <a:lnTo>
                    <a:pt x="1734210" y="7145071"/>
                  </a:lnTo>
                  <a:lnTo>
                    <a:pt x="1693595" y="7164438"/>
                  </a:lnTo>
                  <a:lnTo>
                    <a:pt x="1657197" y="7190270"/>
                  </a:lnTo>
                  <a:lnTo>
                    <a:pt x="1625777" y="7221842"/>
                  </a:lnTo>
                  <a:lnTo>
                    <a:pt x="1600060" y="7258393"/>
                  </a:lnTo>
                  <a:lnTo>
                    <a:pt x="1580781" y="7299211"/>
                  </a:lnTo>
                  <a:lnTo>
                    <a:pt x="1568678" y="7343521"/>
                  </a:lnTo>
                  <a:lnTo>
                    <a:pt x="1564474" y="7390625"/>
                  </a:lnTo>
                  <a:lnTo>
                    <a:pt x="1568678" y="7437729"/>
                  </a:lnTo>
                  <a:lnTo>
                    <a:pt x="1580781" y="7482052"/>
                  </a:lnTo>
                  <a:lnTo>
                    <a:pt x="1600060" y="7522858"/>
                  </a:lnTo>
                  <a:lnTo>
                    <a:pt x="1625777" y="7559408"/>
                  </a:lnTo>
                  <a:lnTo>
                    <a:pt x="1657197" y="7590980"/>
                  </a:lnTo>
                  <a:lnTo>
                    <a:pt x="1693595" y="7616812"/>
                  </a:lnTo>
                  <a:lnTo>
                    <a:pt x="1734210" y="7636180"/>
                  </a:lnTo>
                  <a:lnTo>
                    <a:pt x="1778342" y="7648346"/>
                  </a:lnTo>
                  <a:lnTo>
                    <a:pt x="1825218" y="7652563"/>
                  </a:lnTo>
                  <a:lnTo>
                    <a:pt x="1872107" y="7648346"/>
                  </a:lnTo>
                  <a:lnTo>
                    <a:pt x="1916226" y="7636180"/>
                  </a:lnTo>
                  <a:lnTo>
                    <a:pt x="1956854" y="7616812"/>
                  </a:lnTo>
                  <a:lnTo>
                    <a:pt x="1993239" y="7590980"/>
                  </a:lnTo>
                  <a:lnTo>
                    <a:pt x="2024659" y="7559408"/>
                  </a:lnTo>
                  <a:lnTo>
                    <a:pt x="2050376" y="7522858"/>
                  </a:lnTo>
                  <a:lnTo>
                    <a:pt x="2069655" y="7482052"/>
                  </a:lnTo>
                  <a:lnTo>
                    <a:pt x="2081771" y="7437729"/>
                  </a:lnTo>
                  <a:lnTo>
                    <a:pt x="2085962" y="7390625"/>
                  </a:lnTo>
                  <a:close/>
                </a:path>
                <a:path w="13814425" h="8046720">
                  <a:moveTo>
                    <a:pt x="13814158" y="639826"/>
                  </a:moveTo>
                  <a:lnTo>
                    <a:pt x="13812406" y="592112"/>
                  </a:lnTo>
                  <a:lnTo>
                    <a:pt x="13812304" y="591197"/>
                  </a:lnTo>
                  <a:lnTo>
                    <a:pt x="13812266" y="590892"/>
                  </a:lnTo>
                  <a:lnTo>
                    <a:pt x="13807224" y="545325"/>
                  </a:lnTo>
                  <a:lnTo>
                    <a:pt x="13798728" y="499630"/>
                  </a:lnTo>
                  <a:lnTo>
                    <a:pt x="13787057" y="455117"/>
                  </a:lnTo>
                  <a:lnTo>
                    <a:pt x="13772325" y="411937"/>
                  </a:lnTo>
                  <a:lnTo>
                    <a:pt x="13754659" y="370192"/>
                  </a:lnTo>
                  <a:lnTo>
                    <a:pt x="13734187" y="330009"/>
                  </a:lnTo>
                  <a:lnTo>
                    <a:pt x="13711022" y="291528"/>
                  </a:lnTo>
                  <a:lnTo>
                    <a:pt x="13710285" y="290487"/>
                  </a:lnTo>
                  <a:lnTo>
                    <a:pt x="13710285" y="639826"/>
                  </a:lnTo>
                  <a:lnTo>
                    <a:pt x="13710196" y="7414107"/>
                  </a:lnTo>
                  <a:lnTo>
                    <a:pt x="13708139" y="7459777"/>
                  </a:lnTo>
                  <a:lnTo>
                    <a:pt x="13701687" y="7508113"/>
                  </a:lnTo>
                  <a:lnTo>
                    <a:pt x="13701560" y="7508659"/>
                  </a:lnTo>
                  <a:lnTo>
                    <a:pt x="13691210" y="7554163"/>
                  </a:lnTo>
                  <a:lnTo>
                    <a:pt x="13676884" y="7598638"/>
                  </a:lnTo>
                  <a:lnTo>
                    <a:pt x="13676795" y="7598829"/>
                  </a:lnTo>
                  <a:lnTo>
                    <a:pt x="13658863" y="7641349"/>
                  </a:lnTo>
                  <a:lnTo>
                    <a:pt x="13637349" y="7682090"/>
                  </a:lnTo>
                  <a:lnTo>
                    <a:pt x="13612533" y="7720685"/>
                  </a:lnTo>
                  <a:lnTo>
                    <a:pt x="13584593" y="7756931"/>
                  </a:lnTo>
                  <a:lnTo>
                    <a:pt x="13553707" y="7790637"/>
                  </a:lnTo>
                  <a:lnTo>
                    <a:pt x="13520077" y="7821612"/>
                  </a:lnTo>
                  <a:lnTo>
                    <a:pt x="13483895" y="7849667"/>
                  </a:lnTo>
                  <a:lnTo>
                    <a:pt x="13445312" y="7874597"/>
                  </a:lnTo>
                  <a:lnTo>
                    <a:pt x="13404545" y="7896225"/>
                  </a:lnTo>
                  <a:lnTo>
                    <a:pt x="13361772" y="7914348"/>
                  </a:lnTo>
                  <a:lnTo>
                    <a:pt x="13317182" y="7928775"/>
                  </a:lnTo>
                  <a:lnTo>
                    <a:pt x="13270649" y="7939392"/>
                  </a:lnTo>
                  <a:lnTo>
                    <a:pt x="13270446" y="7939392"/>
                  </a:lnTo>
                  <a:lnTo>
                    <a:pt x="13223139" y="7945818"/>
                  </a:lnTo>
                  <a:lnTo>
                    <a:pt x="13174320" y="7948003"/>
                  </a:lnTo>
                  <a:lnTo>
                    <a:pt x="8462874" y="7948003"/>
                  </a:lnTo>
                  <a:lnTo>
                    <a:pt x="8414245" y="7945818"/>
                  </a:lnTo>
                  <a:lnTo>
                    <a:pt x="8366811" y="7939392"/>
                  </a:lnTo>
                  <a:lnTo>
                    <a:pt x="8320748" y="7928927"/>
                  </a:lnTo>
                  <a:lnTo>
                    <a:pt x="8276272" y="7914589"/>
                  </a:lnTo>
                  <a:lnTo>
                    <a:pt x="8233562" y="7896568"/>
                  </a:lnTo>
                  <a:lnTo>
                    <a:pt x="8192821" y="7875054"/>
                  </a:lnTo>
                  <a:lnTo>
                    <a:pt x="8154225" y="7850238"/>
                  </a:lnTo>
                  <a:lnTo>
                    <a:pt x="8117980" y="7822298"/>
                  </a:lnTo>
                  <a:lnTo>
                    <a:pt x="8084274" y="7791412"/>
                  </a:lnTo>
                  <a:lnTo>
                    <a:pt x="8053298" y="7757782"/>
                  </a:lnTo>
                  <a:lnTo>
                    <a:pt x="8025257" y="7721587"/>
                  </a:lnTo>
                  <a:lnTo>
                    <a:pt x="8000314" y="7683017"/>
                  </a:lnTo>
                  <a:lnTo>
                    <a:pt x="7978686" y="7642250"/>
                  </a:lnTo>
                  <a:lnTo>
                    <a:pt x="7978597" y="7642022"/>
                  </a:lnTo>
                  <a:lnTo>
                    <a:pt x="7960563" y="7599477"/>
                  </a:lnTo>
                  <a:lnTo>
                    <a:pt x="7946136" y="7554887"/>
                  </a:lnTo>
                  <a:lnTo>
                    <a:pt x="7935582" y="7508659"/>
                  </a:lnTo>
                  <a:lnTo>
                    <a:pt x="7929118" y="7460970"/>
                  </a:lnTo>
                  <a:lnTo>
                    <a:pt x="7929067" y="7459777"/>
                  </a:lnTo>
                  <a:lnTo>
                    <a:pt x="7927010" y="7414107"/>
                  </a:lnTo>
                  <a:lnTo>
                    <a:pt x="7926921" y="639826"/>
                  </a:lnTo>
                  <a:lnTo>
                    <a:pt x="7929080" y="592112"/>
                  </a:lnTo>
                  <a:lnTo>
                    <a:pt x="7935582" y="543763"/>
                  </a:lnTo>
                  <a:lnTo>
                    <a:pt x="7935709" y="543217"/>
                  </a:lnTo>
                  <a:lnTo>
                    <a:pt x="7946136" y="497700"/>
                  </a:lnTo>
                  <a:lnTo>
                    <a:pt x="7960563" y="453224"/>
                  </a:lnTo>
                  <a:lnTo>
                    <a:pt x="7978686" y="410514"/>
                  </a:lnTo>
                  <a:lnTo>
                    <a:pt x="8000314" y="369773"/>
                  </a:lnTo>
                  <a:lnTo>
                    <a:pt x="8025257" y="331177"/>
                  </a:lnTo>
                  <a:lnTo>
                    <a:pt x="8053298" y="294932"/>
                  </a:lnTo>
                  <a:lnTo>
                    <a:pt x="8084274" y="261226"/>
                  </a:lnTo>
                  <a:lnTo>
                    <a:pt x="8117980" y="230251"/>
                  </a:lnTo>
                  <a:lnTo>
                    <a:pt x="8154225" y="202209"/>
                  </a:lnTo>
                  <a:lnTo>
                    <a:pt x="8192821" y="177266"/>
                  </a:lnTo>
                  <a:lnTo>
                    <a:pt x="8233562" y="155638"/>
                  </a:lnTo>
                  <a:lnTo>
                    <a:pt x="8276272" y="137515"/>
                  </a:lnTo>
                  <a:lnTo>
                    <a:pt x="8320748" y="123088"/>
                  </a:lnTo>
                  <a:lnTo>
                    <a:pt x="8367103" y="112471"/>
                  </a:lnTo>
                  <a:lnTo>
                    <a:pt x="8367306" y="112471"/>
                  </a:lnTo>
                  <a:lnTo>
                    <a:pt x="8414372" y="106057"/>
                  </a:lnTo>
                  <a:lnTo>
                    <a:pt x="8414652" y="106057"/>
                  </a:lnTo>
                  <a:lnTo>
                    <a:pt x="8462874" y="103873"/>
                  </a:lnTo>
                  <a:lnTo>
                    <a:pt x="13174320" y="103873"/>
                  </a:lnTo>
                  <a:lnTo>
                    <a:pt x="13222961" y="106057"/>
                  </a:lnTo>
                  <a:lnTo>
                    <a:pt x="13270408" y="112471"/>
                  </a:lnTo>
                  <a:lnTo>
                    <a:pt x="13316458" y="122936"/>
                  </a:lnTo>
                  <a:lnTo>
                    <a:pt x="13360934" y="137274"/>
                  </a:lnTo>
                  <a:lnTo>
                    <a:pt x="13403644" y="155295"/>
                  </a:lnTo>
                  <a:lnTo>
                    <a:pt x="13444398" y="176809"/>
                  </a:lnTo>
                  <a:lnTo>
                    <a:pt x="13482981" y="201625"/>
                  </a:lnTo>
                  <a:lnTo>
                    <a:pt x="13519226" y="229577"/>
                  </a:lnTo>
                  <a:lnTo>
                    <a:pt x="13552932" y="260451"/>
                  </a:lnTo>
                  <a:lnTo>
                    <a:pt x="13583907" y="294081"/>
                  </a:lnTo>
                  <a:lnTo>
                    <a:pt x="13611962" y="330276"/>
                  </a:lnTo>
                  <a:lnTo>
                    <a:pt x="13636892" y="368846"/>
                  </a:lnTo>
                  <a:lnTo>
                    <a:pt x="13658520" y="409613"/>
                  </a:lnTo>
                  <a:lnTo>
                    <a:pt x="13676643" y="452386"/>
                  </a:lnTo>
                  <a:lnTo>
                    <a:pt x="13691070" y="496989"/>
                  </a:lnTo>
                  <a:lnTo>
                    <a:pt x="13701611" y="543217"/>
                  </a:lnTo>
                  <a:lnTo>
                    <a:pt x="13708088" y="590892"/>
                  </a:lnTo>
                  <a:lnTo>
                    <a:pt x="13708139" y="592112"/>
                  </a:lnTo>
                  <a:lnTo>
                    <a:pt x="13708215" y="593915"/>
                  </a:lnTo>
                  <a:lnTo>
                    <a:pt x="13710285" y="639826"/>
                  </a:lnTo>
                  <a:lnTo>
                    <a:pt x="13710285" y="290487"/>
                  </a:lnTo>
                  <a:lnTo>
                    <a:pt x="13685304" y="254863"/>
                  </a:lnTo>
                  <a:lnTo>
                    <a:pt x="13657148" y="220141"/>
                  </a:lnTo>
                  <a:lnTo>
                    <a:pt x="13626681" y="187490"/>
                  </a:lnTo>
                  <a:lnTo>
                    <a:pt x="13594017" y="157010"/>
                  </a:lnTo>
                  <a:lnTo>
                    <a:pt x="13559295" y="128854"/>
                  </a:lnTo>
                  <a:lnTo>
                    <a:pt x="13523671" y="103873"/>
                  </a:lnTo>
                  <a:lnTo>
                    <a:pt x="13522770" y="103238"/>
                  </a:lnTo>
                  <a:lnTo>
                    <a:pt x="13484263" y="80048"/>
                  </a:lnTo>
                  <a:lnTo>
                    <a:pt x="13444055" y="59550"/>
                  </a:lnTo>
                  <a:lnTo>
                    <a:pt x="13402285" y="41871"/>
                  </a:lnTo>
                  <a:lnTo>
                    <a:pt x="13359079" y="27127"/>
                  </a:lnTo>
                  <a:lnTo>
                    <a:pt x="13314553" y="15443"/>
                  </a:lnTo>
                  <a:lnTo>
                    <a:pt x="13268833" y="6946"/>
                  </a:lnTo>
                  <a:lnTo>
                    <a:pt x="13222046" y="1765"/>
                  </a:lnTo>
                  <a:lnTo>
                    <a:pt x="13174320" y="0"/>
                  </a:lnTo>
                  <a:lnTo>
                    <a:pt x="8462874" y="0"/>
                  </a:lnTo>
                  <a:lnTo>
                    <a:pt x="8415160" y="1765"/>
                  </a:lnTo>
                  <a:lnTo>
                    <a:pt x="8368373" y="6946"/>
                  </a:lnTo>
                  <a:lnTo>
                    <a:pt x="8322678" y="15443"/>
                  </a:lnTo>
                  <a:lnTo>
                    <a:pt x="8278165" y="27127"/>
                  </a:lnTo>
                  <a:lnTo>
                    <a:pt x="8234985" y="41871"/>
                  </a:lnTo>
                  <a:lnTo>
                    <a:pt x="8193240" y="59550"/>
                  </a:lnTo>
                  <a:lnTo>
                    <a:pt x="8153070" y="80048"/>
                  </a:lnTo>
                  <a:lnTo>
                    <a:pt x="8114576" y="103238"/>
                  </a:lnTo>
                  <a:lnTo>
                    <a:pt x="8077911" y="129006"/>
                  </a:lnTo>
                  <a:lnTo>
                    <a:pt x="8043189" y="157213"/>
                  </a:lnTo>
                  <a:lnTo>
                    <a:pt x="8010525" y="187744"/>
                  </a:lnTo>
                  <a:lnTo>
                    <a:pt x="7980058" y="220484"/>
                  </a:lnTo>
                  <a:lnTo>
                    <a:pt x="7951902" y="255295"/>
                  </a:lnTo>
                  <a:lnTo>
                    <a:pt x="7926184" y="292074"/>
                  </a:lnTo>
                  <a:lnTo>
                    <a:pt x="7903019" y="330669"/>
                  </a:lnTo>
                  <a:lnTo>
                    <a:pt x="7882547" y="370992"/>
                  </a:lnTo>
                  <a:lnTo>
                    <a:pt x="7864881" y="412889"/>
                  </a:lnTo>
                  <a:lnTo>
                    <a:pt x="7850149" y="456260"/>
                  </a:lnTo>
                  <a:lnTo>
                    <a:pt x="7838478" y="500964"/>
                  </a:lnTo>
                  <a:lnTo>
                    <a:pt x="7829982" y="546887"/>
                  </a:lnTo>
                  <a:lnTo>
                    <a:pt x="7824800" y="593915"/>
                  </a:lnTo>
                  <a:lnTo>
                    <a:pt x="7823047" y="639826"/>
                  </a:lnTo>
                  <a:lnTo>
                    <a:pt x="7823047" y="7414107"/>
                  </a:lnTo>
                  <a:lnTo>
                    <a:pt x="7824800" y="7461834"/>
                  </a:lnTo>
                  <a:lnTo>
                    <a:pt x="7829994" y="7508659"/>
                  </a:lnTo>
                  <a:lnTo>
                    <a:pt x="7838453" y="7554163"/>
                  </a:lnTo>
                  <a:lnTo>
                    <a:pt x="7850149" y="7598829"/>
                  </a:lnTo>
                  <a:lnTo>
                    <a:pt x="7864881" y="7642022"/>
                  </a:lnTo>
                  <a:lnTo>
                    <a:pt x="7864983" y="7642250"/>
                  </a:lnTo>
                  <a:lnTo>
                    <a:pt x="7882547" y="7683767"/>
                  </a:lnTo>
                  <a:lnTo>
                    <a:pt x="7903019" y="7723937"/>
                  </a:lnTo>
                  <a:lnTo>
                    <a:pt x="7926184" y="7762418"/>
                  </a:lnTo>
                  <a:lnTo>
                    <a:pt x="7951902" y="7799083"/>
                  </a:lnTo>
                  <a:lnTo>
                    <a:pt x="7980058" y="7833804"/>
                  </a:lnTo>
                  <a:lnTo>
                    <a:pt x="8010525" y="7866469"/>
                  </a:lnTo>
                  <a:lnTo>
                    <a:pt x="8043189" y="7896936"/>
                  </a:lnTo>
                  <a:lnTo>
                    <a:pt x="8077911" y="7925092"/>
                  </a:lnTo>
                  <a:lnTo>
                    <a:pt x="8114576" y="7950809"/>
                  </a:lnTo>
                  <a:lnTo>
                    <a:pt x="8153070" y="7973974"/>
                  </a:lnTo>
                  <a:lnTo>
                    <a:pt x="8193240" y="7994447"/>
                  </a:lnTo>
                  <a:lnTo>
                    <a:pt x="8234985" y="8012112"/>
                  </a:lnTo>
                  <a:lnTo>
                    <a:pt x="8278165" y="8026844"/>
                  </a:lnTo>
                  <a:lnTo>
                    <a:pt x="8322678" y="8038516"/>
                  </a:lnTo>
                  <a:lnTo>
                    <a:pt x="8364245" y="8046237"/>
                  </a:lnTo>
                  <a:lnTo>
                    <a:pt x="13272732" y="8046237"/>
                  </a:lnTo>
                  <a:lnTo>
                    <a:pt x="13314071" y="8038516"/>
                  </a:lnTo>
                  <a:lnTo>
                    <a:pt x="13314236" y="8038516"/>
                  </a:lnTo>
                  <a:lnTo>
                    <a:pt x="13359206" y="8026654"/>
                  </a:lnTo>
                  <a:lnTo>
                    <a:pt x="13402475" y="8011833"/>
                  </a:lnTo>
                  <a:lnTo>
                    <a:pt x="13444309" y="7994066"/>
                  </a:lnTo>
                  <a:lnTo>
                    <a:pt x="13484581" y="7973466"/>
                  </a:lnTo>
                  <a:lnTo>
                    <a:pt x="13523151" y="7950187"/>
                  </a:lnTo>
                  <a:lnTo>
                    <a:pt x="13559917" y="7924330"/>
                  </a:lnTo>
                  <a:lnTo>
                    <a:pt x="13594728" y="7896034"/>
                  </a:lnTo>
                  <a:lnTo>
                    <a:pt x="13627456" y="7865415"/>
                  </a:lnTo>
                  <a:lnTo>
                    <a:pt x="13657987" y="7832623"/>
                  </a:lnTo>
                  <a:lnTo>
                    <a:pt x="13686193" y="7797749"/>
                  </a:lnTo>
                  <a:lnTo>
                    <a:pt x="13711949" y="7760957"/>
                  </a:lnTo>
                  <a:lnTo>
                    <a:pt x="13735101" y="7722349"/>
                  </a:lnTo>
                  <a:lnTo>
                    <a:pt x="13755535" y="7682090"/>
                  </a:lnTo>
                  <a:lnTo>
                    <a:pt x="13773163" y="7640206"/>
                  </a:lnTo>
                  <a:lnTo>
                    <a:pt x="13787806" y="7596924"/>
                  </a:lnTo>
                  <a:lnTo>
                    <a:pt x="13799363" y="7552347"/>
                  </a:lnTo>
                  <a:lnTo>
                    <a:pt x="13807681" y="7506589"/>
                  </a:lnTo>
                  <a:lnTo>
                    <a:pt x="13812660" y="7459777"/>
                  </a:lnTo>
                  <a:lnTo>
                    <a:pt x="13814095" y="7414107"/>
                  </a:lnTo>
                  <a:lnTo>
                    <a:pt x="13814158" y="6398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604331" y="307968"/>
            <a:ext cx="9356725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spc="-114" dirty="0">
                <a:latin typeface="Arial Black"/>
                <a:cs typeface="Arial Black"/>
              </a:rPr>
              <a:t>КОМУНІКАЦІЙНИЙ</a:t>
            </a:r>
            <a:r>
              <a:rPr sz="2500" spc="-275" dirty="0">
                <a:latin typeface="Arial Black"/>
                <a:cs typeface="Arial Black"/>
              </a:rPr>
              <a:t> </a:t>
            </a:r>
            <a:r>
              <a:rPr sz="2500" spc="-270" dirty="0">
                <a:latin typeface="Arial Black"/>
                <a:cs typeface="Arial Black"/>
              </a:rPr>
              <a:t>ПРОЦЕС</a:t>
            </a:r>
            <a:r>
              <a:rPr sz="2500" spc="-135" dirty="0">
                <a:latin typeface="Arial Black"/>
                <a:cs typeface="Arial Black"/>
              </a:rPr>
              <a:t> </a:t>
            </a:r>
            <a:r>
              <a:rPr sz="2500" dirty="0">
                <a:latin typeface="Arial"/>
                <a:cs typeface="Arial"/>
              </a:rPr>
              <a:t>МОЖНА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РОЗДІЛИТИ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</a:t>
            </a:r>
            <a:r>
              <a:rPr sz="2500" spc="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ВІСІМ </a:t>
            </a:r>
            <a:r>
              <a:rPr sz="2500" spc="-30" dirty="0">
                <a:latin typeface="Arial"/>
                <a:cs typeface="Arial"/>
              </a:rPr>
              <a:t>ОСНОВНИХ</a:t>
            </a:r>
            <a:r>
              <a:rPr sz="2500" spc="-145" dirty="0">
                <a:latin typeface="Arial"/>
                <a:cs typeface="Arial"/>
              </a:rPr>
              <a:t> </a:t>
            </a:r>
            <a:r>
              <a:rPr sz="2500" spc="-50" dirty="0">
                <a:latin typeface="Arial"/>
                <a:cs typeface="Arial"/>
              </a:rPr>
              <a:t>СКЛАДОВИХ</a:t>
            </a:r>
            <a:r>
              <a:rPr sz="2500" spc="-50" dirty="0">
                <a:latin typeface="Lucida Sans Unicode"/>
                <a:cs typeface="Lucida Sans Unicode"/>
              </a:rPr>
              <a:t>:</a:t>
            </a:r>
            <a:r>
              <a:rPr sz="2500" spc="-150" dirty="0">
                <a:latin typeface="Lucida Sans Unicode"/>
                <a:cs typeface="Lucida Sans Unicode"/>
              </a:rPr>
              <a:t> </a:t>
            </a:r>
            <a:r>
              <a:rPr sz="2500" i="1" spc="-235" dirty="0">
                <a:latin typeface="Arial"/>
                <a:cs typeface="Arial"/>
              </a:rPr>
              <a:t>ДЖЕРЕЛО</a:t>
            </a:r>
            <a:r>
              <a:rPr sz="2500" i="1" spc="-235" dirty="0">
                <a:latin typeface="Gill Sans MT"/>
                <a:cs typeface="Gill Sans MT"/>
              </a:rPr>
              <a:t>,</a:t>
            </a:r>
            <a:r>
              <a:rPr sz="2500" i="1" spc="50" dirty="0">
                <a:latin typeface="Gill Sans MT"/>
                <a:cs typeface="Gill Sans MT"/>
              </a:rPr>
              <a:t> </a:t>
            </a:r>
            <a:r>
              <a:rPr sz="2500" b="1" i="1" spc="-70" dirty="0">
                <a:latin typeface="Arial"/>
                <a:cs typeface="Arial"/>
              </a:rPr>
              <a:t>ПОВІДОМЛЕННЯ</a:t>
            </a:r>
            <a:r>
              <a:rPr sz="2500" i="1" spc="-70" dirty="0">
                <a:latin typeface="Gill Sans MT"/>
                <a:cs typeface="Gill Sans MT"/>
              </a:rPr>
              <a:t>,</a:t>
            </a:r>
            <a:r>
              <a:rPr sz="2500" i="1" spc="5" dirty="0">
                <a:latin typeface="Gill Sans MT"/>
                <a:cs typeface="Gill Sans MT"/>
              </a:rPr>
              <a:t> </a:t>
            </a:r>
            <a:r>
              <a:rPr sz="2500" i="1" spc="-10" dirty="0">
                <a:latin typeface="Arial"/>
                <a:cs typeface="Arial"/>
              </a:rPr>
              <a:t>КАНАЛ</a:t>
            </a:r>
            <a:r>
              <a:rPr sz="2500" i="1" spc="-10" dirty="0">
                <a:latin typeface="Gill Sans MT"/>
                <a:cs typeface="Gill Sans MT"/>
              </a:rPr>
              <a:t>, </a:t>
            </a:r>
            <a:r>
              <a:rPr sz="2500" i="1" spc="-145" dirty="0">
                <a:latin typeface="Arial"/>
                <a:cs typeface="Arial"/>
              </a:rPr>
              <a:t>ОТРИМУВАЧ</a:t>
            </a:r>
            <a:r>
              <a:rPr sz="2500" i="1" spc="-145" dirty="0">
                <a:latin typeface="Gill Sans MT"/>
                <a:cs typeface="Gill Sans MT"/>
              </a:rPr>
              <a:t>,</a:t>
            </a:r>
            <a:r>
              <a:rPr sz="2500" i="1" spc="20" dirty="0">
                <a:latin typeface="Gill Sans MT"/>
                <a:cs typeface="Gill Sans MT"/>
              </a:rPr>
              <a:t> </a:t>
            </a:r>
            <a:r>
              <a:rPr sz="2500" i="1" spc="-85" dirty="0">
                <a:latin typeface="Arial"/>
                <a:cs typeface="Arial"/>
              </a:rPr>
              <a:t>ВІДГУК</a:t>
            </a:r>
            <a:r>
              <a:rPr sz="2500" i="1" spc="-85" dirty="0">
                <a:latin typeface="Gill Sans MT"/>
                <a:cs typeface="Gill Sans MT"/>
              </a:rPr>
              <a:t>,</a:t>
            </a:r>
            <a:r>
              <a:rPr sz="2500" i="1" spc="20" dirty="0">
                <a:latin typeface="Gill Sans MT"/>
                <a:cs typeface="Gill Sans MT"/>
              </a:rPr>
              <a:t> </a:t>
            </a:r>
            <a:r>
              <a:rPr sz="2500" i="1" spc="-175" dirty="0">
                <a:latin typeface="Arial"/>
                <a:cs typeface="Arial"/>
              </a:rPr>
              <a:t>ОТОЧЕННЯ</a:t>
            </a:r>
            <a:r>
              <a:rPr sz="2500" i="1" spc="-175" dirty="0">
                <a:latin typeface="Gill Sans MT"/>
                <a:cs typeface="Gill Sans MT"/>
              </a:rPr>
              <a:t>,</a:t>
            </a:r>
            <a:r>
              <a:rPr sz="2500" i="1" spc="25" dirty="0">
                <a:latin typeface="Gill Sans MT"/>
                <a:cs typeface="Gill Sans MT"/>
              </a:rPr>
              <a:t> </a:t>
            </a:r>
            <a:r>
              <a:rPr sz="2500" i="1" spc="-195" dirty="0">
                <a:latin typeface="Arial"/>
                <a:cs typeface="Arial"/>
              </a:rPr>
              <a:t>КОНТЕКСТ</a:t>
            </a:r>
            <a:r>
              <a:rPr sz="2500" i="1" spc="-195" dirty="0">
                <a:latin typeface="Gill Sans MT"/>
                <a:cs typeface="Gill Sans MT"/>
              </a:rPr>
              <a:t>,</a:t>
            </a:r>
            <a:r>
              <a:rPr sz="2500" i="1" spc="20" dirty="0">
                <a:latin typeface="Gill Sans MT"/>
                <a:cs typeface="Gill Sans MT"/>
              </a:rPr>
              <a:t> </a:t>
            </a:r>
            <a:r>
              <a:rPr sz="2500" i="1" spc="-70" dirty="0">
                <a:latin typeface="Arial"/>
                <a:cs typeface="Arial"/>
              </a:rPr>
              <a:t>ПЕРЕШКОДА</a:t>
            </a:r>
            <a:endParaRPr sz="2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04331" y="3599698"/>
            <a:ext cx="7007859" cy="3368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sz="2100" spc="-100" dirty="0">
                <a:latin typeface="Arial Black"/>
                <a:cs typeface="Arial Black"/>
              </a:rPr>
              <a:t>Повідомлення</a:t>
            </a:r>
            <a:r>
              <a:rPr sz="2100" spc="-235" dirty="0">
                <a:latin typeface="Arial Black"/>
                <a:cs typeface="Arial Black"/>
              </a:rPr>
              <a:t> </a:t>
            </a:r>
            <a:r>
              <a:rPr sz="2100" dirty="0">
                <a:latin typeface="Arial"/>
                <a:cs typeface="Arial"/>
              </a:rPr>
              <a:t>є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тим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-75" dirty="0">
                <a:latin typeface="Lucida Sans Unicode"/>
                <a:cs typeface="Lucida Sans Unicode"/>
              </a:rPr>
              <a:t> </a:t>
            </a:r>
            <a:r>
              <a:rPr sz="2100" spc="135" dirty="0">
                <a:latin typeface="Arial"/>
                <a:cs typeface="Arial"/>
              </a:rPr>
              <a:t>що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створюється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джерелом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для </a:t>
            </a:r>
            <a:r>
              <a:rPr sz="2100" spc="85" dirty="0">
                <a:latin typeface="Arial"/>
                <a:cs typeface="Arial"/>
              </a:rPr>
              <a:t>отримувача</a:t>
            </a:r>
            <a:r>
              <a:rPr sz="2100" spc="65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або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аудиторії</a:t>
            </a:r>
            <a:r>
              <a:rPr sz="2100" dirty="0">
                <a:latin typeface="Lucida Sans Unicode"/>
                <a:cs typeface="Lucida Sans Unicode"/>
              </a:rPr>
              <a:t>.</a:t>
            </a:r>
            <a:r>
              <a:rPr sz="2100" spc="-1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Arial"/>
                <a:cs typeface="Arial"/>
              </a:rPr>
              <a:t>Під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час</a:t>
            </a:r>
            <a:r>
              <a:rPr sz="2100" spc="65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приготування </a:t>
            </a:r>
            <a:r>
              <a:rPr sz="2100" spc="120" dirty="0">
                <a:latin typeface="Arial"/>
                <a:cs typeface="Arial"/>
              </a:rPr>
              <a:t>промови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або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доповіді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може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скластися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враження</a:t>
            </a:r>
            <a:r>
              <a:rPr sz="2100" spc="55" dirty="0">
                <a:latin typeface="Lucida Sans Unicode"/>
                <a:cs typeface="Lucida Sans Unicode"/>
              </a:rPr>
              <a:t>,</a:t>
            </a:r>
            <a:r>
              <a:rPr sz="2100" spc="-40" dirty="0">
                <a:latin typeface="Lucida Sans Unicode"/>
                <a:cs typeface="Lucida Sans Unicode"/>
              </a:rPr>
              <a:t> </a:t>
            </a:r>
            <a:r>
              <a:rPr sz="2100" spc="110" dirty="0">
                <a:latin typeface="Arial"/>
                <a:cs typeface="Arial"/>
              </a:rPr>
              <a:t>що </a:t>
            </a:r>
            <a:r>
              <a:rPr sz="2100" b="1" spc="80" dirty="0">
                <a:latin typeface="Arial"/>
                <a:cs typeface="Arial"/>
              </a:rPr>
              <a:t>повідомлення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365" dirty="0">
                <a:latin typeface="Lucida Sans Unicode"/>
                <a:cs typeface="Lucida Sans Unicode"/>
              </a:rPr>
              <a:t>–</a:t>
            </a:r>
            <a:r>
              <a:rPr sz="2100" spc="-90" dirty="0">
                <a:latin typeface="Lucida Sans Unicode"/>
                <a:cs typeface="Lucida Sans Unicode"/>
              </a:rPr>
              <a:t> </a:t>
            </a:r>
            <a:r>
              <a:rPr sz="2100" spc="65" dirty="0">
                <a:latin typeface="Arial"/>
                <a:cs typeface="Arial"/>
              </a:rPr>
              <a:t>це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тільки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-20" dirty="0">
                <a:latin typeface="Arial"/>
                <a:cs typeface="Arial"/>
              </a:rPr>
              <a:t>слова</a:t>
            </a:r>
            <a:r>
              <a:rPr sz="2100" spc="-20" dirty="0">
                <a:latin typeface="Lucida Sans Unicode"/>
                <a:cs typeface="Lucida Sans Unicode"/>
              </a:rPr>
              <a:t>,</a:t>
            </a:r>
            <a:r>
              <a:rPr sz="2100" spc="-90" dirty="0">
                <a:latin typeface="Lucida Sans Unicode"/>
                <a:cs typeface="Lucida Sans Unicode"/>
              </a:rPr>
              <a:t> </a:t>
            </a:r>
            <a:r>
              <a:rPr sz="2100" spc="95" dirty="0">
                <a:latin typeface="Arial"/>
                <a:cs typeface="Arial"/>
              </a:rPr>
              <a:t>які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обрані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автором </a:t>
            </a:r>
            <a:r>
              <a:rPr sz="2100" dirty="0">
                <a:latin typeface="Arial"/>
                <a:cs typeface="Arial"/>
              </a:rPr>
              <a:t>для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передачі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змісту</a:t>
            </a:r>
            <a:r>
              <a:rPr sz="2100" dirty="0">
                <a:latin typeface="Lucida Sans Unicode"/>
                <a:cs typeface="Lucida Sans Unicode"/>
              </a:rPr>
              <a:t>.</a:t>
            </a:r>
            <a:r>
              <a:rPr sz="2100" spc="-90" dirty="0">
                <a:latin typeface="Lucida Sans Unicode"/>
                <a:cs typeface="Lucida Sans Unicode"/>
              </a:rPr>
              <a:t> </a:t>
            </a:r>
            <a:r>
              <a:rPr sz="2100" spc="65" dirty="0">
                <a:latin typeface="Arial"/>
                <a:cs typeface="Arial"/>
              </a:rPr>
              <a:t>Однак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65" dirty="0">
                <a:latin typeface="Arial"/>
                <a:cs typeface="Arial"/>
              </a:rPr>
              <a:t>тембр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і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тональність </a:t>
            </a:r>
            <a:r>
              <a:rPr sz="2100" dirty="0">
                <a:latin typeface="Arial"/>
                <a:cs typeface="Arial"/>
              </a:rPr>
              <a:t>голосу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-1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Arial"/>
                <a:cs typeface="Arial"/>
              </a:rPr>
              <a:t>жестикуляція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-10" dirty="0">
                <a:latin typeface="Lucida Sans Unicode"/>
                <a:cs typeface="Lucida Sans Unicode"/>
              </a:rPr>
              <a:t> </a:t>
            </a:r>
            <a:r>
              <a:rPr sz="2100" spc="80" dirty="0">
                <a:latin typeface="Arial"/>
                <a:cs typeface="Arial"/>
              </a:rPr>
              <a:t>поява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на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spc="65" dirty="0">
                <a:latin typeface="Arial"/>
                <a:cs typeface="Arial"/>
              </a:rPr>
              <a:t>сцені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spc="125" dirty="0">
                <a:latin typeface="Lucida Sans Unicode"/>
                <a:cs typeface="Lucida Sans Unicode"/>
              </a:rPr>
              <a:t>(</a:t>
            </a:r>
            <a:r>
              <a:rPr sz="2100" spc="125" dirty="0">
                <a:latin typeface="Arial"/>
                <a:cs typeface="Arial"/>
              </a:rPr>
              <a:t>під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час </a:t>
            </a:r>
            <a:r>
              <a:rPr sz="2100" spc="95" dirty="0">
                <a:latin typeface="Arial"/>
                <a:cs typeface="Arial"/>
              </a:rPr>
              <a:t>промови</a:t>
            </a:r>
            <a:r>
              <a:rPr sz="2100" spc="95" dirty="0">
                <a:latin typeface="Lucida Sans Unicode"/>
                <a:cs typeface="Lucida Sans Unicode"/>
              </a:rPr>
              <a:t>),</a:t>
            </a:r>
            <a:r>
              <a:rPr sz="2100" spc="-9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Arial"/>
                <a:cs typeface="Arial"/>
              </a:rPr>
              <a:t>а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також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стиль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написання</a:t>
            </a:r>
            <a:r>
              <a:rPr sz="2100" spc="55" dirty="0">
                <a:latin typeface="Lucida Sans Unicode"/>
                <a:cs typeface="Lucida Sans Unicode"/>
              </a:rPr>
              <a:t>,</a:t>
            </a:r>
            <a:r>
              <a:rPr sz="2100" spc="-90" dirty="0">
                <a:latin typeface="Lucida Sans Unicode"/>
                <a:cs typeface="Lucida Sans Unicode"/>
              </a:rPr>
              <a:t> </a:t>
            </a:r>
            <a:r>
              <a:rPr sz="2100" spc="80" dirty="0">
                <a:latin typeface="Arial"/>
                <a:cs typeface="Arial"/>
              </a:rPr>
              <a:t>пунктуація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та </a:t>
            </a:r>
            <a:r>
              <a:rPr sz="2100" spc="55" dirty="0">
                <a:latin typeface="Arial"/>
                <a:cs typeface="Arial"/>
              </a:rPr>
              <a:t>оформлення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тексту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140" dirty="0">
                <a:latin typeface="Lucida Sans Unicode"/>
                <a:cs typeface="Lucida Sans Unicode"/>
              </a:rPr>
              <a:t>(</a:t>
            </a:r>
            <a:r>
              <a:rPr sz="2100" spc="140" dirty="0">
                <a:latin typeface="Arial"/>
                <a:cs typeface="Arial"/>
              </a:rPr>
              <a:t>у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доповіді</a:t>
            </a:r>
            <a:r>
              <a:rPr sz="2100" spc="90" dirty="0">
                <a:latin typeface="Lucida Sans Unicode"/>
                <a:cs typeface="Lucida Sans Unicode"/>
              </a:rPr>
              <a:t>)</a:t>
            </a:r>
            <a:r>
              <a:rPr sz="2100" spc="-55" dirty="0">
                <a:latin typeface="Lucida Sans Unicode"/>
                <a:cs typeface="Lucida Sans Unicode"/>
              </a:rPr>
              <a:t> </a:t>
            </a:r>
            <a:r>
              <a:rPr sz="2100" spc="365" dirty="0">
                <a:latin typeface="Lucida Sans Unicode"/>
                <a:cs typeface="Lucida Sans Unicode"/>
              </a:rPr>
              <a:t>–</a:t>
            </a:r>
            <a:r>
              <a:rPr sz="2100" spc="-50" dirty="0">
                <a:latin typeface="Lucida Sans Unicode"/>
                <a:cs typeface="Lucida Sans Unicode"/>
              </a:rPr>
              <a:t> </a:t>
            </a:r>
            <a:r>
              <a:rPr sz="2100" spc="65" dirty="0">
                <a:latin typeface="Arial"/>
                <a:cs typeface="Arial"/>
              </a:rPr>
              <a:t>це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також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35" dirty="0" err="1">
                <a:latin typeface="Arial"/>
                <a:cs typeface="Arial"/>
              </a:rPr>
              <a:t>складові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spc="70" dirty="0" err="1" smtClean="0">
                <a:latin typeface="Arial"/>
                <a:cs typeface="Arial"/>
              </a:rPr>
              <a:t>повідомлення</a:t>
            </a:r>
            <a:r>
              <a:rPr lang="uk-UA" sz="2100" spc="70" dirty="0" smtClean="0">
                <a:latin typeface="Arial"/>
                <a:cs typeface="Arial"/>
              </a:rPr>
              <a:t>.</a:t>
            </a:r>
            <a:endParaRPr sz="21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4187616" y="2175494"/>
              <a:ext cx="2618740" cy="0"/>
            </a:xfrm>
            <a:custGeom>
              <a:avLst/>
              <a:gdLst/>
              <a:ahLst/>
              <a:cxnLst/>
              <a:rect l="l" t="t" r="r" b="b"/>
              <a:pathLst>
                <a:path w="2618740">
                  <a:moveTo>
                    <a:pt x="0" y="0"/>
                  </a:moveTo>
                  <a:lnTo>
                    <a:pt x="261873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3086100" cy="10283190"/>
            </a:xfrm>
            <a:custGeom>
              <a:avLst/>
              <a:gdLst/>
              <a:ahLst/>
              <a:cxnLst/>
              <a:rect l="l" t="t" r="r" b="b"/>
              <a:pathLst>
                <a:path w="3086100" h="10283190">
                  <a:moveTo>
                    <a:pt x="3086101" y="10282986"/>
                  </a:moveTo>
                  <a:lnTo>
                    <a:pt x="0" y="10282986"/>
                  </a:lnTo>
                  <a:lnTo>
                    <a:pt x="0" y="0"/>
                  </a:lnTo>
                  <a:lnTo>
                    <a:pt x="3086101" y="0"/>
                  </a:lnTo>
                  <a:lnTo>
                    <a:pt x="3086101" y="10282986"/>
                  </a:lnTo>
                  <a:close/>
                </a:path>
              </a:pathLst>
            </a:custGeom>
            <a:solidFill>
              <a:srgbClr val="583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62581" y="1920636"/>
              <a:ext cx="5889314" cy="794253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187596" y="1868702"/>
              <a:ext cx="13814425" cy="8046720"/>
            </a:xfrm>
            <a:custGeom>
              <a:avLst/>
              <a:gdLst/>
              <a:ahLst/>
              <a:cxnLst/>
              <a:rect l="l" t="t" r="r" b="b"/>
              <a:pathLst>
                <a:path w="13814425" h="8046720">
                  <a:moveTo>
                    <a:pt x="521487" y="5258676"/>
                  </a:moveTo>
                  <a:lnTo>
                    <a:pt x="517283" y="5211572"/>
                  </a:lnTo>
                  <a:lnTo>
                    <a:pt x="505180" y="5167249"/>
                  </a:lnTo>
                  <a:lnTo>
                    <a:pt x="485902" y="5126444"/>
                  </a:lnTo>
                  <a:lnTo>
                    <a:pt x="460184" y="5089880"/>
                  </a:lnTo>
                  <a:lnTo>
                    <a:pt x="428764" y="5058321"/>
                  </a:lnTo>
                  <a:lnTo>
                    <a:pt x="392366" y="5032489"/>
                  </a:lnTo>
                  <a:lnTo>
                    <a:pt x="351751" y="5013109"/>
                  </a:lnTo>
                  <a:lnTo>
                    <a:pt x="307619" y="5000955"/>
                  </a:lnTo>
                  <a:lnTo>
                    <a:pt x="260743" y="4996739"/>
                  </a:lnTo>
                  <a:lnTo>
                    <a:pt x="213855" y="5000955"/>
                  </a:lnTo>
                  <a:lnTo>
                    <a:pt x="169735" y="5013109"/>
                  </a:lnTo>
                  <a:lnTo>
                    <a:pt x="129108" y="5032489"/>
                  </a:lnTo>
                  <a:lnTo>
                    <a:pt x="92722" y="5058321"/>
                  </a:lnTo>
                  <a:lnTo>
                    <a:pt x="61302" y="5089880"/>
                  </a:lnTo>
                  <a:lnTo>
                    <a:pt x="35585" y="5126444"/>
                  </a:lnTo>
                  <a:lnTo>
                    <a:pt x="16306" y="5167249"/>
                  </a:lnTo>
                  <a:lnTo>
                    <a:pt x="4191" y="5211572"/>
                  </a:lnTo>
                  <a:lnTo>
                    <a:pt x="0" y="5258676"/>
                  </a:lnTo>
                  <a:lnTo>
                    <a:pt x="4191" y="5305768"/>
                  </a:lnTo>
                  <a:lnTo>
                    <a:pt x="16306" y="5350091"/>
                  </a:lnTo>
                  <a:lnTo>
                    <a:pt x="35585" y="5390896"/>
                  </a:lnTo>
                  <a:lnTo>
                    <a:pt x="61302" y="5427459"/>
                  </a:lnTo>
                  <a:lnTo>
                    <a:pt x="92722" y="5459019"/>
                  </a:lnTo>
                  <a:lnTo>
                    <a:pt x="129108" y="5484863"/>
                  </a:lnTo>
                  <a:lnTo>
                    <a:pt x="169735" y="5504231"/>
                  </a:lnTo>
                  <a:lnTo>
                    <a:pt x="213855" y="5516397"/>
                  </a:lnTo>
                  <a:lnTo>
                    <a:pt x="260743" y="5520614"/>
                  </a:lnTo>
                  <a:lnTo>
                    <a:pt x="307619" y="5516397"/>
                  </a:lnTo>
                  <a:lnTo>
                    <a:pt x="351751" y="5504231"/>
                  </a:lnTo>
                  <a:lnTo>
                    <a:pt x="392366" y="5484863"/>
                  </a:lnTo>
                  <a:lnTo>
                    <a:pt x="428764" y="5459019"/>
                  </a:lnTo>
                  <a:lnTo>
                    <a:pt x="460184" y="5427459"/>
                  </a:lnTo>
                  <a:lnTo>
                    <a:pt x="485902" y="5390896"/>
                  </a:lnTo>
                  <a:lnTo>
                    <a:pt x="505180" y="5350091"/>
                  </a:lnTo>
                  <a:lnTo>
                    <a:pt x="517283" y="5305768"/>
                  </a:lnTo>
                  <a:lnTo>
                    <a:pt x="521487" y="5258676"/>
                  </a:lnTo>
                  <a:close/>
                </a:path>
                <a:path w="13814425" h="8046720">
                  <a:moveTo>
                    <a:pt x="1303731" y="5258676"/>
                  </a:moveTo>
                  <a:lnTo>
                    <a:pt x="1299527" y="5211572"/>
                  </a:lnTo>
                  <a:lnTo>
                    <a:pt x="1287424" y="5167249"/>
                  </a:lnTo>
                  <a:lnTo>
                    <a:pt x="1268145" y="5126444"/>
                  </a:lnTo>
                  <a:lnTo>
                    <a:pt x="1242415" y="5089880"/>
                  </a:lnTo>
                  <a:lnTo>
                    <a:pt x="1210995" y="5058321"/>
                  </a:lnTo>
                  <a:lnTo>
                    <a:pt x="1174610" y="5032489"/>
                  </a:lnTo>
                  <a:lnTo>
                    <a:pt x="1133983" y="5013109"/>
                  </a:lnTo>
                  <a:lnTo>
                    <a:pt x="1089863" y="5000955"/>
                  </a:lnTo>
                  <a:lnTo>
                    <a:pt x="1042974" y="4996739"/>
                  </a:lnTo>
                  <a:lnTo>
                    <a:pt x="996099" y="5000955"/>
                  </a:lnTo>
                  <a:lnTo>
                    <a:pt x="951979" y="5013109"/>
                  </a:lnTo>
                  <a:lnTo>
                    <a:pt x="911352" y="5032489"/>
                  </a:lnTo>
                  <a:lnTo>
                    <a:pt x="874966" y="5058321"/>
                  </a:lnTo>
                  <a:lnTo>
                    <a:pt x="843534" y="5089880"/>
                  </a:lnTo>
                  <a:lnTo>
                    <a:pt x="817816" y="5126444"/>
                  </a:lnTo>
                  <a:lnTo>
                    <a:pt x="798537" y="5167249"/>
                  </a:lnTo>
                  <a:lnTo>
                    <a:pt x="786434" y="5211572"/>
                  </a:lnTo>
                  <a:lnTo>
                    <a:pt x="782231" y="5258676"/>
                  </a:lnTo>
                  <a:lnTo>
                    <a:pt x="786434" y="5305768"/>
                  </a:lnTo>
                  <a:lnTo>
                    <a:pt x="798537" y="5350091"/>
                  </a:lnTo>
                  <a:lnTo>
                    <a:pt x="817816" y="5390896"/>
                  </a:lnTo>
                  <a:lnTo>
                    <a:pt x="843534" y="5427459"/>
                  </a:lnTo>
                  <a:lnTo>
                    <a:pt x="874966" y="5459019"/>
                  </a:lnTo>
                  <a:lnTo>
                    <a:pt x="911352" y="5484863"/>
                  </a:lnTo>
                  <a:lnTo>
                    <a:pt x="951979" y="5504231"/>
                  </a:lnTo>
                  <a:lnTo>
                    <a:pt x="996099" y="5516397"/>
                  </a:lnTo>
                  <a:lnTo>
                    <a:pt x="1042974" y="5520614"/>
                  </a:lnTo>
                  <a:lnTo>
                    <a:pt x="1089863" y="5516397"/>
                  </a:lnTo>
                  <a:lnTo>
                    <a:pt x="1133983" y="5504231"/>
                  </a:lnTo>
                  <a:lnTo>
                    <a:pt x="1174610" y="5484863"/>
                  </a:lnTo>
                  <a:lnTo>
                    <a:pt x="1210995" y="5459019"/>
                  </a:lnTo>
                  <a:lnTo>
                    <a:pt x="1242415" y="5427459"/>
                  </a:lnTo>
                  <a:lnTo>
                    <a:pt x="1268145" y="5390896"/>
                  </a:lnTo>
                  <a:lnTo>
                    <a:pt x="1287424" y="5350091"/>
                  </a:lnTo>
                  <a:lnTo>
                    <a:pt x="1299527" y="5305768"/>
                  </a:lnTo>
                  <a:lnTo>
                    <a:pt x="1303731" y="5258676"/>
                  </a:lnTo>
                  <a:close/>
                </a:path>
                <a:path w="13814425" h="8046720">
                  <a:moveTo>
                    <a:pt x="2085962" y="5258676"/>
                  </a:moveTo>
                  <a:lnTo>
                    <a:pt x="2081771" y="5211572"/>
                  </a:lnTo>
                  <a:lnTo>
                    <a:pt x="2069655" y="5167249"/>
                  </a:lnTo>
                  <a:lnTo>
                    <a:pt x="2050376" y="5126444"/>
                  </a:lnTo>
                  <a:lnTo>
                    <a:pt x="2024659" y="5089880"/>
                  </a:lnTo>
                  <a:lnTo>
                    <a:pt x="1993239" y="5058321"/>
                  </a:lnTo>
                  <a:lnTo>
                    <a:pt x="1956854" y="5032489"/>
                  </a:lnTo>
                  <a:lnTo>
                    <a:pt x="1916226" y="5013109"/>
                  </a:lnTo>
                  <a:lnTo>
                    <a:pt x="1872107" y="5000955"/>
                  </a:lnTo>
                  <a:lnTo>
                    <a:pt x="1825218" y="4996739"/>
                  </a:lnTo>
                  <a:lnTo>
                    <a:pt x="1778342" y="5000955"/>
                  </a:lnTo>
                  <a:lnTo>
                    <a:pt x="1734210" y="5013109"/>
                  </a:lnTo>
                  <a:lnTo>
                    <a:pt x="1693595" y="5032489"/>
                  </a:lnTo>
                  <a:lnTo>
                    <a:pt x="1657197" y="5058321"/>
                  </a:lnTo>
                  <a:lnTo>
                    <a:pt x="1625777" y="5089880"/>
                  </a:lnTo>
                  <a:lnTo>
                    <a:pt x="1600060" y="5126444"/>
                  </a:lnTo>
                  <a:lnTo>
                    <a:pt x="1580781" y="5167249"/>
                  </a:lnTo>
                  <a:lnTo>
                    <a:pt x="1568678" y="5211572"/>
                  </a:lnTo>
                  <a:lnTo>
                    <a:pt x="1564474" y="5258676"/>
                  </a:lnTo>
                  <a:lnTo>
                    <a:pt x="1568678" y="5305768"/>
                  </a:lnTo>
                  <a:lnTo>
                    <a:pt x="1580781" y="5350091"/>
                  </a:lnTo>
                  <a:lnTo>
                    <a:pt x="1600060" y="5390896"/>
                  </a:lnTo>
                  <a:lnTo>
                    <a:pt x="1625777" y="5427459"/>
                  </a:lnTo>
                  <a:lnTo>
                    <a:pt x="1657197" y="5459019"/>
                  </a:lnTo>
                  <a:lnTo>
                    <a:pt x="1693595" y="5484863"/>
                  </a:lnTo>
                  <a:lnTo>
                    <a:pt x="1734210" y="5504231"/>
                  </a:lnTo>
                  <a:lnTo>
                    <a:pt x="1778342" y="5516397"/>
                  </a:lnTo>
                  <a:lnTo>
                    <a:pt x="1825218" y="5520614"/>
                  </a:lnTo>
                  <a:lnTo>
                    <a:pt x="1872107" y="5516397"/>
                  </a:lnTo>
                  <a:lnTo>
                    <a:pt x="1916226" y="5504231"/>
                  </a:lnTo>
                  <a:lnTo>
                    <a:pt x="1956854" y="5484863"/>
                  </a:lnTo>
                  <a:lnTo>
                    <a:pt x="1993239" y="5459019"/>
                  </a:lnTo>
                  <a:lnTo>
                    <a:pt x="2024659" y="5427459"/>
                  </a:lnTo>
                  <a:lnTo>
                    <a:pt x="2050376" y="5390896"/>
                  </a:lnTo>
                  <a:lnTo>
                    <a:pt x="2069655" y="5350091"/>
                  </a:lnTo>
                  <a:lnTo>
                    <a:pt x="2081771" y="5305768"/>
                  </a:lnTo>
                  <a:lnTo>
                    <a:pt x="2085962" y="5258676"/>
                  </a:lnTo>
                  <a:close/>
                </a:path>
                <a:path w="13814425" h="8046720">
                  <a:moveTo>
                    <a:pt x="13814158" y="639826"/>
                  </a:moveTo>
                  <a:lnTo>
                    <a:pt x="13812406" y="592112"/>
                  </a:lnTo>
                  <a:lnTo>
                    <a:pt x="13812304" y="591197"/>
                  </a:lnTo>
                  <a:lnTo>
                    <a:pt x="13812266" y="590892"/>
                  </a:lnTo>
                  <a:lnTo>
                    <a:pt x="13807224" y="545325"/>
                  </a:lnTo>
                  <a:lnTo>
                    <a:pt x="13798728" y="499630"/>
                  </a:lnTo>
                  <a:lnTo>
                    <a:pt x="13787057" y="455117"/>
                  </a:lnTo>
                  <a:lnTo>
                    <a:pt x="13772325" y="411937"/>
                  </a:lnTo>
                  <a:lnTo>
                    <a:pt x="13754659" y="370192"/>
                  </a:lnTo>
                  <a:lnTo>
                    <a:pt x="13734187" y="330009"/>
                  </a:lnTo>
                  <a:lnTo>
                    <a:pt x="13711022" y="291528"/>
                  </a:lnTo>
                  <a:lnTo>
                    <a:pt x="13710285" y="290487"/>
                  </a:lnTo>
                  <a:lnTo>
                    <a:pt x="13710285" y="639826"/>
                  </a:lnTo>
                  <a:lnTo>
                    <a:pt x="13710196" y="7414107"/>
                  </a:lnTo>
                  <a:lnTo>
                    <a:pt x="13708139" y="7459777"/>
                  </a:lnTo>
                  <a:lnTo>
                    <a:pt x="13701687" y="7508113"/>
                  </a:lnTo>
                  <a:lnTo>
                    <a:pt x="13701560" y="7508659"/>
                  </a:lnTo>
                  <a:lnTo>
                    <a:pt x="13691210" y="7554163"/>
                  </a:lnTo>
                  <a:lnTo>
                    <a:pt x="13676884" y="7598638"/>
                  </a:lnTo>
                  <a:lnTo>
                    <a:pt x="13676795" y="7598829"/>
                  </a:lnTo>
                  <a:lnTo>
                    <a:pt x="13658863" y="7641349"/>
                  </a:lnTo>
                  <a:lnTo>
                    <a:pt x="13637349" y="7682090"/>
                  </a:lnTo>
                  <a:lnTo>
                    <a:pt x="13612533" y="7720685"/>
                  </a:lnTo>
                  <a:lnTo>
                    <a:pt x="13584593" y="7756931"/>
                  </a:lnTo>
                  <a:lnTo>
                    <a:pt x="13553707" y="7790637"/>
                  </a:lnTo>
                  <a:lnTo>
                    <a:pt x="13520077" y="7821612"/>
                  </a:lnTo>
                  <a:lnTo>
                    <a:pt x="13483895" y="7849667"/>
                  </a:lnTo>
                  <a:lnTo>
                    <a:pt x="13445312" y="7874597"/>
                  </a:lnTo>
                  <a:lnTo>
                    <a:pt x="13404545" y="7896225"/>
                  </a:lnTo>
                  <a:lnTo>
                    <a:pt x="13361772" y="7914348"/>
                  </a:lnTo>
                  <a:lnTo>
                    <a:pt x="13317182" y="7928775"/>
                  </a:lnTo>
                  <a:lnTo>
                    <a:pt x="13270649" y="7939392"/>
                  </a:lnTo>
                  <a:lnTo>
                    <a:pt x="13270446" y="7939392"/>
                  </a:lnTo>
                  <a:lnTo>
                    <a:pt x="13223139" y="7945818"/>
                  </a:lnTo>
                  <a:lnTo>
                    <a:pt x="13174320" y="7948003"/>
                  </a:lnTo>
                  <a:lnTo>
                    <a:pt x="8462874" y="7948003"/>
                  </a:lnTo>
                  <a:lnTo>
                    <a:pt x="8414245" y="7945818"/>
                  </a:lnTo>
                  <a:lnTo>
                    <a:pt x="8366811" y="7939392"/>
                  </a:lnTo>
                  <a:lnTo>
                    <a:pt x="8320748" y="7928927"/>
                  </a:lnTo>
                  <a:lnTo>
                    <a:pt x="8276272" y="7914589"/>
                  </a:lnTo>
                  <a:lnTo>
                    <a:pt x="8233562" y="7896568"/>
                  </a:lnTo>
                  <a:lnTo>
                    <a:pt x="8192821" y="7875054"/>
                  </a:lnTo>
                  <a:lnTo>
                    <a:pt x="8154225" y="7850238"/>
                  </a:lnTo>
                  <a:lnTo>
                    <a:pt x="8117980" y="7822298"/>
                  </a:lnTo>
                  <a:lnTo>
                    <a:pt x="8084274" y="7791412"/>
                  </a:lnTo>
                  <a:lnTo>
                    <a:pt x="8053298" y="7757782"/>
                  </a:lnTo>
                  <a:lnTo>
                    <a:pt x="8025257" y="7721587"/>
                  </a:lnTo>
                  <a:lnTo>
                    <a:pt x="8000314" y="7683017"/>
                  </a:lnTo>
                  <a:lnTo>
                    <a:pt x="7978686" y="7642250"/>
                  </a:lnTo>
                  <a:lnTo>
                    <a:pt x="7978597" y="7642022"/>
                  </a:lnTo>
                  <a:lnTo>
                    <a:pt x="7960563" y="7599477"/>
                  </a:lnTo>
                  <a:lnTo>
                    <a:pt x="7946136" y="7554887"/>
                  </a:lnTo>
                  <a:lnTo>
                    <a:pt x="7935582" y="7508659"/>
                  </a:lnTo>
                  <a:lnTo>
                    <a:pt x="7929118" y="7460970"/>
                  </a:lnTo>
                  <a:lnTo>
                    <a:pt x="7929067" y="7459777"/>
                  </a:lnTo>
                  <a:lnTo>
                    <a:pt x="7927010" y="7414107"/>
                  </a:lnTo>
                  <a:lnTo>
                    <a:pt x="7926921" y="639826"/>
                  </a:lnTo>
                  <a:lnTo>
                    <a:pt x="7929080" y="592112"/>
                  </a:lnTo>
                  <a:lnTo>
                    <a:pt x="7935582" y="543763"/>
                  </a:lnTo>
                  <a:lnTo>
                    <a:pt x="7935709" y="543217"/>
                  </a:lnTo>
                  <a:lnTo>
                    <a:pt x="7946136" y="497700"/>
                  </a:lnTo>
                  <a:lnTo>
                    <a:pt x="7960563" y="453224"/>
                  </a:lnTo>
                  <a:lnTo>
                    <a:pt x="7978686" y="410514"/>
                  </a:lnTo>
                  <a:lnTo>
                    <a:pt x="8000314" y="369773"/>
                  </a:lnTo>
                  <a:lnTo>
                    <a:pt x="8025257" y="331177"/>
                  </a:lnTo>
                  <a:lnTo>
                    <a:pt x="8053298" y="294932"/>
                  </a:lnTo>
                  <a:lnTo>
                    <a:pt x="8084274" y="261226"/>
                  </a:lnTo>
                  <a:lnTo>
                    <a:pt x="8117980" y="230251"/>
                  </a:lnTo>
                  <a:lnTo>
                    <a:pt x="8154225" y="202209"/>
                  </a:lnTo>
                  <a:lnTo>
                    <a:pt x="8192821" y="177266"/>
                  </a:lnTo>
                  <a:lnTo>
                    <a:pt x="8233562" y="155638"/>
                  </a:lnTo>
                  <a:lnTo>
                    <a:pt x="8276272" y="137515"/>
                  </a:lnTo>
                  <a:lnTo>
                    <a:pt x="8320748" y="123088"/>
                  </a:lnTo>
                  <a:lnTo>
                    <a:pt x="8367103" y="112471"/>
                  </a:lnTo>
                  <a:lnTo>
                    <a:pt x="8367306" y="112471"/>
                  </a:lnTo>
                  <a:lnTo>
                    <a:pt x="8414372" y="106057"/>
                  </a:lnTo>
                  <a:lnTo>
                    <a:pt x="8414652" y="106057"/>
                  </a:lnTo>
                  <a:lnTo>
                    <a:pt x="8462874" y="103873"/>
                  </a:lnTo>
                  <a:lnTo>
                    <a:pt x="13174320" y="103873"/>
                  </a:lnTo>
                  <a:lnTo>
                    <a:pt x="13222961" y="106057"/>
                  </a:lnTo>
                  <a:lnTo>
                    <a:pt x="13270408" y="112471"/>
                  </a:lnTo>
                  <a:lnTo>
                    <a:pt x="13316458" y="122936"/>
                  </a:lnTo>
                  <a:lnTo>
                    <a:pt x="13360934" y="137274"/>
                  </a:lnTo>
                  <a:lnTo>
                    <a:pt x="13403644" y="155295"/>
                  </a:lnTo>
                  <a:lnTo>
                    <a:pt x="13444398" y="176809"/>
                  </a:lnTo>
                  <a:lnTo>
                    <a:pt x="13482981" y="201625"/>
                  </a:lnTo>
                  <a:lnTo>
                    <a:pt x="13519226" y="229577"/>
                  </a:lnTo>
                  <a:lnTo>
                    <a:pt x="13552932" y="260451"/>
                  </a:lnTo>
                  <a:lnTo>
                    <a:pt x="13583907" y="294081"/>
                  </a:lnTo>
                  <a:lnTo>
                    <a:pt x="13611962" y="330276"/>
                  </a:lnTo>
                  <a:lnTo>
                    <a:pt x="13636892" y="368846"/>
                  </a:lnTo>
                  <a:lnTo>
                    <a:pt x="13658520" y="409613"/>
                  </a:lnTo>
                  <a:lnTo>
                    <a:pt x="13676643" y="452386"/>
                  </a:lnTo>
                  <a:lnTo>
                    <a:pt x="13691070" y="496989"/>
                  </a:lnTo>
                  <a:lnTo>
                    <a:pt x="13701611" y="543217"/>
                  </a:lnTo>
                  <a:lnTo>
                    <a:pt x="13708088" y="590892"/>
                  </a:lnTo>
                  <a:lnTo>
                    <a:pt x="13708139" y="592112"/>
                  </a:lnTo>
                  <a:lnTo>
                    <a:pt x="13708215" y="593915"/>
                  </a:lnTo>
                  <a:lnTo>
                    <a:pt x="13710285" y="639826"/>
                  </a:lnTo>
                  <a:lnTo>
                    <a:pt x="13710285" y="290487"/>
                  </a:lnTo>
                  <a:lnTo>
                    <a:pt x="13685304" y="254863"/>
                  </a:lnTo>
                  <a:lnTo>
                    <a:pt x="13657148" y="220141"/>
                  </a:lnTo>
                  <a:lnTo>
                    <a:pt x="13626681" y="187490"/>
                  </a:lnTo>
                  <a:lnTo>
                    <a:pt x="13594017" y="157010"/>
                  </a:lnTo>
                  <a:lnTo>
                    <a:pt x="13559295" y="128854"/>
                  </a:lnTo>
                  <a:lnTo>
                    <a:pt x="13523671" y="103873"/>
                  </a:lnTo>
                  <a:lnTo>
                    <a:pt x="13522770" y="103238"/>
                  </a:lnTo>
                  <a:lnTo>
                    <a:pt x="13484263" y="80048"/>
                  </a:lnTo>
                  <a:lnTo>
                    <a:pt x="13444055" y="59550"/>
                  </a:lnTo>
                  <a:lnTo>
                    <a:pt x="13402285" y="41871"/>
                  </a:lnTo>
                  <a:lnTo>
                    <a:pt x="13359079" y="27127"/>
                  </a:lnTo>
                  <a:lnTo>
                    <a:pt x="13314553" y="15443"/>
                  </a:lnTo>
                  <a:lnTo>
                    <a:pt x="13268833" y="6946"/>
                  </a:lnTo>
                  <a:lnTo>
                    <a:pt x="13222046" y="1765"/>
                  </a:lnTo>
                  <a:lnTo>
                    <a:pt x="13174320" y="0"/>
                  </a:lnTo>
                  <a:lnTo>
                    <a:pt x="8462874" y="0"/>
                  </a:lnTo>
                  <a:lnTo>
                    <a:pt x="8415160" y="1765"/>
                  </a:lnTo>
                  <a:lnTo>
                    <a:pt x="8368373" y="6946"/>
                  </a:lnTo>
                  <a:lnTo>
                    <a:pt x="8322678" y="15443"/>
                  </a:lnTo>
                  <a:lnTo>
                    <a:pt x="8278165" y="27127"/>
                  </a:lnTo>
                  <a:lnTo>
                    <a:pt x="8234985" y="41871"/>
                  </a:lnTo>
                  <a:lnTo>
                    <a:pt x="8193240" y="59550"/>
                  </a:lnTo>
                  <a:lnTo>
                    <a:pt x="8153070" y="80048"/>
                  </a:lnTo>
                  <a:lnTo>
                    <a:pt x="8114576" y="103238"/>
                  </a:lnTo>
                  <a:lnTo>
                    <a:pt x="8077911" y="129006"/>
                  </a:lnTo>
                  <a:lnTo>
                    <a:pt x="8043189" y="157213"/>
                  </a:lnTo>
                  <a:lnTo>
                    <a:pt x="8010525" y="187744"/>
                  </a:lnTo>
                  <a:lnTo>
                    <a:pt x="7980058" y="220484"/>
                  </a:lnTo>
                  <a:lnTo>
                    <a:pt x="7951902" y="255295"/>
                  </a:lnTo>
                  <a:lnTo>
                    <a:pt x="7926184" y="292074"/>
                  </a:lnTo>
                  <a:lnTo>
                    <a:pt x="7903019" y="330669"/>
                  </a:lnTo>
                  <a:lnTo>
                    <a:pt x="7882547" y="370992"/>
                  </a:lnTo>
                  <a:lnTo>
                    <a:pt x="7864881" y="412889"/>
                  </a:lnTo>
                  <a:lnTo>
                    <a:pt x="7850149" y="456260"/>
                  </a:lnTo>
                  <a:lnTo>
                    <a:pt x="7838478" y="500964"/>
                  </a:lnTo>
                  <a:lnTo>
                    <a:pt x="7829982" y="546887"/>
                  </a:lnTo>
                  <a:lnTo>
                    <a:pt x="7824800" y="593915"/>
                  </a:lnTo>
                  <a:lnTo>
                    <a:pt x="7823047" y="639826"/>
                  </a:lnTo>
                  <a:lnTo>
                    <a:pt x="7823047" y="7414107"/>
                  </a:lnTo>
                  <a:lnTo>
                    <a:pt x="7824800" y="7461834"/>
                  </a:lnTo>
                  <a:lnTo>
                    <a:pt x="7829994" y="7508659"/>
                  </a:lnTo>
                  <a:lnTo>
                    <a:pt x="7838453" y="7554163"/>
                  </a:lnTo>
                  <a:lnTo>
                    <a:pt x="7850149" y="7598829"/>
                  </a:lnTo>
                  <a:lnTo>
                    <a:pt x="7864881" y="7642022"/>
                  </a:lnTo>
                  <a:lnTo>
                    <a:pt x="7864983" y="7642250"/>
                  </a:lnTo>
                  <a:lnTo>
                    <a:pt x="7882547" y="7683767"/>
                  </a:lnTo>
                  <a:lnTo>
                    <a:pt x="7903019" y="7723937"/>
                  </a:lnTo>
                  <a:lnTo>
                    <a:pt x="7926184" y="7762418"/>
                  </a:lnTo>
                  <a:lnTo>
                    <a:pt x="7951902" y="7799083"/>
                  </a:lnTo>
                  <a:lnTo>
                    <a:pt x="7980058" y="7833804"/>
                  </a:lnTo>
                  <a:lnTo>
                    <a:pt x="8010525" y="7866469"/>
                  </a:lnTo>
                  <a:lnTo>
                    <a:pt x="8043189" y="7896936"/>
                  </a:lnTo>
                  <a:lnTo>
                    <a:pt x="8077911" y="7925092"/>
                  </a:lnTo>
                  <a:lnTo>
                    <a:pt x="8114576" y="7950809"/>
                  </a:lnTo>
                  <a:lnTo>
                    <a:pt x="8153070" y="7973974"/>
                  </a:lnTo>
                  <a:lnTo>
                    <a:pt x="8193240" y="7994447"/>
                  </a:lnTo>
                  <a:lnTo>
                    <a:pt x="8234985" y="8012112"/>
                  </a:lnTo>
                  <a:lnTo>
                    <a:pt x="8278165" y="8026844"/>
                  </a:lnTo>
                  <a:lnTo>
                    <a:pt x="8322678" y="8038516"/>
                  </a:lnTo>
                  <a:lnTo>
                    <a:pt x="8364245" y="8046237"/>
                  </a:lnTo>
                  <a:lnTo>
                    <a:pt x="13272732" y="8046237"/>
                  </a:lnTo>
                  <a:lnTo>
                    <a:pt x="13314071" y="8038516"/>
                  </a:lnTo>
                  <a:lnTo>
                    <a:pt x="13314236" y="8038516"/>
                  </a:lnTo>
                  <a:lnTo>
                    <a:pt x="13359206" y="8026654"/>
                  </a:lnTo>
                  <a:lnTo>
                    <a:pt x="13402475" y="8011833"/>
                  </a:lnTo>
                  <a:lnTo>
                    <a:pt x="13444309" y="7994066"/>
                  </a:lnTo>
                  <a:lnTo>
                    <a:pt x="13484581" y="7973466"/>
                  </a:lnTo>
                  <a:lnTo>
                    <a:pt x="13523151" y="7950187"/>
                  </a:lnTo>
                  <a:lnTo>
                    <a:pt x="13559917" y="7924330"/>
                  </a:lnTo>
                  <a:lnTo>
                    <a:pt x="13594728" y="7896034"/>
                  </a:lnTo>
                  <a:lnTo>
                    <a:pt x="13627456" y="7865415"/>
                  </a:lnTo>
                  <a:lnTo>
                    <a:pt x="13657987" y="7832623"/>
                  </a:lnTo>
                  <a:lnTo>
                    <a:pt x="13686193" y="7797749"/>
                  </a:lnTo>
                  <a:lnTo>
                    <a:pt x="13711949" y="7760957"/>
                  </a:lnTo>
                  <a:lnTo>
                    <a:pt x="13735101" y="7722349"/>
                  </a:lnTo>
                  <a:lnTo>
                    <a:pt x="13755535" y="7682090"/>
                  </a:lnTo>
                  <a:lnTo>
                    <a:pt x="13773163" y="7640206"/>
                  </a:lnTo>
                  <a:lnTo>
                    <a:pt x="13787806" y="7596924"/>
                  </a:lnTo>
                  <a:lnTo>
                    <a:pt x="13799363" y="7552347"/>
                  </a:lnTo>
                  <a:lnTo>
                    <a:pt x="13807681" y="7506589"/>
                  </a:lnTo>
                  <a:lnTo>
                    <a:pt x="13812660" y="7459777"/>
                  </a:lnTo>
                  <a:lnTo>
                    <a:pt x="13814095" y="7414107"/>
                  </a:lnTo>
                  <a:lnTo>
                    <a:pt x="13814158" y="6398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604331" y="307968"/>
            <a:ext cx="9356725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2500" spc="-114" dirty="0">
                <a:latin typeface="Arial Black"/>
                <a:cs typeface="Arial Black"/>
              </a:rPr>
              <a:t>КОМУНІКАЦІЙНИЙ</a:t>
            </a:r>
            <a:r>
              <a:rPr sz="2500" spc="-275" dirty="0">
                <a:latin typeface="Arial Black"/>
                <a:cs typeface="Arial Black"/>
              </a:rPr>
              <a:t> </a:t>
            </a:r>
            <a:r>
              <a:rPr sz="2500" spc="-270" dirty="0">
                <a:latin typeface="Arial Black"/>
                <a:cs typeface="Arial Black"/>
              </a:rPr>
              <a:t>ПРОЦЕС</a:t>
            </a:r>
            <a:r>
              <a:rPr sz="2500" spc="-135" dirty="0">
                <a:latin typeface="Arial Black"/>
                <a:cs typeface="Arial Black"/>
              </a:rPr>
              <a:t> </a:t>
            </a:r>
            <a:r>
              <a:rPr sz="2500" dirty="0">
                <a:latin typeface="Arial"/>
                <a:cs typeface="Arial"/>
              </a:rPr>
              <a:t>МОЖНА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РОЗДІЛИТИ</a:t>
            </a:r>
            <a:r>
              <a:rPr sz="2500" spc="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</a:t>
            </a:r>
            <a:r>
              <a:rPr sz="2500" spc="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ВІСІМ </a:t>
            </a:r>
            <a:r>
              <a:rPr sz="2500" spc="-30" dirty="0">
                <a:latin typeface="Arial"/>
                <a:cs typeface="Arial"/>
              </a:rPr>
              <a:t>ОСНОВНИХ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50" dirty="0">
                <a:latin typeface="Arial"/>
                <a:cs typeface="Arial"/>
              </a:rPr>
              <a:t>СКЛАДОВИХ</a:t>
            </a:r>
            <a:r>
              <a:rPr sz="2500" spc="-50" dirty="0">
                <a:latin typeface="Lucida Sans Unicode"/>
                <a:cs typeface="Lucida Sans Unicode"/>
              </a:rPr>
              <a:t>:</a:t>
            </a:r>
            <a:r>
              <a:rPr sz="2500" spc="-140" dirty="0">
                <a:latin typeface="Lucida Sans Unicode"/>
                <a:cs typeface="Lucida Sans Unicode"/>
              </a:rPr>
              <a:t> </a:t>
            </a:r>
            <a:r>
              <a:rPr sz="2500" i="1" spc="-235" dirty="0">
                <a:latin typeface="Arial"/>
                <a:cs typeface="Arial"/>
              </a:rPr>
              <a:t>ДЖЕРЕЛО</a:t>
            </a:r>
            <a:r>
              <a:rPr sz="2500" i="1" spc="-235" dirty="0">
                <a:latin typeface="Gill Sans MT"/>
                <a:cs typeface="Gill Sans MT"/>
              </a:rPr>
              <a:t>,</a:t>
            </a:r>
            <a:r>
              <a:rPr sz="2500" i="1" spc="50" dirty="0">
                <a:latin typeface="Gill Sans MT"/>
                <a:cs typeface="Gill Sans MT"/>
              </a:rPr>
              <a:t> </a:t>
            </a:r>
            <a:r>
              <a:rPr sz="2500" i="1" spc="-135" dirty="0">
                <a:latin typeface="Arial"/>
                <a:cs typeface="Arial"/>
              </a:rPr>
              <a:t>ПОВІДОМЛЕННЯ</a:t>
            </a:r>
            <a:r>
              <a:rPr sz="2500" i="1" spc="-135" dirty="0">
                <a:latin typeface="Gill Sans MT"/>
                <a:cs typeface="Gill Sans MT"/>
              </a:rPr>
              <a:t>,</a:t>
            </a:r>
            <a:r>
              <a:rPr sz="2500" i="1" spc="40" dirty="0">
                <a:latin typeface="Gill Sans MT"/>
                <a:cs typeface="Gill Sans MT"/>
              </a:rPr>
              <a:t> </a:t>
            </a:r>
            <a:r>
              <a:rPr sz="2500" b="1" i="1" spc="-10" dirty="0">
                <a:latin typeface="Arial"/>
                <a:cs typeface="Arial"/>
              </a:rPr>
              <a:t>КАНАЛ</a:t>
            </a:r>
            <a:r>
              <a:rPr sz="2500" i="1" spc="-10" dirty="0">
                <a:latin typeface="Gill Sans MT"/>
                <a:cs typeface="Gill Sans MT"/>
              </a:rPr>
              <a:t>, </a:t>
            </a:r>
            <a:r>
              <a:rPr sz="2500" i="1" spc="-145" dirty="0">
                <a:latin typeface="Arial"/>
                <a:cs typeface="Arial"/>
              </a:rPr>
              <a:t>ОТРИМУВАЧ</a:t>
            </a:r>
            <a:r>
              <a:rPr sz="2500" i="1" spc="-145" dirty="0">
                <a:latin typeface="Gill Sans MT"/>
                <a:cs typeface="Gill Sans MT"/>
              </a:rPr>
              <a:t>,</a:t>
            </a:r>
            <a:r>
              <a:rPr sz="2500" i="1" spc="20" dirty="0">
                <a:latin typeface="Gill Sans MT"/>
                <a:cs typeface="Gill Sans MT"/>
              </a:rPr>
              <a:t> </a:t>
            </a:r>
            <a:r>
              <a:rPr sz="2500" i="1" spc="-85" dirty="0">
                <a:latin typeface="Arial"/>
                <a:cs typeface="Arial"/>
              </a:rPr>
              <a:t>ВІДГУК</a:t>
            </a:r>
            <a:r>
              <a:rPr sz="2500" i="1" spc="-85" dirty="0">
                <a:latin typeface="Gill Sans MT"/>
                <a:cs typeface="Gill Sans MT"/>
              </a:rPr>
              <a:t>,</a:t>
            </a:r>
            <a:r>
              <a:rPr sz="2500" i="1" spc="20" dirty="0">
                <a:latin typeface="Gill Sans MT"/>
                <a:cs typeface="Gill Sans MT"/>
              </a:rPr>
              <a:t> </a:t>
            </a:r>
            <a:r>
              <a:rPr sz="2500" i="1" spc="-175" dirty="0">
                <a:latin typeface="Arial"/>
                <a:cs typeface="Arial"/>
              </a:rPr>
              <a:t>ОТОЧЕННЯ</a:t>
            </a:r>
            <a:r>
              <a:rPr sz="2500" i="1" spc="-175" dirty="0">
                <a:latin typeface="Gill Sans MT"/>
                <a:cs typeface="Gill Sans MT"/>
              </a:rPr>
              <a:t>,</a:t>
            </a:r>
            <a:r>
              <a:rPr sz="2500" i="1" spc="25" dirty="0">
                <a:latin typeface="Gill Sans MT"/>
                <a:cs typeface="Gill Sans MT"/>
              </a:rPr>
              <a:t> </a:t>
            </a:r>
            <a:r>
              <a:rPr sz="2500" i="1" spc="-195" dirty="0">
                <a:latin typeface="Arial"/>
                <a:cs typeface="Arial"/>
              </a:rPr>
              <a:t>КОНТЕКСТ</a:t>
            </a:r>
            <a:r>
              <a:rPr sz="2500" i="1" spc="-195" dirty="0">
                <a:latin typeface="Gill Sans MT"/>
                <a:cs typeface="Gill Sans MT"/>
              </a:rPr>
              <a:t>,</a:t>
            </a:r>
            <a:r>
              <a:rPr sz="2500" i="1" spc="20" dirty="0">
                <a:latin typeface="Gill Sans MT"/>
                <a:cs typeface="Gill Sans MT"/>
              </a:rPr>
              <a:t> </a:t>
            </a:r>
            <a:r>
              <a:rPr sz="2500" i="1" spc="-70" dirty="0">
                <a:latin typeface="Arial"/>
                <a:cs typeface="Arial"/>
              </a:rPr>
              <a:t>ПЕРЕШКОДА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04331" y="2628900"/>
            <a:ext cx="6911975" cy="413542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lang="uk-UA" sz="2100" spc="-120" dirty="0" smtClean="0">
                <a:latin typeface="Arial Black"/>
                <a:cs typeface="Arial Black"/>
              </a:rPr>
              <a:t>	Каналом</a:t>
            </a:r>
            <a:r>
              <a:rPr sz="2100" spc="-240" dirty="0" smtClean="0">
                <a:latin typeface="Arial Black"/>
                <a:cs typeface="Arial Black"/>
              </a:rPr>
              <a:t> </a:t>
            </a:r>
            <a:r>
              <a:rPr sz="2100" dirty="0">
                <a:latin typeface="Arial"/>
                <a:cs typeface="Arial"/>
              </a:rPr>
              <a:t>є спосіб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-8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Arial"/>
                <a:cs typeface="Arial"/>
              </a:rPr>
              <a:t>у </a:t>
            </a:r>
            <a:r>
              <a:rPr sz="2100" spc="135" dirty="0">
                <a:latin typeface="Arial"/>
                <a:cs typeface="Arial"/>
              </a:rPr>
              <a:t>який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повідомлення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надходить </a:t>
            </a:r>
            <a:r>
              <a:rPr sz="2100" spc="50" dirty="0">
                <a:latin typeface="Arial"/>
                <a:cs typeface="Arial"/>
              </a:rPr>
              <a:t>від</a:t>
            </a:r>
            <a:r>
              <a:rPr sz="2100" spc="5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джерела</a:t>
            </a:r>
            <a:r>
              <a:rPr sz="2100" spc="6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до</a:t>
            </a:r>
            <a:r>
              <a:rPr sz="2100" spc="6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отримувача</a:t>
            </a:r>
            <a:r>
              <a:rPr sz="2100" spc="55" dirty="0">
                <a:latin typeface="Lucida Sans Unicode"/>
                <a:cs typeface="Lucida Sans Unicode"/>
              </a:rPr>
              <a:t>.</a:t>
            </a:r>
            <a:r>
              <a:rPr sz="2100" spc="-2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Arial"/>
                <a:cs typeface="Arial"/>
              </a:rPr>
              <a:t>Під</a:t>
            </a:r>
            <a:r>
              <a:rPr sz="2100" spc="6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час</a:t>
            </a:r>
            <a:r>
              <a:rPr sz="2100" spc="60" dirty="0">
                <a:latin typeface="Arial"/>
                <a:cs typeface="Arial"/>
              </a:rPr>
              <a:t> </a:t>
            </a:r>
            <a:r>
              <a:rPr sz="2100" spc="105" dirty="0">
                <a:latin typeface="Arial"/>
                <a:cs typeface="Arial"/>
              </a:rPr>
              <a:t>розмови</a:t>
            </a:r>
            <a:r>
              <a:rPr sz="2100" spc="6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або на </a:t>
            </a:r>
            <a:r>
              <a:rPr sz="2100" spc="100" dirty="0">
                <a:latin typeface="Arial"/>
                <a:cs typeface="Arial"/>
              </a:rPr>
              <a:t>письмі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використовуються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100" dirty="0">
                <a:latin typeface="Arial"/>
                <a:cs typeface="Arial"/>
              </a:rPr>
              <a:t>різні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канали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для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передачі </a:t>
            </a:r>
            <a:r>
              <a:rPr sz="2100" spc="55" dirty="0">
                <a:latin typeface="Arial"/>
                <a:cs typeface="Arial"/>
              </a:rPr>
              <a:t>повідомлення</a:t>
            </a:r>
            <a:r>
              <a:rPr sz="2100" spc="55" dirty="0">
                <a:latin typeface="Lucida Sans Unicode"/>
                <a:cs typeface="Lucida Sans Unicode"/>
              </a:rPr>
              <a:t>.</a:t>
            </a:r>
            <a:r>
              <a:rPr sz="2100" spc="-40" dirty="0">
                <a:latin typeface="Lucida Sans Unicode"/>
                <a:cs typeface="Lucida Sans Unicode"/>
              </a:rPr>
              <a:t> </a:t>
            </a:r>
            <a:endParaRPr lang="uk-UA" sz="2100" spc="-40" dirty="0" smtClean="0">
              <a:latin typeface="Lucida Sans Unicode"/>
              <a:cs typeface="Lucida Sans Unicode"/>
            </a:endParaRPr>
          </a:p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lang="uk-UA" sz="2100" dirty="0" smtClean="0">
                <a:latin typeface="Arial"/>
                <a:cs typeface="Arial"/>
              </a:rPr>
              <a:t>	Усні</a:t>
            </a:r>
            <a:r>
              <a:rPr lang="uk-UA" sz="2100" spc="45" dirty="0" smtClean="0">
                <a:latin typeface="Arial"/>
                <a:cs typeface="Arial"/>
              </a:rPr>
              <a:t> </a:t>
            </a:r>
            <a:r>
              <a:rPr lang="uk-UA" sz="2100" spc="85" dirty="0" smtClean="0">
                <a:latin typeface="Arial"/>
                <a:cs typeface="Arial"/>
              </a:rPr>
              <a:t>канали</a:t>
            </a:r>
            <a:r>
              <a:rPr lang="uk-UA" sz="2100" spc="45" dirty="0" smtClean="0">
                <a:latin typeface="Arial"/>
                <a:cs typeface="Arial"/>
              </a:rPr>
              <a:t> </a:t>
            </a:r>
            <a:r>
              <a:rPr lang="uk-UA" sz="2100" spc="70" dirty="0" smtClean="0">
                <a:latin typeface="Arial"/>
                <a:cs typeface="Arial"/>
              </a:rPr>
              <a:t>включають</a:t>
            </a:r>
            <a:r>
              <a:rPr lang="uk-UA" sz="2100" spc="70" dirty="0" smtClean="0">
                <a:latin typeface="Lucida Sans Unicode"/>
                <a:cs typeface="Lucida Sans Unicode"/>
              </a:rPr>
              <a:t>:</a:t>
            </a:r>
            <a:r>
              <a:rPr lang="uk-UA" sz="2100" spc="-35" dirty="0" smtClean="0">
                <a:latin typeface="Lucida Sans Unicode"/>
                <a:cs typeface="Lucida Sans Unicode"/>
              </a:rPr>
              <a:t> </a:t>
            </a:r>
            <a:r>
              <a:rPr lang="uk-UA" sz="2100" spc="95" dirty="0" smtClean="0">
                <a:latin typeface="Arial"/>
                <a:cs typeface="Arial"/>
              </a:rPr>
              <a:t>розмови </a:t>
            </a:r>
            <a:r>
              <a:rPr lang="uk-UA" sz="2100" spc="70" dirty="0" smtClean="0">
                <a:latin typeface="Arial"/>
                <a:cs typeface="Arial"/>
              </a:rPr>
              <a:t>один</a:t>
            </a:r>
            <a:r>
              <a:rPr lang="uk-UA" sz="2100" spc="70" dirty="0" smtClean="0">
                <a:latin typeface="Lucida Sans Unicode"/>
                <a:cs typeface="Lucida Sans Unicode"/>
              </a:rPr>
              <a:t>-</a:t>
            </a:r>
            <a:r>
              <a:rPr lang="uk-UA" sz="2100" dirty="0" smtClean="0">
                <a:latin typeface="Arial"/>
                <a:cs typeface="Arial"/>
              </a:rPr>
              <a:t>на</a:t>
            </a:r>
            <a:r>
              <a:rPr lang="uk-UA" sz="2100" dirty="0" smtClean="0">
                <a:latin typeface="Lucida Sans Unicode"/>
                <a:cs typeface="Lucida Sans Unicode"/>
              </a:rPr>
              <a:t>-</a:t>
            </a:r>
            <a:r>
              <a:rPr lang="uk-UA" sz="2100" dirty="0" smtClean="0">
                <a:latin typeface="Arial"/>
                <a:cs typeface="Arial"/>
              </a:rPr>
              <a:t>один</a:t>
            </a:r>
            <a:r>
              <a:rPr lang="uk-UA" sz="2100" dirty="0" smtClean="0">
                <a:latin typeface="Lucida Sans Unicode"/>
                <a:cs typeface="Lucida Sans Unicode"/>
              </a:rPr>
              <a:t>,</a:t>
            </a:r>
            <a:r>
              <a:rPr lang="uk-UA" sz="2100" spc="105" dirty="0" smtClean="0">
                <a:latin typeface="Lucida Sans Unicode"/>
                <a:cs typeface="Lucida Sans Unicode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виступи</a:t>
            </a:r>
            <a:r>
              <a:rPr lang="uk-UA" sz="2100" dirty="0" smtClean="0">
                <a:latin typeface="Lucida Sans Unicode"/>
                <a:cs typeface="Lucida Sans Unicode"/>
              </a:rPr>
              <a:t>,</a:t>
            </a:r>
            <a:r>
              <a:rPr lang="uk-UA" sz="2100" spc="105" dirty="0" smtClean="0">
                <a:latin typeface="Lucida Sans Unicode"/>
                <a:cs typeface="Lucida Sans Unicode"/>
              </a:rPr>
              <a:t> </a:t>
            </a:r>
            <a:r>
              <a:rPr lang="uk-UA" sz="2100" dirty="0" smtClean="0">
                <a:latin typeface="Arial"/>
                <a:cs typeface="Arial"/>
              </a:rPr>
              <a:t>телефонні</a:t>
            </a:r>
            <a:r>
              <a:rPr lang="uk-UA" sz="2100" spc="190" dirty="0" smtClean="0">
                <a:latin typeface="Arial"/>
                <a:cs typeface="Arial"/>
              </a:rPr>
              <a:t> </a:t>
            </a:r>
            <a:r>
              <a:rPr lang="uk-UA" sz="2100" spc="110" dirty="0" smtClean="0">
                <a:latin typeface="Arial"/>
                <a:cs typeface="Arial"/>
              </a:rPr>
              <a:t>перемовини</a:t>
            </a:r>
            <a:r>
              <a:rPr lang="uk-UA" sz="2100" spc="185" dirty="0" smtClean="0">
                <a:latin typeface="Arial"/>
                <a:cs typeface="Arial"/>
              </a:rPr>
              <a:t> </a:t>
            </a:r>
            <a:r>
              <a:rPr lang="uk-UA" sz="2100" spc="-25" dirty="0" smtClean="0">
                <a:latin typeface="Arial"/>
                <a:cs typeface="Arial"/>
              </a:rPr>
              <a:t>та </a:t>
            </a:r>
            <a:r>
              <a:rPr lang="uk-UA" sz="2100" spc="65" dirty="0" smtClean="0">
                <a:latin typeface="Arial"/>
                <a:cs typeface="Arial"/>
              </a:rPr>
              <a:t>голосові</a:t>
            </a:r>
            <a:r>
              <a:rPr lang="uk-UA" sz="2100" spc="10" dirty="0" smtClean="0">
                <a:latin typeface="Arial"/>
                <a:cs typeface="Arial"/>
              </a:rPr>
              <a:t> </a:t>
            </a:r>
            <a:r>
              <a:rPr lang="uk-UA" sz="2100" spc="55" dirty="0" smtClean="0">
                <a:latin typeface="Arial"/>
                <a:cs typeface="Arial"/>
              </a:rPr>
              <a:t>повідомлення</a:t>
            </a:r>
            <a:r>
              <a:rPr sz="2100" spc="55" dirty="0" smtClean="0">
                <a:latin typeface="Lucida Sans Unicode"/>
                <a:cs typeface="Lucida Sans Unicode"/>
              </a:rPr>
              <a:t>,</a:t>
            </a:r>
            <a:r>
              <a:rPr sz="2100" spc="-70" dirty="0" smtClean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Arial"/>
                <a:cs typeface="Arial"/>
              </a:rPr>
              <a:t>радіо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-65" dirty="0">
                <a:latin typeface="Lucida Sans Unicode"/>
                <a:cs typeface="Lucida Sans Unicode"/>
              </a:rPr>
              <a:t> </a:t>
            </a:r>
            <a:r>
              <a:rPr sz="2100" spc="110" dirty="0">
                <a:latin typeface="Arial"/>
                <a:cs typeface="Arial"/>
              </a:rPr>
              <a:t>перемовини</a:t>
            </a:r>
            <a:r>
              <a:rPr sz="2100" spc="10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через </a:t>
            </a:r>
            <a:r>
              <a:rPr sz="2100" spc="50" dirty="0">
                <a:latin typeface="Arial"/>
                <a:cs typeface="Arial"/>
              </a:rPr>
              <a:t>Інтернет</a:t>
            </a:r>
            <a:r>
              <a:rPr sz="2100" spc="50" dirty="0">
                <a:latin typeface="Lucida Sans Unicode"/>
                <a:cs typeface="Lucida Sans Unicode"/>
              </a:rPr>
              <a:t>.</a:t>
            </a:r>
            <a:r>
              <a:rPr sz="2100" spc="-30" dirty="0">
                <a:latin typeface="Lucida Sans Unicode"/>
                <a:cs typeface="Lucida Sans Unicode"/>
              </a:rPr>
              <a:t> </a:t>
            </a:r>
            <a:r>
              <a:rPr lang="uk-UA" sz="2100" spc="-30" dirty="0" smtClean="0">
                <a:latin typeface="Lucida Sans Unicode"/>
                <a:cs typeface="Lucida Sans Unicode"/>
              </a:rPr>
              <a:t>	</a:t>
            </a:r>
            <a:r>
              <a:rPr lang="uk-UA" sz="2100" spc="60" dirty="0" smtClean="0">
                <a:latin typeface="Arial"/>
                <a:cs typeface="Arial"/>
              </a:rPr>
              <a:t>До</a:t>
            </a:r>
            <a:r>
              <a:rPr sz="2100" spc="50" dirty="0" smtClean="0">
                <a:latin typeface="Arial"/>
                <a:cs typeface="Arial"/>
              </a:rPr>
              <a:t> </a:t>
            </a:r>
            <a:r>
              <a:rPr sz="2100" spc="105" dirty="0">
                <a:latin typeface="Arial"/>
                <a:cs typeface="Arial"/>
              </a:rPr>
              <a:t>письмових</a:t>
            </a:r>
            <a:r>
              <a:rPr sz="2100" spc="50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каналів</a:t>
            </a:r>
            <a:r>
              <a:rPr sz="2100" spc="5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належать</a:t>
            </a:r>
            <a:r>
              <a:rPr sz="2100" dirty="0">
                <a:latin typeface="Lucida Sans Unicode"/>
                <a:cs typeface="Lucida Sans Unicode"/>
              </a:rPr>
              <a:t>:</a:t>
            </a:r>
            <a:r>
              <a:rPr sz="2100" spc="-30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Arial"/>
                <a:cs typeface="Arial"/>
              </a:rPr>
              <a:t>листи</a:t>
            </a:r>
            <a:r>
              <a:rPr sz="2100" spc="-10" dirty="0">
                <a:latin typeface="Lucida Sans Unicode"/>
                <a:cs typeface="Lucida Sans Unicode"/>
              </a:rPr>
              <a:t>, </a:t>
            </a:r>
            <a:r>
              <a:rPr sz="2100" dirty="0">
                <a:latin typeface="Arial"/>
                <a:cs typeface="Arial"/>
              </a:rPr>
              <a:t>замовлення</a:t>
            </a:r>
            <a:r>
              <a:rPr sz="2100" dirty="0">
                <a:latin typeface="Lucida Sans Unicode"/>
                <a:cs typeface="Lucida Sans Unicode"/>
              </a:rPr>
              <a:t>, </a:t>
            </a:r>
            <a:r>
              <a:rPr sz="2100" spc="60" dirty="0">
                <a:latin typeface="Arial"/>
                <a:cs typeface="Arial"/>
              </a:rPr>
              <a:t>інвойси</a:t>
            </a:r>
            <a:r>
              <a:rPr sz="2100" spc="60" dirty="0">
                <a:latin typeface="Lucida Sans Unicode"/>
                <a:cs typeface="Lucida Sans Unicode"/>
              </a:rPr>
              <a:t>,</a:t>
            </a:r>
            <a:r>
              <a:rPr sz="2100" spc="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Arial"/>
                <a:cs typeface="Arial"/>
              </a:rPr>
              <a:t>статті</a:t>
            </a:r>
            <a:r>
              <a:rPr sz="2100" spc="85" dirty="0">
                <a:latin typeface="Arial"/>
                <a:cs typeface="Arial"/>
              </a:rPr>
              <a:t> </a:t>
            </a:r>
            <a:r>
              <a:rPr sz="2100" spc="100" dirty="0">
                <a:latin typeface="Arial"/>
                <a:cs typeface="Arial"/>
              </a:rPr>
              <a:t>в</a:t>
            </a:r>
            <a:r>
              <a:rPr sz="2100" spc="85" dirty="0">
                <a:latin typeface="Arial"/>
                <a:cs typeface="Arial"/>
              </a:rPr>
              <a:t> </a:t>
            </a:r>
            <a:r>
              <a:rPr sz="2100" spc="45" dirty="0">
                <a:latin typeface="Arial"/>
                <a:cs typeface="Arial"/>
              </a:rPr>
              <a:t>газетах</a:t>
            </a:r>
            <a:r>
              <a:rPr sz="2100" spc="85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і</a:t>
            </a:r>
            <a:r>
              <a:rPr sz="2100" spc="85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журналах</a:t>
            </a:r>
            <a:r>
              <a:rPr sz="2100" spc="-10" dirty="0">
                <a:latin typeface="Lucida Sans Unicode"/>
                <a:cs typeface="Lucida Sans Unicode"/>
              </a:rPr>
              <a:t>, </a:t>
            </a:r>
            <a:r>
              <a:rPr sz="2100" dirty="0">
                <a:latin typeface="Arial"/>
                <a:cs typeface="Arial"/>
              </a:rPr>
              <a:t>блоги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-5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Arial"/>
                <a:cs typeface="Arial"/>
              </a:rPr>
              <a:t>і</a:t>
            </a:r>
            <a:r>
              <a:rPr sz="2100" dirty="0">
                <a:latin typeface="Lucida Sans Unicode"/>
                <a:cs typeface="Lucida Sans Unicode"/>
              </a:rPr>
              <a:t>-</a:t>
            </a:r>
            <a:r>
              <a:rPr sz="2100" dirty="0">
                <a:latin typeface="Arial"/>
                <a:cs typeface="Arial"/>
              </a:rPr>
              <a:t>мейл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-50" dirty="0">
                <a:latin typeface="Lucida Sans Unicode"/>
                <a:cs typeface="Lucida Sans Unicode"/>
              </a:rPr>
              <a:t> </a:t>
            </a:r>
            <a:r>
              <a:rPr sz="2100" spc="60" dirty="0">
                <a:latin typeface="Arial"/>
                <a:cs typeface="Arial"/>
              </a:rPr>
              <a:t>текстові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повідомлення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через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смс</a:t>
            </a:r>
            <a:r>
              <a:rPr sz="2100" spc="30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та </a:t>
            </a:r>
            <a:r>
              <a:rPr sz="2100" spc="85" dirty="0">
                <a:latin typeface="Arial"/>
                <a:cs typeface="Arial"/>
              </a:rPr>
              <a:t>Інтернет</a:t>
            </a:r>
            <a:r>
              <a:rPr sz="2100" spc="55" dirty="0">
                <a:latin typeface="Arial"/>
                <a:cs typeface="Arial"/>
              </a:rPr>
              <a:t> </a:t>
            </a:r>
            <a:r>
              <a:rPr sz="2100" spc="65" dirty="0">
                <a:latin typeface="Lucida Sans Unicode"/>
                <a:cs typeface="Lucida Sans Unicode"/>
              </a:rPr>
              <a:t>(</a:t>
            </a:r>
            <a:r>
              <a:rPr sz="2100" spc="65" dirty="0">
                <a:latin typeface="Arial"/>
                <a:cs typeface="Arial"/>
              </a:rPr>
              <a:t>чати</a:t>
            </a:r>
            <a:r>
              <a:rPr sz="2100" spc="65" dirty="0">
                <a:latin typeface="Lucida Sans Unicode"/>
                <a:cs typeface="Lucida Sans Unicode"/>
              </a:rPr>
              <a:t>,</a:t>
            </a:r>
            <a:r>
              <a:rPr sz="2100" spc="-2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Arial"/>
                <a:cs typeface="Arial"/>
              </a:rPr>
              <a:t>твіти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-2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Arial"/>
                <a:cs typeface="Arial"/>
              </a:rPr>
              <a:t>пости</a:t>
            </a:r>
            <a:r>
              <a:rPr sz="2100" dirty="0">
                <a:latin typeface="Lucida Sans Unicode"/>
                <a:cs typeface="Lucida Sans Unicode"/>
              </a:rPr>
              <a:t>,</a:t>
            </a:r>
            <a:r>
              <a:rPr sz="2100" spc="-25" dirty="0">
                <a:latin typeface="Lucida Sans Unicode"/>
                <a:cs typeface="Lucida Sans Unicode"/>
              </a:rPr>
              <a:t> </a:t>
            </a:r>
            <a:r>
              <a:rPr sz="2100" spc="105" dirty="0">
                <a:latin typeface="Arial"/>
                <a:cs typeface="Arial"/>
              </a:rPr>
              <a:t>коментарі</a:t>
            </a:r>
            <a:r>
              <a:rPr sz="2100" spc="105" dirty="0">
                <a:latin typeface="Lucida Sans Unicode"/>
                <a:cs typeface="Lucida Sans Unicode"/>
              </a:rPr>
              <a:t>)</a:t>
            </a:r>
            <a:r>
              <a:rPr sz="2100" spc="-25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Arial"/>
                <a:cs typeface="Arial"/>
              </a:rPr>
              <a:t>тощо</a:t>
            </a:r>
            <a:r>
              <a:rPr sz="2100" spc="-10" dirty="0">
                <a:latin typeface="Lucida Sans Unicode"/>
                <a:cs typeface="Lucida Sans Unicode"/>
              </a:rPr>
              <a:t>.</a:t>
            </a:r>
            <a:endParaRPr sz="21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1009</TotalTime>
  <Words>4090</Words>
  <Application>Microsoft Office PowerPoint</Application>
  <PresentationFormat>Произвольный</PresentationFormat>
  <Paragraphs>389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7" baseType="lpstr">
      <vt:lpstr>Arial</vt:lpstr>
      <vt:lpstr>Arial Black</vt:lpstr>
      <vt:lpstr>Calibri</vt:lpstr>
      <vt:lpstr>Century Gothic</vt:lpstr>
      <vt:lpstr>Gill Sans MT</vt:lpstr>
      <vt:lpstr>Jokerman</vt:lpstr>
      <vt:lpstr>Lucida Sans</vt:lpstr>
      <vt:lpstr>Lucida Sans Unicode</vt:lpstr>
      <vt:lpstr>Times New Roman</vt:lpstr>
      <vt:lpstr>Office Theme</vt:lpstr>
      <vt:lpstr>БІЗНЕС КОМУНІКАЦІЇ </vt:lpstr>
      <vt:lpstr>ПЛАН </vt:lpstr>
      <vt:lpstr>1. ПОНЯТТЯ ТА ПРЕДМЕТ БІЗНЕС-КОМУНІКАЦІІ</vt:lpstr>
      <vt:lpstr>ПОНЯТТЯ ТА ПРЕДМЕТ БІЗНЕС-КОМУНІКАЦІЇ</vt:lpstr>
      <vt:lpstr>ЗАВДАННЯ КОМУНІКАЦІЇ НЕ СТІЛЬКИ В ТОМУ,</vt:lpstr>
      <vt:lpstr>НАЙБІЛЬШ ЗАТРЕБУВАНІ РОБОТОДАВЦЯМИ ЗДІБНОСТІ ТА НАВИЧКИ ПРАЦІВНИКІВ:</vt:lpstr>
      <vt:lpstr>КОМУНІКАЦІЙНИЙ ПРОЦЕС МОЖНА РОЗДІЛИТИ НА ВІСІМ ОСНОВНИХ СКЛАДОВИХ: ДЖЕРЕЛО, ПОВІДОМЛЕННЯ, КАНАЛ, ОТРИМУВАЧ, ВІДГУК, ОТОЧЕННЯ, КОНТЕКСТ, ПЕРЕШКОДА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ФОРМИ КОМУНІКАЦІЇ</vt:lpstr>
      <vt:lpstr>ФОРМИ КОМУНІКАЦІЇ</vt:lpstr>
      <vt:lpstr>МОВА ТІЛА ОХОПЛЮЄ МІМІКУ ОБЛИЧЧЯ, ЖЕСТИКУЛЯЦІЮ, ПОЛОЖЕННЯ ТІЛА ТА ПОЗИ.  ЇЇ ВИВЧАЄ НАУКА КІНЕСИКА. РУХИ СПІКЕРА ЗНАЧНОЮ МІРОЮ СПРИЯЮТЬ НАЛАГОДЖЕННЮ ЕФЕКТИВНОЇ КОМУНІКАЦІЇ ЧЕРЕЗ:</vt:lpstr>
      <vt:lpstr>Презентация PowerPoint</vt:lpstr>
      <vt:lpstr>Презентация PowerPoint</vt:lpstr>
      <vt:lpstr>КОРПОРАТИВНА КУЛЬТУРА</vt:lpstr>
      <vt:lpstr>Презентация PowerPoint</vt:lpstr>
      <vt:lpstr>Презентация PowerPoint</vt:lpstr>
      <vt:lpstr>ПОБУДОВА КОРПОРАТИВНОЇ КУЛЬТУРИ ОРГАНІЗАЦІЇ ПОВИННА ЗДІЙСНЮВАТИСЬ ЯК ЄДИНИЙ КОМПЛЕКСНИЙ ПРОЦЕС, ЯКИЙ ОХОПЛЮЄ РІЗНІ СФЕРИ ДІЯЛЬНОСТІ, ЗОКРЕМА: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ОЦІНКА СТУПЕНЯ РОЗВИТКУ Й ЕФЕКТИВНОСТІ БІЗНЕС-КОМУНІКАЦІЙ У ПІДПРИЄМНИЦТВІ, ТОРГІВЛІ ТА БІРЖОВІЙ ДІЯЛЬНОСТІ</vt:lpstr>
      <vt:lpstr>Презентация PowerPoint</vt:lpstr>
      <vt:lpstr>ОЦІНЮВАННЯ СТУПЕНЯ РОЗВИТКУ БІЗНЕС-КОМУНІКАЦІЙ У СФЕРІ ПІДПРИЄМНИЦТВА, ТОРГІВЛІ ТА БІРЖОВОЇ ДІЯЛЬНОСТІ ПЕРЕДБАЧАЄ ТАКІ НАПРЯМИ:</vt:lpstr>
      <vt:lpstr>Презентация PowerPoint</vt:lpstr>
      <vt:lpstr>Презентация PowerPoint</vt:lpstr>
      <vt:lpstr>Презентация PowerPoint</vt:lpstr>
      <vt:lpstr>4. МАРКЕТИНГ ПЕРСОНАЛУ, БРЕНД-МЕНЕДЖМЕНТ ТА УПРАВЛІННЯ ІМІДЖЕМ БІЗНЕС-СТРУКТУРИ</vt:lpstr>
      <vt:lpstr>Презентация PowerPoint</vt:lpstr>
      <vt:lpstr>СХЕМА ОСНОВНИХ ЕТАПІВ ФОРМУВАННЯ ПРОГРАМ МАРКЕТИНГУ ПЕРСОНАЛУ НА ПІДПРИЄМСТВІ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ПИТАННЯ ДЛЯ ОБГОВОРЕННЯ: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ОДПТБС 2</dc:title>
  <dc:creator>Катерина Бужимська</dc:creator>
  <cp:keywords>DAG0Jezbpzw,BAFfBgB4H9I,0</cp:keywords>
  <cp:lastModifiedBy>Asus</cp:lastModifiedBy>
  <cp:revision>71</cp:revision>
  <dcterms:created xsi:type="dcterms:W3CDTF">2026-08-23T11:38:48Z</dcterms:created>
  <dcterms:modified xsi:type="dcterms:W3CDTF">2026-09-14T22:55:22Z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2025-09-27T00:00:00Z</vt:filetime>
  </property>
  <property fmtid="{D5CDD505-2E9C-101B-9397-08002B2CF9AE}" pid="4" name="Creator">
    <vt:lpwstr>Canva</vt:lpwstr>
  </property>
  <property fmtid="{D5CDD505-2E9C-101B-9397-08002B2CF9AE}" pid="5" name="LastSaved">
    <vt:filetime>2026-08-23T00:00:00Z</vt:filetime>
  </property>
  <property fmtid="{D5CDD505-2E9C-101B-9397-08002B2CF9AE}" pid="6" name="Producer">
    <vt:lpwstr>3-Heights(TM) PDF Security Shell 4.8.25.2 (http://www.pdf-tools.com)</vt:lpwstr>
  </property>
</Properties>
</file>