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78" r:id="rId3"/>
    <p:sldId id="259" r:id="rId4"/>
    <p:sldId id="300" r:id="rId5"/>
    <p:sldId id="302" r:id="rId6"/>
    <p:sldId id="301" r:id="rId7"/>
    <p:sldId id="303" r:id="rId8"/>
    <p:sldId id="305" r:id="rId9"/>
    <p:sldId id="306" r:id="rId10"/>
    <p:sldId id="307" r:id="rId11"/>
    <p:sldId id="308" r:id="rId12"/>
    <p:sldId id="315" r:id="rId13"/>
    <p:sldId id="309" r:id="rId14"/>
    <p:sldId id="310" r:id="rId15"/>
    <p:sldId id="311" r:id="rId16"/>
    <p:sldId id="312" r:id="rId17"/>
    <p:sldId id="313" r:id="rId18"/>
    <p:sldId id="314" r:id="rId19"/>
    <p:sldId id="319" r:id="rId20"/>
    <p:sldId id="320" r:id="rId21"/>
    <p:sldId id="304" r:id="rId22"/>
    <p:sldId id="317" r:id="rId23"/>
    <p:sldId id="316" r:id="rId24"/>
    <p:sldId id="318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060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730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182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027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203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586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134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266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418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809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411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smtClean="0"/>
              <a:t>4/30/2024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066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z0892-99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5521" y="-198580"/>
            <a:ext cx="10058400" cy="3566160"/>
          </a:xfrm>
        </p:spPr>
        <p:txBody>
          <a:bodyPr/>
          <a:lstStyle/>
          <a:p>
            <a:r>
              <a:rPr lang="uk-UA" dirty="0" smtClean="0"/>
              <a:t>Облік витрат </a:t>
            </a:r>
            <a:r>
              <a:rPr lang="uk-UA" dirty="0" smtClean="0"/>
              <a:t>майбутніх </a:t>
            </a:r>
            <a:r>
              <a:rPr lang="uk-UA" dirty="0" smtClean="0"/>
              <a:t>періодів</a:t>
            </a:r>
            <a:endParaRPr lang="ru-RU" dirty="0"/>
          </a:p>
        </p:txBody>
      </p:sp>
      <p:pic>
        <p:nvPicPr>
          <p:cNvPr id="1026" name="Picture 2" descr="http://tr.sfs.gov.ua/data/material/000/088/135951/preview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612" y="3648973"/>
            <a:ext cx="3947276" cy="2458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78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2522" y="845298"/>
            <a:ext cx="7581900" cy="439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58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096" y="667467"/>
            <a:ext cx="10152123" cy="353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55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778" y="1000664"/>
            <a:ext cx="10904058" cy="3998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86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86928" y="1742537"/>
            <a:ext cx="980823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За дебетом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рахунку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39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відображається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накопичення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витрат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майбутніх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періодів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, за кредитом -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їх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списання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(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розподіл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) та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включення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до складу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витрат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звітного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періоду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.</a:t>
            </a:r>
          </a:p>
          <a:p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Рахунок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39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може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мати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залишок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лише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за дебетом. Сума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залишку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за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рахунком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39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показує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величину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витрат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майбутніх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періодів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,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які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 не </a:t>
            </a:r>
            <a:r>
              <a:rPr lang="ru-RU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розподілено</a:t>
            </a:r>
            <a:r>
              <a:rPr lang="ru-RU" sz="2800" dirty="0">
                <a:solidFill>
                  <a:srgbClr val="222222"/>
                </a:solidFill>
                <a:latin typeface="Georgia" panose="02040502050405020303" pitchFamily="18" charset="0"/>
              </a:rPr>
              <a:t>.</a:t>
            </a:r>
            <a:endParaRPr lang="ru-RU" sz="2800" b="0" i="0" dirty="0">
              <a:solidFill>
                <a:srgbClr val="222222"/>
              </a:solidFill>
              <a:effectLst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66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169" y="1009291"/>
            <a:ext cx="11080040" cy="3958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09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366" y="187189"/>
            <a:ext cx="10851671" cy="6496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58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4436" y="187354"/>
            <a:ext cx="8877300" cy="608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779" y="789497"/>
            <a:ext cx="8134350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66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718" y="124544"/>
            <a:ext cx="9525000" cy="622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78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581" y="253670"/>
            <a:ext cx="10791825" cy="614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39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0717" y="301925"/>
            <a:ext cx="10701253" cy="1538779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Arial Black" panose="020B0A04020102020204" pitchFamily="34" charset="0"/>
              </a:rPr>
              <a:t>Облік </a:t>
            </a:r>
            <a:r>
              <a:rPr lang="uk-UA" sz="3200" b="1" dirty="0">
                <a:latin typeface="Arial Black" panose="020B0A04020102020204" pitchFamily="34" charset="0"/>
              </a:rPr>
              <a:t>витрат майбутніх періодів </a:t>
            </a: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/>
              <a:t/>
            </a:r>
            <a:br>
              <a:rPr lang="uk-UA" sz="3200" dirty="0"/>
            </a:br>
            <a:r>
              <a:rPr lang="uk-UA" sz="3200" b="1" dirty="0" smtClean="0"/>
              <a:t>Нормативна база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9729" y="1616417"/>
            <a:ext cx="10528723" cy="3757840"/>
          </a:xfrm>
        </p:spPr>
        <p:txBody>
          <a:bodyPr>
            <a:normAutofit fontScale="85000" lnSpcReduction="20000"/>
          </a:bodyPr>
          <a:lstStyle/>
          <a:p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НП(С)БО 1 «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uk-UA" dirty="0" smtClean="0"/>
              <a:t>»</a:t>
            </a:r>
          </a:p>
          <a:p>
            <a:pPr marL="457200" indent="-457200">
              <a:buAutoNum type="arabicPeriod"/>
            </a:pPr>
            <a:r>
              <a:rPr lang="uk-UA" dirty="0" smtClean="0"/>
              <a:t>П(С)БО 16 «Витрати»</a:t>
            </a:r>
          </a:p>
          <a:p>
            <a:pPr marL="457200" indent="-457200">
              <a:buAutoNum type="arabicPeriod"/>
            </a:pPr>
            <a:r>
              <a:rPr lang="ru-RU" dirty="0"/>
              <a:t>МЕТОДИЧНІ </a:t>
            </a:r>
            <a:r>
              <a:rPr lang="ru-RU" dirty="0" smtClean="0"/>
              <a:t>РЕКОМЕНДАЦІЇ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/>
              <a:t>заповнення</a:t>
            </a:r>
            <a:r>
              <a:rPr lang="ru-RU" dirty="0"/>
              <a:t> форм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 smtClean="0"/>
              <a:t>звітності</a:t>
            </a:r>
            <a:r>
              <a:rPr lang="ru-RU" dirty="0" smtClean="0"/>
              <a:t>, </a:t>
            </a:r>
            <a:r>
              <a:rPr lang="ru-RU" dirty="0" err="1" smtClean="0"/>
              <a:t>ЗАТВЕРДЖЕНі</a:t>
            </a:r>
            <a:r>
              <a:rPr lang="ru-RU" dirty="0" smtClean="0"/>
              <a:t> Наказом </a:t>
            </a:r>
            <a:r>
              <a:rPr lang="ru-RU" dirty="0" err="1" smtClean="0"/>
              <a:t>Міністерства</a:t>
            </a:r>
            <a:r>
              <a:rPr lang="ru-RU" dirty="0" smtClean="0"/>
              <a:t> </a:t>
            </a:r>
            <a:r>
              <a:rPr lang="ru-RU" dirty="0" err="1" smtClean="0"/>
              <a:t>фінансів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28.03.2013 р. </a:t>
            </a:r>
            <a:r>
              <a:rPr lang="ru-RU" dirty="0"/>
              <a:t>№ 433</a:t>
            </a:r>
            <a:endParaRPr lang="ru-RU" dirty="0" smtClean="0"/>
          </a:p>
          <a:p>
            <a:pPr marL="457200" indent="-457200">
              <a:buAutoNum type="arabicPeriod"/>
            </a:pPr>
            <a:r>
              <a:rPr lang="ru-RU" dirty="0" err="1" smtClean="0"/>
              <a:t>Методичні</a:t>
            </a:r>
            <a:r>
              <a:rPr lang="ru-RU" dirty="0" smtClean="0"/>
              <a:t> </a:t>
            </a:r>
            <a:r>
              <a:rPr lang="ru-RU" dirty="0" err="1" smtClean="0"/>
              <a:t>рекомендації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собівартості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(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) у </a:t>
            </a:r>
            <a:r>
              <a:rPr lang="ru-RU" dirty="0" err="1"/>
              <a:t>промисловості</a:t>
            </a:r>
            <a:r>
              <a:rPr lang="ru-RU" dirty="0"/>
              <a:t>, наказ </a:t>
            </a:r>
            <a:r>
              <a:rPr lang="ru-RU" dirty="0" err="1"/>
              <a:t>Мінпромполітики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09.07.2007 р. № </a:t>
            </a:r>
            <a:r>
              <a:rPr lang="ru-RU" dirty="0" smtClean="0"/>
              <a:t>373</a:t>
            </a:r>
          </a:p>
          <a:p>
            <a:pPr marL="457200" indent="-457200">
              <a:buAutoNum type="arabicPeriod"/>
            </a:pPr>
            <a:r>
              <a:rPr lang="ru-RU" dirty="0" smtClean="0"/>
              <a:t>ІНСТРУКЦІЯ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про </a:t>
            </a:r>
            <a:r>
              <a:rPr lang="ru-RU" dirty="0" err="1"/>
              <a:t>застосування</a:t>
            </a:r>
            <a:r>
              <a:rPr lang="ru-RU" dirty="0"/>
              <a:t> </a:t>
            </a:r>
            <a:r>
              <a:rPr lang="ru-RU" dirty="0">
                <a:solidFill>
                  <a:schemeClr val="tx1"/>
                </a:solidFill>
                <a:hlinkClick r:id="rId2"/>
              </a:rPr>
              <a:t>Плану </a:t>
            </a:r>
            <a:r>
              <a:rPr lang="ru-RU" dirty="0" err="1">
                <a:solidFill>
                  <a:schemeClr val="tx1"/>
                </a:solidFill>
                <a:hlinkClick r:id="rId2"/>
              </a:rPr>
              <a:t>рахунків</a:t>
            </a:r>
            <a:r>
              <a:rPr lang="ru-RU" dirty="0">
                <a:solidFill>
                  <a:schemeClr val="tx1"/>
                </a:solidFill>
                <a:hlinkClick r:id="rId2"/>
              </a:rPr>
              <a:t> </a:t>
            </a:r>
            <a:r>
              <a:rPr lang="ru-RU" dirty="0" err="1">
                <a:solidFill>
                  <a:schemeClr val="tx1"/>
                </a:solidFill>
                <a:hlinkClick r:id="rId2"/>
              </a:rPr>
              <a:t>бухгалтерського</a:t>
            </a:r>
            <a:r>
              <a:rPr lang="ru-RU" dirty="0">
                <a:solidFill>
                  <a:schemeClr val="tx1"/>
                </a:solidFill>
                <a:hlinkClick r:id="rId2"/>
              </a:rPr>
              <a:t> </a:t>
            </a:r>
            <a:r>
              <a:rPr lang="ru-RU" dirty="0" err="1">
                <a:solidFill>
                  <a:schemeClr val="tx1"/>
                </a:solidFill>
                <a:hlinkClick r:id="rId2"/>
              </a:rPr>
              <a:t>обліку</a:t>
            </a:r>
            <a:r>
              <a:rPr lang="ru-RU" dirty="0">
                <a:solidFill>
                  <a:schemeClr val="tx1"/>
                </a:solidFill>
                <a:hlinkClick r:id="rId2"/>
              </a:rPr>
              <a:t> </a:t>
            </a:r>
            <a:r>
              <a:rPr lang="ru-RU" dirty="0" err="1">
                <a:solidFill>
                  <a:schemeClr val="tx1"/>
                </a:solidFill>
                <a:hlinkClick r:id="rId2"/>
              </a:rPr>
              <a:t>активів</a:t>
            </a:r>
            <a:r>
              <a:rPr lang="ru-RU" dirty="0">
                <a:solidFill>
                  <a:schemeClr val="tx1"/>
                </a:solidFill>
                <a:hlinkClick r:id="rId2"/>
              </a:rPr>
              <a:t>, </a:t>
            </a:r>
            <a:r>
              <a:rPr lang="ru-RU" dirty="0" err="1">
                <a:solidFill>
                  <a:schemeClr val="tx1"/>
                </a:solidFill>
                <a:hlinkClick r:id="rId2"/>
              </a:rPr>
              <a:t>капіталу</a:t>
            </a:r>
            <a:r>
              <a:rPr lang="ru-RU" dirty="0">
                <a:solidFill>
                  <a:schemeClr val="tx1"/>
                </a:solidFill>
                <a:hlinkClick r:id="rId2"/>
              </a:rPr>
              <a:t>, </a:t>
            </a:r>
            <a:r>
              <a:rPr lang="ru-RU" dirty="0" err="1">
                <a:solidFill>
                  <a:schemeClr val="tx1"/>
                </a:solidFill>
                <a:hlinkClick r:id="rId2"/>
              </a:rPr>
              <a:t>зобов'язань</a:t>
            </a:r>
            <a:r>
              <a:rPr lang="ru-RU" dirty="0">
                <a:solidFill>
                  <a:schemeClr val="tx1"/>
                </a:solidFill>
                <a:hlinkClick r:id="rId2"/>
              </a:rPr>
              <a:t> і </a:t>
            </a:r>
            <a:r>
              <a:rPr lang="ru-RU" dirty="0" err="1">
                <a:solidFill>
                  <a:schemeClr val="tx1"/>
                </a:solidFill>
                <a:hlinkClick r:id="rId2"/>
              </a:rPr>
              <a:t>господарських</a:t>
            </a:r>
            <a:r>
              <a:rPr lang="ru-RU" dirty="0">
                <a:solidFill>
                  <a:schemeClr val="tx1"/>
                </a:solidFill>
                <a:hlinkClick r:id="rId2"/>
              </a:rPr>
              <a:t> </a:t>
            </a:r>
            <a:r>
              <a:rPr lang="ru-RU" dirty="0" err="1">
                <a:solidFill>
                  <a:schemeClr val="tx1"/>
                </a:solidFill>
                <a:hlinkClick r:id="rId2"/>
              </a:rPr>
              <a:t>операцій</a:t>
            </a:r>
            <a:r>
              <a:rPr lang="ru-RU" dirty="0">
                <a:solidFill>
                  <a:schemeClr val="tx1"/>
                </a:solidFill>
                <a:hlinkClick r:id="rId2"/>
              </a:rPr>
              <a:t> </a:t>
            </a:r>
            <a:r>
              <a:rPr lang="ru-RU" dirty="0" err="1">
                <a:solidFill>
                  <a:schemeClr val="tx1"/>
                </a:solidFill>
                <a:hlinkClick r:id="rId2"/>
              </a:rPr>
              <a:t>підприємств</a:t>
            </a:r>
            <a:r>
              <a:rPr lang="ru-RU" dirty="0">
                <a:solidFill>
                  <a:schemeClr val="tx1"/>
                </a:solidFill>
                <a:hlinkClick r:id="rId2"/>
              </a:rPr>
              <a:t> і </a:t>
            </a:r>
            <a:r>
              <a:rPr lang="ru-RU" dirty="0" err="1" smtClean="0">
                <a:solidFill>
                  <a:schemeClr val="tx1"/>
                </a:solidFill>
                <a:hlinkClick r:id="rId2"/>
              </a:rPr>
              <a:t>організацій</a:t>
            </a:r>
            <a:endParaRPr lang="ru-RU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23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984" y="193285"/>
            <a:ext cx="10677525" cy="614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38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595223" y="267419"/>
            <a:ext cx="11102196" cy="5978106"/>
          </a:xfrm>
        </p:spPr>
        <p:txBody>
          <a:bodyPr>
            <a:normAutofit/>
          </a:bodyPr>
          <a:lstStyle/>
          <a:p>
            <a:r>
              <a:rPr lang="ru-RU" sz="2800" b="1" dirty="0" err="1"/>
              <a:t>Витрати</a:t>
            </a:r>
            <a:r>
              <a:rPr lang="ru-RU" sz="2800" b="1" dirty="0"/>
              <a:t> </a:t>
            </a:r>
            <a:r>
              <a:rPr lang="ru-RU" sz="2800" b="1" dirty="0" err="1"/>
              <a:t>майбутніх</a:t>
            </a:r>
            <a:r>
              <a:rPr lang="ru-RU" sz="2800" b="1" dirty="0"/>
              <a:t> </a:t>
            </a:r>
            <a:r>
              <a:rPr lang="ru-RU" sz="2800" b="1" dirty="0" err="1"/>
              <a:t>періодів</a:t>
            </a:r>
            <a:r>
              <a:rPr lang="ru-RU" sz="2800" b="1" dirty="0"/>
              <a:t> </a:t>
            </a:r>
            <a:r>
              <a:rPr lang="ru-RU" sz="2800" b="1" dirty="0" err="1"/>
              <a:t>можна</a:t>
            </a:r>
            <a:r>
              <a:rPr lang="ru-RU" sz="2800" b="1" dirty="0"/>
              <a:t> </a:t>
            </a:r>
            <a:r>
              <a:rPr lang="ru-RU" sz="2800" b="1" dirty="0" err="1"/>
              <a:t>класифікувати</a:t>
            </a:r>
            <a:r>
              <a:rPr lang="ru-RU" sz="2800" b="1" dirty="0"/>
              <a:t> </a:t>
            </a:r>
            <a:r>
              <a:rPr lang="ru-RU" sz="2800" b="1" dirty="0" err="1"/>
              <a:t>наступним</a:t>
            </a:r>
            <a:r>
              <a:rPr lang="ru-RU" sz="2800" b="1" dirty="0"/>
              <a:t> чином:</a:t>
            </a:r>
          </a:p>
          <a:p>
            <a:r>
              <a:rPr lang="ru-RU" sz="2800" dirty="0"/>
              <a:t>- за видами </a:t>
            </a:r>
            <a:r>
              <a:rPr lang="ru-RU" sz="2800" dirty="0" err="1"/>
              <a:t>діяльності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сприятиме</a:t>
            </a:r>
            <a:r>
              <a:rPr lang="ru-RU" sz="2800" dirty="0"/>
              <a:t> </a:t>
            </a:r>
            <a:r>
              <a:rPr lang="ru-RU" sz="2800" dirty="0" err="1"/>
              <a:t>визначенню</a:t>
            </a:r>
            <a:r>
              <a:rPr lang="ru-RU" sz="2800" dirty="0"/>
              <a:t> </a:t>
            </a:r>
            <a:r>
              <a:rPr lang="ru-RU" sz="2800" dirty="0" err="1"/>
              <a:t>напрямів</a:t>
            </a:r>
            <a:r>
              <a:rPr lang="ru-RU" sz="2800" dirty="0"/>
              <a:t>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здійснення</a:t>
            </a:r>
            <a:r>
              <a:rPr lang="ru-RU" sz="2800" dirty="0"/>
              <a:t> (</a:t>
            </a:r>
            <a:r>
              <a:rPr lang="ru-RU" sz="2800" dirty="0" err="1"/>
              <a:t>використання</a:t>
            </a:r>
            <a:r>
              <a:rPr lang="ru-RU" sz="2800" dirty="0"/>
              <a:t>) та </a:t>
            </a:r>
            <a:r>
              <a:rPr lang="ru-RU" sz="2800" dirty="0" err="1"/>
              <a:t>впливу</a:t>
            </a:r>
            <a:r>
              <a:rPr lang="ru-RU" sz="2800" dirty="0"/>
              <a:t> на </a:t>
            </a:r>
            <a:r>
              <a:rPr lang="ru-RU" sz="2800" dirty="0" err="1"/>
              <a:t>конкретні</a:t>
            </a:r>
            <a:r>
              <a:rPr lang="ru-RU" sz="2800" dirty="0"/>
              <a:t> </a:t>
            </a:r>
            <a:r>
              <a:rPr lang="ru-RU" sz="2800" dirty="0" err="1"/>
              <a:t>показники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: </a:t>
            </a:r>
            <a:r>
              <a:rPr lang="ru-RU" sz="2800" dirty="0" err="1"/>
              <a:t>операційна</a:t>
            </a:r>
            <a:r>
              <a:rPr lang="ru-RU" sz="2800" dirty="0"/>
              <a:t> (</a:t>
            </a:r>
            <a:r>
              <a:rPr lang="ru-RU" sz="2800" dirty="0" err="1"/>
              <a:t>адміністративні</a:t>
            </a:r>
            <a:r>
              <a:rPr lang="ru-RU" sz="2800" dirty="0"/>
              <a:t>, </a:t>
            </a:r>
            <a:r>
              <a:rPr lang="ru-RU" sz="2800" dirty="0" err="1"/>
              <a:t>витрати</a:t>
            </a:r>
            <a:r>
              <a:rPr lang="ru-RU" sz="2800" dirty="0"/>
              <a:t> на </a:t>
            </a:r>
            <a:r>
              <a:rPr lang="ru-RU" sz="2800" dirty="0" err="1"/>
              <a:t>збут</a:t>
            </a:r>
            <a:r>
              <a:rPr lang="ru-RU" sz="2800" dirty="0"/>
              <a:t> </a:t>
            </a:r>
            <a:r>
              <a:rPr lang="ru-RU" sz="2800" dirty="0" err="1"/>
              <a:t>чи</a:t>
            </a:r>
            <a:r>
              <a:rPr lang="ru-RU" sz="2800" dirty="0"/>
              <a:t> </a:t>
            </a:r>
            <a:r>
              <a:rPr lang="ru-RU" sz="2800" dirty="0" err="1"/>
              <a:t>інші</a:t>
            </a:r>
            <a:r>
              <a:rPr lang="ru-RU" sz="2800" dirty="0"/>
              <a:t> </a:t>
            </a:r>
            <a:r>
              <a:rPr lang="ru-RU" sz="2800" dirty="0" err="1"/>
              <a:t>операційні</a:t>
            </a:r>
            <a:r>
              <a:rPr lang="ru-RU" sz="2800" dirty="0"/>
              <a:t> </a:t>
            </a:r>
            <a:r>
              <a:rPr lang="ru-RU" sz="2800" dirty="0" err="1"/>
              <a:t>витрати</a:t>
            </a:r>
            <a:r>
              <a:rPr lang="ru-RU" sz="2800" dirty="0"/>
              <a:t>), </a:t>
            </a:r>
            <a:r>
              <a:rPr lang="ru-RU" sz="2800" dirty="0" err="1"/>
              <a:t>інвестиційна</a:t>
            </a:r>
            <a:r>
              <a:rPr lang="ru-RU" sz="2800" dirty="0"/>
              <a:t> (</a:t>
            </a:r>
            <a:r>
              <a:rPr lang="ru-RU" sz="2800" dirty="0" err="1"/>
              <a:t>витрати</a:t>
            </a:r>
            <a:r>
              <a:rPr lang="ru-RU" sz="2800" dirty="0"/>
              <a:t> з </a:t>
            </a:r>
            <a:r>
              <a:rPr lang="ru-RU" sz="2800" dirty="0" err="1"/>
              <a:t>проектування</a:t>
            </a:r>
            <a:r>
              <a:rPr lang="ru-RU" sz="2800" dirty="0"/>
              <a:t> </a:t>
            </a:r>
            <a:r>
              <a:rPr lang="ru-RU" sz="2800" dirty="0" err="1"/>
              <a:t>об’єктів</a:t>
            </a:r>
            <a:r>
              <a:rPr lang="ru-RU" sz="2800" dirty="0"/>
              <a:t> </a:t>
            </a:r>
            <a:r>
              <a:rPr lang="ru-RU" sz="2800" dirty="0" err="1"/>
              <a:t>будівництва</a:t>
            </a:r>
            <a:r>
              <a:rPr lang="ru-RU" sz="2800" dirty="0"/>
              <a:t> </a:t>
            </a:r>
            <a:r>
              <a:rPr lang="ru-RU" sz="2800" dirty="0" err="1"/>
              <a:t>майбутніх</a:t>
            </a:r>
            <a:r>
              <a:rPr lang="ru-RU" sz="2800" dirty="0"/>
              <a:t> </a:t>
            </a:r>
            <a:r>
              <a:rPr lang="ru-RU" sz="2800" dirty="0" err="1"/>
              <a:t>років</a:t>
            </a:r>
            <a:r>
              <a:rPr lang="ru-RU" sz="2800" dirty="0"/>
              <a:t>, </a:t>
            </a:r>
            <a:r>
              <a:rPr lang="ru-RU" sz="2800" dirty="0" err="1"/>
              <a:t>переобладнання</a:t>
            </a:r>
            <a:r>
              <a:rPr lang="ru-RU" sz="2800" dirty="0"/>
              <a:t> </a:t>
            </a:r>
            <a:r>
              <a:rPr lang="ru-RU" sz="2800" dirty="0" err="1"/>
              <a:t>будинків</a:t>
            </a:r>
            <a:r>
              <a:rPr lang="ru-RU" sz="2800" dirty="0"/>
              <a:t>, </a:t>
            </a:r>
            <a:r>
              <a:rPr lang="ru-RU" sz="2800" dirty="0" err="1"/>
              <a:t>споруд</a:t>
            </a:r>
            <a:r>
              <a:rPr lang="ru-RU" sz="2800" dirty="0"/>
              <a:t> </a:t>
            </a:r>
            <a:r>
              <a:rPr lang="ru-RU" sz="2800" dirty="0" err="1"/>
              <a:t>тощо</a:t>
            </a:r>
            <a:r>
              <a:rPr lang="ru-RU" sz="2800" dirty="0"/>
              <a:t>), </a:t>
            </a:r>
            <a:r>
              <a:rPr lang="ru-RU" sz="2800" dirty="0" err="1"/>
              <a:t>фінансова</a:t>
            </a:r>
            <a:r>
              <a:rPr lang="ru-RU" sz="2800" dirty="0"/>
              <a:t> (</a:t>
            </a:r>
            <a:r>
              <a:rPr lang="ru-RU" sz="2800" dirty="0" err="1"/>
              <a:t>витрати</a:t>
            </a:r>
            <a:r>
              <a:rPr lang="ru-RU" sz="2800" dirty="0"/>
              <a:t> </a:t>
            </a:r>
            <a:r>
              <a:rPr lang="ru-RU" sz="2800" dirty="0" err="1"/>
              <a:t>зі</a:t>
            </a:r>
            <a:r>
              <a:rPr lang="ru-RU" sz="2800" dirty="0"/>
              <a:t> </a:t>
            </a:r>
            <a:r>
              <a:rPr lang="ru-RU" sz="2800" dirty="0" err="1"/>
              <a:t>сплати</a:t>
            </a:r>
            <a:r>
              <a:rPr lang="ru-RU" sz="2800" dirty="0"/>
              <a:t> </a:t>
            </a:r>
            <a:r>
              <a:rPr lang="ru-RU" sz="2800" dirty="0" err="1"/>
              <a:t>лізингових</a:t>
            </a:r>
            <a:r>
              <a:rPr lang="ru-RU" sz="2800" dirty="0"/>
              <a:t> </a:t>
            </a:r>
            <a:r>
              <a:rPr lang="ru-RU" sz="2800" dirty="0" err="1"/>
              <a:t>платежів</a:t>
            </a:r>
            <a:r>
              <a:rPr lang="ru-RU" sz="2800" dirty="0"/>
              <a:t> </a:t>
            </a:r>
            <a:r>
              <a:rPr lang="ru-RU" sz="2800" dirty="0" err="1"/>
              <a:t>тощо</a:t>
            </a:r>
            <a:r>
              <a:rPr lang="ru-RU" sz="2800" dirty="0"/>
              <a:t>), </a:t>
            </a:r>
            <a:r>
              <a:rPr lang="ru-RU" sz="2800" dirty="0" err="1"/>
              <a:t>інша</a:t>
            </a:r>
            <a:r>
              <a:rPr lang="ru-RU" sz="2800" dirty="0"/>
              <a:t> </a:t>
            </a:r>
            <a:r>
              <a:rPr lang="ru-RU" sz="2800" dirty="0" err="1"/>
              <a:t>діяльність</a:t>
            </a:r>
            <a:r>
              <a:rPr lang="ru-RU" sz="2800" dirty="0" smtClean="0"/>
              <a:t>;</a:t>
            </a:r>
          </a:p>
          <a:p>
            <a:r>
              <a:rPr lang="ru-RU" sz="2800" dirty="0"/>
              <a:t>- за </a:t>
            </a:r>
            <a:r>
              <a:rPr lang="ru-RU" sz="2800" dirty="0" err="1"/>
              <a:t>ознакою</a:t>
            </a:r>
            <a:r>
              <a:rPr lang="ru-RU" sz="2800" dirty="0"/>
              <a:t> часу, </a:t>
            </a:r>
            <a:r>
              <a:rPr lang="ru-RU" sz="2800" dirty="0" err="1"/>
              <a:t>розподіляючи</a:t>
            </a:r>
            <a:r>
              <a:rPr lang="ru-RU" sz="2800" dirty="0"/>
              <a:t> </a:t>
            </a:r>
            <a:r>
              <a:rPr lang="ru-RU" sz="2800" dirty="0" err="1"/>
              <a:t>їх</a:t>
            </a:r>
            <a:r>
              <a:rPr lang="ru-RU" sz="2800" dirty="0"/>
              <a:t> на </a:t>
            </a:r>
            <a:r>
              <a:rPr lang="ru-RU" sz="2800" dirty="0" err="1"/>
              <a:t>короткострокові</a:t>
            </a:r>
            <a:r>
              <a:rPr lang="ru-RU" sz="2800" dirty="0"/>
              <a:t> (строк </a:t>
            </a:r>
            <a:r>
              <a:rPr lang="ru-RU" sz="2800" dirty="0" err="1"/>
              <a:t>списання</a:t>
            </a:r>
            <a:r>
              <a:rPr lang="ru-RU" sz="2800" dirty="0"/>
              <a:t> </a:t>
            </a:r>
            <a:r>
              <a:rPr lang="ru-RU" sz="2800" dirty="0" err="1"/>
              <a:t>яких</a:t>
            </a:r>
            <a:r>
              <a:rPr lang="ru-RU" sz="2800" dirty="0"/>
              <a:t> не </a:t>
            </a:r>
            <a:r>
              <a:rPr lang="ru-RU" sz="2800" dirty="0" err="1"/>
              <a:t>перевищує</a:t>
            </a:r>
            <a:r>
              <a:rPr lang="ru-RU" sz="2800" dirty="0"/>
              <a:t> 12 </a:t>
            </a:r>
            <a:r>
              <a:rPr lang="ru-RU" sz="2800" dirty="0" err="1"/>
              <a:t>місяців</a:t>
            </a:r>
            <a:r>
              <a:rPr lang="ru-RU" sz="2800" dirty="0"/>
              <a:t> з </a:t>
            </a:r>
            <a:r>
              <a:rPr lang="ru-RU" sz="2800" dirty="0" err="1"/>
              <a:t>дати</a:t>
            </a:r>
            <a:r>
              <a:rPr lang="ru-RU" sz="2800" dirty="0"/>
              <a:t> балансу, </a:t>
            </a:r>
            <a:r>
              <a:rPr lang="ru-RU" sz="2800" dirty="0" err="1"/>
              <a:t>тобто</a:t>
            </a:r>
            <a:r>
              <a:rPr lang="ru-RU" sz="2800" dirty="0"/>
              <a:t> </a:t>
            </a:r>
            <a:r>
              <a:rPr lang="ru-RU" sz="2800" dirty="0" err="1"/>
              <a:t>витрати</a:t>
            </a:r>
            <a:r>
              <a:rPr lang="ru-RU" sz="2800" dirty="0"/>
              <a:t> </a:t>
            </a:r>
            <a:r>
              <a:rPr lang="ru-RU" sz="2800" dirty="0" err="1"/>
              <a:t>майбутніх</a:t>
            </a:r>
            <a:r>
              <a:rPr lang="ru-RU" sz="2800" dirty="0"/>
              <a:t> </a:t>
            </a:r>
            <a:r>
              <a:rPr lang="ru-RU" sz="2800" dirty="0" err="1"/>
              <a:t>періодів</a:t>
            </a:r>
            <a:r>
              <a:rPr lang="ru-RU" sz="2800" dirty="0"/>
              <a:t> </a:t>
            </a:r>
            <a:r>
              <a:rPr lang="ru-RU" sz="2800" dirty="0" err="1"/>
              <a:t>призначені</a:t>
            </a:r>
            <a:r>
              <a:rPr lang="ru-RU" sz="2800" dirty="0"/>
              <a:t> для </a:t>
            </a:r>
            <a:r>
              <a:rPr lang="ru-RU" sz="2800" dirty="0" err="1"/>
              <a:t>розподілу</a:t>
            </a:r>
            <a:r>
              <a:rPr lang="ru-RU" sz="2800" dirty="0"/>
              <a:t> у </a:t>
            </a:r>
            <a:r>
              <a:rPr lang="ru-RU" sz="2800" dirty="0" err="1"/>
              <a:t>звітному</a:t>
            </a:r>
            <a:r>
              <a:rPr lang="ru-RU" sz="2800" dirty="0"/>
              <a:t> </a:t>
            </a:r>
            <a:r>
              <a:rPr lang="ru-RU" sz="2800" dirty="0" err="1"/>
              <a:t>періоді</a:t>
            </a:r>
            <a:r>
              <a:rPr lang="ru-RU" sz="2800" dirty="0"/>
              <a:t>) та </a:t>
            </a:r>
            <a:r>
              <a:rPr lang="ru-RU" sz="2800" dirty="0" err="1"/>
              <a:t>довгострокові</a:t>
            </a:r>
            <a:r>
              <a:rPr lang="ru-RU" sz="2800" dirty="0"/>
              <a:t> (</a:t>
            </a:r>
            <a:r>
              <a:rPr lang="ru-RU" sz="2800" dirty="0" err="1"/>
              <a:t>розподіл</a:t>
            </a:r>
            <a:r>
              <a:rPr lang="ru-RU" sz="2800" dirty="0"/>
              <a:t> </a:t>
            </a:r>
            <a:r>
              <a:rPr lang="ru-RU" sz="2800" dirty="0" err="1"/>
              <a:t>витрат</a:t>
            </a:r>
            <a:r>
              <a:rPr lang="ru-RU" sz="2800" dirty="0"/>
              <a:t> </a:t>
            </a:r>
            <a:r>
              <a:rPr lang="ru-RU" sz="2800" dirty="0" err="1"/>
              <a:t>планується</a:t>
            </a:r>
            <a:r>
              <a:rPr lang="ru-RU" sz="2800" dirty="0"/>
              <a:t> </a:t>
            </a:r>
            <a:r>
              <a:rPr lang="ru-RU" sz="2800" dirty="0" err="1"/>
              <a:t>більше</a:t>
            </a:r>
            <a:r>
              <a:rPr lang="ru-RU" sz="2800" dirty="0"/>
              <a:t> одного року, </a:t>
            </a:r>
            <a:r>
              <a:rPr lang="ru-RU" sz="2800" dirty="0" err="1"/>
              <a:t>тобто</a:t>
            </a:r>
            <a:r>
              <a:rPr lang="ru-RU" sz="2800" dirty="0"/>
              <a:t> строк </a:t>
            </a:r>
            <a:r>
              <a:rPr lang="ru-RU" sz="2800" dirty="0" err="1"/>
              <a:t>списання</a:t>
            </a:r>
            <a:r>
              <a:rPr lang="ru-RU" sz="2800" dirty="0"/>
              <a:t> </a:t>
            </a:r>
            <a:r>
              <a:rPr lang="ru-RU" sz="2800" dirty="0" err="1"/>
              <a:t>яких</a:t>
            </a:r>
            <a:r>
              <a:rPr lang="ru-RU" sz="2800" dirty="0"/>
              <a:t> </a:t>
            </a:r>
            <a:r>
              <a:rPr lang="ru-RU" sz="2800" dirty="0" err="1"/>
              <a:t>перевищує</a:t>
            </a:r>
            <a:r>
              <a:rPr lang="ru-RU" sz="2800" dirty="0"/>
              <a:t> 12 </a:t>
            </a:r>
            <a:r>
              <a:rPr lang="ru-RU" sz="2800" dirty="0" err="1"/>
              <a:t>місяців</a:t>
            </a:r>
            <a:r>
              <a:rPr lang="ru-RU" sz="2800" dirty="0"/>
              <a:t> з </a:t>
            </a:r>
            <a:r>
              <a:rPr lang="ru-RU" sz="2800" dirty="0" err="1"/>
              <a:t>дати</a:t>
            </a:r>
            <a:r>
              <a:rPr lang="ru-RU" sz="2800" dirty="0"/>
              <a:t> балансу).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5464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595223" y="267419"/>
            <a:ext cx="11102196" cy="5978106"/>
          </a:xfrm>
        </p:spPr>
        <p:txBody>
          <a:bodyPr>
            <a:normAutofit fontScale="92500"/>
          </a:bodyPr>
          <a:lstStyle/>
          <a:p>
            <a:r>
              <a:rPr lang="ru-RU" sz="2800" dirty="0" err="1"/>
              <a:t>Наприклад</a:t>
            </a:r>
            <a:r>
              <a:rPr lang="ru-RU" sz="2800" dirty="0"/>
              <a:t>, </a:t>
            </a:r>
            <a:r>
              <a:rPr lang="ru-RU" sz="2800" b="1" dirty="0"/>
              <a:t>до </a:t>
            </a:r>
            <a:r>
              <a:rPr lang="ru-RU" sz="2800" b="1" dirty="0" err="1"/>
              <a:t>короткострокових</a:t>
            </a:r>
            <a:r>
              <a:rPr lang="ru-RU" sz="2800" b="1" dirty="0"/>
              <a:t> </a:t>
            </a:r>
            <a:r>
              <a:rPr lang="ru-RU" sz="2800" b="1" dirty="0" err="1"/>
              <a:t>витрат</a:t>
            </a:r>
            <a:r>
              <a:rPr lang="ru-RU" sz="2800" b="1" dirty="0"/>
              <a:t> </a:t>
            </a:r>
            <a:r>
              <a:rPr lang="ru-RU" sz="2800" b="1" dirty="0" err="1"/>
              <a:t>майбутніх</a:t>
            </a:r>
            <a:r>
              <a:rPr lang="ru-RU" sz="2800" b="1" dirty="0"/>
              <a:t> </a:t>
            </a:r>
            <a:r>
              <a:rPr lang="ru-RU" sz="2800" b="1" dirty="0" err="1"/>
              <a:t>періодів</a:t>
            </a:r>
            <a:r>
              <a:rPr lang="ru-RU" sz="2800" b="1" dirty="0"/>
              <a:t> </a:t>
            </a:r>
            <a:r>
              <a:rPr lang="ru-RU" sz="2800" dirty="0" err="1"/>
              <a:t>найчастіше</a:t>
            </a:r>
            <a:r>
              <a:rPr lang="ru-RU" sz="2800" dirty="0"/>
              <a:t> </a:t>
            </a:r>
            <a:r>
              <a:rPr lang="ru-RU" sz="2800" dirty="0" err="1"/>
              <a:t>відносяться</a:t>
            </a:r>
            <a:r>
              <a:rPr lang="ru-RU" sz="2800" dirty="0"/>
              <a:t> </a:t>
            </a:r>
            <a:r>
              <a:rPr lang="ru-RU" sz="2800" dirty="0" err="1"/>
              <a:t>витрати</a:t>
            </a:r>
            <a:r>
              <a:rPr lang="ru-RU" sz="2800" dirty="0"/>
              <a:t> на оплату </a:t>
            </a:r>
            <a:r>
              <a:rPr lang="ru-RU" sz="2800" dirty="0" err="1"/>
              <a:t>телефонних</a:t>
            </a:r>
            <a:r>
              <a:rPr lang="ru-RU" sz="2800" dirty="0"/>
              <a:t> </a:t>
            </a:r>
            <a:r>
              <a:rPr lang="ru-RU" sz="2800" dirty="0" err="1"/>
              <a:t>послуг</a:t>
            </a:r>
            <a:r>
              <a:rPr lang="ru-RU" sz="2800" dirty="0"/>
              <a:t>, </a:t>
            </a:r>
            <a:r>
              <a:rPr lang="ru-RU" sz="2800" dirty="0" err="1"/>
              <a:t>радіозв'язку</a:t>
            </a:r>
            <a:r>
              <a:rPr lang="ru-RU" sz="2800" dirty="0"/>
              <a:t>, на </a:t>
            </a:r>
            <a:r>
              <a:rPr lang="ru-RU" sz="2800" dirty="0" err="1"/>
              <a:t>підписку</a:t>
            </a:r>
            <a:r>
              <a:rPr lang="ru-RU" sz="2800" dirty="0"/>
              <a:t> </a:t>
            </a:r>
            <a:r>
              <a:rPr lang="ru-RU" sz="2800" dirty="0" err="1"/>
              <a:t>періодичних</a:t>
            </a:r>
            <a:r>
              <a:rPr lang="ru-RU" sz="2800" dirty="0"/>
              <a:t> </a:t>
            </a:r>
            <a:r>
              <a:rPr lang="ru-RU" sz="2800" dirty="0" err="1"/>
              <a:t>видань</a:t>
            </a:r>
            <a:r>
              <a:rPr lang="ru-RU" sz="2800" dirty="0"/>
              <a:t>, </a:t>
            </a:r>
            <a:r>
              <a:rPr lang="ru-RU" sz="2800" dirty="0" err="1"/>
              <a:t>витрати</a:t>
            </a:r>
            <a:r>
              <a:rPr lang="ru-RU" sz="2800" dirty="0"/>
              <a:t> </a:t>
            </a:r>
            <a:r>
              <a:rPr lang="ru-RU" sz="2800" dirty="0" err="1"/>
              <a:t>пов’язані</a:t>
            </a:r>
            <a:r>
              <a:rPr lang="ru-RU" sz="2800" dirty="0"/>
              <a:t> з рекламою, </a:t>
            </a:r>
            <a:r>
              <a:rPr lang="ru-RU" sz="2800" dirty="0" err="1"/>
              <a:t>витрати</a:t>
            </a:r>
            <a:r>
              <a:rPr lang="ru-RU" sz="2800" dirty="0"/>
              <a:t> на </a:t>
            </a:r>
            <a:r>
              <a:rPr lang="ru-RU" sz="2800" dirty="0" err="1"/>
              <a:t>утримання</a:t>
            </a:r>
            <a:r>
              <a:rPr lang="ru-RU" sz="2800" dirty="0"/>
              <a:t> </a:t>
            </a:r>
            <a:r>
              <a:rPr lang="ru-RU" sz="2800" dirty="0" err="1"/>
              <a:t>обладнання</a:t>
            </a:r>
            <a:r>
              <a:rPr lang="ru-RU" sz="2800" dirty="0"/>
              <a:t>, машин та </a:t>
            </a:r>
            <a:r>
              <a:rPr lang="ru-RU" sz="2800" dirty="0" err="1"/>
              <a:t>механізмів</a:t>
            </a:r>
            <a:r>
              <a:rPr lang="ru-RU" sz="2800" dirty="0"/>
              <a:t> </a:t>
            </a:r>
            <a:r>
              <a:rPr lang="ru-RU" sz="2800" dirty="0" err="1"/>
              <a:t>сезонним</a:t>
            </a:r>
            <a:r>
              <a:rPr lang="ru-RU" sz="2800" dirty="0"/>
              <a:t> характером </a:t>
            </a:r>
            <a:r>
              <a:rPr lang="ru-RU" sz="2800" dirty="0" err="1"/>
              <a:t>використання</a:t>
            </a:r>
            <a:r>
              <a:rPr lang="ru-RU" sz="2800" dirty="0"/>
              <a:t>.</a:t>
            </a:r>
          </a:p>
          <a:p>
            <a:r>
              <a:rPr lang="ru-RU" sz="2800" b="1" dirty="0"/>
              <a:t>До </a:t>
            </a:r>
            <a:r>
              <a:rPr lang="ru-RU" sz="2800" b="1" dirty="0" err="1"/>
              <a:t>довгострокових</a:t>
            </a:r>
            <a:r>
              <a:rPr lang="ru-RU" sz="2800" b="1" dirty="0"/>
              <a:t> </a:t>
            </a:r>
            <a:r>
              <a:rPr lang="ru-RU" sz="2800" b="1" dirty="0" err="1"/>
              <a:t>витрат</a:t>
            </a:r>
            <a:r>
              <a:rPr lang="ru-RU" sz="2800" dirty="0"/>
              <a:t> </a:t>
            </a:r>
            <a:r>
              <a:rPr lang="ru-RU" sz="2800" dirty="0" err="1"/>
              <a:t>відносять</a:t>
            </a:r>
            <a:r>
              <a:rPr lang="ru-RU" sz="2800" dirty="0"/>
              <a:t> </a:t>
            </a:r>
            <a:r>
              <a:rPr lang="ru-RU" sz="2800" dirty="0" err="1"/>
              <a:t>набагато</a:t>
            </a:r>
            <a:r>
              <a:rPr lang="ru-RU" sz="2800" dirty="0"/>
              <a:t> </a:t>
            </a:r>
            <a:r>
              <a:rPr lang="ru-RU" sz="2800" dirty="0" err="1"/>
              <a:t>більше</a:t>
            </a:r>
            <a:r>
              <a:rPr lang="ru-RU" sz="2800" dirty="0"/>
              <a:t>:</a:t>
            </a:r>
          </a:p>
          <a:p>
            <a:r>
              <a:rPr lang="ru-RU" sz="2800" dirty="0"/>
              <a:t>- </a:t>
            </a:r>
            <a:r>
              <a:rPr lang="ru-RU" sz="2800" dirty="0" err="1"/>
              <a:t>орендні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лізингові</a:t>
            </a:r>
            <a:r>
              <a:rPr lang="ru-RU" sz="2800" dirty="0"/>
              <a:t> </a:t>
            </a:r>
            <a:r>
              <a:rPr lang="ru-RU" sz="2800" dirty="0" err="1"/>
              <a:t>платежі</a:t>
            </a:r>
            <a:r>
              <a:rPr lang="ru-RU" sz="2800" dirty="0"/>
              <a:t>;</a:t>
            </a:r>
          </a:p>
          <a:p>
            <a:r>
              <a:rPr lang="ru-RU" sz="2800" dirty="0"/>
              <a:t>- </a:t>
            </a:r>
            <a:r>
              <a:rPr lang="ru-RU" sz="2800" dirty="0" err="1"/>
              <a:t>витрати</a:t>
            </a:r>
            <a:r>
              <a:rPr lang="ru-RU" sz="2800" dirty="0"/>
              <a:t> </a:t>
            </a:r>
            <a:r>
              <a:rPr lang="ru-RU" sz="2800" dirty="0" err="1"/>
              <a:t>пов’язані</a:t>
            </a:r>
            <a:r>
              <a:rPr lang="ru-RU" sz="2800" dirty="0"/>
              <a:t> з </a:t>
            </a:r>
            <a:r>
              <a:rPr lang="ru-RU" sz="2800" dirty="0" err="1"/>
              <a:t>комерційною</a:t>
            </a:r>
            <a:r>
              <a:rPr lang="ru-RU" sz="2800" dirty="0"/>
              <a:t> </a:t>
            </a:r>
            <a:r>
              <a:rPr lang="ru-RU" sz="2800" dirty="0" err="1"/>
              <a:t>концесією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франчайзингом, з </a:t>
            </a:r>
            <a:r>
              <a:rPr lang="ru-RU" sz="2800" dirty="0" err="1"/>
              <a:t>гірничопідготовчими</a:t>
            </a:r>
            <a:r>
              <a:rPr lang="ru-RU" sz="2800" dirty="0"/>
              <a:t> роботами, а </a:t>
            </a:r>
            <a:r>
              <a:rPr lang="ru-RU" sz="2800" dirty="0" err="1"/>
              <a:t>також</a:t>
            </a:r>
            <a:r>
              <a:rPr lang="ru-RU" sz="2800" dirty="0"/>
              <a:t> з роботами в </a:t>
            </a:r>
            <a:r>
              <a:rPr lang="ru-RU" sz="2800" dirty="0" err="1"/>
              <a:t>сезонних</a:t>
            </a:r>
            <a:r>
              <a:rPr lang="ru-RU" sz="2800" dirty="0"/>
              <a:t> </a:t>
            </a:r>
            <a:r>
              <a:rPr lang="ru-RU" sz="2800" dirty="0" err="1"/>
              <a:t>підрозділах</a:t>
            </a:r>
            <a:r>
              <a:rPr lang="ru-RU" sz="2800" dirty="0"/>
              <a:t>;</a:t>
            </a:r>
          </a:p>
          <a:p>
            <a:r>
              <a:rPr lang="ru-RU" sz="2800" dirty="0"/>
              <a:t>- </a:t>
            </a:r>
            <a:r>
              <a:rPr lang="ru-RU" sz="2800" dirty="0" err="1"/>
              <a:t>витрати</a:t>
            </a:r>
            <a:r>
              <a:rPr lang="ru-RU" sz="2800" dirty="0"/>
              <a:t> </a:t>
            </a:r>
            <a:r>
              <a:rPr lang="ru-RU" sz="2800" dirty="0" err="1"/>
              <a:t>пов’язані</a:t>
            </a:r>
            <a:r>
              <a:rPr lang="ru-RU" sz="2800" dirty="0"/>
              <a:t> з </a:t>
            </a:r>
            <a:r>
              <a:rPr lang="ru-RU" sz="2800" dirty="0" err="1"/>
              <a:t>освоєнням</a:t>
            </a:r>
            <a:r>
              <a:rPr lang="ru-RU" sz="2800" dirty="0"/>
              <a:t> </a:t>
            </a:r>
            <a:r>
              <a:rPr lang="ru-RU" sz="2800" dirty="0" err="1"/>
              <a:t>нових</a:t>
            </a:r>
            <a:r>
              <a:rPr lang="ru-RU" sz="2800" dirty="0"/>
              <a:t> </a:t>
            </a:r>
            <a:r>
              <a:rPr lang="ru-RU" sz="2800" dirty="0" err="1"/>
              <a:t>технологій</a:t>
            </a:r>
            <a:r>
              <a:rPr lang="ru-RU" sz="2800" dirty="0"/>
              <a:t>, </a:t>
            </a:r>
            <a:r>
              <a:rPr lang="ru-RU" sz="2800" dirty="0" err="1"/>
              <a:t>організацій</a:t>
            </a:r>
            <a:r>
              <a:rPr lang="ru-RU" sz="2800" dirty="0"/>
              <a:t>, </a:t>
            </a:r>
            <a:r>
              <a:rPr lang="ru-RU" sz="2800" dirty="0" err="1"/>
              <a:t>виробництв</a:t>
            </a:r>
            <a:r>
              <a:rPr lang="ru-RU" sz="2800" dirty="0"/>
              <a:t>, </a:t>
            </a:r>
            <a:r>
              <a:rPr lang="ru-RU" sz="2800" dirty="0" err="1"/>
              <a:t>цехів</a:t>
            </a:r>
            <a:r>
              <a:rPr lang="ru-RU" sz="2800" dirty="0"/>
              <a:t> і </a:t>
            </a:r>
            <a:r>
              <a:rPr lang="ru-RU" sz="2800" dirty="0" err="1"/>
              <a:t>агрегатів</a:t>
            </a:r>
            <a:r>
              <a:rPr lang="ru-RU" sz="2800" dirty="0"/>
              <a:t>;</a:t>
            </a:r>
          </a:p>
          <a:p>
            <a:r>
              <a:rPr lang="ru-RU" sz="2800" dirty="0"/>
              <a:t>- </a:t>
            </a:r>
            <a:r>
              <a:rPr lang="ru-RU" sz="2800" dirty="0" err="1"/>
              <a:t>витрати</a:t>
            </a:r>
            <a:r>
              <a:rPr lang="ru-RU" sz="2800" dirty="0"/>
              <a:t> з </a:t>
            </a:r>
            <a:r>
              <a:rPr lang="ru-RU" sz="2800" dirty="0" err="1"/>
              <a:t>проектування</a:t>
            </a:r>
            <a:r>
              <a:rPr lang="ru-RU" sz="2800" dirty="0"/>
              <a:t> </a:t>
            </a:r>
            <a:r>
              <a:rPr lang="ru-RU" sz="2800" dirty="0" err="1"/>
              <a:t>будівництва</a:t>
            </a:r>
            <a:r>
              <a:rPr lang="ru-RU" sz="2800" dirty="0"/>
              <a:t> </a:t>
            </a:r>
            <a:r>
              <a:rPr lang="ru-RU" sz="2800" dirty="0" err="1"/>
              <a:t>нових</a:t>
            </a:r>
            <a:r>
              <a:rPr lang="ru-RU" sz="2800" dirty="0"/>
              <a:t>, </a:t>
            </a:r>
            <a:r>
              <a:rPr lang="ru-RU" sz="2800" dirty="0" err="1"/>
              <a:t>відновлення</a:t>
            </a:r>
            <a:r>
              <a:rPr lang="ru-RU" sz="2800" dirty="0"/>
              <a:t>, </a:t>
            </a:r>
            <a:r>
              <a:rPr lang="ru-RU" sz="2800" dirty="0" err="1"/>
              <a:t>переобладнання</a:t>
            </a:r>
            <a:r>
              <a:rPr lang="ru-RU" sz="2800" dirty="0"/>
              <a:t> </a:t>
            </a:r>
            <a:r>
              <a:rPr lang="ru-RU" sz="2800" dirty="0" err="1"/>
              <a:t>вже</a:t>
            </a:r>
            <a:r>
              <a:rPr lang="ru-RU" sz="2800" dirty="0"/>
              <a:t> </a:t>
            </a:r>
            <a:r>
              <a:rPr lang="ru-RU" sz="2800" dirty="0" err="1"/>
              <a:t>існуючих</a:t>
            </a:r>
            <a:r>
              <a:rPr lang="ru-RU" sz="2800" dirty="0"/>
              <a:t> </a:t>
            </a:r>
            <a:r>
              <a:rPr lang="ru-RU" sz="2800" dirty="0" err="1"/>
              <a:t>об’єктів</a:t>
            </a:r>
            <a:r>
              <a:rPr lang="ru-RU" sz="2800" dirty="0"/>
              <a:t> </a:t>
            </a:r>
            <a:r>
              <a:rPr lang="ru-RU" sz="2800" dirty="0" err="1"/>
              <a:t>основних</a:t>
            </a:r>
            <a:r>
              <a:rPr lang="ru-RU" sz="2800" dirty="0"/>
              <a:t> </a:t>
            </a:r>
            <a:r>
              <a:rPr lang="ru-RU" sz="2800" dirty="0" err="1"/>
              <a:t>засобів</a:t>
            </a:r>
            <a:r>
              <a:rPr lang="ru-RU" sz="2800" dirty="0"/>
              <a:t>;</a:t>
            </a:r>
          </a:p>
          <a:p>
            <a:r>
              <a:rPr lang="ru-RU" sz="2800" dirty="0"/>
              <a:t>- </a:t>
            </a:r>
            <a:r>
              <a:rPr lang="ru-RU" sz="2800" dirty="0" err="1"/>
              <a:t>витрати</a:t>
            </a:r>
            <a:r>
              <a:rPr lang="ru-RU" sz="2800" dirty="0"/>
              <a:t> на </a:t>
            </a:r>
            <a:r>
              <a:rPr lang="ru-RU" sz="2800" dirty="0" err="1"/>
              <a:t>страхування</a:t>
            </a:r>
            <a:r>
              <a:rPr lang="ru-RU" sz="2800" dirty="0"/>
              <a:t> майна </a:t>
            </a:r>
            <a:r>
              <a:rPr lang="ru-RU" sz="2800" dirty="0" err="1"/>
              <a:t>виробничого</a:t>
            </a:r>
            <a:r>
              <a:rPr lang="ru-RU" sz="2800" dirty="0"/>
              <a:t> </a:t>
            </a:r>
            <a:r>
              <a:rPr lang="ru-RU" sz="2800" dirty="0" err="1"/>
              <a:t>призначення</a:t>
            </a:r>
            <a:r>
              <a:rPr lang="ru-RU" sz="2800" dirty="0"/>
              <a:t> та </a:t>
            </a:r>
            <a:r>
              <a:rPr lang="ru-RU" sz="2800" dirty="0" err="1"/>
              <a:t>інш</a:t>
            </a:r>
            <a:r>
              <a:rPr lang="ru-RU" sz="2800" dirty="0"/>
              <a:t>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1813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914400" y="1233259"/>
            <a:ext cx="10318918" cy="3813193"/>
          </a:xfrm>
        </p:spPr>
        <p:txBody>
          <a:bodyPr>
            <a:normAutofit fontScale="92500"/>
          </a:bodyPr>
          <a:lstStyle/>
          <a:p>
            <a:pPr fontAlgn="base"/>
            <a:r>
              <a:rPr lang="ru-RU" sz="2800" b="1" dirty="0" err="1" smtClean="0"/>
              <a:t>Аналітичний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облік</a:t>
            </a:r>
            <a:r>
              <a:rPr lang="ru-RU" sz="2800" b="1" dirty="0" smtClean="0"/>
              <a:t> </a:t>
            </a:r>
            <a:r>
              <a:rPr lang="ru-RU" sz="2800" b="1" dirty="0" err="1"/>
              <a:t>витрат</a:t>
            </a:r>
            <a:r>
              <a:rPr lang="ru-RU" sz="2800" b="1" dirty="0"/>
              <a:t> </a:t>
            </a:r>
            <a:r>
              <a:rPr lang="ru-RU" sz="2800" b="1" dirty="0" err="1"/>
              <a:t>майбутніх</a:t>
            </a:r>
            <a:r>
              <a:rPr lang="ru-RU" sz="2800" b="1" dirty="0"/>
              <a:t> </a:t>
            </a:r>
            <a:r>
              <a:rPr lang="ru-RU" sz="2800" b="1" dirty="0" err="1"/>
              <a:t>періодів</a:t>
            </a:r>
            <a:r>
              <a:rPr lang="ru-RU" sz="2800" b="1" dirty="0"/>
              <a:t> </a:t>
            </a:r>
            <a:r>
              <a:rPr lang="ru-RU" sz="2800" dirty="0" err="1"/>
              <a:t>здійснюють</a:t>
            </a:r>
            <a:r>
              <a:rPr lang="ru-RU" sz="2800" dirty="0"/>
              <a:t> за </a:t>
            </a:r>
            <a:r>
              <a:rPr lang="ru-RU" sz="2800" dirty="0" err="1"/>
              <a:t>їх</a:t>
            </a:r>
            <a:r>
              <a:rPr lang="ru-RU" sz="2800" dirty="0"/>
              <a:t> видами.</a:t>
            </a:r>
          </a:p>
          <a:p>
            <a:pPr algn="ctr" fontAlgn="base"/>
            <a:r>
              <a:rPr lang="ru-RU" sz="2800" dirty="0" err="1"/>
              <a:t>Загалом</a:t>
            </a:r>
            <a:r>
              <a:rPr lang="ru-RU" sz="2800" dirty="0"/>
              <a:t> </a:t>
            </a:r>
            <a:r>
              <a:rPr lang="ru-RU" sz="2800" dirty="0" err="1"/>
              <a:t>майбутні</a:t>
            </a:r>
            <a:r>
              <a:rPr lang="ru-RU" sz="2800" dirty="0"/>
              <a:t> </a:t>
            </a:r>
            <a:r>
              <a:rPr lang="ru-RU" sz="2800" dirty="0" err="1"/>
              <a:t>витрати</a:t>
            </a:r>
            <a:r>
              <a:rPr lang="ru-RU" sz="2800" dirty="0"/>
              <a:t> </a:t>
            </a:r>
            <a:r>
              <a:rPr lang="ru-RU" sz="2800" dirty="0" err="1"/>
              <a:t>обліковуються</a:t>
            </a:r>
            <a:r>
              <a:rPr lang="ru-RU" sz="2800" dirty="0"/>
              <a:t> у </a:t>
            </a:r>
            <a:r>
              <a:rPr lang="ru-RU" sz="2800" dirty="0" err="1"/>
              <a:t>складі</a:t>
            </a:r>
            <a:r>
              <a:rPr lang="ru-RU" sz="2800" dirty="0"/>
              <a:t> </a:t>
            </a:r>
            <a:r>
              <a:rPr lang="ru-RU" sz="2800" dirty="0" err="1"/>
              <a:t>оборотних</a:t>
            </a:r>
            <a:r>
              <a:rPr lang="ru-RU" sz="2800" dirty="0"/>
              <a:t> </a:t>
            </a:r>
            <a:r>
              <a:rPr lang="ru-RU" sz="2800" dirty="0" err="1"/>
              <a:t>активів</a:t>
            </a:r>
            <a:r>
              <a:rPr lang="ru-RU" sz="2800" dirty="0"/>
              <a:t>. Про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свідчить</a:t>
            </a:r>
            <a:r>
              <a:rPr lang="ru-RU" sz="2800" dirty="0"/>
              <a:t> </a:t>
            </a:r>
            <a:r>
              <a:rPr lang="ru-RU" sz="2800" dirty="0" err="1"/>
              <a:t>їх</a:t>
            </a:r>
            <a:r>
              <a:rPr lang="ru-RU" sz="2800" dirty="0"/>
              <a:t> </a:t>
            </a:r>
            <a:r>
              <a:rPr lang="ru-RU" sz="2800" dirty="0" err="1"/>
              <a:t>місце</a:t>
            </a:r>
            <a:r>
              <a:rPr lang="ru-RU" sz="2800" dirty="0"/>
              <a:t> </a:t>
            </a:r>
            <a:r>
              <a:rPr lang="ru-RU" sz="2800" dirty="0" err="1"/>
              <a:t>розташування</a:t>
            </a:r>
            <a:r>
              <a:rPr lang="ru-RU" sz="2800" dirty="0"/>
              <a:t> у </a:t>
            </a:r>
            <a:r>
              <a:rPr lang="ru-RU" sz="2800" b="1" dirty="0" err="1"/>
              <a:t>Балансі</a:t>
            </a:r>
            <a:r>
              <a:rPr lang="ru-RU" sz="2800" dirty="0"/>
              <a:t> (</a:t>
            </a:r>
            <a:r>
              <a:rPr lang="ru-RU" sz="2800" dirty="0" err="1"/>
              <a:t>Звіті</a:t>
            </a:r>
            <a:r>
              <a:rPr lang="ru-RU" sz="2800" dirty="0"/>
              <a:t> про </a:t>
            </a:r>
            <a:r>
              <a:rPr lang="ru-RU" sz="2800" dirty="0" err="1"/>
              <a:t>фінансовий</a:t>
            </a:r>
            <a:r>
              <a:rPr lang="ru-RU" sz="2800" dirty="0"/>
              <a:t> стан) — рядок 1170 «</a:t>
            </a:r>
            <a:r>
              <a:rPr lang="ru-RU" sz="2800" dirty="0" err="1"/>
              <a:t>Витрати</a:t>
            </a:r>
            <a:r>
              <a:rPr lang="ru-RU" sz="2800" dirty="0"/>
              <a:t> </a:t>
            </a:r>
            <a:r>
              <a:rPr lang="ru-RU" sz="2800" dirty="0" err="1"/>
              <a:t>майбутніх</a:t>
            </a:r>
            <a:r>
              <a:rPr lang="ru-RU" sz="2800" dirty="0"/>
              <a:t> </a:t>
            </a:r>
            <a:r>
              <a:rPr lang="ru-RU" sz="2800" dirty="0" err="1"/>
              <a:t>періодів</a:t>
            </a:r>
            <a:r>
              <a:rPr lang="ru-RU" sz="2800" dirty="0"/>
              <a:t>». </a:t>
            </a:r>
            <a:r>
              <a:rPr lang="ru-RU" sz="2800" dirty="0" err="1"/>
              <a:t>Проте</a:t>
            </a:r>
            <a:r>
              <a:rPr lang="ru-RU" sz="2800" dirty="0"/>
              <a:t> </a:t>
            </a:r>
            <a:r>
              <a:rPr lang="ru-RU" sz="2800" dirty="0" err="1"/>
              <a:t>деякі</a:t>
            </a:r>
            <a:r>
              <a:rPr lang="ru-RU" sz="2800" dirty="0"/>
              <a:t> </a:t>
            </a:r>
            <a:r>
              <a:rPr lang="ru-RU" sz="2800" dirty="0" err="1"/>
              <a:t>експерти</a:t>
            </a:r>
            <a:r>
              <a:rPr lang="ru-RU" sz="2800" dirty="0"/>
              <a:t> </a:t>
            </a:r>
            <a:r>
              <a:rPr lang="ru-RU" sz="2800" dirty="0" err="1"/>
              <a:t>радять</a:t>
            </a:r>
            <a:r>
              <a:rPr lang="ru-RU" sz="2800" dirty="0"/>
              <a:t> з </a:t>
            </a:r>
            <a:r>
              <a:rPr lang="ru-RU" sz="2800" dirty="0" err="1"/>
              <a:t>витрат</a:t>
            </a:r>
            <a:r>
              <a:rPr lang="ru-RU" sz="2800" dirty="0"/>
              <a:t> </a:t>
            </a:r>
            <a:r>
              <a:rPr lang="ru-RU" sz="2800" dirty="0" err="1"/>
              <a:t>майбутніх</a:t>
            </a:r>
            <a:r>
              <a:rPr lang="ru-RU" sz="2800" dirty="0"/>
              <a:t> </a:t>
            </a:r>
            <a:r>
              <a:rPr lang="ru-RU" sz="2800" dirty="0" err="1"/>
              <a:t>періодів</a:t>
            </a:r>
            <a:r>
              <a:rPr lang="ru-RU" sz="2800" dirty="0"/>
              <a:t> </a:t>
            </a:r>
            <a:r>
              <a:rPr lang="ru-RU" sz="2800" dirty="0" err="1"/>
              <a:t>виділяти</a:t>
            </a:r>
            <a:r>
              <a:rPr lang="ru-RU" sz="2800" dirty="0"/>
              <a:t> </a:t>
            </a:r>
            <a:r>
              <a:rPr lang="ru-RU" sz="2800" dirty="0" err="1"/>
              <a:t>довгострокові</a:t>
            </a:r>
            <a:r>
              <a:rPr lang="ru-RU" sz="2800" dirty="0"/>
              <a:t> </a:t>
            </a:r>
            <a:r>
              <a:rPr lang="ru-RU" sz="2800" dirty="0" err="1"/>
              <a:t>витрати</a:t>
            </a:r>
            <a:r>
              <a:rPr lang="ru-RU" sz="2800" dirty="0"/>
              <a:t> — </a:t>
            </a:r>
            <a:r>
              <a:rPr lang="ru-RU" sz="2800" dirty="0" err="1"/>
              <a:t>витрати</a:t>
            </a:r>
            <a:r>
              <a:rPr lang="ru-RU" sz="2800" dirty="0"/>
              <a:t> </a:t>
            </a:r>
            <a:r>
              <a:rPr lang="ru-RU" sz="2800" dirty="0" err="1"/>
              <a:t>майбутніх</a:t>
            </a:r>
            <a:r>
              <a:rPr lang="ru-RU" sz="2800" dirty="0"/>
              <a:t> </a:t>
            </a:r>
            <a:r>
              <a:rPr lang="ru-RU" sz="2800" dirty="0" err="1"/>
              <a:t>періодів</a:t>
            </a:r>
            <a:r>
              <a:rPr lang="ru-RU" sz="2800" dirty="0"/>
              <a:t>, строк </a:t>
            </a:r>
            <a:r>
              <a:rPr lang="ru-RU" sz="2800" dirty="0" err="1"/>
              <a:t>списання</a:t>
            </a:r>
            <a:r>
              <a:rPr lang="ru-RU" sz="2800" dirty="0"/>
              <a:t> </a:t>
            </a:r>
            <a:r>
              <a:rPr lang="ru-RU" sz="2800" dirty="0" err="1"/>
              <a:t>яких</a:t>
            </a:r>
            <a:r>
              <a:rPr lang="ru-RU" sz="2800" dirty="0"/>
              <a:t> </a:t>
            </a:r>
            <a:r>
              <a:rPr lang="ru-RU" sz="2800" dirty="0" err="1"/>
              <a:t>перевищує</a:t>
            </a:r>
            <a:r>
              <a:rPr lang="ru-RU" sz="2800" dirty="0"/>
              <a:t> 12 </a:t>
            </a:r>
            <a:r>
              <a:rPr lang="ru-RU" sz="2800" dirty="0" err="1"/>
              <a:t>місяців</a:t>
            </a:r>
            <a:r>
              <a:rPr lang="ru-RU" sz="2800" dirty="0"/>
              <a:t> з </a:t>
            </a:r>
            <a:r>
              <a:rPr lang="ru-RU" sz="2800" dirty="0" err="1"/>
              <a:t>дати</a:t>
            </a:r>
            <a:r>
              <a:rPr lang="ru-RU" sz="2800" dirty="0"/>
              <a:t> Балансу. Для </a:t>
            </a:r>
            <a:r>
              <a:rPr lang="ru-RU" sz="2800" dirty="0" err="1"/>
              <a:t>обліку</a:t>
            </a:r>
            <a:r>
              <a:rPr lang="ru-RU" sz="2800" dirty="0"/>
              <a:t> </a:t>
            </a:r>
            <a:r>
              <a:rPr lang="ru-RU" sz="2800" dirty="0" err="1"/>
              <a:t>останніх</a:t>
            </a:r>
            <a:r>
              <a:rPr lang="ru-RU" sz="2800" dirty="0"/>
              <a:t> </a:t>
            </a:r>
            <a:r>
              <a:rPr lang="ru-RU" sz="2800" dirty="0" err="1"/>
              <a:t>можна</a:t>
            </a:r>
            <a:r>
              <a:rPr lang="ru-RU" sz="2800" dirty="0"/>
              <a:t> </a:t>
            </a:r>
            <a:r>
              <a:rPr lang="ru-RU" sz="2800" dirty="0" err="1"/>
              <a:t>застосувати</a:t>
            </a:r>
            <a:r>
              <a:rPr lang="ru-RU" sz="2800" dirty="0"/>
              <a:t> </a:t>
            </a:r>
            <a:r>
              <a:rPr lang="ru-RU" sz="2800" dirty="0" err="1"/>
              <a:t>субрахунок</a:t>
            </a:r>
            <a:r>
              <a:rPr lang="ru-RU" sz="2800" dirty="0"/>
              <a:t> 184 «</a:t>
            </a:r>
            <a:r>
              <a:rPr lang="ru-RU" sz="2800" dirty="0" err="1"/>
              <a:t>Інші</a:t>
            </a:r>
            <a:r>
              <a:rPr lang="ru-RU" sz="2800" dirty="0"/>
              <a:t> </a:t>
            </a:r>
            <a:r>
              <a:rPr lang="ru-RU" sz="2800" dirty="0" err="1"/>
              <a:t>необоротні</a:t>
            </a:r>
            <a:r>
              <a:rPr lang="ru-RU" sz="2800" dirty="0"/>
              <a:t> </a:t>
            </a:r>
            <a:r>
              <a:rPr lang="ru-RU" sz="2800" dirty="0" err="1"/>
              <a:t>активи</a:t>
            </a:r>
            <a:r>
              <a:rPr lang="ru-RU" sz="2800" dirty="0"/>
              <a:t>», а в </a:t>
            </a:r>
            <a:r>
              <a:rPr lang="ru-RU" sz="2800" dirty="0" err="1"/>
              <a:t>Балансі</a:t>
            </a:r>
            <a:r>
              <a:rPr lang="ru-RU" sz="2800" dirty="0"/>
              <a:t> вони </a:t>
            </a:r>
            <a:r>
              <a:rPr lang="ru-RU" sz="2800" dirty="0" err="1"/>
              <a:t>відображаються</a:t>
            </a:r>
            <a:r>
              <a:rPr lang="ru-RU" sz="2800" dirty="0"/>
              <a:t> в рядку 1090 «</a:t>
            </a:r>
            <a:r>
              <a:rPr lang="ru-RU" sz="2800" dirty="0" err="1"/>
              <a:t>Інші</a:t>
            </a:r>
            <a:r>
              <a:rPr lang="ru-RU" sz="2800" dirty="0"/>
              <a:t> </a:t>
            </a:r>
            <a:r>
              <a:rPr lang="ru-RU" sz="2800" dirty="0" err="1"/>
              <a:t>необоротні</a:t>
            </a:r>
            <a:r>
              <a:rPr lang="ru-RU" sz="2800" dirty="0"/>
              <a:t> </a:t>
            </a:r>
            <a:r>
              <a:rPr lang="ru-RU" sz="2800" dirty="0" err="1"/>
              <a:t>активи</a:t>
            </a:r>
            <a:r>
              <a:rPr lang="ru-RU" sz="2800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357023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Витрати майбутніх періодів: як їх обліковувати. Бухгалтерський тиждень, №  25, Червень, 2016 | iFa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152" y="560717"/>
            <a:ext cx="9296425" cy="4787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499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872993" y="560399"/>
            <a:ext cx="1005840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2600" dirty="0" err="1"/>
              <a:t>Основні</a:t>
            </a:r>
            <a:r>
              <a:rPr lang="ru-RU" sz="2600" dirty="0"/>
              <a:t> характеристики </a:t>
            </a:r>
            <a:r>
              <a:rPr lang="ru-RU" sz="2600" dirty="0" err="1"/>
              <a:t>витрат</a:t>
            </a:r>
            <a:r>
              <a:rPr lang="ru-RU" sz="2600" dirty="0"/>
              <a:t> наведено у </a:t>
            </a:r>
            <a:r>
              <a:rPr lang="ru-RU" sz="2600" dirty="0" smtClean="0"/>
              <a:t>П(С)БО</a:t>
            </a:r>
            <a:r>
              <a:rPr lang="ru-RU" sz="2600" dirty="0"/>
              <a:t> 16. </a:t>
            </a:r>
            <a:endParaRPr lang="ru-RU" sz="2600" dirty="0" smtClean="0"/>
          </a:p>
          <a:p>
            <a:pPr marL="0" indent="0" algn="ctr">
              <a:buNone/>
            </a:pPr>
            <a:endParaRPr lang="ru-RU" sz="2600" dirty="0" smtClean="0"/>
          </a:p>
          <a:p>
            <a:pPr marL="0" indent="0" algn="ctr">
              <a:buNone/>
            </a:pPr>
            <a:r>
              <a:rPr lang="ru-RU" sz="2600" dirty="0" err="1" smtClean="0"/>
              <a:t>Зокрема</a:t>
            </a:r>
            <a:r>
              <a:rPr lang="ru-RU" sz="2600" dirty="0"/>
              <a:t>, </a:t>
            </a:r>
            <a:r>
              <a:rPr lang="ru-RU" sz="2600" dirty="0" err="1"/>
              <a:t>витрати</a:t>
            </a:r>
            <a:r>
              <a:rPr lang="ru-RU" sz="2600" dirty="0"/>
              <a:t> </a:t>
            </a:r>
            <a:r>
              <a:rPr lang="ru-RU" sz="2600" dirty="0" err="1"/>
              <a:t>підприємства</a:t>
            </a:r>
            <a:r>
              <a:rPr lang="ru-RU" sz="2600" dirty="0"/>
              <a:t> є </a:t>
            </a:r>
            <a:r>
              <a:rPr lang="ru-RU" sz="2600" dirty="0" err="1"/>
              <a:t>витратами</a:t>
            </a:r>
            <a:r>
              <a:rPr lang="ru-RU" sz="2600" dirty="0"/>
              <a:t> того </a:t>
            </a:r>
            <a:r>
              <a:rPr lang="ru-RU" sz="2600" dirty="0" err="1"/>
              <a:t>періоду</a:t>
            </a:r>
            <a:r>
              <a:rPr lang="ru-RU" sz="2600" dirty="0"/>
              <a:t>, в </a:t>
            </a:r>
            <a:r>
              <a:rPr lang="ru-RU" sz="2600" dirty="0" err="1"/>
              <a:t>якому</a:t>
            </a:r>
            <a:r>
              <a:rPr lang="ru-RU" sz="2600" dirty="0"/>
              <a:t> </a:t>
            </a:r>
            <a:r>
              <a:rPr lang="ru-RU" sz="2600" dirty="0" err="1"/>
              <a:t>визнається</a:t>
            </a:r>
            <a:r>
              <a:rPr lang="ru-RU" sz="2600" dirty="0"/>
              <a:t> </a:t>
            </a:r>
            <a:r>
              <a:rPr lang="ru-RU" sz="2600" dirty="0" err="1"/>
              <a:t>дохід</a:t>
            </a:r>
            <a:r>
              <a:rPr lang="ru-RU" sz="2600" dirty="0"/>
              <a:t>, для </a:t>
            </a:r>
            <a:r>
              <a:rPr lang="ru-RU" sz="2600" dirty="0" err="1"/>
              <a:t>отримання</a:t>
            </a:r>
            <a:r>
              <a:rPr lang="ru-RU" sz="2600" dirty="0"/>
              <a:t> </a:t>
            </a:r>
            <a:r>
              <a:rPr lang="ru-RU" sz="2600" dirty="0" err="1"/>
              <a:t>якого</a:t>
            </a:r>
            <a:r>
              <a:rPr lang="ru-RU" sz="2600" dirty="0"/>
              <a:t> вони </a:t>
            </a:r>
            <a:r>
              <a:rPr lang="ru-RU" sz="2600" dirty="0" err="1"/>
              <a:t>понесені</a:t>
            </a:r>
            <a:r>
              <a:rPr lang="ru-RU" sz="2600" dirty="0"/>
              <a:t>. А </a:t>
            </a:r>
            <a:r>
              <a:rPr lang="ru-RU" sz="2600" dirty="0" err="1"/>
              <a:t>серед</a:t>
            </a:r>
            <a:r>
              <a:rPr lang="ru-RU" sz="2600" dirty="0"/>
              <a:t> тих, </a:t>
            </a:r>
            <a:r>
              <a:rPr lang="ru-RU" sz="2600" dirty="0" err="1"/>
              <a:t>які</a:t>
            </a:r>
            <a:r>
              <a:rPr lang="ru-RU" sz="2600" dirty="0"/>
              <a:t> не </a:t>
            </a:r>
            <a:r>
              <a:rPr lang="ru-RU" sz="2600" dirty="0" err="1"/>
              <a:t>визнаються</a:t>
            </a:r>
            <a:r>
              <a:rPr lang="ru-RU" sz="2600" dirty="0"/>
              <a:t> </a:t>
            </a:r>
            <a:r>
              <a:rPr lang="ru-RU" sz="2600" dirty="0" err="1"/>
              <a:t>витратами</a:t>
            </a:r>
            <a:r>
              <a:rPr lang="ru-RU" sz="2600" dirty="0"/>
              <a:t>, — </a:t>
            </a:r>
            <a:r>
              <a:rPr lang="ru-RU" sz="2600" dirty="0" err="1"/>
              <a:t>авансування</a:t>
            </a:r>
            <a:r>
              <a:rPr lang="ru-RU" sz="2600" dirty="0"/>
              <a:t> </a:t>
            </a:r>
            <a:r>
              <a:rPr lang="ru-RU" sz="2600" dirty="0" err="1"/>
              <a:t>запасів</a:t>
            </a:r>
            <a:r>
              <a:rPr lang="ru-RU" sz="2600" dirty="0"/>
              <a:t>, </a:t>
            </a:r>
            <a:r>
              <a:rPr lang="ru-RU" sz="2600" dirty="0" err="1"/>
              <a:t>робіт</a:t>
            </a:r>
            <a:r>
              <a:rPr lang="ru-RU" sz="2600" dirty="0"/>
              <a:t>, </a:t>
            </a:r>
            <a:r>
              <a:rPr lang="ru-RU" sz="2600" dirty="0" err="1"/>
              <a:t>послуг</a:t>
            </a:r>
            <a:r>
              <a:rPr lang="ru-RU" sz="2600" dirty="0"/>
              <a:t> </a:t>
            </a:r>
            <a:endParaRPr lang="ru-RU" sz="2600" dirty="0" smtClean="0"/>
          </a:p>
          <a:p>
            <a:pPr marL="0" indent="0" algn="ctr">
              <a:buNone/>
            </a:pPr>
            <a:r>
              <a:rPr lang="ru-RU" sz="2600" dirty="0" smtClean="0"/>
              <a:t>(</a:t>
            </a:r>
            <a:r>
              <a:rPr lang="ru-RU" sz="2600" dirty="0"/>
              <a:t>п. 7 та </a:t>
            </a:r>
            <a:r>
              <a:rPr lang="ru-RU" sz="2600" dirty="0" err="1"/>
              <a:t>пп</a:t>
            </a:r>
            <a:r>
              <a:rPr lang="ru-RU" sz="2600" dirty="0"/>
              <a:t>. 9.2 </a:t>
            </a:r>
            <a:r>
              <a:rPr lang="ru-RU" sz="2600" dirty="0" err="1"/>
              <a:t>цього</a:t>
            </a:r>
            <a:r>
              <a:rPr lang="ru-RU" sz="2600" dirty="0"/>
              <a:t> </a:t>
            </a:r>
            <a:r>
              <a:rPr lang="ru-RU" sz="2600" dirty="0" smtClean="0"/>
              <a:t>П(С)БО).</a:t>
            </a:r>
            <a:r>
              <a:rPr lang="ru-RU" dirty="0"/>
              <a:t/>
            </a:r>
            <a:br>
              <a:rPr lang="ru-RU" dirty="0"/>
            </a:br>
            <a:endParaRPr lang="uk-UA" dirty="0" smtClean="0"/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478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362973" y="180837"/>
            <a:ext cx="10318918" cy="5236552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sz="2800" dirty="0" err="1"/>
              <a:t>Визначення</a:t>
            </a:r>
            <a:r>
              <a:rPr lang="ru-RU" sz="2800" dirty="0"/>
              <a:t> </a:t>
            </a:r>
            <a:r>
              <a:rPr lang="ru-RU" sz="2800" dirty="0" err="1"/>
              <a:t>витрат</a:t>
            </a:r>
            <a:r>
              <a:rPr lang="ru-RU" sz="2800" dirty="0"/>
              <a:t> </a:t>
            </a:r>
            <a:r>
              <a:rPr lang="ru-RU" sz="2800" dirty="0" err="1"/>
              <a:t>майбутніх</a:t>
            </a:r>
            <a:r>
              <a:rPr lang="ru-RU" sz="2800" dirty="0"/>
              <a:t> </a:t>
            </a:r>
            <a:r>
              <a:rPr lang="ru-RU" sz="2800" dirty="0" err="1"/>
              <a:t>періодів</a:t>
            </a:r>
            <a:r>
              <a:rPr lang="ru-RU" sz="2800" dirty="0"/>
              <a:t> наведено у п. 2.36 </a:t>
            </a:r>
            <a:r>
              <a:rPr lang="ru-RU" sz="2800" dirty="0" err="1" smtClean="0"/>
              <a:t>Методичних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рекомендацій</a:t>
            </a:r>
            <a:r>
              <a:rPr lang="ru-RU" sz="2800" dirty="0" smtClean="0"/>
              <a:t> </a:t>
            </a:r>
            <a:r>
              <a:rPr lang="ru-RU" sz="2800" dirty="0"/>
              <a:t>№ 433 та </a:t>
            </a:r>
            <a:r>
              <a:rPr lang="ru-RU" sz="2800" dirty="0" err="1"/>
              <a:t>Інструкції</a:t>
            </a:r>
            <a:r>
              <a:rPr lang="ru-RU" sz="2800" dirty="0"/>
              <a:t> № 291 — </a:t>
            </a:r>
            <a:r>
              <a:rPr lang="ru-RU" sz="2800" dirty="0" err="1"/>
              <a:t>це</a:t>
            </a:r>
            <a:r>
              <a:rPr lang="ru-RU" sz="2800" dirty="0"/>
              <a:t> </a:t>
            </a:r>
            <a:r>
              <a:rPr lang="ru-RU" sz="2800" dirty="0" err="1"/>
              <a:t>витрати</a:t>
            </a:r>
            <a:r>
              <a:rPr lang="ru-RU" sz="2800" dirty="0"/>
              <a:t> поточного </a:t>
            </a:r>
            <a:r>
              <a:rPr lang="ru-RU" sz="2800" dirty="0" err="1"/>
              <a:t>або</a:t>
            </a:r>
            <a:r>
              <a:rPr lang="ru-RU" sz="2800" dirty="0"/>
              <a:t> </a:t>
            </a:r>
            <a:r>
              <a:rPr lang="ru-RU" sz="2800" dirty="0" err="1"/>
              <a:t>попередніх</a:t>
            </a:r>
            <a:r>
              <a:rPr lang="ru-RU" sz="2800" dirty="0"/>
              <a:t> </a:t>
            </a:r>
            <a:r>
              <a:rPr lang="ru-RU" sz="2800" dirty="0" err="1"/>
              <a:t>звітних</a:t>
            </a:r>
            <a:r>
              <a:rPr lang="ru-RU" sz="2800" dirty="0"/>
              <a:t> </a:t>
            </a:r>
            <a:r>
              <a:rPr lang="ru-RU" sz="2800" dirty="0" err="1"/>
              <a:t>періодів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 належать до </a:t>
            </a:r>
            <a:r>
              <a:rPr lang="ru-RU" sz="2800" dirty="0" err="1"/>
              <a:t>наступних</a:t>
            </a:r>
            <a:r>
              <a:rPr lang="ru-RU" sz="2800" dirty="0"/>
              <a:t> </a:t>
            </a:r>
            <a:r>
              <a:rPr lang="ru-RU" sz="2800" dirty="0" err="1"/>
              <a:t>звітних</a:t>
            </a:r>
            <a:r>
              <a:rPr lang="ru-RU" sz="2800" dirty="0"/>
              <a:t> </a:t>
            </a:r>
            <a:r>
              <a:rPr lang="ru-RU" sz="2800" dirty="0" err="1"/>
              <a:t>періодів</a:t>
            </a:r>
            <a:r>
              <a:rPr lang="ru-RU" sz="2800" dirty="0"/>
              <a:t>.</a:t>
            </a:r>
          </a:p>
          <a:p>
            <a:pPr fontAlgn="base"/>
            <a:endParaRPr lang="ru-RU" sz="2800" dirty="0" smtClean="0"/>
          </a:p>
          <a:p>
            <a:pPr fontAlgn="base"/>
            <a:r>
              <a:rPr lang="ru-RU" sz="2800" dirty="0" err="1" smtClean="0"/>
              <a:t>Витратам</a:t>
            </a:r>
            <a:r>
              <a:rPr lang="ru-RU" sz="2800" dirty="0" smtClean="0"/>
              <a:t> </a:t>
            </a:r>
            <a:r>
              <a:rPr lang="ru-RU" sz="2800" dirty="0" err="1"/>
              <a:t>майбутніх</a:t>
            </a:r>
            <a:r>
              <a:rPr lang="ru-RU" sz="2800" dirty="0"/>
              <a:t> </a:t>
            </a:r>
            <a:r>
              <a:rPr lang="ru-RU" sz="2800" dirty="0" err="1"/>
              <a:t>періодів</a:t>
            </a:r>
            <a:r>
              <a:rPr lang="ru-RU" sz="2800" dirty="0"/>
              <a:t> </a:t>
            </a:r>
            <a:r>
              <a:rPr lang="ru-RU" sz="2800" dirty="0" err="1"/>
              <a:t>властиві</a:t>
            </a:r>
            <a:r>
              <a:rPr lang="ru-RU" sz="2800" dirty="0"/>
              <a:t> </a:t>
            </a:r>
            <a:r>
              <a:rPr lang="ru-RU" sz="2800" dirty="0" err="1"/>
              <a:t>такі</a:t>
            </a:r>
            <a:r>
              <a:rPr lang="ru-RU" sz="2800" dirty="0"/>
              <a:t> </a:t>
            </a:r>
            <a:r>
              <a:rPr lang="ru-RU" sz="2800" dirty="0" err="1"/>
              <a:t>ознаки</a:t>
            </a:r>
            <a:r>
              <a:rPr lang="ru-RU" sz="2800" dirty="0"/>
              <a:t>: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ru-RU" sz="2800" dirty="0" err="1"/>
              <a:t>понесені</a:t>
            </a:r>
            <a:r>
              <a:rPr lang="ru-RU" sz="2800" dirty="0"/>
              <a:t> у </a:t>
            </a:r>
            <a:r>
              <a:rPr lang="ru-RU" sz="2800" dirty="0" err="1"/>
              <a:t>звітному</a:t>
            </a:r>
            <a:r>
              <a:rPr lang="ru-RU" sz="2800" dirty="0"/>
              <a:t> </a:t>
            </a:r>
            <a:r>
              <a:rPr lang="ru-RU" sz="2800" dirty="0" err="1"/>
              <a:t>періоді</a:t>
            </a:r>
            <a:r>
              <a:rPr lang="ru-RU" sz="2800" dirty="0"/>
              <a:t> (є оплата та </a:t>
            </a:r>
            <a:r>
              <a:rPr lang="ru-RU" sz="2800" dirty="0" err="1"/>
              <a:t>документальне</a:t>
            </a:r>
            <a:r>
              <a:rPr lang="ru-RU" sz="2800" dirty="0"/>
              <a:t> </a:t>
            </a:r>
            <a:r>
              <a:rPr lang="ru-RU" sz="2800" dirty="0" err="1"/>
              <a:t>підтвердження</a:t>
            </a:r>
            <a:r>
              <a:rPr lang="ru-RU" sz="2800" dirty="0"/>
              <a:t> </a:t>
            </a:r>
            <a:r>
              <a:rPr lang="ru-RU" sz="2800" dirty="0" err="1"/>
              <a:t>здійснення</a:t>
            </a:r>
            <a:r>
              <a:rPr lang="ru-RU" sz="2800" dirty="0"/>
              <a:t> </a:t>
            </a:r>
            <a:r>
              <a:rPr lang="ru-RU" sz="2800" dirty="0" err="1"/>
              <a:t>витрат</a:t>
            </a:r>
            <a:r>
              <a:rPr lang="ru-RU" sz="2800" dirty="0"/>
              <a:t>);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ru-RU" sz="2800" dirty="0"/>
              <a:t>належать до </a:t>
            </a:r>
            <a:r>
              <a:rPr lang="ru-RU" sz="2800" dirty="0" err="1"/>
              <a:t>майбутніх</a:t>
            </a:r>
            <a:r>
              <a:rPr lang="ru-RU" sz="2800" dirty="0"/>
              <a:t> </a:t>
            </a:r>
            <a:r>
              <a:rPr lang="ru-RU" sz="2800" dirty="0" err="1"/>
              <a:t>періодів</a:t>
            </a:r>
            <a:r>
              <a:rPr lang="ru-RU" sz="2800" dirty="0"/>
              <a:t>. Доходи, </a:t>
            </a:r>
            <a:r>
              <a:rPr lang="ru-RU" sz="2800" dirty="0" err="1"/>
              <a:t>пов’язані</a:t>
            </a:r>
            <a:r>
              <a:rPr lang="ru-RU" sz="2800" dirty="0"/>
              <a:t> з такими </a:t>
            </a:r>
            <a:r>
              <a:rPr lang="ru-RU" sz="2800" dirty="0" err="1"/>
              <a:t>витратами</a:t>
            </a:r>
            <a:r>
              <a:rPr lang="ru-RU" sz="2800" dirty="0"/>
              <a:t>, </a:t>
            </a:r>
            <a:r>
              <a:rPr lang="ru-RU" sz="2800" dirty="0" err="1"/>
              <a:t>виникнуть</a:t>
            </a:r>
            <a:r>
              <a:rPr lang="ru-RU" sz="2800" dirty="0"/>
              <a:t> у </a:t>
            </a:r>
            <a:r>
              <a:rPr lang="ru-RU" sz="2800" dirty="0" err="1"/>
              <a:t>наступних</a:t>
            </a:r>
            <a:r>
              <a:rPr lang="ru-RU" sz="2800" dirty="0"/>
              <a:t> </a:t>
            </a:r>
            <a:r>
              <a:rPr lang="ru-RU" sz="2800" dirty="0" err="1"/>
              <a:t>періодах</a:t>
            </a:r>
            <a:r>
              <a:rPr lang="ru-RU" sz="2800" dirty="0"/>
              <a:t>, </a:t>
            </a:r>
            <a:r>
              <a:rPr lang="ru-RU" sz="2800" dirty="0" err="1"/>
              <a:t>або</a:t>
            </a:r>
            <a:r>
              <a:rPr lang="ru-RU" sz="2800" dirty="0"/>
              <a:t> </a:t>
            </a:r>
            <a:r>
              <a:rPr lang="ru-RU" sz="2800" dirty="0" err="1"/>
              <a:t>сплата</a:t>
            </a:r>
            <a:r>
              <a:rPr lang="ru-RU" sz="2800" dirty="0"/>
              <a:t> таких </a:t>
            </a:r>
            <a:r>
              <a:rPr lang="ru-RU" sz="2800" dirty="0" err="1"/>
              <a:t>платежів</a:t>
            </a:r>
            <a:r>
              <a:rPr lang="ru-RU" sz="2800" dirty="0"/>
              <a:t> </a:t>
            </a:r>
            <a:r>
              <a:rPr lang="ru-RU" sz="2800" dirty="0" err="1"/>
              <a:t>пов’язана</a:t>
            </a:r>
            <a:r>
              <a:rPr lang="ru-RU" sz="2800" dirty="0"/>
              <a:t> з </a:t>
            </a:r>
            <a:r>
              <a:rPr lang="ru-RU" sz="2800" dirty="0" err="1"/>
              <a:t>майбутніми</a:t>
            </a:r>
            <a:r>
              <a:rPr lang="ru-RU" sz="2800" dirty="0"/>
              <a:t> </a:t>
            </a:r>
            <a:r>
              <a:rPr lang="ru-RU" sz="2800" dirty="0" err="1"/>
              <a:t>періодами</a:t>
            </a:r>
            <a:r>
              <a:rPr lang="ru-RU" sz="2800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uk-UA" dirty="0" smtClean="0"/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65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776376" y="370618"/>
            <a:ext cx="10318918" cy="3813193"/>
          </a:xfrm>
        </p:spPr>
        <p:txBody>
          <a:bodyPr>
            <a:noAutofit/>
          </a:bodyPr>
          <a:lstStyle/>
          <a:p>
            <a:pPr fontAlgn="base"/>
            <a:r>
              <a:rPr lang="ru-RU" sz="2400" b="1" dirty="0" err="1"/>
              <a:t>Приклади</a:t>
            </a:r>
            <a:r>
              <a:rPr lang="ru-RU" sz="2400" b="1" dirty="0"/>
              <a:t> </a:t>
            </a:r>
            <a:r>
              <a:rPr lang="ru-RU" sz="2400" b="1" dirty="0" err="1"/>
              <a:t>витрат</a:t>
            </a:r>
            <a:r>
              <a:rPr lang="ru-RU" sz="2400" b="1" dirty="0"/>
              <a:t> </a:t>
            </a:r>
            <a:r>
              <a:rPr lang="ru-RU" sz="2400" b="1" dirty="0" err="1"/>
              <a:t>майбутніх</a:t>
            </a:r>
            <a:r>
              <a:rPr lang="ru-RU" sz="2400" b="1" dirty="0"/>
              <a:t> </a:t>
            </a:r>
            <a:r>
              <a:rPr lang="ru-RU" sz="2400" b="1" dirty="0" err="1"/>
              <a:t>періодів</a:t>
            </a:r>
            <a:r>
              <a:rPr lang="ru-RU" sz="2400" b="1" dirty="0"/>
              <a:t> наведено в </a:t>
            </a:r>
            <a:r>
              <a:rPr lang="ru-RU" sz="2400" b="1" dirty="0" err="1"/>
              <a:t>Інструкції</a:t>
            </a:r>
            <a:r>
              <a:rPr lang="ru-RU" sz="2400" b="1" dirty="0"/>
              <a:t> № 291:</a:t>
            </a:r>
          </a:p>
          <a:p>
            <a:pPr fontAlgn="base">
              <a:buFont typeface="Wingdings" panose="05000000000000000000" pitchFamily="2" charset="2"/>
              <a:buChar char="§"/>
            </a:pPr>
            <a:r>
              <a:rPr lang="ru-RU" sz="2400" dirty="0" err="1"/>
              <a:t>передплата</a:t>
            </a:r>
            <a:r>
              <a:rPr lang="ru-RU" sz="2400" dirty="0"/>
              <a:t> газет, </a:t>
            </a:r>
            <a:r>
              <a:rPr lang="ru-RU" sz="2400" dirty="0" err="1"/>
              <a:t>журналів</a:t>
            </a:r>
            <a:r>
              <a:rPr lang="ru-RU" sz="2400" dirty="0"/>
              <a:t>, </a:t>
            </a:r>
            <a:r>
              <a:rPr lang="ru-RU" sz="2400" dirty="0" err="1"/>
              <a:t>періодичних</a:t>
            </a:r>
            <a:r>
              <a:rPr lang="ru-RU" sz="2400" dirty="0"/>
              <a:t> та </a:t>
            </a:r>
            <a:r>
              <a:rPr lang="ru-RU" sz="2400" dirty="0" err="1"/>
              <a:t>довідкових</a:t>
            </a:r>
            <a:r>
              <a:rPr lang="ru-RU" sz="2400" dirty="0"/>
              <a:t> </a:t>
            </a:r>
            <a:r>
              <a:rPr lang="ru-RU" sz="2400" dirty="0" err="1"/>
              <a:t>видань</a:t>
            </a:r>
            <a:r>
              <a:rPr lang="ru-RU" sz="2400" dirty="0"/>
              <a:t>;</a:t>
            </a:r>
          </a:p>
          <a:p>
            <a:pPr fontAlgn="base">
              <a:buFont typeface="Wingdings" panose="05000000000000000000" pitchFamily="2" charset="2"/>
              <a:buChar char="§"/>
            </a:pPr>
            <a:r>
              <a:rPr lang="ru-RU" sz="2400" dirty="0" err="1"/>
              <a:t>проавансовані</a:t>
            </a:r>
            <a:r>
              <a:rPr lang="ru-RU" sz="2400" dirty="0"/>
              <a:t> </a:t>
            </a:r>
            <a:r>
              <a:rPr lang="ru-RU" sz="2400" dirty="0" err="1"/>
              <a:t>орендні</a:t>
            </a:r>
            <a:r>
              <a:rPr lang="ru-RU" sz="2400" dirty="0"/>
              <a:t> </a:t>
            </a:r>
            <a:r>
              <a:rPr lang="ru-RU" sz="2400" dirty="0" err="1"/>
              <a:t>платежі</a:t>
            </a:r>
            <a:r>
              <a:rPr lang="ru-RU" sz="2400" dirty="0"/>
              <a:t>;</a:t>
            </a:r>
          </a:p>
          <a:p>
            <a:pPr fontAlgn="base">
              <a:buFont typeface="Wingdings" panose="05000000000000000000" pitchFamily="2" charset="2"/>
              <a:buChar char="§"/>
            </a:pPr>
            <a:r>
              <a:rPr lang="ru-RU" sz="2400" dirty="0"/>
              <a:t>оплата страхового </a:t>
            </a:r>
            <a:r>
              <a:rPr lang="ru-RU" sz="2400" dirty="0" err="1"/>
              <a:t>полісу</a:t>
            </a:r>
            <a:r>
              <a:rPr lang="ru-RU" sz="2400" dirty="0"/>
              <a:t>;</a:t>
            </a:r>
          </a:p>
          <a:p>
            <a:pPr fontAlgn="base">
              <a:buFont typeface="Wingdings" panose="05000000000000000000" pitchFamily="2" charset="2"/>
              <a:buChar char="§"/>
            </a:pPr>
            <a:r>
              <a:rPr lang="ru-RU" sz="2400" dirty="0" err="1"/>
              <a:t>підготовчі</a:t>
            </a:r>
            <a:r>
              <a:rPr lang="ru-RU" sz="2400" dirty="0"/>
              <a:t> до </a:t>
            </a:r>
            <a:r>
              <a:rPr lang="ru-RU" sz="2400" dirty="0" err="1"/>
              <a:t>виробництва</a:t>
            </a:r>
            <a:r>
              <a:rPr lang="ru-RU" sz="2400" dirty="0"/>
              <a:t> </a:t>
            </a:r>
            <a:r>
              <a:rPr lang="ru-RU" sz="2400" dirty="0" err="1"/>
              <a:t>роботи</a:t>
            </a:r>
            <a:r>
              <a:rPr lang="ru-RU" sz="2400" dirty="0"/>
              <a:t> в </a:t>
            </a:r>
            <a:r>
              <a:rPr lang="ru-RU" sz="2400" dirty="0" err="1"/>
              <a:t>сезонних</a:t>
            </a:r>
            <a:r>
              <a:rPr lang="ru-RU" sz="2400" dirty="0"/>
              <a:t> </a:t>
            </a:r>
            <a:r>
              <a:rPr lang="ru-RU" sz="2400" dirty="0" err="1"/>
              <a:t>галузях</a:t>
            </a:r>
            <a:r>
              <a:rPr lang="ru-RU" sz="2400" dirty="0"/>
              <a:t> </a:t>
            </a:r>
            <a:r>
              <a:rPr lang="ru-RU" sz="2400" dirty="0" err="1"/>
              <a:t>промисловості</a:t>
            </a:r>
            <a:r>
              <a:rPr lang="ru-RU" sz="2400" dirty="0"/>
              <a:t>;</a:t>
            </a:r>
          </a:p>
          <a:p>
            <a:pPr fontAlgn="base">
              <a:buFont typeface="Wingdings" panose="05000000000000000000" pitchFamily="2" charset="2"/>
              <a:buChar char="§"/>
            </a:pPr>
            <a:r>
              <a:rPr lang="ru-RU" sz="2400" dirty="0" err="1"/>
              <a:t>освоєння</a:t>
            </a:r>
            <a:r>
              <a:rPr lang="ru-RU" sz="2400" dirty="0"/>
              <a:t> </a:t>
            </a:r>
            <a:r>
              <a:rPr lang="ru-RU" sz="2400" dirty="0" err="1"/>
              <a:t>нових</a:t>
            </a:r>
            <a:r>
              <a:rPr lang="ru-RU" sz="2400" dirty="0"/>
              <a:t> </a:t>
            </a:r>
            <a:r>
              <a:rPr lang="ru-RU" sz="2400" dirty="0" err="1"/>
              <a:t>виробництв</a:t>
            </a:r>
            <a:r>
              <a:rPr lang="ru-RU" sz="2400" dirty="0"/>
              <a:t> та </a:t>
            </a:r>
            <a:r>
              <a:rPr lang="ru-RU" sz="2400" dirty="0" err="1"/>
              <a:t>агрегатів</a:t>
            </a:r>
            <a:r>
              <a:rPr lang="ru-RU" sz="2400" dirty="0" smtClean="0"/>
              <a:t>.</a:t>
            </a:r>
          </a:p>
          <a:p>
            <a:pPr marL="0" indent="0" fontAlgn="base">
              <a:buNone/>
            </a:pPr>
            <a:endParaRPr lang="ru-RU" sz="2400" dirty="0" smtClean="0"/>
          </a:p>
          <a:p>
            <a:pPr marL="0" indent="0" fontAlgn="base">
              <a:buNone/>
            </a:pPr>
            <a:r>
              <a:rPr lang="ru-RU" sz="2400" dirty="0" err="1" smtClean="0"/>
              <a:t>Цей</a:t>
            </a:r>
            <a:r>
              <a:rPr lang="ru-RU" sz="2400" dirty="0" smtClean="0"/>
              <a:t> </a:t>
            </a:r>
            <a:r>
              <a:rPr lang="ru-RU" sz="2400" dirty="0" err="1"/>
              <a:t>перелік</a:t>
            </a:r>
            <a:r>
              <a:rPr lang="ru-RU" sz="2400" dirty="0"/>
              <a:t> не є </a:t>
            </a:r>
            <a:r>
              <a:rPr lang="ru-RU" sz="2400" dirty="0" err="1"/>
              <a:t>виключним</a:t>
            </a:r>
            <a:r>
              <a:rPr lang="ru-RU" sz="2400" dirty="0"/>
              <a:t>. У </a:t>
            </a:r>
            <a:r>
              <a:rPr lang="ru-RU" sz="2400" dirty="0" err="1"/>
              <a:t>разі</a:t>
            </a:r>
            <a:r>
              <a:rPr lang="ru-RU" sz="2400" dirty="0"/>
              <a:t> </a:t>
            </a:r>
            <a:r>
              <a:rPr lang="ru-RU" sz="2400" dirty="0" err="1"/>
              <a:t>якщо</a:t>
            </a:r>
            <a:r>
              <a:rPr lang="ru-RU" sz="2400" dirty="0"/>
              <a:t> у </a:t>
            </a:r>
            <a:r>
              <a:rPr lang="ru-RU" sz="2400" dirty="0" err="1"/>
              <a:t>підприємства</a:t>
            </a:r>
            <a:r>
              <a:rPr lang="ru-RU" sz="2400" dirty="0"/>
              <a:t> </a:t>
            </a:r>
            <a:r>
              <a:rPr lang="ru-RU" sz="2400" dirty="0" err="1"/>
              <a:t>виникають</a:t>
            </a:r>
            <a:r>
              <a:rPr lang="ru-RU" sz="2400" dirty="0"/>
              <a:t> </a:t>
            </a:r>
            <a:r>
              <a:rPr lang="ru-RU" sz="2400" dirty="0" err="1"/>
              <a:t>інші</a:t>
            </a:r>
            <a:r>
              <a:rPr lang="ru-RU" sz="2400" dirty="0"/>
              <a:t> </a:t>
            </a:r>
            <a:r>
              <a:rPr lang="ru-RU" sz="2400" dirty="0" err="1"/>
              <a:t>подібні</a:t>
            </a:r>
            <a:r>
              <a:rPr lang="ru-RU" sz="2400" dirty="0"/>
              <a:t> </a:t>
            </a:r>
            <a:r>
              <a:rPr lang="ru-RU" sz="2400" dirty="0" err="1"/>
              <a:t>витрати</a:t>
            </a:r>
            <a:r>
              <a:rPr lang="ru-RU" sz="2400" dirty="0"/>
              <a:t>, </a:t>
            </a:r>
            <a:r>
              <a:rPr lang="ru-RU" sz="2400" dirty="0" err="1"/>
              <a:t>необхідно</a:t>
            </a:r>
            <a:r>
              <a:rPr lang="ru-RU" sz="2400" dirty="0"/>
              <a:t> </a:t>
            </a:r>
            <a:r>
              <a:rPr lang="ru-RU" sz="2400" dirty="0" err="1"/>
              <a:t>прописати</a:t>
            </a:r>
            <a:r>
              <a:rPr lang="ru-RU" sz="2400" dirty="0"/>
              <a:t> </a:t>
            </a:r>
            <a:r>
              <a:rPr lang="ru-RU" sz="2400" dirty="0" err="1"/>
              <a:t>це</a:t>
            </a:r>
            <a:r>
              <a:rPr lang="ru-RU" sz="2400" dirty="0"/>
              <a:t> у </a:t>
            </a:r>
            <a:r>
              <a:rPr lang="ru-RU" sz="2400" dirty="0" err="1"/>
              <a:t>наказі</a:t>
            </a:r>
            <a:r>
              <a:rPr lang="ru-RU" sz="2400" dirty="0"/>
              <a:t> про </a:t>
            </a:r>
            <a:r>
              <a:rPr lang="ru-RU" sz="2400" dirty="0" err="1"/>
              <a:t>облікову</a:t>
            </a:r>
            <a:r>
              <a:rPr lang="ru-RU" sz="2400" dirty="0"/>
              <a:t> </a:t>
            </a:r>
            <a:r>
              <a:rPr lang="ru-RU" sz="2400" dirty="0" err="1"/>
              <a:t>політику</a:t>
            </a:r>
            <a:r>
              <a:rPr lang="ru-RU" sz="2400" dirty="0"/>
              <a:t>, </a:t>
            </a:r>
            <a:r>
              <a:rPr lang="ru-RU" sz="2400" dirty="0" err="1"/>
              <a:t>орієнтуючись</a:t>
            </a:r>
            <a:r>
              <a:rPr lang="ru-RU" sz="2400" dirty="0"/>
              <a:t> на </a:t>
            </a:r>
            <a:r>
              <a:rPr lang="ru-RU" sz="2400" dirty="0" err="1"/>
              <a:t>специфіку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. У </a:t>
            </a:r>
            <a:r>
              <a:rPr lang="ru-RU" sz="2400" dirty="0" err="1"/>
              <a:t>більшості</a:t>
            </a:r>
            <a:r>
              <a:rPr lang="ru-RU" sz="2400" dirty="0"/>
              <a:t> </a:t>
            </a:r>
            <a:r>
              <a:rPr lang="ru-RU" sz="2400" dirty="0" err="1"/>
              <a:t>підприємств</a:t>
            </a:r>
            <a:r>
              <a:rPr lang="ru-RU" sz="2400" dirty="0"/>
              <a:t> </a:t>
            </a:r>
            <a:r>
              <a:rPr lang="ru-RU" sz="2400" dirty="0" err="1"/>
              <a:t>перелік</a:t>
            </a:r>
            <a:r>
              <a:rPr lang="ru-RU" sz="2400" dirty="0"/>
              <a:t> таких </a:t>
            </a:r>
            <a:r>
              <a:rPr lang="ru-RU" sz="2400" dirty="0" err="1"/>
              <a:t>витрат</a:t>
            </a:r>
            <a:r>
              <a:rPr lang="ru-RU" sz="2400" dirty="0"/>
              <a:t> </a:t>
            </a:r>
            <a:r>
              <a:rPr lang="ru-RU" sz="2400" dirty="0" err="1"/>
              <a:t>поповнить</a:t>
            </a:r>
            <a:r>
              <a:rPr lang="ru-RU" sz="2400" dirty="0"/>
              <a:t>, </a:t>
            </a:r>
            <a:r>
              <a:rPr lang="ru-RU" sz="2400" dirty="0" err="1"/>
              <a:t>зокрема</a:t>
            </a:r>
            <a:r>
              <a:rPr lang="ru-RU" sz="2400" dirty="0"/>
              <a:t>, оплата за </a:t>
            </a:r>
            <a:r>
              <a:rPr lang="ru-RU" sz="2400" dirty="0" err="1"/>
              <a:t>користування</a:t>
            </a:r>
            <a:r>
              <a:rPr lang="ru-RU" sz="2400" dirty="0"/>
              <a:t> </a:t>
            </a:r>
            <a:r>
              <a:rPr lang="ru-RU" sz="2400" dirty="0" err="1"/>
              <a:t>програмним</a:t>
            </a:r>
            <a:r>
              <a:rPr lang="ru-RU" sz="2400" dirty="0"/>
              <a:t> </a:t>
            </a:r>
            <a:r>
              <a:rPr lang="ru-RU" sz="2400" dirty="0" err="1"/>
              <a:t>забезпеченням</a:t>
            </a:r>
            <a:r>
              <a:rPr lang="ru-RU" sz="2400" dirty="0"/>
              <a:t> (</a:t>
            </a:r>
            <a:r>
              <a:rPr lang="ru-RU" sz="2400" dirty="0" err="1"/>
              <a:t>поновлення</a:t>
            </a:r>
            <a:r>
              <a:rPr lang="ru-RU" sz="2400" dirty="0"/>
              <a:t> </a:t>
            </a:r>
            <a:r>
              <a:rPr lang="ru-RU" sz="2400" dirty="0" err="1"/>
              <a:t>програмного</a:t>
            </a:r>
            <a:r>
              <a:rPr lang="ru-RU" sz="2400" dirty="0"/>
              <a:t> </a:t>
            </a:r>
            <a:r>
              <a:rPr lang="ru-RU" sz="2400" dirty="0" err="1"/>
              <a:t>забезпечення</a:t>
            </a:r>
            <a:r>
              <a:rPr lang="ru-RU" sz="2400" dirty="0"/>
              <a:t>) за </a:t>
            </a:r>
            <a:r>
              <a:rPr lang="ru-RU" sz="2400" dirty="0" err="1"/>
              <a:t>кілька</a:t>
            </a:r>
            <a:r>
              <a:rPr lang="ru-RU" sz="2400" dirty="0"/>
              <a:t> </a:t>
            </a:r>
            <a:r>
              <a:rPr lang="ru-RU" sz="2400" dirty="0" err="1"/>
              <a:t>місяців</a:t>
            </a:r>
            <a:r>
              <a:rPr lang="ru-RU" sz="2400" dirty="0"/>
              <a:t> наперед.</a:t>
            </a:r>
          </a:p>
        </p:txBody>
      </p:sp>
    </p:spTree>
    <p:extLst>
      <p:ext uri="{BB962C8B-B14F-4D97-AF65-F5344CB8AC3E}">
        <p14:creationId xmlns:p14="http://schemas.microsoft.com/office/powerpoint/2010/main" val="209743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897147" y="1992384"/>
            <a:ext cx="10318918" cy="3813193"/>
          </a:xfrm>
        </p:spPr>
        <p:txBody>
          <a:bodyPr>
            <a:normAutofit/>
          </a:bodyPr>
          <a:lstStyle/>
          <a:p>
            <a:pPr algn="ctr" fontAlgn="base"/>
            <a:r>
              <a:rPr lang="ru-RU" sz="2800" b="1" dirty="0" err="1"/>
              <a:t>Сільгоспвиробники</a:t>
            </a:r>
            <a:r>
              <a:rPr lang="ru-RU" sz="2800" dirty="0"/>
              <a:t> у </a:t>
            </a:r>
            <a:r>
              <a:rPr lang="ru-RU" sz="2800" dirty="0" err="1"/>
              <a:t>своїй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 </a:t>
            </a:r>
            <a:r>
              <a:rPr lang="ru-RU" sz="2800" dirty="0" err="1"/>
              <a:t>мають</a:t>
            </a:r>
            <a:r>
              <a:rPr lang="ru-RU" sz="2800" dirty="0"/>
              <a:t> </a:t>
            </a:r>
            <a:r>
              <a:rPr lang="ru-RU" sz="2800" dirty="0" err="1"/>
              <a:t>керуватися</a:t>
            </a:r>
            <a:r>
              <a:rPr lang="ru-RU" sz="2800" dirty="0"/>
              <a:t> </a:t>
            </a:r>
            <a:r>
              <a:rPr lang="ru-RU" sz="2800" dirty="0" err="1" smtClean="0"/>
              <a:t>Методичними</a:t>
            </a:r>
            <a:r>
              <a:rPr lang="ru-RU" sz="2800" dirty="0" smtClean="0"/>
              <a:t> </a:t>
            </a:r>
            <a:r>
              <a:rPr lang="ru-RU" sz="2800" dirty="0" err="1" smtClean="0"/>
              <a:t>рекомендаціями</a:t>
            </a:r>
            <a:r>
              <a:rPr lang="ru-RU" sz="2800" dirty="0" smtClean="0"/>
              <a:t> </a:t>
            </a:r>
            <a:r>
              <a:rPr lang="ru-RU" sz="2800" dirty="0"/>
              <a:t>з </a:t>
            </a:r>
            <a:r>
              <a:rPr lang="ru-RU" sz="2800" dirty="0" err="1"/>
              <a:t>планування</a:t>
            </a:r>
            <a:r>
              <a:rPr lang="ru-RU" sz="2800" dirty="0"/>
              <a:t>, </a:t>
            </a:r>
            <a:r>
              <a:rPr lang="ru-RU" sz="2800" dirty="0" err="1"/>
              <a:t>обліку</a:t>
            </a:r>
            <a:r>
              <a:rPr lang="ru-RU" sz="2800" dirty="0"/>
              <a:t> і </a:t>
            </a:r>
            <a:r>
              <a:rPr lang="ru-RU" sz="2800" dirty="0" err="1"/>
              <a:t>калькулювання</a:t>
            </a:r>
            <a:r>
              <a:rPr lang="ru-RU" sz="2800" dirty="0"/>
              <a:t> </a:t>
            </a:r>
            <a:r>
              <a:rPr lang="ru-RU" sz="2800" dirty="0" err="1"/>
              <a:t>собівартості</a:t>
            </a:r>
            <a:r>
              <a:rPr lang="ru-RU" sz="2800" dirty="0"/>
              <a:t> </a:t>
            </a:r>
            <a:r>
              <a:rPr lang="ru-RU" sz="2800" dirty="0" err="1" smtClean="0"/>
              <a:t>продукції</a:t>
            </a:r>
            <a:r>
              <a:rPr lang="ru-RU" sz="2800" dirty="0" smtClean="0"/>
              <a:t> </a:t>
            </a:r>
            <a:r>
              <a:rPr lang="ru-RU" sz="2800" dirty="0"/>
              <a:t>(</a:t>
            </a:r>
            <a:r>
              <a:rPr lang="ru-RU" sz="2800" dirty="0" err="1"/>
              <a:t>робіт</a:t>
            </a:r>
            <a:r>
              <a:rPr lang="ru-RU" sz="2800" dirty="0"/>
              <a:t>, </a:t>
            </a:r>
            <a:r>
              <a:rPr lang="ru-RU" sz="2800" dirty="0" err="1"/>
              <a:t>послуг</a:t>
            </a:r>
            <a:r>
              <a:rPr lang="ru-RU" sz="2800" dirty="0"/>
              <a:t>) </a:t>
            </a:r>
            <a:r>
              <a:rPr lang="ru-RU" sz="2800" dirty="0" err="1"/>
              <a:t>сільськогосподарських</a:t>
            </a:r>
            <a:r>
              <a:rPr lang="ru-RU" sz="2800" dirty="0"/>
              <a:t> </a:t>
            </a:r>
            <a:r>
              <a:rPr lang="ru-RU" sz="2800" dirty="0" err="1" smtClean="0"/>
              <a:t>підприємств</a:t>
            </a:r>
            <a:r>
              <a:rPr lang="ru-RU" sz="2800" dirty="0" smtClean="0"/>
              <a:t> </a:t>
            </a:r>
            <a:r>
              <a:rPr lang="ru-RU" sz="2800" b="1" dirty="0" smtClean="0"/>
              <a:t>№ </a:t>
            </a:r>
            <a:r>
              <a:rPr lang="ru-RU" sz="2800" b="1" dirty="0"/>
              <a:t>132</a:t>
            </a:r>
            <a:r>
              <a:rPr lang="ru-RU" sz="2800" dirty="0"/>
              <a:t>, </a:t>
            </a:r>
            <a:r>
              <a:rPr lang="ru-RU" sz="2800" dirty="0" err="1"/>
              <a:t>згідно</a:t>
            </a:r>
            <a:r>
              <a:rPr lang="ru-RU" sz="2800" dirty="0"/>
              <a:t> з </a:t>
            </a:r>
            <a:r>
              <a:rPr lang="ru-RU" sz="2800" dirty="0" err="1"/>
              <a:t>якими</a:t>
            </a:r>
            <a:r>
              <a:rPr lang="ru-RU" sz="2800" dirty="0"/>
              <a:t> до </a:t>
            </a:r>
            <a:r>
              <a:rPr lang="ru-RU" sz="2800" dirty="0" err="1"/>
              <a:t>витрат</a:t>
            </a:r>
            <a:r>
              <a:rPr lang="ru-RU" sz="2800" dirty="0"/>
              <a:t> </a:t>
            </a:r>
            <a:r>
              <a:rPr lang="ru-RU" sz="2800" dirty="0" err="1"/>
              <a:t>майбутніх</a:t>
            </a:r>
            <a:r>
              <a:rPr lang="ru-RU" sz="2800" dirty="0"/>
              <a:t> </a:t>
            </a:r>
            <a:r>
              <a:rPr lang="ru-RU" sz="2800" dirty="0" err="1"/>
              <a:t>періодів</a:t>
            </a:r>
            <a:r>
              <a:rPr lang="ru-RU" sz="2800" dirty="0"/>
              <a:t> </a:t>
            </a:r>
            <a:r>
              <a:rPr lang="ru-RU" sz="2800" dirty="0" err="1"/>
              <a:t>відносяться</a:t>
            </a:r>
            <a:r>
              <a:rPr lang="ru-RU" sz="2800" dirty="0"/>
              <a:t> </a:t>
            </a:r>
            <a:r>
              <a:rPr lang="ru-RU" sz="2800" dirty="0" err="1"/>
              <a:t>витрати</a:t>
            </a:r>
            <a:r>
              <a:rPr lang="ru-RU" sz="2800" dirty="0"/>
              <a:t> на </a:t>
            </a:r>
            <a:r>
              <a:rPr lang="ru-RU" sz="2800" dirty="0" err="1"/>
              <a:t>будівництво</a:t>
            </a:r>
            <a:r>
              <a:rPr lang="ru-RU" sz="2800" dirty="0"/>
              <a:t> та </a:t>
            </a:r>
            <a:r>
              <a:rPr lang="ru-RU" sz="2800" dirty="0" err="1"/>
              <a:t>утримання</a:t>
            </a:r>
            <a:r>
              <a:rPr lang="ru-RU" sz="2800" dirty="0"/>
              <a:t> </a:t>
            </a:r>
            <a:r>
              <a:rPr lang="ru-RU" sz="2800" dirty="0" err="1"/>
              <a:t>літніх</a:t>
            </a:r>
            <a:r>
              <a:rPr lang="ru-RU" sz="2800" dirty="0"/>
              <a:t> </a:t>
            </a:r>
            <a:r>
              <a:rPr lang="ru-RU" sz="2800" dirty="0" err="1"/>
              <a:t>таборів</a:t>
            </a:r>
            <a:r>
              <a:rPr lang="ru-RU" sz="2800" dirty="0"/>
              <a:t>, </a:t>
            </a:r>
            <a:r>
              <a:rPr lang="ru-RU" sz="2800" dirty="0" err="1"/>
              <a:t>загонів</a:t>
            </a:r>
            <a:r>
              <a:rPr lang="ru-RU" sz="2800" dirty="0"/>
              <a:t>, </a:t>
            </a:r>
            <a:r>
              <a:rPr lang="ru-RU" sz="2800" dirty="0" err="1"/>
              <a:t>навісів</a:t>
            </a:r>
            <a:r>
              <a:rPr lang="ru-RU" sz="2800" dirty="0"/>
              <a:t> та </a:t>
            </a:r>
            <a:r>
              <a:rPr lang="ru-RU" sz="2800" dirty="0" err="1"/>
              <a:t>інших</a:t>
            </a:r>
            <a:r>
              <a:rPr lang="ru-RU" sz="2800" dirty="0"/>
              <a:t> </a:t>
            </a:r>
            <a:r>
              <a:rPr lang="ru-RU" sz="2800" dirty="0" err="1"/>
              <a:t>споруд</a:t>
            </a:r>
            <a:r>
              <a:rPr lang="ru-RU" sz="2800" dirty="0"/>
              <a:t> </a:t>
            </a:r>
            <a:r>
              <a:rPr lang="ru-RU" sz="2800" dirty="0" err="1"/>
              <a:t>некапітального</a:t>
            </a:r>
            <a:r>
              <a:rPr lang="ru-RU" sz="2800" dirty="0"/>
              <a:t> характеру для </a:t>
            </a:r>
            <a:r>
              <a:rPr lang="ru-RU" sz="2800" dirty="0" err="1"/>
              <a:t>тварин</a:t>
            </a:r>
            <a:r>
              <a:rPr lang="ru-RU" sz="2800" dirty="0"/>
              <a:t> </a:t>
            </a:r>
            <a:r>
              <a:rPr lang="ru-RU" sz="2800" dirty="0" err="1"/>
              <a:t>тощо</a:t>
            </a:r>
            <a:r>
              <a:rPr lang="ru-RU" sz="2800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86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752" y="698740"/>
            <a:ext cx="10734082" cy="4535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34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7092" y="271013"/>
            <a:ext cx="7705725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71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0943" y="436712"/>
            <a:ext cx="7620000" cy="582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25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221</TotalTime>
  <Words>405</Words>
  <Application>Microsoft Office PowerPoint</Application>
  <PresentationFormat>Широкоэкранный</PresentationFormat>
  <Paragraphs>41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 Black</vt:lpstr>
      <vt:lpstr>Calibri</vt:lpstr>
      <vt:lpstr>Calibri Light</vt:lpstr>
      <vt:lpstr>Georgia</vt:lpstr>
      <vt:lpstr>Wingdings</vt:lpstr>
      <vt:lpstr>Ретро</vt:lpstr>
      <vt:lpstr>Облік витрат майбутніх періодів</vt:lpstr>
      <vt:lpstr>Облік витрат майбутніх періодів   Нормативна база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Облік витрат діяльності підприємства</dc:title>
  <dc:creator>User Windows</dc:creator>
  <cp:lastModifiedBy>Учетная запись Майкрософт</cp:lastModifiedBy>
  <cp:revision>89</cp:revision>
  <dcterms:created xsi:type="dcterms:W3CDTF">2021-04-14T12:07:40Z</dcterms:created>
  <dcterms:modified xsi:type="dcterms:W3CDTF">2024-04-30T10:34:32Z</dcterms:modified>
</cp:coreProperties>
</file>