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7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0" d="100"/>
          <a:sy n="60" d="100"/>
        </p:scale>
        <p:origin x="1797" y="26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uk-UA" sz="4400" b="0" strike="noStrike" spc="-1"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uk-UA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11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uk-UA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117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uk-UA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118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uk-UA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119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CE8D4E80-A135-4A5B-81C4-D72CA9B34AF8}" type="slidenum">
              <a:rPr lang="uk-UA" sz="1400" b="0" strike="noStrike" spc="-1">
                <a:latin typeface="Times New Roman"/>
              </a:rPr>
              <a:t>‹№›</a:t>
            </a:fld>
            <a:endParaRPr lang="uk-UA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Rectangle 7"/>
          <p:cNvSpPr/>
          <p:nvPr/>
        </p:nvSpPr>
        <p:spPr>
          <a:xfrm>
            <a:off x="3884760" y="8685360"/>
            <a:ext cx="2966400" cy="451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9B6A18D9-08BD-4639-8D60-9CCBC6073090}" type="slidenum">
              <a:rPr lang="ru-RU" sz="1200" b="0" strike="noStrike" spc="-1">
                <a:solidFill>
                  <a:srgbClr val="000000"/>
                </a:solidFill>
                <a:latin typeface="Tahoma"/>
                <a:ea typeface="+mn-ea"/>
              </a:rPr>
              <a:t>13</a:t>
            </a:fld>
            <a:endParaRPr lang="uk-UA" sz="1200" b="0" strike="noStrike" spc="-1">
              <a:latin typeface="Arial"/>
            </a:endParaRPr>
          </a:p>
        </p:txBody>
      </p:sp>
      <p:sp>
        <p:nvSpPr>
          <p:cNvPr id="15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67238" cy="3424238"/>
          </a:xfrm>
          <a:prstGeom prst="rect">
            <a:avLst/>
          </a:prstGeom>
        </p:spPr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1000" cy="4109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uk-UA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0787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745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94504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7297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13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2925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58620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96640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5388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533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2885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693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2482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8215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728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1938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17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634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Заголовок 1"/>
          <p:cNvSpPr/>
          <p:nvPr/>
        </p:nvSpPr>
        <p:spPr>
          <a:xfrm>
            <a:off x="457200" y="291960"/>
            <a:ext cx="8224200" cy="1378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uk-UA" sz="4400" b="1" strike="noStrike" spc="-1">
                <a:solidFill>
                  <a:srgbClr val="FF0000"/>
                </a:solidFill>
                <a:latin typeface="Times New Roman"/>
                <a:ea typeface="DejaVu Sans"/>
              </a:rPr>
              <a:t>ТЕМА:</a:t>
            </a:r>
            <a:endParaRPr lang="uk-UA" sz="4400" b="0" strike="noStrike" spc="-1">
              <a:latin typeface="Arial"/>
            </a:endParaRPr>
          </a:p>
        </p:txBody>
      </p:sp>
      <p:sp>
        <p:nvSpPr>
          <p:cNvPr id="121" name="Содержимое 2"/>
          <p:cNvSpPr/>
          <p:nvPr/>
        </p:nvSpPr>
        <p:spPr>
          <a:xfrm>
            <a:off x="457200" y="1905120"/>
            <a:ext cx="8224200" cy="4109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37680" algn="ctr">
              <a:lnSpc>
                <a:spcPct val="100000"/>
              </a:lnSpc>
              <a:spcBef>
                <a:spcPts val="1080"/>
              </a:spcBef>
              <a:tabLst>
                <a:tab pos="0" algn="l"/>
              </a:tabLst>
            </a:pPr>
            <a:r>
              <a:rPr lang="uk-UA" sz="5400" b="1" strike="noStrike" spc="-1" dirty="0">
                <a:solidFill>
                  <a:srgbClr val="002060"/>
                </a:solidFill>
                <a:latin typeface="Times New Roman"/>
                <a:ea typeface="DejaVu Sans"/>
              </a:rPr>
              <a:t>“ДІЇ ПІД ЧАС ПОРАНЕННЯ”</a:t>
            </a:r>
            <a:endParaRPr lang="uk-UA" sz="5400" b="0" strike="noStrike" spc="-1" dirty="0">
              <a:latin typeface="Arial"/>
            </a:endParaRPr>
          </a:p>
        </p:txBody>
      </p:sp>
    </p:spTree>
  </p:cSld>
  <p:clrMapOvr>
    <a:masterClrMapping/>
  </p:clrMapOvr>
  <p:transition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Заголовок 1_5"/>
          <p:cNvSpPr/>
          <p:nvPr/>
        </p:nvSpPr>
        <p:spPr>
          <a:xfrm>
            <a:off x="457200" y="291960"/>
            <a:ext cx="8224200" cy="1378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uk-UA" sz="4400" b="1" strike="noStrike" spc="-1">
                <a:solidFill>
                  <a:srgbClr val="FF0000"/>
                </a:solidFill>
                <a:latin typeface="Times New Roman"/>
                <a:ea typeface="DejaVu Sans"/>
              </a:rPr>
              <a:t>5. Потрібно накласти стерильну пов’язку.</a:t>
            </a:r>
            <a:endParaRPr lang="uk-UA" sz="4400" b="0" strike="noStrike" spc="-1">
              <a:latin typeface="Arial"/>
            </a:endParaRPr>
          </a:p>
        </p:txBody>
      </p:sp>
      <p:sp>
        <p:nvSpPr>
          <p:cNvPr id="145" name="Содержимое 2_4"/>
          <p:cNvSpPr/>
          <p:nvPr/>
        </p:nvSpPr>
        <p:spPr>
          <a:xfrm>
            <a:off x="457200" y="1905120"/>
            <a:ext cx="8224200" cy="4109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uk-UA"/>
          </a:p>
        </p:txBody>
      </p:sp>
      <p:pic>
        <p:nvPicPr>
          <p:cNvPr id="146" name="Рисунок 145"/>
          <p:cNvPicPr/>
          <p:nvPr/>
        </p:nvPicPr>
        <p:blipFill>
          <a:blip r:embed="rId2"/>
          <a:stretch/>
        </p:blipFill>
        <p:spPr>
          <a:xfrm>
            <a:off x="1161720" y="1671480"/>
            <a:ext cx="6856920" cy="461005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Rectangle 2"/>
          <p:cNvSpPr/>
          <p:nvPr/>
        </p:nvSpPr>
        <p:spPr>
          <a:xfrm>
            <a:off x="324000" y="189000"/>
            <a:ext cx="8672040" cy="10659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uk-UA"/>
          </a:p>
        </p:txBody>
      </p:sp>
      <p:sp>
        <p:nvSpPr>
          <p:cNvPr id="148" name="Rectangle 14"/>
          <p:cNvSpPr/>
          <p:nvPr/>
        </p:nvSpPr>
        <p:spPr>
          <a:xfrm>
            <a:off x="359280" y="1914480"/>
            <a:ext cx="3416400" cy="106524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>
              <a:lnSpc>
                <a:spcPct val="100000"/>
              </a:lnSpc>
            </a:pPr>
            <a:endParaRPr lang="uk-UA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uk-UA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uk-UA" sz="2800" b="1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lang="uk-UA" sz="2800" b="0" strike="noStrike" spc="-1">
              <a:latin typeface="Arial"/>
            </a:endParaRPr>
          </a:p>
        </p:txBody>
      </p:sp>
      <p:pic>
        <p:nvPicPr>
          <p:cNvPr id="149" name="Рисунок 148"/>
          <p:cNvPicPr/>
          <p:nvPr/>
        </p:nvPicPr>
        <p:blipFill>
          <a:blip r:embed="rId2"/>
          <a:stretch/>
        </p:blipFill>
        <p:spPr>
          <a:xfrm>
            <a:off x="834887" y="548640"/>
            <a:ext cx="7513983" cy="5740842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Заголовок 1_4"/>
          <p:cNvSpPr/>
          <p:nvPr/>
        </p:nvSpPr>
        <p:spPr>
          <a:xfrm>
            <a:off x="457200" y="291960"/>
            <a:ext cx="8224200" cy="1378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uk-UA" sz="4400" b="1" strike="noStrike" spc="-1">
                <a:solidFill>
                  <a:srgbClr val="FF0000"/>
                </a:solidFill>
                <a:latin typeface="Times New Roman"/>
                <a:ea typeface="DejaVu Sans"/>
              </a:rPr>
              <a:t>СЛОВНИК:</a:t>
            </a:r>
            <a:endParaRPr lang="uk-UA" sz="4400" b="0" strike="noStrike" spc="-1">
              <a:latin typeface="Arial"/>
            </a:endParaRPr>
          </a:p>
        </p:txBody>
      </p:sp>
      <p:sp>
        <p:nvSpPr>
          <p:cNvPr id="151" name="Содержимое 2_5"/>
          <p:cNvSpPr/>
          <p:nvPr/>
        </p:nvSpPr>
        <p:spPr>
          <a:xfrm>
            <a:off x="457200" y="1260000"/>
            <a:ext cx="8537760" cy="509309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37680" algn="ctr">
              <a:lnSpc>
                <a:spcPct val="100000"/>
              </a:lnSpc>
              <a:spcBef>
                <a:spcPts val="1080"/>
              </a:spcBef>
              <a:tabLst>
                <a:tab pos="0" algn="l"/>
              </a:tabLst>
            </a:pPr>
            <a:r>
              <a:rPr lang="uk-UA" sz="5400" b="1" strike="noStrike" spc="-1" dirty="0">
                <a:solidFill>
                  <a:srgbClr val="002060"/>
                </a:solidFill>
                <a:latin typeface="Times New Roman"/>
                <a:ea typeface="Microsoft YaHei"/>
              </a:rPr>
              <a:t>Поранення, рана, пошкодження, кровотеча.</a:t>
            </a:r>
            <a:endParaRPr lang="uk-UA" sz="5400" b="0" strike="noStrike" spc="-1" dirty="0">
              <a:latin typeface="Arial"/>
            </a:endParaRPr>
          </a:p>
          <a:p>
            <a:pPr marL="343080" indent="-337680" algn="ctr">
              <a:lnSpc>
                <a:spcPct val="100000"/>
              </a:lnSpc>
              <a:spcBef>
                <a:spcPts val="1080"/>
              </a:spcBef>
              <a:tabLst>
                <a:tab pos="0" algn="l"/>
              </a:tabLst>
            </a:pPr>
            <a:r>
              <a:rPr lang="uk-UA" sz="5400" b="1" strike="noStrike" spc="-1" dirty="0">
                <a:solidFill>
                  <a:srgbClr val="002060"/>
                </a:solidFill>
                <a:latin typeface="Times New Roman"/>
                <a:ea typeface="Microsoft YaHei"/>
              </a:rPr>
              <a:t>Оглянути, зупинити, обробити, накласти.</a:t>
            </a:r>
            <a:endParaRPr lang="uk-UA" sz="5400" b="0" strike="noStrike" spc="-1" dirty="0">
              <a:latin typeface="Arial"/>
            </a:endParaRPr>
          </a:p>
          <a:p>
            <a:pPr marL="343080" indent="-337680" algn="ctr">
              <a:lnSpc>
                <a:spcPct val="100000"/>
              </a:lnSpc>
              <a:spcBef>
                <a:spcPts val="1080"/>
              </a:spcBef>
              <a:tabLst>
                <a:tab pos="0" algn="l"/>
              </a:tabLst>
            </a:pPr>
            <a:r>
              <a:rPr lang="uk-UA" sz="5400" b="1" strike="noStrike" spc="-1" dirty="0">
                <a:solidFill>
                  <a:srgbClr val="002060"/>
                </a:solidFill>
                <a:latin typeface="Times New Roman"/>
                <a:ea typeface="Microsoft YaHei"/>
              </a:rPr>
              <a:t>Знеболювальний засіб — ліки.</a:t>
            </a:r>
            <a:endParaRPr lang="uk-UA" sz="5400" b="0" strike="noStrike" spc="-1" dirty="0">
              <a:latin typeface="Arial"/>
            </a:endParaRPr>
          </a:p>
          <a:p>
            <a:pPr marL="343080" indent="-337680">
              <a:lnSpc>
                <a:spcPct val="100000"/>
              </a:lnSpc>
              <a:spcBef>
                <a:spcPts val="1080"/>
              </a:spcBef>
              <a:tabLst>
                <a:tab pos="0" algn="l"/>
              </a:tabLst>
            </a:pPr>
            <a:r>
              <a:rPr lang="uk-UA" sz="5400" b="1" strike="noStrike" spc="-1" dirty="0">
                <a:solidFill>
                  <a:srgbClr val="002060"/>
                </a:solidFill>
                <a:latin typeface="Times New Roman"/>
                <a:ea typeface="Microsoft YaHei"/>
              </a:rPr>
              <a:t> </a:t>
            </a:r>
            <a:endParaRPr lang="uk-UA" sz="5400" b="0" strike="noStrike" spc="-1" dirty="0">
              <a:latin typeface="Arial"/>
            </a:endParaRPr>
          </a:p>
          <a:p>
            <a:pPr marL="343080" indent="-337680">
              <a:lnSpc>
                <a:spcPct val="100000"/>
              </a:lnSpc>
              <a:spcBef>
                <a:spcPts val="1080"/>
              </a:spcBef>
              <a:tabLst>
                <a:tab pos="0" algn="l"/>
              </a:tabLst>
            </a:pPr>
            <a:endParaRPr lang="uk-UA" sz="5400" b="0" strike="noStrike" spc="-1" dirty="0">
              <a:latin typeface="Arial"/>
            </a:endParaRPr>
          </a:p>
          <a:p>
            <a:pPr marL="343080" indent="-337680">
              <a:lnSpc>
                <a:spcPct val="100000"/>
              </a:lnSpc>
              <a:spcBef>
                <a:spcPts val="1080"/>
              </a:spcBef>
              <a:tabLst>
                <a:tab pos="0" algn="l"/>
              </a:tabLst>
            </a:pPr>
            <a:r>
              <a:rPr lang="uk-UA" sz="5400" b="1" strike="noStrike" spc="-1" dirty="0">
                <a:solidFill>
                  <a:srgbClr val="002060"/>
                </a:solidFill>
                <a:latin typeface="Times New Roman"/>
                <a:ea typeface="Microsoft YaHei"/>
              </a:rPr>
              <a:t> </a:t>
            </a:r>
            <a:endParaRPr lang="uk-UA" sz="5400" b="0" strike="noStrike" spc="-1" dirty="0">
              <a:latin typeface="Arial"/>
            </a:endParaRPr>
          </a:p>
        </p:txBody>
      </p:sp>
    </p:spTree>
  </p:cSld>
  <p:clrMapOvr>
    <a:masterClrMapping/>
  </p:clrMapOvr>
  <p:transition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WordArt 1"/>
          <p:cNvSpPr txBox="1"/>
          <p:nvPr/>
        </p:nvSpPr>
        <p:spPr>
          <a:xfrm>
            <a:off x="1008000" y="1270079"/>
            <a:ext cx="7230600" cy="4017537"/>
          </a:xfrm>
          <a:prstGeom prst="rect">
            <a:avLst/>
          </a:prstGeom>
        </p:spPr>
        <p:txBody>
          <a:bodyPr wrap="none" lIns="90000" tIns="45000" rIns="90000" bIns="45000" anchorCtr="1">
            <a:prstTxWarp prst="textPlain">
              <a:avLst>
                <a:gd name="adj" fmla="val 48898"/>
              </a:avLst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uk-UA" sz="1800" b="1" strike="noStrike" spc="-1" dirty="0">
                <a:ln w="0">
                  <a:noFill/>
                </a:ln>
              </a:rPr>
              <a:t>ДЯКУЮ</a:t>
            </a:r>
          </a:p>
          <a:p>
            <a:pPr algn="ctr">
              <a:lnSpc>
                <a:spcPct val="100000"/>
              </a:lnSpc>
            </a:pPr>
            <a:r>
              <a:rPr lang="uk-UA" sz="1800" b="1" strike="noStrike" spc="-1" dirty="0">
                <a:ln w="0">
                  <a:noFill/>
                </a:ln>
              </a:rPr>
              <a:t>ЗА</a:t>
            </a:r>
          </a:p>
          <a:p>
            <a:pPr algn="ctr">
              <a:lnSpc>
                <a:spcPct val="100000"/>
              </a:lnSpc>
            </a:pPr>
            <a:r>
              <a:rPr lang="uk-UA" sz="1800" b="1" strike="noStrike" spc="-1" dirty="0">
                <a:ln w="0">
                  <a:noFill/>
                </a:ln>
              </a:rPr>
              <a:t>УВАГУ!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Заголовок 1_19"/>
          <p:cNvSpPr/>
          <p:nvPr/>
        </p:nvSpPr>
        <p:spPr>
          <a:xfrm>
            <a:off x="457200" y="291960"/>
            <a:ext cx="8224200" cy="1378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uk-UA" sz="4400" b="1" strike="noStrike" spc="-1">
                <a:solidFill>
                  <a:srgbClr val="FF0000"/>
                </a:solidFill>
                <a:latin typeface="Times New Roman"/>
                <a:ea typeface="DejaVu Sans"/>
              </a:rPr>
              <a:t>Поранення - це:</a:t>
            </a:r>
            <a:endParaRPr lang="uk-UA" sz="4400" b="0" strike="noStrike" spc="-1">
              <a:latin typeface="Arial"/>
            </a:endParaRPr>
          </a:p>
        </p:txBody>
      </p:sp>
      <p:sp>
        <p:nvSpPr>
          <p:cNvPr id="123" name="Содержимое 2_21"/>
          <p:cNvSpPr/>
          <p:nvPr/>
        </p:nvSpPr>
        <p:spPr>
          <a:xfrm>
            <a:off x="457200" y="1905120"/>
            <a:ext cx="8224200" cy="4109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37680" algn="ctr">
              <a:lnSpc>
                <a:spcPct val="100000"/>
              </a:lnSpc>
              <a:spcBef>
                <a:spcPts val="1080"/>
              </a:spcBef>
              <a:tabLst>
                <a:tab pos="0" algn="l"/>
              </a:tabLst>
            </a:pPr>
            <a:r>
              <a:rPr lang="uk-UA" sz="5400" b="1" strike="noStrike" spc="-1" dirty="0">
                <a:solidFill>
                  <a:srgbClr val="002060"/>
                </a:solidFill>
                <a:latin typeface="Times New Roman"/>
                <a:ea typeface="DejaVu Sans"/>
              </a:rPr>
              <a:t>нанесення людині рани різними предметами (кулями, уламками від ракет, снарядів ) </a:t>
            </a:r>
            <a:endParaRPr lang="uk-UA" sz="5400" b="0" strike="noStrike" spc="-1" dirty="0">
              <a:latin typeface="Arial"/>
            </a:endParaRPr>
          </a:p>
        </p:txBody>
      </p:sp>
    </p:spTree>
  </p:cSld>
  <p:clrMapOvr>
    <a:masterClrMapping/>
  </p:clrMapOvr>
  <p:transition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Заголовок 1_21"/>
          <p:cNvSpPr/>
          <p:nvPr/>
        </p:nvSpPr>
        <p:spPr>
          <a:xfrm>
            <a:off x="457200" y="291960"/>
            <a:ext cx="8224200" cy="1378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uk-UA"/>
          </a:p>
        </p:txBody>
      </p:sp>
      <p:pic>
        <p:nvPicPr>
          <p:cNvPr id="125" name="Рисунок 124"/>
          <p:cNvPicPr/>
          <p:nvPr/>
        </p:nvPicPr>
        <p:blipFill>
          <a:blip r:embed="rId2"/>
          <a:stretch/>
        </p:blipFill>
        <p:spPr>
          <a:xfrm>
            <a:off x="540000" y="540000"/>
            <a:ext cx="7919280" cy="5759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Подзаголовок 2"/>
          <p:cNvSpPr/>
          <p:nvPr/>
        </p:nvSpPr>
        <p:spPr>
          <a:xfrm>
            <a:off x="4500720" y="981000"/>
            <a:ext cx="8352720" cy="3672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uk-UA"/>
          </a:p>
        </p:txBody>
      </p:sp>
      <p:pic>
        <p:nvPicPr>
          <p:cNvPr id="127" name="Рисунок 5_1"/>
          <p:cNvPicPr/>
          <p:nvPr/>
        </p:nvPicPr>
        <p:blipFill>
          <a:blip r:embed="rId2"/>
          <a:stretch/>
        </p:blipFill>
        <p:spPr>
          <a:xfrm>
            <a:off x="826920" y="2492280"/>
            <a:ext cx="7416360" cy="3647520"/>
          </a:xfrm>
          <a:prstGeom prst="rect">
            <a:avLst/>
          </a:prstGeom>
          <a:ln w="0">
            <a:noFill/>
          </a:ln>
        </p:spPr>
      </p:pic>
      <p:sp>
        <p:nvSpPr>
          <p:cNvPr id="128" name="Прямоугольник 4_1"/>
          <p:cNvSpPr/>
          <p:nvPr/>
        </p:nvSpPr>
        <p:spPr>
          <a:xfrm>
            <a:off x="857160" y="428760"/>
            <a:ext cx="7214400" cy="175650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b="1" strike="noStrike" spc="-1" dirty="0" err="1">
                <a:latin typeface="Arial"/>
                <a:ea typeface="DejaVu Sans"/>
              </a:rPr>
              <a:t>Ознаки</a:t>
            </a:r>
            <a:r>
              <a:rPr lang="ru-RU" sz="3600" b="1" strike="noStrike" spc="-1" dirty="0">
                <a:latin typeface="Arial"/>
                <a:ea typeface="DejaVu Sans"/>
              </a:rPr>
              <a:t> </a:t>
            </a:r>
            <a:r>
              <a:rPr lang="ru-RU" sz="3600" b="1" strike="noStrike" spc="-1" dirty="0" err="1">
                <a:latin typeface="Arial"/>
                <a:ea typeface="DejaVu Sans"/>
              </a:rPr>
              <a:t>поранення</a:t>
            </a:r>
            <a:r>
              <a:rPr lang="ru-RU" sz="3600" b="1" strike="noStrike" spc="-1" dirty="0">
                <a:latin typeface="Arial"/>
                <a:ea typeface="DejaVu Sans"/>
              </a:rPr>
              <a:t>: </a:t>
            </a:r>
            <a:r>
              <a:rPr lang="ru-RU" sz="3600" b="1" strike="noStrike" spc="-1" dirty="0" err="1">
                <a:latin typeface="Arial"/>
                <a:ea typeface="DejaVu Sans"/>
              </a:rPr>
              <a:t>біль</a:t>
            </a:r>
            <a:r>
              <a:rPr lang="ru-RU" sz="3600" b="1" strike="noStrike" spc="-1" dirty="0">
                <a:latin typeface="Arial"/>
                <a:ea typeface="DejaVu Sans"/>
              </a:rPr>
              <a:t>,</a:t>
            </a:r>
            <a:endParaRPr lang="uk-UA" sz="3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b="1" strike="noStrike" spc="-1" dirty="0">
                <a:latin typeface="Arial"/>
                <a:ea typeface="DejaVu Sans"/>
              </a:rPr>
              <a:t> </a:t>
            </a:r>
            <a:r>
              <a:rPr lang="ru-RU" sz="3600" b="1" strike="noStrike" spc="-1" dirty="0" err="1">
                <a:latin typeface="Arial"/>
                <a:ea typeface="DejaVu Sans"/>
              </a:rPr>
              <a:t>кровотеча</a:t>
            </a:r>
            <a:r>
              <a:rPr lang="ru-RU" sz="3600" b="1" strike="noStrike" spc="-1" dirty="0">
                <a:latin typeface="Arial"/>
                <a:ea typeface="DejaVu Sans"/>
              </a:rPr>
              <a:t>, </a:t>
            </a:r>
            <a:r>
              <a:rPr lang="ru-RU" sz="3600" b="1" strike="noStrike" spc="-1" dirty="0" err="1">
                <a:latin typeface="Arial"/>
                <a:ea typeface="DejaVu Sans"/>
              </a:rPr>
              <a:t>порушення</a:t>
            </a:r>
            <a:r>
              <a:rPr lang="ru-RU" sz="3600" b="1" strike="noStrike" spc="-1" dirty="0">
                <a:latin typeface="Arial"/>
                <a:ea typeface="DejaVu Sans"/>
              </a:rPr>
              <a:t> </a:t>
            </a:r>
            <a:r>
              <a:rPr lang="ru-RU" sz="3600" b="1" strike="noStrike" spc="-1" dirty="0" err="1">
                <a:latin typeface="Arial"/>
                <a:ea typeface="DejaVu Sans"/>
              </a:rPr>
              <a:t>цілісності</a:t>
            </a:r>
            <a:r>
              <a:rPr lang="ru-RU" sz="3600" b="1" strike="noStrike" spc="-1" dirty="0">
                <a:latin typeface="Arial"/>
                <a:ea typeface="DejaVu Sans"/>
              </a:rPr>
              <a:t> тканин.</a:t>
            </a:r>
            <a:endParaRPr lang="uk-UA" sz="36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ectangle 2_2"/>
          <p:cNvSpPr/>
          <p:nvPr/>
        </p:nvSpPr>
        <p:spPr>
          <a:xfrm>
            <a:off x="324000" y="189000"/>
            <a:ext cx="8672040" cy="10659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uk-UA"/>
          </a:p>
        </p:txBody>
      </p:sp>
      <p:sp>
        <p:nvSpPr>
          <p:cNvPr id="130" name="Rectangle 14_2"/>
          <p:cNvSpPr/>
          <p:nvPr/>
        </p:nvSpPr>
        <p:spPr>
          <a:xfrm>
            <a:off x="180000" y="496440"/>
            <a:ext cx="8995680" cy="94284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uk-UA" sz="2800" b="1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lang="uk-UA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uk-UA" sz="2800" b="1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lang="uk-UA" sz="2800" b="0" strike="noStrike" spc="-1">
              <a:latin typeface="Arial"/>
            </a:endParaRPr>
          </a:p>
        </p:txBody>
      </p:sp>
      <p:pic>
        <p:nvPicPr>
          <p:cNvPr id="131" name="Рисунок 130"/>
          <p:cNvPicPr/>
          <p:nvPr/>
        </p:nvPicPr>
        <p:blipFill>
          <a:blip r:embed="rId2"/>
          <a:stretch/>
        </p:blipFill>
        <p:spPr>
          <a:xfrm>
            <a:off x="1161360" y="779228"/>
            <a:ext cx="6856920" cy="5255812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Заголовок 1_0"/>
          <p:cNvSpPr/>
          <p:nvPr/>
        </p:nvSpPr>
        <p:spPr>
          <a:xfrm>
            <a:off x="457200" y="291960"/>
            <a:ext cx="8224200" cy="1378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uk-UA" sz="4400" b="1" strike="noStrike" spc="-1">
                <a:solidFill>
                  <a:srgbClr val="FF0000"/>
                </a:solidFill>
                <a:latin typeface="Times New Roman"/>
                <a:ea typeface="DejaVu Sans"/>
              </a:rPr>
              <a:t>1. Потрібно оглянути рану.</a:t>
            </a:r>
            <a:endParaRPr lang="uk-UA" sz="4400" b="0" strike="noStrike" spc="-1">
              <a:latin typeface="Arial"/>
            </a:endParaRPr>
          </a:p>
        </p:txBody>
      </p:sp>
      <p:sp>
        <p:nvSpPr>
          <p:cNvPr id="133" name="Содержимое 2_1"/>
          <p:cNvSpPr/>
          <p:nvPr/>
        </p:nvSpPr>
        <p:spPr>
          <a:xfrm>
            <a:off x="457200" y="1905120"/>
            <a:ext cx="8224200" cy="4109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uk-UA"/>
          </a:p>
        </p:txBody>
      </p:sp>
      <p:pic>
        <p:nvPicPr>
          <p:cNvPr id="134" name="Рисунок 133"/>
          <p:cNvPicPr/>
          <p:nvPr/>
        </p:nvPicPr>
        <p:blipFill>
          <a:blip r:embed="rId2"/>
          <a:stretch/>
        </p:blipFill>
        <p:spPr>
          <a:xfrm>
            <a:off x="1160889" y="1376389"/>
            <a:ext cx="6901733" cy="4881288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Заголовок 1_1"/>
          <p:cNvSpPr/>
          <p:nvPr/>
        </p:nvSpPr>
        <p:spPr>
          <a:xfrm>
            <a:off x="457200" y="291960"/>
            <a:ext cx="8224200" cy="1378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uk-UA" sz="4400" b="1" strike="noStrike" spc="-1">
                <a:solidFill>
                  <a:srgbClr val="FF0000"/>
                </a:solidFill>
                <a:latin typeface="Times New Roman"/>
                <a:ea typeface="DejaVu Sans"/>
              </a:rPr>
              <a:t>2. Потрібно помити руки або обробити їх спиртовим розчином.</a:t>
            </a:r>
            <a:endParaRPr lang="uk-UA" sz="4400" b="0" strike="noStrike" spc="-1">
              <a:latin typeface="Arial"/>
            </a:endParaRPr>
          </a:p>
        </p:txBody>
      </p:sp>
      <p:sp>
        <p:nvSpPr>
          <p:cNvPr id="136" name="Содержимое 2_0"/>
          <p:cNvSpPr/>
          <p:nvPr/>
        </p:nvSpPr>
        <p:spPr>
          <a:xfrm>
            <a:off x="457200" y="1905120"/>
            <a:ext cx="8224200" cy="4109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uk-UA"/>
          </a:p>
        </p:txBody>
      </p:sp>
      <p:pic>
        <p:nvPicPr>
          <p:cNvPr id="137" name="Рисунок 136"/>
          <p:cNvPicPr/>
          <p:nvPr/>
        </p:nvPicPr>
        <p:blipFill>
          <a:blip r:embed="rId2"/>
          <a:stretch/>
        </p:blipFill>
        <p:spPr>
          <a:xfrm>
            <a:off x="1161720" y="1905120"/>
            <a:ext cx="6856920" cy="4392313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Заголовок 1_2"/>
          <p:cNvSpPr/>
          <p:nvPr/>
        </p:nvSpPr>
        <p:spPr>
          <a:xfrm>
            <a:off x="457200" y="291960"/>
            <a:ext cx="8224200" cy="1378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uk-UA" sz="4400" b="1" strike="noStrike" spc="-1">
                <a:solidFill>
                  <a:srgbClr val="FF0000"/>
                </a:solidFill>
                <a:latin typeface="Times New Roman"/>
                <a:ea typeface="DejaVu Sans"/>
              </a:rPr>
              <a:t>3. Потрібно зупинити кровотечу. Промити рану.</a:t>
            </a:r>
            <a:endParaRPr lang="uk-UA" sz="4400" b="0" strike="noStrike" spc="-1">
              <a:latin typeface="Arial"/>
            </a:endParaRPr>
          </a:p>
        </p:txBody>
      </p:sp>
      <p:sp>
        <p:nvSpPr>
          <p:cNvPr id="139" name="Содержимое 2_2"/>
          <p:cNvSpPr/>
          <p:nvPr/>
        </p:nvSpPr>
        <p:spPr>
          <a:xfrm>
            <a:off x="457200" y="1905120"/>
            <a:ext cx="8224200" cy="4109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uk-UA"/>
          </a:p>
        </p:txBody>
      </p:sp>
      <p:pic>
        <p:nvPicPr>
          <p:cNvPr id="140" name="Рисунок 139"/>
          <p:cNvPicPr/>
          <p:nvPr/>
        </p:nvPicPr>
        <p:blipFill>
          <a:blip r:embed="rId2"/>
          <a:stretch/>
        </p:blipFill>
        <p:spPr>
          <a:xfrm>
            <a:off x="1161720" y="1800000"/>
            <a:ext cx="6856920" cy="4497433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Заголовок 1_3"/>
          <p:cNvSpPr/>
          <p:nvPr/>
        </p:nvSpPr>
        <p:spPr>
          <a:xfrm>
            <a:off x="457200" y="291960"/>
            <a:ext cx="8224200" cy="1378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uk-UA" sz="4400" b="1" strike="noStrike" spc="-1">
                <a:solidFill>
                  <a:srgbClr val="FF0000"/>
                </a:solidFill>
                <a:latin typeface="Times New Roman"/>
                <a:ea typeface="DejaVu Sans"/>
              </a:rPr>
              <a:t>4. Потрібно обробити шкіру навколо рани.</a:t>
            </a:r>
            <a:endParaRPr lang="uk-UA" sz="4400" b="0" strike="noStrike" spc="-1">
              <a:latin typeface="Arial"/>
            </a:endParaRPr>
          </a:p>
        </p:txBody>
      </p:sp>
      <p:sp>
        <p:nvSpPr>
          <p:cNvPr id="142" name="Содержимое 2_3"/>
          <p:cNvSpPr/>
          <p:nvPr/>
        </p:nvSpPr>
        <p:spPr>
          <a:xfrm>
            <a:off x="457200" y="1905120"/>
            <a:ext cx="8224200" cy="4109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uk-UA"/>
          </a:p>
        </p:txBody>
      </p:sp>
      <p:pic>
        <p:nvPicPr>
          <p:cNvPr id="143" name="Рисунок 142"/>
          <p:cNvPicPr/>
          <p:nvPr/>
        </p:nvPicPr>
        <p:blipFill>
          <a:blip r:embed="rId2"/>
          <a:stretch/>
        </p:blipFill>
        <p:spPr>
          <a:xfrm>
            <a:off x="1143540" y="1670760"/>
            <a:ext cx="6856920" cy="4642576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>
    <p:push dir="u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рирода">
  <a:themeElements>
    <a:clrScheme name="Природа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Природа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Природ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970</TotalTime>
  <Words>112</Words>
  <Application>Microsoft Office PowerPoint</Application>
  <PresentationFormat>Екран (4:3)</PresentationFormat>
  <Paragraphs>27</Paragraphs>
  <Slides>13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8" baseType="lpstr">
      <vt:lpstr>Arial</vt:lpstr>
      <vt:lpstr>Garamond</vt:lpstr>
      <vt:lpstr>Tahoma</vt:lpstr>
      <vt:lpstr>Times New Roman</vt:lpstr>
      <vt:lpstr>Природа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WareZ Provider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Моніторинг фізичної складової здоров'я</dc:title>
  <dc:subject/>
  <dc:creator>www.PHILka.RU</dc:creator>
  <dc:description/>
  <cp:lastModifiedBy>Максим Биляченко</cp:lastModifiedBy>
  <cp:revision>105</cp:revision>
  <dcterms:created xsi:type="dcterms:W3CDTF">2012-07-18T14:52:19Z</dcterms:created>
  <dcterms:modified xsi:type="dcterms:W3CDTF">2025-05-08T12:27:12Z</dcterms:modified>
  <dc:language>uk-UA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5</vt:i4>
  </property>
  <property fmtid="{D5CDD505-2E9C-101B-9397-08002B2CF9AE}" pid="3" name="PresentationFormat">
    <vt:lpwstr>Экран (4:3)</vt:lpwstr>
  </property>
  <property fmtid="{D5CDD505-2E9C-101B-9397-08002B2CF9AE}" pid="4" name="Slides">
    <vt:i4>18</vt:i4>
  </property>
</Properties>
</file>