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9" r:id="rId3"/>
    <p:sldId id="262" r:id="rId4"/>
    <p:sldId id="267" r:id="rId5"/>
    <p:sldId id="271" r:id="rId6"/>
    <p:sldId id="268" r:id="rId7"/>
    <p:sldId id="272" r:id="rId8"/>
    <p:sldId id="266" r:id="rId9"/>
    <p:sldId id="263" r:id="rId10"/>
    <p:sldId id="270" r:id="rId11"/>
    <p:sldId id="269" r:id="rId12"/>
    <p:sldId id="273" r:id="rId13"/>
    <p:sldId id="274" r:id="rId14"/>
    <p:sldId id="265" r:id="rId15"/>
    <p:sldId id="26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79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A1807-3053-4627-943C-E10AE093C9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A7065-593A-4221-9918-275C6A57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9928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у складі Російської імперії (кінець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початок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Політичне та економічне становище українських земель у складі Російської імперії.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Початок національного відродження. Кирило-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Мефодіївське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братство.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Реформи 60-70 рр. та їх вплив на Україну.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Події революції 1905-1907 рр. в Україні.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1026" name="Picture 2" descr="https://upload.wikimedia.org/wikipedia/commons/5/58/Lyubov_do_isty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72" y="404663"/>
            <a:ext cx="6720026" cy="50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999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/>
            <a:r>
              <a:rPr lang="uk-UA" altLang="en-US" sz="2400" dirty="0" smtClean="0">
                <a:latin typeface="Times New Roman" panose="02020603050405020304" pitchFamily="18" charset="0"/>
              </a:rPr>
              <a:t>Емблема масонської ложі</a:t>
            </a:r>
          </a:p>
          <a:p>
            <a:pPr marL="609600" indent="-609600" algn="ctr"/>
            <a:r>
              <a:rPr lang="uk-UA" altLang="en-US" sz="2400" dirty="0" smtClean="0">
                <a:latin typeface="Times New Roman" panose="02020603050405020304" pitchFamily="18" charset="0"/>
              </a:rPr>
              <a:t>«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Любов до </a:t>
            </a:r>
            <a:r>
              <a:rPr lang="uk-UA" altLang="en-US" sz="2400" b="1" dirty="0">
                <a:latin typeface="Times New Roman" panose="02020603050405020304" pitchFamily="18" charset="0"/>
              </a:rPr>
              <a:t>істини</a:t>
            </a:r>
            <a:r>
              <a:rPr lang="uk-UA" altLang="en-US" sz="2400" dirty="0">
                <a:latin typeface="Times New Roman" panose="02020603050405020304" pitchFamily="18" charset="0"/>
              </a:rPr>
              <a:t>»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400" dirty="0" smtClean="0">
                <a:latin typeface="Times New Roman" panose="02020603050405020304" pitchFamily="18" charset="0"/>
              </a:rPr>
              <a:t>(</a:t>
            </a:r>
            <a:r>
              <a:rPr lang="uk-UA" altLang="en-US" sz="2400" dirty="0">
                <a:latin typeface="Times New Roman" panose="02020603050405020304" pitchFamily="18" charset="0"/>
              </a:rPr>
              <a:t>1818-1819 рр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0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Tx/>
              <a:buChar char="-"/>
            </a:pPr>
            <a:r>
              <a:rPr lang="uk-UA" altLang="en-US" sz="2400" b="1" dirty="0">
                <a:latin typeface="Times New Roman" panose="02020603050405020304" pitchFamily="18" charset="0"/>
              </a:rPr>
              <a:t>1840 р. </a:t>
            </a:r>
            <a:r>
              <a:rPr lang="uk-UA" altLang="en-US" sz="2400" dirty="0">
                <a:latin typeface="Times New Roman" panose="02020603050405020304" pitchFamily="18" charset="0"/>
              </a:rPr>
              <a:t>перше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видання </a:t>
            </a:r>
            <a:r>
              <a:rPr lang="uk-UA" altLang="en-US" sz="2400" dirty="0">
                <a:latin typeface="Times New Roman" panose="02020603050405020304" pitchFamily="18" charset="0"/>
              </a:rPr>
              <a:t>«</a:t>
            </a:r>
            <a:r>
              <a:rPr lang="uk-UA" altLang="en-US" sz="2400" b="1" dirty="0">
                <a:latin typeface="Times New Roman" panose="02020603050405020304" pitchFamily="18" charset="0"/>
              </a:rPr>
              <a:t>Кобзаря</a:t>
            </a:r>
            <a:r>
              <a:rPr lang="uk-UA" altLang="en-US" sz="2400" dirty="0">
                <a:latin typeface="Times New Roman" panose="02020603050405020304" pitchFamily="18" charset="0"/>
              </a:rPr>
              <a:t>»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Т</a:t>
            </a:r>
            <a:r>
              <a:rPr lang="uk-UA" altLang="en-US" sz="2400" dirty="0">
                <a:latin typeface="Times New Roman" panose="02020603050405020304" pitchFamily="18" charset="0"/>
              </a:rPr>
              <a:t>. Шевченка.</a:t>
            </a:r>
            <a:r>
              <a:rPr lang="ru-RU" altLang="en-US" sz="2400" dirty="0">
                <a:latin typeface="Times New Roman" panose="02020603050405020304" pitchFamily="18" charset="0"/>
              </a:rPr>
              <a:t> </a:t>
            </a: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>
              <a:buFontTx/>
              <a:buChar char="-"/>
            </a:pPr>
            <a:r>
              <a:rPr lang="uk-UA" altLang="en-US" sz="2400" b="1" dirty="0">
                <a:latin typeface="Times New Roman" panose="02020603050405020304" pitchFamily="18" charset="0"/>
              </a:rPr>
              <a:t>Кирило-Мефодіївське братство</a:t>
            </a:r>
            <a:r>
              <a:rPr lang="uk-UA" altLang="en-US" sz="2400" dirty="0">
                <a:latin typeface="Times New Roman" panose="02020603050405020304" pitchFamily="18" charset="0"/>
              </a:rPr>
              <a:t> –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українська </a:t>
            </a:r>
            <a:r>
              <a:rPr lang="uk-UA" altLang="en-US" sz="2400" dirty="0">
                <a:latin typeface="Times New Roman" panose="02020603050405020304" pitchFamily="18" charset="0"/>
              </a:rPr>
              <a:t>таємна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політична </a:t>
            </a:r>
            <a:r>
              <a:rPr lang="uk-UA" altLang="en-US" sz="2400" dirty="0">
                <a:latin typeface="Times New Roman" panose="02020603050405020304" pitchFamily="18" charset="0"/>
              </a:rPr>
              <a:t>організація.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1846-1847 </a:t>
            </a:r>
            <a:r>
              <a:rPr lang="uk-UA" altLang="en-US" sz="2400" dirty="0">
                <a:latin typeface="Times New Roman" panose="02020603050405020304" pitchFamily="18" charset="0"/>
              </a:rPr>
              <a:t>рр. </a:t>
            </a:r>
          </a:p>
          <a:p>
            <a:pPr marL="609600" indent="-609600" algn="ctr"/>
            <a:r>
              <a:rPr lang="uk-UA" altLang="en-US" sz="2400" i="1" dirty="0">
                <a:latin typeface="Times New Roman" panose="02020603050405020304" pitchFamily="18" charset="0"/>
              </a:rPr>
              <a:t>Склад</a:t>
            </a:r>
            <a:r>
              <a:rPr lang="uk-UA" altLang="en-US" sz="2400" dirty="0">
                <a:latin typeface="Times New Roman" panose="02020603050405020304" pitchFamily="18" charset="0"/>
              </a:rPr>
              <a:t>: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12 </a:t>
            </a:r>
            <a:r>
              <a:rPr lang="uk-UA" altLang="en-US" sz="2400" dirty="0">
                <a:latin typeface="Times New Roman" panose="02020603050405020304" pitchFamily="18" charset="0"/>
              </a:rPr>
              <a:t>чоловік (М. Костомаров, П. Куліш,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Т</a:t>
            </a:r>
            <a:r>
              <a:rPr lang="uk-UA" altLang="en-US" sz="2400" dirty="0">
                <a:latin typeface="Times New Roman" panose="02020603050405020304" pitchFamily="18" charset="0"/>
              </a:rPr>
              <a:t>. Шевченко). </a:t>
            </a:r>
          </a:p>
          <a:p>
            <a:pPr marL="609600" indent="-609600" algn="ctr"/>
            <a:r>
              <a:rPr lang="uk-UA" altLang="en-US" sz="2400" i="1" dirty="0">
                <a:latin typeface="Times New Roman" panose="02020603050405020304" pitchFamily="18" charset="0"/>
              </a:rPr>
              <a:t>Програмні документи</a:t>
            </a:r>
            <a:r>
              <a:rPr lang="uk-UA" altLang="en-US" sz="2400" dirty="0">
                <a:latin typeface="Times New Roman" panose="02020603050405020304" pitchFamily="18" charset="0"/>
              </a:rPr>
              <a:t>: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- «</a:t>
            </a:r>
            <a:r>
              <a:rPr lang="uk-UA" altLang="en-US" sz="2400" dirty="0">
                <a:latin typeface="Times New Roman" panose="02020603050405020304" pitchFamily="18" charset="0"/>
              </a:rPr>
              <a:t>Книга буття українського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народу» (автор</a:t>
            </a:r>
            <a:r>
              <a:rPr lang="uk-UA" altLang="en-US" sz="2400" dirty="0">
                <a:latin typeface="Times New Roman" panose="02020603050405020304" pitchFamily="18" charset="0"/>
              </a:rPr>
              <a:t>: М.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Костомаров),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- «Статут слов'янського товариства св. Кирила і Мефодія». </a:t>
            </a:r>
          </a:p>
          <a:p>
            <a:pPr marL="609600" indent="-609600" algn="ctr"/>
            <a:r>
              <a:rPr lang="uk-UA" altLang="en-US" sz="2400" i="1" dirty="0" smtClean="0">
                <a:latin typeface="Times New Roman" panose="02020603050405020304" pitchFamily="18" charset="0"/>
              </a:rPr>
              <a:t>Мета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: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- об'єднання слов'янських народів на засадах федералізму;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- ліквідація кріпацтва;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- </a:t>
            </a:r>
            <a:r>
              <a:rPr lang="uk-UA" altLang="en-US" sz="2400" dirty="0">
                <a:latin typeface="Times New Roman" panose="02020603050405020304" pitchFamily="18" charset="0"/>
              </a:rPr>
              <a:t>п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роголошення республіки. </a:t>
            </a:r>
            <a:endParaRPr lang="uk-UA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1" y="406189"/>
            <a:ext cx="7704856" cy="53270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8718" y="5867983"/>
            <a:ext cx="564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800" b="1" dirty="0">
                <a:latin typeface="Times New Roman" panose="02020603050405020304" pitchFamily="18" charset="0"/>
              </a:rPr>
              <a:t>Т. </a:t>
            </a:r>
            <a:r>
              <a:rPr lang="uk-UA" altLang="en-US" sz="2800" b="1" dirty="0" smtClean="0">
                <a:latin typeface="Times New Roman" panose="02020603050405020304" pitchFamily="18" charset="0"/>
              </a:rPr>
              <a:t>Г. Шевченко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81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4" y="368659"/>
            <a:ext cx="713858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5" y="659322"/>
            <a:ext cx="8244408" cy="46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 </a:t>
            </a:r>
            <a:r>
              <a:rPr lang="uk-UA" alt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польські суспільні рухи.</a:t>
            </a:r>
            <a:endParaRPr lang="uk-UA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діяв загальноросійський політичний рух.</a:t>
            </a:r>
          </a:p>
          <a:p>
            <a:pPr marL="609600" indent="-609600" algn="just"/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діяльність 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декабристів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Україні діяли «</a:t>
            </a:r>
            <a:r>
              <a:rPr lang="uk-UA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Південне товариство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 об’єднаних слов’ян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(Новоград-Волинський), які </a:t>
            </a:r>
          </a:p>
          <a:p>
            <a:pPr marL="609600" indent="-609600" algn="just"/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об’єдналися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1825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</a:p>
          <a:p>
            <a:pPr marL="609600" indent="-609600" algn="ctr"/>
            <a:r>
              <a:rPr lang="uk-UA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Програмний документ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Руська правда Пестеля». </a:t>
            </a:r>
          </a:p>
          <a:p>
            <a:pPr marL="609600" indent="-609600" algn="just"/>
            <a:r>
              <a:rPr lang="uk-UA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Російська імперія мала перетворитися у республіку з парламентом, ліквідація кріпацтва, всім народам імперії, крім польського, відмовлено у праві на власну державу. </a:t>
            </a:r>
          </a:p>
          <a:p>
            <a:pPr marL="609600" indent="-609600" algn="just"/>
            <a:r>
              <a:rPr lang="uk-UA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29 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 1825 р. – 3 січня 1826 р.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декабристи організували 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 </a:t>
            </a:r>
            <a:endParaRPr lang="uk-UA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Чернігівського 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полку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придушене урядовими військами. </a:t>
            </a:r>
          </a:p>
          <a:p>
            <a:pPr marL="609600" indent="-609600" algn="just"/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діяв польський політичний рух, який організував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 </a:t>
            </a:r>
            <a:r>
              <a:rPr lang="uk-UA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1830-1831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рр. </a:t>
            </a:r>
            <a:endParaRPr lang="uk-UA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поляків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відновлення Речі Посполитої, збереження кріпацтва. Саме тому українське населення не підтримало польську шляхту. </a:t>
            </a: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8718" y="5867983"/>
            <a:ext cx="564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</a:rPr>
              <a:t>Павло Пестель</a:t>
            </a:r>
            <a:endParaRPr lang="en-US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5" y="419928"/>
            <a:ext cx="4979627" cy="52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2"/>
            <a:ext cx="9144000" cy="6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Реформи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60-70 рр. та їх вплив на Україну.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uk-UA" altLang="en-US" sz="2800" u="sng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uk-UA" altLang="en-US" sz="2800" u="sng" dirty="0" smtClean="0">
                <a:latin typeface="Times New Roman" panose="02020603050405020304" pitchFamily="18" charset="0"/>
              </a:rPr>
              <a:t>Причини </a:t>
            </a:r>
            <a:r>
              <a:rPr lang="uk-UA" altLang="en-US" sz="2800" u="sng" dirty="0">
                <a:latin typeface="Times New Roman" panose="02020603050405020304" pitchFamily="18" charset="0"/>
              </a:rPr>
              <a:t>реформ:</a:t>
            </a:r>
          </a:p>
          <a:p>
            <a:pPr algn="just">
              <a:spcBef>
                <a:spcPct val="0"/>
              </a:spcBef>
            </a:pPr>
            <a:r>
              <a:rPr lang="uk-UA" altLang="en-US" sz="2800" dirty="0">
                <a:latin typeface="Times New Roman" panose="02020603050405020304" pitchFamily="18" charset="0"/>
              </a:rPr>
              <a:t>1. поразка в Кримській війні </a:t>
            </a:r>
            <a:r>
              <a:rPr lang="uk-UA" altLang="en-US" sz="2800" b="1" dirty="0">
                <a:latin typeface="Times New Roman" panose="02020603050405020304" pitchFamily="18" charset="0"/>
              </a:rPr>
              <a:t>1853-1856</a:t>
            </a:r>
            <a:r>
              <a:rPr lang="uk-UA" altLang="en-US" sz="2800" dirty="0">
                <a:latin typeface="Times New Roman" panose="02020603050405020304" pitchFamily="18" charset="0"/>
              </a:rPr>
              <a:t> рр., </a:t>
            </a:r>
          </a:p>
          <a:p>
            <a:pPr algn="just">
              <a:spcBef>
                <a:spcPct val="0"/>
              </a:spcBef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2. антикріпосницький </a:t>
            </a:r>
            <a:r>
              <a:rPr lang="uk-UA" altLang="en-US" sz="2800" dirty="0">
                <a:latin typeface="Times New Roman" panose="02020603050405020304" pitchFamily="18" charset="0"/>
              </a:rPr>
              <a:t>рух селян («</a:t>
            </a:r>
            <a:r>
              <a:rPr lang="uk-UA" altLang="en-US" sz="2800" b="1" dirty="0">
                <a:latin typeface="Times New Roman" panose="02020603050405020304" pitchFamily="18" charset="0"/>
              </a:rPr>
              <a:t>Київська </a:t>
            </a:r>
            <a:r>
              <a:rPr lang="uk-UA" altLang="en-US" sz="2800" b="1" dirty="0" smtClean="0">
                <a:latin typeface="Times New Roman" panose="02020603050405020304" pitchFamily="18" charset="0"/>
              </a:rPr>
              <a:t>козаччина</a:t>
            </a:r>
            <a:r>
              <a:rPr lang="uk-UA" altLang="en-US" sz="2800" dirty="0">
                <a:latin typeface="Times New Roman" panose="02020603050405020304" pitchFamily="18" charset="0"/>
              </a:rPr>
              <a:t>» </a:t>
            </a:r>
            <a:r>
              <a:rPr lang="uk-UA" altLang="en-US" sz="2800" b="1" dirty="0">
                <a:latin typeface="Times New Roman" panose="02020603050405020304" pitchFamily="18" charset="0"/>
              </a:rPr>
              <a:t>1855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uk-UA" altLang="en-US" sz="2800" dirty="0">
                <a:latin typeface="Times New Roman" panose="02020603050405020304" pitchFamily="18" charset="0"/>
              </a:rPr>
              <a:t>р., «</a:t>
            </a:r>
            <a:r>
              <a:rPr lang="uk-UA" altLang="en-US" sz="2800" b="1" dirty="0">
                <a:latin typeface="Times New Roman" panose="02020603050405020304" pitchFamily="18" charset="0"/>
              </a:rPr>
              <a:t>У Таврію за волею</a:t>
            </a:r>
            <a:r>
              <a:rPr lang="uk-UA" altLang="en-US" sz="2800" dirty="0">
                <a:latin typeface="Times New Roman" panose="02020603050405020304" pitchFamily="18" charset="0"/>
              </a:rPr>
              <a:t>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uk-UA" altLang="en-US" sz="2800" b="1" dirty="0" smtClean="0">
                <a:latin typeface="Times New Roman" panose="02020603050405020304" pitchFamily="18" charset="0"/>
              </a:rPr>
              <a:t>1856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800" dirty="0">
                <a:latin typeface="Times New Roman" panose="02020603050405020304" pitchFamily="18" charset="0"/>
              </a:rPr>
              <a:t>р.) </a:t>
            </a:r>
          </a:p>
          <a:p>
            <a:pPr algn="just">
              <a:spcBef>
                <a:spcPct val="0"/>
              </a:spcBef>
            </a:pPr>
            <a:r>
              <a:rPr lang="uk-UA" altLang="en-US" sz="2800" dirty="0">
                <a:latin typeface="Times New Roman" panose="02020603050405020304" pitchFamily="18" charset="0"/>
              </a:rPr>
              <a:t>3.через кріпацтво уповільнюються темпи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розвитку </a:t>
            </a:r>
            <a:r>
              <a:rPr lang="uk-UA" altLang="en-US" sz="2800" dirty="0">
                <a:latin typeface="Times New Roman" panose="02020603050405020304" pitchFamily="18" charset="0"/>
              </a:rPr>
              <a:t>економіки. </a:t>
            </a:r>
            <a:endParaRPr lang="ru-RU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12738"/>
            <a:ext cx="783907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5638800"/>
            <a:ext cx="3959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en-US" sz="2400" b="1" i="1" dirty="0" smtClean="0">
                <a:latin typeface="Times New Roman" panose="02020603050405020304" pitchFamily="18" charset="0"/>
              </a:rPr>
              <a:t>1.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 та економічне становище українських земель у складі Російської імперії.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     На початку XIX ст. більшість українських земель входили до складу Російської імперії. </a:t>
            </a:r>
          </a:p>
          <a:p>
            <a:pPr algn="ctr"/>
            <a:r>
              <a:rPr lang="uk-UA" altLang="en-US" sz="2400" i="1" u="sng" dirty="0" smtClean="0">
                <a:latin typeface="Times New Roman" panose="02020603050405020304" pitchFamily="18" charset="0"/>
              </a:rPr>
              <a:t>Адміністративно-територіальний </a:t>
            </a:r>
            <a:r>
              <a:rPr lang="uk-UA" altLang="en-US" sz="2400" i="1" u="sng" dirty="0">
                <a:latin typeface="Times New Roman" panose="02020603050405020304" pitchFamily="18" charset="0"/>
              </a:rPr>
              <a:t>поділ Наддніпрянщини</a:t>
            </a:r>
          </a:p>
          <a:p>
            <a:pPr algn="just"/>
            <a:r>
              <a:rPr lang="uk-UA" altLang="en-US" sz="2400" dirty="0">
                <a:latin typeface="Times New Roman" panose="02020603050405020304" pitchFamily="18" charset="0"/>
              </a:rPr>
              <a:t>1. Полтавська, Чернігівська, Харківська губернії – </a:t>
            </a:r>
            <a:r>
              <a:rPr lang="uk-UA" altLang="en-US" sz="2400" b="1" dirty="0">
                <a:latin typeface="Times New Roman" panose="02020603050405020304" pitchFamily="18" charset="0"/>
              </a:rPr>
              <a:t>Лівобережжя</a:t>
            </a:r>
            <a:r>
              <a:rPr lang="uk-UA" altLang="en-US" sz="2400" dirty="0">
                <a:latin typeface="Times New Roman" panose="02020603050405020304" pitchFamily="18" charset="0"/>
              </a:rPr>
              <a:t>, </a:t>
            </a:r>
          </a:p>
          <a:p>
            <a:pPr algn="just"/>
            <a:r>
              <a:rPr lang="uk-UA" altLang="en-US" sz="2400" dirty="0">
                <a:latin typeface="Times New Roman" panose="02020603050405020304" pitchFamily="18" charset="0"/>
              </a:rPr>
              <a:t>2. Волинська, Подільська, Київська губернії – </a:t>
            </a:r>
            <a:r>
              <a:rPr lang="uk-UA" altLang="en-US" sz="2400" b="1" dirty="0">
                <a:latin typeface="Times New Roman" panose="02020603050405020304" pitchFamily="18" charset="0"/>
              </a:rPr>
              <a:t>Правобережжя</a:t>
            </a:r>
            <a:r>
              <a:rPr lang="uk-UA" altLang="en-US" sz="2400" dirty="0">
                <a:latin typeface="Times New Roman" panose="02020603050405020304" pitchFamily="18" charset="0"/>
              </a:rPr>
              <a:t>, </a:t>
            </a:r>
          </a:p>
          <a:p>
            <a:pPr algn="just"/>
            <a:r>
              <a:rPr lang="uk-UA" altLang="en-US" sz="2400" dirty="0">
                <a:latin typeface="Times New Roman" panose="02020603050405020304" pitchFamily="18" charset="0"/>
              </a:rPr>
              <a:t>3. Катеринославська, Херсонська, Таврійська губернії – </a:t>
            </a:r>
            <a:r>
              <a:rPr lang="uk-UA" altLang="en-US" sz="2400" b="1" dirty="0">
                <a:latin typeface="Times New Roman" panose="02020603050405020304" pitchFamily="18" charset="0"/>
              </a:rPr>
              <a:t>Степова Україна</a:t>
            </a:r>
            <a:r>
              <a:rPr lang="uk-UA" altLang="en-US" sz="2400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uk-UA" altLang="en-US" sz="2400" dirty="0">
                <a:latin typeface="Times New Roman" panose="02020603050405020304" pitchFamily="18" charset="0"/>
              </a:rPr>
              <a:t>Всього </a:t>
            </a:r>
            <a:r>
              <a:rPr lang="uk-UA" altLang="en-US" sz="2400" b="1" dirty="0">
                <a:latin typeface="Times New Roman" panose="02020603050405020304" pitchFamily="18" charset="0"/>
              </a:rPr>
              <a:t>9</a:t>
            </a:r>
            <a:r>
              <a:rPr lang="uk-UA" altLang="en-US" sz="2400" dirty="0">
                <a:latin typeface="Times New Roman" panose="02020603050405020304" pitchFamily="18" charset="0"/>
              </a:rPr>
              <a:t> губерній. </a:t>
            </a:r>
          </a:p>
          <a:p>
            <a:pPr algn="just"/>
            <a:r>
              <a:rPr lang="uk-UA" altLang="en-US" sz="2400" dirty="0">
                <a:latin typeface="Times New Roman" panose="02020603050405020304" pitchFamily="18" charset="0"/>
              </a:rPr>
              <a:t>      Під час російсько-турецької війни 1828-1829 рр. козаки-</a:t>
            </a:r>
            <a:r>
              <a:rPr lang="uk-UA" altLang="en-US" sz="2400" dirty="0" err="1">
                <a:latin typeface="Times New Roman" panose="02020603050405020304" pitchFamily="18" charset="0"/>
              </a:rPr>
              <a:t>задунайці</a:t>
            </a:r>
            <a:r>
              <a:rPr lang="uk-UA" altLang="en-US" sz="2400" dirty="0">
                <a:latin typeface="Times New Roman" panose="02020603050405020304" pitchFamily="18" charset="0"/>
              </a:rPr>
              <a:t> на чолі з кошовим отаманом Й. Гладким перейшли на бік Росії. У </a:t>
            </a:r>
            <a:r>
              <a:rPr lang="uk-UA" altLang="en-US" sz="2400" b="1" dirty="0">
                <a:latin typeface="Times New Roman" panose="02020603050405020304" pitchFamily="18" charset="0"/>
              </a:rPr>
              <a:t>1828 р.</a:t>
            </a:r>
            <a:r>
              <a:rPr lang="uk-UA" altLang="en-US" sz="2400" dirty="0">
                <a:latin typeface="Times New Roman" panose="02020603050405020304" pitchFamily="18" charset="0"/>
              </a:rPr>
              <a:t> перестала існувати Задунайська Січ, створене </a:t>
            </a:r>
            <a:r>
              <a:rPr lang="uk-UA" altLang="en-US" sz="2400" b="1" dirty="0">
                <a:latin typeface="Times New Roman" panose="02020603050405020304" pitchFamily="18" charset="0"/>
              </a:rPr>
              <a:t>Азовське козаче військо</a:t>
            </a:r>
            <a:r>
              <a:rPr lang="uk-UA" altLang="en-US" sz="2400" dirty="0">
                <a:latin typeface="Times New Roman" panose="02020603050405020304" pitchFamily="18" charset="0"/>
              </a:rPr>
              <a:t>.</a:t>
            </a:r>
            <a:endParaRPr lang="ru-RU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defRPr/>
            </a:pPr>
            <a:r>
              <a:rPr lang="uk-UA" altLang="en-US" sz="2000" b="1" dirty="0">
                <a:latin typeface="Times New Roman" panose="02020603050405020304" pitchFamily="18" charset="0"/>
              </a:rPr>
              <a:t>Селянська реформа 1861 р.: мета, зміст, та наслідки.</a:t>
            </a:r>
          </a:p>
          <a:p>
            <a:pPr marL="609600" indent="-609600" algn="just">
              <a:defRPr/>
            </a:pPr>
            <a:endParaRPr lang="uk-UA" altLang="en-US" sz="2000" b="1" dirty="0">
              <a:latin typeface="Times New Roman" panose="02020603050405020304" pitchFamily="18" charset="0"/>
            </a:endParaRPr>
          </a:p>
          <a:p>
            <a:pPr marL="609600" indent="-609600" algn="just">
              <a:buFontTx/>
              <a:buAutoNum type="romanUcPeriod"/>
              <a:defRPr/>
            </a:pPr>
            <a:r>
              <a:rPr lang="uk-UA" altLang="en-US" sz="2000" b="1" dirty="0">
                <a:latin typeface="Times New Roman" panose="02020603050405020304" pitchFamily="18" charset="0"/>
              </a:rPr>
              <a:t>19 лютого 1861 р. </a:t>
            </a:r>
            <a:r>
              <a:rPr lang="uk-UA" altLang="en-US" sz="2000" dirty="0">
                <a:latin typeface="Times New Roman" panose="02020603050405020304" pitchFamily="18" charset="0"/>
              </a:rPr>
              <a:t>Олександр II видав «Маніфест» про 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скасування </a:t>
            </a:r>
          </a:p>
          <a:p>
            <a:pPr algn="just">
              <a:defRPr/>
            </a:pPr>
            <a:r>
              <a:rPr lang="uk-UA" altLang="en-US" sz="2000" dirty="0" smtClean="0">
                <a:latin typeface="Times New Roman" panose="02020603050405020304" pitchFamily="18" charset="0"/>
              </a:rPr>
              <a:t>кріпацтва</a:t>
            </a:r>
            <a:r>
              <a:rPr lang="uk-UA" altLang="en-US" sz="2000" dirty="0">
                <a:latin typeface="Times New Roman" panose="02020603050405020304" pitchFamily="18" charset="0"/>
              </a:rPr>
              <a:t>. </a:t>
            </a:r>
          </a:p>
          <a:p>
            <a:pPr marL="609600" indent="-609600" algn="just">
              <a:defRPr/>
            </a:pPr>
            <a:endParaRPr lang="uk-UA" altLang="en-US" sz="2000" dirty="0">
              <a:latin typeface="Times New Roman" panose="02020603050405020304" pitchFamily="18" charset="0"/>
            </a:endParaRPr>
          </a:p>
          <a:p>
            <a:pPr marL="609600" indent="-609600" algn="just">
              <a:defRPr/>
            </a:pPr>
            <a:r>
              <a:rPr lang="uk-UA" altLang="en-US" sz="2000" dirty="0">
                <a:latin typeface="Times New Roman" panose="02020603050405020304" pitchFamily="18" charset="0"/>
              </a:rPr>
              <a:t>- скасовано особисту залежність селянина від поміщика.</a:t>
            </a:r>
          </a:p>
          <a:p>
            <a:pPr algn="just">
              <a:defRPr/>
            </a:pPr>
            <a:r>
              <a:rPr lang="en-US" altLang="en-US" sz="2000" dirty="0">
                <a:latin typeface="Times New Roman" panose="02020603050405020304" pitchFamily="18" charset="0"/>
              </a:rPr>
              <a:t>- </a:t>
            </a:r>
            <a:r>
              <a:rPr lang="uk-UA" altLang="en-US" sz="2000" dirty="0">
                <a:latin typeface="Times New Roman" panose="02020603050405020304" pitchFamily="18" charset="0"/>
              </a:rPr>
              <a:t>якщо до реформи селянин користувався більшою ділянкою, 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ніж мав право отримати, то різницю в нього забирали – відрізали (</a:t>
            </a:r>
            <a:r>
              <a:rPr lang="uk-UA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відрізки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Тимчасовозобов’язані селяни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категорія селян, які ще не уклали викупної угоди. 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defRPr/>
            </a:pP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- 49 років селяни </a:t>
            </a:r>
            <a:r>
              <a:rPr lang="uk-UA" altLang="en-US" sz="2000" dirty="0">
                <a:latin typeface="Times New Roman" panose="02020603050405020304" pitchFamily="18" charset="0"/>
              </a:rPr>
              <a:t>повертали державі її позику.</a:t>
            </a:r>
          </a:p>
          <a:p>
            <a:pPr marL="609600" indent="-609600" algn="just">
              <a:defRPr/>
            </a:pPr>
            <a:endParaRPr lang="uk-UA" altLang="en-US" sz="2000" dirty="0">
              <a:latin typeface="Times New Roman" panose="02020603050405020304" pitchFamily="18" charset="0"/>
            </a:endParaRPr>
          </a:p>
          <a:p>
            <a:pPr marL="609600" indent="-609600" algn="ctr">
              <a:defRPr/>
            </a:pPr>
            <a:r>
              <a:rPr lang="uk-UA" altLang="en-US" sz="2000" b="1" dirty="0">
                <a:latin typeface="Times New Roman" panose="02020603050405020304" pitchFamily="18" charset="0"/>
              </a:rPr>
              <a:t>Наслідки: </a:t>
            </a:r>
          </a:p>
          <a:p>
            <a:pPr marL="609600" indent="-609600" algn="just">
              <a:buFontTx/>
              <a:buChar char="-"/>
              <a:defRPr/>
            </a:pPr>
            <a:r>
              <a:rPr lang="uk-UA" altLang="en-US" sz="2000" dirty="0" smtClean="0">
                <a:latin typeface="Times New Roman" panose="02020603050405020304" pitchFamily="18" charset="0"/>
              </a:rPr>
              <a:t>Реформа </a:t>
            </a:r>
            <a:r>
              <a:rPr lang="uk-UA" altLang="en-US" sz="2000" dirty="0">
                <a:latin typeface="Times New Roman" panose="02020603050405020304" pitchFamily="18" charset="0"/>
              </a:rPr>
              <a:t>непослідовна: сформувала приватну власність і 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uk-UA" altLang="en-US" sz="2000" dirty="0" smtClean="0">
                <a:latin typeface="Times New Roman" panose="02020603050405020304" pitchFamily="18" charset="0"/>
              </a:rPr>
              <a:t>підприємництво</a:t>
            </a:r>
            <a:r>
              <a:rPr lang="uk-UA" altLang="en-US" sz="2000" dirty="0">
                <a:latin typeface="Times New Roman" panose="02020603050405020304" pitchFamily="18" charset="0"/>
              </a:rPr>
              <a:t>, створила умови для економічного 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зростання</a:t>
            </a:r>
            <a:r>
              <a:rPr lang="uk-UA" altLang="en-US" sz="2000" dirty="0">
                <a:latin typeface="Times New Roman" panose="02020603050405020304" pitchFamily="18" charset="0"/>
              </a:rPr>
              <a:t>, </a:t>
            </a:r>
          </a:p>
          <a:p>
            <a:pPr marL="609600" indent="-609600" algn="just">
              <a:defRPr/>
            </a:pPr>
            <a:r>
              <a:rPr lang="uk-UA" altLang="en-US" sz="2000" dirty="0" smtClean="0">
                <a:latin typeface="Times New Roman" panose="02020603050405020304" pitchFamily="18" charset="0"/>
              </a:rPr>
              <a:t>- зберегла </a:t>
            </a:r>
            <a:r>
              <a:rPr lang="uk-UA" altLang="en-US" sz="2000" dirty="0">
                <a:latin typeface="Times New Roman" panose="02020603050405020304" pitchFamily="18" charset="0"/>
              </a:rPr>
              <a:t>поміщицьке землеволодіння, сприяла безземеллю 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селян</a:t>
            </a:r>
            <a:r>
              <a:rPr lang="uk-UA" altLang="en-US" sz="2000" dirty="0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96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36563"/>
            <a:ext cx="7137400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436563"/>
            <a:ext cx="2700337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838825"/>
            <a:ext cx="55816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06400"/>
            <a:ext cx="82708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5883275"/>
            <a:ext cx="55165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08912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II</a:t>
            </a:r>
            <a:r>
              <a:rPr lang="uk-UA" altLang="en-US" sz="2800" dirty="0">
                <a:latin typeface="Times New Roman" panose="02020603050405020304" pitchFamily="18" charset="0"/>
              </a:rPr>
              <a:t>. </a:t>
            </a:r>
            <a:r>
              <a:rPr lang="uk-UA" altLang="en-US" sz="2800" b="1" dirty="0">
                <a:latin typeface="Times New Roman" panose="02020603050405020304" pitchFamily="18" charset="0"/>
              </a:rPr>
              <a:t>1864 р. 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судова</a:t>
            </a:r>
            <a:r>
              <a:rPr lang="uk-UA" altLang="en-US" sz="2800" b="1" dirty="0">
                <a:latin typeface="Times New Roman" panose="02020603050405020304" pitchFamily="18" charset="0"/>
              </a:rPr>
              <a:t> </a:t>
            </a:r>
            <a:r>
              <a:rPr lang="uk-UA" altLang="en-US" sz="2800" dirty="0">
                <a:latin typeface="Times New Roman" panose="02020603050405020304" pitchFamily="18" charset="0"/>
              </a:rPr>
              <a:t>реформа (суд став відкритим,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введена змагальність сторін між адвокатом та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прокурором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).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2800" dirty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III. </a:t>
            </a:r>
            <a:r>
              <a:rPr lang="uk-UA" altLang="en-US" sz="2800" b="1" dirty="0">
                <a:latin typeface="Times New Roman" panose="02020603050405020304" pitchFamily="18" charset="0"/>
              </a:rPr>
              <a:t>1864 р. 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земська</a:t>
            </a:r>
            <a:r>
              <a:rPr lang="uk-UA" altLang="en-US" sz="2800" dirty="0">
                <a:latin typeface="Times New Roman" panose="02020603050405020304" pitchFamily="18" charset="0"/>
              </a:rPr>
              <a:t> (запроваджено </a:t>
            </a:r>
            <a:r>
              <a:rPr lang="uk-UA" altLang="en-US" sz="2800" b="1" u="sng" dirty="0">
                <a:latin typeface="Times New Roman" panose="02020603050405020304" pitchFamily="18" charset="0"/>
              </a:rPr>
              <a:t>земства</a:t>
            </a:r>
            <a:r>
              <a:rPr lang="uk-UA" altLang="en-US" sz="2800" dirty="0">
                <a:latin typeface="Times New Roman" panose="02020603050405020304" pitchFamily="18" charset="0"/>
              </a:rPr>
              <a:t> – органи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місцевого самоврядування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).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2800" dirty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IV. </a:t>
            </a:r>
            <a:r>
              <a:rPr lang="uk-UA" altLang="en-US" sz="2800" b="1" dirty="0">
                <a:latin typeface="Times New Roman" panose="02020603050405020304" pitchFamily="18" charset="0"/>
              </a:rPr>
              <a:t>1864 р. 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освітня </a:t>
            </a:r>
            <a:r>
              <a:rPr lang="uk-UA" altLang="en-US" sz="2800" dirty="0">
                <a:latin typeface="Times New Roman" panose="02020603050405020304" pitchFamily="18" charset="0"/>
              </a:rPr>
              <a:t>реформа (єдина система освіти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).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2800" dirty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V. </a:t>
            </a:r>
            <a:r>
              <a:rPr lang="uk-UA" altLang="en-US" sz="2800" b="1" dirty="0">
                <a:latin typeface="Times New Roman" panose="02020603050405020304" pitchFamily="18" charset="0"/>
              </a:rPr>
              <a:t>1874 р. 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військова</a:t>
            </a:r>
            <a:r>
              <a:rPr lang="uk-UA" altLang="en-US" sz="2800" dirty="0">
                <a:latin typeface="Times New Roman" panose="02020603050405020304" pitchFamily="18" charset="0"/>
              </a:rPr>
              <a:t> реформа (загальна військова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повинність, служба 6-7 р.).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2800" b="1" dirty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b="1" dirty="0">
                <a:latin typeface="Times New Roman" panose="02020603050405020304" pitchFamily="18" charset="0"/>
              </a:rPr>
              <a:t>Наслідки:</a:t>
            </a:r>
            <a:r>
              <a:rPr lang="uk-UA" altLang="en-US" sz="2800" dirty="0">
                <a:latin typeface="Times New Roman" panose="02020603050405020304" pitchFamily="18" charset="0"/>
              </a:rPr>
              <a:t> утвердження ринкового господарства,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хоча збереглися феодальні пережитки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(самодержавство, поміщицьке землеволодіння).</a:t>
            </a:r>
            <a:endParaRPr lang="ru-RU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3" y="1484784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0"/>
              </a:spcBef>
            </a:pPr>
            <a:r>
              <a:rPr lang="uk-UA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зміни в Україні.</a:t>
            </a:r>
          </a:p>
          <a:p>
            <a:pPr marL="609600" indent="-609600" algn="just">
              <a:spcBef>
                <a:spcPct val="0"/>
              </a:spcBef>
            </a:pP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З’явилися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нові соціальні 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верстви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uk-UA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spcBef>
                <a:spcPct val="0"/>
              </a:spcBef>
            </a:pP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підприємці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буржуазія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uk-UA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spcBef>
                <a:spcPct val="0"/>
              </a:spcBef>
            </a:pP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наймані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робітники (</a:t>
            </a:r>
            <a:r>
              <a:rPr lang="uk-UA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пролетаріат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1439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3200" b="1" i="1" dirty="0" smtClean="0">
                <a:latin typeface="Times New Roman" panose="02020603050405020304" pitchFamily="18" charset="0"/>
              </a:rPr>
              <a:t>Суспільно-політичні </a:t>
            </a:r>
            <a:r>
              <a:rPr lang="uk-UA" altLang="en-US" sz="3200" b="1" i="1" dirty="0">
                <a:latin typeface="Times New Roman" panose="02020603050405020304" pitchFamily="18" charset="0"/>
              </a:rPr>
              <a:t>рухи в Україні.</a:t>
            </a:r>
            <a:endParaRPr lang="uk-UA" altLang="en-US" sz="3200" i="1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200" i="1" dirty="0">
                <a:latin typeface="Times New Roman" panose="02020603050405020304" pitchFamily="18" charset="0"/>
              </a:rPr>
              <a:t>Польський визвольний рух в Україні. Хлопомани.</a:t>
            </a:r>
            <a:endParaRPr lang="uk-UA" altLang="en-US" sz="32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200" b="1" u="sng" dirty="0">
                <a:latin typeface="Times New Roman" panose="02020603050405020304" pitchFamily="18" charset="0"/>
              </a:rPr>
              <a:t>Хлопоманство</a:t>
            </a:r>
            <a:r>
              <a:rPr lang="uk-UA" altLang="en-US" sz="3200" dirty="0">
                <a:latin typeface="Times New Roman" panose="02020603050405020304" pitchFamily="18" charset="0"/>
              </a:rPr>
              <a:t> – </a:t>
            </a:r>
            <a:r>
              <a:rPr lang="uk-UA" altLang="en-US" sz="3200" dirty="0" err="1">
                <a:latin typeface="Times New Roman" panose="02020603050405020304" pitchFamily="18" charset="0"/>
              </a:rPr>
              <a:t>народницько</a:t>
            </a:r>
            <a:r>
              <a:rPr lang="uk-UA" altLang="en-US" sz="3200" dirty="0">
                <a:latin typeface="Times New Roman" panose="02020603050405020304" pitchFamily="18" charset="0"/>
              </a:rPr>
              <a:t>-культурна </a:t>
            </a: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</a:rPr>
              <a:t>течія української інтелігенції. 1850-1860 </a:t>
            </a: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</a:rPr>
              <a:t>рр. Лідер: Володимир </a:t>
            </a:r>
            <a:r>
              <a:rPr lang="uk-UA" altLang="en-US" sz="3200" b="1" dirty="0">
                <a:latin typeface="Times New Roman" panose="02020603050405020304" pitchFamily="18" charset="0"/>
              </a:rPr>
              <a:t>Антонович</a:t>
            </a:r>
            <a:r>
              <a:rPr lang="uk-UA" altLang="en-US" sz="3200" dirty="0">
                <a:latin typeface="Times New Roman" panose="02020603050405020304" pitchFamily="18" charset="0"/>
              </a:rPr>
              <a:t>, мета – </a:t>
            </a: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</a:rPr>
              <a:t>просвіта народу. </a:t>
            </a:r>
          </a:p>
        </p:txBody>
      </p:sp>
    </p:spTree>
    <p:extLst>
      <p:ext uri="{BB962C8B-B14F-4D97-AF65-F5344CB8AC3E}">
        <p14:creationId xmlns:p14="http://schemas.microsoft.com/office/powerpoint/2010/main" val="23650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08912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Український визвольний рух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b="1" dirty="0">
                <a:latin typeface="Times New Roman" panose="02020603050405020304" pitchFamily="18" charset="0"/>
              </a:rPr>
              <a:t>Громади</a:t>
            </a:r>
            <a:r>
              <a:rPr lang="uk-UA" altLang="en-US" sz="2800" dirty="0">
                <a:latin typeface="Times New Roman" panose="02020603050405020304" pitchFamily="18" charset="0"/>
              </a:rPr>
              <a:t> - напівлегальні об’єднання української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інтелігенції, перша виникла в </a:t>
            </a:r>
            <a:r>
              <a:rPr lang="uk-UA" altLang="en-US" sz="2800" b="1" dirty="0">
                <a:latin typeface="Times New Roman" panose="02020603050405020304" pitchFamily="18" charset="0"/>
              </a:rPr>
              <a:t>1859 р.</a:t>
            </a:r>
            <a:r>
              <a:rPr lang="uk-UA" altLang="en-US" sz="2800" dirty="0">
                <a:latin typeface="Times New Roman" panose="02020603050405020304" pitchFamily="18" charset="0"/>
              </a:rPr>
              <a:t> в 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Петербурзі.  Мета: підвищити культурно-освітній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рівень українського народу шляхом поширення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шкіл і книг. Видали 1-й український журнал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«</a:t>
            </a:r>
            <a:r>
              <a:rPr lang="uk-UA" altLang="en-US" sz="2800" b="1" dirty="0">
                <a:latin typeface="Times New Roman" panose="02020603050405020304" pitchFamily="18" charset="0"/>
              </a:rPr>
              <a:t>Основа</a:t>
            </a:r>
            <a:r>
              <a:rPr lang="uk-UA" altLang="en-US" sz="2800" dirty="0">
                <a:latin typeface="Times New Roman" panose="02020603050405020304" pitchFamily="18" charset="0"/>
              </a:rPr>
              <a:t>».</a:t>
            </a:r>
          </a:p>
          <a:p>
            <a:pPr marL="609600" indent="-609600" algn="just">
              <a:lnSpc>
                <a:spcPct val="90000"/>
              </a:lnSpc>
            </a:pPr>
            <a:endParaRPr lang="uk-UA" altLang="en-US" sz="2800" dirty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Активізація українського руху викликала урядову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реакцію. У </a:t>
            </a:r>
            <a:r>
              <a:rPr lang="uk-UA" altLang="en-US" sz="2800" b="1" dirty="0">
                <a:latin typeface="Times New Roman" panose="02020603050405020304" pitchFamily="18" charset="0"/>
              </a:rPr>
              <a:t>1863</a:t>
            </a:r>
            <a:r>
              <a:rPr lang="uk-UA" altLang="en-US" sz="2800" dirty="0">
                <a:latin typeface="Times New Roman" panose="02020603050405020304" pitchFamily="18" charset="0"/>
              </a:rPr>
              <a:t> р. видано </a:t>
            </a:r>
            <a:r>
              <a:rPr lang="uk-UA" altLang="en-US" sz="2800" b="1" dirty="0">
                <a:latin typeface="Times New Roman" panose="02020603050405020304" pitchFamily="18" charset="0"/>
              </a:rPr>
              <a:t>Валуєвський указ</a:t>
            </a:r>
            <a:r>
              <a:rPr lang="uk-UA" altLang="en-US" sz="2800" dirty="0">
                <a:latin typeface="Times New Roman" panose="02020603050405020304" pitchFamily="18" charset="0"/>
              </a:rPr>
              <a:t>.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(Заборона освіти і друку українською мовою).</a:t>
            </a:r>
          </a:p>
        </p:txBody>
      </p:sp>
    </p:spTree>
    <p:extLst>
      <p:ext uri="{BB962C8B-B14F-4D97-AF65-F5344CB8AC3E}">
        <p14:creationId xmlns:p14="http://schemas.microsoft.com/office/powerpoint/2010/main" val="15354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У </a:t>
            </a:r>
            <a:r>
              <a:rPr lang="uk-UA" altLang="en-US" sz="2400" b="1" dirty="0">
                <a:latin typeface="Times New Roman" panose="02020603050405020304" pitchFamily="18" charset="0"/>
              </a:rPr>
              <a:t>1876</a:t>
            </a:r>
            <a:r>
              <a:rPr lang="uk-UA" altLang="en-US" sz="2400" dirty="0">
                <a:latin typeface="Times New Roman" panose="02020603050405020304" pitchFamily="18" charset="0"/>
              </a:rPr>
              <a:t> р. вийшов </a:t>
            </a:r>
            <a:r>
              <a:rPr lang="uk-UA" altLang="en-US" sz="2400" b="1" dirty="0">
                <a:latin typeface="Times New Roman" panose="02020603050405020304" pitchFamily="18" charset="0"/>
              </a:rPr>
              <a:t>Емський указ</a:t>
            </a:r>
            <a:r>
              <a:rPr lang="uk-UA" altLang="en-US" sz="2400" dirty="0">
                <a:latin typeface="Times New Roman" panose="02020603050405020304" pitchFamily="18" charset="0"/>
              </a:rPr>
              <a:t> Олександра II про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заборону театральних вистав українською мовою, ввозу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української літератури з-за кордону.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u="sng" dirty="0">
                <a:latin typeface="Times New Roman" panose="02020603050405020304" pitchFamily="18" charset="0"/>
              </a:rPr>
              <a:t>Наслідки указу:</a:t>
            </a:r>
          </a:p>
          <a:p>
            <a:pPr marL="609600" indent="-609600" algn="just">
              <a:lnSpc>
                <a:spcPct val="80000"/>
              </a:lnSpc>
              <a:buFontTx/>
              <a:buChar char="-"/>
            </a:pPr>
            <a:r>
              <a:rPr lang="uk-UA" altLang="en-US" sz="2400" dirty="0">
                <a:latin typeface="Times New Roman" panose="02020603050405020304" pitchFamily="18" charset="0"/>
              </a:rPr>
              <a:t>закрито «Південно-Західний відділ Російського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географічного товариства».</a:t>
            </a:r>
          </a:p>
          <a:p>
            <a:pPr marL="609600" indent="-609600" algn="just">
              <a:lnSpc>
                <a:spcPct val="80000"/>
              </a:lnSpc>
              <a:buFontTx/>
              <a:buChar char="-"/>
            </a:pPr>
            <a:r>
              <a:rPr lang="uk-UA" altLang="en-US" sz="2400" dirty="0">
                <a:latin typeface="Times New Roman" panose="02020603050405020304" pitchFamily="18" charset="0"/>
              </a:rPr>
              <a:t>один з найвідоміших громадівців – М. Драгоманов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виїхав за кордон в Женеву, де почав видавати у 1878 р.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журнал «Громада».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    Емський указ призвів до радикалізації політичного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життя. В </a:t>
            </a:r>
            <a:r>
              <a:rPr lang="uk-UA" altLang="en-US" sz="2400" b="1" dirty="0">
                <a:latin typeface="Times New Roman" panose="02020603050405020304" pitchFamily="18" charset="0"/>
              </a:rPr>
              <a:t>1892 р.</a:t>
            </a:r>
            <a:r>
              <a:rPr lang="uk-UA" altLang="en-US" sz="2400" dirty="0">
                <a:latin typeface="Times New Roman" panose="02020603050405020304" pitchFamily="18" charset="0"/>
              </a:rPr>
              <a:t> утворено таємне </a:t>
            </a:r>
            <a:r>
              <a:rPr lang="uk-UA" altLang="en-US" sz="2400" b="1" dirty="0">
                <a:latin typeface="Times New Roman" panose="02020603050405020304" pitchFamily="18" charset="0"/>
              </a:rPr>
              <a:t>Братство тарасівців</a:t>
            </a:r>
            <a:r>
              <a:rPr lang="uk-UA" altLang="en-US" sz="2400" dirty="0">
                <a:latin typeface="Times New Roman" panose="02020603050405020304" pitchFamily="18" charset="0"/>
              </a:rPr>
              <a:t>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(М. Міхновський, Б. Грінченко).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i="1" dirty="0">
                <a:latin typeface="Times New Roman" panose="02020603050405020304" pitchFamily="18" charset="0"/>
              </a:rPr>
              <a:t>     Мета</a:t>
            </a:r>
            <a:r>
              <a:rPr lang="uk-UA" altLang="en-US" sz="2400" dirty="0">
                <a:latin typeface="Times New Roman" panose="02020603050405020304" pitchFamily="18" charset="0"/>
              </a:rPr>
              <a:t>: боротьба за національне визволення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</a:rPr>
              <a:t>українського народу. </a:t>
            </a:r>
          </a:p>
        </p:txBody>
      </p:sp>
    </p:spTree>
    <p:extLst>
      <p:ext uri="{BB962C8B-B14F-4D97-AF65-F5344CB8AC3E}">
        <p14:creationId xmlns:p14="http://schemas.microsoft.com/office/powerpoint/2010/main" val="20313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08912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Український визвольний рух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b="1" dirty="0">
                <a:latin typeface="Times New Roman" panose="02020603050405020304" pitchFamily="18" charset="0"/>
              </a:rPr>
              <a:t>Громади</a:t>
            </a:r>
            <a:r>
              <a:rPr lang="uk-UA" altLang="en-US" sz="2800" dirty="0">
                <a:latin typeface="Times New Roman" panose="02020603050405020304" pitchFamily="18" charset="0"/>
              </a:rPr>
              <a:t> - напівлегальні об’єднання української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інтелігенції, перша виникла в </a:t>
            </a:r>
            <a:r>
              <a:rPr lang="uk-UA" altLang="en-US" sz="2800" b="1" dirty="0">
                <a:latin typeface="Times New Roman" panose="02020603050405020304" pitchFamily="18" charset="0"/>
              </a:rPr>
              <a:t>1859 р.</a:t>
            </a:r>
            <a:r>
              <a:rPr lang="uk-UA" altLang="en-US" sz="2800" dirty="0">
                <a:latin typeface="Times New Roman" panose="02020603050405020304" pitchFamily="18" charset="0"/>
              </a:rPr>
              <a:t> в 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Петербурзі.  Мета: підвищити культурно-освітній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рівень українського народу шляхом поширення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шкіл і книг. Видали 1-й український журнал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«</a:t>
            </a:r>
            <a:r>
              <a:rPr lang="uk-UA" altLang="en-US" sz="2800" b="1" dirty="0">
                <a:latin typeface="Times New Roman" panose="02020603050405020304" pitchFamily="18" charset="0"/>
              </a:rPr>
              <a:t>Основа</a:t>
            </a:r>
            <a:r>
              <a:rPr lang="uk-UA" altLang="en-US" sz="2800" dirty="0">
                <a:latin typeface="Times New Roman" panose="02020603050405020304" pitchFamily="18" charset="0"/>
              </a:rPr>
              <a:t>».</a:t>
            </a:r>
          </a:p>
          <a:p>
            <a:pPr marL="609600" indent="-609600" algn="just">
              <a:lnSpc>
                <a:spcPct val="90000"/>
              </a:lnSpc>
            </a:pPr>
            <a:endParaRPr lang="uk-UA" altLang="en-US" sz="2800" dirty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Активізація українського руху викликала урядову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реакцію. У </a:t>
            </a:r>
            <a:r>
              <a:rPr lang="uk-UA" altLang="en-US" sz="2800" b="1" dirty="0">
                <a:latin typeface="Times New Roman" panose="02020603050405020304" pitchFamily="18" charset="0"/>
              </a:rPr>
              <a:t>1863</a:t>
            </a:r>
            <a:r>
              <a:rPr lang="uk-UA" altLang="en-US" sz="2800" dirty="0">
                <a:latin typeface="Times New Roman" panose="02020603050405020304" pitchFamily="18" charset="0"/>
              </a:rPr>
              <a:t> р. видано </a:t>
            </a:r>
            <a:r>
              <a:rPr lang="uk-UA" altLang="en-US" sz="2800" b="1" dirty="0">
                <a:latin typeface="Times New Roman" panose="02020603050405020304" pitchFamily="18" charset="0"/>
              </a:rPr>
              <a:t>Валуєвський указ</a:t>
            </a:r>
            <a:r>
              <a:rPr lang="uk-UA" altLang="en-US" sz="2800" dirty="0">
                <a:latin typeface="Times New Roman" panose="02020603050405020304" pitchFamily="18" charset="0"/>
              </a:rPr>
              <a:t>. </a:t>
            </a:r>
          </a:p>
          <a:p>
            <a:pPr marL="609600" indent="-609600" algn="just">
              <a:lnSpc>
                <a:spcPct val="90000"/>
              </a:lnSpc>
            </a:pPr>
            <a:r>
              <a:rPr lang="uk-UA" altLang="en-US" sz="2800" dirty="0">
                <a:latin typeface="Times New Roman" panose="02020603050405020304" pitchFamily="18" charset="0"/>
              </a:rPr>
              <a:t>(Заборона освіти і друку українською мовою).</a:t>
            </a:r>
          </a:p>
        </p:txBody>
      </p:sp>
    </p:spTree>
    <p:extLst>
      <p:ext uri="{BB962C8B-B14F-4D97-AF65-F5344CB8AC3E}">
        <p14:creationId xmlns:p14="http://schemas.microsoft.com/office/powerpoint/2010/main" val="40032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525"/>
            <a:ext cx="37782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90525"/>
            <a:ext cx="433546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5548590"/>
            <a:ext cx="3778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0"/>
              </a:spcBef>
            </a:pPr>
            <a:r>
              <a:rPr lang="uk-UA" altLang="en-US" sz="2800" b="1" dirty="0">
                <a:latin typeface="Times New Roman" panose="02020603050405020304" pitchFamily="18" charset="0"/>
              </a:rPr>
              <a:t>В. Антонович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4949" y="5548590"/>
            <a:ext cx="4295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en-US" sz="2800" b="1" dirty="0">
                <a:latin typeface="Times New Roman" panose="02020603050405020304" pitchFamily="18" charset="0"/>
              </a:rPr>
              <a:t>М. Драгоманов</a:t>
            </a:r>
          </a:p>
        </p:txBody>
      </p:sp>
    </p:spTree>
    <p:extLst>
      <p:ext uri="{BB962C8B-B14F-4D97-AF65-F5344CB8AC3E}">
        <p14:creationId xmlns:p14="http://schemas.microsoft.com/office/powerpoint/2010/main" val="35480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</a:pP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</a:t>
            </a:r>
            <a:r>
              <a:rPr lang="uk-U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 перевороту. </a:t>
            </a:r>
          </a:p>
          <a:p>
            <a:pPr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аграрний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економіки протягом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XIX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використання вільнонайманої праці у Південній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експорт хліба через чорноморські порти.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Правобережжі переважало кріпацтво.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30-х рр. почався </a:t>
            </a:r>
            <a:r>
              <a:rPr lang="uk-UA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промисловий переворот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 перехід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машинного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виробництва, ручну працю змінює машинна.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Завершився у 80-х рр. XIX ст.)</a:t>
            </a: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uk-U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 algn="just">
              <a:lnSpc>
                <a:spcPct val="80000"/>
              </a:lnSpc>
              <a:buFontTx/>
              <a:buChar char="-"/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зароджуються ринкові відносини, </a:t>
            </a:r>
          </a:p>
          <a:p>
            <a:pPr marL="609600" indent="-609600" algn="just">
              <a:lnSpc>
                <a:spcPct val="80000"/>
              </a:lnSpc>
              <a:buFontTx/>
              <a:buChar char="-"/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 нові галузі промисловості, </a:t>
            </a:r>
          </a:p>
          <a:p>
            <a:pPr marL="609600" indent="-609600" algn="just">
              <a:lnSpc>
                <a:spcPct val="80000"/>
              </a:lnSpc>
              <a:buFontTx/>
              <a:buChar char="-"/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кріпацтво уповільнюються темпи розвитку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економіки. 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60648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1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Революція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1905-1907 рр. в Україні.</a:t>
            </a:r>
            <a:endParaRPr 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революції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невирішеність аграрного і робітничого питання;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 ліквідації національного гніту народів, зокрема в Україні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русифікації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необхідність утвердження в суспільстві демократичних свобод.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поразка Росії у війні 1904-1905 рр. з Японією.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Перший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виступ на флоті –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повстання на броненосці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Потьомкін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(14-25 червня 1905 р.),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яке очолив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Вакуленчук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після його вбивства – О. Матюшенко.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Відбувся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загальноросійський жовтневий страйк.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Царизм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змушений піти на поступки.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 жовтня 1905 р.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Микола II видав маніфест.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Населенню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даровані громадянські свободи.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Скликання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парламенту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Державної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Дозвіл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створювати політичні партії.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13514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508" y="4149080"/>
            <a:ext cx="2278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Вакуленчук </a:t>
            </a:r>
            <a:endParaRPr lang="uk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38" y="2362825"/>
            <a:ext cx="5265593" cy="3615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10" y="524493"/>
            <a:ext cx="2765108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5" y="545745"/>
            <a:ext cx="2765107" cy="3456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71150" y="4111213"/>
            <a:ext cx="2278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Панас</a:t>
            </a:r>
          </a:p>
          <a:p>
            <a:pPr lvl="0" algn="r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Матюшенко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332656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Листопад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1905 р.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повстання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моряків у Севастополі на чолі з Шмідтом і повстання саперів у Києві на чолі з Жаданівським.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грудні 1905 р. придушені робітничі збройні повстання.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1905 р.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виходить перша українська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газета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«Хлібороб»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Лубнах. Створено першу Просвіту.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Думі 45 депутатів-українців утворили власну громаду на чолі з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І. Шрагом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Головні питання – земельне, освітнє,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 автономії.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3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червня 1907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цар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розпустив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Думу.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074" name="Picture 2" descr="https://vpered.files.wordpress.com/2015/01/ukrp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462"/>
            <a:ext cx="6228008" cy="62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rtefact.org.ua/wp-content/uploads/2017/11/Hliborob-750x4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040560" cy="30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листопада 1906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розпочато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Столипінську аграрну реформу.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створити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заможне селянство – опору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вирішити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проблему аграрного перенаселення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підвищити ефективність сільського господарства.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sz="24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Суть </a:t>
            </a:r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реформи:</a:t>
            </a:r>
            <a:endParaRPr 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селянам надано право виходу з общини, виділення селянину землі – «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відрубу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для створення «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хутору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переселення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українських селян до Сибіру, Північного Кавказу.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800" b="1" dirty="0">
                <a:latin typeface="Times New Roman" panose="02020603050405020304" pitchFamily="18" charset="0"/>
              </a:rPr>
              <a:t>Особливості кріпосного </a:t>
            </a:r>
            <a:r>
              <a:rPr lang="uk-UA" altLang="en-US" sz="2800" b="1" dirty="0" smtClean="0">
                <a:latin typeface="Times New Roman" panose="02020603050405020304" pitchFamily="18" charset="0"/>
              </a:rPr>
              <a:t>гніту</a:t>
            </a:r>
          </a:p>
          <a:p>
            <a:pPr marL="609600" indent="-609600" algn="ctr"/>
            <a:endParaRPr lang="uk-UA" altLang="en-US" sz="2800" b="1" dirty="0">
              <a:latin typeface="Times New Roman" panose="02020603050405020304" pitchFamily="18" charset="0"/>
            </a:endParaRPr>
          </a:p>
          <a:p>
            <a:pPr marL="609600" indent="-609600" algn="just">
              <a:buAutoNum type="arabicPeriod"/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посилення </a:t>
            </a:r>
            <a:r>
              <a:rPr lang="uk-UA" altLang="en-US" sz="2800" dirty="0">
                <a:latin typeface="Times New Roman" panose="02020603050405020304" pitchFamily="18" charset="0"/>
              </a:rPr>
              <a:t>експлуатації (грошова і натуральна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рента</a:t>
            </a:r>
            <a:r>
              <a:rPr lang="uk-UA" altLang="en-US" sz="2800" dirty="0">
                <a:latin typeface="Times New Roman" panose="02020603050405020304" pitchFamily="18" charset="0"/>
              </a:rPr>
              <a:t>, </a:t>
            </a:r>
            <a:r>
              <a:rPr lang="uk-UA" altLang="en-US" sz="2800" b="1" u="sng" dirty="0">
                <a:latin typeface="Times New Roman" panose="02020603050405020304" pitchFamily="18" charset="0"/>
              </a:rPr>
              <a:t>місячина</a:t>
            </a:r>
            <a:r>
              <a:rPr lang="uk-UA" altLang="en-US" sz="2800" dirty="0">
                <a:latin typeface="Times New Roman" panose="02020603050405020304" pitchFamily="18" charset="0"/>
              </a:rPr>
              <a:t> – примус селян працювати на панщині щоденно в обмін на місячну норму харчів). </a:t>
            </a:r>
          </a:p>
          <a:p>
            <a:pPr marL="609600" indent="-609600" algn="just">
              <a:buAutoNum type="arabicPeriod" startAt="2"/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опір </a:t>
            </a:r>
            <a:r>
              <a:rPr lang="uk-UA" altLang="en-US" sz="2800" dirty="0">
                <a:latin typeface="Times New Roman" panose="02020603050405020304" pitchFamily="18" charset="0"/>
              </a:rPr>
              <a:t>населення (повстання </a:t>
            </a:r>
            <a:r>
              <a:rPr lang="uk-UA" altLang="en-US" sz="2800" b="1" dirty="0">
                <a:latin typeface="Times New Roman" panose="02020603050405020304" pitchFamily="18" charset="0"/>
              </a:rPr>
              <a:t>Устима Кармалюка </a:t>
            </a:r>
            <a:endParaRPr lang="uk-UA" altLang="en-US" sz="2800" b="1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800" b="1" dirty="0" smtClean="0">
                <a:latin typeface="Times New Roman" panose="02020603050405020304" pitchFamily="18" charset="0"/>
              </a:rPr>
              <a:t>1812-1835 </a:t>
            </a:r>
            <a:r>
              <a:rPr lang="uk-UA" altLang="en-US" sz="2800" b="1" dirty="0">
                <a:latin typeface="Times New Roman" panose="02020603050405020304" pitchFamily="18" charset="0"/>
              </a:rPr>
              <a:t>р. </a:t>
            </a:r>
            <a:r>
              <a:rPr lang="uk-UA" altLang="en-US" sz="2800" dirty="0">
                <a:latin typeface="Times New Roman" panose="02020603050405020304" pitchFamily="18" charset="0"/>
              </a:rPr>
              <a:t>на Поділлі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).</a:t>
            </a:r>
            <a:endParaRPr lang="uk-UA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62" y="476672"/>
            <a:ext cx="3950673" cy="51717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6662" y="5853673"/>
            <a:ext cx="3950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800" b="1" dirty="0" smtClean="0">
                <a:latin typeface="Times New Roman" panose="02020603050405020304" pitchFamily="18" charset="0"/>
              </a:rPr>
              <a:t>Устим Кармалюк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10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28092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b="1" i="1" dirty="0">
                <a:latin typeface="Times New Roman" panose="02020603050405020304" pitchFamily="18" charset="0"/>
              </a:rPr>
              <a:t>3. Початок національного відродження. </a:t>
            </a:r>
            <a:r>
              <a:rPr lang="uk-UA" altLang="en-US" sz="2800" b="1" i="1" dirty="0" smtClean="0">
                <a:latin typeface="Times New Roman" panose="02020603050405020304" pitchFamily="18" charset="0"/>
              </a:rPr>
              <a:t>Кирило-</a:t>
            </a:r>
          </a:p>
          <a:p>
            <a:pPr marL="609600" indent="-609600" algn="just"/>
            <a:r>
              <a:rPr lang="uk-UA" altLang="en-US" sz="2800" b="1" i="1" dirty="0" smtClean="0">
                <a:latin typeface="Times New Roman" panose="02020603050405020304" pitchFamily="18" charset="0"/>
              </a:rPr>
              <a:t>Мефодіївське 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братство.</a:t>
            </a:r>
            <a:endParaRPr lang="uk-UA" altLang="en-US" sz="28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      </a:t>
            </a:r>
            <a:r>
              <a:rPr lang="uk-UA" altLang="en-US" sz="2800" i="1" dirty="0">
                <a:latin typeface="Times New Roman" panose="02020603050405020304" pitchFamily="18" charset="0"/>
              </a:rPr>
              <a:t>Українське національне відродження </a:t>
            </a:r>
            <a:r>
              <a:rPr lang="uk-UA" altLang="en-US" sz="2800" dirty="0">
                <a:latin typeface="Times New Roman" panose="02020603050405020304" pitchFamily="18" charset="0"/>
              </a:rPr>
              <a:t>– це 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процес пробудження і формування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самосвідомості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народу</a:t>
            </a:r>
            <a:r>
              <a:rPr lang="uk-UA" altLang="en-US" sz="2800" dirty="0">
                <a:latin typeface="Times New Roman" panose="02020603050405020304" pitchFamily="18" charset="0"/>
              </a:rPr>
              <a:t>, який проявляється у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розвитку </a:t>
            </a:r>
            <a:r>
              <a:rPr lang="uk-UA" altLang="en-US" sz="2800" dirty="0">
                <a:latin typeface="Times New Roman" panose="02020603050405020304" pitchFamily="18" charset="0"/>
              </a:rPr>
              <a:t>культури,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захисті </a:t>
            </a:r>
            <a:r>
              <a:rPr lang="uk-UA" altLang="en-US" sz="2800" dirty="0">
                <a:latin typeface="Times New Roman" panose="02020603050405020304" pitchFamily="18" charset="0"/>
              </a:rPr>
              <a:t>мови.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       Початок </a:t>
            </a:r>
            <a:r>
              <a:rPr lang="uk-UA" altLang="en-US" sz="2800" dirty="0">
                <a:latin typeface="Times New Roman" panose="02020603050405020304" pitchFamily="18" charset="0"/>
              </a:rPr>
              <a:t>пов’язаний з виходом «</a:t>
            </a:r>
            <a:r>
              <a:rPr lang="uk-UA" altLang="en-US" sz="2800" b="1" dirty="0">
                <a:latin typeface="Times New Roman" panose="02020603050405020304" pitchFamily="18" charset="0"/>
              </a:rPr>
              <a:t>Енеїди</a:t>
            </a:r>
            <a:r>
              <a:rPr lang="uk-UA" altLang="en-US" sz="2800" dirty="0">
                <a:latin typeface="Times New Roman" panose="02020603050405020304" pitchFamily="18" charset="0"/>
              </a:rPr>
              <a:t>» </a:t>
            </a:r>
            <a:r>
              <a:rPr lang="uk-UA" altLang="en-US" sz="2800" b="1" dirty="0">
                <a:latin typeface="Times New Roman" panose="02020603050405020304" pitchFamily="18" charset="0"/>
              </a:rPr>
              <a:t>1798</a:t>
            </a:r>
            <a:r>
              <a:rPr lang="uk-UA" altLang="en-US" sz="2800" dirty="0">
                <a:latin typeface="Times New Roman" panose="02020603050405020304" pitchFamily="18" charset="0"/>
              </a:rPr>
              <a:t> р., 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Котляревського, та «</a:t>
            </a:r>
            <a:r>
              <a:rPr lang="uk-UA" altLang="en-US" sz="2800" b="1" dirty="0">
                <a:latin typeface="Times New Roman" panose="02020603050405020304" pitchFamily="18" charset="0"/>
              </a:rPr>
              <a:t>Історії Русів</a:t>
            </a:r>
            <a:r>
              <a:rPr lang="uk-UA" altLang="en-US" sz="2800" dirty="0">
                <a:latin typeface="Times New Roman" panose="02020603050405020304" pitchFamily="18" charset="0"/>
              </a:rPr>
              <a:t>» </a:t>
            </a:r>
            <a:r>
              <a:rPr lang="uk-UA" altLang="en-US" sz="2800" b="1" dirty="0">
                <a:latin typeface="Times New Roman" panose="02020603050405020304" pitchFamily="18" charset="0"/>
              </a:rPr>
              <a:t>1846</a:t>
            </a:r>
            <a:r>
              <a:rPr lang="uk-UA" altLang="en-US" sz="2800" dirty="0">
                <a:latin typeface="Times New Roman" panose="02020603050405020304" pitchFamily="18" charset="0"/>
              </a:rPr>
              <a:t> р.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(</a:t>
            </a:r>
            <a:r>
              <a:rPr lang="uk-UA" altLang="en-US" sz="2800" dirty="0">
                <a:latin typeface="Times New Roman" panose="02020603050405020304" pitchFamily="18" charset="0"/>
              </a:rPr>
              <a:t>ймовірні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автори</a:t>
            </a:r>
            <a:r>
              <a:rPr lang="uk-UA" altLang="en-US" sz="2800" dirty="0">
                <a:latin typeface="Times New Roman" panose="02020603050405020304" pitchFamily="18" charset="0"/>
              </a:rPr>
              <a:t>: Полетики).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endParaRPr lang="en-US" dirty="0"/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1791 р.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візит Василя Капніста до Берліну з метою відновити автономію України і включити її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Пруссії. </a:t>
            </a:r>
          </a:p>
          <a:p>
            <a:pPr marL="609600" indent="-609600" algn="just"/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endParaRPr lang="uk-UA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5301208"/>
            <a:ext cx="6629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000" dirty="0" smtClean="0">
                <a:latin typeface="Times New Roman" panose="02020603050405020304" pitchFamily="18" charset="0"/>
              </a:rPr>
              <a:t>Українське національне відродження почалося з виходу </a:t>
            </a:r>
            <a:r>
              <a:rPr lang="uk-UA" altLang="en-US" sz="2000" b="1" dirty="0" smtClean="0">
                <a:latin typeface="Times New Roman" panose="02020603050405020304" pitchFamily="18" charset="0"/>
              </a:rPr>
              <a:t>«Енеїди» І. Котляревського </a:t>
            </a:r>
            <a:endParaRPr lang="en-US" sz="2000" dirty="0"/>
          </a:p>
        </p:txBody>
      </p:sp>
      <p:pic>
        <p:nvPicPr>
          <p:cNvPr id="2050" name="Picture 2" descr="Енеїда» Котляревського: не знайшов для своїх ідеалів серйозну форму -  портал новин LB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28" y="463177"/>
            <a:ext cx="3118600" cy="469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3782"/>
            <a:ext cx="3028925" cy="46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</a:pPr>
            <a:r>
              <a:rPr lang="uk-UA" altLang="en-US" sz="3600" b="1" dirty="0">
                <a:latin typeface="Times New Roman" panose="02020603050405020304" pitchFamily="18" charset="0"/>
              </a:rPr>
              <a:t>Українське національне </a:t>
            </a:r>
            <a:r>
              <a:rPr lang="uk-UA" altLang="en-US" sz="3600" b="1" dirty="0" smtClean="0">
                <a:latin typeface="Times New Roman" panose="02020603050405020304" pitchFamily="18" charset="0"/>
              </a:rPr>
              <a:t>відродження</a:t>
            </a:r>
          </a:p>
          <a:p>
            <a:pPr marL="609600" indent="-609600" algn="ctr">
              <a:lnSpc>
                <a:spcPct val="80000"/>
              </a:lnSpc>
            </a:pPr>
            <a:endParaRPr lang="uk-UA" altLang="en-US" sz="3600" b="1" dirty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uk-UA" altLang="en-US" sz="3600" u="sng" dirty="0">
                <a:latin typeface="Times New Roman" panose="02020603050405020304" pitchFamily="18" charset="0"/>
              </a:rPr>
              <a:t>романтичний</a:t>
            </a:r>
            <a:r>
              <a:rPr lang="uk-UA" altLang="en-US" sz="3600" dirty="0">
                <a:latin typeface="Times New Roman" panose="02020603050405020304" pitchFamily="18" charset="0"/>
              </a:rPr>
              <a:t> період - кінець </a:t>
            </a:r>
            <a:r>
              <a:rPr lang="uk-UA" altLang="en-US" sz="3600" b="1" dirty="0" smtClean="0">
                <a:latin typeface="Times New Roman" panose="02020603050405020304" pitchFamily="18" charset="0"/>
              </a:rPr>
              <a:t>XVIII </a:t>
            </a:r>
            <a:r>
              <a:rPr lang="uk-UA" altLang="en-US" sz="3600" b="1" dirty="0">
                <a:latin typeface="Times New Roman" panose="02020603050405020304" pitchFamily="18" charset="0"/>
              </a:rPr>
              <a:t>– </a:t>
            </a:r>
            <a:endParaRPr lang="uk-UA" altLang="en-US" sz="3600" b="1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en-US" sz="3600" b="1" dirty="0" smtClean="0">
                <a:latin typeface="Times New Roman" panose="02020603050405020304" pitchFamily="18" charset="0"/>
              </a:rPr>
              <a:t>40-ві </a:t>
            </a:r>
            <a:r>
              <a:rPr lang="uk-UA" altLang="en-US" sz="3600" b="1" dirty="0">
                <a:latin typeface="Times New Roman" panose="02020603050405020304" pitchFamily="18" charset="0"/>
              </a:rPr>
              <a:t>рр. XIX ст. </a:t>
            </a:r>
            <a:r>
              <a:rPr lang="uk-UA" altLang="en-US" sz="3600" dirty="0">
                <a:latin typeface="Times New Roman" panose="02020603050405020304" pitchFamily="18" charset="0"/>
              </a:rPr>
              <a:t>(збір </a:t>
            </a:r>
            <a:r>
              <a:rPr lang="uk-UA" altLang="en-US" sz="3600" dirty="0" smtClean="0">
                <a:latin typeface="Times New Roman" panose="02020603050405020304" pitchFamily="18" charset="0"/>
              </a:rPr>
              <a:t>фольклору</a:t>
            </a:r>
            <a:r>
              <a:rPr lang="uk-UA" altLang="en-US" sz="3600" dirty="0">
                <a:latin typeface="Times New Roman" panose="02020603050405020304" pitchFamily="18" charset="0"/>
              </a:rPr>
              <a:t>).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3600" dirty="0" smtClean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dirty="0" smtClean="0">
                <a:latin typeface="Times New Roman" panose="02020603050405020304" pitchFamily="18" charset="0"/>
              </a:rPr>
              <a:t>2</a:t>
            </a:r>
            <a:r>
              <a:rPr lang="uk-UA" altLang="en-US" sz="3600" dirty="0">
                <a:latin typeface="Times New Roman" panose="02020603050405020304" pitchFamily="18" charset="0"/>
              </a:rPr>
              <a:t>. </a:t>
            </a:r>
            <a:r>
              <a:rPr lang="uk-UA" altLang="en-US" sz="3600" u="sng" dirty="0">
                <a:latin typeface="Times New Roman" panose="02020603050405020304" pitchFamily="18" charset="0"/>
              </a:rPr>
              <a:t>громадівсько-народницький</a:t>
            </a:r>
            <a:r>
              <a:rPr lang="uk-UA" altLang="en-US" sz="3600" dirty="0">
                <a:latin typeface="Times New Roman" panose="02020603050405020304" pitchFamily="18" charset="0"/>
              </a:rPr>
              <a:t>, </a:t>
            </a:r>
            <a:r>
              <a:rPr lang="uk-UA" altLang="en-US" sz="3600" b="1" dirty="0">
                <a:latin typeface="Times New Roman" panose="02020603050405020304" pitchFamily="18" charset="0"/>
              </a:rPr>
              <a:t>40-80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b="1" dirty="0">
                <a:latin typeface="Times New Roman" panose="02020603050405020304" pitchFamily="18" charset="0"/>
              </a:rPr>
              <a:t>рр. XIX ст.</a:t>
            </a:r>
            <a:r>
              <a:rPr lang="uk-UA" altLang="en-US" sz="3600" dirty="0">
                <a:latin typeface="Times New Roman" panose="02020603050405020304" pitchFamily="18" charset="0"/>
              </a:rPr>
              <a:t> поява перших </a:t>
            </a:r>
            <a:r>
              <a:rPr lang="uk-UA" altLang="en-US" sz="3600" dirty="0" smtClean="0">
                <a:latin typeface="Times New Roman" panose="02020603050405020304" pitchFamily="18" charset="0"/>
              </a:rPr>
              <a:t>організацій</a:t>
            </a:r>
            <a:r>
              <a:rPr lang="uk-UA" altLang="en-US" sz="3600" dirty="0">
                <a:latin typeface="Times New Roman" panose="02020603050405020304" pitchFamily="18" charset="0"/>
              </a:rPr>
              <a:t>.  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3600" dirty="0" smtClean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dirty="0" smtClean="0">
                <a:latin typeface="Times New Roman" panose="02020603050405020304" pitchFamily="18" charset="0"/>
              </a:rPr>
              <a:t>3</a:t>
            </a:r>
            <a:r>
              <a:rPr lang="uk-UA" altLang="en-US" sz="3600" dirty="0">
                <a:latin typeface="Times New Roman" panose="02020603050405020304" pitchFamily="18" charset="0"/>
              </a:rPr>
              <a:t>. </a:t>
            </a:r>
            <a:r>
              <a:rPr lang="uk-UA" altLang="en-US" sz="3600" u="sng" dirty="0">
                <a:latin typeface="Times New Roman" panose="02020603050405020304" pitchFamily="18" charset="0"/>
              </a:rPr>
              <a:t>п</a:t>
            </a:r>
            <a:r>
              <a:rPr lang="uk-UA" altLang="en-US" sz="3600" u="sng" dirty="0" smtClean="0">
                <a:latin typeface="Times New Roman" panose="02020603050405020304" pitchFamily="18" charset="0"/>
              </a:rPr>
              <a:t>олітичний </a:t>
            </a:r>
            <a:r>
              <a:rPr lang="uk-UA" altLang="en-US" sz="3600" dirty="0" smtClean="0">
                <a:latin typeface="Times New Roman" panose="02020603050405020304" pitchFamily="18" charset="0"/>
              </a:rPr>
              <a:t>– </a:t>
            </a:r>
            <a:r>
              <a:rPr lang="uk-UA" altLang="en-US" sz="3600" dirty="0">
                <a:latin typeface="Times New Roman" panose="02020603050405020304" pitchFamily="18" charset="0"/>
              </a:rPr>
              <a:t>поява автономістів і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dirty="0" smtClean="0">
                <a:latin typeface="Times New Roman" panose="02020603050405020304" pitchFamily="18" charset="0"/>
              </a:rPr>
              <a:t>самостійників</a:t>
            </a:r>
            <a:r>
              <a:rPr lang="uk-UA" altLang="en-US" sz="36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3600" i="1" dirty="0">
                <a:latin typeface="Times New Roman" panose="02020603050405020304" pitchFamily="18" charset="0"/>
              </a:rPr>
              <a:t>Суспільні рухи і організації: </a:t>
            </a:r>
          </a:p>
          <a:p>
            <a:pPr marL="609600" indent="-609600" algn="just">
              <a:buFontTx/>
              <a:buChar char="-"/>
            </a:pPr>
            <a:r>
              <a:rPr lang="uk-UA" altLang="en-US" sz="3600" b="1" u="sng" dirty="0">
                <a:latin typeface="Times New Roman" panose="02020603050405020304" pitchFamily="18" charset="0"/>
              </a:rPr>
              <a:t>Масонство</a:t>
            </a:r>
            <a:r>
              <a:rPr lang="uk-UA" altLang="en-US" sz="3600" dirty="0">
                <a:latin typeface="Times New Roman" panose="02020603050405020304" pitchFamily="18" charset="0"/>
              </a:rPr>
              <a:t> – релігійно-етичний </a:t>
            </a:r>
          </a:p>
          <a:p>
            <a:pPr marL="609600" indent="-609600" algn="just"/>
            <a:r>
              <a:rPr lang="uk-UA" altLang="en-US" sz="3600" dirty="0">
                <a:latin typeface="Times New Roman" panose="02020603050405020304" pitchFamily="18" charset="0"/>
              </a:rPr>
              <a:t>таємний суспільний рух. В Україні</a:t>
            </a:r>
          </a:p>
          <a:p>
            <a:pPr marL="609600" indent="-609600" algn="just"/>
            <a:r>
              <a:rPr lang="uk-UA" altLang="en-US" sz="3600" dirty="0">
                <a:latin typeface="Times New Roman" panose="02020603050405020304" pitchFamily="18" charset="0"/>
              </a:rPr>
              <a:t>існувала полтавська ложа «</a:t>
            </a:r>
            <a:r>
              <a:rPr lang="uk-UA" altLang="en-US" sz="3600" b="1" dirty="0">
                <a:latin typeface="Times New Roman" panose="02020603050405020304" pitchFamily="18" charset="0"/>
              </a:rPr>
              <a:t>Любов </a:t>
            </a:r>
          </a:p>
          <a:p>
            <a:pPr marL="609600" indent="-609600" algn="just"/>
            <a:r>
              <a:rPr lang="uk-UA" altLang="en-US" sz="3600" b="1" dirty="0">
                <a:latin typeface="Times New Roman" panose="02020603050405020304" pitchFamily="18" charset="0"/>
              </a:rPr>
              <a:t>до істини</a:t>
            </a:r>
            <a:r>
              <a:rPr lang="uk-UA" altLang="en-US" sz="3600" dirty="0" smtClean="0">
                <a:latin typeface="Times New Roman" panose="02020603050405020304" pitchFamily="18" charset="0"/>
              </a:rPr>
              <a:t>» (1818-1819 рр.), </a:t>
            </a:r>
            <a:r>
              <a:rPr lang="uk-UA" altLang="en-US" sz="3600" dirty="0">
                <a:latin typeface="Times New Roman" panose="02020603050405020304" pitchFamily="18" charset="0"/>
              </a:rPr>
              <a:t>до якої </a:t>
            </a:r>
            <a:endParaRPr lang="uk-UA" altLang="en-US" sz="36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600" dirty="0" smtClean="0">
                <a:latin typeface="Times New Roman" panose="02020603050405020304" pitchFamily="18" charset="0"/>
              </a:rPr>
              <a:t>належав І</a:t>
            </a:r>
            <a:r>
              <a:rPr lang="uk-UA" altLang="en-US" sz="3600" dirty="0">
                <a:latin typeface="Times New Roman" panose="02020603050405020304" pitchFamily="18" charset="0"/>
              </a:rPr>
              <a:t>. Котляревський. </a:t>
            </a: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1349</Words>
  <Application>Microsoft Office PowerPoint</Application>
  <PresentationFormat>Экран (4:3)</PresentationFormat>
  <Paragraphs>216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25</cp:revision>
  <dcterms:created xsi:type="dcterms:W3CDTF">2015-03-20T17:04:15Z</dcterms:created>
  <dcterms:modified xsi:type="dcterms:W3CDTF">2021-10-29T18:35:01Z</dcterms:modified>
</cp:coreProperties>
</file>