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57" r:id="rId5"/>
    <p:sldId id="259" r:id="rId6"/>
    <p:sldId id="261" r:id="rId7"/>
    <p:sldId id="260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79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5891-9215-42E6-93DE-B65B81CF6591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3FAD-A0A3-4CDC-9DA6-004DCFBB4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04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5891-9215-42E6-93DE-B65B81CF6591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3FAD-A0A3-4CDC-9DA6-004DCFBB4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1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5891-9215-42E6-93DE-B65B81CF6591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3FAD-A0A3-4CDC-9DA6-004DCFBB4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20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5891-9215-42E6-93DE-B65B81CF6591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3FAD-A0A3-4CDC-9DA6-004DCFBB4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92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5891-9215-42E6-93DE-B65B81CF6591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3FAD-A0A3-4CDC-9DA6-004DCFBB4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09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5891-9215-42E6-93DE-B65B81CF6591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3FAD-A0A3-4CDC-9DA6-004DCFBB4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5891-9215-42E6-93DE-B65B81CF6591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3FAD-A0A3-4CDC-9DA6-004DCFBB4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52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5891-9215-42E6-93DE-B65B81CF6591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3FAD-A0A3-4CDC-9DA6-004DCFBB4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7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5891-9215-42E6-93DE-B65B81CF6591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3FAD-A0A3-4CDC-9DA6-004DCFBB4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53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5891-9215-42E6-93DE-B65B81CF6591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3FAD-A0A3-4CDC-9DA6-004DCFBB4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1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5891-9215-42E6-93DE-B65B81CF6591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3FAD-A0A3-4CDC-9DA6-004DCFBB4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88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F5891-9215-42E6-93DE-B65B81CF6591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B3FAD-A0A3-4CDC-9DA6-004DCFBB4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08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Геологічні процеси мінералоутворення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319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7320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Кора вивітрювання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4" y="1206749"/>
            <a:ext cx="5468586" cy="3871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1206749"/>
            <a:ext cx="6667500" cy="44386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54125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товща материнських порід верхньої частини літосфери (магматичних, метаморфічних чи осадових), які перетворені в континентальних умовах різними агентами вивітрювання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96" y="5177056"/>
            <a:ext cx="5513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Будова кори вивітрювання в різних кліматичних зонах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0121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2779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Окиснення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15" r="5120" b="2634"/>
          <a:stretch/>
        </p:blipFill>
        <p:spPr>
          <a:xfrm>
            <a:off x="0" y="798720"/>
            <a:ext cx="4408227" cy="40547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937082"/>
            <a:ext cx="46265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1 – зона окиснення з </a:t>
            </a:r>
            <a:r>
              <a:rPr lang="uk-UA" dirty="0" err="1" smtClean="0"/>
              <a:t>підзонами</a:t>
            </a:r>
            <a:r>
              <a:rPr lang="uk-UA" dirty="0" smtClean="0"/>
              <a:t>:</a:t>
            </a:r>
          </a:p>
          <a:p>
            <a:r>
              <a:rPr lang="uk-UA" dirty="0" smtClean="0"/>
              <a:t>а) </a:t>
            </a:r>
            <a:r>
              <a:rPr lang="uk-UA" dirty="0" err="1" smtClean="0"/>
              <a:t>підзона</a:t>
            </a:r>
            <a:r>
              <a:rPr lang="uk-UA" dirty="0" smtClean="0"/>
              <a:t> окислених руд. </a:t>
            </a:r>
          </a:p>
          <a:p>
            <a:r>
              <a:rPr lang="uk-UA" dirty="0" smtClean="0"/>
              <a:t>б) </a:t>
            </a:r>
            <a:r>
              <a:rPr lang="uk-UA" dirty="0" err="1" smtClean="0"/>
              <a:t>підзона</a:t>
            </a:r>
            <a:r>
              <a:rPr lang="uk-UA" dirty="0" smtClean="0"/>
              <a:t> вилужених окислених руд. </a:t>
            </a:r>
          </a:p>
          <a:p>
            <a:r>
              <a:rPr lang="uk-UA" dirty="0" smtClean="0"/>
              <a:t>в) </a:t>
            </a:r>
            <a:r>
              <a:rPr lang="uk-UA" dirty="0" err="1" smtClean="0"/>
              <a:t>підзона</a:t>
            </a:r>
            <a:r>
              <a:rPr lang="uk-UA" dirty="0" smtClean="0"/>
              <a:t> багатих окислених руд. </a:t>
            </a:r>
          </a:p>
          <a:p>
            <a:r>
              <a:rPr lang="uk-UA" dirty="0" smtClean="0"/>
              <a:t>2 – зона вторинного сульфідного збагачення. </a:t>
            </a:r>
          </a:p>
          <a:p>
            <a:r>
              <a:rPr lang="uk-UA" dirty="0" smtClean="0"/>
              <a:t>3 ‒ </a:t>
            </a:r>
            <a:r>
              <a:rPr lang="uk-UA" dirty="0" smtClean="0"/>
              <a:t>зона застійних вод, де знаходяться незмінені первинні руди.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881" y="917587"/>
            <a:ext cx="5038862" cy="44188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78096" y="5441539"/>
            <a:ext cx="443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Схема зміни халькопіриту в зоні окиснення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06670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84"/>
            <a:ext cx="10515600" cy="59021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Інфільтрати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8000" l="3333" r="97576"/>
                    </a14:imgEffect>
                  </a14:imgLayer>
                </a14:imgProps>
              </a:ext>
            </a:extLst>
          </a:blip>
          <a:srcRect l="3252" t="5045" r="2528" b="1979"/>
          <a:stretch/>
        </p:blipFill>
        <p:spPr>
          <a:xfrm>
            <a:off x="4684985" y="2051463"/>
            <a:ext cx="3480179" cy="46830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0084" y="600502"/>
            <a:ext cx="12091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Утворення мінералів відбувається шляхом відкладення речовини, яка розчинена в поверхневих водах, в пустотах або пористих породах.</a:t>
            </a:r>
            <a:endParaRPr lang="uk-UA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99107"/>
            <a:ext cx="4602666" cy="3051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4" b="94939" l="3000" r="97375"/>
                    </a14:imgEffect>
                  </a14:imgLayer>
                </a14:imgProps>
              </a:ext>
            </a:extLst>
          </a:blip>
          <a:srcRect l="2956" t="3928" r="2656" b="5302"/>
          <a:stretch/>
        </p:blipFill>
        <p:spPr>
          <a:xfrm>
            <a:off x="8247483" y="2245434"/>
            <a:ext cx="3944517" cy="2717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43577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Сульфатні розчини міді, потрапляючи в піщано-карбонатні або </a:t>
            </a:r>
            <a:r>
              <a:rPr lang="uk-UA" dirty="0" err="1" smtClean="0"/>
              <a:t>карбонатно</a:t>
            </a:r>
            <a:r>
              <a:rPr lang="uk-UA" dirty="0" smtClean="0"/>
              <a:t>-глинисті породи, реагують з утвореннями карбонатів, оксидів та інших мінералів міді: виникає дуже важливий в промисловому відношенні тип мідистих пісковиків і мідистих сланців).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7187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931"/>
            <a:ext cx="10515600" cy="685753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Хемогенно</a:t>
            </a:r>
            <a:r>
              <a:rPr lang="uk-UA" dirty="0" smtClean="0"/>
              <a:t>-колоїдне утворення </a:t>
            </a:r>
            <a:r>
              <a:rPr lang="uk-UA" dirty="0" smtClean="0"/>
              <a:t>мінералів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176" y="1331451"/>
            <a:ext cx="5307623" cy="25172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3731" y="3848669"/>
            <a:ext cx="5469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Схема </a:t>
            </a:r>
            <a:r>
              <a:rPr lang="uk-UA" dirty="0" smtClean="0"/>
              <a:t>коагуляції колоїдів </a:t>
            </a:r>
            <a:r>
              <a:rPr lang="en-US" dirty="0" smtClean="0"/>
              <a:t>Fe, Al </a:t>
            </a:r>
            <a:r>
              <a:rPr lang="ru-RU" dirty="0" smtClean="0"/>
              <a:t>і </a:t>
            </a:r>
            <a:r>
              <a:rPr lang="en-US" dirty="0" err="1" smtClean="0"/>
              <a:t>Mn</a:t>
            </a:r>
            <a:r>
              <a:rPr lang="en-US" dirty="0" smtClean="0"/>
              <a:t> </a:t>
            </a:r>
            <a:r>
              <a:rPr lang="ru-RU" dirty="0" smtClean="0"/>
              <a:t>в </a:t>
            </a:r>
            <a:r>
              <a:rPr lang="uk-UA" dirty="0" smtClean="0"/>
              <a:t>міру віддалення від берегової лінії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94279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078269" cy="62779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Гідрохімічне </a:t>
            </a:r>
            <a:r>
              <a:rPr lang="uk-UA" dirty="0" err="1" smtClean="0"/>
              <a:t>хемогенно</a:t>
            </a:r>
            <a:r>
              <a:rPr lang="uk-UA" dirty="0" smtClean="0"/>
              <a:t>-осадове утворення </a:t>
            </a:r>
            <a:r>
              <a:rPr lang="uk-UA" dirty="0" smtClean="0"/>
              <a:t>мінералів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13" y="1255594"/>
            <a:ext cx="4378740" cy="30897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27797"/>
            <a:ext cx="9799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утворення мінералів відбувається з перенасичених розчинів</a:t>
            </a:r>
            <a:endParaRPr lang="uk-UA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511444"/>
            <a:ext cx="49154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Порядок осідання мінералів в міру упарювання морської води в лагуні:</a:t>
            </a:r>
          </a:p>
          <a:p>
            <a:r>
              <a:rPr lang="uk-UA" dirty="0" smtClean="0"/>
              <a:t>1. Випаровування + відкладання карбонатів; </a:t>
            </a:r>
          </a:p>
          <a:p>
            <a:r>
              <a:rPr lang="uk-UA" dirty="0" smtClean="0"/>
              <a:t>2. Осідання гіпсу/ангідриту;</a:t>
            </a:r>
            <a:r>
              <a:rPr lang="ru-RU" dirty="0" smtClean="0"/>
              <a:t> </a:t>
            </a:r>
          </a:p>
          <a:p>
            <a:r>
              <a:rPr lang="ru-RU" dirty="0" smtClean="0"/>
              <a:t>3. </a:t>
            </a:r>
            <a:r>
              <a:rPr lang="en-US" dirty="0" err="1" smtClean="0"/>
              <a:t>NaCl</a:t>
            </a:r>
            <a:r>
              <a:rPr lang="en-US" dirty="0" smtClean="0"/>
              <a:t> + </a:t>
            </a:r>
            <a:r>
              <a:rPr lang="en-US" dirty="0" err="1" smtClean="0"/>
              <a:t>KCl</a:t>
            </a:r>
            <a:r>
              <a:rPr lang="en-US" dirty="0" smtClean="0"/>
              <a:t> + </a:t>
            </a:r>
            <a:r>
              <a:rPr lang="ru-RU" dirty="0" err="1" smtClean="0"/>
              <a:t>гіпс</a:t>
            </a:r>
            <a:r>
              <a:rPr lang="ru-RU" dirty="0" smtClean="0"/>
              <a:t>; </a:t>
            </a:r>
          </a:p>
          <a:p>
            <a:r>
              <a:rPr lang="ru-RU" dirty="0" smtClean="0"/>
              <a:t>4. </a:t>
            </a:r>
            <a:r>
              <a:rPr lang="en-US" dirty="0" err="1" smtClean="0"/>
              <a:t>NaCl</a:t>
            </a:r>
            <a:r>
              <a:rPr lang="en-US" dirty="0" smtClean="0"/>
              <a:t> + </a:t>
            </a:r>
            <a:r>
              <a:rPr lang="en-US" dirty="0" err="1" smtClean="0"/>
              <a:t>KCl</a:t>
            </a:r>
            <a:r>
              <a:rPr lang="en-US" dirty="0" smtClean="0"/>
              <a:t> + </a:t>
            </a:r>
            <a:r>
              <a:rPr lang="ru-RU" dirty="0" err="1" smtClean="0"/>
              <a:t>полігаліт</a:t>
            </a:r>
            <a:r>
              <a:rPr lang="ru-RU" dirty="0" smtClean="0"/>
              <a:t>; </a:t>
            </a:r>
          </a:p>
          <a:p>
            <a:r>
              <a:rPr lang="ru-RU" dirty="0" smtClean="0"/>
              <a:t>5. </a:t>
            </a:r>
            <a:r>
              <a:rPr lang="uk-UA" dirty="0" smtClean="0"/>
              <a:t>Калійні солі + солі</a:t>
            </a:r>
            <a:r>
              <a:rPr lang="ru-RU" dirty="0" smtClean="0"/>
              <a:t> </a:t>
            </a:r>
            <a:r>
              <a:rPr lang="en-US" dirty="0" smtClean="0"/>
              <a:t>Mg + </a:t>
            </a:r>
            <a:r>
              <a:rPr lang="ru-RU" dirty="0" err="1" smtClean="0"/>
              <a:t>борати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970" y="1089462"/>
            <a:ext cx="6647029" cy="4985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413887" y="6076214"/>
            <a:ext cx="2909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Долина </a:t>
            </a:r>
            <a:r>
              <a:rPr lang="ru-RU" dirty="0" err="1" smtClean="0"/>
              <a:t>Смерті</a:t>
            </a:r>
            <a:r>
              <a:rPr lang="ru-RU" dirty="0" smtClean="0"/>
              <a:t> (</a:t>
            </a:r>
            <a:r>
              <a:rPr lang="ru-RU" dirty="0" err="1" smtClean="0"/>
              <a:t>Каліфорнія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152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7320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Ендогенні процеси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0" y="573207"/>
            <a:ext cx="12192000" cy="6550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400" dirty="0" smtClean="0"/>
              <a:t>зумовлені потраплянням речовини або енергії з глибин Землі, протікають в умовах високих тисків, температур і дії гарячих флюїдів (водних розчинів і газів).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952" y="1228298"/>
            <a:ext cx="8315429" cy="562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0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144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Магматичні процеси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68926"/>
            <a:ext cx="4257092" cy="2599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М</a:t>
            </a:r>
            <a:r>
              <a:rPr lang="ru-RU" sz="2400" dirty="0" smtClean="0"/>
              <a:t>агма ‒ </a:t>
            </a:r>
            <a:r>
              <a:rPr lang="uk-UA" sz="2400" dirty="0" smtClean="0"/>
              <a:t>складний розплав (розчин) оксидів </a:t>
            </a:r>
            <a:r>
              <a:rPr lang="en-US" sz="2400" dirty="0" smtClean="0"/>
              <a:t>Si </a:t>
            </a:r>
            <a:r>
              <a:rPr lang="ru-RU" sz="2400" dirty="0" smtClean="0"/>
              <a:t>та </a:t>
            </a:r>
            <a:r>
              <a:rPr lang="en-US" sz="2400" dirty="0" smtClean="0"/>
              <a:t>Al </a:t>
            </a:r>
            <a:r>
              <a:rPr lang="ru-RU" sz="2400" dirty="0" smtClean="0"/>
              <a:t>з </a:t>
            </a:r>
            <a:r>
              <a:rPr lang="uk-UA" sz="2400" dirty="0" smtClean="0"/>
              <a:t>розчиненими в ньому металами </a:t>
            </a:r>
            <a:r>
              <a:rPr lang="en-US" sz="2400" dirty="0" smtClean="0"/>
              <a:t>Mg, Ca, Ti, Na, K</a:t>
            </a:r>
            <a:r>
              <a:rPr lang="uk-UA" sz="2400" dirty="0" smtClean="0"/>
              <a:t>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092" y="1568926"/>
            <a:ext cx="7934908" cy="44633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03928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пов’язані з кристалізацією магми і діяльністю </a:t>
            </a:r>
            <a:r>
              <a:rPr lang="uk-UA" sz="2400" dirty="0" err="1" smtClean="0"/>
              <a:t>постмагматичних</a:t>
            </a:r>
            <a:r>
              <a:rPr lang="uk-UA" sz="2400" dirty="0" smtClean="0"/>
              <a:t> розчинів.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29702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6285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Схема утворення мінералів при кристалізації магматичних розплавів (реакційний ряд Боуена)</a:t>
            </a:r>
            <a:endParaRPr lang="uk-UA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916" y="498142"/>
            <a:ext cx="6165486" cy="63598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494427"/>
            <a:ext cx="45037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/>
              <a:t>Умовні позначення</a:t>
            </a:r>
            <a:r>
              <a:rPr lang="ru-RU" sz="2000" i="1" dirty="0" smtClean="0"/>
              <a:t>: </a:t>
            </a:r>
          </a:p>
          <a:p>
            <a:r>
              <a:rPr lang="en-US" sz="2000" dirty="0" smtClean="0"/>
              <a:t>Spd – </a:t>
            </a:r>
            <a:r>
              <a:rPr lang="uk-UA" sz="2000" dirty="0" smtClean="0"/>
              <a:t>шпінеліди</a:t>
            </a:r>
            <a:r>
              <a:rPr lang="ru-RU" sz="2000" dirty="0" smtClean="0"/>
              <a:t>, </a:t>
            </a:r>
          </a:p>
          <a:p>
            <a:r>
              <a:rPr lang="en-US" sz="2000" dirty="0" smtClean="0"/>
              <a:t>Ol – </a:t>
            </a:r>
            <a:r>
              <a:rPr lang="uk-UA" sz="2000" dirty="0" smtClean="0"/>
              <a:t>олівін</a:t>
            </a:r>
            <a:r>
              <a:rPr lang="ru-RU" sz="2000" dirty="0" smtClean="0"/>
              <a:t>, </a:t>
            </a:r>
          </a:p>
          <a:p>
            <a:r>
              <a:rPr lang="en-US" sz="2000" dirty="0" smtClean="0"/>
              <a:t>Opx – </a:t>
            </a:r>
            <a:r>
              <a:rPr lang="ru-RU" sz="2000" dirty="0" smtClean="0"/>
              <a:t>ортопіроксен, </a:t>
            </a:r>
          </a:p>
          <a:p>
            <a:r>
              <a:rPr lang="en-US" sz="2000" dirty="0" smtClean="0"/>
              <a:t>Cpx –</a:t>
            </a:r>
            <a:r>
              <a:rPr lang="ru-RU" sz="2000" dirty="0" smtClean="0"/>
              <a:t>клінопіроксен, </a:t>
            </a:r>
          </a:p>
          <a:p>
            <a:r>
              <a:rPr lang="en-US" sz="2000" dirty="0" smtClean="0"/>
              <a:t>Amph ‒ </a:t>
            </a:r>
            <a:r>
              <a:rPr lang="ru-RU" sz="2000" dirty="0" smtClean="0"/>
              <a:t>амфібол, </a:t>
            </a:r>
          </a:p>
          <a:p>
            <a:r>
              <a:rPr lang="en-US" sz="2000" dirty="0" smtClean="0"/>
              <a:t>Bt – </a:t>
            </a:r>
            <a:r>
              <a:rPr lang="ru-RU" sz="2000" dirty="0" smtClean="0"/>
              <a:t>біотит, </a:t>
            </a:r>
          </a:p>
          <a:p>
            <a:r>
              <a:rPr lang="en-US" sz="2000" dirty="0" smtClean="0"/>
              <a:t>Pl – </a:t>
            </a:r>
            <a:r>
              <a:rPr lang="ru-RU" sz="2000" dirty="0" smtClean="0"/>
              <a:t>плагіоклаз, </a:t>
            </a:r>
          </a:p>
          <a:p>
            <a:r>
              <a:rPr lang="en-US" sz="2000" dirty="0" smtClean="0"/>
              <a:t>KFsp – </a:t>
            </a:r>
            <a:r>
              <a:rPr lang="uk-UA" sz="2000" dirty="0" smtClean="0"/>
              <a:t>калієвий польовий шпат, </a:t>
            </a:r>
          </a:p>
          <a:p>
            <a:r>
              <a:rPr lang="en-US" sz="2000" dirty="0" smtClean="0"/>
              <a:t>Qu – </a:t>
            </a:r>
            <a:r>
              <a:rPr lang="ru-RU" sz="2000" dirty="0" smtClean="0"/>
              <a:t>кварц.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99005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84"/>
            <a:ext cx="10515600" cy="5902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Пегматитовий процес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5314"/>
            <a:ext cx="5553937" cy="36579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" y="566732"/>
            <a:ext cx="12078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пов'язаний з кристалізацією залишкового магматичного розплаву, що збагачений леткими сполуками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36" y="1375313"/>
            <a:ext cx="6638063" cy="44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5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931"/>
            <a:ext cx="10515600" cy="4810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Пневматолітовий </a:t>
            </a:r>
            <a:r>
              <a:rPr lang="uk-UA" dirty="0" smtClean="0"/>
              <a:t>процес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16" t="499" r="12513" b="651"/>
          <a:stretch/>
        </p:blipFill>
        <p:spPr>
          <a:xfrm>
            <a:off x="0" y="1289615"/>
            <a:ext cx="5172502" cy="41352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0496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утворення мінералів пов'язане з газоподібними і леткими речовинами, які виділяються з магми.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165" b="792"/>
          <a:stretch/>
        </p:blipFill>
        <p:spPr>
          <a:xfrm>
            <a:off x="5257801" y="1289615"/>
            <a:ext cx="6934200" cy="41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65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0496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Гідротермальний процес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30" y="1151298"/>
            <a:ext cx="3418240" cy="27110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054" y="504967"/>
            <a:ext cx="12180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пов'язаний з гарячими водними розчинами, які піднімаються від магматичних осередків по різного роду тріщинах і розломах земної кори.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41" b="1141"/>
          <a:stretch/>
        </p:blipFill>
        <p:spPr>
          <a:xfrm>
            <a:off x="11053" y="4070278"/>
            <a:ext cx="3994795" cy="27877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920" y="1151298"/>
            <a:ext cx="8258079" cy="570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13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2779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Метаморфічний процес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6412"/>
            <a:ext cx="5922499" cy="37515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0008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відбувається в надрах земної кори при високих тисках і температури без переплавлення вихідної речовини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" y="4897983"/>
            <a:ext cx="5813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Області метаморфізму: при нормальних (ліва частина діаграми) і підвищених тисках (права частина)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329" t="2821" r="6715" b="-104"/>
          <a:stretch/>
        </p:blipFill>
        <p:spPr>
          <a:xfrm>
            <a:off x="5922499" y="1576615"/>
            <a:ext cx="6237028" cy="379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5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84"/>
            <a:ext cx="10515600" cy="64481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Екзогенні процеси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737" b="6105"/>
          <a:stretch/>
        </p:blipFill>
        <p:spPr>
          <a:xfrm>
            <a:off x="1524652" y="1287144"/>
            <a:ext cx="9142695" cy="54760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56147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розвиваються на поверхні Землі або безпосередньо близько від поверхні під впливом енергії Сонця, води, вітру, вільного кисню і СО2 атмосфери.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9616475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450</Words>
  <Application>Microsoft Office PowerPoint</Application>
  <PresentationFormat>Широкоэкранный</PresentationFormat>
  <Paragraphs>53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Геологічні процеси мінералоутворення</vt:lpstr>
      <vt:lpstr>Ендогенні процеси</vt:lpstr>
      <vt:lpstr>Магматичні процеси</vt:lpstr>
      <vt:lpstr>Схема утворення мінералів при кристалізації магматичних розплавів (реакційний ряд Боуена)</vt:lpstr>
      <vt:lpstr>Пегматитовий процес</vt:lpstr>
      <vt:lpstr>Пневматолітовий процес</vt:lpstr>
      <vt:lpstr>Гідротермальний процес</vt:lpstr>
      <vt:lpstr>Метаморфічний процес</vt:lpstr>
      <vt:lpstr>Екзогенні процеси</vt:lpstr>
      <vt:lpstr>Кора вивітрювання</vt:lpstr>
      <vt:lpstr>Окиснення</vt:lpstr>
      <vt:lpstr>Інфільтрати</vt:lpstr>
      <vt:lpstr>Хемогенно-колоїдне утворення мінералів</vt:lpstr>
      <vt:lpstr>Гідрохімічне хемогенно-осадове утворення мінералів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Геологічні процеси мінералоутворення</dc:title>
  <dc:creator>Пользователь Windows</dc:creator>
  <cp:lastModifiedBy>Пользователь Windows</cp:lastModifiedBy>
  <cp:revision>15</cp:revision>
  <dcterms:created xsi:type="dcterms:W3CDTF">2022-10-31T06:20:16Z</dcterms:created>
  <dcterms:modified xsi:type="dcterms:W3CDTF">2022-10-31T12:40:34Z</dcterms:modified>
</cp:coreProperties>
</file>