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озділ за замовчуванням" id="{EA9E7F52-0F4A-4690-84DA-001180B25C41}">
          <p14:sldIdLst>
            <p14:sldId id="256"/>
            <p14:sldId id="257"/>
            <p14:sldId id="258"/>
            <p14:sldId id="259"/>
            <p14:sldId id="260"/>
            <p14:sldId id="261"/>
            <p14:sldId id="262"/>
            <p14:sldId id="263"/>
            <p14:sldId id="264"/>
            <p14:sldId id="265"/>
            <p14:sldId id="266"/>
            <p14:sldId id="267"/>
            <p14:sldId id="268"/>
            <p14:sldId id="269"/>
            <p14:sldId id="270"/>
            <p14:sldId id="271"/>
            <p14:sldId id="272"/>
            <p14:sldId id="273"/>
            <p14:sldId id="274"/>
            <p14:sldId id="275"/>
            <p14:sldId id="27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E84D23D-170F-8317-E967-5AE98661320B}"/>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0148522B-7D69-CA77-751A-E3279409FA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37723D23-3723-59D9-E1B0-B0B314D67337}"/>
              </a:ext>
            </a:extLst>
          </p:cNvPr>
          <p:cNvSpPr>
            <a:spLocks noGrp="1"/>
          </p:cNvSpPr>
          <p:nvPr>
            <p:ph type="dt" sz="half" idx="10"/>
          </p:nvPr>
        </p:nvSpPr>
        <p:spPr/>
        <p:txBody>
          <a:bodyPr/>
          <a:lstStyle/>
          <a:p>
            <a:fld id="{17A14DA3-65C3-4A45-AE83-082A19FA20D8}" type="datetimeFigureOut">
              <a:rPr lang="uk-UA" smtClean="0"/>
              <a:t>20.01.2026</a:t>
            </a:fld>
            <a:endParaRPr lang="uk-UA"/>
          </a:p>
        </p:txBody>
      </p:sp>
      <p:sp>
        <p:nvSpPr>
          <p:cNvPr id="5" name="Місце для нижнього колонтитула 4">
            <a:extLst>
              <a:ext uri="{FF2B5EF4-FFF2-40B4-BE49-F238E27FC236}">
                <a16:creationId xmlns:a16="http://schemas.microsoft.com/office/drawing/2014/main" id="{EDA46976-C73F-4B14-87DC-7EB8081B51ED}"/>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72772FCD-9DB4-62C8-8CF1-5563CFD106ED}"/>
              </a:ext>
            </a:extLst>
          </p:cNvPr>
          <p:cNvSpPr>
            <a:spLocks noGrp="1"/>
          </p:cNvSpPr>
          <p:nvPr>
            <p:ph type="sldNum" sz="quarter" idx="12"/>
          </p:nvPr>
        </p:nvSpPr>
        <p:spPr/>
        <p:txBody>
          <a:bodyPr/>
          <a:lstStyle/>
          <a:p>
            <a:fld id="{FBAF61B5-01E1-4960-B946-E99EE7EEF2E7}" type="slidenum">
              <a:rPr lang="uk-UA" smtClean="0"/>
              <a:t>‹№›</a:t>
            </a:fld>
            <a:endParaRPr lang="uk-UA"/>
          </a:p>
        </p:txBody>
      </p:sp>
    </p:spTree>
    <p:extLst>
      <p:ext uri="{BB962C8B-B14F-4D97-AF65-F5344CB8AC3E}">
        <p14:creationId xmlns:p14="http://schemas.microsoft.com/office/powerpoint/2010/main" val="3015269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2B60C2-114B-0DA9-DEA7-9C25F68C6699}"/>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C1F4F8B3-3EFE-3A55-FBD2-6879CFF6CA1E}"/>
              </a:ext>
            </a:extLst>
          </p:cNvPr>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9BE5115B-96A1-A966-320A-59998ECFC961}"/>
              </a:ext>
            </a:extLst>
          </p:cNvPr>
          <p:cNvSpPr>
            <a:spLocks noGrp="1"/>
          </p:cNvSpPr>
          <p:nvPr>
            <p:ph type="dt" sz="half" idx="10"/>
          </p:nvPr>
        </p:nvSpPr>
        <p:spPr/>
        <p:txBody>
          <a:bodyPr/>
          <a:lstStyle/>
          <a:p>
            <a:fld id="{17A14DA3-65C3-4A45-AE83-082A19FA20D8}" type="datetimeFigureOut">
              <a:rPr lang="uk-UA" smtClean="0"/>
              <a:t>20.01.2026</a:t>
            </a:fld>
            <a:endParaRPr lang="uk-UA"/>
          </a:p>
        </p:txBody>
      </p:sp>
      <p:sp>
        <p:nvSpPr>
          <p:cNvPr id="5" name="Місце для нижнього колонтитула 4">
            <a:extLst>
              <a:ext uri="{FF2B5EF4-FFF2-40B4-BE49-F238E27FC236}">
                <a16:creationId xmlns:a16="http://schemas.microsoft.com/office/drawing/2014/main" id="{2D5A0149-A9F9-0770-99E1-ECC631231033}"/>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FDAC85C0-B5CB-086F-EFDD-0E8C97B7EA43}"/>
              </a:ext>
            </a:extLst>
          </p:cNvPr>
          <p:cNvSpPr>
            <a:spLocks noGrp="1"/>
          </p:cNvSpPr>
          <p:nvPr>
            <p:ph type="sldNum" sz="quarter" idx="12"/>
          </p:nvPr>
        </p:nvSpPr>
        <p:spPr/>
        <p:txBody>
          <a:bodyPr/>
          <a:lstStyle/>
          <a:p>
            <a:fld id="{FBAF61B5-01E1-4960-B946-E99EE7EEF2E7}" type="slidenum">
              <a:rPr lang="uk-UA" smtClean="0"/>
              <a:t>‹№›</a:t>
            </a:fld>
            <a:endParaRPr lang="uk-UA"/>
          </a:p>
        </p:txBody>
      </p:sp>
    </p:spTree>
    <p:extLst>
      <p:ext uri="{BB962C8B-B14F-4D97-AF65-F5344CB8AC3E}">
        <p14:creationId xmlns:p14="http://schemas.microsoft.com/office/powerpoint/2010/main" val="2447757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1793EB5B-384B-86DD-F58C-CD51045288F7}"/>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BF6E3001-620C-5A7D-2B65-4F6EC1EACE88}"/>
              </a:ext>
            </a:extLst>
          </p:cNvPr>
          <p:cNvSpPr>
            <a:spLocks noGrp="1"/>
          </p:cNvSpPr>
          <p:nvPr>
            <p:ph type="body" orient="vert" idx="1"/>
          </p:nvPr>
        </p:nvSpPr>
        <p:spPr>
          <a:xfrm>
            <a:off x="838200" y="365125"/>
            <a:ext cx="7734300" cy="5811838"/>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18EBD9E6-D366-9686-C95B-0FD0A960D167}"/>
              </a:ext>
            </a:extLst>
          </p:cNvPr>
          <p:cNvSpPr>
            <a:spLocks noGrp="1"/>
          </p:cNvSpPr>
          <p:nvPr>
            <p:ph type="dt" sz="half" idx="10"/>
          </p:nvPr>
        </p:nvSpPr>
        <p:spPr/>
        <p:txBody>
          <a:bodyPr/>
          <a:lstStyle/>
          <a:p>
            <a:fld id="{17A14DA3-65C3-4A45-AE83-082A19FA20D8}" type="datetimeFigureOut">
              <a:rPr lang="uk-UA" smtClean="0"/>
              <a:t>20.01.2026</a:t>
            </a:fld>
            <a:endParaRPr lang="uk-UA"/>
          </a:p>
        </p:txBody>
      </p:sp>
      <p:sp>
        <p:nvSpPr>
          <p:cNvPr id="5" name="Місце для нижнього колонтитула 4">
            <a:extLst>
              <a:ext uri="{FF2B5EF4-FFF2-40B4-BE49-F238E27FC236}">
                <a16:creationId xmlns:a16="http://schemas.microsoft.com/office/drawing/2014/main" id="{74BD8851-04E4-C992-CD2A-DCFF4A474317}"/>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73B29F1C-84ED-089D-0D07-18C79D828BA0}"/>
              </a:ext>
            </a:extLst>
          </p:cNvPr>
          <p:cNvSpPr>
            <a:spLocks noGrp="1"/>
          </p:cNvSpPr>
          <p:nvPr>
            <p:ph type="sldNum" sz="quarter" idx="12"/>
          </p:nvPr>
        </p:nvSpPr>
        <p:spPr/>
        <p:txBody>
          <a:bodyPr/>
          <a:lstStyle/>
          <a:p>
            <a:fld id="{FBAF61B5-01E1-4960-B946-E99EE7EEF2E7}" type="slidenum">
              <a:rPr lang="uk-UA" smtClean="0"/>
              <a:t>‹№›</a:t>
            </a:fld>
            <a:endParaRPr lang="uk-UA"/>
          </a:p>
        </p:txBody>
      </p:sp>
    </p:spTree>
    <p:extLst>
      <p:ext uri="{BB962C8B-B14F-4D97-AF65-F5344CB8AC3E}">
        <p14:creationId xmlns:p14="http://schemas.microsoft.com/office/powerpoint/2010/main" val="3234554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FD49569-1709-9E65-C9DD-A061E98148EF}"/>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49196EBE-37C5-AAC2-074B-50A426C30793}"/>
              </a:ext>
            </a:extLst>
          </p:cNvPr>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2221D088-70A5-B16D-046C-FC890C11B92C}"/>
              </a:ext>
            </a:extLst>
          </p:cNvPr>
          <p:cNvSpPr>
            <a:spLocks noGrp="1"/>
          </p:cNvSpPr>
          <p:nvPr>
            <p:ph type="dt" sz="half" idx="10"/>
          </p:nvPr>
        </p:nvSpPr>
        <p:spPr/>
        <p:txBody>
          <a:bodyPr/>
          <a:lstStyle/>
          <a:p>
            <a:fld id="{17A14DA3-65C3-4A45-AE83-082A19FA20D8}" type="datetimeFigureOut">
              <a:rPr lang="uk-UA" smtClean="0"/>
              <a:t>20.01.2026</a:t>
            </a:fld>
            <a:endParaRPr lang="uk-UA"/>
          </a:p>
        </p:txBody>
      </p:sp>
      <p:sp>
        <p:nvSpPr>
          <p:cNvPr id="5" name="Місце для нижнього колонтитула 4">
            <a:extLst>
              <a:ext uri="{FF2B5EF4-FFF2-40B4-BE49-F238E27FC236}">
                <a16:creationId xmlns:a16="http://schemas.microsoft.com/office/drawing/2014/main" id="{343A85FE-235F-E75A-DD7B-E14871D19807}"/>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43ED6F0C-3856-7F12-99DD-89D0F01A0D79}"/>
              </a:ext>
            </a:extLst>
          </p:cNvPr>
          <p:cNvSpPr>
            <a:spLocks noGrp="1"/>
          </p:cNvSpPr>
          <p:nvPr>
            <p:ph type="sldNum" sz="quarter" idx="12"/>
          </p:nvPr>
        </p:nvSpPr>
        <p:spPr/>
        <p:txBody>
          <a:bodyPr/>
          <a:lstStyle/>
          <a:p>
            <a:fld id="{FBAF61B5-01E1-4960-B946-E99EE7EEF2E7}" type="slidenum">
              <a:rPr lang="uk-UA" smtClean="0"/>
              <a:t>‹№›</a:t>
            </a:fld>
            <a:endParaRPr lang="uk-UA"/>
          </a:p>
        </p:txBody>
      </p:sp>
    </p:spTree>
    <p:extLst>
      <p:ext uri="{BB962C8B-B14F-4D97-AF65-F5344CB8AC3E}">
        <p14:creationId xmlns:p14="http://schemas.microsoft.com/office/powerpoint/2010/main" val="621043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13DAF58-8E4D-4175-761F-CCB0947C2A32}"/>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207764B9-7AE9-EFB1-3765-75CF5C7F33B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Місце для дати 3">
            <a:extLst>
              <a:ext uri="{FF2B5EF4-FFF2-40B4-BE49-F238E27FC236}">
                <a16:creationId xmlns:a16="http://schemas.microsoft.com/office/drawing/2014/main" id="{CE8DA820-281B-1655-920A-ED1E751A7503}"/>
              </a:ext>
            </a:extLst>
          </p:cNvPr>
          <p:cNvSpPr>
            <a:spLocks noGrp="1"/>
          </p:cNvSpPr>
          <p:nvPr>
            <p:ph type="dt" sz="half" idx="10"/>
          </p:nvPr>
        </p:nvSpPr>
        <p:spPr/>
        <p:txBody>
          <a:bodyPr/>
          <a:lstStyle/>
          <a:p>
            <a:fld id="{17A14DA3-65C3-4A45-AE83-082A19FA20D8}" type="datetimeFigureOut">
              <a:rPr lang="uk-UA" smtClean="0"/>
              <a:t>20.01.2026</a:t>
            </a:fld>
            <a:endParaRPr lang="uk-UA"/>
          </a:p>
        </p:txBody>
      </p:sp>
      <p:sp>
        <p:nvSpPr>
          <p:cNvPr id="5" name="Місце для нижнього колонтитула 4">
            <a:extLst>
              <a:ext uri="{FF2B5EF4-FFF2-40B4-BE49-F238E27FC236}">
                <a16:creationId xmlns:a16="http://schemas.microsoft.com/office/drawing/2014/main" id="{1BB5E366-E1E8-CD1F-945C-E7C0311D0E22}"/>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D220BA95-367B-4338-B3BB-DB08F344B8A7}"/>
              </a:ext>
            </a:extLst>
          </p:cNvPr>
          <p:cNvSpPr>
            <a:spLocks noGrp="1"/>
          </p:cNvSpPr>
          <p:nvPr>
            <p:ph type="sldNum" sz="quarter" idx="12"/>
          </p:nvPr>
        </p:nvSpPr>
        <p:spPr/>
        <p:txBody>
          <a:bodyPr/>
          <a:lstStyle/>
          <a:p>
            <a:fld id="{FBAF61B5-01E1-4960-B946-E99EE7EEF2E7}" type="slidenum">
              <a:rPr lang="uk-UA" smtClean="0"/>
              <a:t>‹№›</a:t>
            </a:fld>
            <a:endParaRPr lang="uk-UA"/>
          </a:p>
        </p:txBody>
      </p:sp>
    </p:spTree>
    <p:extLst>
      <p:ext uri="{BB962C8B-B14F-4D97-AF65-F5344CB8AC3E}">
        <p14:creationId xmlns:p14="http://schemas.microsoft.com/office/powerpoint/2010/main" val="4044531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E7BDB54-B040-77EC-83C2-26FD7F71D349}"/>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AF7A192F-DC8C-D778-AAB3-FB9FA0125917}"/>
              </a:ext>
            </a:extLst>
          </p:cNvPr>
          <p:cNvSpPr>
            <a:spLocks noGrp="1"/>
          </p:cNvSpPr>
          <p:nvPr>
            <p:ph sz="half" idx="1"/>
          </p:nvPr>
        </p:nvSpPr>
        <p:spPr>
          <a:xfrm>
            <a:off x="838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id="{0B82CB6B-DF5D-F60F-7415-8EC752C94B2D}"/>
              </a:ext>
            </a:extLst>
          </p:cNvPr>
          <p:cNvSpPr>
            <a:spLocks noGrp="1"/>
          </p:cNvSpPr>
          <p:nvPr>
            <p:ph sz="half" idx="2"/>
          </p:nvPr>
        </p:nvSpPr>
        <p:spPr>
          <a:xfrm>
            <a:off x="6172200" y="1825625"/>
            <a:ext cx="5181600" cy="435133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id="{3BC68027-F27A-2FDE-295E-5E64DABA2CCD}"/>
              </a:ext>
            </a:extLst>
          </p:cNvPr>
          <p:cNvSpPr>
            <a:spLocks noGrp="1"/>
          </p:cNvSpPr>
          <p:nvPr>
            <p:ph type="dt" sz="half" idx="10"/>
          </p:nvPr>
        </p:nvSpPr>
        <p:spPr/>
        <p:txBody>
          <a:bodyPr/>
          <a:lstStyle/>
          <a:p>
            <a:fld id="{17A14DA3-65C3-4A45-AE83-082A19FA20D8}" type="datetimeFigureOut">
              <a:rPr lang="uk-UA" smtClean="0"/>
              <a:t>20.01.2026</a:t>
            </a:fld>
            <a:endParaRPr lang="uk-UA"/>
          </a:p>
        </p:txBody>
      </p:sp>
      <p:sp>
        <p:nvSpPr>
          <p:cNvPr id="6" name="Місце для нижнього колонтитула 5">
            <a:extLst>
              <a:ext uri="{FF2B5EF4-FFF2-40B4-BE49-F238E27FC236}">
                <a16:creationId xmlns:a16="http://schemas.microsoft.com/office/drawing/2014/main" id="{BF902E7C-E21A-AB4C-9C26-78B404063166}"/>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73BF6E41-1E83-78D4-E3B3-3C80B8DAF079}"/>
              </a:ext>
            </a:extLst>
          </p:cNvPr>
          <p:cNvSpPr>
            <a:spLocks noGrp="1"/>
          </p:cNvSpPr>
          <p:nvPr>
            <p:ph type="sldNum" sz="quarter" idx="12"/>
          </p:nvPr>
        </p:nvSpPr>
        <p:spPr/>
        <p:txBody>
          <a:bodyPr/>
          <a:lstStyle/>
          <a:p>
            <a:fld id="{FBAF61B5-01E1-4960-B946-E99EE7EEF2E7}" type="slidenum">
              <a:rPr lang="uk-UA" smtClean="0"/>
              <a:t>‹№›</a:t>
            </a:fld>
            <a:endParaRPr lang="uk-UA"/>
          </a:p>
        </p:txBody>
      </p:sp>
    </p:spTree>
    <p:extLst>
      <p:ext uri="{BB962C8B-B14F-4D97-AF65-F5344CB8AC3E}">
        <p14:creationId xmlns:p14="http://schemas.microsoft.com/office/powerpoint/2010/main" val="1692701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2933EB8-A35A-46A9-1387-81962EB919B2}"/>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3A43FC0A-81F9-8EE9-085E-89188B422C7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Місце для вмісту 3">
            <a:extLst>
              <a:ext uri="{FF2B5EF4-FFF2-40B4-BE49-F238E27FC236}">
                <a16:creationId xmlns:a16="http://schemas.microsoft.com/office/drawing/2014/main" id="{AE10F849-5FC2-D1BD-20F5-69ED3A45A7EE}"/>
              </a:ext>
            </a:extLst>
          </p:cNvPr>
          <p:cNvSpPr>
            <a:spLocks noGrp="1"/>
          </p:cNvSpPr>
          <p:nvPr>
            <p:ph sz="half" idx="2"/>
          </p:nvPr>
        </p:nvSpPr>
        <p:spPr>
          <a:xfrm>
            <a:off x="839788" y="2505075"/>
            <a:ext cx="5157787"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789F90F3-5F64-27FF-7C95-EF14B22B43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Місце для вмісту 5">
            <a:extLst>
              <a:ext uri="{FF2B5EF4-FFF2-40B4-BE49-F238E27FC236}">
                <a16:creationId xmlns:a16="http://schemas.microsoft.com/office/drawing/2014/main" id="{E8E24E48-439C-2E88-DAAF-CB6772F94EAE}"/>
              </a:ext>
            </a:extLst>
          </p:cNvPr>
          <p:cNvSpPr>
            <a:spLocks noGrp="1"/>
          </p:cNvSpPr>
          <p:nvPr>
            <p:ph sz="quarter" idx="4"/>
          </p:nvPr>
        </p:nvSpPr>
        <p:spPr>
          <a:xfrm>
            <a:off x="6172200" y="2505075"/>
            <a:ext cx="5183188" cy="368458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3B07DF74-2F04-14AB-8AE4-3E1DBFE1567B}"/>
              </a:ext>
            </a:extLst>
          </p:cNvPr>
          <p:cNvSpPr>
            <a:spLocks noGrp="1"/>
          </p:cNvSpPr>
          <p:nvPr>
            <p:ph type="dt" sz="half" idx="10"/>
          </p:nvPr>
        </p:nvSpPr>
        <p:spPr/>
        <p:txBody>
          <a:bodyPr/>
          <a:lstStyle/>
          <a:p>
            <a:fld id="{17A14DA3-65C3-4A45-AE83-082A19FA20D8}" type="datetimeFigureOut">
              <a:rPr lang="uk-UA" smtClean="0"/>
              <a:t>20.01.2026</a:t>
            </a:fld>
            <a:endParaRPr lang="uk-UA"/>
          </a:p>
        </p:txBody>
      </p:sp>
      <p:sp>
        <p:nvSpPr>
          <p:cNvPr id="8" name="Місце для нижнього колонтитула 7">
            <a:extLst>
              <a:ext uri="{FF2B5EF4-FFF2-40B4-BE49-F238E27FC236}">
                <a16:creationId xmlns:a16="http://schemas.microsoft.com/office/drawing/2014/main" id="{3F3CB187-D3FE-0629-017C-7FFB3F3EE67F}"/>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id="{DFCAFD7C-98F6-6F12-53F7-3EA06D1135AF}"/>
              </a:ext>
            </a:extLst>
          </p:cNvPr>
          <p:cNvSpPr>
            <a:spLocks noGrp="1"/>
          </p:cNvSpPr>
          <p:nvPr>
            <p:ph type="sldNum" sz="quarter" idx="12"/>
          </p:nvPr>
        </p:nvSpPr>
        <p:spPr/>
        <p:txBody>
          <a:bodyPr/>
          <a:lstStyle/>
          <a:p>
            <a:fld id="{FBAF61B5-01E1-4960-B946-E99EE7EEF2E7}" type="slidenum">
              <a:rPr lang="uk-UA" smtClean="0"/>
              <a:t>‹№›</a:t>
            </a:fld>
            <a:endParaRPr lang="uk-UA"/>
          </a:p>
        </p:txBody>
      </p:sp>
    </p:spTree>
    <p:extLst>
      <p:ext uri="{BB962C8B-B14F-4D97-AF65-F5344CB8AC3E}">
        <p14:creationId xmlns:p14="http://schemas.microsoft.com/office/powerpoint/2010/main" val="1467695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F115303-8AD3-4CD1-42C2-70EDE27EB18F}"/>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8E421E54-B04A-91F7-72F8-0E487E742E89}"/>
              </a:ext>
            </a:extLst>
          </p:cNvPr>
          <p:cNvSpPr>
            <a:spLocks noGrp="1"/>
          </p:cNvSpPr>
          <p:nvPr>
            <p:ph type="dt" sz="half" idx="10"/>
          </p:nvPr>
        </p:nvSpPr>
        <p:spPr/>
        <p:txBody>
          <a:bodyPr/>
          <a:lstStyle/>
          <a:p>
            <a:fld id="{17A14DA3-65C3-4A45-AE83-082A19FA20D8}" type="datetimeFigureOut">
              <a:rPr lang="uk-UA" smtClean="0"/>
              <a:t>20.01.2026</a:t>
            </a:fld>
            <a:endParaRPr lang="uk-UA"/>
          </a:p>
        </p:txBody>
      </p:sp>
      <p:sp>
        <p:nvSpPr>
          <p:cNvPr id="4" name="Місце для нижнього колонтитула 3">
            <a:extLst>
              <a:ext uri="{FF2B5EF4-FFF2-40B4-BE49-F238E27FC236}">
                <a16:creationId xmlns:a16="http://schemas.microsoft.com/office/drawing/2014/main" id="{523B34FE-C38E-D613-13CC-3FA54FA7C0BF}"/>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id="{64CF65EA-E100-F963-4D42-6CF7DF65FA89}"/>
              </a:ext>
            </a:extLst>
          </p:cNvPr>
          <p:cNvSpPr>
            <a:spLocks noGrp="1"/>
          </p:cNvSpPr>
          <p:nvPr>
            <p:ph type="sldNum" sz="quarter" idx="12"/>
          </p:nvPr>
        </p:nvSpPr>
        <p:spPr/>
        <p:txBody>
          <a:bodyPr/>
          <a:lstStyle/>
          <a:p>
            <a:fld id="{FBAF61B5-01E1-4960-B946-E99EE7EEF2E7}" type="slidenum">
              <a:rPr lang="uk-UA" smtClean="0"/>
              <a:t>‹№›</a:t>
            </a:fld>
            <a:endParaRPr lang="uk-UA"/>
          </a:p>
        </p:txBody>
      </p:sp>
    </p:spTree>
    <p:extLst>
      <p:ext uri="{BB962C8B-B14F-4D97-AF65-F5344CB8AC3E}">
        <p14:creationId xmlns:p14="http://schemas.microsoft.com/office/powerpoint/2010/main" val="20684044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1F68110E-C0E6-9F74-9874-9053C58D11B6}"/>
              </a:ext>
            </a:extLst>
          </p:cNvPr>
          <p:cNvSpPr>
            <a:spLocks noGrp="1"/>
          </p:cNvSpPr>
          <p:nvPr>
            <p:ph type="dt" sz="half" idx="10"/>
          </p:nvPr>
        </p:nvSpPr>
        <p:spPr/>
        <p:txBody>
          <a:bodyPr/>
          <a:lstStyle/>
          <a:p>
            <a:fld id="{17A14DA3-65C3-4A45-AE83-082A19FA20D8}" type="datetimeFigureOut">
              <a:rPr lang="uk-UA" smtClean="0"/>
              <a:t>20.01.2026</a:t>
            </a:fld>
            <a:endParaRPr lang="uk-UA"/>
          </a:p>
        </p:txBody>
      </p:sp>
      <p:sp>
        <p:nvSpPr>
          <p:cNvPr id="3" name="Місце для нижнього колонтитула 2">
            <a:extLst>
              <a:ext uri="{FF2B5EF4-FFF2-40B4-BE49-F238E27FC236}">
                <a16:creationId xmlns:a16="http://schemas.microsoft.com/office/drawing/2014/main" id="{E15EF7BB-A8F1-3952-0308-6E89FEF23E35}"/>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id="{0C6AF10F-5236-F69F-9F93-114DD6B23631}"/>
              </a:ext>
            </a:extLst>
          </p:cNvPr>
          <p:cNvSpPr>
            <a:spLocks noGrp="1"/>
          </p:cNvSpPr>
          <p:nvPr>
            <p:ph type="sldNum" sz="quarter" idx="12"/>
          </p:nvPr>
        </p:nvSpPr>
        <p:spPr/>
        <p:txBody>
          <a:bodyPr/>
          <a:lstStyle/>
          <a:p>
            <a:fld id="{FBAF61B5-01E1-4960-B946-E99EE7EEF2E7}" type="slidenum">
              <a:rPr lang="uk-UA" smtClean="0"/>
              <a:t>‹№›</a:t>
            </a:fld>
            <a:endParaRPr lang="uk-UA"/>
          </a:p>
        </p:txBody>
      </p:sp>
    </p:spTree>
    <p:extLst>
      <p:ext uri="{BB962C8B-B14F-4D97-AF65-F5344CB8AC3E}">
        <p14:creationId xmlns:p14="http://schemas.microsoft.com/office/powerpoint/2010/main" val="3412965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860FC7F-E1CF-5CFB-6166-AB6796F97B82}"/>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09ECC709-F359-6986-9303-C2DEDAA1D5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9A337DED-C085-A1FA-2729-706062479D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481C3993-3E92-3E81-A8E6-70BA0637C2B9}"/>
              </a:ext>
            </a:extLst>
          </p:cNvPr>
          <p:cNvSpPr>
            <a:spLocks noGrp="1"/>
          </p:cNvSpPr>
          <p:nvPr>
            <p:ph type="dt" sz="half" idx="10"/>
          </p:nvPr>
        </p:nvSpPr>
        <p:spPr/>
        <p:txBody>
          <a:bodyPr/>
          <a:lstStyle/>
          <a:p>
            <a:fld id="{17A14DA3-65C3-4A45-AE83-082A19FA20D8}" type="datetimeFigureOut">
              <a:rPr lang="uk-UA" smtClean="0"/>
              <a:t>20.01.2026</a:t>
            </a:fld>
            <a:endParaRPr lang="uk-UA"/>
          </a:p>
        </p:txBody>
      </p:sp>
      <p:sp>
        <p:nvSpPr>
          <p:cNvPr id="6" name="Місце для нижнього колонтитула 5">
            <a:extLst>
              <a:ext uri="{FF2B5EF4-FFF2-40B4-BE49-F238E27FC236}">
                <a16:creationId xmlns:a16="http://schemas.microsoft.com/office/drawing/2014/main" id="{6B317AA0-8124-FE45-D2E0-A9F899C8CCDF}"/>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8185F014-D32E-D0B1-CA9D-8116C0B73E58}"/>
              </a:ext>
            </a:extLst>
          </p:cNvPr>
          <p:cNvSpPr>
            <a:spLocks noGrp="1"/>
          </p:cNvSpPr>
          <p:nvPr>
            <p:ph type="sldNum" sz="quarter" idx="12"/>
          </p:nvPr>
        </p:nvSpPr>
        <p:spPr/>
        <p:txBody>
          <a:bodyPr/>
          <a:lstStyle/>
          <a:p>
            <a:fld id="{FBAF61B5-01E1-4960-B946-E99EE7EEF2E7}" type="slidenum">
              <a:rPr lang="uk-UA" smtClean="0"/>
              <a:t>‹№›</a:t>
            </a:fld>
            <a:endParaRPr lang="uk-UA"/>
          </a:p>
        </p:txBody>
      </p:sp>
    </p:spTree>
    <p:extLst>
      <p:ext uri="{BB962C8B-B14F-4D97-AF65-F5344CB8AC3E}">
        <p14:creationId xmlns:p14="http://schemas.microsoft.com/office/powerpoint/2010/main" val="851134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BF52039-F925-DFD4-C30E-995867C69E31}"/>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EFB80813-4E57-F4C7-C2E4-557A96CBF73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id="{3E093B24-93B5-F84E-B03E-314B17C8A8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Місце для дати 4">
            <a:extLst>
              <a:ext uri="{FF2B5EF4-FFF2-40B4-BE49-F238E27FC236}">
                <a16:creationId xmlns:a16="http://schemas.microsoft.com/office/drawing/2014/main" id="{A5361D01-A08A-D4CC-0F98-5313C5BBA175}"/>
              </a:ext>
            </a:extLst>
          </p:cNvPr>
          <p:cNvSpPr>
            <a:spLocks noGrp="1"/>
          </p:cNvSpPr>
          <p:nvPr>
            <p:ph type="dt" sz="half" idx="10"/>
          </p:nvPr>
        </p:nvSpPr>
        <p:spPr/>
        <p:txBody>
          <a:bodyPr/>
          <a:lstStyle/>
          <a:p>
            <a:fld id="{17A14DA3-65C3-4A45-AE83-082A19FA20D8}" type="datetimeFigureOut">
              <a:rPr lang="uk-UA" smtClean="0"/>
              <a:t>20.01.2026</a:t>
            </a:fld>
            <a:endParaRPr lang="uk-UA"/>
          </a:p>
        </p:txBody>
      </p:sp>
      <p:sp>
        <p:nvSpPr>
          <p:cNvPr id="6" name="Місце для нижнього колонтитула 5">
            <a:extLst>
              <a:ext uri="{FF2B5EF4-FFF2-40B4-BE49-F238E27FC236}">
                <a16:creationId xmlns:a16="http://schemas.microsoft.com/office/drawing/2014/main" id="{AA3818C0-AA43-8641-F3AE-2DE0E481058E}"/>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E99B162D-185D-050E-E5F2-3A0DAE02FFC2}"/>
              </a:ext>
            </a:extLst>
          </p:cNvPr>
          <p:cNvSpPr>
            <a:spLocks noGrp="1"/>
          </p:cNvSpPr>
          <p:nvPr>
            <p:ph type="sldNum" sz="quarter" idx="12"/>
          </p:nvPr>
        </p:nvSpPr>
        <p:spPr/>
        <p:txBody>
          <a:bodyPr/>
          <a:lstStyle/>
          <a:p>
            <a:fld id="{FBAF61B5-01E1-4960-B946-E99EE7EEF2E7}" type="slidenum">
              <a:rPr lang="uk-UA" smtClean="0"/>
              <a:t>‹№›</a:t>
            </a:fld>
            <a:endParaRPr lang="uk-UA"/>
          </a:p>
        </p:txBody>
      </p:sp>
    </p:spTree>
    <p:extLst>
      <p:ext uri="{BB962C8B-B14F-4D97-AF65-F5344CB8AC3E}">
        <p14:creationId xmlns:p14="http://schemas.microsoft.com/office/powerpoint/2010/main" val="258246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8000" b="-8000"/>
          </a:stretch>
        </a:blipFill>
        <a:effectLst/>
      </p:bgPr>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AD5341ED-AC91-044D-75D6-D6DC2DF841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EB901634-891B-5898-9096-DAF4DE7281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96529AAB-3163-387C-7F44-57D6D17267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A14DA3-65C3-4A45-AE83-082A19FA20D8}" type="datetimeFigureOut">
              <a:rPr lang="uk-UA" smtClean="0"/>
              <a:t>20.01.2026</a:t>
            </a:fld>
            <a:endParaRPr lang="uk-UA"/>
          </a:p>
        </p:txBody>
      </p:sp>
      <p:sp>
        <p:nvSpPr>
          <p:cNvPr id="5" name="Місце для нижнього колонтитула 4">
            <a:extLst>
              <a:ext uri="{FF2B5EF4-FFF2-40B4-BE49-F238E27FC236}">
                <a16:creationId xmlns:a16="http://schemas.microsoft.com/office/drawing/2014/main" id="{13FC7A3E-EE35-7BB0-C5F4-A2B8A233B7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a:extLst>
              <a:ext uri="{FF2B5EF4-FFF2-40B4-BE49-F238E27FC236}">
                <a16:creationId xmlns:a16="http://schemas.microsoft.com/office/drawing/2014/main" id="{2BFFFAA3-576F-F4D3-E095-194E237B6F9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AF61B5-01E1-4960-B946-E99EE7EEF2E7}" type="slidenum">
              <a:rPr lang="uk-UA" smtClean="0"/>
              <a:t>‹№›</a:t>
            </a:fld>
            <a:endParaRPr lang="uk-UA"/>
          </a:p>
        </p:txBody>
      </p:sp>
    </p:spTree>
    <p:extLst>
      <p:ext uri="{BB962C8B-B14F-4D97-AF65-F5344CB8AC3E}">
        <p14:creationId xmlns:p14="http://schemas.microsoft.com/office/powerpoint/2010/main" val="288466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0444948-09F5-A412-B4F0-92629963884A}"/>
              </a:ext>
            </a:extLst>
          </p:cNvPr>
          <p:cNvSpPr txBox="1"/>
          <p:nvPr/>
        </p:nvSpPr>
        <p:spPr>
          <a:xfrm>
            <a:off x="1520073" y="1640511"/>
            <a:ext cx="6094428" cy="923330"/>
          </a:xfrm>
          <a:prstGeom prst="rect">
            <a:avLst/>
          </a:prstGeom>
          <a:noFill/>
        </p:spPr>
        <p:txBody>
          <a:bodyPr wrap="square">
            <a:spAutoFit/>
          </a:bodyPr>
          <a:lstStyle/>
          <a:p>
            <a:r>
              <a:rPr lang="uk-UA" sz="1800" b="1" dirty="0">
                <a:effectLst/>
                <a:latin typeface="Times New Roman" panose="02020603050405020304" pitchFamily="18" charset="0"/>
                <a:ea typeface="Times New Roman" panose="02020603050405020304" pitchFamily="18" charset="0"/>
              </a:rPr>
              <a:t>Тема 1. Еволюція сутності та поняття корупції в міжнародному вимірі: історико-правові підходи, причини та стандарти протидії</a:t>
            </a:r>
            <a:r>
              <a:rPr lang="uk-UA" sz="1800" b="1" dirty="0">
                <a:effectLst/>
                <a:latin typeface="Times New Roman" panose="02020603050405020304" pitchFamily="18" charset="0"/>
                <a:ea typeface="Calibri" panose="020F0502020204030204" pitchFamily="34" charset="0"/>
              </a:rPr>
              <a:t> </a:t>
            </a:r>
            <a:endParaRPr lang="uk-UA" dirty="0"/>
          </a:p>
        </p:txBody>
      </p:sp>
    </p:spTree>
    <p:extLst>
      <p:ext uri="{BB962C8B-B14F-4D97-AF65-F5344CB8AC3E}">
        <p14:creationId xmlns:p14="http://schemas.microsoft.com/office/powerpoint/2010/main" val="795358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96D5AC6-67BA-54A2-984F-7DB90888BF6B}"/>
              </a:ext>
            </a:extLst>
          </p:cNvPr>
          <p:cNvSpPr txBox="1"/>
          <p:nvPr/>
        </p:nvSpPr>
        <p:spPr>
          <a:xfrm>
            <a:off x="228599" y="194589"/>
            <a:ext cx="11253247" cy="923330"/>
          </a:xfrm>
          <a:prstGeom prst="rect">
            <a:avLst/>
          </a:prstGeom>
          <a:noFill/>
        </p:spPr>
        <p:txBody>
          <a:bodyPr wrap="square">
            <a:spAutoFit/>
          </a:bodyPr>
          <a:lstStyle/>
          <a:p>
            <a:pPr algn="just"/>
            <a:r>
              <a:rPr lang="uk-UA" dirty="0"/>
              <a:t>Витоки корупції сягають періоду первісного суспільства, коли перші спроби її прояву були тісно пов’язані із системою обміну та племінними відносинами. Згодом це явище набуло нових форм, відображених у письмових джерелах давніх цивілізацій. </a:t>
            </a:r>
          </a:p>
        </p:txBody>
      </p:sp>
      <p:sp>
        <p:nvSpPr>
          <p:cNvPr id="9" name="TextBox 8">
            <a:extLst>
              <a:ext uri="{FF2B5EF4-FFF2-40B4-BE49-F238E27FC236}">
                <a16:creationId xmlns:a16="http://schemas.microsoft.com/office/drawing/2014/main" id="{6C7CB222-0858-4E12-CBB8-6143AB94D9FA}"/>
              </a:ext>
            </a:extLst>
          </p:cNvPr>
          <p:cNvSpPr txBox="1"/>
          <p:nvPr/>
        </p:nvSpPr>
        <p:spPr>
          <a:xfrm>
            <a:off x="228599" y="1117919"/>
            <a:ext cx="11404077" cy="646331"/>
          </a:xfrm>
          <a:prstGeom prst="rect">
            <a:avLst/>
          </a:prstGeom>
          <a:noFill/>
        </p:spPr>
        <p:txBody>
          <a:bodyPr wrap="square">
            <a:spAutoFit/>
          </a:bodyPr>
          <a:lstStyle/>
          <a:p>
            <a:pPr algn="just"/>
            <a:r>
              <a:rPr lang="ru-RU" dirty="0"/>
              <a:t>У </a:t>
            </a:r>
            <a:r>
              <a:rPr lang="ru-RU" dirty="0" err="1"/>
              <a:t>Китаї</a:t>
            </a:r>
            <a:r>
              <a:rPr lang="ru-RU" dirty="0"/>
              <a:t> </a:t>
            </a:r>
            <a:r>
              <a:rPr lang="ru-RU" dirty="0" err="1"/>
              <a:t>боротьба</a:t>
            </a:r>
            <a:r>
              <a:rPr lang="ru-RU" dirty="0"/>
              <a:t> з </a:t>
            </a:r>
            <a:r>
              <a:rPr lang="ru-RU" dirty="0" err="1"/>
              <a:t>корупцією</a:t>
            </a:r>
            <a:r>
              <a:rPr lang="ru-RU" dirty="0"/>
              <a:t> </a:t>
            </a:r>
            <a:r>
              <a:rPr lang="ru-RU" dirty="0" err="1"/>
              <a:t>базувалася</a:t>
            </a:r>
            <a:r>
              <a:rPr lang="ru-RU" dirty="0"/>
              <a:t> на </a:t>
            </a:r>
            <a:r>
              <a:rPr lang="ru-RU" dirty="0" err="1"/>
              <a:t>системі</a:t>
            </a:r>
            <a:r>
              <a:rPr lang="ru-RU" dirty="0"/>
              <a:t> </a:t>
            </a:r>
            <a:r>
              <a:rPr lang="ru-RU" dirty="0" err="1"/>
              <a:t>покарань</a:t>
            </a:r>
            <a:r>
              <a:rPr lang="ru-RU" dirty="0"/>
              <a:t> і </a:t>
            </a:r>
            <a:r>
              <a:rPr lang="ru-RU" dirty="0" err="1"/>
              <a:t>моральних</a:t>
            </a:r>
            <a:r>
              <a:rPr lang="ru-RU" dirty="0"/>
              <a:t> </a:t>
            </a:r>
            <a:r>
              <a:rPr lang="ru-RU" dirty="0" err="1"/>
              <a:t>принципів</a:t>
            </a:r>
            <a:r>
              <a:rPr lang="ru-RU" dirty="0"/>
              <a:t> </a:t>
            </a:r>
            <a:r>
              <a:rPr lang="ru-RU" dirty="0" err="1"/>
              <a:t>конфуціанства</a:t>
            </a:r>
            <a:r>
              <a:rPr lang="ru-RU" dirty="0"/>
              <a:t>, </a:t>
            </a:r>
            <a:r>
              <a:rPr lang="ru-RU" dirty="0" err="1"/>
              <a:t>тоді</a:t>
            </a:r>
            <a:r>
              <a:rPr lang="ru-RU" dirty="0"/>
              <a:t> як у </a:t>
            </a:r>
            <a:r>
              <a:rPr lang="ru-RU" dirty="0" err="1"/>
              <a:t>Стародавньому</a:t>
            </a:r>
            <a:r>
              <a:rPr lang="ru-RU" dirty="0"/>
              <a:t> </a:t>
            </a:r>
            <a:r>
              <a:rPr lang="ru-RU" dirty="0" err="1"/>
              <a:t>Римі</a:t>
            </a:r>
            <a:r>
              <a:rPr lang="ru-RU" dirty="0"/>
              <a:t> </a:t>
            </a:r>
            <a:r>
              <a:rPr lang="ru-RU" dirty="0" err="1"/>
              <a:t>важливу</a:t>
            </a:r>
            <a:r>
              <a:rPr lang="ru-RU" dirty="0"/>
              <a:t> роль </a:t>
            </a:r>
            <a:r>
              <a:rPr lang="ru-RU" dirty="0" err="1"/>
              <a:t>відігравали</a:t>
            </a:r>
            <a:r>
              <a:rPr lang="ru-RU" dirty="0"/>
              <a:t> </a:t>
            </a:r>
            <a:r>
              <a:rPr lang="ru-RU" dirty="0" err="1"/>
              <a:t>законодавчі</a:t>
            </a:r>
            <a:r>
              <a:rPr lang="ru-RU" dirty="0"/>
              <a:t> </a:t>
            </a:r>
            <a:r>
              <a:rPr lang="ru-RU" dirty="0" err="1"/>
              <a:t>ініціативи</a:t>
            </a:r>
            <a:r>
              <a:rPr lang="ru-RU" dirty="0"/>
              <a:t> та </a:t>
            </a:r>
            <a:r>
              <a:rPr lang="ru-RU" dirty="0" err="1"/>
              <a:t>громадський</a:t>
            </a:r>
            <a:r>
              <a:rPr lang="ru-RU" dirty="0"/>
              <a:t> контроль.</a:t>
            </a:r>
            <a:endParaRPr lang="uk-UA" dirty="0"/>
          </a:p>
        </p:txBody>
      </p:sp>
      <p:sp>
        <p:nvSpPr>
          <p:cNvPr id="11" name="TextBox 10">
            <a:extLst>
              <a:ext uri="{FF2B5EF4-FFF2-40B4-BE49-F238E27FC236}">
                <a16:creationId xmlns:a16="http://schemas.microsoft.com/office/drawing/2014/main" id="{908AB53C-2D30-FBD0-C7B7-CA0057947052}"/>
              </a:ext>
            </a:extLst>
          </p:cNvPr>
          <p:cNvSpPr txBox="1"/>
          <p:nvPr/>
        </p:nvSpPr>
        <p:spPr>
          <a:xfrm>
            <a:off x="228599" y="1764250"/>
            <a:ext cx="11404076" cy="2031325"/>
          </a:xfrm>
          <a:prstGeom prst="rect">
            <a:avLst/>
          </a:prstGeom>
          <a:noFill/>
        </p:spPr>
        <p:txBody>
          <a:bodyPr wrap="square">
            <a:spAutoFit/>
          </a:bodyPr>
          <a:lstStyle/>
          <a:p>
            <a:pPr algn="just"/>
            <a:r>
              <a:rPr lang="uk-UA" dirty="0"/>
              <a:t>Витоки корупції, вочевидь, сягають у первісне суспільство вони </a:t>
            </a:r>
            <a:r>
              <a:rPr lang="uk-UA" dirty="0" err="1"/>
              <a:t>повʼязані</a:t>
            </a:r>
            <a:r>
              <a:rPr lang="uk-UA" dirty="0"/>
              <a:t> з язичницькими віросповіданнями. Люди, цілком залежні від сил природи, намагалися задобрити богів, які уособлювали ці сили, і приносили їм жертви. Коли з’явилися перші служителі культу, «близькі» до богів (шамани, знахарі, волхви тощо), їм також приносити подарунки, намагаючись отримати милість богів. Згадка про хабарі мала місце ще у Старому Заповіті: «Не бери дарів, бо дари сліпими роблять зрячих і викривлюють слова справедливих» (</a:t>
            </a:r>
            <a:r>
              <a:rPr lang="uk-UA" dirty="0" err="1"/>
              <a:t>Ісх</a:t>
            </a:r>
            <a:r>
              <a:rPr lang="uk-UA" dirty="0"/>
              <a:t>. 23:8), «Я знаю як численні ваші злочини і як тяжкі ваші гріхи: ви тиснете правого, берете хабарі, а жебрака, який шукає правосуддя, відганяєте від воріт...» (</a:t>
            </a:r>
            <a:r>
              <a:rPr lang="uk-UA" dirty="0" err="1"/>
              <a:t>Ам</a:t>
            </a:r>
            <a:r>
              <a:rPr lang="uk-UA" dirty="0"/>
              <a:t>., 5:12)</a:t>
            </a:r>
          </a:p>
        </p:txBody>
      </p:sp>
      <p:sp>
        <p:nvSpPr>
          <p:cNvPr id="13" name="TextBox 12">
            <a:extLst>
              <a:ext uri="{FF2B5EF4-FFF2-40B4-BE49-F238E27FC236}">
                <a16:creationId xmlns:a16="http://schemas.microsoft.com/office/drawing/2014/main" id="{03582D50-16E7-784F-49D6-7AF57B7EF5EF}"/>
              </a:ext>
            </a:extLst>
          </p:cNvPr>
          <p:cNvSpPr txBox="1"/>
          <p:nvPr/>
        </p:nvSpPr>
        <p:spPr>
          <a:xfrm>
            <a:off x="228597" y="3795575"/>
            <a:ext cx="11404075" cy="646331"/>
          </a:xfrm>
          <a:prstGeom prst="rect">
            <a:avLst/>
          </a:prstGeom>
          <a:noFill/>
        </p:spPr>
        <p:txBody>
          <a:bodyPr wrap="square">
            <a:spAutoFit/>
          </a:bodyPr>
          <a:lstStyle/>
          <a:p>
            <a:pPr algn="just"/>
            <a:r>
              <a:rPr lang="ru-RU" dirty="0"/>
              <a:t>У </a:t>
            </a:r>
            <a:r>
              <a:rPr lang="ru-RU" dirty="0" err="1"/>
              <a:t>Корані</a:t>
            </a:r>
            <a:r>
              <a:rPr lang="ru-RU" dirty="0"/>
              <a:t> </a:t>
            </a:r>
            <a:r>
              <a:rPr lang="ru-RU" dirty="0" err="1"/>
              <a:t>згадувалось</a:t>
            </a:r>
            <a:r>
              <a:rPr lang="ru-RU" dirty="0"/>
              <a:t> про </a:t>
            </a:r>
            <a:r>
              <a:rPr lang="ru-RU" dirty="0" err="1"/>
              <a:t>продажність</a:t>
            </a:r>
            <a:r>
              <a:rPr lang="ru-RU" dirty="0"/>
              <a:t> </a:t>
            </a:r>
            <a:r>
              <a:rPr lang="ru-RU" dirty="0" err="1"/>
              <a:t>суддів</a:t>
            </a:r>
            <a:r>
              <a:rPr lang="ru-RU" dirty="0"/>
              <a:t>: «Не </a:t>
            </a:r>
            <a:r>
              <a:rPr lang="ru-RU" dirty="0" err="1"/>
              <a:t>присвоюйте</a:t>
            </a:r>
            <a:r>
              <a:rPr lang="ru-RU" dirty="0"/>
              <a:t> незаконно майна один одного і не </a:t>
            </a:r>
            <a:r>
              <a:rPr lang="ru-RU" dirty="0" err="1"/>
              <a:t>підкуповуйте</a:t>
            </a:r>
            <a:r>
              <a:rPr lang="ru-RU" dirty="0"/>
              <a:t> </a:t>
            </a:r>
            <a:r>
              <a:rPr lang="ru-RU" dirty="0" err="1"/>
              <a:t>суддів</a:t>
            </a:r>
            <a:r>
              <a:rPr lang="ru-RU" dirty="0"/>
              <a:t>, </a:t>
            </a:r>
            <a:r>
              <a:rPr lang="ru-RU" dirty="0" err="1"/>
              <a:t>щоб</a:t>
            </a:r>
            <a:r>
              <a:rPr lang="ru-RU" dirty="0"/>
              <a:t> </a:t>
            </a:r>
            <a:r>
              <a:rPr lang="ru-RU" dirty="0" err="1"/>
              <a:t>навмисно</a:t>
            </a:r>
            <a:r>
              <a:rPr lang="ru-RU" dirty="0"/>
              <a:t> </a:t>
            </a:r>
            <a:r>
              <a:rPr lang="ru-RU" dirty="0" err="1"/>
              <a:t>привласнити</a:t>
            </a:r>
            <a:r>
              <a:rPr lang="ru-RU" dirty="0"/>
              <a:t> </a:t>
            </a:r>
            <a:r>
              <a:rPr lang="ru-RU" dirty="0" err="1"/>
              <a:t>частину</a:t>
            </a:r>
            <a:r>
              <a:rPr lang="ru-RU" dirty="0"/>
              <a:t> </a:t>
            </a:r>
            <a:r>
              <a:rPr lang="ru-RU" dirty="0" err="1"/>
              <a:t>власності</a:t>
            </a:r>
            <a:r>
              <a:rPr lang="ru-RU" dirty="0"/>
              <a:t> </a:t>
            </a:r>
            <a:r>
              <a:rPr lang="ru-RU" dirty="0" err="1"/>
              <a:t>інших</a:t>
            </a:r>
            <a:r>
              <a:rPr lang="ru-RU" dirty="0"/>
              <a:t> людей» (Коран 2:188).</a:t>
            </a:r>
            <a:endParaRPr lang="uk-UA" dirty="0"/>
          </a:p>
        </p:txBody>
      </p:sp>
      <p:sp>
        <p:nvSpPr>
          <p:cNvPr id="15" name="TextBox 14">
            <a:extLst>
              <a:ext uri="{FF2B5EF4-FFF2-40B4-BE49-F238E27FC236}">
                <a16:creationId xmlns:a16="http://schemas.microsoft.com/office/drawing/2014/main" id="{79DD6919-00C7-4145-C70E-A9365DAEC09C}"/>
              </a:ext>
            </a:extLst>
          </p:cNvPr>
          <p:cNvSpPr txBox="1"/>
          <p:nvPr/>
        </p:nvSpPr>
        <p:spPr>
          <a:xfrm>
            <a:off x="228594" y="4441906"/>
            <a:ext cx="11488924" cy="646331"/>
          </a:xfrm>
          <a:prstGeom prst="rect">
            <a:avLst/>
          </a:prstGeom>
          <a:noFill/>
        </p:spPr>
        <p:txBody>
          <a:bodyPr wrap="square">
            <a:spAutoFit/>
          </a:bodyPr>
          <a:lstStyle/>
          <a:p>
            <a:pPr algn="just"/>
            <a:r>
              <a:rPr lang="ru-RU" dirty="0" err="1"/>
              <a:t>Перші</a:t>
            </a:r>
            <a:r>
              <a:rPr lang="ru-RU" dirty="0"/>
              <a:t> </a:t>
            </a:r>
            <a:r>
              <a:rPr lang="ru-RU" dirty="0" err="1"/>
              <a:t>згадки</a:t>
            </a:r>
            <a:r>
              <a:rPr lang="ru-RU" dirty="0"/>
              <a:t> про прояви </a:t>
            </a:r>
            <a:r>
              <a:rPr lang="ru-RU" dirty="0" err="1"/>
              <a:t>корупції</a:t>
            </a:r>
            <a:r>
              <a:rPr lang="ru-RU" dirty="0"/>
              <a:t> та </a:t>
            </a:r>
            <a:r>
              <a:rPr lang="ru-RU" dirty="0" err="1"/>
              <a:t>методи</a:t>
            </a:r>
            <a:r>
              <a:rPr lang="ru-RU" dirty="0"/>
              <a:t> </a:t>
            </a:r>
            <a:r>
              <a:rPr lang="ru-RU" dirty="0" err="1"/>
              <a:t>боротьби</a:t>
            </a:r>
            <a:r>
              <a:rPr lang="ru-RU" dirty="0"/>
              <a:t> з нею </a:t>
            </a:r>
            <a:r>
              <a:rPr lang="ru-RU" dirty="0" err="1"/>
              <a:t>знаходимо</a:t>
            </a:r>
            <a:r>
              <a:rPr lang="ru-RU" dirty="0"/>
              <a:t> в </a:t>
            </a:r>
            <a:r>
              <a:rPr lang="ru-RU" dirty="0" err="1"/>
              <a:t>записах</a:t>
            </a:r>
            <a:r>
              <a:rPr lang="ru-RU" dirty="0"/>
              <a:t> </a:t>
            </a:r>
            <a:r>
              <a:rPr lang="ru-RU" dirty="0" err="1"/>
              <a:t>шумерського</a:t>
            </a:r>
            <a:r>
              <a:rPr lang="ru-RU" dirty="0"/>
              <a:t> правителя </a:t>
            </a:r>
            <a:r>
              <a:rPr lang="ru-RU" dirty="0" err="1"/>
              <a:t>Урукагіни</a:t>
            </a:r>
            <a:r>
              <a:rPr lang="ru-RU" dirty="0"/>
              <a:t>, царя </a:t>
            </a:r>
            <a:r>
              <a:rPr lang="ru-RU" dirty="0" err="1"/>
              <a:t>міста-держави</a:t>
            </a:r>
            <a:r>
              <a:rPr lang="ru-RU" dirty="0"/>
              <a:t> </a:t>
            </a:r>
            <a:r>
              <a:rPr lang="ru-RU" dirty="0" err="1"/>
              <a:t>Лагаш</a:t>
            </a:r>
            <a:r>
              <a:rPr lang="ru-RU" dirty="0"/>
              <a:t>, </a:t>
            </a:r>
            <a:r>
              <a:rPr lang="ru-RU" dirty="0" err="1"/>
              <a:t>який</a:t>
            </a:r>
            <a:r>
              <a:rPr lang="ru-RU" dirty="0"/>
              <a:t> правив у </a:t>
            </a:r>
            <a:r>
              <a:rPr lang="ru-RU" dirty="0" err="1"/>
              <a:t>другій</a:t>
            </a:r>
            <a:r>
              <a:rPr lang="ru-RU" dirty="0"/>
              <a:t> </a:t>
            </a:r>
            <a:r>
              <a:rPr lang="ru-RU" dirty="0" err="1"/>
              <a:t>половині</a:t>
            </a:r>
            <a:r>
              <a:rPr lang="ru-RU" dirty="0"/>
              <a:t> XXIV </a:t>
            </a:r>
            <a:r>
              <a:rPr lang="ru-RU" dirty="0" err="1"/>
              <a:t>століття</a:t>
            </a:r>
            <a:r>
              <a:rPr lang="ru-RU" dirty="0"/>
              <a:t> до </a:t>
            </a:r>
            <a:r>
              <a:rPr lang="ru-RU" dirty="0" err="1"/>
              <a:t>н.е</a:t>
            </a:r>
            <a:r>
              <a:rPr lang="ru-RU" dirty="0"/>
              <a:t>. </a:t>
            </a:r>
            <a:endParaRPr lang="uk-UA" dirty="0"/>
          </a:p>
        </p:txBody>
      </p:sp>
      <p:sp>
        <p:nvSpPr>
          <p:cNvPr id="17" name="TextBox 16">
            <a:extLst>
              <a:ext uri="{FF2B5EF4-FFF2-40B4-BE49-F238E27FC236}">
                <a16:creationId xmlns:a16="http://schemas.microsoft.com/office/drawing/2014/main" id="{3181F5B0-6D82-E5C6-0155-EF64EACAAFCB}"/>
              </a:ext>
            </a:extLst>
          </p:cNvPr>
          <p:cNvSpPr txBox="1"/>
          <p:nvPr/>
        </p:nvSpPr>
        <p:spPr>
          <a:xfrm>
            <a:off x="228594" y="5088237"/>
            <a:ext cx="11488924" cy="1477328"/>
          </a:xfrm>
          <a:prstGeom prst="rect">
            <a:avLst/>
          </a:prstGeom>
          <a:noFill/>
        </p:spPr>
        <p:txBody>
          <a:bodyPr wrap="square">
            <a:spAutoFit/>
          </a:bodyPr>
          <a:lstStyle/>
          <a:p>
            <a:pPr algn="just"/>
            <a:r>
              <a:rPr lang="uk-UA" dirty="0"/>
              <a:t>Серед ранніх писемних пам’яток, що містять згадки про корупцію, варто виділити стелу царя Вавилону Хаммурапі, яка сьогодні відома як «Кодекс Хаммурапі». Ця кам’яна брила, датована приблизно 1780-ми роками до н.е., містить 282 статті, які регулюють різні аспекти суспільних відносин.</a:t>
            </a:r>
          </a:p>
          <a:p>
            <a:pPr algn="just"/>
            <a:r>
              <a:rPr lang="uk-UA" dirty="0"/>
              <a:t>Аналіз норм Кодексу Хаммурапі дозволяє зробити висновок, що в Кодексі Хаммурапі рівень покарання залежала від соціальної важливості обов’язків посадової особи</a:t>
            </a:r>
          </a:p>
        </p:txBody>
      </p:sp>
    </p:spTree>
    <p:extLst>
      <p:ext uri="{BB962C8B-B14F-4D97-AF65-F5344CB8AC3E}">
        <p14:creationId xmlns:p14="http://schemas.microsoft.com/office/powerpoint/2010/main" val="11204449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D862761-AD5A-3EDB-56F2-BAEE7624BD41}"/>
              </a:ext>
            </a:extLst>
          </p:cNvPr>
          <p:cNvSpPr txBox="1"/>
          <p:nvPr/>
        </p:nvSpPr>
        <p:spPr>
          <a:xfrm>
            <a:off x="464270" y="276529"/>
            <a:ext cx="11727730" cy="646331"/>
          </a:xfrm>
          <a:prstGeom prst="rect">
            <a:avLst/>
          </a:prstGeom>
          <a:noFill/>
        </p:spPr>
        <p:txBody>
          <a:bodyPr wrap="square">
            <a:spAutoFit/>
          </a:bodyPr>
          <a:lstStyle/>
          <a:p>
            <a:pPr algn="just"/>
            <a:r>
              <a:rPr lang="ru-RU" dirty="0"/>
              <a:t>Як у </a:t>
            </a:r>
            <a:r>
              <a:rPr lang="ru-RU" dirty="0" err="1"/>
              <a:t>Вавилоні</a:t>
            </a:r>
            <a:r>
              <a:rPr lang="ru-RU" dirty="0"/>
              <a:t>, так і в </a:t>
            </a:r>
            <a:r>
              <a:rPr lang="ru-RU" dirty="0" err="1"/>
              <a:t>античних</a:t>
            </a:r>
            <a:r>
              <a:rPr lang="ru-RU" dirty="0"/>
              <a:t> </a:t>
            </a:r>
            <a:r>
              <a:rPr lang="ru-RU" dirty="0" err="1"/>
              <a:t>Афінах</a:t>
            </a:r>
            <a:r>
              <a:rPr lang="ru-RU" dirty="0"/>
              <a:t>, </a:t>
            </a:r>
            <a:r>
              <a:rPr lang="ru-RU" dirty="0" err="1"/>
              <a:t>антикорупційні</a:t>
            </a:r>
            <a:r>
              <a:rPr lang="ru-RU" dirty="0"/>
              <a:t> заходи </a:t>
            </a:r>
            <a:r>
              <a:rPr lang="ru-RU" dirty="0" err="1"/>
              <a:t>мали</a:t>
            </a:r>
            <a:r>
              <a:rPr lang="ru-RU" dirty="0"/>
              <a:t> </a:t>
            </a:r>
            <a:r>
              <a:rPr lang="ru-RU" dirty="0" err="1"/>
              <a:t>стратегічне</a:t>
            </a:r>
            <a:r>
              <a:rPr lang="ru-RU" dirty="0"/>
              <a:t> </a:t>
            </a:r>
            <a:r>
              <a:rPr lang="ru-RU" dirty="0" err="1"/>
              <a:t>значення</a:t>
            </a:r>
            <a:r>
              <a:rPr lang="ru-RU" dirty="0"/>
              <a:t> для </a:t>
            </a:r>
            <a:r>
              <a:rPr lang="ru-RU" dirty="0" err="1"/>
              <a:t>забезпечення</a:t>
            </a:r>
            <a:r>
              <a:rPr lang="ru-RU" dirty="0"/>
              <a:t> державного </a:t>
            </a:r>
            <a:r>
              <a:rPr lang="ru-RU" dirty="0" err="1"/>
              <a:t>управління</a:t>
            </a:r>
            <a:r>
              <a:rPr lang="ru-RU" dirty="0"/>
              <a:t>, </a:t>
            </a:r>
            <a:r>
              <a:rPr lang="ru-RU" dirty="0" err="1"/>
              <a:t>зміцнення</a:t>
            </a:r>
            <a:r>
              <a:rPr lang="ru-RU" dirty="0"/>
              <a:t> </a:t>
            </a:r>
            <a:r>
              <a:rPr lang="ru-RU" dirty="0" err="1"/>
              <a:t>довіри</a:t>
            </a:r>
            <a:r>
              <a:rPr lang="ru-RU" dirty="0"/>
              <a:t> до </a:t>
            </a:r>
            <a:r>
              <a:rPr lang="ru-RU" dirty="0" err="1"/>
              <a:t>владних</a:t>
            </a:r>
            <a:r>
              <a:rPr lang="ru-RU" dirty="0"/>
              <a:t> </a:t>
            </a:r>
            <a:r>
              <a:rPr lang="ru-RU" dirty="0" err="1"/>
              <a:t>інституцій</a:t>
            </a:r>
            <a:r>
              <a:rPr lang="ru-RU" dirty="0"/>
              <a:t> та </a:t>
            </a:r>
            <a:r>
              <a:rPr lang="ru-RU" dirty="0" err="1"/>
              <a:t>соціальної</a:t>
            </a:r>
            <a:r>
              <a:rPr lang="ru-RU" dirty="0"/>
              <a:t> </a:t>
            </a:r>
            <a:r>
              <a:rPr lang="ru-RU" dirty="0" err="1"/>
              <a:t>справедливості</a:t>
            </a:r>
            <a:r>
              <a:rPr lang="ru-RU" dirty="0"/>
              <a:t>. </a:t>
            </a:r>
            <a:endParaRPr lang="uk-UA" dirty="0"/>
          </a:p>
        </p:txBody>
      </p:sp>
      <p:sp>
        <p:nvSpPr>
          <p:cNvPr id="7" name="TextBox 6">
            <a:extLst>
              <a:ext uri="{FF2B5EF4-FFF2-40B4-BE49-F238E27FC236}">
                <a16:creationId xmlns:a16="http://schemas.microsoft.com/office/drawing/2014/main" id="{56E54A3E-37D5-1990-3F75-69DB5BB48061}"/>
              </a:ext>
            </a:extLst>
          </p:cNvPr>
          <p:cNvSpPr txBox="1"/>
          <p:nvPr/>
        </p:nvSpPr>
        <p:spPr>
          <a:xfrm>
            <a:off x="464269" y="1031417"/>
            <a:ext cx="11573759" cy="2031325"/>
          </a:xfrm>
          <a:prstGeom prst="rect">
            <a:avLst/>
          </a:prstGeom>
          <a:noFill/>
        </p:spPr>
        <p:txBody>
          <a:bodyPr wrap="square">
            <a:spAutoFit/>
          </a:bodyPr>
          <a:lstStyle/>
          <a:p>
            <a:pPr algn="just"/>
            <a:r>
              <a:rPr lang="uk-UA" dirty="0"/>
              <a:t>Найбільш успішним прикладом боротьби з корупцією у стародавньому світі можна вважати дії персидського царя </a:t>
            </a:r>
            <a:r>
              <a:rPr lang="uk-UA" dirty="0" err="1"/>
              <a:t>Камбіса</a:t>
            </a:r>
            <a:r>
              <a:rPr lang="uk-UA" dirty="0"/>
              <a:t> </a:t>
            </a:r>
            <a:r>
              <a:rPr lang="en-US" dirty="0"/>
              <a:t>II – </a:t>
            </a:r>
            <a:r>
              <a:rPr lang="uk-UA" dirty="0"/>
              <a:t>сина Кіра Великого. Відповідно до Геродота, одного разу суддя </a:t>
            </a:r>
            <a:r>
              <a:rPr lang="uk-UA" dirty="0" err="1"/>
              <a:t>Сісамн</a:t>
            </a:r>
            <a:r>
              <a:rPr lang="uk-UA" dirty="0"/>
              <a:t> узяв хабар з однієї із сторін судового процесу. Царю </a:t>
            </a:r>
            <a:r>
              <a:rPr lang="uk-UA" dirty="0" err="1"/>
              <a:t>Камбісу</a:t>
            </a:r>
            <a:r>
              <a:rPr lang="uk-UA" dirty="0"/>
              <a:t> стало відомо про це, і він наказав зняти шкіру з </a:t>
            </a:r>
            <a:r>
              <a:rPr lang="uk-UA" dirty="0" err="1"/>
              <a:t>Сісамна</a:t>
            </a:r>
            <a:r>
              <a:rPr lang="uk-UA" dirty="0"/>
              <a:t> і обтягти цією шкірою суддівське крісло. Але на цьому </a:t>
            </a:r>
            <a:r>
              <a:rPr lang="uk-UA" dirty="0" err="1"/>
              <a:t>Камбіс</a:t>
            </a:r>
            <a:r>
              <a:rPr lang="uk-UA" dirty="0"/>
              <a:t> не зупинився. На місце страченого судді він призначив його сина </a:t>
            </a:r>
            <a:r>
              <a:rPr lang="uk-UA" dirty="0" err="1"/>
              <a:t>Отанаса</a:t>
            </a:r>
            <a:r>
              <a:rPr lang="uk-UA" dirty="0"/>
              <a:t>. Геродот писав з цього приводу: «Обтягнувши крісло, </a:t>
            </a:r>
            <a:r>
              <a:rPr lang="uk-UA" dirty="0" err="1"/>
              <a:t>Камбіс</a:t>
            </a:r>
            <a:r>
              <a:rPr lang="uk-UA" dirty="0"/>
              <a:t> призначив суддею замість </a:t>
            </a:r>
            <a:r>
              <a:rPr lang="uk-UA" dirty="0" err="1"/>
              <a:t>Сісамна</a:t>
            </a:r>
            <a:r>
              <a:rPr lang="uk-UA" dirty="0"/>
              <a:t>, якого стратив і звелів потім здерти шкіру, його сина, наказавши йому пам’ятати, на якому кріслі сидячи, він судить». Після цього випадку писана історія більше не згадувала випадків хабарництва у суддівстві Стародавньої Персії</a:t>
            </a:r>
          </a:p>
        </p:txBody>
      </p:sp>
      <p:sp>
        <p:nvSpPr>
          <p:cNvPr id="9" name="TextBox 8">
            <a:extLst>
              <a:ext uri="{FF2B5EF4-FFF2-40B4-BE49-F238E27FC236}">
                <a16:creationId xmlns:a16="http://schemas.microsoft.com/office/drawing/2014/main" id="{472EC0DA-B912-1592-4058-12010B433633}"/>
              </a:ext>
            </a:extLst>
          </p:cNvPr>
          <p:cNvSpPr txBox="1"/>
          <p:nvPr/>
        </p:nvSpPr>
        <p:spPr>
          <a:xfrm>
            <a:off x="464268" y="3062742"/>
            <a:ext cx="11498345" cy="923330"/>
          </a:xfrm>
          <a:prstGeom prst="rect">
            <a:avLst/>
          </a:prstGeom>
          <a:noFill/>
        </p:spPr>
        <p:txBody>
          <a:bodyPr wrap="square">
            <a:spAutoFit/>
          </a:bodyPr>
          <a:lstStyle/>
          <a:p>
            <a:pPr algn="just"/>
            <a:r>
              <a:rPr lang="uk-UA" dirty="0"/>
              <a:t>Римське суспільство, своєю чергою, усвідомило небезпеку корупції ще на ранніх етапах свого розвитку та намагалося вжити заходів для її запобігання. Закони ХІІ таблиць (451−450 рр. до н.е.) містять положення про суворе покарання за корупційні злочини. Зокрема, суддю, викритого в отриманні </a:t>
            </a:r>
            <a:r>
              <a:rPr lang="uk-UA" dirty="0" err="1"/>
              <a:t>хабара</a:t>
            </a:r>
            <a:r>
              <a:rPr lang="uk-UA" dirty="0"/>
              <a:t>, карали смертною карою. </a:t>
            </a:r>
          </a:p>
        </p:txBody>
      </p:sp>
      <p:sp>
        <p:nvSpPr>
          <p:cNvPr id="11" name="TextBox 10">
            <a:extLst>
              <a:ext uri="{FF2B5EF4-FFF2-40B4-BE49-F238E27FC236}">
                <a16:creationId xmlns:a16="http://schemas.microsoft.com/office/drawing/2014/main" id="{DD059C7A-10A0-4E47-79A2-EC38FE8E26D5}"/>
              </a:ext>
            </a:extLst>
          </p:cNvPr>
          <p:cNvSpPr txBox="1"/>
          <p:nvPr/>
        </p:nvSpPr>
        <p:spPr>
          <a:xfrm>
            <a:off x="534971" y="4002295"/>
            <a:ext cx="11427642" cy="646331"/>
          </a:xfrm>
          <a:prstGeom prst="rect">
            <a:avLst/>
          </a:prstGeom>
          <a:noFill/>
        </p:spPr>
        <p:txBody>
          <a:bodyPr wrap="square">
            <a:spAutoFit/>
          </a:bodyPr>
          <a:lstStyle/>
          <a:p>
            <a:pPr algn="just"/>
            <a:r>
              <a:rPr lang="ru-RU" dirty="0" err="1"/>
              <a:t>Аналіз</a:t>
            </a:r>
            <a:r>
              <a:rPr lang="ru-RU" dirty="0"/>
              <a:t> </a:t>
            </a:r>
            <a:r>
              <a:rPr lang="ru-RU" dirty="0" err="1"/>
              <a:t>правових</a:t>
            </a:r>
            <a:r>
              <a:rPr lang="ru-RU" dirty="0"/>
              <a:t> норм </a:t>
            </a:r>
            <a:r>
              <a:rPr lang="ru-RU" dirty="0" err="1"/>
              <a:t>давньогрецького</a:t>
            </a:r>
            <a:r>
              <a:rPr lang="ru-RU" dirty="0"/>
              <a:t> та </a:t>
            </a:r>
            <a:r>
              <a:rPr lang="ru-RU" dirty="0" err="1"/>
              <a:t>римського</a:t>
            </a:r>
            <a:r>
              <a:rPr lang="ru-RU" dirty="0"/>
              <a:t> права </a:t>
            </a:r>
            <a:r>
              <a:rPr lang="ru-RU" dirty="0" err="1"/>
              <a:t>показує</a:t>
            </a:r>
            <a:r>
              <a:rPr lang="ru-RU" dirty="0"/>
              <a:t>, </a:t>
            </a:r>
            <a:r>
              <a:rPr lang="ru-RU" dirty="0" err="1"/>
              <a:t>що</a:t>
            </a:r>
            <a:r>
              <a:rPr lang="ru-RU" dirty="0"/>
              <a:t> у </a:t>
            </a:r>
            <a:r>
              <a:rPr lang="ru-RU" dirty="0" err="1"/>
              <a:t>цих</a:t>
            </a:r>
            <a:r>
              <a:rPr lang="ru-RU" dirty="0"/>
              <a:t> </a:t>
            </a:r>
            <a:r>
              <a:rPr lang="ru-RU" dirty="0" err="1"/>
              <a:t>суспільствах</a:t>
            </a:r>
            <a:r>
              <a:rPr lang="ru-RU" dirty="0"/>
              <a:t> </a:t>
            </a:r>
            <a:r>
              <a:rPr lang="ru-RU" dirty="0" err="1"/>
              <a:t>корупція</a:t>
            </a:r>
            <a:r>
              <a:rPr lang="ru-RU" dirty="0"/>
              <a:t> не </a:t>
            </a:r>
            <a:r>
              <a:rPr lang="ru-RU" dirty="0" err="1"/>
              <a:t>лише</a:t>
            </a:r>
            <a:r>
              <a:rPr lang="ru-RU" dirty="0"/>
              <a:t> </a:t>
            </a:r>
            <a:r>
              <a:rPr lang="ru-RU" dirty="0" err="1"/>
              <a:t>визнавалася</a:t>
            </a:r>
            <a:r>
              <a:rPr lang="ru-RU" dirty="0"/>
              <a:t> </a:t>
            </a:r>
            <a:r>
              <a:rPr lang="ru-RU" dirty="0" err="1"/>
              <a:t>серйозною</a:t>
            </a:r>
            <a:r>
              <a:rPr lang="ru-RU" dirty="0"/>
              <a:t> проблемою, </a:t>
            </a:r>
            <a:r>
              <a:rPr lang="ru-RU" dirty="0" err="1"/>
              <a:t>але</a:t>
            </a:r>
            <a:r>
              <a:rPr lang="ru-RU" dirty="0"/>
              <a:t> й активно </a:t>
            </a:r>
            <a:r>
              <a:rPr lang="ru-RU" dirty="0" err="1"/>
              <a:t>регулювалася</a:t>
            </a:r>
            <a:r>
              <a:rPr lang="ru-RU" dirty="0"/>
              <a:t> за </a:t>
            </a:r>
            <a:r>
              <a:rPr lang="ru-RU" dirty="0" err="1"/>
              <a:t>допомогою</a:t>
            </a:r>
            <a:r>
              <a:rPr lang="ru-RU" dirty="0"/>
              <a:t> </a:t>
            </a:r>
            <a:r>
              <a:rPr lang="ru-RU" dirty="0" err="1"/>
              <a:t>законодавства</a:t>
            </a:r>
            <a:r>
              <a:rPr lang="ru-RU" dirty="0"/>
              <a:t>. </a:t>
            </a:r>
            <a:endParaRPr lang="uk-UA" dirty="0"/>
          </a:p>
        </p:txBody>
      </p:sp>
    </p:spTree>
    <p:extLst>
      <p:ext uri="{BB962C8B-B14F-4D97-AF65-F5344CB8AC3E}">
        <p14:creationId xmlns:p14="http://schemas.microsoft.com/office/powerpoint/2010/main" val="758219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9F05E4A-A948-F91F-B0E8-083033AE79A6}"/>
              </a:ext>
            </a:extLst>
          </p:cNvPr>
          <p:cNvSpPr txBox="1"/>
          <p:nvPr/>
        </p:nvSpPr>
        <p:spPr>
          <a:xfrm>
            <a:off x="386499" y="222869"/>
            <a:ext cx="11133055" cy="923330"/>
          </a:xfrm>
          <a:prstGeom prst="rect">
            <a:avLst/>
          </a:prstGeom>
          <a:noFill/>
        </p:spPr>
        <p:txBody>
          <a:bodyPr wrap="square">
            <a:spAutoFit/>
          </a:bodyPr>
          <a:lstStyle/>
          <a:p>
            <a:pPr algn="just"/>
            <a:r>
              <a:rPr lang="uk-UA" dirty="0"/>
              <a:t>У Стародавньому Римі, реалізовувались які демонструють багатогранний підхід до протидії корупції через обмеження діяльності, регулювання моралі та майнових відносин. Ці заходи охоплювали як інституційні, так і соціально-економічні аспекти:</a:t>
            </a:r>
          </a:p>
        </p:txBody>
      </p:sp>
      <p:pic>
        <p:nvPicPr>
          <p:cNvPr id="7" name="Рисунок 6">
            <a:extLst>
              <a:ext uri="{FF2B5EF4-FFF2-40B4-BE49-F238E27FC236}">
                <a16:creationId xmlns:a16="http://schemas.microsoft.com/office/drawing/2014/main" id="{50F184A8-1B58-1EA7-6BC2-CAEEE0941510}"/>
              </a:ext>
            </a:extLst>
          </p:cNvPr>
          <p:cNvPicPr>
            <a:picLocks noChangeAspect="1"/>
          </p:cNvPicPr>
          <p:nvPr/>
        </p:nvPicPr>
        <p:blipFill>
          <a:blip r:embed="rId2"/>
          <a:stretch>
            <a:fillRect/>
          </a:stretch>
        </p:blipFill>
        <p:spPr>
          <a:xfrm>
            <a:off x="236239" y="1146199"/>
            <a:ext cx="3801005" cy="1286054"/>
          </a:xfrm>
          <a:prstGeom prst="rect">
            <a:avLst/>
          </a:prstGeom>
        </p:spPr>
      </p:pic>
      <p:pic>
        <p:nvPicPr>
          <p:cNvPr id="9" name="Рисунок 8">
            <a:extLst>
              <a:ext uri="{FF2B5EF4-FFF2-40B4-BE49-F238E27FC236}">
                <a16:creationId xmlns:a16="http://schemas.microsoft.com/office/drawing/2014/main" id="{45FEB854-0114-53DE-9203-E561C5A7D18E}"/>
              </a:ext>
            </a:extLst>
          </p:cNvPr>
          <p:cNvPicPr>
            <a:picLocks noChangeAspect="1"/>
          </p:cNvPicPr>
          <p:nvPr/>
        </p:nvPicPr>
        <p:blipFill>
          <a:blip r:embed="rId3"/>
          <a:stretch>
            <a:fillRect/>
          </a:stretch>
        </p:blipFill>
        <p:spPr>
          <a:xfrm>
            <a:off x="4251695" y="821699"/>
            <a:ext cx="3867690" cy="2857899"/>
          </a:xfrm>
          <a:prstGeom prst="rect">
            <a:avLst/>
          </a:prstGeom>
        </p:spPr>
      </p:pic>
      <p:pic>
        <p:nvPicPr>
          <p:cNvPr id="11" name="Рисунок 10">
            <a:extLst>
              <a:ext uri="{FF2B5EF4-FFF2-40B4-BE49-F238E27FC236}">
                <a16:creationId xmlns:a16="http://schemas.microsoft.com/office/drawing/2014/main" id="{C2A194FE-B167-D92B-B828-CE3F7CB5BD17}"/>
              </a:ext>
            </a:extLst>
          </p:cNvPr>
          <p:cNvPicPr>
            <a:picLocks noChangeAspect="1"/>
          </p:cNvPicPr>
          <p:nvPr/>
        </p:nvPicPr>
        <p:blipFill>
          <a:blip r:embed="rId4"/>
          <a:stretch>
            <a:fillRect/>
          </a:stretch>
        </p:blipFill>
        <p:spPr>
          <a:xfrm>
            <a:off x="8333837" y="821699"/>
            <a:ext cx="3858163" cy="847843"/>
          </a:xfrm>
          <a:prstGeom prst="rect">
            <a:avLst/>
          </a:prstGeom>
        </p:spPr>
      </p:pic>
      <p:pic>
        <p:nvPicPr>
          <p:cNvPr id="13" name="Рисунок 12">
            <a:extLst>
              <a:ext uri="{FF2B5EF4-FFF2-40B4-BE49-F238E27FC236}">
                <a16:creationId xmlns:a16="http://schemas.microsoft.com/office/drawing/2014/main" id="{518F1CC1-617B-B855-FAD6-173E7A2A6929}"/>
              </a:ext>
            </a:extLst>
          </p:cNvPr>
          <p:cNvPicPr>
            <a:picLocks noChangeAspect="1"/>
          </p:cNvPicPr>
          <p:nvPr/>
        </p:nvPicPr>
        <p:blipFill>
          <a:blip r:embed="rId5"/>
          <a:stretch>
            <a:fillRect/>
          </a:stretch>
        </p:blipFill>
        <p:spPr>
          <a:xfrm>
            <a:off x="8333836" y="1669542"/>
            <a:ext cx="3829584" cy="2391109"/>
          </a:xfrm>
          <a:prstGeom prst="rect">
            <a:avLst/>
          </a:prstGeom>
        </p:spPr>
      </p:pic>
      <p:pic>
        <p:nvPicPr>
          <p:cNvPr id="15" name="Рисунок 14">
            <a:extLst>
              <a:ext uri="{FF2B5EF4-FFF2-40B4-BE49-F238E27FC236}">
                <a16:creationId xmlns:a16="http://schemas.microsoft.com/office/drawing/2014/main" id="{2873BCDB-F33A-00B8-ACD0-3E20FE8465F5}"/>
              </a:ext>
            </a:extLst>
          </p:cNvPr>
          <p:cNvPicPr>
            <a:picLocks noChangeAspect="1"/>
          </p:cNvPicPr>
          <p:nvPr/>
        </p:nvPicPr>
        <p:blipFill>
          <a:blip r:embed="rId6"/>
          <a:stretch>
            <a:fillRect/>
          </a:stretch>
        </p:blipFill>
        <p:spPr>
          <a:xfrm>
            <a:off x="386499" y="3787484"/>
            <a:ext cx="3734321" cy="1276528"/>
          </a:xfrm>
          <a:prstGeom prst="rect">
            <a:avLst/>
          </a:prstGeom>
        </p:spPr>
      </p:pic>
    </p:spTree>
    <p:extLst>
      <p:ext uri="{BB962C8B-B14F-4D97-AF65-F5344CB8AC3E}">
        <p14:creationId xmlns:p14="http://schemas.microsoft.com/office/powerpoint/2010/main" val="12864942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67A93B4-5F06-F2E4-D775-8DAB28E5DFCE}"/>
              </a:ext>
            </a:extLst>
          </p:cNvPr>
          <p:cNvSpPr txBox="1"/>
          <p:nvPr/>
        </p:nvSpPr>
        <p:spPr>
          <a:xfrm>
            <a:off x="360576" y="342516"/>
            <a:ext cx="11592612" cy="2308324"/>
          </a:xfrm>
          <a:prstGeom prst="rect">
            <a:avLst/>
          </a:prstGeom>
          <a:noFill/>
        </p:spPr>
        <p:txBody>
          <a:bodyPr wrap="square">
            <a:spAutoFit/>
          </a:bodyPr>
          <a:lstStyle/>
          <a:p>
            <a:pPr algn="just"/>
            <a:r>
              <a:rPr lang="uk-UA" dirty="0"/>
              <a:t>У Стародавньому Китаї розквіт корупції пов’язують із формуванням єдиної держави та виникненням першої китайської імперії – імперії </a:t>
            </a:r>
            <a:r>
              <a:rPr lang="uk-UA" dirty="0" err="1"/>
              <a:t>Цинь</a:t>
            </a:r>
            <a:r>
              <a:rPr lang="uk-UA" dirty="0"/>
              <a:t> – у другій половині </a:t>
            </a:r>
            <a:r>
              <a:rPr lang="en-US" dirty="0"/>
              <a:t>III </a:t>
            </a:r>
            <a:r>
              <a:rPr lang="uk-UA" dirty="0"/>
              <a:t>століття до н.е. </a:t>
            </a:r>
            <a:r>
              <a:rPr lang="ru-RU" dirty="0"/>
              <a:t>Лю Бан, </a:t>
            </a:r>
            <a:r>
              <a:rPr lang="ru-RU" dirty="0" err="1"/>
              <a:t>намагався</a:t>
            </a:r>
            <a:r>
              <a:rPr lang="ru-RU" dirty="0"/>
              <a:t> </a:t>
            </a:r>
            <a:r>
              <a:rPr lang="ru-RU" dirty="0" err="1"/>
              <a:t>впроваджувати</a:t>
            </a:r>
            <a:r>
              <a:rPr lang="ru-RU" dirty="0"/>
              <a:t> </a:t>
            </a:r>
            <a:r>
              <a:rPr lang="ru-RU" dirty="0" err="1"/>
              <a:t>антикорупційні</a:t>
            </a:r>
            <a:r>
              <a:rPr lang="ru-RU" dirty="0"/>
              <a:t> заходи. </a:t>
            </a:r>
            <a:r>
              <a:rPr lang="ru-RU" dirty="0" err="1"/>
              <a:t>Зокрема</a:t>
            </a:r>
            <a:r>
              <a:rPr lang="ru-RU" dirty="0"/>
              <a:t>, </a:t>
            </a:r>
            <a:r>
              <a:rPr lang="ru-RU" dirty="0" err="1"/>
              <a:t>було</a:t>
            </a:r>
            <a:r>
              <a:rPr lang="ru-RU" dirty="0"/>
              <a:t> заборонено </a:t>
            </a:r>
            <a:r>
              <a:rPr lang="ru-RU" dirty="0" err="1"/>
              <a:t>займати</a:t>
            </a:r>
            <a:r>
              <a:rPr lang="ru-RU" dirty="0"/>
              <a:t> </a:t>
            </a:r>
            <a:r>
              <a:rPr lang="ru-RU" dirty="0" err="1"/>
              <a:t>державні</a:t>
            </a:r>
            <a:r>
              <a:rPr lang="ru-RU" dirty="0"/>
              <a:t> посади </a:t>
            </a:r>
            <a:r>
              <a:rPr lang="ru-RU" dirty="0" err="1"/>
              <a:t>торговцям</a:t>
            </a:r>
            <a:r>
              <a:rPr lang="ru-RU" dirty="0"/>
              <a:t>, </a:t>
            </a:r>
            <a:r>
              <a:rPr lang="ru-RU" dirty="0" err="1"/>
              <a:t>лихварям</a:t>
            </a:r>
            <a:r>
              <a:rPr lang="ru-RU" dirty="0"/>
              <a:t> та </a:t>
            </a:r>
            <a:r>
              <a:rPr lang="ru-RU" dirty="0" err="1"/>
              <a:t>їхнім</a:t>
            </a:r>
            <a:r>
              <a:rPr lang="ru-RU" dirty="0"/>
              <a:t> родичам. Також </a:t>
            </a:r>
            <a:r>
              <a:rPr lang="ru-RU" dirty="0" err="1"/>
              <a:t>купці</a:t>
            </a:r>
            <a:r>
              <a:rPr lang="ru-RU" dirty="0"/>
              <a:t> </a:t>
            </a:r>
            <a:r>
              <a:rPr lang="ru-RU" dirty="0" err="1"/>
              <a:t>обкладалися</a:t>
            </a:r>
            <a:r>
              <a:rPr lang="ru-RU" dirty="0"/>
              <a:t> </a:t>
            </a:r>
            <a:r>
              <a:rPr lang="ru-RU" dirty="0" err="1"/>
              <a:t>підвищеними</a:t>
            </a:r>
            <a:r>
              <a:rPr lang="ru-RU" dirty="0"/>
              <a:t> </a:t>
            </a:r>
            <a:r>
              <a:rPr lang="ru-RU" dirty="0" err="1"/>
              <a:t>податками</a:t>
            </a:r>
            <a:r>
              <a:rPr lang="ru-RU" dirty="0"/>
              <a:t>, а для </a:t>
            </a:r>
            <a:r>
              <a:rPr lang="ru-RU" dirty="0" err="1"/>
              <a:t>багатих</a:t>
            </a:r>
            <a:r>
              <a:rPr lang="ru-RU" dirty="0"/>
              <a:t> </a:t>
            </a:r>
            <a:r>
              <a:rPr lang="ru-RU" dirty="0" err="1"/>
              <a:t>вводилися</a:t>
            </a:r>
            <a:r>
              <a:rPr lang="ru-RU" dirty="0"/>
              <a:t> </a:t>
            </a:r>
            <a:r>
              <a:rPr lang="ru-RU" dirty="0" err="1"/>
              <a:t>закони</a:t>
            </a:r>
            <a:r>
              <a:rPr lang="ru-RU" dirty="0"/>
              <a:t>, </a:t>
            </a:r>
            <a:r>
              <a:rPr lang="ru-RU" dirty="0" err="1"/>
              <a:t>подібні</a:t>
            </a:r>
            <a:r>
              <a:rPr lang="ru-RU" dirty="0"/>
              <a:t> до </a:t>
            </a:r>
            <a:r>
              <a:rPr lang="ru-RU" dirty="0" err="1"/>
              <a:t>римських</a:t>
            </a:r>
            <a:r>
              <a:rPr lang="ru-RU" dirty="0"/>
              <a:t> </a:t>
            </a:r>
            <a:r>
              <a:rPr lang="ru-RU" dirty="0" err="1"/>
              <a:t>законів</a:t>
            </a:r>
            <a:r>
              <a:rPr lang="ru-RU" dirty="0"/>
              <a:t> про </a:t>
            </a:r>
            <a:r>
              <a:rPr lang="ru-RU" dirty="0" err="1"/>
              <a:t>розкіш</a:t>
            </a:r>
            <a:r>
              <a:rPr lang="ru-RU" dirty="0"/>
              <a:t>. У селах </a:t>
            </a:r>
            <a:r>
              <a:rPr lang="ru-RU" dirty="0" err="1"/>
              <a:t>було</a:t>
            </a:r>
            <a:r>
              <a:rPr lang="ru-RU" dirty="0"/>
              <a:t> </a:t>
            </a:r>
            <a:r>
              <a:rPr lang="ru-RU" dirty="0" err="1"/>
              <a:t>відновлено</a:t>
            </a:r>
            <a:r>
              <a:rPr lang="ru-RU" dirty="0"/>
              <a:t> </a:t>
            </a:r>
            <a:r>
              <a:rPr lang="ru-RU" dirty="0" err="1"/>
              <a:t>місцеве</a:t>
            </a:r>
            <a:r>
              <a:rPr lang="ru-RU" dirty="0"/>
              <a:t> </a:t>
            </a:r>
            <a:r>
              <a:rPr lang="ru-RU" dirty="0" err="1"/>
              <a:t>самоврядування</a:t>
            </a:r>
            <a:r>
              <a:rPr lang="ru-RU" dirty="0"/>
              <a:t>, яке </a:t>
            </a:r>
            <a:r>
              <a:rPr lang="ru-RU" dirty="0" err="1"/>
              <a:t>раніше</a:t>
            </a:r>
            <a:r>
              <a:rPr lang="ru-RU" dirty="0"/>
              <a:t> </a:t>
            </a:r>
            <a:r>
              <a:rPr lang="ru-RU" dirty="0" err="1"/>
              <a:t>було</a:t>
            </a:r>
            <a:r>
              <a:rPr lang="ru-RU" dirty="0"/>
              <a:t> </a:t>
            </a:r>
            <a:r>
              <a:rPr lang="ru-RU" dirty="0" err="1"/>
              <a:t>скасовано</a:t>
            </a:r>
            <a:r>
              <a:rPr lang="ru-RU" dirty="0"/>
              <a:t> </a:t>
            </a:r>
            <a:r>
              <a:rPr lang="ru-RU" dirty="0" err="1"/>
              <a:t>імператором</a:t>
            </a:r>
            <a:r>
              <a:rPr lang="ru-RU" dirty="0"/>
              <a:t> Цинь </a:t>
            </a:r>
            <a:r>
              <a:rPr lang="ru-RU" dirty="0" err="1"/>
              <a:t>Шихуанді</a:t>
            </a:r>
            <a:r>
              <a:rPr lang="ru-RU" dirty="0"/>
              <a:t>. </a:t>
            </a:r>
            <a:r>
              <a:rPr lang="ru-RU" dirty="0" err="1"/>
              <a:t>Проте</a:t>
            </a:r>
            <a:r>
              <a:rPr lang="ru-RU" dirty="0"/>
              <a:t> </a:t>
            </a:r>
            <a:r>
              <a:rPr lang="ru-RU" dirty="0" err="1"/>
              <a:t>ці</a:t>
            </a:r>
            <a:r>
              <a:rPr lang="ru-RU" dirty="0"/>
              <a:t> заходи не </a:t>
            </a:r>
            <a:r>
              <a:rPr lang="ru-RU" dirty="0" err="1"/>
              <a:t>мали</a:t>
            </a:r>
            <a:r>
              <a:rPr lang="ru-RU" dirty="0"/>
              <a:t> системного характеру. </a:t>
            </a:r>
            <a:r>
              <a:rPr lang="ru-RU" dirty="0" err="1"/>
              <a:t>Наприклад</a:t>
            </a:r>
            <a:r>
              <a:rPr lang="ru-RU" dirty="0"/>
              <a:t>, Лю Бан не </a:t>
            </a:r>
            <a:r>
              <a:rPr lang="ru-RU" dirty="0" err="1"/>
              <a:t>обмежив</a:t>
            </a:r>
            <a:r>
              <a:rPr lang="ru-RU" dirty="0"/>
              <a:t> </a:t>
            </a:r>
            <a:r>
              <a:rPr lang="ru-RU" dirty="0" err="1"/>
              <a:t>земельних</a:t>
            </a:r>
            <a:r>
              <a:rPr lang="ru-RU" dirty="0"/>
              <a:t> </a:t>
            </a:r>
            <a:r>
              <a:rPr lang="ru-RU" dirty="0" err="1"/>
              <a:t>спекуляцій</a:t>
            </a:r>
            <a:r>
              <a:rPr lang="ru-RU" dirty="0"/>
              <a:t> і дозволив </a:t>
            </a:r>
            <a:r>
              <a:rPr lang="ru-RU" dirty="0" err="1"/>
              <a:t>продовжувати</a:t>
            </a:r>
            <a:r>
              <a:rPr lang="ru-RU" dirty="0"/>
              <a:t> скупку великих </a:t>
            </a:r>
            <a:r>
              <a:rPr lang="ru-RU" dirty="0" err="1"/>
              <a:t>земельних</a:t>
            </a:r>
            <a:r>
              <a:rPr lang="ru-RU" dirty="0"/>
              <a:t> </a:t>
            </a:r>
            <a:r>
              <a:rPr lang="ru-RU" dirty="0" err="1"/>
              <a:t>володінь</a:t>
            </a:r>
            <a:r>
              <a:rPr lang="ru-RU" dirty="0"/>
              <a:t> </a:t>
            </a:r>
            <a:r>
              <a:rPr lang="ru-RU" dirty="0" err="1"/>
              <a:t>окремими</a:t>
            </a:r>
            <a:r>
              <a:rPr lang="ru-RU" dirty="0"/>
              <a:t> особами. </a:t>
            </a:r>
            <a:r>
              <a:rPr lang="ru-RU" dirty="0" err="1"/>
              <a:t>Ситуацію</a:t>
            </a:r>
            <a:r>
              <a:rPr lang="ru-RU" dirty="0"/>
              <a:t> </a:t>
            </a:r>
            <a:r>
              <a:rPr lang="ru-RU" dirty="0" err="1"/>
              <a:t>ускладнювали</a:t>
            </a:r>
            <a:r>
              <a:rPr lang="ru-RU" dirty="0"/>
              <a:t> також </a:t>
            </a:r>
            <a:r>
              <a:rPr lang="ru-RU" dirty="0" err="1"/>
              <a:t>неефективність</a:t>
            </a:r>
            <a:r>
              <a:rPr lang="ru-RU" dirty="0"/>
              <a:t> </a:t>
            </a:r>
            <a:r>
              <a:rPr lang="ru-RU" dirty="0" err="1"/>
              <a:t>покарань</a:t>
            </a:r>
            <a:r>
              <a:rPr lang="ru-RU" dirty="0"/>
              <a:t> для </a:t>
            </a:r>
            <a:r>
              <a:rPr lang="ru-RU" dirty="0" err="1"/>
              <a:t>корумпованих</a:t>
            </a:r>
            <a:r>
              <a:rPr lang="ru-RU" dirty="0"/>
              <a:t> </a:t>
            </a:r>
            <a:r>
              <a:rPr lang="ru-RU" dirty="0" err="1"/>
              <a:t>чиновників</a:t>
            </a:r>
            <a:r>
              <a:rPr lang="ru-RU" dirty="0"/>
              <a:t>, </a:t>
            </a:r>
            <a:r>
              <a:rPr lang="ru-RU" dirty="0" err="1"/>
              <a:t>навіть</a:t>
            </a:r>
            <a:r>
              <a:rPr lang="ru-RU" dirty="0"/>
              <a:t> </a:t>
            </a:r>
            <a:r>
              <a:rPr lang="ru-RU" dirty="0" err="1"/>
              <a:t>якщо</a:t>
            </a:r>
            <a:r>
              <a:rPr lang="ru-RU" dirty="0"/>
              <a:t> вони були </a:t>
            </a:r>
            <a:r>
              <a:rPr lang="ru-RU" dirty="0" err="1"/>
              <a:t>досить</a:t>
            </a:r>
            <a:r>
              <a:rPr lang="ru-RU" dirty="0"/>
              <a:t> </a:t>
            </a:r>
            <a:r>
              <a:rPr lang="ru-RU" dirty="0" err="1"/>
              <a:t>суворими</a:t>
            </a:r>
            <a:r>
              <a:rPr lang="ru-RU" dirty="0"/>
              <a:t>.</a:t>
            </a:r>
            <a:endParaRPr lang="uk-UA" dirty="0"/>
          </a:p>
        </p:txBody>
      </p:sp>
    </p:spTree>
    <p:extLst>
      <p:ext uri="{BB962C8B-B14F-4D97-AF65-F5344CB8AC3E}">
        <p14:creationId xmlns:p14="http://schemas.microsoft.com/office/powerpoint/2010/main" val="4012151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982E7B5-C80D-ECD4-163D-879BAAB0FA10}"/>
              </a:ext>
            </a:extLst>
          </p:cNvPr>
          <p:cNvSpPr txBox="1"/>
          <p:nvPr/>
        </p:nvSpPr>
        <p:spPr>
          <a:xfrm>
            <a:off x="584462" y="3108191"/>
            <a:ext cx="10972800" cy="369332"/>
          </a:xfrm>
          <a:prstGeom prst="rect">
            <a:avLst/>
          </a:prstGeom>
          <a:noFill/>
        </p:spPr>
        <p:txBody>
          <a:bodyPr wrap="square">
            <a:spAutoFit/>
          </a:bodyPr>
          <a:lstStyle/>
          <a:p>
            <a:r>
              <a:rPr lang="uk-UA" sz="1800" dirty="0">
                <a:effectLst/>
                <a:latin typeface="Times New Roman" panose="02020603050405020304" pitchFamily="18" charset="0"/>
                <a:ea typeface="Times New Roman" panose="02020603050405020304" pitchFamily="18" charset="0"/>
              </a:rPr>
              <a:t>3. Об’єктивні та суб’єктивні причини поширеності корупції у світі та в Україні в контексті глобалізації</a:t>
            </a:r>
            <a:endParaRPr lang="uk-UA" dirty="0"/>
          </a:p>
        </p:txBody>
      </p:sp>
    </p:spTree>
    <p:extLst>
      <p:ext uri="{BB962C8B-B14F-4D97-AF65-F5344CB8AC3E}">
        <p14:creationId xmlns:p14="http://schemas.microsoft.com/office/powerpoint/2010/main" val="30462966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7A51C8A-5C14-6C50-F7B1-2C33A21AC77B}"/>
              </a:ext>
            </a:extLst>
          </p:cNvPr>
          <p:cNvSpPr txBox="1"/>
          <p:nvPr/>
        </p:nvSpPr>
        <p:spPr>
          <a:xfrm>
            <a:off x="254524" y="237383"/>
            <a:ext cx="11415859" cy="1477328"/>
          </a:xfrm>
          <a:prstGeom prst="rect">
            <a:avLst/>
          </a:prstGeom>
          <a:noFill/>
        </p:spPr>
        <p:txBody>
          <a:bodyPr wrap="square">
            <a:spAutoFit/>
          </a:bodyPr>
          <a:lstStyle/>
          <a:p>
            <a:pPr algn="just"/>
            <a:r>
              <a:rPr lang="uk-UA" dirty="0"/>
              <a:t>Корупція в умовах глобалізації поширюється через об'єктивні (слабкі інститути, нерівність, швидкість транснаціональних потоків, технології) та суб'єктивні (моральні аспекти, людська природа, недосконалість законодавства, політична воля) причини, де глобалізація посилює як ці фактори, так і можливості для корупції, створюючи складну взаємодію між національними та міжнародними рівнями. Об'єктивні чинники стосуються системних проблем, суб'єктивні – поведінкових та світоглядних аспектів людей. </a:t>
            </a:r>
          </a:p>
        </p:txBody>
      </p:sp>
      <p:sp>
        <p:nvSpPr>
          <p:cNvPr id="10" name="TextBox 9">
            <a:extLst>
              <a:ext uri="{FF2B5EF4-FFF2-40B4-BE49-F238E27FC236}">
                <a16:creationId xmlns:a16="http://schemas.microsoft.com/office/drawing/2014/main" id="{B93DC922-ABA7-24E5-77FF-E12E01A434B7}"/>
              </a:ext>
            </a:extLst>
          </p:cNvPr>
          <p:cNvSpPr txBox="1"/>
          <p:nvPr/>
        </p:nvSpPr>
        <p:spPr>
          <a:xfrm>
            <a:off x="0" y="1732597"/>
            <a:ext cx="6264110" cy="4801314"/>
          </a:xfrm>
          <a:prstGeom prst="rect">
            <a:avLst/>
          </a:prstGeom>
          <a:noFill/>
        </p:spPr>
        <p:txBody>
          <a:bodyPr wrap="square">
            <a:spAutoFit/>
          </a:bodyPr>
          <a:lstStyle/>
          <a:p>
            <a:pPr algn="just"/>
            <a:r>
              <a:rPr lang="uk-UA" dirty="0"/>
              <a:t>Об'єктивні причини:</a:t>
            </a:r>
          </a:p>
          <a:p>
            <a:pPr algn="just"/>
            <a:r>
              <a:rPr lang="uk-UA" dirty="0"/>
              <a:t>Слабкість інституцій: Недосконалість судової системи, правоохоронних органів та державного управління в багатьох країнах, що не можуть ефективно протидіяти корупції.</a:t>
            </a:r>
          </a:p>
          <a:p>
            <a:pPr algn="just"/>
            <a:r>
              <a:rPr lang="uk-UA" dirty="0"/>
              <a:t>Глобальні потоки: Швидкий рух капіталів, товарів, інформації (через офшори, </a:t>
            </a:r>
            <a:r>
              <a:rPr lang="uk-UA" dirty="0" err="1"/>
              <a:t>криптоактиви</a:t>
            </a:r>
            <a:r>
              <a:rPr lang="uk-UA" dirty="0"/>
              <a:t>) ускладнює відстеження та контроль, створюючи "сірі зони" для відмивання грошей та хабарів.</a:t>
            </a:r>
          </a:p>
          <a:p>
            <a:pPr algn="just"/>
            <a:r>
              <a:rPr lang="uk-UA" dirty="0"/>
              <a:t>Технології: Використання сучасних технологій для корупційних схем (кіберзлочинність, анонімні платежі), але й для боротьби з нею, що створює «гонку озброєнь».</a:t>
            </a:r>
          </a:p>
          <a:p>
            <a:pPr algn="just"/>
            <a:r>
              <a:rPr lang="uk-UA" dirty="0"/>
              <a:t>Нерівність: Значний розрив у доходах та можливостях між країнами та всередині них стимулює корупцію як засіб отримання доступу до ресурсів чи послуг.</a:t>
            </a:r>
          </a:p>
          <a:p>
            <a:pPr algn="just"/>
            <a:r>
              <a:rPr lang="uk-UA" dirty="0"/>
              <a:t>Транснаціональна злочинність: Глобалізація сприяє об'єднанню корупційних мереж, що діють поза кордонами, створюючи складні транснаціональні схеми хабарництва. </a:t>
            </a:r>
          </a:p>
        </p:txBody>
      </p:sp>
      <p:sp>
        <p:nvSpPr>
          <p:cNvPr id="13" name="TextBox 12">
            <a:extLst>
              <a:ext uri="{FF2B5EF4-FFF2-40B4-BE49-F238E27FC236}">
                <a16:creationId xmlns:a16="http://schemas.microsoft.com/office/drawing/2014/main" id="{8F4DB564-82D3-648E-CCA5-2DE4C0969EC0}"/>
              </a:ext>
            </a:extLst>
          </p:cNvPr>
          <p:cNvSpPr txBox="1"/>
          <p:nvPr/>
        </p:nvSpPr>
        <p:spPr>
          <a:xfrm>
            <a:off x="6341884" y="1732597"/>
            <a:ext cx="5771559" cy="3970318"/>
          </a:xfrm>
          <a:prstGeom prst="rect">
            <a:avLst/>
          </a:prstGeom>
          <a:noFill/>
        </p:spPr>
        <p:txBody>
          <a:bodyPr wrap="square">
            <a:spAutoFit/>
          </a:bodyPr>
          <a:lstStyle/>
          <a:p>
            <a:pPr algn="just"/>
            <a:r>
              <a:rPr lang="uk-UA" dirty="0"/>
              <a:t>Суб'єктивні причини (людські та поведінкові):</a:t>
            </a:r>
          </a:p>
          <a:p>
            <a:pPr algn="just"/>
            <a:r>
              <a:rPr lang="uk-UA" dirty="0"/>
              <a:t>Морально-етичні аспекти: Низький рівень культури, правосвідомості, егоїзм, жадібність, що спонукають до неправомірних дій (хабар, зловживання).</a:t>
            </a:r>
          </a:p>
          <a:p>
            <a:pPr algn="just"/>
            <a:r>
              <a:rPr lang="uk-UA" dirty="0"/>
              <a:t>Людський фактор: Психологічна схильність до влади, спокуси, особисті інтереси, що переважають над суспільними.</a:t>
            </a:r>
          </a:p>
          <a:p>
            <a:pPr algn="just"/>
            <a:r>
              <a:rPr lang="uk-UA" dirty="0"/>
              <a:t>Культурні норми: У деяких суспільствах корупція може сприйматися як «норма», "подяка" або спосіб вирішення питань (наприклад, у країнах з низькою довірою до інститутів).</a:t>
            </a:r>
          </a:p>
          <a:p>
            <a:pPr algn="just"/>
            <a:r>
              <a:rPr lang="uk-UA" dirty="0"/>
              <a:t>Недосконалість законодавства та його застосування: Прогалини, лазівки, а також політична воля (або її відсутність) до впровадження антикорупційних заходів. </a:t>
            </a:r>
          </a:p>
        </p:txBody>
      </p:sp>
    </p:spTree>
    <p:extLst>
      <p:ext uri="{BB962C8B-B14F-4D97-AF65-F5344CB8AC3E}">
        <p14:creationId xmlns:p14="http://schemas.microsoft.com/office/powerpoint/2010/main" val="31105557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D2E590E-54E6-BC84-E6C6-F8FBC7FB9DA2}"/>
              </a:ext>
            </a:extLst>
          </p:cNvPr>
          <p:cNvSpPr txBox="1"/>
          <p:nvPr/>
        </p:nvSpPr>
        <p:spPr>
          <a:xfrm>
            <a:off x="1150070" y="2071242"/>
            <a:ext cx="10803117" cy="369332"/>
          </a:xfrm>
          <a:prstGeom prst="rect">
            <a:avLst/>
          </a:prstGeom>
          <a:noFill/>
        </p:spPr>
        <p:txBody>
          <a:bodyPr wrap="square">
            <a:spAutoFit/>
          </a:bodyPr>
          <a:lstStyle/>
          <a:p>
            <a:pPr algn="just"/>
            <a:r>
              <a:rPr lang="uk-UA" sz="1800" dirty="0">
                <a:effectLst/>
                <a:latin typeface="Times New Roman" panose="02020603050405020304" pitchFamily="18" charset="0"/>
                <a:ea typeface="Times New Roman" panose="02020603050405020304" pitchFamily="18" charset="0"/>
              </a:rPr>
              <a:t>4. Вплив міжнародних стандартів на формування національного визначення поняття «корупція»</a:t>
            </a:r>
            <a:endParaRPr lang="uk-UA" dirty="0"/>
          </a:p>
        </p:txBody>
      </p:sp>
    </p:spTree>
    <p:extLst>
      <p:ext uri="{BB962C8B-B14F-4D97-AF65-F5344CB8AC3E}">
        <p14:creationId xmlns:p14="http://schemas.microsoft.com/office/powerpoint/2010/main" val="5513569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54EEF7A-A631-3368-8CC5-B2FA86D0B8D8}"/>
              </a:ext>
            </a:extLst>
          </p:cNvPr>
          <p:cNvSpPr txBox="1"/>
          <p:nvPr/>
        </p:nvSpPr>
        <p:spPr>
          <a:xfrm>
            <a:off x="769856" y="300468"/>
            <a:ext cx="10652288" cy="1477328"/>
          </a:xfrm>
          <a:prstGeom prst="rect">
            <a:avLst/>
          </a:prstGeom>
          <a:noFill/>
        </p:spPr>
        <p:txBody>
          <a:bodyPr wrap="square">
            <a:spAutoFit/>
          </a:bodyPr>
          <a:lstStyle/>
          <a:p>
            <a:pPr algn="just"/>
            <a:r>
              <a:rPr lang="uk-UA" dirty="0"/>
              <a:t>Міжнародні стандарти протидії корупції сформувалися не так давно. Їх виникнення зумовлено активним розвитком так званої «транскордонної корупції», яка становить серйозні виклики та ризики для економічної безпеки держав та сприяє розвитку політичної корупції. Глобалізація відкрила кордони для руху капіталів, а разом з ним активізувала такі негативні фактори, як: підкуп іноземних посадових осіб, відмивання грошей через міжнародні фінансові системи тощо.</a:t>
            </a:r>
          </a:p>
        </p:txBody>
      </p:sp>
      <p:sp>
        <p:nvSpPr>
          <p:cNvPr id="7" name="TextBox 6">
            <a:extLst>
              <a:ext uri="{FF2B5EF4-FFF2-40B4-BE49-F238E27FC236}">
                <a16:creationId xmlns:a16="http://schemas.microsoft.com/office/drawing/2014/main" id="{28AB9D1C-6737-2D9F-D4AA-39D680506861}"/>
              </a:ext>
            </a:extLst>
          </p:cNvPr>
          <p:cNvSpPr txBox="1"/>
          <p:nvPr/>
        </p:nvSpPr>
        <p:spPr>
          <a:xfrm>
            <a:off x="769855" y="1874744"/>
            <a:ext cx="10652287" cy="1477328"/>
          </a:xfrm>
          <a:prstGeom prst="rect">
            <a:avLst/>
          </a:prstGeom>
          <a:noFill/>
        </p:spPr>
        <p:txBody>
          <a:bodyPr wrap="square">
            <a:spAutoFit/>
          </a:bodyPr>
          <a:lstStyle/>
          <a:p>
            <a:pPr algn="just"/>
            <a:r>
              <a:rPr lang="uk-UA" dirty="0"/>
              <a:t>Досліджуючи міжнародні стандарти протидії корупції варто почати з того, що поняття «міжнародні стандарти» переважно застосовується в контексті стандартів ООН в сфері прав людини, які містяться в обов’язкових конвенціях, угодах ООН та рекомендаційних актах, прийнятих в рамках роботи Ради Європи. Проте сучасна західна доктрина міжнародного права взагалі стирає грань між міжнародними стандартами та актами м’якого права, тобто рекомендаціями та звітами міжнародних організацій. </a:t>
            </a:r>
          </a:p>
        </p:txBody>
      </p:sp>
      <p:sp>
        <p:nvSpPr>
          <p:cNvPr id="9" name="TextBox 8">
            <a:extLst>
              <a:ext uri="{FF2B5EF4-FFF2-40B4-BE49-F238E27FC236}">
                <a16:creationId xmlns:a16="http://schemas.microsoft.com/office/drawing/2014/main" id="{B5AE3238-6332-D3B0-598A-17733AB7C1F2}"/>
              </a:ext>
            </a:extLst>
          </p:cNvPr>
          <p:cNvSpPr txBox="1"/>
          <p:nvPr/>
        </p:nvSpPr>
        <p:spPr>
          <a:xfrm>
            <a:off x="633952" y="3429000"/>
            <a:ext cx="10788189" cy="2585323"/>
          </a:xfrm>
          <a:prstGeom prst="rect">
            <a:avLst/>
          </a:prstGeom>
          <a:noFill/>
        </p:spPr>
        <p:txBody>
          <a:bodyPr wrap="square">
            <a:spAutoFit/>
          </a:bodyPr>
          <a:lstStyle/>
          <a:p>
            <a:pPr algn="just"/>
            <a:r>
              <a:rPr lang="uk-UA" dirty="0"/>
              <a:t>Міжнародні стандарти у сфері боротьби з корупцією мають певну особливість. Деякі спеціалізовані стандарти розроблені МВФ та ГРЕКО, які передбачають чіткі зміни до антикорупційного законодавства держав-учасниць та використовують політичні та інші механізми впливу для їх імплементації, взагалі є міжнародними стандартами особливого роду (</a:t>
            </a:r>
            <a:r>
              <a:rPr lang="en-US" dirty="0"/>
              <a:t>sui generis). </a:t>
            </a:r>
            <a:r>
              <a:rPr lang="uk-UA" dirty="0"/>
              <a:t>Їх дотримання, ратифікації чи імплементація не має жодного відношення до Віденської конвенції про право міжнародних договорів 1969 року, але їх вплив на національні правові системи є значно більшим ніж вплив норм міжнародного права (</a:t>
            </a:r>
            <a:r>
              <a:rPr lang="en-US" dirty="0"/>
              <a:t>jus cogens) </a:t>
            </a:r>
            <a:r>
              <a:rPr lang="uk-UA" dirty="0"/>
              <a:t>на формування законодавства. Наприклад, Європейська Комісія постійно наголошує, що нехтування рекомендаціями у звітах про оцінку ГРЕКО є неприпустимим, а МВФ формує чіткі маяки для здійснення реформ законодавства із врахуванням рекомендацій ГРЕКО.</a:t>
            </a:r>
          </a:p>
        </p:txBody>
      </p:sp>
    </p:spTree>
    <p:extLst>
      <p:ext uri="{BB962C8B-B14F-4D97-AF65-F5344CB8AC3E}">
        <p14:creationId xmlns:p14="http://schemas.microsoft.com/office/powerpoint/2010/main" val="11384276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8466128-C2C4-C51D-179B-CC223A2EEA08}"/>
              </a:ext>
            </a:extLst>
          </p:cNvPr>
          <p:cNvSpPr txBox="1"/>
          <p:nvPr/>
        </p:nvSpPr>
        <p:spPr>
          <a:xfrm>
            <a:off x="622170" y="199702"/>
            <a:ext cx="10746556" cy="4524315"/>
          </a:xfrm>
          <a:prstGeom prst="rect">
            <a:avLst/>
          </a:prstGeom>
          <a:noFill/>
        </p:spPr>
        <p:txBody>
          <a:bodyPr wrap="square">
            <a:spAutoFit/>
          </a:bodyPr>
          <a:lstStyle/>
          <a:p>
            <a:pPr marL="342900" indent="-342900" algn="just">
              <a:buAutoNum type="arabicPeriod"/>
            </a:pPr>
            <a:r>
              <a:rPr lang="uk-UA" dirty="0"/>
              <a:t>Міжнародні документи, які формалізують основні міжнародні стандарти боротьби з корупцією. Наразі в рамках діяльності різних міжнародних організацій прийнято низку міжнародно-правових актів щодо боротьби з корупцією та її проявами. До них можна віднести наступні: </a:t>
            </a:r>
          </a:p>
          <a:p>
            <a:pPr marL="342900" indent="-342900" algn="just">
              <a:buAutoNum type="arabicPeriod"/>
            </a:pPr>
            <a:r>
              <a:rPr lang="uk-UA" dirty="0"/>
              <a:t>Міжамериканська конвенція проти корупції, прийнята Організацією американських держав (ОАД, 1996 р.); </a:t>
            </a:r>
          </a:p>
          <a:p>
            <a:pPr marL="342900" indent="-342900" algn="just">
              <a:buAutoNum type="arabicPeriod"/>
            </a:pPr>
            <a:r>
              <a:rPr lang="uk-UA" dirty="0"/>
              <a:t>Конвенція проти корупції за участю державних службовців Європейських співтовариств або посадових осіб держав-членів Європейського Союзу (ЄС, 1997 р.); </a:t>
            </a:r>
          </a:p>
          <a:p>
            <a:pPr marL="342900" indent="-342900" algn="just">
              <a:buAutoNum type="arabicPeriod"/>
            </a:pPr>
            <a:r>
              <a:rPr lang="uk-UA" dirty="0"/>
              <a:t>Конвенція про боротьбу з підкупом іноземних посадових осіб у міжнародних ділових операціях (Організація економічного співробітництва та розвитку, 1997 р.); </a:t>
            </a:r>
          </a:p>
          <a:p>
            <a:pPr marL="342900" indent="-342900" algn="just">
              <a:buAutoNum type="arabicPeriod"/>
            </a:pPr>
            <a:r>
              <a:rPr lang="uk-UA" dirty="0"/>
              <a:t>Керівні принципи боротьби з корупцією, які було прийнято Комітетом міністрів Ради Європи 6 листопада 1997 року (Резолюція (97) 24 прийнята на 101 сесії Комітету міністрів РЄ) </a:t>
            </a:r>
          </a:p>
          <a:p>
            <a:pPr marL="342900" indent="-342900" algn="just">
              <a:buAutoNum type="arabicPeriod"/>
            </a:pPr>
            <a:r>
              <a:rPr lang="uk-UA" dirty="0"/>
              <a:t>Конвенція Ради Європи (1999</a:t>
            </a:r>
            <a:r>
              <a:rPr lang="en-US" dirty="0"/>
              <a:t>b) </a:t>
            </a:r>
            <a:r>
              <a:rPr lang="uk-UA" dirty="0"/>
              <a:t>про кримінальну відповідальність за корупцію; </a:t>
            </a:r>
          </a:p>
          <a:p>
            <a:pPr marL="342900" indent="-342900" algn="just">
              <a:buAutoNum type="arabicPeriod"/>
            </a:pPr>
            <a:r>
              <a:rPr lang="uk-UA" dirty="0"/>
              <a:t>Конвенція Ради Європи (1999а) про цивільну відповідальність за корупцію, набула чинності у 2003 р.; </a:t>
            </a:r>
          </a:p>
          <a:p>
            <a:pPr marL="342900" indent="-342900" algn="just">
              <a:buAutoNum type="arabicPeriod"/>
            </a:pPr>
            <a:r>
              <a:rPr lang="uk-UA" dirty="0"/>
              <a:t>Конвенція ООН (2003) проти корупції; 8. Конвенція Африканського Союзу (2003) про запобігання та боротьбу з корупцією, набула чинності у 2006 році; 9. Антикорупційна конвенція Ліги арабських держав (2010) </a:t>
            </a:r>
          </a:p>
        </p:txBody>
      </p:sp>
    </p:spTree>
    <p:extLst>
      <p:ext uri="{BB962C8B-B14F-4D97-AF65-F5344CB8AC3E}">
        <p14:creationId xmlns:p14="http://schemas.microsoft.com/office/powerpoint/2010/main" val="18863312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97CF2BD-26E1-C42E-E83D-A0F33D10D7C9}"/>
              </a:ext>
            </a:extLst>
          </p:cNvPr>
          <p:cNvSpPr txBox="1"/>
          <p:nvPr/>
        </p:nvSpPr>
        <p:spPr>
          <a:xfrm>
            <a:off x="480767" y="148946"/>
            <a:ext cx="10718275" cy="3970318"/>
          </a:xfrm>
          <a:prstGeom prst="rect">
            <a:avLst/>
          </a:prstGeom>
          <a:noFill/>
        </p:spPr>
        <p:txBody>
          <a:bodyPr wrap="square">
            <a:spAutoFit/>
          </a:bodyPr>
          <a:lstStyle/>
          <a:p>
            <a:pPr algn="just"/>
            <a:r>
              <a:rPr lang="uk-UA" dirty="0"/>
              <a:t>Діяльність Групи держав проти корупції (ГРЕКО) в контексті створення та імплементації міжнародних стандартів протидії корупції Особливу роль у забезпеченні ефективної дії антикорупційного законодавства серед держав Європи відіграє Група держав проти корупції – ГРЕКО (надалі – ГРЕКО).</a:t>
            </a:r>
          </a:p>
          <a:p>
            <a:pPr algn="just"/>
            <a:r>
              <a:rPr lang="uk-UA" dirty="0"/>
              <a:t> Цю організацію було створено з метою покращення спроможності держав-членів боротися з корупцією шляхом контролю за дотриманням антикорупційних стандартів РЄ, використовуючи процеси оцінки законодавства. ГРЕКО допомагає виявити недоліки у національній антикорупційній політиці та спонукає держави до прийняття необхідних ефективних законодавчих, інституційних та практичних реформ. Відповідно до ст. ст. 1, 2 Статуту ГРЕКО, метою Організації є вдосконалення компетентності її членів у боротьбі з корупцією для вжиття заходів через динамічний процес спільного оцінювання методів проведення й однакового впливу згідно з їхніми зобов’язаннями в цій сфері. Для досягнення своєї статутної мети ГРЕКО здійснює нагляд за дотриманням Керівних принципів боротьби з корупцією, які прийняті Комітетом міністрів Ради Європи 6 листопада 1997 року; спостерігає за впровадженням міжнародних законодавчих документів, прийнятих відповідно до Програми дій боротьби з корупцією, згідно з положеннями, які містяться в цих документах</a:t>
            </a:r>
          </a:p>
        </p:txBody>
      </p:sp>
      <p:sp>
        <p:nvSpPr>
          <p:cNvPr id="7" name="TextBox 6">
            <a:extLst>
              <a:ext uri="{FF2B5EF4-FFF2-40B4-BE49-F238E27FC236}">
                <a16:creationId xmlns:a16="http://schemas.microsoft.com/office/drawing/2014/main" id="{A0D9CCEC-6D69-3567-4C08-C9CA93989A99}"/>
              </a:ext>
            </a:extLst>
          </p:cNvPr>
          <p:cNvSpPr txBox="1"/>
          <p:nvPr/>
        </p:nvSpPr>
        <p:spPr>
          <a:xfrm>
            <a:off x="567966" y="4237969"/>
            <a:ext cx="10480248" cy="1477328"/>
          </a:xfrm>
          <a:prstGeom prst="rect">
            <a:avLst/>
          </a:prstGeom>
          <a:noFill/>
        </p:spPr>
        <p:txBody>
          <a:bodyPr wrap="square">
            <a:spAutoFit/>
          </a:bodyPr>
          <a:lstStyle/>
          <a:p>
            <a:pPr algn="just"/>
            <a:r>
              <a:rPr lang="uk-UA" dirty="0"/>
              <a:t>Звіти ГРЕКО та передбачені в них стандарти та рекомендації не мають обов’язкового характеру для держав-членів, включаючи Україну, адже є актами м’якого права (</a:t>
            </a:r>
            <a:r>
              <a:rPr lang="en-US" dirty="0"/>
              <a:t>soft law). </a:t>
            </a:r>
            <a:r>
              <a:rPr lang="uk-UA" dirty="0"/>
              <a:t>Проте їх виконання та врахування в антикорупційній політиці є основою для формування сучасного та ефективного антикорупційного законодавства, що є умовою для подальшої співпраці України із Європейським Союзом та Міжнародним валютним фондом.</a:t>
            </a:r>
          </a:p>
        </p:txBody>
      </p:sp>
    </p:spTree>
    <p:extLst>
      <p:ext uri="{BB962C8B-B14F-4D97-AF65-F5344CB8AC3E}">
        <p14:creationId xmlns:p14="http://schemas.microsoft.com/office/powerpoint/2010/main" val="3208095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962892A-6009-E475-8C1C-5195684CE1E8}"/>
              </a:ext>
            </a:extLst>
          </p:cNvPr>
          <p:cNvSpPr txBox="1"/>
          <p:nvPr/>
        </p:nvSpPr>
        <p:spPr>
          <a:xfrm>
            <a:off x="810706" y="1152166"/>
            <a:ext cx="10265789" cy="2169825"/>
          </a:xfrm>
          <a:prstGeom prst="rect">
            <a:avLst/>
          </a:prstGeom>
          <a:noFill/>
        </p:spPr>
        <p:txBody>
          <a:bodyPr wrap="square">
            <a:spAutoFit/>
          </a:bodyPr>
          <a:lstStyle/>
          <a:p>
            <a:pPr algn="just">
              <a:lnSpc>
                <a:spcPts val="1655"/>
              </a:lnSpc>
              <a:spcBef>
                <a:spcPts val="2000"/>
              </a:spcBef>
              <a:buNone/>
              <a:tabLst>
                <a:tab pos="659130" algn="l"/>
              </a:tabLst>
            </a:pPr>
            <a:r>
              <a:rPr lang="uk-UA" sz="1800" dirty="0">
                <a:effectLst/>
                <a:latin typeface="Times New Roman" panose="02020603050405020304" pitchFamily="18" charset="0"/>
                <a:ea typeface="Times New Roman" panose="02020603050405020304" pitchFamily="18" charset="0"/>
              </a:rPr>
              <a:t>1. Підходи до теоретичного розуміння терміну «корупція» у міжнародному праві та практиці (ООН, Рада Європи, ЄС, OECD).</a:t>
            </a:r>
          </a:p>
          <a:p>
            <a:pPr algn="just">
              <a:lnSpc>
                <a:spcPts val="1655"/>
              </a:lnSpc>
              <a:spcBef>
                <a:spcPts val="2000"/>
              </a:spcBef>
              <a:buNone/>
              <a:tabLst>
                <a:tab pos="674370" algn="l"/>
              </a:tabLst>
            </a:pPr>
            <a:r>
              <a:rPr lang="uk-UA" sz="1800" dirty="0">
                <a:effectLst/>
                <a:latin typeface="Times New Roman" panose="02020603050405020304" pitchFamily="18" charset="0"/>
                <a:ea typeface="Times New Roman" panose="02020603050405020304" pitchFamily="18" charset="0"/>
              </a:rPr>
              <a:t>2. Корупція в історико-правовому аспекті: розвиток міжнародних норм і стандартів протидії.</a:t>
            </a:r>
          </a:p>
          <a:p>
            <a:pPr algn="just">
              <a:lnSpc>
                <a:spcPts val="1655"/>
              </a:lnSpc>
              <a:spcBef>
                <a:spcPts val="2000"/>
              </a:spcBef>
              <a:buNone/>
              <a:tabLst>
                <a:tab pos="674370" algn="l"/>
              </a:tabLst>
            </a:pPr>
            <a:r>
              <a:rPr lang="uk-UA" sz="1800" dirty="0">
                <a:effectLst/>
                <a:latin typeface="Times New Roman" panose="02020603050405020304" pitchFamily="18" charset="0"/>
                <a:ea typeface="Times New Roman" panose="02020603050405020304" pitchFamily="18" charset="0"/>
              </a:rPr>
              <a:t>3. Об’єктивні та суб’єктивні причини поширеності корупції у світі та в Україні в контексті глобалізації.</a:t>
            </a:r>
          </a:p>
          <a:p>
            <a:pPr algn="just">
              <a:lnSpc>
                <a:spcPts val="1655"/>
              </a:lnSpc>
              <a:spcBef>
                <a:spcPts val="2000"/>
              </a:spcBef>
              <a:buNone/>
              <a:tabLst>
                <a:tab pos="674370" algn="l"/>
              </a:tabLst>
            </a:pPr>
            <a:r>
              <a:rPr lang="uk-UA" sz="1800" dirty="0">
                <a:effectLst/>
                <a:latin typeface="Times New Roman" panose="02020603050405020304" pitchFamily="18" charset="0"/>
                <a:ea typeface="Times New Roman" panose="02020603050405020304" pitchFamily="18" charset="0"/>
              </a:rPr>
              <a:t>4. Вплив міжнародних стандартів на формування національного визначення поняття «корупція»</a:t>
            </a:r>
          </a:p>
        </p:txBody>
      </p:sp>
    </p:spTree>
    <p:extLst>
      <p:ext uri="{BB962C8B-B14F-4D97-AF65-F5344CB8AC3E}">
        <p14:creationId xmlns:p14="http://schemas.microsoft.com/office/powerpoint/2010/main" val="13611131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9275DA6-3D3B-CD03-2C11-41FD2650E0AA}"/>
              </a:ext>
            </a:extLst>
          </p:cNvPr>
          <p:cNvSpPr txBox="1"/>
          <p:nvPr/>
        </p:nvSpPr>
        <p:spPr>
          <a:xfrm>
            <a:off x="544790" y="353407"/>
            <a:ext cx="11102420" cy="1754326"/>
          </a:xfrm>
          <a:prstGeom prst="rect">
            <a:avLst/>
          </a:prstGeom>
          <a:noFill/>
        </p:spPr>
        <p:txBody>
          <a:bodyPr wrap="square">
            <a:spAutoFit/>
          </a:bodyPr>
          <a:lstStyle/>
          <a:p>
            <a:pPr algn="just"/>
            <a:r>
              <a:rPr lang="uk-UA" dirty="0"/>
              <a:t>Ефективність законодавства та міжнародні стандарти у сфері боротьби з корупцією Міжнародно-правові акти встановлюють єдине розуміння корупції та визначають стандарти її криміналізації, що унеможливлює викривлення або ж нівелювання окремих ознак корупції у законодавстві. Міжнародні стандарти трактують корупцію як: будь-яке корисливе зловживання службовими повноваженнями в державному, муніципальному чи приватному секторах. Це охоплює різні форми підкупу посадових осіб, які виконують управлінські функції, та інші незаконні дії, вчинені ними з метою отримання особистої вигоди.</a:t>
            </a:r>
          </a:p>
        </p:txBody>
      </p:sp>
      <p:sp>
        <p:nvSpPr>
          <p:cNvPr id="7" name="TextBox 6">
            <a:extLst>
              <a:ext uri="{FF2B5EF4-FFF2-40B4-BE49-F238E27FC236}">
                <a16:creationId xmlns:a16="http://schemas.microsoft.com/office/drawing/2014/main" id="{22046B77-CE72-D252-34DB-B05EA298BEC9}"/>
              </a:ext>
            </a:extLst>
          </p:cNvPr>
          <p:cNvSpPr txBox="1"/>
          <p:nvPr/>
        </p:nvSpPr>
        <p:spPr>
          <a:xfrm>
            <a:off x="544789" y="2107733"/>
            <a:ext cx="10974766" cy="3693319"/>
          </a:xfrm>
          <a:prstGeom prst="rect">
            <a:avLst/>
          </a:prstGeom>
          <a:noFill/>
        </p:spPr>
        <p:txBody>
          <a:bodyPr wrap="square">
            <a:spAutoFit/>
          </a:bodyPr>
          <a:lstStyle/>
          <a:p>
            <a:r>
              <a:rPr lang="uk-UA" dirty="0"/>
              <a:t>Натомість існують різні форми впливу міжнародних стандартів у сфері боротьби з корупцією на формування ефективного законодавства, які стосуються як власне боротьби із корупцією, так і попередження корупційних ризиків. О. </a:t>
            </a:r>
            <a:r>
              <a:rPr lang="uk-UA" dirty="0" err="1"/>
              <a:t>Сачко</a:t>
            </a:r>
            <a:r>
              <a:rPr lang="uk-UA" dirty="0"/>
              <a:t> та О. Хорошун виділяють такі ключові аспекти боротьби із корупцією, закріплені у міжнародних стандартах: </a:t>
            </a:r>
          </a:p>
          <a:p>
            <a:pPr marL="342900" indent="-342900" algn="just">
              <a:buAutoNum type="arabicPeriod"/>
            </a:pPr>
            <a:r>
              <a:rPr lang="uk-UA" dirty="0"/>
              <a:t>Незалежність антикорупційних органів. Автономія забезпечує прозорість процесів і знижує ризик політичного тиску. </a:t>
            </a:r>
          </a:p>
          <a:p>
            <a:pPr marL="342900" indent="-342900" algn="just">
              <a:buAutoNum type="arabicPeriod"/>
            </a:pPr>
            <a:r>
              <a:rPr lang="uk-UA" dirty="0"/>
              <a:t>Міжнародна співпраця. Координація між країнами дозволяє ефективніше боротися з транснаціональними корупційними схемами. Професійна підготовка кадрів. Підвищення кваліфікації працівників антикорупційних органів зменшує ризик помилок і підвищує результативність розслідувань. </a:t>
            </a:r>
          </a:p>
          <a:p>
            <a:pPr marL="342900" indent="-342900" algn="just">
              <a:buAutoNum type="arabicPeriod"/>
            </a:pPr>
            <a:r>
              <a:rPr lang="uk-UA" dirty="0"/>
              <a:t>Захист викривачів. Механізми захисту інформаторів створюють додаткові умови для виявлення корупційних схем. </a:t>
            </a:r>
          </a:p>
          <a:p>
            <a:pPr marL="342900" indent="-342900" algn="just">
              <a:buAutoNum type="arabicPeriod"/>
            </a:pPr>
            <a:r>
              <a:rPr lang="uk-UA" dirty="0"/>
              <a:t>Використання сучасних технологій. Аналітичні програми, моніторинг фінансових операцій і цифровий контроль допомагають швидко виявляти порушення</a:t>
            </a:r>
          </a:p>
        </p:txBody>
      </p:sp>
    </p:spTree>
    <p:extLst>
      <p:ext uri="{BB962C8B-B14F-4D97-AF65-F5344CB8AC3E}">
        <p14:creationId xmlns:p14="http://schemas.microsoft.com/office/powerpoint/2010/main" val="10308072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AD7EFA-D3B3-AAE3-3514-9088A17018A9}"/>
              </a:ext>
            </a:extLst>
          </p:cNvPr>
          <p:cNvSpPr txBox="1"/>
          <p:nvPr/>
        </p:nvSpPr>
        <p:spPr>
          <a:xfrm>
            <a:off x="911257" y="641023"/>
            <a:ext cx="10369485" cy="2431243"/>
          </a:xfrm>
          <a:prstGeom prst="rect">
            <a:avLst/>
          </a:prstGeom>
          <a:noFill/>
        </p:spPr>
        <p:txBody>
          <a:bodyPr wrap="square">
            <a:spAutoFit/>
          </a:bodyPr>
          <a:lstStyle/>
          <a:p>
            <a:pPr algn="just">
              <a:lnSpc>
                <a:spcPts val="1655"/>
              </a:lnSpc>
              <a:spcBef>
                <a:spcPts val="2000"/>
              </a:spcBef>
              <a:buNone/>
            </a:pPr>
            <a:r>
              <a:rPr lang="uk-UA" sz="1800" b="0" i="0" u="none" strike="noStrike" spc="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Питання для обговорення до теми 1. </a:t>
            </a:r>
            <a:r>
              <a:rPr lang="uk-UA" sz="1800" dirty="0">
                <a:solidFill>
                  <a:srgbClr val="000000"/>
                </a:solidFill>
                <a:effectLst/>
                <a:latin typeface="Times New Roman" panose="02020603050405020304" pitchFamily="18" charset="0"/>
                <a:ea typeface="Times New Roman" panose="02020603050405020304" pitchFamily="18" charset="0"/>
              </a:rPr>
              <a:t>Еволюція сутності та поняття корупції в міжнародному вимірі: історико-правові підходи, причини та стандарти протидії.</a:t>
            </a:r>
            <a:endParaRPr lang="uk-UA" sz="2000" dirty="0">
              <a:effectLst/>
              <a:latin typeface="Times New Roman" panose="02020603050405020304" pitchFamily="18" charset="0"/>
              <a:ea typeface="Times New Roman" panose="02020603050405020304" pitchFamily="18" charset="0"/>
            </a:endParaRPr>
          </a:p>
          <a:p>
            <a:pPr marL="342900" lvl="0" indent="-342900" algn="just">
              <a:lnSpc>
                <a:spcPts val="1655"/>
              </a:lnSpc>
              <a:spcBef>
                <a:spcPts val="2000"/>
              </a:spcBef>
              <a:buClr>
                <a:srgbClr val="000000"/>
              </a:buClr>
              <a:buSzPts val="1200"/>
              <a:buFont typeface="+mj-lt"/>
              <a:buAutoNum type="arabicPeriod"/>
              <a:tabLst>
                <a:tab pos="189230" algn="l"/>
              </a:tabLst>
            </a:pPr>
            <a:r>
              <a:rPr lang="uk-UA" sz="1800" u="none" strike="noStrike" spc="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Основні теоретичні підходи до розуміння корупції (класичний, сучасний, соціологічний, правовий).</a:t>
            </a:r>
            <a:endParaRPr lang="uk-UA" sz="20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ts val="1655"/>
              </a:lnSpc>
              <a:spcBef>
                <a:spcPts val="2000"/>
              </a:spcBef>
              <a:buClr>
                <a:srgbClr val="000000"/>
              </a:buClr>
              <a:buSzPts val="1200"/>
              <a:buFont typeface="+mj-lt"/>
              <a:buAutoNum type="arabicPeriod"/>
              <a:tabLst>
                <a:tab pos="189230" algn="l"/>
              </a:tabLst>
            </a:pPr>
            <a:r>
              <a:rPr lang="uk-UA" sz="1800" u="none" strike="noStrike" spc="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Вплив глобальних історичних процесів на формування антикорупційного законодавства.</a:t>
            </a:r>
            <a:endParaRPr lang="uk-UA" sz="2000" u="none" strike="noStrike" spc="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ts val="1655"/>
              </a:lnSpc>
              <a:spcBef>
                <a:spcPts val="2000"/>
              </a:spcBef>
              <a:buClr>
                <a:srgbClr val="000000"/>
              </a:buClr>
              <a:buSzPts val="1200"/>
              <a:buFont typeface="+mj-lt"/>
              <a:buAutoNum type="arabicPeriod"/>
              <a:tabLst>
                <a:tab pos="189230" algn="l"/>
              </a:tabLst>
            </a:pPr>
            <a:r>
              <a:rPr lang="uk-UA" sz="1800" u="none" strike="noStrike" spc="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Соціальні, економічні та політичні чинники корупції у </a:t>
            </a:r>
            <a:r>
              <a:rPr lang="uk-UA" sz="1800" u="none" strike="noStrike" spc="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різних країнах</a:t>
            </a:r>
            <a:endParaRPr lang="uk-UA" sz="20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lnSpc>
                <a:spcPts val="1655"/>
              </a:lnSpc>
              <a:spcBef>
                <a:spcPts val="2000"/>
              </a:spcBef>
              <a:buClr>
                <a:srgbClr val="000000"/>
              </a:buClr>
              <a:buSzPts val="1200"/>
              <a:buFont typeface="+mj-lt"/>
              <a:buAutoNum type="arabicPeriod"/>
              <a:tabLst>
                <a:tab pos="189230" algn="l"/>
              </a:tabLst>
            </a:pPr>
            <a:r>
              <a:rPr lang="ru-RU" sz="1800">
                <a:solidFill>
                  <a:srgbClr val="000000"/>
                </a:solidFill>
                <a:effectLst/>
                <a:latin typeface="Times New Roman" panose="02020603050405020304" pitchFamily="18" charset="0"/>
                <a:ea typeface="Times New Roman" panose="02020603050405020304" pitchFamily="18" charset="0"/>
              </a:rPr>
              <a:t>Транснаціональна</a:t>
            </a:r>
            <a:r>
              <a:rPr lang="ru-RU" sz="1800" dirty="0">
                <a:solidFill>
                  <a:srgbClr val="000000"/>
                </a:solidFill>
                <a:effectLst/>
                <a:latin typeface="Times New Roman" panose="02020603050405020304" pitchFamily="18" charset="0"/>
                <a:ea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rPr>
              <a:t>корупція</a:t>
            </a:r>
            <a:r>
              <a:rPr lang="ru-RU" sz="1800" dirty="0">
                <a:solidFill>
                  <a:srgbClr val="000000"/>
                </a:solidFill>
                <a:effectLst/>
                <a:latin typeface="Times New Roman" panose="02020603050405020304" pitchFamily="18" charset="0"/>
                <a:ea typeface="Times New Roman" panose="02020603050405020304" pitchFamily="18" charset="0"/>
              </a:rPr>
              <a:t> та </a:t>
            </a:r>
            <a:r>
              <a:rPr lang="ru-RU" sz="1800" dirty="0" err="1">
                <a:solidFill>
                  <a:srgbClr val="000000"/>
                </a:solidFill>
                <a:effectLst/>
                <a:latin typeface="Times New Roman" panose="02020603050405020304" pitchFamily="18" charset="0"/>
                <a:ea typeface="Times New Roman" panose="02020603050405020304" pitchFamily="18" charset="0"/>
              </a:rPr>
              <a:t>механізми</a:t>
            </a:r>
            <a:r>
              <a:rPr lang="ru-RU" sz="1800" dirty="0">
                <a:solidFill>
                  <a:srgbClr val="000000"/>
                </a:solidFill>
                <a:effectLst/>
                <a:latin typeface="Times New Roman" panose="02020603050405020304" pitchFamily="18" charset="0"/>
                <a:ea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rPr>
              <a:t>її</a:t>
            </a:r>
            <a:r>
              <a:rPr lang="ru-RU" sz="1800" dirty="0">
                <a:solidFill>
                  <a:srgbClr val="000000"/>
                </a:solidFill>
                <a:effectLst/>
                <a:latin typeface="Times New Roman" panose="02020603050405020304" pitchFamily="18" charset="0"/>
                <a:ea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rPr>
              <a:t>запобігання</a:t>
            </a:r>
            <a:r>
              <a:rPr lang="ru-RU" sz="1800" dirty="0">
                <a:solidFill>
                  <a:srgbClr val="000000"/>
                </a:solidFill>
                <a:effectLst/>
                <a:latin typeface="Times New Roman" panose="02020603050405020304" pitchFamily="18" charset="0"/>
                <a:ea typeface="Times New Roman" panose="02020603050405020304" pitchFamily="18" charset="0"/>
              </a:rPr>
              <a:t>.</a:t>
            </a:r>
            <a:endParaRPr lang="uk-UA" dirty="0"/>
          </a:p>
        </p:txBody>
      </p:sp>
    </p:spTree>
    <p:extLst>
      <p:ext uri="{BB962C8B-B14F-4D97-AF65-F5344CB8AC3E}">
        <p14:creationId xmlns:p14="http://schemas.microsoft.com/office/powerpoint/2010/main" val="2400300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E7AABB5-586E-F4BB-508C-3D5B2B7D1DFC}"/>
              </a:ext>
            </a:extLst>
          </p:cNvPr>
          <p:cNvSpPr txBox="1"/>
          <p:nvPr/>
        </p:nvSpPr>
        <p:spPr>
          <a:xfrm>
            <a:off x="1178352" y="277270"/>
            <a:ext cx="9841582" cy="528350"/>
          </a:xfrm>
          <a:prstGeom prst="rect">
            <a:avLst/>
          </a:prstGeom>
          <a:noFill/>
        </p:spPr>
        <p:txBody>
          <a:bodyPr wrap="square">
            <a:spAutoFit/>
          </a:bodyPr>
          <a:lstStyle/>
          <a:p>
            <a:pPr algn="just">
              <a:lnSpc>
                <a:spcPts val="1655"/>
              </a:lnSpc>
              <a:spcBef>
                <a:spcPts val="2000"/>
              </a:spcBef>
              <a:buNone/>
              <a:tabLst>
                <a:tab pos="659130" algn="l"/>
              </a:tabLst>
            </a:pPr>
            <a:r>
              <a:rPr lang="uk-UA" sz="1800" dirty="0">
                <a:effectLst/>
                <a:latin typeface="Times New Roman" panose="02020603050405020304" pitchFamily="18" charset="0"/>
                <a:ea typeface="Times New Roman" panose="02020603050405020304" pitchFamily="18" charset="0"/>
              </a:rPr>
              <a:t>1. Підходи до теоретичного розуміння терміну «корупція» у міжнародному праві та практиці (ООН, Рада Європи, ЄС, OECD).</a:t>
            </a:r>
          </a:p>
        </p:txBody>
      </p:sp>
      <p:sp>
        <p:nvSpPr>
          <p:cNvPr id="9" name="TextBox 8">
            <a:extLst>
              <a:ext uri="{FF2B5EF4-FFF2-40B4-BE49-F238E27FC236}">
                <a16:creationId xmlns:a16="http://schemas.microsoft.com/office/drawing/2014/main" id="{317A8C75-8C6C-93D0-1A39-36F3C3604D45}"/>
              </a:ext>
            </a:extLst>
          </p:cNvPr>
          <p:cNvSpPr txBox="1"/>
          <p:nvPr/>
        </p:nvSpPr>
        <p:spPr>
          <a:xfrm>
            <a:off x="546755" y="1051710"/>
            <a:ext cx="10925666" cy="1200329"/>
          </a:xfrm>
          <a:prstGeom prst="rect">
            <a:avLst/>
          </a:prstGeom>
          <a:noFill/>
        </p:spPr>
        <p:txBody>
          <a:bodyPr wrap="square">
            <a:spAutoFit/>
          </a:bodyPr>
          <a:lstStyle/>
          <a:p>
            <a:pPr algn="just"/>
            <a:r>
              <a:rPr lang="ru-RU" dirty="0"/>
              <a:t> У </a:t>
            </a:r>
            <a:r>
              <a:rPr lang="ru-RU" dirty="0" err="1"/>
              <a:t>Резолюції</a:t>
            </a:r>
            <a:r>
              <a:rPr lang="ru-RU" dirty="0"/>
              <a:t> «</a:t>
            </a:r>
            <a:r>
              <a:rPr lang="ru-RU" dirty="0" err="1"/>
              <a:t>Практичні</a:t>
            </a:r>
            <a:r>
              <a:rPr lang="ru-RU" dirty="0"/>
              <a:t> заходи </a:t>
            </a:r>
            <a:r>
              <a:rPr lang="ru-RU" dirty="0" err="1"/>
              <a:t>боротьби</a:t>
            </a:r>
            <a:r>
              <a:rPr lang="ru-RU" dirty="0"/>
              <a:t> з </a:t>
            </a:r>
            <a:r>
              <a:rPr lang="ru-RU" dirty="0" err="1"/>
              <a:t>корупцією</a:t>
            </a:r>
            <a:r>
              <a:rPr lang="ru-RU" dirty="0"/>
              <a:t>», </a:t>
            </a:r>
            <a:r>
              <a:rPr lang="ru-RU" dirty="0" err="1"/>
              <a:t>прийнятій</a:t>
            </a:r>
            <a:r>
              <a:rPr lang="ru-RU" dirty="0"/>
              <a:t> на VIII </a:t>
            </a:r>
            <a:r>
              <a:rPr lang="ru-RU" dirty="0" err="1"/>
              <a:t>Конгресі</a:t>
            </a:r>
            <a:r>
              <a:rPr lang="ru-RU" dirty="0"/>
              <a:t> ООН з </a:t>
            </a:r>
            <a:r>
              <a:rPr lang="ru-RU" dirty="0" err="1"/>
              <a:t>запобігання</a:t>
            </a:r>
            <a:r>
              <a:rPr lang="ru-RU" dirty="0"/>
              <a:t> </a:t>
            </a:r>
            <a:r>
              <a:rPr lang="ru-RU" dirty="0" err="1"/>
              <a:t>злочинності</a:t>
            </a:r>
            <a:r>
              <a:rPr lang="ru-RU" dirty="0"/>
              <a:t> (Гавана, 1990), </a:t>
            </a:r>
            <a:r>
              <a:rPr lang="ru-RU" dirty="0" err="1"/>
              <a:t>корупцію</a:t>
            </a:r>
            <a:r>
              <a:rPr lang="ru-RU" dirty="0"/>
              <a:t> </a:t>
            </a:r>
            <a:r>
              <a:rPr lang="ru-RU" dirty="0" err="1"/>
              <a:t>визначено</a:t>
            </a:r>
            <a:r>
              <a:rPr lang="ru-RU" dirty="0"/>
              <a:t> як «</a:t>
            </a:r>
            <a:r>
              <a:rPr lang="ru-RU" dirty="0" err="1"/>
              <a:t>порушення</a:t>
            </a:r>
            <a:r>
              <a:rPr lang="ru-RU" dirty="0"/>
              <a:t> </a:t>
            </a:r>
            <a:r>
              <a:rPr lang="ru-RU" dirty="0" err="1"/>
              <a:t>етичного</a:t>
            </a:r>
            <a:r>
              <a:rPr lang="ru-RU" dirty="0"/>
              <a:t> (морального), </a:t>
            </a:r>
            <a:r>
              <a:rPr lang="ru-RU" dirty="0" err="1"/>
              <a:t>дисциплінарного</a:t>
            </a:r>
            <a:r>
              <a:rPr lang="ru-RU" dirty="0"/>
              <a:t>, </a:t>
            </a:r>
            <a:r>
              <a:rPr lang="ru-RU" dirty="0" err="1"/>
              <a:t>адміністративного</a:t>
            </a:r>
            <a:r>
              <a:rPr lang="ru-RU" dirty="0"/>
              <a:t>, </a:t>
            </a:r>
            <a:r>
              <a:rPr lang="ru-RU" dirty="0" err="1"/>
              <a:t>кримінального</a:t>
            </a:r>
            <a:r>
              <a:rPr lang="ru-RU" dirty="0"/>
              <a:t> характеру, </a:t>
            </a:r>
            <a:r>
              <a:rPr lang="ru-RU" dirty="0" err="1"/>
              <a:t>що</a:t>
            </a:r>
            <a:r>
              <a:rPr lang="ru-RU" dirty="0"/>
              <a:t> проявились у </a:t>
            </a:r>
            <a:r>
              <a:rPr lang="ru-RU" dirty="0" err="1"/>
              <a:t>протизаконному</a:t>
            </a:r>
            <a:r>
              <a:rPr lang="ru-RU" dirty="0"/>
              <a:t> </a:t>
            </a:r>
            <a:r>
              <a:rPr lang="ru-RU" dirty="0" err="1"/>
              <a:t>використанні</a:t>
            </a:r>
            <a:r>
              <a:rPr lang="ru-RU" dirty="0"/>
              <a:t> </a:t>
            </a:r>
            <a:r>
              <a:rPr lang="ru-RU" dirty="0" err="1"/>
              <a:t>свого</a:t>
            </a:r>
            <a:r>
              <a:rPr lang="ru-RU" dirty="0"/>
              <a:t> </a:t>
            </a:r>
            <a:r>
              <a:rPr lang="ru-RU" dirty="0" err="1"/>
              <a:t>службового</a:t>
            </a:r>
            <a:r>
              <a:rPr lang="ru-RU" dirty="0"/>
              <a:t> становища </a:t>
            </a:r>
            <a:r>
              <a:rPr lang="ru-RU" dirty="0" err="1"/>
              <a:t>суб'єктом</a:t>
            </a:r>
            <a:r>
              <a:rPr lang="ru-RU" dirty="0"/>
              <a:t> </a:t>
            </a:r>
            <a:r>
              <a:rPr lang="ru-RU" dirty="0" err="1"/>
              <a:t>корупційної</a:t>
            </a:r>
            <a:r>
              <a:rPr lang="ru-RU" dirty="0"/>
              <a:t> </a:t>
            </a:r>
            <a:r>
              <a:rPr lang="ru-RU" dirty="0" err="1"/>
              <a:t>діяльності</a:t>
            </a:r>
            <a:r>
              <a:rPr lang="ru-RU" dirty="0"/>
              <a:t>». </a:t>
            </a:r>
            <a:endParaRPr lang="uk-UA" dirty="0"/>
          </a:p>
        </p:txBody>
      </p:sp>
      <p:sp>
        <p:nvSpPr>
          <p:cNvPr id="11" name="TextBox 10">
            <a:extLst>
              <a:ext uri="{FF2B5EF4-FFF2-40B4-BE49-F238E27FC236}">
                <a16:creationId xmlns:a16="http://schemas.microsoft.com/office/drawing/2014/main" id="{69325FDE-9E10-C7E3-B053-1FFDD2419503}"/>
              </a:ext>
            </a:extLst>
          </p:cNvPr>
          <p:cNvSpPr txBox="1"/>
          <p:nvPr/>
        </p:nvSpPr>
        <p:spPr>
          <a:xfrm>
            <a:off x="473696" y="2402646"/>
            <a:ext cx="11243822" cy="1477328"/>
          </a:xfrm>
          <a:prstGeom prst="rect">
            <a:avLst/>
          </a:prstGeom>
          <a:noFill/>
        </p:spPr>
        <p:txBody>
          <a:bodyPr wrap="square">
            <a:spAutoFit/>
          </a:bodyPr>
          <a:lstStyle/>
          <a:p>
            <a:pPr algn="just"/>
            <a:r>
              <a:rPr lang="uk-UA" dirty="0"/>
              <a:t>Інший документ ООН (Довідковий документ про міжнародну боротьбу з корупцією) тлумачить поняття корупції як «зловживання державною владою для одержання вигоди в особистих цілях». Таким чином, корупція - це складне соціальне явище, що негативно впливає на всі аспекти політичного і соціально-економічного розвитку суспільства і держави. Воно полягає як у протиправних діях (бездіяльності), так і неетичних (аморальних) вчинках.</a:t>
            </a:r>
          </a:p>
        </p:txBody>
      </p:sp>
    </p:spTree>
    <p:extLst>
      <p:ext uri="{BB962C8B-B14F-4D97-AF65-F5344CB8AC3E}">
        <p14:creationId xmlns:p14="http://schemas.microsoft.com/office/powerpoint/2010/main" val="373582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DCA47033-E36E-D25C-8707-7AE0558B55F2}"/>
              </a:ext>
            </a:extLst>
          </p:cNvPr>
          <p:cNvPicPr>
            <a:picLocks noChangeAspect="1"/>
          </p:cNvPicPr>
          <p:nvPr/>
        </p:nvPicPr>
        <p:blipFill>
          <a:blip r:embed="rId2"/>
          <a:srcRect t="2172"/>
          <a:stretch>
            <a:fillRect/>
          </a:stretch>
        </p:blipFill>
        <p:spPr>
          <a:xfrm>
            <a:off x="2385494" y="216815"/>
            <a:ext cx="7421011" cy="6570215"/>
          </a:xfrm>
          <a:prstGeom prst="rect">
            <a:avLst/>
          </a:prstGeom>
        </p:spPr>
      </p:pic>
    </p:spTree>
    <p:extLst>
      <p:ext uri="{BB962C8B-B14F-4D97-AF65-F5344CB8AC3E}">
        <p14:creationId xmlns:p14="http://schemas.microsoft.com/office/powerpoint/2010/main" val="3055263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92C87C6-8BE3-D792-6712-7445FE991C26}"/>
              </a:ext>
            </a:extLst>
          </p:cNvPr>
          <p:cNvSpPr txBox="1"/>
          <p:nvPr/>
        </p:nvSpPr>
        <p:spPr>
          <a:xfrm>
            <a:off x="586820" y="333089"/>
            <a:ext cx="11064710" cy="646331"/>
          </a:xfrm>
          <a:prstGeom prst="rect">
            <a:avLst/>
          </a:prstGeom>
          <a:noFill/>
        </p:spPr>
        <p:txBody>
          <a:bodyPr wrap="square">
            <a:spAutoFit/>
          </a:bodyPr>
          <a:lstStyle/>
          <a:p>
            <a:pPr algn="just"/>
            <a:r>
              <a:rPr lang="ru-RU" dirty="0"/>
              <a:t>У 2003 </a:t>
            </a:r>
            <a:r>
              <a:rPr lang="ru-RU" dirty="0" err="1"/>
              <a:t>році</a:t>
            </a:r>
            <a:r>
              <a:rPr lang="ru-RU" dirty="0"/>
              <a:t> </a:t>
            </a:r>
            <a:r>
              <a:rPr lang="ru-RU" dirty="0" err="1"/>
              <a:t>Єврокомісія</a:t>
            </a:r>
            <a:r>
              <a:rPr lang="ru-RU" dirty="0"/>
              <a:t> представила </a:t>
            </a:r>
            <a:r>
              <a:rPr lang="ru-RU" dirty="0" err="1"/>
              <a:t>визначення</a:t>
            </a:r>
            <a:r>
              <a:rPr lang="ru-RU" dirty="0"/>
              <a:t> </a:t>
            </a:r>
            <a:r>
              <a:rPr lang="ru-RU" dirty="0" err="1"/>
              <a:t>корупції</a:t>
            </a:r>
            <a:r>
              <a:rPr lang="ru-RU" dirty="0"/>
              <a:t> як «</a:t>
            </a:r>
            <a:r>
              <a:rPr lang="ru-RU" dirty="0" err="1"/>
              <a:t>зловживання</a:t>
            </a:r>
            <a:r>
              <a:rPr lang="ru-RU" dirty="0"/>
              <a:t> </a:t>
            </a:r>
            <a:r>
              <a:rPr lang="ru-RU" dirty="0" err="1"/>
              <a:t>владою</a:t>
            </a:r>
            <a:r>
              <a:rPr lang="ru-RU" dirty="0"/>
              <a:t> </a:t>
            </a:r>
            <a:r>
              <a:rPr lang="ru-RU" dirty="0" err="1"/>
              <a:t>заради</a:t>
            </a:r>
            <a:r>
              <a:rPr lang="ru-RU" dirty="0"/>
              <a:t> </a:t>
            </a:r>
            <a:r>
              <a:rPr lang="ru-RU" dirty="0" err="1"/>
              <a:t>особистої</a:t>
            </a:r>
            <a:r>
              <a:rPr lang="ru-RU" dirty="0"/>
              <a:t> </a:t>
            </a:r>
            <a:r>
              <a:rPr lang="ru-RU" dirty="0" err="1"/>
              <a:t>вигоди</a:t>
            </a:r>
            <a:r>
              <a:rPr lang="ru-RU" dirty="0"/>
              <a:t>», </a:t>
            </a:r>
            <a:r>
              <a:rPr lang="ru-RU" dirty="0" err="1"/>
              <a:t>зазначивши</a:t>
            </a:r>
            <a:r>
              <a:rPr lang="ru-RU" dirty="0"/>
              <a:t>, </a:t>
            </a:r>
            <a:r>
              <a:rPr lang="ru-RU" dirty="0" err="1"/>
              <a:t>що</a:t>
            </a:r>
            <a:r>
              <a:rPr lang="ru-RU" dirty="0"/>
              <a:t> даний </a:t>
            </a:r>
            <a:r>
              <a:rPr lang="ru-RU" dirty="0" err="1"/>
              <a:t>термін</a:t>
            </a:r>
            <a:r>
              <a:rPr lang="ru-RU" dirty="0"/>
              <a:t> </a:t>
            </a:r>
            <a:r>
              <a:rPr lang="ru-RU" dirty="0" err="1"/>
              <a:t>підходить</a:t>
            </a:r>
            <a:r>
              <a:rPr lang="ru-RU" dirty="0"/>
              <a:t> для </a:t>
            </a:r>
            <a:r>
              <a:rPr lang="ru-RU" dirty="0" err="1"/>
              <a:t>визначення</a:t>
            </a:r>
            <a:r>
              <a:rPr lang="ru-RU" dirty="0"/>
              <a:t> </a:t>
            </a:r>
            <a:r>
              <a:rPr lang="ru-RU" dirty="0" err="1"/>
              <a:t>корупції</a:t>
            </a:r>
            <a:r>
              <a:rPr lang="ru-RU" dirty="0"/>
              <a:t> і в державному, і в приватному </a:t>
            </a:r>
            <a:r>
              <a:rPr lang="ru-RU" dirty="0" err="1"/>
              <a:t>секторі</a:t>
            </a:r>
            <a:r>
              <a:rPr lang="ru-RU" dirty="0"/>
              <a:t>.</a:t>
            </a:r>
            <a:endParaRPr lang="uk-UA" dirty="0"/>
          </a:p>
        </p:txBody>
      </p:sp>
      <p:sp>
        <p:nvSpPr>
          <p:cNvPr id="7" name="TextBox 6">
            <a:extLst>
              <a:ext uri="{FF2B5EF4-FFF2-40B4-BE49-F238E27FC236}">
                <a16:creationId xmlns:a16="http://schemas.microsoft.com/office/drawing/2014/main" id="{9F6D1277-496E-F7B2-C3F5-AB3497C54067}"/>
              </a:ext>
            </a:extLst>
          </p:cNvPr>
          <p:cNvSpPr txBox="1"/>
          <p:nvPr/>
        </p:nvSpPr>
        <p:spPr>
          <a:xfrm>
            <a:off x="586820" y="1148161"/>
            <a:ext cx="10932735" cy="2862322"/>
          </a:xfrm>
          <a:prstGeom prst="rect">
            <a:avLst/>
          </a:prstGeom>
          <a:noFill/>
        </p:spPr>
        <p:txBody>
          <a:bodyPr wrap="square">
            <a:spAutoFit/>
          </a:bodyPr>
          <a:lstStyle/>
          <a:p>
            <a:pPr algn="just"/>
            <a:r>
              <a:rPr lang="uk-UA" dirty="0"/>
              <a:t>Як показав аналіз, на даний час, в лексиконі Європейського союзу існують два визначення корупції: </a:t>
            </a:r>
          </a:p>
          <a:p>
            <a:pPr algn="just"/>
            <a:r>
              <a:rPr lang="uk-UA" dirty="0"/>
              <a:t>одне більш вузьке, призначене для кримінального права, де корупція визначається як хабарництво, а друге – більш широке, що використовується для проведення превентивної політики: це визначення, яке висунула Європейська Комісія в 2003 році. </a:t>
            </a:r>
          </a:p>
          <a:p>
            <a:pPr algn="just"/>
            <a:r>
              <a:rPr lang="uk-UA" dirty="0"/>
              <a:t>Корупція – це зловживання владою з метою отримання приватної вигоди. Вона набуває різноманітних форм, таких як хабарництво, торгівля впливом, зловживання функціями, непотизм (кумівство), конфлікт інтересів або «відкати» між державним та приватним секторами.</a:t>
            </a:r>
          </a:p>
          <a:p>
            <a:pPr algn="just"/>
            <a:r>
              <a:rPr lang="uk-UA" dirty="0"/>
              <a:t>Договір про функціонування ЄС визнає корупцію «</a:t>
            </a:r>
            <a:r>
              <a:rPr lang="uk-UA" dirty="0" err="1"/>
              <a:t>єврозлочином</a:t>
            </a:r>
            <a:r>
              <a:rPr lang="uk-UA" dirty="0"/>
              <a:t>», зараховуючи її до числа особливо тяжких злочинів з транскордонним виміром, для яких можуть бути встановлені мінімальні правила щодо визначення кримінальних правопорушень та санкцій .</a:t>
            </a:r>
          </a:p>
        </p:txBody>
      </p:sp>
    </p:spTree>
    <p:extLst>
      <p:ext uri="{BB962C8B-B14F-4D97-AF65-F5344CB8AC3E}">
        <p14:creationId xmlns:p14="http://schemas.microsoft.com/office/powerpoint/2010/main" val="721228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6279DE87-84B7-55CF-CB63-6542B0A17125}"/>
              </a:ext>
            </a:extLst>
          </p:cNvPr>
          <p:cNvPicPr>
            <a:picLocks noChangeAspect="1"/>
          </p:cNvPicPr>
          <p:nvPr/>
        </p:nvPicPr>
        <p:blipFill>
          <a:blip r:embed="rId2"/>
          <a:stretch>
            <a:fillRect/>
          </a:stretch>
        </p:blipFill>
        <p:spPr>
          <a:xfrm>
            <a:off x="1781867" y="807780"/>
            <a:ext cx="8383170" cy="4620270"/>
          </a:xfrm>
          <a:prstGeom prst="rect">
            <a:avLst/>
          </a:prstGeom>
        </p:spPr>
      </p:pic>
    </p:spTree>
    <p:extLst>
      <p:ext uri="{BB962C8B-B14F-4D97-AF65-F5344CB8AC3E}">
        <p14:creationId xmlns:p14="http://schemas.microsoft.com/office/powerpoint/2010/main" val="3689242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F1F658B-D5EF-1075-3AFF-BC1DEDFECA34}"/>
              </a:ext>
            </a:extLst>
          </p:cNvPr>
          <p:cNvSpPr txBox="1"/>
          <p:nvPr/>
        </p:nvSpPr>
        <p:spPr>
          <a:xfrm>
            <a:off x="775355" y="703664"/>
            <a:ext cx="9669544" cy="3970318"/>
          </a:xfrm>
          <a:prstGeom prst="rect">
            <a:avLst/>
          </a:prstGeom>
          <a:noFill/>
        </p:spPr>
        <p:txBody>
          <a:bodyPr wrap="square">
            <a:spAutoFit/>
          </a:bodyPr>
          <a:lstStyle/>
          <a:p>
            <a:pPr algn="just"/>
            <a:r>
              <a:rPr lang="uk-UA" dirty="0"/>
              <a:t>Поглибити розуміння сутності корупції дозволяє класифікація її видів за типологічними критеріями. Так, розрізняють різні види корупційних зловживань в залежності від того: </a:t>
            </a:r>
          </a:p>
          <a:p>
            <a:pPr marL="285750" indent="-285750" algn="just">
              <a:buFontTx/>
              <a:buChar char="-"/>
            </a:pPr>
            <a:r>
              <a:rPr lang="uk-UA" dirty="0"/>
              <a:t>хто зловживає службовим положенням (державна, комерційна, політична); </a:t>
            </a:r>
          </a:p>
          <a:p>
            <a:pPr marL="285750" indent="-285750" algn="just">
              <a:buFontTx/>
              <a:buChar char="-"/>
            </a:pPr>
            <a:r>
              <a:rPr lang="uk-UA" dirty="0"/>
              <a:t>хто виступає ініціатором корупційних відносин (вимагання, підкуп); </a:t>
            </a:r>
          </a:p>
          <a:p>
            <a:pPr marL="285750" indent="-285750" algn="just">
              <a:buFontTx/>
              <a:buChar char="-"/>
            </a:pPr>
            <a:r>
              <a:rPr lang="uk-UA" dirty="0"/>
              <a:t>хто є надавачем хабаря (індивідуальний хабар, підприємницький хабар, кримінальний підкуп); </a:t>
            </a:r>
          </a:p>
          <a:p>
            <a:pPr marL="285750" indent="-285750" algn="just">
              <a:buFontTx/>
              <a:buChar char="-"/>
            </a:pPr>
            <a:r>
              <a:rPr lang="uk-UA" dirty="0"/>
              <a:t>ступеня регулярності корупційних </a:t>
            </a:r>
            <a:r>
              <a:rPr lang="uk-UA" dirty="0" err="1"/>
              <a:t>зв’язків</a:t>
            </a:r>
            <a:r>
              <a:rPr lang="uk-UA" dirty="0"/>
              <a:t> (епізодична, систематична, </a:t>
            </a:r>
            <a:r>
              <a:rPr lang="uk-UA" dirty="0" err="1"/>
              <a:t>клептократія</a:t>
            </a:r>
            <a:r>
              <a:rPr lang="uk-UA" dirty="0"/>
              <a:t>); </a:t>
            </a:r>
          </a:p>
          <a:p>
            <a:pPr marL="285750" indent="-285750" algn="just">
              <a:buFontTx/>
              <a:buChar char="-"/>
            </a:pPr>
            <a:r>
              <a:rPr lang="uk-UA" dirty="0"/>
              <a:t>рівня розповсюдження корупційних відносин (низова, верхівкова, міжнародна); </a:t>
            </a:r>
          </a:p>
          <a:p>
            <a:pPr marL="285750" indent="-285750" algn="just">
              <a:buFontTx/>
              <a:buChar char="-"/>
            </a:pPr>
            <a:r>
              <a:rPr lang="uk-UA" dirty="0"/>
              <a:t>цілей корупції з точки зору хабарника (</a:t>
            </a:r>
            <a:r>
              <a:rPr lang="uk-UA" dirty="0" err="1"/>
              <a:t>прискорюючий</a:t>
            </a:r>
            <a:r>
              <a:rPr lang="uk-UA" dirty="0"/>
              <a:t> хабар, гальмуючий хабар, хабар «за прихильне ставлення»; </a:t>
            </a:r>
          </a:p>
          <a:p>
            <a:pPr marL="285750" indent="-285750" algn="just">
              <a:buFontTx/>
              <a:buChar char="-"/>
            </a:pPr>
            <a:r>
              <a:rPr lang="uk-UA" dirty="0"/>
              <a:t>форма вигоди особи, що отримала хабар (грошовий хабар, обмін взаємними послугами (патронаж, непотизм)); </a:t>
            </a:r>
          </a:p>
          <a:p>
            <a:pPr marL="285750" indent="-285750" algn="just">
              <a:buFontTx/>
              <a:buChar char="-"/>
            </a:pPr>
            <a:r>
              <a:rPr lang="uk-UA" dirty="0"/>
              <a:t>ступінь централізації корупційних відносин (децентралізована корупція, централізована корупція «знизу – вгору», централізована корупція «згори – вниз»).</a:t>
            </a:r>
          </a:p>
        </p:txBody>
      </p:sp>
    </p:spTree>
    <p:extLst>
      <p:ext uri="{BB962C8B-B14F-4D97-AF65-F5344CB8AC3E}">
        <p14:creationId xmlns:p14="http://schemas.microsoft.com/office/powerpoint/2010/main" val="1760801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2071786F-378B-CF68-5331-E17DBA365506}"/>
              </a:ext>
            </a:extLst>
          </p:cNvPr>
          <p:cNvPicPr>
            <a:picLocks noChangeAspect="1"/>
          </p:cNvPicPr>
          <p:nvPr/>
        </p:nvPicPr>
        <p:blipFill>
          <a:blip r:embed="rId2"/>
          <a:stretch>
            <a:fillRect/>
          </a:stretch>
        </p:blipFill>
        <p:spPr>
          <a:xfrm>
            <a:off x="1737704" y="1233181"/>
            <a:ext cx="8716591" cy="4391638"/>
          </a:xfrm>
          <a:prstGeom prst="rect">
            <a:avLst/>
          </a:prstGeom>
        </p:spPr>
      </p:pic>
    </p:spTree>
    <p:extLst>
      <p:ext uri="{BB962C8B-B14F-4D97-AF65-F5344CB8AC3E}">
        <p14:creationId xmlns:p14="http://schemas.microsoft.com/office/powerpoint/2010/main" val="24577682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B8E4120-0A73-C020-42CD-4C7B4A7679D6}"/>
              </a:ext>
            </a:extLst>
          </p:cNvPr>
          <p:cNvSpPr txBox="1"/>
          <p:nvPr/>
        </p:nvSpPr>
        <p:spPr>
          <a:xfrm>
            <a:off x="1218807" y="2422689"/>
            <a:ext cx="9754385" cy="310341"/>
          </a:xfrm>
          <a:prstGeom prst="rect">
            <a:avLst/>
          </a:prstGeom>
          <a:noFill/>
        </p:spPr>
        <p:txBody>
          <a:bodyPr wrap="square">
            <a:spAutoFit/>
          </a:bodyPr>
          <a:lstStyle/>
          <a:p>
            <a:pPr algn="just">
              <a:lnSpc>
                <a:spcPts val="1655"/>
              </a:lnSpc>
              <a:spcBef>
                <a:spcPts val="2000"/>
              </a:spcBef>
              <a:buNone/>
              <a:tabLst>
                <a:tab pos="674370" algn="l"/>
              </a:tabLst>
            </a:pPr>
            <a:r>
              <a:rPr lang="uk-UA" sz="1800" dirty="0">
                <a:effectLst/>
                <a:latin typeface="Times New Roman" panose="02020603050405020304" pitchFamily="18" charset="0"/>
                <a:ea typeface="Times New Roman" panose="02020603050405020304" pitchFamily="18" charset="0"/>
              </a:rPr>
              <a:t>2. Корупція в історико-правовому аспекті: розвиток міжнародних норм і стандартів протидії.</a:t>
            </a:r>
          </a:p>
        </p:txBody>
      </p:sp>
    </p:spTree>
    <p:extLst>
      <p:ext uri="{BB962C8B-B14F-4D97-AF65-F5344CB8AC3E}">
        <p14:creationId xmlns:p14="http://schemas.microsoft.com/office/powerpoint/2010/main" val="1282957535"/>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TotalTime>
  <Words>2593</Words>
  <Application>Microsoft Office PowerPoint</Application>
  <PresentationFormat>Широкий екран</PresentationFormat>
  <Paragraphs>75</Paragraphs>
  <Slides>21</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21</vt:i4>
      </vt:variant>
    </vt:vector>
  </HeadingPairs>
  <TitlesOfParts>
    <vt:vector size="26" baseType="lpstr">
      <vt:lpstr>Arial</vt:lpstr>
      <vt:lpstr>Calibri</vt:lpstr>
      <vt:lpstr>Calibri Light</vt:lpstr>
      <vt:lpstr>Times New Roman</vt:lpstr>
      <vt:lpstr>Тема Office</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User</dc:creator>
  <cp:lastModifiedBy>User</cp:lastModifiedBy>
  <cp:revision>2</cp:revision>
  <dcterms:created xsi:type="dcterms:W3CDTF">2026-01-19T09:16:56Z</dcterms:created>
  <dcterms:modified xsi:type="dcterms:W3CDTF">2026-01-20T12:33:49Z</dcterms:modified>
</cp:coreProperties>
</file>