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353" r:id="rId5"/>
    <p:sldId id="329" r:id="rId6"/>
    <p:sldId id="354" r:id="rId7"/>
    <p:sldId id="331" r:id="rId8"/>
    <p:sldId id="357" r:id="rId9"/>
    <p:sldId id="387" r:id="rId10"/>
    <p:sldId id="358" r:id="rId11"/>
    <p:sldId id="345" r:id="rId12"/>
    <p:sldId id="262" r:id="rId13"/>
    <p:sldId id="263" r:id="rId14"/>
    <p:sldId id="388" r:id="rId15"/>
    <p:sldId id="348" r:id="rId16"/>
    <p:sldId id="359" r:id="rId17"/>
    <p:sldId id="360" r:id="rId18"/>
    <p:sldId id="351" r:id="rId19"/>
    <p:sldId id="349" r:id="rId20"/>
    <p:sldId id="361" r:id="rId21"/>
    <p:sldId id="362" r:id="rId22"/>
    <p:sldId id="363" r:id="rId23"/>
    <p:sldId id="355" r:id="rId24"/>
    <p:sldId id="365" r:id="rId25"/>
    <p:sldId id="366" r:id="rId26"/>
    <p:sldId id="367" r:id="rId27"/>
    <p:sldId id="368" r:id="rId28"/>
    <p:sldId id="369" r:id="rId29"/>
    <p:sldId id="389" r:id="rId30"/>
    <p:sldId id="370" r:id="rId31"/>
    <p:sldId id="371" r:id="rId32"/>
    <p:sldId id="372" r:id="rId33"/>
    <p:sldId id="364"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5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3D9"/>
    <a:srgbClr val="8C6361"/>
    <a:srgbClr val="E77FA7"/>
    <a:srgbClr val="AAD6FF"/>
    <a:srgbClr val="D46058"/>
    <a:srgbClr val="A9D7D9"/>
    <a:srgbClr val="B1A477"/>
    <a:srgbClr val="B2C8CD"/>
    <a:srgbClr val="CCD8D6"/>
    <a:srgbClr val="4F5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6" autoAdjust="0"/>
    <p:restoredTop sz="86260" autoAdjust="0"/>
  </p:normalViewPr>
  <p:slideViewPr>
    <p:cSldViewPr snapToGrid="0">
      <p:cViewPr varScale="1">
        <p:scale>
          <a:sx n="73" d="100"/>
          <a:sy n="73" d="100"/>
        </p:scale>
        <p:origin x="1406" y="62"/>
      </p:cViewPr>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FC39A-0DBA-48A9-9BCD-19B00CAA7C99}" type="doc">
      <dgm:prSet loTypeId="urn:microsoft.com/office/officeart/2005/8/layout/bList2" loCatId="list" qsTypeId="urn:microsoft.com/office/officeart/2005/8/quickstyle/simple1" qsCatId="simple" csTypeId="urn:microsoft.com/office/officeart/2005/8/colors/colorful2" csCatId="colorful" phldr="1"/>
      <dgm:spPr/>
    </dgm:pt>
    <dgm:pt modelId="{D59F3D9B-C52A-41A3-A52C-C27AFE21CBBF}">
      <dgm:prSet phldrT="[Текст]"/>
      <dgm:spPr/>
      <dgm:t>
        <a:bodyPr/>
        <a:lstStyle/>
        <a:p>
          <a:r>
            <a:rPr lang="uk-UA" dirty="0" err="1"/>
            <a:t>Клієнтелізм</a:t>
          </a:r>
          <a:endParaRPr lang="uk-UA" dirty="0"/>
        </a:p>
      </dgm:t>
    </dgm:pt>
    <dgm:pt modelId="{C9F381E7-B663-4CAD-8D1A-46708A508165}" type="parTrans" cxnId="{B4176AC4-AD3E-49BB-B5D8-60AC5BF7DDA3}">
      <dgm:prSet/>
      <dgm:spPr/>
      <dgm:t>
        <a:bodyPr/>
        <a:lstStyle/>
        <a:p>
          <a:endParaRPr lang="uk-UA"/>
        </a:p>
      </dgm:t>
    </dgm:pt>
    <dgm:pt modelId="{D19E6A37-801B-4CB5-A1F2-4E54DC25EA0E}" type="sibTrans" cxnId="{B4176AC4-AD3E-49BB-B5D8-60AC5BF7DDA3}">
      <dgm:prSet/>
      <dgm:spPr/>
      <dgm:t>
        <a:bodyPr/>
        <a:lstStyle/>
        <a:p>
          <a:endParaRPr lang="uk-UA"/>
        </a:p>
      </dgm:t>
    </dgm:pt>
    <dgm:pt modelId="{45C77406-5338-4A2B-A1E6-13D2D2E7FC8B}">
      <dgm:prSet phldrT="[Текст]"/>
      <dgm:spPr/>
      <dgm:t>
        <a:bodyPr/>
        <a:lstStyle/>
        <a:p>
          <a:r>
            <a:rPr lang="uk-UA" dirty="0"/>
            <a:t>Покровительство</a:t>
          </a:r>
        </a:p>
      </dgm:t>
    </dgm:pt>
    <dgm:pt modelId="{8A370FED-E3CB-4B7D-A836-4327516E398B}" type="parTrans" cxnId="{56AD1276-9B05-4D44-BA17-56653023B578}">
      <dgm:prSet/>
      <dgm:spPr/>
      <dgm:t>
        <a:bodyPr/>
        <a:lstStyle/>
        <a:p>
          <a:endParaRPr lang="uk-UA"/>
        </a:p>
      </dgm:t>
    </dgm:pt>
    <dgm:pt modelId="{8785E844-1FD8-4D0C-A7E6-5FD689AE5DE9}" type="sibTrans" cxnId="{56AD1276-9B05-4D44-BA17-56653023B578}">
      <dgm:prSet/>
      <dgm:spPr/>
      <dgm:t>
        <a:bodyPr/>
        <a:lstStyle/>
        <a:p>
          <a:endParaRPr lang="uk-UA"/>
        </a:p>
      </dgm:t>
    </dgm:pt>
    <dgm:pt modelId="{1BB6B40A-5F35-40CD-B5D7-2F1FD2D1E04F}">
      <dgm:prSet phldrT="[Текст]"/>
      <dgm:spPr/>
      <dgm:t>
        <a:bodyPr/>
        <a:lstStyle/>
        <a:p>
          <a:r>
            <a:rPr lang="uk-UA" dirty="0" err="1"/>
            <a:t>Патримоніалізм</a:t>
          </a:r>
          <a:endParaRPr lang="uk-UA" dirty="0"/>
        </a:p>
      </dgm:t>
    </dgm:pt>
    <dgm:pt modelId="{C9EAE320-8D8C-4F92-8A0B-3F2228B2EEFB}" type="parTrans" cxnId="{4CDC52D3-36A8-4B2C-A9EB-6B9A6757F065}">
      <dgm:prSet/>
      <dgm:spPr/>
      <dgm:t>
        <a:bodyPr/>
        <a:lstStyle/>
        <a:p>
          <a:endParaRPr lang="uk-UA"/>
        </a:p>
      </dgm:t>
    </dgm:pt>
    <dgm:pt modelId="{D77A1DEA-CCE1-481A-9E21-9B506CA60AA9}" type="sibTrans" cxnId="{4CDC52D3-36A8-4B2C-A9EB-6B9A6757F065}">
      <dgm:prSet/>
      <dgm:spPr/>
      <dgm:t>
        <a:bodyPr/>
        <a:lstStyle/>
        <a:p>
          <a:endParaRPr lang="uk-UA"/>
        </a:p>
      </dgm:t>
    </dgm:pt>
    <dgm:pt modelId="{0F986BBF-2730-4122-862A-36B3578FC908}">
      <dgm:prSet custT="1"/>
      <dgm:spPr/>
      <dgm:t>
        <a:bodyPr/>
        <a:lstStyle/>
        <a:p>
          <a:pPr algn="just"/>
          <a:r>
            <a:rPr lang="uk-UA" sz="1400" dirty="0"/>
            <a:t>Соціальне явище, яке характеризується формуванням домінування, панування і підпорядкування, залежності та незалежності за принципом патрон-клієнтських відношень. У цих відношеннях одна із сторін — патрон — є панівною, а друга — клієнт — залежною. Стійкий відновлюваний зразок поведінки керівників та підлеглих. Особистісні відносини «патронів» та «клієнтів».</a:t>
          </a:r>
        </a:p>
      </dgm:t>
    </dgm:pt>
    <dgm:pt modelId="{C0D3CA6C-3FA7-403E-859B-356FB2622026}" type="parTrans" cxnId="{CAAF3372-B044-4789-A40C-CE5188C2DDE3}">
      <dgm:prSet/>
      <dgm:spPr/>
      <dgm:t>
        <a:bodyPr/>
        <a:lstStyle/>
        <a:p>
          <a:endParaRPr lang="uk-UA"/>
        </a:p>
      </dgm:t>
    </dgm:pt>
    <dgm:pt modelId="{84E77DC4-C242-45E3-BF94-12A4FA5CB338}" type="sibTrans" cxnId="{CAAF3372-B044-4789-A40C-CE5188C2DDE3}">
      <dgm:prSet/>
      <dgm:spPr/>
      <dgm:t>
        <a:bodyPr/>
        <a:lstStyle/>
        <a:p>
          <a:endParaRPr lang="uk-UA"/>
        </a:p>
      </dgm:t>
    </dgm:pt>
    <dgm:pt modelId="{D28941F0-12D5-4687-9768-AA5C6C81456D}">
      <dgm:prSet custT="1"/>
      <dgm:spPr/>
      <dgm:t>
        <a:bodyPr/>
        <a:lstStyle/>
        <a:p>
          <a:pPr algn="just"/>
          <a:r>
            <a:rPr lang="ru-RU" sz="1600" dirty="0" err="1"/>
            <a:t>Захист</a:t>
          </a:r>
          <a:r>
            <a:rPr lang="ru-RU" sz="1600" dirty="0"/>
            <a:t>, </a:t>
          </a:r>
          <a:r>
            <a:rPr lang="ru-RU" sz="1600" dirty="0" err="1"/>
            <a:t>заступництво</a:t>
          </a:r>
          <a:r>
            <a:rPr lang="ru-RU" sz="1600" dirty="0"/>
            <a:t>, </a:t>
          </a:r>
          <a:r>
            <a:rPr lang="ru-RU" sz="1600" dirty="0" err="1"/>
            <a:t>допомога</a:t>
          </a:r>
          <a:r>
            <a:rPr lang="ru-RU" sz="1600" dirty="0"/>
            <a:t>, </a:t>
          </a:r>
          <a:r>
            <a:rPr lang="ru-RU" sz="1600" dirty="0" err="1"/>
            <a:t>що</a:t>
          </a:r>
          <a:r>
            <a:rPr lang="ru-RU" sz="1600" dirty="0"/>
            <a:t> </a:t>
          </a:r>
          <a:r>
            <a:rPr lang="ru-RU" sz="1600" dirty="0" err="1"/>
            <a:t>надаються</a:t>
          </a:r>
          <a:r>
            <a:rPr lang="ru-RU" sz="1600" dirty="0"/>
            <a:t> будь-кому, </a:t>
          </a:r>
          <a:r>
            <a:rPr lang="ru-RU" sz="1600" dirty="0" err="1"/>
            <a:t>що</a:t>
          </a:r>
          <a:r>
            <a:rPr lang="ru-RU" sz="1600" dirty="0"/>
            <a:t> </a:t>
          </a:r>
          <a:r>
            <a:rPr lang="ru-RU" sz="1600" dirty="0" err="1"/>
            <a:t>має</a:t>
          </a:r>
          <a:r>
            <a:rPr lang="ru-RU" sz="1600" dirty="0"/>
            <a:t> </a:t>
          </a:r>
          <a:r>
            <a:rPr lang="ru-RU" sz="1600" dirty="0" err="1"/>
            <a:t>нижчу</a:t>
          </a:r>
          <a:r>
            <a:rPr lang="ru-RU" sz="1600" dirty="0"/>
            <a:t> </a:t>
          </a:r>
          <a:r>
            <a:rPr lang="ru-RU" sz="1600" dirty="0" err="1"/>
            <a:t>позицію</a:t>
          </a:r>
          <a:endParaRPr lang="uk-UA" sz="1600" dirty="0"/>
        </a:p>
      </dgm:t>
    </dgm:pt>
    <dgm:pt modelId="{78BA4473-D87D-4F7D-B3A6-6CA3AE88AD68}" type="parTrans" cxnId="{2776AFC0-F2A7-4F6D-A183-4A60A1469D43}">
      <dgm:prSet/>
      <dgm:spPr/>
      <dgm:t>
        <a:bodyPr/>
        <a:lstStyle/>
        <a:p>
          <a:endParaRPr lang="uk-UA"/>
        </a:p>
      </dgm:t>
    </dgm:pt>
    <dgm:pt modelId="{4327D766-909E-4E54-8DA4-08A2C9BEE5F6}" type="sibTrans" cxnId="{2776AFC0-F2A7-4F6D-A183-4A60A1469D43}">
      <dgm:prSet/>
      <dgm:spPr/>
      <dgm:t>
        <a:bodyPr/>
        <a:lstStyle/>
        <a:p>
          <a:endParaRPr lang="uk-UA"/>
        </a:p>
      </dgm:t>
    </dgm:pt>
    <dgm:pt modelId="{C38BBB8E-3495-4DC9-93E1-B7B3F46311C3}">
      <dgm:prSet/>
      <dgm:spPr/>
      <dgm:t>
        <a:bodyPr/>
        <a:lstStyle/>
        <a:p>
          <a:pPr algn="just"/>
          <a:r>
            <a:rPr lang="uk-UA" dirty="0"/>
            <a:t>Форма правління, за якої вся влада походить безпосередньо від правителя. Немає різниці між публічним і приватним доменами. Ці режими є автократичними або олігархічними і виключають нижчий, середній і вищий класи від влади. Лідери цих країн зазвичай користуються абсолютною особистою владою</a:t>
          </a:r>
        </a:p>
      </dgm:t>
    </dgm:pt>
    <dgm:pt modelId="{1DA6DC20-E78B-4434-9708-7D97EB670173}" type="parTrans" cxnId="{2427F7FB-D3DF-4054-B9EB-B871B8E9103C}">
      <dgm:prSet/>
      <dgm:spPr/>
      <dgm:t>
        <a:bodyPr/>
        <a:lstStyle/>
        <a:p>
          <a:endParaRPr lang="uk-UA"/>
        </a:p>
      </dgm:t>
    </dgm:pt>
    <dgm:pt modelId="{FA24EAC2-8CE0-4B06-8AF6-59369638F2EC}" type="sibTrans" cxnId="{2427F7FB-D3DF-4054-B9EB-B871B8E9103C}">
      <dgm:prSet/>
      <dgm:spPr/>
      <dgm:t>
        <a:bodyPr/>
        <a:lstStyle/>
        <a:p>
          <a:endParaRPr lang="uk-UA"/>
        </a:p>
      </dgm:t>
    </dgm:pt>
    <dgm:pt modelId="{2F90EFDF-DF8C-480E-A524-2E089D11B695}" type="pres">
      <dgm:prSet presAssocID="{64AFC39A-0DBA-48A9-9BCD-19B00CAA7C99}" presName="diagram" presStyleCnt="0">
        <dgm:presLayoutVars>
          <dgm:dir/>
          <dgm:animLvl val="lvl"/>
          <dgm:resizeHandles val="exact"/>
        </dgm:presLayoutVars>
      </dgm:prSet>
      <dgm:spPr/>
    </dgm:pt>
    <dgm:pt modelId="{B3B2C757-C0C3-4C4F-81D9-060F4D158A33}" type="pres">
      <dgm:prSet presAssocID="{D59F3D9B-C52A-41A3-A52C-C27AFE21CBBF}" presName="compNode" presStyleCnt="0"/>
      <dgm:spPr/>
    </dgm:pt>
    <dgm:pt modelId="{CDB948B7-015D-4666-A226-7ADAC2458989}" type="pres">
      <dgm:prSet presAssocID="{D59F3D9B-C52A-41A3-A52C-C27AFE21CBBF}" presName="childRect" presStyleLbl="bgAcc1" presStyleIdx="0" presStyleCnt="3" custLinFactNeighborX="-3613" custLinFactNeighborY="538">
        <dgm:presLayoutVars>
          <dgm:bulletEnabled val="1"/>
        </dgm:presLayoutVars>
      </dgm:prSet>
      <dgm:spPr/>
    </dgm:pt>
    <dgm:pt modelId="{D83C15C4-1132-40CA-BAAB-6122BB81EB8A}" type="pres">
      <dgm:prSet presAssocID="{D59F3D9B-C52A-41A3-A52C-C27AFE21CBBF}" presName="parentText" presStyleLbl="node1" presStyleIdx="0" presStyleCnt="0">
        <dgm:presLayoutVars>
          <dgm:chMax val="0"/>
          <dgm:bulletEnabled val="1"/>
        </dgm:presLayoutVars>
      </dgm:prSet>
      <dgm:spPr/>
    </dgm:pt>
    <dgm:pt modelId="{1BEDB5EF-002D-4C09-8A5D-82393B084465}" type="pres">
      <dgm:prSet presAssocID="{D59F3D9B-C52A-41A3-A52C-C27AFE21CBBF}" presName="parentRect" presStyleLbl="alignNode1" presStyleIdx="0" presStyleCnt="3"/>
      <dgm:spPr/>
    </dgm:pt>
    <dgm:pt modelId="{3A821B6E-BFB8-4D5C-9B84-45668F11A4B0}" type="pres">
      <dgm:prSet presAssocID="{D59F3D9B-C52A-41A3-A52C-C27AFE21CBBF}" presName="adorn" presStyleLbl="fgAccFollow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male Profile with solid fill"/>
        </a:ext>
      </dgm:extLst>
    </dgm:pt>
    <dgm:pt modelId="{5C2F2808-69D3-487D-8B8C-84194903AE25}" type="pres">
      <dgm:prSet presAssocID="{D19E6A37-801B-4CB5-A1F2-4E54DC25EA0E}" presName="sibTrans" presStyleLbl="sibTrans2D1" presStyleIdx="0" presStyleCnt="0"/>
      <dgm:spPr/>
    </dgm:pt>
    <dgm:pt modelId="{B14675B8-29F4-40EA-BBF0-F0F06CCB6B49}" type="pres">
      <dgm:prSet presAssocID="{45C77406-5338-4A2B-A1E6-13D2D2E7FC8B}" presName="compNode" presStyleCnt="0"/>
      <dgm:spPr/>
    </dgm:pt>
    <dgm:pt modelId="{EC3FEDB3-9A49-40CB-9A39-22D222B6B5CA}" type="pres">
      <dgm:prSet presAssocID="{45C77406-5338-4A2B-A1E6-13D2D2E7FC8B}" presName="childRect" presStyleLbl="bgAcc1" presStyleIdx="1" presStyleCnt="3">
        <dgm:presLayoutVars>
          <dgm:bulletEnabled val="1"/>
        </dgm:presLayoutVars>
      </dgm:prSet>
      <dgm:spPr/>
    </dgm:pt>
    <dgm:pt modelId="{4829DF69-C5EA-4999-9AB7-9E51F06EE682}" type="pres">
      <dgm:prSet presAssocID="{45C77406-5338-4A2B-A1E6-13D2D2E7FC8B}" presName="parentText" presStyleLbl="node1" presStyleIdx="0" presStyleCnt="0">
        <dgm:presLayoutVars>
          <dgm:chMax val="0"/>
          <dgm:bulletEnabled val="1"/>
        </dgm:presLayoutVars>
      </dgm:prSet>
      <dgm:spPr/>
    </dgm:pt>
    <dgm:pt modelId="{EEA8A64D-9809-4A1E-9DA1-6BA974F3BA65}" type="pres">
      <dgm:prSet presAssocID="{45C77406-5338-4A2B-A1E6-13D2D2E7FC8B}" presName="parentRect" presStyleLbl="alignNode1" presStyleIdx="1" presStyleCnt="3"/>
      <dgm:spPr/>
    </dgm:pt>
    <dgm:pt modelId="{F00E1BA3-29CE-4D53-A29B-4A4F1AA3C70E}" type="pres">
      <dgm:prSet presAssocID="{45C77406-5338-4A2B-A1E6-13D2D2E7FC8B}"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ight pointing backhand index with solid fill"/>
        </a:ext>
      </dgm:extLst>
    </dgm:pt>
    <dgm:pt modelId="{78C322BF-C069-443B-9638-02C1219B5E97}" type="pres">
      <dgm:prSet presAssocID="{8785E844-1FD8-4D0C-A7E6-5FD689AE5DE9}" presName="sibTrans" presStyleLbl="sibTrans2D1" presStyleIdx="0" presStyleCnt="0"/>
      <dgm:spPr/>
    </dgm:pt>
    <dgm:pt modelId="{5838238D-5BFB-41D0-8A4A-4A18170E1440}" type="pres">
      <dgm:prSet presAssocID="{1BB6B40A-5F35-40CD-B5D7-2F1FD2D1E04F}" presName="compNode" presStyleCnt="0"/>
      <dgm:spPr/>
    </dgm:pt>
    <dgm:pt modelId="{346DE5A6-4876-4B6E-B789-7FC4E42E2F7D}" type="pres">
      <dgm:prSet presAssocID="{1BB6B40A-5F35-40CD-B5D7-2F1FD2D1E04F}" presName="childRect" presStyleLbl="bgAcc1" presStyleIdx="2" presStyleCnt="3">
        <dgm:presLayoutVars>
          <dgm:bulletEnabled val="1"/>
        </dgm:presLayoutVars>
      </dgm:prSet>
      <dgm:spPr/>
    </dgm:pt>
    <dgm:pt modelId="{60470467-CD73-456B-A657-151AC8923A13}" type="pres">
      <dgm:prSet presAssocID="{1BB6B40A-5F35-40CD-B5D7-2F1FD2D1E04F}" presName="parentText" presStyleLbl="node1" presStyleIdx="0" presStyleCnt="0">
        <dgm:presLayoutVars>
          <dgm:chMax val="0"/>
          <dgm:bulletEnabled val="1"/>
        </dgm:presLayoutVars>
      </dgm:prSet>
      <dgm:spPr/>
    </dgm:pt>
    <dgm:pt modelId="{C2E57215-1C1D-486C-B618-948BA9649587}" type="pres">
      <dgm:prSet presAssocID="{1BB6B40A-5F35-40CD-B5D7-2F1FD2D1E04F}" presName="parentRect" presStyleLbl="alignNode1" presStyleIdx="2" presStyleCnt="3"/>
      <dgm:spPr/>
    </dgm:pt>
    <dgm:pt modelId="{8768232B-8A46-4CD2-83ED-F86C3A3528EB}" type="pres">
      <dgm:prSet presAssocID="{1BB6B40A-5F35-40CD-B5D7-2F1FD2D1E04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ngel face outline with solid fill"/>
        </a:ext>
      </dgm:extLst>
    </dgm:pt>
  </dgm:ptLst>
  <dgm:cxnLst>
    <dgm:cxn modelId="{3A93C110-EA6E-4B9F-9838-46CA56B52122}" type="presOf" srcId="{8785E844-1FD8-4D0C-A7E6-5FD689AE5DE9}" destId="{78C322BF-C069-443B-9638-02C1219B5E97}" srcOrd="0" destOrd="0" presId="urn:microsoft.com/office/officeart/2005/8/layout/bList2"/>
    <dgm:cxn modelId="{A6E32129-998A-47B8-8A35-DF3B997C9888}" type="presOf" srcId="{1BB6B40A-5F35-40CD-B5D7-2F1FD2D1E04F}" destId="{C2E57215-1C1D-486C-B618-948BA9649587}" srcOrd="1" destOrd="0" presId="urn:microsoft.com/office/officeart/2005/8/layout/bList2"/>
    <dgm:cxn modelId="{4223B464-ECCD-40B4-9DFF-34EE10A732B6}" type="presOf" srcId="{D59F3D9B-C52A-41A3-A52C-C27AFE21CBBF}" destId="{1BEDB5EF-002D-4C09-8A5D-82393B084465}" srcOrd="1" destOrd="0" presId="urn:microsoft.com/office/officeart/2005/8/layout/bList2"/>
    <dgm:cxn modelId="{3401564A-DB25-4AEE-80E6-55C57A9D423D}" type="presOf" srcId="{0F986BBF-2730-4122-862A-36B3578FC908}" destId="{CDB948B7-015D-4666-A226-7ADAC2458989}" srcOrd="0" destOrd="0" presId="urn:microsoft.com/office/officeart/2005/8/layout/bList2"/>
    <dgm:cxn modelId="{CAAF3372-B044-4789-A40C-CE5188C2DDE3}" srcId="{D59F3D9B-C52A-41A3-A52C-C27AFE21CBBF}" destId="{0F986BBF-2730-4122-862A-36B3578FC908}" srcOrd="0" destOrd="0" parTransId="{C0D3CA6C-3FA7-403E-859B-356FB2622026}" sibTransId="{84E77DC4-C242-45E3-BF94-12A4FA5CB338}"/>
    <dgm:cxn modelId="{56AD1276-9B05-4D44-BA17-56653023B578}" srcId="{64AFC39A-0DBA-48A9-9BCD-19B00CAA7C99}" destId="{45C77406-5338-4A2B-A1E6-13D2D2E7FC8B}" srcOrd="1" destOrd="0" parTransId="{8A370FED-E3CB-4B7D-A836-4327516E398B}" sibTransId="{8785E844-1FD8-4D0C-A7E6-5FD689AE5DE9}"/>
    <dgm:cxn modelId="{874BA57C-1747-4E91-8D49-5B9E0061DE76}" type="presOf" srcId="{45C77406-5338-4A2B-A1E6-13D2D2E7FC8B}" destId="{4829DF69-C5EA-4999-9AB7-9E51F06EE682}" srcOrd="0" destOrd="0" presId="urn:microsoft.com/office/officeart/2005/8/layout/bList2"/>
    <dgm:cxn modelId="{71BF3E8F-6E68-4BC0-AEFF-7146C83854F7}" type="presOf" srcId="{1BB6B40A-5F35-40CD-B5D7-2F1FD2D1E04F}" destId="{60470467-CD73-456B-A657-151AC8923A13}" srcOrd="0" destOrd="0" presId="urn:microsoft.com/office/officeart/2005/8/layout/bList2"/>
    <dgm:cxn modelId="{B5CE9494-E0BD-4812-B97F-9C4A199D4277}" type="presOf" srcId="{D19E6A37-801B-4CB5-A1F2-4E54DC25EA0E}" destId="{5C2F2808-69D3-487D-8B8C-84194903AE25}" srcOrd="0" destOrd="0" presId="urn:microsoft.com/office/officeart/2005/8/layout/bList2"/>
    <dgm:cxn modelId="{ECED4298-89D6-4570-9F62-5A06F1082917}" type="presOf" srcId="{D59F3D9B-C52A-41A3-A52C-C27AFE21CBBF}" destId="{D83C15C4-1132-40CA-BAAB-6122BB81EB8A}" srcOrd="0" destOrd="0" presId="urn:microsoft.com/office/officeart/2005/8/layout/bList2"/>
    <dgm:cxn modelId="{BBF4EC99-56E5-4A14-8456-C0E4E8ACFEBC}" type="presOf" srcId="{D28941F0-12D5-4687-9768-AA5C6C81456D}" destId="{EC3FEDB3-9A49-40CB-9A39-22D222B6B5CA}" srcOrd="0" destOrd="0" presId="urn:microsoft.com/office/officeart/2005/8/layout/bList2"/>
    <dgm:cxn modelId="{212ECAB6-1788-4996-BD33-0030BC175B31}" type="presOf" srcId="{64AFC39A-0DBA-48A9-9BCD-19B00CAA7C99}" destId="{2F90EFDF-DF8C-480E-A524-2E089D11B695}" srcOrd="0" destOrd="0" presId="urn:microsoft.com/office/officeart/2005/8/layout/bList2"/>
    <dgm:cxn modelId="{7928B5BA-3637-4C07-8BF4-1A5F80FD1D23}" type="presOf" srcId="{45C77406-5338-4A2B-A1E6-13D2D2E7FC8B}" destId="{EEA8A64D-9809-4A1E-9DA1-6BA974F3BA65}" srcOrd="1" destOrd="0" presId="urn:microsoft.com/office/officeart/2005/8/layout/bList2"/>
    <dgm:cxn modelId="{2776AFC0-F2A7-4F6D-A183-4A60A1469D43}" srcId="{45C77406-5338-4A2B-A1E6-13D2D2E7FC8B}" destId="{D28941F0-12D5-4687-9768-AA5C6C81456D}" srcOrd="0" destOrd="0" parTransId="{78BA4473-D87D-4F7D-B3A6-6CA3AE88AD68}" sibTransId="{4327D766-909E-4E54-8DA4-08A2C9BEE5F6}"/>
    <dgm:cxn modelId="{B4176AC4-AD3E-49BB-B5D8-60AC5BF7DDA3}" srcId="{64AFC39A-0DBA-48A9-9BCD-19B00CAA7C99}" destId="{D59F3D9B-C52A-41A3-A52C-C27AFE21CBBF}" srcOrd="0" destOrd="0" parTransId="{C9F381E7-B663-4CAD-8D1A-46708A508165}" sibTransId="{D19E6A37-801B-4CB5-A1F2-4E54DC25EA0E}"/>
    <dgm:cxn modelId="{4CDC52D3-36A8-4B2C-A9EB-6B9A6757F065}" srcId="{64AFC39A-0DBA-48A9-9BCD-19B00CAA7C99}" destId="{1BB6B40A-5F35-40CD-B5D7-2F1FD2D1E04F}" srcOrd="2" destOrd="0" parTransId="{C9EAE320-8D8C-4F92-8A0B-3F2228B2EEFB}" sibTransId="{D77A1DEA-CCE1-481A-9E21-9B506CA60AA9}"/>
    <dgm:cxn modelId="{536679D3-05A8-40C4-BA89-BF49E910E50A}" type="presOf" srcId="{C38BBB8E-3495-4DC9-93E1-B7B3F46311C3}" destId="{346DE5A6-4876-4B6E-B789-7FC4E42E2F7D}" srcOrd="0" destOrd="0" presId="urn:microsoft.com/office/officeart/2005/8/layout/bList2"/>
    <dgm:cxn modelId="{2427F7FB-D3DF-4054-B9EB-B871B8E9103C}" srcId="{1BB6B40A-5F35-40CD-B5D7-2F1FD2D1E04F}" destId="{C38BBB8E-3495-4DC9-93E1-B7B3F46311C3}" srcOrd="0" destOrd="0" parTransId="{1DA6DC20-E78B-4434-9708-7D97EB670173}" sibTransId="{FA24EAC2-8CE0-4B06-8AF6-59369638F2EC}"/>
    <dgm:cxn modelId="{9D0A96E1-6A45-4BBE-B0E5-E4E1F69C8DE1}" type="presParOf" srcId="{2F90EFDF-DF8C-480E-A524-2E089D11B695}" destId="{B3B2C757-C0C3-4C4F-81D9-060F4D158A33}" srcOrd="0" destOrd="0" presId="urn:microsoft.com/office/officeart/2005/8/layout/bList2"/>
    <dgm:cxn modelId="{C432E771-48B4-4898-A963-0C2769F697A3}" type="presParOf" srcId="{B3B2C757-C0C3-4C4F-81D9-060F4D158A33}" destId="{CDB948B7-015D-4666-A226-7ADAC2458989}" srcOrd="0" destOrd="0" presId="urn:microsoft.com/office/officeart/2005/8/layout/bList2"/>
    <dgm:cxn modelId="{CEAEAEBD-4E09-4096-B9E7-37C3427C01FC}" type="presParOf" srcId="{B3B2C757-C0C3-4C4F-81D9-060F4D158A33}" destId="{D83C15C4-1132-40CA-BAAB-6122BB81EB8A}" srcOrd="1" destOrd="0" presId="urn:microsoft.com/office/officeart/2005/8/layout/bList2"/>
    <dgm:cxn modelId="{97D8EA78-2D4C-4942-92F6-3FAB13BE87F0}" type="presParOf" srcId="{B3B2C757-C0C3-4C4F-81D9-060F4D158A33}" destId="{1BEDB5EF-002D-4C09-8A5D-82393B084465}" srcOrd="2" destOrd="0" presId="urn:microsoft.com/office/officeart/2005/8/layout/bList2"/>
    <dgm:cxn modelId="{58210B97-CFF1-4CC1-9E74-9D6B129F71F0}" type="presParOf" srcId="{B3B2C757-C0C3-4C4F-81D9-060F4D158A33}" destId="{3A821B6E-BFB8-4D5C-9B84-45668F11A4B0}" srcOrd="3" destOrd="0" presId="urn:microsoft.com/office/officeart/2005/8/layout/bList2"/>
    <dgm:cxn modelId="{5EF7BBC4-A1E5-41EF-A340-67E154CE256D}" type="presParOf" srcId="{2F90EFDF-DF8C-480E-A524-2E089D11B695}" destId="{5C2F2808-69D3-487D-8B8C-84194903AE25}" srcOrd="1" destOrd="0" presId="urn:microsoft.com/office/officeart/2005/8/layout/bList2"/>
    <dgm:cxn modelId="{09423AB6-1C8D-431D-9EE8-A17DFF8042A2}" type="presParOf" srcId="{2F90EFDF-DF8C-480E-A524-2E089D11B695}" destId="{B14675B8-29F4-40EA-BBF0-F0F06CCB6B49}" srcOrd="2" destOrd="0" presId="urn:microsoft.com/office/officeart/2005/8/layout/bList2"/>
    <dgm:cxn modelId="{6C3A8E9C-C0CC-4535-B758-423BE79ADEE9}" type="presParOf" srcId="{B14675B8-29F4-40EA-BBF0-F0F06CCB6B49}" destId="{EC3FEDB3-9A49-40CB-9A39-22D222B6B5CA}" srcOrd="0" destOrd="0" presId="urn:microsoft.com/office/officeart/2005/8/layout/bList2"/>
    <dgm:cxn modelId="{D091A0E7-B50E-428D-BA28-8DD7AA02FCAC}" type="presParOf" srcId="{B14675B8-29F4-40EA-BBF0-F0F06CCB6B49}" destId="{4829DF69-C5EA-4999-9AB7-9E51F06EE682}" srcOrd="1" destOrd="0" presId="urn:microsoft.com/office/officeart/2005/8/layout/bList2"/>
    <dgm:cxn modelId="{092A2AFA-EBD8-4D98-B4D5-F32441808AF3}" type="presParOf" srcId="{B14675B8-29F4-40EA-BBF0-F0F06CCB6B49}" destId="{EEA8A64D-9809-4A1E-9DA1-6BA974F3BA65}" srcOrd="2" destOrd="0" presId="urn:microsoft.com/office/officeart/2005/8/layout/bList2"/>
    <dgm:cxn modelId="{3B2014C3-DEBF-48D2-81EA-2FB9C7A1F5A5}" type="presParOf" srcId="{B14675B8-29F4-40EA-BBF0-F0F06CCB6B49}" destId="{F00E1BA3-29CE-4D53-A29B-4A4F1AA3C70E}" srcOrd="3" destOrd="0" presId="urn:microsoft.com/office/officeart/2005/8/layout/bList2"/>
    <dgm:cxn modelId="{79DFEB5D-194A-4EE2-B85D-910282641C89}" type="presParOf" srcId="{2F90EFDF-DF8C-480E-A524-2E089D11B695}" destId="{78C322BF-C069-443B-9638-02C1219B5E97}" srcOrd="3" destOrd="0" presId="urn:microsoft.com/office/officeart/2005/8/layout/bList2"/>
    <dgm:cxn modelId="{C3E64D69-6F0B-4EA0-A74F-11AEF377DBF5}" type="presParOf" srcId="{2F90EFDF-DF8C-480E-A524-2E089D11B695}" destId="{5838238D-5BFB-41D0-8A4A-4A18170E1440}" srcOrd="4" destOrd="0" presId="urn:microsoft.com/office/officeart/2005/8/layout/bList2"/>
    <dgm:cxn modelId="{F0CA5D6C-2FF1-465E-816D-544496006102}" type="presParOf" srcId="{5838238D-5BFB-41D0-8A4A-4A18170E1440}" destId="{346DE5A6-4876-4B6E-B789-7FC4E42E2F7D}" srcOrd="0" destOrd="0" presId="urn:microsoft.com/office/officeart/2005/8/layout/bList2"/>
    <dgm:cxn modelId="{57BF7B9F-78FE-4819-B86D-3DC47E09C0F1}" type="presParOf" srcId="{5838238D-5BFB-41D0-8A4A-4A18170E1440}" destId="{60470467-CD73-456B-A657-151AC8923A13}" srcOrd="1" destOrd="0" presId="urn:microsoft.com/office/officeart/2005/8/layout/bList2"/>
    <dgm:cxn modelId="{9DC81361-3F37-430D-BB3D-471083CC0BCC}" type="presParOf" srcId="{5838238D-5BFB-41D0-8A4A-4A18170E1440}" destId="{C2E57215-1C1D-486C-B618-948BA9649587}" srcOrd="2" destOrd="0" presId="urn:microsoft.com/office/officeart/2005/8/layout/bList2"/>
    <dgm:cxn modelId="{8C139AB5-87F1-4885-8F7D-1ABB921ECFD8}" type="presParOf" srcId="{5838238D-5BFB-41D0-8A4A-4A18170E1440}" destId="{8768232B-8A46-4CD2-83ED-F86C3A3528E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D0208E-947D-4BC2-B4E2-128F9C0C92F9}" type="doc">
      <dgm:prSet loTypeId="urn:microsoft.com/office/officeart/2005/8/layout/hProcess7" loCatId="process" qsTypeId="urn:microsoft.com/office/officeart/2005/8/quickstyle/simple1" qsCatId="simple" csTypeId="urn:microsoft.com/office/officeart/2005/8/colors/accent3_1" csCatId="accent3" phldr="1"/>
      <dgm:spPr/>
      <dgm:t>
        <a:bodyPr/>
        <a:lstStyle/>
        <a:p>
          <a:endParaRPr lang="uk-UA"/>
        </a:p>
      </dgm:t>
    </dgm:pt>
    <dgm:pt modelId="{0ECB390F-7C53-4C79-996A-DC7401694728}">
      <dgm:prSet phldrT="[Текст]"/>
      <dgm:spPr/>
      <dgm:t>
        <a:bodyPr/>
        <a:lstStyle/>
        <a:p>
          <a:r>
            <a:rPr lang="uk-UA" b="1" dirty="0">
              <a:highlight>
                <a:srgbClr val="E77FA7"/>
              </a:highlight>
            </a:rPr>
            <a:t>Об’єктивні </a:t>
          </a:r>
        </a:p>
      </dgm:t>
    </dgm:pt>
    <dgm:pt modelId="{95EE4FEA-0B42-4D23-8984-EA907C8D4F21}" type="parTrans" cxnId="{1B3AEF9F-EC81-4C9A-9873-6F1BC93560EC}">
      <dgm:prSet/>
      <dgm:spPr/>
      <dgm:t>
        <a:bodyPr/>
        <a:lstStyle/>
        <a:p>
          <a:endParaRPr lang="uk-UA"/>
        </a:p>
      </dgm:t>
    </dgm:pt>
    <dgm:pt modelId="{77F36A4D-1C19-4F43-814C-E38A9C0C3B70}" type="sibTrans" cxnId="{1B3AEF9F-EC81-4C9A-9873-6F1BC93560EC}">
      <dgm:prSet/>
      <dgm:spPr/>
      <dgm:t>
        <a:bodyPr/>
        <a:lstStyle/>
        <a:p>
          <a:endParaRPr lang="uk-UA"/>
        </a:p>
      </dgm:t>
    </dgm:pt>
    <dgm:pt modelId="{8C867D0B-9907-429C-B4D5-E77D930C13F9}">
      <dgm:prSet phldrT="[Текст]"/>
      <dgm:spPr/>
      <dgm:t>
        <a:bodyPr/>
        <a:lstStyle/>
        <a:p>
          <a:r>
            <a:rPr lang="ru-RU" dirty="0" err="1"/>
            <a:t>це</a:t>
          </a:r>
          <a:r>
            <a:rPr lang="ru-RU" dirty="0"/>
            <a:t> </a:t>
          </a:r>
          <a:r>
            <a:rPr lang="ru-RU" dirty="0" err="1"/>
            <a:t>зовнішні</a:t>
          </a:r>
          <a:r>
            <a:rPr lang="ru-RU" dirty="0"/>
            <a:t> </a:t>
          </a:r>
          <a:r>
            <a:rPr lang="ru-RU" dirty="0" err="1"/>
            <a:t>фактори</a:t>
          </a:r>
          <a:r>
            <a:rPr lang="ru-RU" dirty="0"/>
            <a:t>, </a:t>
          </a:r>
          <a:r>
            <a:rPr lang="ru-RU" dirty="0" err="1"/>
            <a:t>які</a:t>
          </a:r>
          <a:r>
            <a:rPr lang="ru-RU" dirty="0"/>
            <a:t> не </a:t>
          </a:r>
          <a:r>
            <a:rPr lang="ru-RU" dirty="0" err="1"/>
            <a:t>залежать</a:t>
          </a:r>
          <a:r>
            <a:rPr lang="ru-RU" dirty="0"/>
            <a:t> </a:t>
          </a:r>
          <a:r>
            <a:rPr lang="ru-RU" dirty="0" err="1"/>
            <a:t>від</a:t>
          </a:r>
          <a:r>
            <a:rPr lang="ru-RU" dirty="0"/>
            <a:t> </a:t>
          </a:r>
          <a:r>
            <a:rPr lang="ru-RU" dirty="0" err="1"/>
            <a:t>волі</a:t>
          </a:r>
          <a:r>
            <a:rPr lang="ru-RU" dirty="0"/>
            <a:t> </a:t>
          </a:r>
          <a:r>
            <a:rPr lang="ru-RU" dirty="0" err="1"/>
            <a:t>окремої</a:t>
          </a:r>
          <a:r>
            <a:rPr lang="ru-RU" dirty="0"/>
            <a:t> </a:t>
          </a:r>
          <a:r>
            <a:rPr lang="ru-RU" dirty="0" err="1"/>
            <a:t>людини</a:t>
          </a:r>
          <a:r>
            <a:rPr lang="ru-RU" dirty="0"/>
            <a:t> і </a:t>
          </a:r>
          <a:r>
            <a:rPr lang="ru-RU" dirty="0" err="1"/>
            <a:t>створюють</a:t>
          </a:r>
          <a:r>
            <a:rPr lang="ru-RU" dirty="0"/>
            <a:t> </a:t>
          </a:r>
          <a:r>
            <a:rPr lang="ru-RU" dirty="0" err="1"/>
            <a:t>умови</a:t>
          </a:r>
          <a:r>
            <a:rPr lang="ru-RU" dirty="0"/>
            <a:t> для </a:t>
          </a:r>
          <a:r>
            <a:rPr lang="ru-RU" dirty="0" err="1"/>
            <a:t>корупції</a:t>
          </a:r>
          <a:r>
            <a:rPr lang="ru-RU" dirty="0"/>
            <a:t>. </a:t>
          </a:r>
          <a:r>
            <a:rPr lang="ru-RU" i="1" dirty="0" err="1">
              <a:solidFill>
                <a:srgbClr val="D46058"/>
              </a:solidFill>
              <a:effectLst>
                <a:outerShdw blurRad="38100" dist="38100" dir="2700000" algn="tl">
                  <a:srgbClr val="000000">
                    <a:alpha val="43137"/>
                  </a:srgbClr>
                </a:outerShdw>
              </a:effectLst>
            </a:rPr>
            <a:t>Наприклад</a:t>
          </a:r>
          <a:r>
            <a:rPr lang="ru-RU" dirty="0"/>
            <a:t>, </a:t>
          </a:r>
          <a:r>
            <a:rPr lang="ru-RU" dirty="0" err="1"/>
            <a:t>недосконалість</a:t>
          </a:r>
          <a:r>
            <a:rPr lang="ru-RU" dirty="0"/>
            <a:t> </a:t>
          </a:r>
          <a:r>
            <a:rPr lang="ru-RU" dirty="0" err="1"/>
            <a:t>законодавства</a:t>
          </a:r>
          <a:r>
            <a:rPr lang="ru-RU" dirty="0"/>
            <a:t> </a:t>
          </a:r>
          <a:r>
            <a:rPr lang="ru-RU" dirty="0" err="1"/>
            <a:t>або</a:t>
          </a:r>
          <a:r>
            <a:rPr lang="ru-RU" dirty="0"/>
            <a:t> </a:t>
          </a:r>
          <a:r>
            <a:rPr lang="ru-RU" dirty="0" err="1"/>
            <a:t>економічна</a:t>
          </a:r>
          <a:r>
            <a:rPr lang="ru-RU" dirty="0"/>
            <a:t> </a:t>
          </a:r>
          <a:r>
            <a:rPr lang="ru-RU" dirty="0" err="1"/>
            <a:t>нестабільність</a:t>
          </a:r>
          <a:r>
            <a:rPr lang="ru-RU" dirty="0"/>
            <a:t>.</a:t>
          </a:r>
          <a:endParaRPr lang="uk-UA" dirty="0"/>
        </a:p>
      </dgm:t>
    </dgm:pt>
    <dgm:pt modelId="{3B01D186-5DF2-4DD9-875D-E22B096BD8E6}" type="parTrans" cxnId="{7AB8B149-9169-4C1C-AB6D-5DA3604975D4}">
      <dgm:prSet/>
      <dgm:spPr/>
      <dgm:t>
        <a:bodyPr/>
        <a:lstStyle/>
        <a:p>
          <a:endParaRPr lang="uk-UA"/>
        </a:p>
      </dgm:t>
    </dgm:pt>
    <dgm:pt modelId="{10EFA759-3721-4F03-BE8A-8A549AD42E16}" type="sibTrans" cxnId="{7AB8B149-9169-4C1C-AB6D-5DA3604975D4}">
      <dgm:prSet/>
      <dgm:spPr/>
      <dgm:t>
        <a:bodyPr/>
        <a:lstStyle/>
        <a:p>
          <a:endParaRPr lang="uk-UA"/>
        </a:p>
      </dgm:t>
    </dgm:pt>
    <dgm:pt modelId="{BF1E3049-DB2F-4515-97B3-16939CB4BBEB}">
      <dgm:prSet phldrT="[Текст]"/>
      <dgm:spPr/>
      <dgm:t>
        <a:bodyPr/>
        <a:lstStyle/>
        <a:p>
          <a:r>
            <a:rPr lang="uk-UA" b="1" dirty="0">
              <a:highlight>
                <a:srgbClr val="AAD6FF"/>
              </a:highlight>
            </a:rPr>
            <a:t>Суб’єктивні</a:t>
          </a:r>
        </a:p>
      </dgm:t>
    </dgm:pt>
    <dgm:pt modelId="{C4508E14-60CE-4345-98F0-FF6B6B3A601E}" type="parTrans" cxnId="{2E20DE6E-2AA2-46E4-BC49-A7809DBB424F}">
      <dgm:prSet/>
      <dgm:spPr/>
      <dgm:t>
        <a:bodyPr/>
        <a:lstStyle/>
        <a:p>
          <a:endParaRPr lang="uk-UA"/>
        </a:p>
      </dgm:t>
    </dgm:pt>
    <dgm:pt modelId="{27728416-4571-48BF-8516-DFAF615B1ED7}" type="sibTrans" cxnId="{2E20DE6E-2AA2-46E4-BC49-A7809DBB424F}">
      <dgm:prSet/>
      <dgm:spPr/>
      <dgm:t>
        <a:bodyPr/>
        <a:lstStyle/>
        <a:p>
          <a:endParaRPr lang="uk-UA"/>
        </a:p>
      </dgm:t>
    </dgm:pt>
    <dgm:pt modelId="{7F7AEB19-7BBD-49FD-AC5E-8C7439208DFD}">
      <dgm:prSet phldrT="[Текст]"/>
      <dgm:spPr/>
      <dgm:t>
        <a:bodyPr/>
        <a:lstStyle/>
        <a:p>
          <a:r>
            <a:rPr lang="uk-UA" dirty="0"/>
            <a:t>це внутрішні фактори, пов'язані з особистими якостями, мотивами та рішеннями індивідів. </a:t>
          </a:r>
          <a:r>
            <a:rPr lang="uk-UA" i="1" dirty="0">
              <a:solidFill>
                <a:srgbClr val="AAD6FF"/>
              </a:solidFill>
              <a:effectLst>
                <a:outerShdw blurRad="38100" dist="38100" dir="2700000" algn="tl">
                  <a:srgbClr val="000000">
                    <a:alpha val="43137"/>
                  </a:srgbClr>
                </a:outerShdw>
              </a:effectLst>
            </a:rPr>
            <a:t>Наприклад</a:t>
          </a:r>
          <a:r>
            <a:rPr lang="uk-UA" dirty="0"/>
            <a:t>, жадібність або низький рівень моральності.</a:t>
          </a:r>
        </a:p>
      </dgm:t>
    </dgm:pt>
    <dgm:pt modelId="{B443059E-B9C0-42CA-BA2D-5631997252DE}" type="parTrans" cxnId="{D9DCD338-8B11-40B9-965D-DBBB9F51A577}">
      <dgm:prSet/>
      <dgm:spPr/>
      <dgm:t>
        <a:bodyPr/>
        <a:lstStyle/>
        <a:p>
          <a:endParaRPr lang="uk-UA"/>
        </a:p>
      </dgm:t>
    </dgm:pt>
    <dgm:pt modelId="{44173853-A895-45C3-8EE3-5C69988B4568}" type="sibTrans" cxnId="{D9DCD338-8B11-40B9-965D-DBBB9F51A577}">
      <dgm:prSet/>
      <dgm:spPr/>
      <dgm:t>
        <a:bodyPr/>
        <a:lstStyle/>
        <a:p>
          <a:endParaRPr lang="uk-UA"/>
        </a:p>
      </dgm:t>
    </dgm:pt>
    <dgm:pt modelId="{B5386142-CD7A-4238-AC19-1202940A38AA}" type="pres">
      <dgm:prSet presAssocID="{8ED0208E-947D-4BC2-B4E2-128F9C0C92F9}" presName="Name0" presStyleCnt="0">
        <dgm:presLayoutVars>
          <dgm:dir/>
          <dgm:animLvl val="lvl"/>
          <dgm:resizeHandles val="exact"/>
        </dgm:presLayoutVars>
      </dgm:prSet>
      <dgm:spPr/>
    </dgm:pt>
    <dgm:pt modelId="{FDE71645-5382-481A-A7EE-DC0D62C9B665}" type="pres">
      <dgm:prSet presAssocID="{0ECB390F-7C53-4C79-996A-DC7401694728}" presName="compositeNode" presStyleCnt="0">
        <dgm:presLayoutVars>
          <dgm:bulletEnabled val="1"/>
        </dgm:presLayoutVars>
      </dgm:prSet>
      <dgm:spPr/>
    </dgm:pt>
    <dgm:pt modelId="{4977B8D6-057D-4D74-AB79-B17BE984D4D8}" type="pres">
      <dgm:prSet presAssocID="{0ECB390F-7C53-4C79-996A-DC7401694728}" presName="bgRect" presStyleLbl="node1" presStyleIdx="0" presStyleCnt="2" custScaleY="105144" custLinFactNeighborY="2539"/>
      <dgm:spPr/>
    </dgm:pt>
    <dgm:pt modelId="{2F74AF0F-DE7D-4E14-8E75-8F6179AE7A9B}" type="pres">
      <dgm:prSet presAssocID="{0ECB390F-7C53-4C79-996A-DC7401694728}" presName="parentNode" presStyleLbl="node1" presStyleIdx="0" presStyleCnt="2">
        <dgm:presLayoutVars>
          <dgm:chMax val="0"/>
          <dgm:bulletEnabled val="1"/>
        </dgm:presLayoutVars>
      </dgm:prSet>
      <dgm:spPr/>
    </dgm:pt>
    <dgm:pt modelId="{4771F629-EC44-40CA-A3C5-0B433227507D}" type="pres">
      <dgm:prSet presAssocID="{0ECB390F-7C53-4C79-996A-DC7401694728}" presName="childNode" presStyleLbl="node1" presStyleIdx="0" presStyleCnt="2">
        <dgm:presLayoutVars>
          <dgm:bulletEnabled val="1"/>
        </dgm:presLayoutVars>
      </dgm:prSet>
      <dgm:spPr/>
    </dgm:pt>
    <dgm:pt modelId="{2914CBEA-1057-4633-8F60-767325B721C8}" type="pres">
      <dgm:prSet presAssocID="{77F36A4D-1C19-4F43-814C-E38A9C0C3B70}" presName="hSp" presStyleCnt="0"/>
      <dgm:spPr/>
    </dgm:pt>
    <dgm:pt modelId="{D7DAD081-9963-4DA9-BE02-EB0A4A773560}" type="pres">
      <dgm:prSet presAssocID="{77F36A4D-1C19-4F43-814C-E38A9C0C3B70}" presName="vProcSp" presStyleCnt="0"/>
      <dgm:spPr/>
    </dgm:pt>
    <dgm:pt modelId="{1B3552D6-EF80-43C4-8B1E-4A67ED5768E2}" type="pres">
      <dgm:prSet presAssocID="{77F36A4D-1C19-4F43-814C-E38A9C0C3B70}" presName="vSp1" presStyleCnt="0"/>
      <dgm:spPr/>
    </dgm:pt>
    <dgm:pt modelId="{6F535C58-BB41-4CDD-9DDC-93BA4830DF8F}" type="pres">
      <dgm:prSet presAssocID="{77F36A4D-1C19-4F43-814C-E38A9C0C3B70}" presName="simulatedConn" presStyleLbl="solidFgAcc1" presStyleIdx="0" presStyleCnt="1"/>
      <dgm:spPr>
        <a:solidFill>
          <a:srgbClr val="93D3D9"/>
        </a:solidFill>
      </dgm:spPr>
    </dgm:pt>
    <dgm:pt modelId="{D284011A-4D9A-4A36-97DA-C725D52A8CDF}" type="pres">
      <dgm:prSet presAssocID="{77F36A4D-1C19-4F43-814C-E38A9C0C3B70}" presName="vSp2" presStyleCnt="0"/>
      <dgm:spPr/>
    </dgm:pt>
    <dgm:pt modelId="{7F1B231C-ABAC-4FAE-8334-01C9DE1D8F05}" type="pres">
      <dgm:prSet presAssocID="{77F36A4D-1C19-4F43-814C-E38A9C0C3B70}" presName="sibTrans" presStyleCnt="0"/>
      <dgm:spPr/>
    </dgm:pt>
    <dgm:pt modelId="{493D4757-9937-4938-A555-C756C36B5DF4}" type="pres">
      <dgm:prSet presAssocID="{BF1E3049-DB2F-4515-97B3-16939CB4BBEB}" presName="compositeNode" presStyleCnt="0">
        <dgm:presLayoutVars>
          <dgm:bulletEnabled val="1"/>
        </dgm:presLayoutVars>
      </dgm:prSet>
      <dgm:spPr/>
    </dgm:pt>
    <dgm:pt modelId="{C85CBD6D-5599-4756-9DE4-AA91C6CD12A6}" type="pres">
      <dgm:prSet presAssocID="{BF1E3049-DB2F-4515-97B3-16939CB4BBEB}" presName="bgRect" presStyleLbl="node1" presStyleIdx="1" presStyleCnt="2" custScaleX="85734" custScaleY="107651"/>
      <dgm:spPr/>
    </dgm:pt>
    <dgm:pt modelId="{5501026A-3862-4920-B99B-7248E3EF0BF2}" type="pres">
      <dgm:prSet presAssocID="{BF1E3049-DB2F-4515-97B3-16939CB4BBEB}" presName="parentNode" presStyleLbl="node1" presStyleIdx="1" presStyleCnt="2">
        <dgm:presLayoutVars>
          <dgm:chMax val="0"/>
          <dgm:bulletEnabled val="1"/>
        </dgm:presLayoutVars>
      </dgm:prSet>
      <dgm:spPr/>
    </dgm:pt>
    <dgm:pt modelId="{E15D96CA-5AF1-44A5-A2AF-ED1D69DD12DC}" type="pres">
      <dgm:prSet presAssocID="{BF1E3049-DB2F-4515-97B3-16939CB4BBEB}" presName="childNode" presStyleLbl="node1" presStyleIdx="1" presStyleCnt="2">
        <dgm:presLayoutVars>
          <dgm:bulletEnabled val="1"/>
        </dgm:presLayoutVars>
      </dgm:prSet>
      <dgm:spPr/>
    </dgm:pt>
  </dgm:ptLst>
  <dgm:cxnLst>
    <dgm:cxn modelId="{6381B902-C8F4-4341-AE5B-8D915812EA93}" type="presOf" srcId="{8C867D0B-9907-429C-B4D5-E77D930C13F9}" destId="{4771F629-EC44-40CA-A3C5-0B433227507D}" srcOrd="0" destOrd="0" presId="urn:microsoft.com/office/officeart/2005/8/layout/hProcess7"/>
    <dgm:cxn modelId="{D9DCD338-8B11-40B9-965D-DBBB9F51A577}" srcId="{BF1E3049-DB2F-4515-97B3-16939CB4BBEB}" destId="{7F7AEB19-7BBD-49FD-AC5E-8C7439208DFD}" srcOrd="0" destOrd="0" parTransId="{B443059E-B9C0-42CA-BA2D-5631997252DE}" sibTransId="{44173853-A895-45C3-8EE3-5C69988B4568}"/>
    <dgm:cxn modelId="{FAC6D85F-4867-420E-BC03-D34ACBA97057}" type="presOf" srcId="{8ED0208E-947D-4BC2-B4E2-128F9C0C92F9}" destId="{B5386142-CD7A-4238-AC19-1202940A38AA}" srcOrd="0" destOrd="0" presId="urn:microsoft.com/office/officeart/2005/8/layout/hProcess7"/>
    <dgm:cxn modelId="{7AB8B149-9169-4C1C-AB6D-5DA3604975D4}" srcId="{0ECB390F-7C53-4C79-996A-DC7401694728}" destId="{8C867D0B-9907-429C-B4D5-E77D930C13F9}" srcOrd="0" destOrd="0" parTransId="{3B01D186-5DF2-4DD9-875D-E22B096BD8E6}" sibTransId="{10EFA759-3721-4F03-BE8A-8A549AD42E16}"/>
    <dgm:cxn modelId="{1E7FB349-D030-46FD-A942-85E3F241B0A8}" type="presOf" srcId="{0ECB390F-7C53-4C79-996A-DC7401694728}" destId="{4977B8D6-057D-4D74-AB79-B17BE984D4D8}" srcOrd="0" destOrd="0" presId="urn:microsoft.com/office/officeart/2005/8/layout/hProcess7"/>
    <dgm:cxn modelId="{2E20DE6E-2AA2-46E4-BC49-A7809DBB424F}" srcId="{8ED0208E-947D-4BC2-B4E2-128F9C0C92F9}" destId="{BF1E3049-DB2F-4515-97B3-16939CB4BBEB}" srcOrd="1" destOrd="0" parTransId="{C4508E14-60CE-4345-98F0-FF6B6B3A601E}" sibTransId="{27728416-4571-48BF-8516-DFAF615B1ED7}"/>
    <dgm:cxn modelId="{5209007B-EA06-4D1B-86E8-1225C7AAC582}" type="presOf" srcId="{7F7AEB19-7BBD-49FD-AC5E-8C7439208DFD}" destId="{E15D96CA-5AF1-44A5-A2AF-ED1D69DD12DC}" srcOrd="0" destOrd="0" presId="urn:microsoft.com/office/officeart/2005/8/layout/hProcess7"/>
    <dgm:cxn modelId="{1B3AEF9F-EC81-4C9A-9873-6F1BC93560EC}" srcId="{8ED0208E-947D-4BC2-B4E2-128F9C0C92F9}" destId="{0ECB390F-7C53-4C79-996A-DC7401694728}" srcOrd="0" destOrd="0" parTransId="{95EE4FEA-0B42-4D23-8984-EA907C8D4F21}" sibTransId="{77F36A4D-1C19-4F43-814C-E38A9C0C3B70}"/>
    <dgm:cxn modelId="{1545DBB3-C3C8-4F18-B7B3-51B02DDDC08E}" type="presOf" srcId="{BF1E3049-DB2F-4515-97B3-16939CB4BBEB}" destId="{C85CBD6D-5599-4756-9DE4-AA91C6CD12A6}" srcOrd="0" destOrd="0" presId="urn:microsoft.com/office/officeart/2005/8/layout/hProcess7"/>
    <dgm:cxn modelId="{193899C0-743F-4D3C-BBA5-331A65719855}" type="presOf" srcId="{BF1E3049-DB2F-4515-97B3-16939CB4BBEB}" destId="{5501026A-3862-4920-B99B-7248E3EF0BF2}" srcOrd="1" destOrd="0" presId="urn:microsoft.com/office/officeart/2005/8/layout/hProcess7"/>
    <dgm:cxn modelId="{48A8E4EB-9938-41CB-97E4-74D8CABD003F}" type="presOf" srcId="{0ECB390F-7C53-4C79-996A-DC7401694728}" destId="{2F74AF0F-DE7D-4E14-8E75-8F6179AE7A9B}" srcOrd="1" destOrd="0" presId="urn:microsoft.com/office/officeart/2005/8/layout/hProcess7"/>
    <dgm:cxn modelId="{032DACFF-006F-4E25-8667-2F4A54FDE639}" type="presParOf" srcId="{B5386142-CD7A-4238-AC19-1202940A38AA}" destId="{FDE71645-5382-481A-A7EE-DC0D62C9B665}" srcOrd="0" destOrd="0" presId="urn:microsoft.com/office/officeart/2005/8/layout/hProcess7"/>
    <dgm:cxn modelId="{ADF0C9DA-5521-4FAC-AD1C-643479C24FC8}" type="presParOf" srcId="{FDE71645-5382-481A-A7EE-DC0D62C9B665}" destId="{4977B8D6-057D-4D74-AB79-B17BE984D4D8}" srcOrd="0" destOrd="0" presId="urn:microsoft.com/office/officeart/2005/8/layout/hProcess7"/>
    <dgm:cxn modelId="{162D2E01-9FEC-422E-AF53-F1CCBF48B05C}" type="presParOf" srcId="{FDE71645-5382-481A-A7EE-DC0D62C9B665}" destId="{2F74AF0F-DE7D-4E14-8E75-8F6179AE7A9B}" srcOrd="1" destOrd="0" presId="urn:microsoft.com/office/officeart/2005/8/layout/hProcess7"/>
    <dgm:cxn modelId="{4EE7F76C-EB07-48DB-994F-01FABAE95101}" type="presParOf" srcId="{FDE71645-5382-481A-A7EE-DC0D62C9B665}" destId="{4771F629-EC44-40CA-A3C5-0B433227507D}" srcOrd="2" destOrd="0" presId="urn:microsoft.com/office/officeart/2005/8/layout/hProcess7"/>
    <dgm:cxn modelId="{AA754CA8-05D5-47BB-A9E4-BF7426D24E68}" type="presParOf" srcId="{B5386142-CD7A-4238-AC19-1202940A38AA}" destId="{2914CBEA-1057-4633-8F60-767325B721C8}" srcOrd="1" destOrd="0" presId="urn:microsoft.com/office/officeart/2005/8/layout/hProcess7"/>
    <dgm:cxn modelId="{8DFD1AAD-64CB-4F41-9A19-D4D35A39F330}" type="presParOf" srcId="{B5386142-CD7A-4238-AC19-1202940A38AA}" destId="{D7DAD081-9963-4DA9-BE02-EB0A4A773560}" srcOrd="2" destOrd="0" presId="urn:microsoft.com/office/officeart/2005/8/layout/hProcess7"/>
    <dgm:cxn modelId="{DAD2DE20-7C9B-4097-95D6-481EAD7AE0B5}" type="presParOf" srcId="{D7DAD081-9963-4DA9-BE02-EB0A4A773560}" destId="{1B3552D6-EF80-43C4-8B1E-4A67ED5768E2}" srcOrd="0" destOrd="0" presId="urn:microsoft.com/office/officeart/2005/8/layout/hProcess7"/>
    <dgm:cxn modelId="{7194FDB7-8D23-4C2F-8C0E-AC9AED662E19}" type="presParOf" srcId="{D7DAD081-9963-4DA9-BE02-EB0A4A773560}" destId="{6F535C58-BB41-4CDD-9DDC-93BA4830DF8F}" srcOrd="1" destOrd="0" presId="urn:microsoft.com/office/officeart/2005/8/layout/hProcess7"/>
    <dgm:cxn modelId="{245FBA09-DFE7-4CD0-8138-A45A27E9FAA6}" type="presParOf" srcId="{D7DAD081-9963-4DA9-BE02-EB0A4A773560}" destId="{D284011A-4D9A-4A36-97DA-C725D52A8CDF}" srcOrd="2" destOrd="0" presId="urn:microsoft.com/office/officeart/2005/8/layout/hProcess7"/>
    <dgm:cxn modelId="{0F40F367-A15C-450F-AD49-CE83009EEB08}" type="presParOf" srcId="{B5386142-CD7A-4238-AC19-1202940A38AA}" destId="{7F1B231C-ABAC-4FAE-8334-01C9DE1D8F05}" srcOrd="3" destOrd="0" presId="urn:microsoft.com/office/officeart/2005/8/layout/hProcess7"/>
    <dgm:cxn modelId="{EE02DF27-91A1-4F28-8C0A-A262ED921D40}" type="presParOf" srcId="{B5386142-CD7A-4238-AC19-1202940A38AA}" destId="{493D4757-9937-4938-A555-C756C36B5DF4}" srcOrd="4" destOrd="0" presId="urn:microsoft.com/office/officeart/2005/8/layout/hProcess7"/>
    <dgm:cxn modelId="{686845CF-75FD-4198-B928-D179970BF019}" type="presParOf" srcId="{493D4757-9937-4938-A555-C756C36B5DF4}" destId="{C85CBD6D-5599-4756-9DE4-AA91C6CD12A6}" srcOrd="0" destOrd="0" presId="urn:microsoft.com/office/officeart/2005/8/layout/hProcess7"/>
    <dgm:cxn modelId="{3C423400-A600-47B0-AABA-7D40FA100F1D}" type="presParOf" srcId="{493D4757-9937-4938-A555-C756C36B5DF4}" destId="{5501026A-3862-4920-B99B-7248E3EF0BF2}" srcOrd="1" destOrd="0" presId="urn:microsoft.com/office/officeart/2005/8/layout/hProcess7"/>
    <dgm:cxn modelId="{63811218-043F-40BC-A35D-65D0347E62A3}" type="presParOf" srcId="{493D4757-9937-4938-A555-C756C36B5DF4}" destId="{E15D96CA-5AF1-44A5-A2AF-ED1D69DD12D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EADA8-E907-4B23-9590-84666FE55FEF}"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uk-UA"/>
        </a:p>
      </dgm:t>
    </dgm:pt>
    <dgm:pt modelId="{B71835C4-F28C-44CB-ADF6-D3C9D738AF9B}">
      <dgm:prSet phldrT="[Текст]" custT="1"/>
      <dgm:spPr/>
      <dgm:t>
        <a:bodyPr/>
        <a:lstStyle/>
        <a:p>
          <a:endParaRPr lang="uk-UA" sz="2000" dirty="0">
            <a:solidFill>
              <a:schemeClr val="tx1"/>
            </a:solidFill>
            <a:highlight>
              <a:srgbClr val="AAD6FF"/>
            </a:highlight>
          </a:endParaRPr>
        </a:p>
        <a:p>
          <a:r>
            <a:rPr lang="uk-UA" sz="2000" dirty="0">
              <a:solidFill>
                <a:schemeClr val="tx1"/>
              </a:solidFill>
              <a:highlight>
                <a:srgbClr val="AAD6FF"/>
              </a:highlight>
            </a:rPr>
            <a:t>Економічні причини</a:t>
          </a:r>
          <a:endParaRPr lang="uk-UA" sz="1300" dirty="0">
            <a:highlight>
              <a:srgbClr val="AAD6FF"/>
            </a:highlight>
          </a:endParaRPr>
        </a:p>
        <a:p>
          <a:r>
            <a:rPr lang="uk-UA" sz="1300" dirty="0">
              <a:solidFill>
                <a:schemeClr val="tx1"/>
              </a:solidFill>
            </a:rPr>
            <a:t>Фактори, пов'язані з економічною системою країни. Наприклад, низькі зарплати державних службовців або високий рівень тіньової економіки.</a:t>
          </a:r>
        </a:p>
      </dgm:t>
    </dgm:pt>
    <dgm:pt modelId="{BE606F6B-271C-4205-874F-5DEEB1592B32}" type="parTrans" cxnId="{46E8BA00-50E2-4487-BDEE-9E0DF9C25693}">
      <dgm:prSet/>
      <dgm:spPr/>
      <dgm:t>
        <a:bodyPr/>
        <a:lstStyle/>
        <a:p>
          <a:endParaRPr lang="uk-UA"/>
        </a:p>
      </dgm:t>
    </dgm:pt>
    <dgm:pt modelId="{67A32EBD-D1A8-4E61-941F-1318A3657AF1}" type="sibTrans" cxnId="{46E8BA00-50E2-4487-BDEE-9E0DF9C25693}">
      <dgm:prSet/>
      <dgm:spPr/>
      <dgm:t>
        <a:bodyPr/>
        <a:lstStyle/>
        <a:p>
          <a:endParaRPr lang="uk-UA"/>
        </a:p>
      </dgm:t>
    </dgm:pt>
    <dgm:pt modelId="{A53672D9-58A3-4DA0-AD40-54A66C3DAF2B}">
      <dgm:prSet phldrT="[Текст]" custT="1"/>
      <dgm:spPr/>
      <dgm:t>
        <a:bodyPr/>
        <a:lstStyle/>
        <a:p>
          <a:endParaRPr lang="uk-UA" sz="2000" dirty="0">
            <a:solidFill>
              <a:schemeClr val="tx1"/>
            </a:solidFill>
            <a:highlight>
              <a:srgbClr val="AAD6FF"/>
            </a:highlight>
          </a:endParaRPr>
        </a:p>
        <a:p>
          <a:r>
            <a:rPr lang="uk-UA" sz="2000" dirty="0">
              <a:solidFill>
                <a:schemeClr val="tx1"/>
              </a:solidFill>
              <a:highlight>
                <a:srgbClr val="AAD6FF"/>
              </a:highlight>
            </a:rPr>
            <a:t>Політичні причини</a:t>
          </a:r>
        </a:p>
        <a:p>
          <a:r>
            <a:rPr lang="uk-UA" sz="1300" dirty="0">
              <a:solidFill>
                <a:schemeClr val="tx1"/>
              </a:solidFill>
            </a:rPr>
            <a:t>Фактори, пов'язані з політичною системою та розподілом влади. Наприклад, відсутність політичної волі боротися з корупцією або непрозорість виборчого процесу.</a:t>
          </a:r>
        </a:p>
      </dgm:t>
    </dgm:pt>
    <dgm:pt modelId="{2DBEB418-EFFB-4C11-A017-5AE67A0D6CDC}" type="parTrans" cxnId="{F967D3E3-63B0-41FC-B4A5-0C6BF508A8F7}">
      <dgm:prSet/>
      <dgm:spPr/>
      <dgm:t>
        <a:bodyPr/>
        <a:lstStyle/>
        <a:p>
          <a:endParaRPr lang="uk-UA"/>
        </a:p>
      </dgm:t>
    </dgm:pt>
    <dgm:pt modelId="{8AB43F6B-3EBE-4369-B5B3-3E52DAAFE98C}" type="sibTrans" cxnId="{F967D3E3-63B0-41FC-B4A5-0C6BF508A8F7}">
      <dgm:prSet/>
      <dgm:spPr/>
      <dgm:t>
        <a:bodyPr/>
        <a:lstStyle/>
        <a:p>
          <a:endParaRPr lang="uk-UA"/>
        </a:p>
      </dgm:t>
    </dgm:pt>
    <dgm:pt modelId="{F2A71308-71BC-4D87-833D-B4C399C97488}">
      <dgm:prSet phldrT="[Текст]" custT="1"/>
      <dgm:spPr/>
      <dgm:t>
        <a:bodyPr/>
        <a:lstStyle/>
        <a:p>
          <a:r>
            <a:rPr lang="ru-RU" sz="2000" dirty="0" err="1">
              <a:solidFill>
                <a:schemeClr val="tx1"/>
              </a:solidFill>
              <a:highlight>
                <a:srgbClr val="AAD6FF"/>
              </a:highlight>
            </a:rPr>
            <a:t>Правові</a:t>
          </a:r>
          <a:r>
            <a:rPr lang="ru-RU" sz="2000" dirty="0">
              <a:solidFill>
                <a:schemeClr val="tx1"/>
              </a:solidFill>
              <a:highlight>
                <a:srgbClr val="AAD6FF"/>
              </a:highlight>
            </a:rPr>
            <a:t> причини </a:t>
          </a:r>
        </a:p>
        <a:p>
          <a:r>
            <a:rPr lang="ru-RU" sz="1300" dirty="0" err="1">
              <a:solidFill>
                <a:schemeClr val="tx1"/>
              </a:solidFill>
            </a:rPr>
            <a:t>Недоліки</a:t>
          </a:r>
          <a:r>
            <a:rPr lang="ru-RU" sz="1300" dirty="0">
              <a:solidFill>
                <a:schemeClr val="tx1"/>
              </a:solidFill>
            </a:rPr>
            <a:t> в </a:t>
          </a:r>
          <a:r>
            <a:rPr lang="ru-RU" sz="1300" dirty="0" err="1">
              <a:solidFill>
                <a:schemeClr val="tx1"/>
              </a:solidFill>
            </a:rPr>
            <a:t>законодавстві</a:t>
          </a:r>
          <a:r>
            <a:rPr lang="ru-RU" sz="1300" dirty="0">
              <a:solidFill>
                <a:schemeClr val="tx1"/>
              </a:solidFill>
            </a:rPr>
            <a:t> та </a:t>
          </a:r>
          <a:r>
            <a:rPr lang="ru-RU" sz="1300" dirty="0" err="1">
              <a:solidFill>
                <a:schemeClr val="tx1"/>
              </a:solidFill>
            </a:rPr>
            <a:t>системі</a:t>
          </a:r>
          <a:r>
            <a:rPr lang="ru-RU" sz="1300" dirty="0">
              <a:solidFill>
                <a:schemeClr val="tx1"/>
              </a:solidFill>
            </a:rPr>
            <a:t> </a:t>
          </a:r>
          <a:r>
            <a:rPr lang="ru-RU" sz="1300" dirty="0" err="1">
              <a:solidFill>
                <a:schemeClr val="tx1"/>
              </a:solidFill>
            </a:rPr>
            <a:t>правосуддя</a:t>
          </a:r>
          <a:r>
            <a:rPr lang="ru-RU" sz="1300" dirty="0">
              <a:solidFill>
                <a:schemeClr val="tx1"/>
              </a:solidFill>
            </a:rPr>
            <a:t>. </a:t>
          </a:r>
          <a:r>
            <a:rPr lang="ru-RU" sz="1300" dirty="0" err="1">
              <a:solidFill>
                <a:schemeClr val="tx1"/>
              </a:solidFill>
            </a:rPr>
            <a:t>Наприклад</a:t>
          </a:r>
          <a:r>
            <a:rPr lang="ru-RU" sz="1300" dirty="0">
              <a:solidFill>
                <a:schemeClr val="tx1"/>
              </a:solidFill>
            </a:rPr>
            <a:t>, </a:t>
          </a:r>
          <a:r>
            <a:rPr lang="ru-RU" sz="1300" dirty="0" err="1">
              <a:solidFill>
                <a:schemeClr val="tx1"/>
              </a:solidFill>
            </a:rPr>
            <a:t>відсутність</a:t>
          </a:r>
          <a:r>
            <a:rPr lang="ru-RU" sz="1300" dirty="0">
              <a:solidFill>
                <a:schemeClr val="tx1"/>
              </a:solidFill>
            </a:rPr>
            <a:t> </a:t>
          </a:r>
          <a:r>
            <a:rPr lang="ru-RU" sz="1300" dirty="0" err="1">
              <a:solidFill>
                <a:schemeClr val="tx1"/>
              </a:solidFill>
            </a:rPr>
            <a:t>ефективних</a:t>
          </a:r>
          <a:r>
            <a:rPr lang="ru-RU" sz="1300" dirty="0">
              <a:solidFill>
                <a:schemeClr val="tx1"/>
              </a:solidFill>
            </a:rPr>
            <a:t> </a:t>
          </a:r>
          <a:r>
            <a:rPr lang="ru-RU" sz="1300" dirty="0" err="1">
              <a:solidFill>
                <a:schemeClr val="tx1"/>
              </a:solidFill>
            </a:rPr>
            <a:t>механізмів</a:t>
          </a:r>
          <a:r>
            <a:rPr lang="ru-RU" sz="1300" dirty="0">
              <a:solidFill>
                <a:schemeClr val="tx1"/>
              </a:solidFill>
            </a:rPr>
            <a:t> </a:t>
          </a:r>
          <a:r>
            <a:rPr lang="ru-RU" sz="1300" dirty="0" err="1">
              <a:solidFill>
                <a:schemeClr val="tx1"/>
              </a:solidFill>
            </a:rPr>
            <a:t>покарання</a:t>
          </a:r>
          <a:r>
            <a:rPr lang="ru-RU" sz="1300" dirty="0">
              <a:solidFill>
                <a:schemeClr val="tx1"/>
              </a:solidFill>
            </a:rPr>
            <a:t> за </a:t>
          </a:r>
          <a:r>
            <a:rPr lang="ru-RU" sz="1300" dirty="0" err="1">
              <a:solidFill>
                <a:schemeClr val="tx1"/>
              </a:solidFill>
            </a:rPr>
            <a:t>корупційні</a:t>
          </a:r>
          <a:r>
            <a:rPr lang="ru-RU" sz="1300" dirty="0">
              <a:solidFill>
                <a:schemeClr val="tx1"/>
              </a:solidFill>
            </a:rPr>
            <a:t> </a:t>
          </a:r>
          <a:r>
            <a:rPr lang="ru-RU" sz="1300" dirty="0" err="1">
              <a:solidFill>
                <a:schemeClr val="tx1"/>
              </a:solidFill>
            </a:rPr>
            <a:t>дії</a:t>
          </a:r>
          <a:r>
            <a:rPr lang="ru-RU" sz="1300" dirty="0">
              <a:solidFill>
                <a:schemeClr val="tx1"/>
              </a:solidFill>
            </a:rPr>
            <a:t>.</a:t>
          </a:r>
          <a:endParaRPr lang="uk-UA" sz="1300" dirty="0">
            <a:solidFill>
              <a:schemeClr val="tx1"/>
            </a:solidFill>
          </a:endParaRPr>
        </a:p>
      </dgm:t>
    </dgm:pt>
    <dgm:pt modelId="{D5CEE85A-8D59-4497-802F-7FD93F097C3C}" type="parTrans" cxnId="{F6BE5C26-C8C8-4F2A-B677-566AE3DE48D4}">
      <dgm:prSet/>
      <dgm:spPr/>
      <dgm:t>
        <a:bodyPr/>
        <a:lstStyle/>
        <a:p>
          <a:endParaRPr lang="uk-UA"/>
        </a:p>
      </dgm:t>
    </dgm:pt>
    <dgm:pt modelId="{6C732994-5CB4-41CA-83AE-AD4838683CB0}" type="sibTrans" cxnId="{F6BE5C26-C8C8-4F2A-B677-566AE3DE48D4}">
      <dgm:prSet/>
      <dgm:spPr/>
      <dgm:t>
        <a:bodyPr/>
        <a:lstStyle/>
        <a:p>
          <a:endParaRPr lang="uk-UA"/>
        </a:p>
      </dgm:t>
    </dgm:pt>
    <dgm:pt modelId="{48C5BA0F-EFE2-4910-A4E4-3251F55C370A}">
      <dgm:prSet custT="1"/>
      <dgm:spPr/>
      <dgm:t>
        <a:bodyPr/>
        <a:lstStyle/>
        <a:p>
          <a:endParaRPr lang="ru-RU" sz="2000" dirty="0">
            <a:solidFill>
              <a:schemeClr val="tx1"/>
            </a:solidFill>
            <a:highlight>
              <a:srgbClr val="AAD6FF"/>
            </a:highlight>
          </a:endParaRPr>
        </a:p>
        <a:p>
          <a:r>
            <a:rPr lang="ru-RU" sz="2000" dirty="0" err="1">
              <a:solidFill>
                <a:schemeClr val="tx1"/>
              </a:solidFill>
              <a:highlight>
                <a:srgbClr val="AAD6FF"/>
              </a:highlight>
            </a:rPr>
            <a:t>Соціально-культурні</a:t>
          </a:r>
          <a:r>
            <a:rPr lang="ru-RU" sz="2000" dirty="0">
              <a:solidFill>
                <a:schemeClr val="tx1"/>
              </a:solidFill>
              <a:highlight>
                <a:srgbClr val="AAD6FF"/>
              </a:highlight>
            </a:rPr>
            <a:t> причини </a:t>
          </a:r>
        </a:p>
        <a:p>
          <a:r>
            <a:rPr lang="ru-RU" sz="1300" dirty="0" err="1">
              <a:solidFill>
                <a:schemeClr val="tx1"/>
              </a:solidFill>
            </a:rPr>
            <a:t>Фактори</a:t>
          </a:r>
          <a:r>
            <a:rPr lang="ru-RU" sz="1300" dirty="0">
              <a:solidFill>
                <a:schemeClr val="tx1"/>
              </a:solidFill>
            </a:rPr>
            <a:t>, </a:t>
          </a:r>
          <a:r>
            <a:rPr lang="ru-RU" sz="1300" dirty="0" err="1">
              <a:solidFill>
                <a:schemeClr val="tx1"/>
              </a:solidFill>
            </a:rPr>
            <a:t>пов'язані</a:t>
          </a:r>
          <a:r>
            <a:rPr lang="ru-RU" sz="1300" dirty="0">
              <a:solidFill>
                <a:schemeClr val="tx1"/>
              </a:solidFill>
            </a:rPr>
            <a:t> з </a:t>
          </a:r>
          <a:r>
            <a:rPr lang="ru-RU" sz="1300" dirty="0" err="1">
              <a:solidFill>
                <a:schemeClr val="tx1"/>
              </a:solidFill>
            </a:rPr>
            <a:t>традиціями</a:t>
          </a:r>
          <a:r>
            <a:rPr lang="ru-RU" sz="1300" dirty="0">
              <a:solidFill>
                <a:schemeClr val="tx1"/>
              </a:solidFill>
            </a:rPr>
            <a:t>, </a:t>
          </a:r>
          <a:r>
            <a:rPr lang="ru-RU" sz="1300" dirty="0" err="1">
              <a:solidFill>
                <a:schemeClr val="tx1"/>
              </a:solidFill>
            </a:rPr>
            <a:t>звичаями</a:t>
          </a:r>
          <a:r>
            <a:rPr lang="ru-RU" sz="1300" dirty="0">
              <a:solidFill>
                <a:schemeClr val="tx1"/>
              </a:solidFill>
            </a:rPr>
            <a:t> та </a:t>
          </a:r>
          <a:r>
            <a:rPr lang="ru-RU" sz="1300" dirty="0" err="1">
              <a:solidFill>
                <a:schemeClr val="tx1"/>
              </a:solidFill>
            </a:rPr>
            <a:t>соціальними</a:t>
          </a:r>
          <a:r>
            <a:rPr lang="ru-RU" sz="1300" dirty="0">
              <a:solidFill>
                <a:schemeClr val="tx1"/>
              </a:solidFill>
            </a:rPr>
            <a:t> нормами </a:t>
          </a:r>
          <a:r>
            <a:rPr lang="ru-RU" sz="1300" dirty="0" err="1">
              <a:solidFill>
                <a:schemeClr val="tx1"/>
              </a:solidFill>
            </a:rPr>
            <a:t>суспільства</a:t>
          </a:r>
          <a:r>
            <a:rPr lang="ru-RU" sz="1300" dirty="0">
              <a:solidFill>
                <a:schemeClr val="tx1"/>
              </a:solidFill>
            </a:rPr>
            <a:t>. </a:t>
          </a:r>
          <a:r>
            <a:rPr lang="ru-RU" sz="1300" dirty="0" err="1">
              <a:solidFill>
                <a:schemeClr val="tx1"/>
              </a:solidFill>
            </a:rPr>
            <a:t>Наприклад</a:t>
          </a:r>
          <a:r>
            <a:rPr lang="ru-RU" sz="1300" dirty="0">
              <a:solidFill>
                <a:schemeClr val="tx1"/>
              </a:solidFill>
            </a:rPr>
            <a:t>, </a:t>
          </a:r>
          <a:r>
            <a:rPr lang="ru-RU" sz="1300" dirty="0" err="1">
              <a:solidFill>
                <a:schemeClr val="tx1"/>
              </a:solidFill>
            </a:rPr>
            <a:t>толерантність</a:t>
          </a:r>
          <a:r>
            <a:rPr lang="ru-RU" sz="1300" dirty="0">
              <a:solidFill>
                <a:schemeClr val="tx1"/>
              </a:solidFill>
            </a:rPr>
            <a:t> до </a:t>
          </a:r>
          <a:r>
            <a:rPr lang="ru-RU" sz="1300" dirty="0" err="1">
              <a:solidFill>
                <a:schemeClr val="tx1"/>
              </a:solidFill>
            </a:rPr>
            <a:t>корупції</a:t>
          </a:r>
          <a:r>
            <a:rPr lang="ru-RU" sz="1300" dirty="0">
              <a:solidFill>
                <a:schemeClr val="tx1"/>
              </a:solidFill>
            </a:rPr>
            <a:t> в </a:t>
          </a:r>
          <a:r>
            <a:rPr lang="ru-RU" sz="1300" dirty="0" err="1">
              <a:solidFill>
                <a:schemeClr val="tx1"/>
              </a:solidFill>
            </a:rPr>
            <a:t>суспільстві</a:t>
          </a:r>
          <a:r>
            <a:rPr lang="ru-RU" sz="1300" dirty="0">
              <a:solidFill>
                <a:schemeClr val="tx1"/>
              </a:solidFill>
            </a:rPr>
            <a:t>.</a:t>
          </a:r>
          <a:endParaRPr lang="uk-UA" sz="1300" dirty="0">
            <a:solidFill>
              <a:schemeClr val="tx1"/>
            </a:solidFill>
          </a:endParaRPr>
        </a:p>
      </dgm:t>
    </dgm:pt>
    <dgm:pt modelId="{52CC2AA5-69F6-4825-946F-F4B1EB8D6D0A}" type="parTrans" cxnId="{D90A5202-A829-469C-A02A-B701EA90B845}">
      <dgm:prSet/>
      <dgm:spPr/>
      <dgm:t>
        <a:bodyPr/>
        <a:lstStyle/>
        <a:p>
          <a:endParaRPr lang="uk-UA"/>
        </a:p>
      </dgm:t>
    </dgm:pt>
    <dgm:pt modelId="{BCAF8AF7-772E-47F3-A24E-59B00F0759A8}" type="sibTrans" cxnId="{D90A5202-A829-469C-A02A-B701EA90B845}">
      <dgm:prSet/>
      <dgm:spPr/>
      <dgm:t>
        <a:bodyPr/>
        <a:lstStyle/>
        <a:p>
          <a:endParaRPr lang="uk-UA"/>
        </a:p>
      </dgm:t>
    </dgm:pt>
    <dgm:pt modelId="{FDCAEC7D-D690-4B56-AD76-4CB134AC9BF4}">
      <dgm:prSet custT="1"/>
      <dgm:spPr/>
      <dgm:t>
        <a:bodyPr/>
        <a:lstStyle/>
        <a:p>
          <a:endParaRPr lang="ru-RU" sz="2000" dirty="0">
            <a:solidFill>
              <a:schemeClr val="tx1"/>
            </a:solidFill>
            <a:highlight>
              <a:srgbClr val="AAD6FF"/>
            </a:highlight>
          </a:endParaRPr>
        </a:p>
        <a:p>
          <a:r>
            <a:rPr lang="ru-RU" sz="2000" dirty="0" err="1">
              <a:solidFill>
                <a:schemeClr val="tx1"/>
              </a:solidFill>
              <a:highlight>
                <a:srgbClr val="AAD6FF"/>
              </a:highlight>
            </a:rPr>
            <a:t>Моральні</a:t>
          </a:r>
          <a:r>
            <a:rPr lang="ru-RU" sz="2000" dirty="0">
              <a:solidFill>
                <a:schemeClr val="tx1"/>
              </a:solidFill>
              <a:highlight>
                <a:srgbClr val="AAD6FF"/>
              </a:highlight>
            </a:rPr>
            <a:t> причини</a:t>
          </a:r>
        </a:p>
        <a:p>
          <a:r>
            <a:rPr lang="ru-RU" sz="1300" dirty="0" err="1">
              <a:solidFill>
                <a:schemeClr val="tx1"/>
              </a:solidFill>
            </a:rPr>
            <a:t>Фактори</a:t>
          </a:r>
          <a:r>
            <a:rPr lang="ru-RU" sz="1300" dirty="0">
              <a:solidFill>
                <a:schemeClr val="tx1"/>
              </a:solidFill>
            </a:rPr>
            <a:t>, </a:t>
          </a:r>
          <a:r>
            <a:rPr lang="ru-RU" sz="1300" dirty="0" err="1">
              <a:solidFill>
                <a:schemeClr val="tx1"/>
              </a:solidFill>
            </a:rPr>
            <a:t>пов'язані</a:t>
          </a:r>
          <a:r>
            <a:rPr lang="ru-RU" sz="1300" dirty="0">
              <a:solidFill>
                <a:schemeClr val="tx1"/>
              </a:solidFill>
            </a:rPr>
            <a:t> з </a:t>
          </a:r>
          <a:r>
            <a:rPr lang="ru-RU" sz="1300" dirty="0" err="1">
              <a:solidFill>
                <a:schemeClr val="tx1"/>
              </a:solidFill>
            </a:rPr>
            <a:t>етичними</a:t>
          </a:r>
          <a:r>
            <a:rPr lang="ru-RU" sz="1300" dirty="0">
              <a:solidFill>
                <a:schemeClr val="tx1"/>
              </a:solidFill>
            </a:rPr>
            <a:t> нормами та </a:t>
          </a:r>
          <a:r>
            <a:rPr lang="ru-RU" sz="1300" dirty="0" err="1">
              <a:solidFill>
                <a:schemeClr val="tx1"/>
              </a:solidFill>
            </a:rPr>
            <a:t>цінностями</a:t>
          </a:r>
          <a:r>
            <a:rPr lang="ru-RU" sz="1300" dirty="0">
              <a:solidFill>
                <a:schemeClr val="tx1"/>
              </a:solidFill>
            </a:rPr>
            <a:t>. </a:t>
          </a:r>
          <a:r>
            <a:rPr lang="ru-RU" sz="1300" dirty="0" err="1">
              <a:solidFill>
                <a:schemeClr val="tx1"/>
              </a:solidFill>
            </a:rPr>
            <a:t>Наприклад</a:t>
          </a:r>
          <a:r>
            <a:rPr lang="ru-RU" sz="1300" dirty="0">
              <a:solidFill>
                <a:schemeClr val="tx1"/>
              </a:solidFill>
            </a:rPr>
            <a:t>, </a:t>
          </a:r>
          <a:r>
            <a:rPr lang="ru-RU" sz="1300" dirty="0" err="1">
              <a:solidFill>
                <a:schemeClr val="tx1"/>
              </a:solidFill>
            </a:rPr>
            <a:t>низький</a:t>
          </a:r>
          <a:r>
            <a:rPr lang="ru-RU" sz="1300" dirty="0">
              <a:solidFill>
                <a:schemeClr val="tx1"/>
              </a:solidFill>
            </a:rPr>
            <a:t> </a:t>
          </a:r>
          <a:r>
            <a:rPr lang="ru-RU" sz="1300" dirty="0" err="1">
              <a:solidFill>
                <a:schemeClr val="tx1"/>
              </a:solidFill>
            </a:rPr>
            <a:t>рівень</a:t>
          </a:r>
          <a:r>
            <a:rPr lang="ru-RU" sz="1300" dirty="0">
              <a:solidFill>
                <a:schemeClr val="tx1"/>
              </a:solidFill>
            </a:rPr>
            <a:t> </a:t>
          </a:r>
          <a:r>
            <a:rPr lang="ru-RU" sz="1300" dirty="0" err="1">
              <a:solidFill>
                <a:schemeClr val="tx1"/>
              </a:solidFill>
            </a:rPr>
            <a:t>моральності</a:t>
          </a:r>
          <a:r>
            <a:rPr lang="ru-RU" sz="1300" dirty="0">
              <a:solidFill>
                <a:schemeClr val="tx1"/>
              </a:solidFill>
            </a:rPr>
            <a:t> в </a:t>
          </a:r>
          <a:r>
            <a:rPr lang="ru-RU" sz="1300" dirty="0" err="1">
              <a:solidFill>
                <a:schemeClr val="tx1"/>
              </a:solidFill>
            </a:rPr>
            <a:t>суспільстві</a:t>
          </a:r>
          <a:r>
            <a:rPr lang="ru-RU" sz="1300" dirty="0">
              <a:solidFill>
                <a:schemeClr val="tx1"/>
              </a:solidFill>
            </a:rPr>
            <a:t> </a:t>
          </a:r>
          <a:r>
            <a:rPr lang="ru-RU" sz="1300" dirty="0" err="1">
              <a:solidFill>
                <a:schemeClr val="tx1"/>
              </a:solidFill>
            </a:rPr>
            <a:t>або</a:t>
          </a:r>
          <a:r>
            <a:rPr lang="ru-RU" sz="1300" dirty="0">
              <a:solidFill>
                <a:schemeClr val="tx1"/>
              </a:solidFill>
            </a:rPr>
            <a:t> </a:t>
          </a:r>
          <a:r>
            <a:rPr lang="ru-RU" sz="1300" dirty="0" err="1">
              <a:solidFill>
                <a:schemeClr val="tx1"/>
              </a:solidFill>
            </a:rPr>
            <a:t>відсутність</a:t>
          </a:r>
          <a:r>
            <a:rPr lang="ru-RU" sz="1300" dirty="0">
              <a:solidFill>
                <a:schemeClr val="tx1"/>
              </a:solidFill>
            </a:rPr>
            <a:t> </a:t>
          </a:r>
          <a:r>
            <a:rPr lang="ru-RU" sz="1300" dirty="0" err="1">
              <a:solidFill>
                <a:schemeClr val="tx1"/>
              </a:solidFill>
            </a:rPr>
            <a:t>етичних</a:t>
          </a:r>
          <a:r>
            <a:rPr lang="ru-RU" sz="1300" dirty="0">
              <a:solidFill>
                <a:schemeClr val="tx1"/>
              </a:solidFill>
            </a:rPr>
            <a:t> </a:t>
          </a:r>
          <a:r>
            <a:rPr lang="ru-RU" sz="1300" dirty="0" err="1">
              <a:solidFill>
                <a:schemeClr val="tx1"/>
              </a:solidFill>
            </a:rPr>
            <a:t>стандартів</a:t>
          </a:r>
          <a:r>
            <a:rPr lang="ru-RU" sz="1300" dirty="0">
              <a:solidFill>
                <a:schemeClr val="tx1"/>
              </a:solidFill>
            </a:rPr>
            <a:t> у </a:t>
          </a:r>
          <a:r>
            <a:rPr lang="ru-RU" sz="1300" dirty="0" err="1">
              <a:solidFill>
                <a:schemeClr val="tx1"/>
              </a:solidFill>
            </a:rPr>
            <a:t>професійній</a:t>
          </a:r>
          <a:r>
            <a:rPr lang="ru-RU" sz="1300" dirty="0">
              <a:solidFill>
                <a:schemeClr val="tx1"/>
              </a:solidFill>
            </a:rPr>
            <a:t> </a:t>
          </a:r>
          <a:r>
            <a:rPr lang="ru-RU" sz="1300" dirty="0" err="1">
              <a:solidFill>
                <a:schemeClr val="tx1"/>
              </a:solidFill>
            </a:rPr>
            <a:t>діяльності</a:t>
          </a:r>
          <a:r>
            <a:rPr lang="ru-RU" sz="1300" dirty="0">
              <a:solidFill>
                <a:schemeClr val="tx1"/>
              </a:solidFill>
            </a:rPr>
            <a:t>.</a:t>
          </a:r>
          <a:endParaRPr lang="uk-UA" sz="1300" dirty="0">
            <a:solidFill>
              <a:schemeClr val="tx1"/>
            </a:solidFill>
          </a:endParaRPr>
        </a:p>
      </dgm:t>
    </dgm:pt>
    <dgm:pt modelId="{66F7665F-6196-469C-81E4-419104A5C2E8}" type="parTrans" cxnId="{6324F6FB-2D1C-4549-8DD5-CC83432DC566}">
      <dgm:prSet/>
      <dgm:spPr/>
      <dgm:t>
        <a:bodyPr/>
        <a:lstStyle/>
        <a:p>
          <a:endParaRPr lang="uk-UA"/>
        </a:p>
      </dgm:t>
    </dgm:pt>
    <dgm:pt modelId="{EC14B57E-3564-4C24-AF67-962DC668EC31}" type="sibTrans" cxnId="{6324F6FB-2D1C-4549-8DD5-CC83432DC566}">
      <dgm:prSet/>
      <dgm:spPr/>
      <dgm:t>
        <a:bodyPr/>
        <a:lstStyle/>
        <a:p>
          <a:endParaRPr lang="uk-UA"/>
        </a:p>
      </dgm:t>
    </dgm:pt>
    <dgm:pt modelId="{0B05D654-32DC-4FCD-80EB-D05709518D82}">
      <dgm:prSet custT="1"/>
      <dgm:spPr/>
      <dgm:t>
        <a:bodyPr/>
        <a:lstStyle/>
        <a:p>
          <a:endParaRPr lang="ru-RU" sz="2000" dirty="0">
            <a:solidFill>
              <a:schemeClr val="tx1"/>
            </a:solidFill>
            <a:highlight>
              <a:srgbClr val="AAD6FF"/>
            </a:highlight>
          </a:endParaRPr>
        </a:p>
        <a:p>
          <a:r>
            <a:rPr lang="ru-RU" sz="2000" dirty="0" err="1">
              <a:solidFill>
                <a:schemeClr val="tx1"/>
              </a:solidFill>
              <a:highlight>
                <a:srgbClr val="AAD6FF"/>
              </a:highlight>
            </a:rPr>
            <a:t>Психологічні</a:t>
          </a:r>
          <a:r>
            <a:rPr lang="ru-RU" sz="2000" dirty="0">
              <a:solidFill>
                <a:schemeClr val="tx1"/>
              </a:solidFill>
              <a:highlight>
                <a:srgbClr val="AAD6FF"/>
              </a:highlight>
            </a:rPr>
            <a:t> причини</a:t>
          </a:r>
        </a:p>
        <a:p>
          <a:r>
            <a:rPr lang="ru-RU" sz="1300" dirty="0" err="1">
              <a:solidFill>
                <a:schemeClr val="tx1"/>
              </a:solidFill>
            </a:rPr>
            <a:t>Фактори</a:t>
          </a:r>
          <a:r>
            <a:rPr lang="ru-RU" sz="1300" dirty="0">
              <a:solidFill>
                <a:schemeClr val="tx1"/>
              </a:solidFill>
            </a:rPr>
            <a:t>, </a:t>
          </a:r>
          <a:r>
            <a:rPr lang="ru-RU" sz="1300" dirty="0" err="1">
              <a:solidFill>
                <a:schemeClr val="tx1"/>
              </a:solidFill>
            </a:rPr>
            <a:t>пов'язані</a:t>
          </a:r>
          <a:r>
            <a:rPr lang="ru-RU" sz="1300" dirty="0">
              <a:solidFill>
                <a:schemeClr val="tx1"/>
              </a:solidFill>
            </a:rPr>
            <a:t> з </a:t>
          </a:r>
          <a:r>
            <a:rPr lang="ru-RU" sz="1300" dirty="0" err="1">
              <a:solidFill>
                <a:schemeClr val="tx1"/>
              </a:solidFill>
            </a:rPr>
            <a:t>особистісними</a:t>
          </a:r>
          <a:r>
            <a:rPr lang="ru-RU" sz="1300" dirty="0">
              <a:solidFill>
                <a:schemeClr val="tx1"/>
              </a:solidFill>
            </a:rPr>
            <a:t> характеристиками та </a:t>
          </a:r>
          <a:r>
            <a:rPr lang="ru-RU" sz="1300" dirty="0" err="1">
              <a:solidFill>
                <a:schemeClr val="tx1"/>
              </a:solidFill>
            </a:rPr>
            <a:t>психологічними</a:t>
          </a:r>
          <a:r>
            <a:rPr lang="ru-RU" sz="1300" dirty="0">
              <a:solidFill>
                <a:schemeClr val="tx1"/>
              </a:solidFill>
            </a:rPr>
            <a:t> </a:t>
          </a:r>
          <a:r>
            <a:rPr lang="ru-RU" sz="1300" dirty="0" err="1">
              <a:solidFill>
                <a:schemeClr val="tx1"/>
              </a:solidFill>
            </a:rPr>
            <a:t>особливостями</a:t>
          </a:r>
          <a:r>
            <a:rPr lang="ru-RU" sz="1300" dirty="0">
              <a:solidFill>
                <a:schemeClr val="tx1"/>
              </a:solidFill>
            </a:rPr>
            <a:t> людей. </a:t>
          </a:r>
          <a:r>
            <a:rPr lang="ru-RU" sz="1300" dirty="0" err="1">
              <a:solidFill>
                <a:schemeClr val="tx1"/>
              </a:solidFill>
            </a:rPr>
            <a:t>Наприклад</a:t>
          </a:r>
          <a:r>
            <a:rPr lang="ru-RU" sz="1300" dirty="0">
              <a:solidFill>
                <a:schemeClr val="tx1"/>
              </a:solidFill>
            </a:rPr>
            <a:t>, </a:t>
          </a:r>
          <a:r>
            <a:rPr lang="ru-RU" sz="1300" dirty="0" err="1">
              <a:solidFill>
                <a:schemeClr val="tx1"/>
              </a:solidFill>
            </a:rPr>
            <a:t>схильність</a:t>
          </a:r>
          <a:r>
            <a:rPr lang="ru-RU" sz="1300" dirty="0">
              <a:solidFill>
                <a:schemeClr val="tx1"/>
              </a:solidFill>
            </a:rPr>
            <a:t> до </a:t>
          </a:r>
          <a:r>
            <a:rPr lang="ru-RU" sz="1300" dirty="0" err="1">
              <a:solidFill>
                <a:schemeClr val="tx1"/>
              </a:solidFill>
            </a:rPr>
            <a:t>ризику</a:t>
          </a:r>
          <a:r>
            <a:rPr lang="ru-RU" sz="1300" dirty="0">
              <a:solidFill>
                <a:schemeClr val="tx1"/>
              </a:solidFill>
            </a:rPr>
            <a:t> </a:t>
          </a:r>
          <a:r>
            <a:rPr lang="ru-RU" sz="1300" dirty="0" err="1">
              <a:solidFill>
                <a:schemeClr val="tx1"/>
              </a:solidFill>
            </a:rPr>
            <a:t>або</a:t>
          </a:r>
          <a:r>
            <a:rPr lang="ru-RU" sz="1300" dirty="0">
              <a:solidFill>
                <a:schemeClr val="tx1"/>
              </a:solidFill>
            </a:rPr>
            <a:t> </a:t>
          </a:r>
          <a:r>
            <a:rPr lang="ru-RU" sz="1300" dirty="0" err="1">
              <a:solidFill>
                <a:schemeClr val="tx1"/>
              </a:solidFill>
            </a:rPr>
            <a:t>бажання</a:t>
          </a:r>
          <a:r>
            <a:rPr lang="ru-RU" sz="1300" dirty="0">
              <a:solidFill>
                <a:schemeClr val="tx1"/>
              </a:solidFill>
            </a:rPr>
            <a:t> </a:t>
          </a:r>
          <a:r>
            <a:rPr lang="ru-RU" sz="1300" dirty="0" err="1">
              <a:solidFill>
                <a:schemeClr val="tx1"/>
              </a:solidFill>
            </a:rPr>
            <a:t>швидкого</a:t>
          </a:r>
          <a:r>
            <a:rPr lang="ru-RU" sz="1300" dirty="0">
              <a:solidFill>
                <a:schemeClr val="tx1"/>
              </a:solidFill>
            </a:rPr>
            <a:t> </a:t>
          </a:r>
          <a:r>
            <a:rPr lang="ru-RU" sz="1300" dirty="0" err="1">
              <a:solidFill>
                <a:schemeClr val="tx1"/>
              </a:solidFill>
            </a:rPr>
            <a:t>збагачення</a:t>
          </a:r>
          <a:r>
            <a:rPr lang="ru-RU" sz="1300" dirty="0"/>
            <a:t>.</a:t>
          </a:r>
          <a:endParaRPr lang="uk-UA" sz="1300" dirty="0"/>
        </a:p>
      </dgm:t>
    </dgm:pt>
    <dgm:pt modelId="{58305228-AD86-481C-8C03-3B661D443438}" type="parTrans" cxnId="{F28B8F37-ECAD-4C3F-B04E-605029BD187A}">
      <dgm:prSet/>
      <dgm:spPr/>
      <dgm:t>
        <a:bodyPr/>
        <a:lstStyle/>
        <a:p>
          <a:endParaRPr lang="uk-UA"/>
        </a:p>
      </dgm:t>
    </dgm:pt>
    <dgm:pt modelId="{BE87BC60-9733-43C2-B5C1-4DCB16AA78A1}" type="sibTrans" cxnId="{F28B8F37-ECAD-4C3F-B04E-605029BD187A}">
      <dgm:prSet/>
      <dgm:spPr/>
      <dgm:t>
        <a:bodyPr/>
        <a:lstStyle/>
        <a:p>
          <a:endParaRPr lang="uk-UA"/>
        </a:p>
      </dgm:t>
    </dgm:pt>
    <dgm:pt modelId="{D3948C6E-82A8-4B74-8472-44D5F8CB288F}" type="pres">
      <dgm:prSet presAssocID="{93CEADA8-E907-4B23-9590-84666FE55FEF}" presName="Name0" presStyleCnt="0">
        <dgm:presLayoutVars>
          <dgm:dir/>
          <dgm:resizeHandles val="exact"/>
        </dgm:presLayoutVars>
      </dgm:prSet>
      <dgm:spPr/>
    </dgm:pt>
    <dgm:pt modelId="{CF814CE8-96CB-40BA-882C-0E880FBE2725}" type="pres">
      <dgm:prSet presAssocID="{93CEADA8-E907-4B23-9590-84666FE55FEF}" presName="fgShape" presStyleLbl="fgShp" presStyleIdx="0" presStyleCnt="1" custScaleY="34347" custLinFactNeighborX="1180" custLinFactNeighborY="49173"/>
      <dgm:spPr/>
    </dgm:pt>
    <dgm:pt modelId="{321C5A18-06FF-4B4D-9999-AF54239B9E7E}" type="pres">
      <dgm:prSet presAssocID="{93CEADA8-E907-4B23-9590-84666FE55FEF}" presName="linComp" presStyleCnt="0"/>
      <dgm:spPr/>
    </dgm:pt>
    <dgm:pt modelId="{78499EF1-61CD-444D-A67A-646285580D82}" type="pres">
      <dgm:prSet presAssocID="{B71835C4-F28C-44CB-ADF6-D3C9D738AF9B}" presName="compNode" presStyleCnt="0"/>
      <dgm:spPr/>
    </dgm:pt>
    <dgm:pt modelId="{CA6E597B-F8C3-456D-A6AA-EAA85DFECE93}" type="pres">
      <dgm:prSet presAssocID="{B71835C4-F28C-44CB-ADF6-D3C9D738AF9B}" presName="bkgdShape" presStyleLbl="node1" presStyleIdx="0" presStyleCnt="6"/>
      <dgm:spPr/>
    </dgm:pt>
    <dgm:pt modelId="{3C413A54-D65E-4E93-B229-11B83861DD4D}" type="pres">
      <dgm:prSet presAssocID="{B71835C4-F28C-44CB-ADF6-D3C9D738AF9B}" presName="nodeTx" presStyleLbl="node1" presStyleIdx="0" presStyleCnt="6">
        <dgm:presLayoutVars>
          <dgm:bulletEnabled val="1"/>
        </dgm:presLayoutVars>
      </dgm:prSet>
      <dgm:spPr/>
    </dgm:pt>
    <dgm:pt modelId="{1580A2D1-5184-44DA-96BF-9C84DA5E08AD}" type="pres">
      <dgm:prSet presAssocID="{B71835C4-F28C-44CB-ADF6-D3C9D738AF9B}" presName="invisiNode" presStyleLbl="node1" presStyleIdx="0" presStyleCnt="6"/>
      <dgm:spPr/>
    </dgm:pt>
    <dgm:pt modelId="{F48C008E-5F4D-4001-B34F-BA0BE875DAF8}" type="pres">
      <dgm:prSet presAssocID="{B71835C4-F28C-44CB-ADF6-D3C9D738AF9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with solid fill"/>
        </a:ext>
      </dgm:extLst>
    </dgm:pt>
    <dgm:pt modelId="{C8B59C6D-769E-4675-9AE1-1F19E3B8F3D4}" type="pres">
      <dgm:prSet presAssocID="{67A32EBD-D1A8-4E61-941F-1318A3657AF1}" presName="sibTrans" presStyleLbl="sibTrans2D1" presStyleIdx="0" presStyleCnt="0"/>
      <dgm:spPr/>
    </dgm:pt>
    <dgm:pt modelId="{B5D350AA-B2D0-4A60-B752-0EB41B8FDA21}" type="pres">
      <dgm:prSet presAssocID="{A53672D9-58A3-4DA0-AD40-54A66C3DAF2B}" presName="compNode" presStyleCnt="0"/>
      <dgm:spPr/>
    </dgm:pt>
    <dgm:pt modelId="{32233EC7-B9B8-4FBB-85DE-50831493EC7E}" type="pres">
      <dgm:prSet presAssocID="{A53672D9-58A3-4DA0-AD40-54A66C3DAF2B}" presName="bkgdShape" presStyleLbl="node1" presStyleIdx="1" presStyleCnt="6"/>
      <dgm:spPr/>
    </dgm:pt>
    <dgm:pt modelId="{DD9539F9-0A3D-45B8-ADA0-972F54EE7437}" type="pres">
      <dgm:prSet presAssocID="{A53672D9-58A3-4DA0-AD40-54A66C3DAF2B}" presName="nodeTx" presStyleLbl="node1" presStyleIdx="1" presStyleCnt="6">
        <dgm:presLayoutVars>
          <dgm:bulletEnabled val="1"/>
        </dgm:presLayoutVars>
      </dgm:prSet>
      <dgm:spPr/>
    </dgm:pt>
    <dgm:pt modelId="{3990F2D6-850A-4D32-9043-E570864F7B0D}" type="pres">
      <dgm:prSet presAssocID="{A53672D9-58A3-4DA0-AD40-54A66C3DAF2B}" presName="invisiNode" presStyleLbl="node1" presStyleIdx="1" presStyleCnt="6"/>
      <dgm:spPr/>
    </dgm:pt>
    <dgm:pt modelId="{A1FCFFA1-2DFC-42BB-B892-BE5F6B7A817F}" type="pres">
      <dgm:prSet presAssocID="{A53672D9-58A3-4DA0-AD40-54A66C3DAF2B}"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with solid fill"/>
        </a:ext>
      </dgm:extLst>
    </dgm:pt>
    <dgm:pt modelId="{00A1AE10-52F9-456A-B2A5-0B31AA60584D}" type="pres">
      <dgm:prSet presAssocID="{8AB43F6B-3EBE-4369-B5B3-3E52DAAFE98C}" presName="sibTrans" presStyleLbl="sibTrans2D1" presStyleIdx="0" presStyleCnt="0"/>
      <dgm:spPr/>
    </dgm:pt>
    <dgm:pt modelId="{7816951A-33BF-4912-8416-AA62BE1650D8}" type="pres">
      <dgm:prSet presAssocID="{F2A71308-71BC-4D87-833D-B4C399C97488}" presName="compNode" presStyleCnt="0"/>
      <dgm:spPr/>
    </dgm:pt>
    <dgm:pt modelId="{FA5CB0AF-DD17-4515-B1EF-F52B8B6ACD19}" type="pres">
      <dgm:prSet presAssocID="{F2A71308-71BC-4D87-833D-B4C399C97488}" presName="bkgdShape" presStyleLbl="node1" presStyleIdx="2" presStyleCnt="6"/>
      <dgm:spPr/>
    </dgm:pt>
    <dgm:pt modelId="{48C25315-4E0A-482F-B08C-DACE5710FA89}" type="pres">
      <dgm:prSet presAssocID="{F2A71308-71BC-4D87-833D-B4C399C97488}" presName="nodeTx" presStyleLbl="node1" presStyleIdx="2" presStyleCnt="6">
        <dgm:presLayoutVars>
          <dgm:bulletEnabled val="1"/>
        </dgm:presLayoutVars>
      </dgm:prSet>
      <dgm:spPr/>
    </dgm:pt>
    <dgm:pt modelId="{FCC14469-0EBF-4536-9501-91EF409DC69C}" type="pres">
      <dgm:prSet presAssocID="{F2A71308-71BC-4D87-833D-B4C399C97488}" presName="invisiNode" presStyleLbl="node1" presStyleIdx="2" presStyleCnt="6"/>
      <dgm:spPr/>
    </dgm:pt>
    <dgm:pt modelId="{8F00F179-900D-4D4B-8966-100261B0B821}" type="pres">
      <dgm:prSet presAssocID="{F2A71308-71BC-4D87-833D-B4C399C97488}"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avel with solid fill"/>
        </a:ext>
      </dgm:extLst>
    </dgm:pt>
    <dgm:pt modelId="{4494EFAC-8C1E-4366-8F67-79105CCAA881}" type="pres">
      <dgm:prSet presAssocID="{6C732994-5CB4-41CA-83AE-AD4838683CB0}" presName="sibTrans" presStyleLbl="sibTrans2D1" presStyleIdx="0" presStyleCnt="0"/>
      <dgm:spPr/>
    </dgm:pt>
    <dgm:pt modelId="{C6B8EEFC-152B-48EA-A058-158EA578075D}" type="pres">
      <dgm:prSet presAssocID="{48C5BA0F-EFE2-4910-A4E4-3251F55C370A}" presName="compNode" presStyleCnt="0"/>
      <dgm:spPr/>
    </dgm:pt>
    <dgm:pt modelId="{63E0A1C1-E7C0-42EF-80BE-AE8DD217DEA0}" type="pres">
      <dgm:prSet presAssocID="{48C5BA0F-EFE2-4910-A4E4-3251F55C370A}" presName="bkgdShape" presStyleLbl="node1" presStyleIdx="3" presStyleCnt="6" custLinFactNeighborX="800"/>
      <dgm:spPr/>
    </dgm:pt>
    <dgm:pt modelId="{F66F7CB4-A98F-47A6-99E2-41FDD9C7D31D}" type="pres">
      <dgm:prSet presAssocID="{48C5BA0F-EFE2-4910-A4E4-3251F55C370A}" presName="nodeTx" presStyleLbl="node1" presStyleIdx="3" presStyleCnt="6">
        <dgm:presLayoutVars>
          <dgm:bulletEnabled val="1"/>
        </dgm:presLayoutVars>
      </dgm:prSet>
      <dgm:spPr/>
    </dgm:pt>
    <dgm:pt modelId="{474F7537-4872-41D8-BA47-809E20A05661}" type="pres">
      <dgm:prSet presAssocID="{48C5BA0F-EFE2-4910-A4E4-3251F55C370A}" presName="invisiNode" presStyleLbl="node1" presStyleIdx="3" presStyleCnt="6"/>
      <dgm:spPr/>
    </dgm:pt>
    <dgm:pt modelId="{4FA5B85D-8E31-4A41-A5A2-418E6F639BEC}" type="pres">
      <dgm:prSet presAssocID="{48C5BA0F-EFE2-4910-A4E4-3251F55C370A}" presName="imagNode" presStyleLbl="fgImgPlace1" presStyleIdx="3" presStyleCnt="6" custLinFactNeighborX="-2993" custLinFactNeighborY="-119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 modelId="{0E00E4C5-2190-4017-90EE-48AB2439680E}" type="pres">
      <dgm:prSet presAssocID="{BCAF8AF7-772E-47F3-A24E-59B00F0759A8}" presName="sibTrans" presStyleLbl="sibTrans2D1" presStyleIdx="0" presStyleCnt="0"/>
      <dgm:spPr/>
    </dgm:pt>
    <dgm:pt modelId="{9B952ECC-3C77-4175-8962-C7BCBBD1882E}" type="pres">
      <dgm:prSet presAssocID="{FDCAEC7D-D690-4B56-AD76-4CB134AC9BF4}" presName="compNode" presStyleCnt="0"/>
      <dgm:spPr/>
    </dgm:pt>
    <dgm:pt modelId="{93A076B9-1423-4C65-A0C9-5F593FEAB2E1}" type="pres">
      <dgm:prSet presAssocID="{FDCAEC7D-D690-4B56-AD76-4CB134AC9BF4}" presName="bkgdShape" presStyleLbl="node1" presStyleIdx="4" presStyleCnt="6"/>
      <dgm:spPr/>
    </dgm:pt>
    <dgm:pt modelId="{0EE72D6B-8D0F-4D6B-A0A8-3063FD69B0E7}" type="pres">
      <dgm:prSet presAssocID="{FDCAEC7D-D690-4B56-AD76-4CB134AC9BF4}" presName="nodeTx" presStyleLbl="node1" presStyleIdx="4" presStyleCnt="6">
        <dgm:presLayoutVars>
          <dgm:bulletEnabled val="1"/>
        </dgm:presLayoutVars>
      </dgm:prSet>
      <dgm:spPr/>
    </dgm:pt>
    <dgm:pt modelId="{BB8F552F-3648-42EE-B1DA-A5367B66A0A8}" type="pres">
      <dgm:prSet presAssocID="{FDCAEC7D-D690-4B56-AD76-4CB134AC9BF4}" presName="invisiNode" presStyleLbl="node1" presStyleIdx="4" presStyleCnt="6"/>
      <dgm:spPr/>
    </dgm:pt>
    <dgm:pt modelId="{E572E93B-0E70-40D4-91E2-E24C0FDCB20C}" type="pres">
      <dgm:prSet presAssocID="{FDCAEC7D-D690-4B56-AD76-4CB134AC9BF4}"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ngel face outline with solid fill"/>
        </a:ext>
      </dgm:extLst>
    </dgm:pt>
    <dgm:pt modelId="{31EA5886-9968-4605-8C54-390A6C673106}" type="pres">
      <dgm:prSet presAssocID="{EC14B57E-3564-4C24-AF67-962DC668EC31}" presName="sibTrans" presStyleLbl="sibTrans2D1" presStyleIdx="0" presStyleCnt="0"/>
      <dgm:spPr/>
    </dgm:pt>
    <dgm:pt modelId="{74E402BD-8856-46CE-A564-840D46B7F140}" type="pres">
      <dgm:prSet presAssocID="{0B05D654-32DC-4FCD-80EB-D05709518D82}" presName="compNode" presStyleCnt="0"/>
      <dgm:spPr/>
    </dgm:pt>
    <dgm:pt modelId="{1E5FE502-164B-4437-A805-5809DA500FB7}" type="pres">
      <dgm:prSet presAssocID="{0B05D654-32DC-4FCD-80EB-D05709518D82}" presName="bkgdShape" presStyleLbl="node1" presStyleIdx="5" presStyleCnt="6"/>
      <dgm:spPr/>
    </dgm:pt>
    <dgm:pt modelId="{B04121EB-7296-4A05-BE8D-B63CA0552896}" type="pres">
      <dgm:prSet presAssocID="{0B05D654-32DC-4FCD-80EB-D05709518D82}" presName="nodeTx" presStyleLbl="node1" presStyleIdx="5" presStyleCnt="6">
        <dgm:presLayoutVars>
          <dgm:bulletEnabled val="1"/>
        </dgm:presLayoutVars>
      </dgm:prSet>
      <dgm:spPr/>
    </dgm:pt>
    <dgm:pt modelId="{53D8C4CD-EE9C-4038-86BC-CA10C2559B6B}" type="pres">
      <dgm:prSet presAssocID="{0B05D654-32DC-4FCD-80EB-D05709518D82}" presName="invisiNode" presStyleLbl="node1" presStyleIdx="5" presStyleCnt="6"/>
      <dgm:spPr/>
    </dgm:pt>
    <dgm:pt modelId="{BFDC1EEE-A73A-49A4-907D-44E18D1F7A77}" type="pres">
      <dgm:prSet presAssocID="{0B05D654-32DC-4FCD-80EB-D05709518D82}"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rain in head with solid fill"/>
        </a:ext>
      </dgm:extLst>
    </dgm:pt>
  </dgm:ptLst>
  <dgm:cxnLst>
    <dgm:cxn modelId="{46E8BA00-50E2-4487-BDEE-9E0DF9C25693}" srcId="{93CEADA8-E907-4B23-9590-84666FE55FEF}" destId="{B71835C4-F28C-44CB-ADF6-D3C9D738AF9B}" srcOrd="0" destOrd="0" parTransId="{BE606F6B-271C-4205-874F-5DEEB1592B32}" sibTransId="{67A32EBD-D1A8-4E61-941F-1318A3657AF1}"/>
    <dgm:cxn modelId="{D90A5202-A829-469C-A02A-B701EA90B845}" srcId="{93CEADA8-E907-4B23-9590-84666FE55FEF}" destId="{48C5BA0F-EFE2-4910-A4E4-3251F55C370A}" srcOrd="3" destOrd="0" parTransId="{52CC2AA5-69F6-4825-946F-F4B1EB8D6D0A}" sibTransId="{BCAF8AF7-772E-47F3-A24E-59B00F0759A8}"/>
    <dgm:cxn modelId="{93E3670E-59BD-4CF3-84DA-6AFE8C04F736}" type="presOf" srcId="{A53672D9-58A3-4DA0-AD40-54A66C3DAF2B}" destId="{DD9539F9-0A3D-45B8-ADA0-972F54EE7437}" srcOrd="1" destOrd="0" presId="urn:microsoft.com/office/officeart/2005/8/layout/hList7"/>
    <dgm:cxn modelId="{444C7910-B015-4BBA-9C2A-7757F5B0DEB6}" type="presOf" srcId="{F2A71308-71BC-4D87-833D-B4C399C97488}" destId="{48C25315-4E0A-482F-B08C-DACE5710FA89}" srcOrd="1" destOrd="0" presId="urn:microsoft.com/office/officeart/2005/8/layout/hList7"/>
    <dgm:cxn modelId="{C667691F-DE37-4977-9D8C-1EB76EC9648C}" type="presOf" srcId="{FDCAEC7D-D690-4B56-AD76-4CB134AC9BF4}" destId="{0EE72D6B-8D0F-4D6B-A0A8-3063FD69B0E7}" srcOrd="1" destOrd="0" presId="urn:microsoft.com/office/officeart/2005/8/layout/hList7"/>
    <dgm:cxn modelId="{F6BE5C26-C8C8-4F2A-B677-566AE3DE48D4}" srcId="{93CEADA8-E907-4B23-9590-84666FE55FEF}" destId="{F2A71308-71BC-4D87-833D-B4C399C97488}" srcOrd="2" destOrd="0" parTransId="{D5CEE85A-8D59-4497-802F-7FD93F097C3C}" sibTransId="{6C732994-5CB4-41CA-83AE-AD4838683CB0}"/>
    <dgm:cxn modelId="{0DD17734-9DD0-4E45-8959-9B5380CC7E22}" type="presOf" srcId="{A53672D9-58A3-4DA0-AD40-54A66C3DAF2B}" destId="{32233EC7-B9B8-4FBB-85DE-50831493EC7E}" srcOrd="0" destOrd="0" presId="urn:microsoft.com/office/officeart/2005/8/layout/hList7"/>
    <dgm:cxn modelId="{F28B8F37-ECAD-4C3F-B04E-605029BD187A}" srcId="{93CEADA8-E907-4B23-9590-84666FE55FEF}" destId="{0B05D654-32DC-4FCD-80EB-D05709518D82}" srcOrd="5" destOrd="0" parTransId="{58305228-AD86-481C-8C03-3B661D443438}" sibTransId="{BE87BC60-9733-43C2-B5C1-4DCB16AA78A1}"/>
    <dgm:cxn modelId="{F7693C62-35D9-4B24-8B18-A69F7022FFCE}" type="presOf" srcId="{48C5BA0F-EFE2-4910-A4E4-3251F55C370A}" destId="{63E0A1C1-E7C0-42EF-80BE-AE8DD217DEA0}" srcOrd="0" destOrd="0" presId="urn:microsoft.com/office/officeart/2005/8/layout/hList7"/>
    <dgm:cxn modelId="{59DD8B73-1796-441A-B14C-7EBF0F91C51D}" type="presOf" srcId="{6C732994-5CB4-41CA-83AE-AD4838683CB0}" destId="{4494EFAC-8C1E-4366-8F67-79105CCAA881}" srcOrd="0" destOrd="0" presId="urn:microsoft.com/office/officeart/2005/8/layout/hList7"/>
    <dgm:cxn modelId="{7A50667B-C815-4F2A-B58D-B1E1BE50CDA0}" type="presOf" srcId="{48C5BA0F-EFE2-4910-A4E4-3251F55C370A}" destId="{F66F7CB4-A98F-47A6-99E2-41FDD9C7D31D}" srcOrd="1" destOrd="0" presId="urn:microsoft.com/office/officeart/2005/8/layout/hList7"/>
    <dgm:cxn modelId="{1B11A986-7115-49F6-A465-40D9B8A66C7C}" type="presOf" srcId="{FDCAEC7D-D690-4B56-AD76-4CB134AC9BF4}" destId="{93A076B9-1423-4C65-A0C9-5F593FEAB2E1}" srcOrd="0" destOrd="0" presId="urn:microsoft.com/office/officeart/2005/8/layout/hList7"/>
    <dgm:cxn modelId="{5FED918C-1AB8-45E2-AE2C-AFBBE6B6426E}" type="presOf" srcId="{8AB43F6B-3EBE-4369-B5B3-3E52DAAFE98C}" destId="{00A1AE10-52F9-456A-B2A5-0B31AA60584D}" srcOrd="0" destOrd="0" presId="urn:microsoft.com/office/officeart/2005/8/layout/hList7"/>
    <dgm:cxn modelId="{6C0AFE8E-646D-4A23-8D95-3B713CF49AA5}" type="presOf" srcId="{B71835C4-F28C-44CB-ADF6-D3C9D738AF9B}" destId="{CA6E597B-F8C3-456D-A6AA-EAA85DFECE93}" srcOrd="0" destOrd="0" presId="urn:microsoft.com/office/officeart/2005/8/layout/hList7"/>
    <dgm:cxn modelId="{025DD9A8-9F90-4CE8-8588-01EBCE254AFC}" type="presOf" srcId="{F2A71308-71BC-4D87-833D-B4C399C97488}" destId="{FA5CB0AF-DD17-4515-B1EF-F52B8B6ACD19}" srcOrd="0" destOrd="0" presId="urn:microsoft.com/office/officeart/2005/8/layout/hList7"/>
    <dgm:cxn modelId="{D701A4D2-A8D5-4B96-B4A9-C409B6614F7E}" type="presOf" srcId="{0B05D654-32DC-4FCD-80EB-D05709518D82}" destId="{B04121EB-7296-4A05-BE8D-B63CA0552896}" srcOrd="1" destOrd="0" presId="urn:microsoft.com/office/officeart/2005/8/layout/hList7"/>
    <dgm:cxn modelId="{4ABE2FD8-A824-42F5-815F-0AEE359283A4}" type="presOf" srcId="{B71835C4-F28C-44CB-ADF6-D3C9D738AF9B}" destId="{3C413A54-D65E-4E93-B229-11B83861DD4D}" srcOrd="1" destOrd="0" presId="urn:microsoft.com/office/officeart/2005/8/layout/hList7"/>
    <dgm:cxn modelId="{3797C8DC-3A8D-4582-8BBD-23521C71387B}" type="presOf" srcId="{BCAF8AF7-772E-47F3-A24E-59B00F0759A8}" destId="{0E00E4C5-2190-4017-90EE-48AB2439680E}" srcOrd="0" destOrd="0" presId="urn:microsoft.com/office/officeart/2005/8/layout/hList7"/>
    <dgm:cxn modelId="{0270A4E0-D5BF-4D1A-ADA1-EEEDE5C27A9F}" type="presOf" srcId="{EC14B57E-3564-4C24-AF67-962DC668EC31}" destId="{31EA5886-9968-4605-8C54-390A6C673106}" srcOrd="0" destOrd="0" presId="urn:microsoft.com/office/officeart/2005/8/layout/hList7"/>
    <dgm:cxn modelId="{F967D3E3-63B0-41FC-B4A5-0C6BF508A8F7}" srcId="{93CEADA8-E907-4B23-9590-84666FE55FEF}" destId="{A53672D9-58A3-4DA0-AD40-54A66C3DAF2B}" srcOrd="1" destOrd="0" parTransId="{2DBEB418-EFFB-4C11-A017-5AE67A0D6CDC}" sibTransId="{8AB43F6B-3EBE-4369-B5B3-3E52DAAFE98C}"/>
    <dgm:cxn modelId="{7DAA09E4-D9DE-4F6A-800C-661934E5932C}" type="presOf" srcId="{67A32EBD-D1A8-4E61-941F-1318A3657AF1}" destId="{C8B59C6D-769E-4675-9AE1-1F19E3B8F3D4}" srcOrd="0" destOrd="0" presId="urn:microsoft.com/office/officeart/2005/8/layout/hList7"/>
    <dgm:cxn modelId="{C34676E4-A424-4FE8-BC87-6AC2643423AB}" type="presOf" srcId="{93CEADA8-E907-4B23-9590-84666FE55FEF}" destId="{D3948C6E-82A8-4B74-8472-44D5F8CB288F}" srcOrd="0" destOrd="0" presId="urn:microsoft.com/office/officeart/2005/8/layout/hList7"/>
    <dgm:cxn modelId="{FBA09FF7-5AAD-43E3-ADA6-C76D64C9067E}" type="presOf" srcId="{0B05D654-32DC-4FCD-80EB-D05709518D82}" destId="{1E5FE502-164B-4437-A805-5809DA500FB7}" srcOrd="0" destOrd="0" presId="urn:microsoft.com/office/officeart/2005/8/layout/hList7"/>
    <dgm:cxn modelId="{6324F6FB-2D1C-4549-8DD5-CC83432DC566}" srcId="{93CEADA8-E907-4B23-9590-84666FE55FEF}" destId="{FDCAEC7D-D690-4B56-AD76-4CB134AC9BF4}" srcOrd="4" destOrd="0" parTransId="{66F7665F-6196-469C-81E4-419104A5C2E8}" sibTransId="{EC14B57E-3564-4C24-AF67-962DC668EC31}"/>
    <dgm:cxn modelId="{90E58A1B-BC91-454F-A5AA-704D80DAE249}" type="presParOf" srcId="{D3948C6E-82A8-4B74-8472-44D5F8CB288F}" destId="{CF814CE8-96CB-40BA-882C-0E880FBE2725}" srcOrd="0" destOrd="0" presId="urn:microsoft.com/office/officeart/2005/8/layout/hList7"/>
    <dgm:cxn modelId="{3FDE0B5A-6C30-4094-A28A-2E3F56E6C9C8}" type="presParOf" srcId="{D3948C6E-82A8-4B74-8472-44D5F8CB288F}" destId="{321C5A18-06FF-4B4D-9999-AF54239B9E7E}" srcOrd="1" destOrd="0" presId="urn:microsoft.com/office/officeart/2005/8/layout/hList7"/>
    <dgm:cxn modelId="{2922D2F1-D728-4F58-9EC7-E51B587AF572}" type="presParOf" srcId="{321C5A18-06FF-4B4D-9999-AF54239B9E7E}" destId="{78499EF1-61CD-444D-A67A-646285580D82}" srcOrd="0" destOrd="0" presId="urn:microsoft.com/office/officeart/2005/8/layout/hList7"/>
    <dgm:cxn modelId="{B455A676-244A-4EA4-A686-30C6E1D7AF4D}" type="presParOf" srcId="{78499EF1-61CD-444D-A67A-646285580D82}" destId="{CA6E597B-F8C3-456D-A6AA-EAA85DFECE93}" srcOrd="0" destOrd="0" presId="urn:microsoft.com/office/officeart/2005/8/layout/hList7"/>
    <dgm:cxn modelId="{0DEBB734-1EE2-4A49-9C27-C8F5D243427A}" type="presParOf" srcId="{78499EF1-61CD-444D-A67A-646285580D82}" destId="{3C413A54-D65E-4E93-B229-11B83861DD4D}" srcOrd="1" destOrd="0" presId="urn:microsoft.com/office/officeart/2005/8/layout/hList7"/>
    <dgm:cxn modelId="{660CE183-94E5-43BA-A413-165658B5CC01}" type="presParOf" srcId="{78499EF1-61CD-444D-A67A-646285580D82}" destId="{1580A2D1-5184-44DA-96BF-9C84DA5E08AD}" srcOrd="2" destOrd="0" presId="urn:microsoft.com/office/officeart/2005/8/layout/hList7"/>
    <dgm:cxn modelId="{1BFD2148-B1C0-417D-AFB3-EBAFEC2174A0}" type="presParOf" srcId="{78499EF1-61CD-444D-A67A-646285580D82}" destId="{F48C008E-5F4D-4001-B34F-BA0BE875DAF8}" srcOrd="3" destOrd="0" presId="urn:microsoft.com/office/officeart/2005/8/layout/hList7"/>
    <dgm:cxn modelId="{AA7CB522-4CA6-4192-BBE5-D4DAD8709AD9}" type="presParOf" srcId="{321C5A18-06FF-4B4D-9999-AF54239B9E7E}" destId="{C8B59C6D-769E-4675-9AE1-1F19E3B8F3D4}" srcOrd="1" destOrd="0" presId="urn:microsoft.com/office/officeart/2005/8/layout/hList7"/>
    <dgm:cxn modelId="{FBE19776-DBDF-422F-9391-3C392C3AAACE}" type="presParOf" srcId="{321C5A18-06FF-4B4D-9999-AF54239B9E7E}" destId="{B5D350AA-B2D0-4A60-B752-0EB41B8FDA21}" srcOrd="2" destOrd="0" presId="urn:microsoft.com/office/officeart/2005/8/layout/hList7"/>
    <dgm:cxn modelId="{06180D59-318D-4AA0-BB26-097A2BEEA8EE}" type="presParOf" srcId="{B5D350AA-B2D0-4A60-B752-0EB41B8FDA21}" destId="{32233EC7-B9B8-4FBB-85DE-50831493EC7E}" srcOrd="0" destOrd="0" presId="urn:microsoft.com/office/officeart/2005/8/layout/hList7"/>
    <dgm:cxn modelId="{D1754556-24D6-449C-9964-27F692B25146}" type="presParOf" srcId="{B5D350AA-B2D0-4A60-B752-0EB41B8FDA21}" destId="{DD9539F9-0A3D-45B8-ADA0-972F54EE7437}" srcOrd="1" destOrd="0" presId="urn:microsoft.com/office/officeart/2005/8/layout/hList7"/>
    <dgm:cxn modelId="{A84CCEE7-FFA8-486C-ACEC-6C63EA0F748A}" type="presParOf" srcId="{B5D350AA-B2D0-4A60-B752-0EB41B8FDA21}" destId="{3990F2D6-850A-4D32-9043-E570864F7B0D}" srcOrd="2" destOrd="0" presId="urn:microsoft.com/office/officeart/2005/8/layout/hList7"/>
    <dgm:cxn modelId="{86D8702B-E96C-44F7-9A88-27AB05EFA16F}" type="presParOf" srcId="{B5D350AA-B2D0-4A60-B752-0EB41B8FDA21}" destId="{A1FCFFA1-2DFC-42BB-B892-BE5F6B7A817F}" srcOrd="3" destOrd="0" presId="urn:microsoft.com/office/officeart/2005/8/layout/hList7"/>
    <dgm:cxn modelId="{699C015C-73FA-4BC8-8C57-3BB24E8DC1D9}" type="presParOf" srcId="{321C5A18-06FF-4B4D-9999-AF54239B9E7E}" destId="{00A1AE10-52F9-456A-B2A5-0B31AA60584D}" srcOrd="3" destOrd="0" presId="urn:microsoft.com/office/officeart/2005/8/layout/hList7"/>
    <dgm:cxn modelId="{0BC637D4-B513-4554-AFA2-EE6E8A401022}" type="presParOf" srcId="{321C5A18-06FF-4B4D-9999-AF54239B9E7E}" destId="{7816951A-33BF-4912-8416-AA62BE1650D8}" srcOrd="4" destOrd="0" presId="urn:microsoft.com/office/officeart/2005/8/layout/hList7"/>
    <dgm:cxn modelId="{C98F29E7-BA95-4349-B811-A08E19D5079D}" type="presParOf" srcId="{7816951A-33BF-4912-8416-AA62BE1650D8}" destId="{FA5CB0AF-DD17-4515-B1EF-F52B8B6ACD19}" srcOrd="0" destOrd="0" presId="urn:microsoft.com/office/officeart/2005/8/layout/hList7"/>
    <dgm:cxn modelId="{02E47964-C356-4333-BC68-569DEFCEA8C9}" type="presParOf" srcId="{7816951A-33BF-4912-8416-AA62BE1650D8}" destId="{48C25315-4E0A-482F-B08C-DACE5710FA89}" srcOrd="1" destOrd="0" presId="urn:microsoft.com/office/officeart/2005/8/layout/hList7"/>
    <dgm:cxn modelId="{D89E3107-69FE-4B52-A288-23EB39811D6F}" type="presParOf" srcId="{7816951A-33BF-4912-8416-AA62BE1650D8}" destId="{FCC14469-0EBF-4536-9501-91EF409DC69C}" srcOrd="2" destOrd="0" presId="urn:microsoft.com/office/officeart/2005/8/layout/hList7"/>
    <dgm:cxn modelId="{C3F0D3D0-5312-4ED3-B1EB-4FF97CB38F80}" type="presParOf" srcId="{7816951A-33BF-4912-8416-AA62BE1650D8}" destId="{8F00F179-900D-4D4B-8966-100261B0B821}" srcOrd="3" destOrd="0" presId="urn:microsoft.com/office/officeart/2005/8/layout/hList7"/>
    <dgm:cxn modelId="{6D1489CE-BFAC-45CD-B1DA-9FA6CA800A14}" type="presParOf" srcId="{321C5A18-06FF-4B4D-9999-AF54239B9E7E}" destId="{4494EFAC-8C1E-4366-8F67-79105CCAA881}" srcOrd="5" destOrd="0" presId="urn:microsoft.com/office/officeart/2005/8/layout/hList7"/>
    <dgm:cxn modelId="{92BFFE64-62D6-4A77-987D-24E2D3484854}" type="presParOf" srcId="{321C5A18-06FF-4B4D-9999-AF54239B9E7E}" destId="{C6B8EEFC-152B-48EA-A058-158EA578075D}" srcOrd="6" destOrd="0" presId="urn:microsoft.com/office/officeart/2005/8/layout/hList7"/>
    <dgm:cxn modelId="{2C994740-CA5F-41F5-9C41-EE60237E2EA1}" type="presParOf" srcId="{C6B8EEFC-152B-48EA-A058-158EA578075D}" destId="{63E0A1C1-E7C0-42EF-80BE-AE8DD217DEA0}" srcOrd="0" destOrd="0" presId="urn:microsoft.com/office/officeart/2005/8/layout/hList7"/>
    <dgm:cxn modelId="{FA8B4338-877F-4433-9BC7-4CF203C92C9A}" type="presParOf" srcId="{C6B8EEFC-152B-48EA-A058-158EA578075D}" destId="{F66F7CB4-A98F-47A6-99E2-41FDD9C7D31D}" srcOrd="1" destOrd="0" presId="urn:microsoft.com/office/officeart/2005/8/layout/hList7"/>
    <dgm:cxn modelId="{632DBC08-B369-4BA0-B5C9-795DE8809B69}" type="presParOf" srcId="{C6B8EEFC-152B-48EA-A058-158EA578075D}" destId="{474F7537-4872-41D8-BA47-809E20A05661}" srcOrd="2" destOrd="0" presId="urn:microsoft.com/office/officeart/2005/8/layout/hList7"/>
    <dgm:cxn modelId="{36848DA9-A480-439D-BDBC-064A9F46A04A}" type="presParOf" srcId="{C6B8EEFC-152B-48EA-A058-158EA578075D}" destId="{4FA5B85D-8E31-4A41-A5A2-418E6F639BEC}" srcOrd="3" destOrd="0" presId="urn:microsoft.com/office/officeart/2005/8/layout/hList7"/>
    <dgm:cxn modelId="{FB846E7A-BEA1-40D2-93D7-B0ECB5A092B4}" type="presParOf" srcId="{321C5A18-06FF-4B4D-9999-AF54239B9E7E}" destId="{0E00E4C5-2190-4017-90EE-48AB2439680E}" srcOrd="7" destOrd="0" presId="urn:microsoft.com/office/officeart/2005/8/layout/hList7"/>
    <dgm:cxn modelId="{65C02D29-883C-4189-86E5-93CE08FA78B5}" type="presParOf" srcId="{321C5A18-06FF-4B4D-9999-AF54239B9E7E}" destId="{9B952ECC-3C77-4175-8962-C7BCBBD1882E}" srcOrd="8" destOrd="0" presId="urn:microsoft.com/office/officeart/2005/8/layout/hList7"/>
    <dgm:cxn modelId="{F10EBA53-D517-4C0B-8EA3-2DDF6C9CC240}" type="presParOf" srcId="{9B952ECC-3C77-4175-8962-C7BCBBD1882E}" destId="{93A076B9-1423-4C65-A0C9-5F593FEAB2E1}" srcOrd="0" destOrd="0" presId="urn:microsoft.com/office/officeart/2005/8/layout/hList7"/>
    <dgm:cxn modelId="{D3AE585E-F13F-404C-B30C-B70C9F50292D}" type="presParOf" srcId="{9B952ECC-3C77-4175-8962-C7BCBBD1882E}" destId="{0EE72D6B-8D0F-4D6B-A0A8-3063FD69B0E7}" srcOrd="1" destOrd="0" presId="urn:microsoft.com/office/officeart/2005/8/layout/hList7"/>
    <dgm:cxn modelId="{F4866F5A-796A-42AC-82F4-87AC0B363352}" type="presParOf" srcId="{9B952ECC-3C77-4175-8962-C7BCBBD1882E}" destId="{BB8F552F-3648-42EE-B1DA-A5367B66A0A8}" srcOrd="2" destOrd="0" presId="urn:microsoft.com/office/officeart/2005/8/layout/hList7"/>
    <dgm:cxn modelId="{9997A46F-C3FC-48C4-9427-627A5931719D}" type="presParOf" srcId="{9B952ECC-3C77-4175-8962-C7BCBBD1882E}" destId="{E572E93B-0E70-40D4-91E2-E24C0FDCB20C}" srcOrd="3" destOrd="0" presId="urn:microsoft.com/office/officeart/2005/8/layout/hList7"/>
    <dgm:cxn modelId="{C3968075-20F5-4CF8-94ED-03E1590A4AD0}" type="presParOf" srcId="{321C5A18-06FF-4B4D-9999-AF54239B9E7E}" destId="{31EA5886-9968-4605-8C54-390A6C673106}" srcOrd="9" destOrd="0" presId="urn:microsoft.com/office/officeart/2005/8/layout/hList7"/>
    <dgm:cxn modelId="{7F9C7A6A-0949-4BEA-A7B7-EB143BEAA278}" type="presParOf" srcId="{321C5A18-06FF-4B4D-9999-AF54239B9E7E}" destId="{74E402BD-8856-46CE-A564-840D46B7F140}" srcOrd="10" destOrd="0" presId="urn:microsoft.com/office/officeart/2005/8/layout/hList7"/>
    <dgm:cxn modelId="{B8D88524-BEBB-43D5-ACE1-84DB42A5E5E5}" type="presParOf" srcId="{74E402BD-8856-46CE-A564-840D46B7F140}" destId="{1E5FE502-164B-4437-A805-5809DA500FB7}" srcOrd="0" destOrd="0" presId="urn:microsoft.com/office/officeart/2005/8/layout/hList7"/>
    <dgm:cxn modelId="{744CC4DF-3FCA-4A77-B87A-733002377F48}" type="presParOf" srcId="{74E402BD-8856-46CE-A564-840D46B7F140}" destId="{B04121EB-7296-4A05-BE8D-B63CA0552896}" srcOrd="1" destOrd="0" presId="urn:microsoft.com/office/officeart/2005/8/layout/hList7"/>
    <dgm:cxn modelId="{8A32D117-D5B5-4E3C-9FC8-BF1B24F0D3A8}" type="presParOf" srcId="{74E402BD-8856-46CE-A564-840D46B7F140}" destId="{53D8C4CD-EE9C-4038-86BC-CA10C2559B6B}" srcOrd="2" destOrd="0" presId="urn:microsoft.com/office/officeart/2005/8/layout/hList7"/>
    <dgm:cxn modelId="{A3EB997E-086A-4F3B-8C7F-51854CC6CD69}" type="presParOf" srcId="{74E402BD-8856-46CE-A564-840D46B7F140}" destId="{BFDC1EEE-A73A-49A4-907D-44E18D1F7A7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DAB39-4FDC-418A-A4E1-AEA4B1D35E3F}"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uk-UA"/>
        </a:p>
      </dgm:t>
    </dgm:pt>
    <dgm:pt modelId="{218C60DE-183F-4B87-B374-55383C62DDC9}">
      <dgm:prSet phldrT="[Текст]" custT="1"/>
      <dgm:spPr/>
      <dgm:t>
        <a:bodyPr/>
        <a:lstStyle/>
        <a:p>
          <a:r>
            <a:rPr lang="uk-UA" sz="4800" dirty="0">
              <a:highlight>
                <a:srgbClr val="AAD6FF"/>
              </a:highlight>
            </a:rPr>
            <a:t>За масштабом</a:t>
          </a:r>
        </a:p>
      </dgm:t>
    </dgm:pt>
    <dgm:pt modelId="{42D7BB29-E718-47F7-A840-EF5F18E80C8F}" type="parTrans" cxnId="{4663AC92-3362-48A4-BEDF-C93D4DA498F5}">
      <dgm:prSet/>
      <dgm:spPr/>
      <dgm:t>
        <a:bodyPr/>
        <a:lstStyle/>
        <a:p>
          <a:endParaRPr lang="uk-UA"/>
        </a:p>
      </dgm:t>
    </dgm:pt>
    <dgm:pt modelId="{351B6ACF-B98A-4E7D-A18B-697B9315323D}" type="sibTrans" cxnId="{4663AC92-3362-48A4-BEDF-C93D4DA498F5}">
      <dgm:prSet/>
      <dgm:spPr/>
      <dgm:t>
        <a:bodyPr/>
        <a:lstStyle/>
        <a:p>
          <a:endParaRPr lang="uk-UA"/>
        </a:p>
      </dgm:t>
    </dgm:pt>
    <dgm:pt modelId="{E9871E26-89BB-4E08-BAED-D609FA94EABF}" type="asst">
      <dgm:prSet phldrT="[Текст]"/>
      <dgm:spPr/>
      <dgm:t>
        <a:bodyPr/>
        <a:lstStyle/>
        <a:p>
          <a:r>
            <a:rPr kumimoji="0" lang="uk-UA" altLang="uk-UA" b="0" i="0" u="none" strike="noStrike" cap="none" normalizeH="0" baseline="0" dirty="0">
              <a:ln>
                <a:noFill/>
              </a:ln>
              <a:solidFill>
                <a:schemeClr val="bg1"/>
              </a:solidFill>
              <a:effectLst/>
              <a:highlight>
                <a:srgbClr val="AAD6FF"/>
              </a:highlight>
              <a:latin typeface="+mn-lt"/>
            </a:rPr>
            <a:t>Суспільні причини</a:t>
          </a:r>
        </a:p>
        <a:p>
          <a:r>
            <a:rPr kumimoji="0" lang="uk-UA" altLang="uk-UA" b="0" i="0" u="none" strike="noStrike" cap="none" normalizeH="0" baseline="0" dirty="0">
              <a:ln>
                <a:noFill/>
              </a:ln>
              <a:solidFill>
                <a:schemeClr val="tx1"/>
              </a:solidFill>
              <a:effectLst/>
              <a:latin typeface="+mn-lt"/>
            </a:rPr>
            <a:t>Фактори, які впливають на все суспільство в цілому. Наприклад, загальна недовіра до державних інституцій</a:t>
          </a:r>
          <a:endParaRPr lang="uk-UA" dirty="0">
            <a:solidFill>
              <a:schemeClr val="bg1"/>
            </a:solidFill>
            <a:latin typeface="+mn-lt"/>
          </a:endParaRPr>
        </a:p>
      </dgm:t>
    </dgm:pt>
    <dgm:pt modelId="{73A21D89-A558-4F0C-A9B7-544EFD30DD9C}" type="parTrans" cxnId="{D8294351-0B1C-49B8-B34C-36026ED73FE1}">
      <dgm:prSet/>
      <dgm:spPr/>
      <dgm:t>
        <a:bodyPr/>
        <a:lstStyle/>
        <a:p>
          <a:endParaRPr lang="uk-UA"/>
        </a:p>
      </dgm:t>
    </dgm:pt>
    <dgm:pt modelId="{CCE24B5A-4519-4714-B1B8-F15766092AE9}" type="sibTrans" cxnId="{D8294351-0B1C-49B8-B34C-36026ED73FE1}">
      <dgm:prSet/>
      <dgm:spPr/>
      <dgm:t>
        <a:bodyPr/>
        <a:lstStyle/>
        <a:p>
          <a:endParaRPr lang="uk-UA"/>
        </a:p>
      </dgm:t>
    </dgm:pt>
    <dgm:pt modelId="{16443045-AB1C-466E-8666-7E1020115DC2}" type="asst">
      <dgm:prSet phldrT="[Текст]"/>
      <dgm:spPr/>
      <dgm:t>
        <a:bodyPr/>
        <a:lstStyle/>
        <a:p>
          <a:r>
            <a:rPr lang="uk-UA" dirty="0">
              <a:highlight>
                <a:srgbClr val="AAD6FF"/>
              </a:highlight>
            </a:rPr>
            <a:t>Індивідуальні причини</a:t>
          </a:r>
        </a:p>
        <a:p>
          <a:r>
            <a:rPr kumimoji="0" lang="uk-UA" altLang="uk-UA" b="0" i="0" u="none" strike="noStrike" cap="none" normalizeH="0" baseline="0" dirty="0">
              <a:ln>
                <a:noFill/>
              </a:ln>
              <a:solidFill>
                <a:schemeClr val="tx1"/>
              </a:solidFill>
              <a:effectLst/>
              <a:latin typeface="+mn-lt"/>
            </a:rPr>
            <a:t>Фактори, які стосуються окремих осіб. Наприклад, особисті фінансові труднощі або прагнення до влади</a:t>
          </a:r>
          <a:endParaRPr lang="uk-UA" dirty="0">
            <a:latin typeface="+mn-lt"/>
          </a:endParaRPr>
        </a:p>
        <a:p>
          <a:r>
            <a:rPr lang="uk-UA" dirty="0">
              <a:highlight>
                <a:srgbClr val="AAD6FF"/>
              </a:highlight>
            </a:rPr>
            <a:t> </a:t>
          </a:r>
        </a:p>
      </dgm:t>
    </dgm:pt>
    <dgm:pt modelId="{F036DC24-086D-4B0E-8CC1-C08EF176D875}" type="parTrans" cxnId="{53D8480D-4555-403D-9D61-2449D9B7794A}">
      <dgm:prSet/>
      <dgm:spPr/>
      <dgm:t>
        <a:bodyPr/>
        <a:lstStyle/>
        <a:p>
          <a:endParaRPr lang="uk-UA"/>
        </a:p>
      </dgm:t>
    </dgm:pt>
    <dgm:pt modelId="{75075AD4-E830-48F3-B090-25F50EF4731F}" type="sibTrans" cxnId="{53D8480D-4555-403D-9D61-2449D9B7794A}">
      <dgm:prSet/>
      <dgm:spPr/>
      <dgm:t>
        <a:bodyPr/>
        <a:lstStyle/>
        <a:p>
          <a:endParaRPr lang="uk-UA"/>
        </a:p>
      </dgm:t>
    </dgm:pt>
    <dgm:pt modelId="{758E2BD7-F38C-4145-AF9B-108C82115040}" type="pres">
      <dgm:prSet presAssocID="{3D3DAB39-4FDC-418A-A4E1-AEA4B1D35E3F}" presName="hierChild1" presStyleCnt="0">
        <dgm:presLayoutVars>
          <dgm:orgChart val="1"/>
          <dgm:chPref val="1"/>
          <dgm:dir/>
          <dgm:animOne val="branch"/>
          <dgm:animLvl val="lvl"/>
          <dgm:resizeHandles/>
        </dgm:presLayoutVars>
      </dgm:prSet>
      <dgm:spPr/>
    </dgm:pt>
    <dgm:pt modelId="{039F9F07-EE45-46A7-9472-E3E568D318F7}" type="pres">
      <dgm:prSet presAssocID="{218C60DE-183F-4B87-B374-55383C62DDC9}" presName="hierRoot1" presStyleCnt="0">
        <dgm:presLayoutVars>
          <dgm:hierBranch val="init"/>
        </dgm:presLayoutVars>
      </dgm:prSet>
      <dgm:spPr/>
    </dgm:pt>
    <dgm:pt modelId="{DBD4FB7A-CF2A-487F-A324-3981FDCBB351}" type="pres">
      <dgm:prSet presAssocID="{218C60DE-183F-4B87-B374-55383C62DDC9}" presName="rootComposite1" presStyleCnt="0"/>
      <dgm:spPr/>
    </dgm:pt>
    <dgm:pt modelId="{4F644EE5-2CA1-4454-A8E4-F42FA4AB1284}" type="pres">
      <dgm:prSet presAssocID="{218C60DE-183F-4B87-B374-55383C62DDC9}" presName="rootText1" presStyleLbl="node0" presStyleIdx="0" presStyleCnt="1" custLinFactNeighborX="-846" custLinFactNeighborY="-846">
        <dgm:presLayoutVars>
          <dgm:chPref val="3"/>
        </dgm:presLayoutVars>
      </dgm:prSet>
      <dgm:spPr/>
    </dgm:pt>
    <dgm:pt modelId="{62322632-4807-49D0-A5AB-5365AC6E7ED9}" type="pres">
      <dgm:prSet presAssocID="{218C60DE-183F-4B87-B374-55383C62DDC9}" presName="rootConnector1" presStyleLbl="node1" presStyleIdx="0" presStyleCnt="0"/>
      <dgm:spPr/>
    </dgm:pt>
    <dgm:pt modelId="{49D5F8A6-91BE-4185-BFAB-A5BCC3D24F2F}" type="pres">
      <dgm:prSet presAssocID="{218C60DE-183F-4B87-B374-55383C62DDC9}" presName="hierChild2" presStyleCnt="0"/>
      <dgm:spPr/>
    </dgm:pt>
    <dgm:pt modelId="{2B99C54F-9633-4134-B128-F161BF90BDED}" type="pres">
      <dgm:prSet presAssocID="{218C60DE-183F-4B87-B374-55383C62DDC9}" presName="hierChild3" presStyleCnt="0"/>
      <dgm:spPr/>
    </dgm:pt>
    <dgm:pt modelId="{30B213D3-7783-4B49-A759-38D822A349BA}" type="pres">
      <dgm:prSet presAssocID="{73A21D89-A558-4F0C-A9B7-544EFD30DD9C}" presName="Name111" presStyleLbl="parChTrans1D2" presStyleIdx="0" presStyleCnt="2"/>
      <dgm:spPr/>
    </dgm:pt>
    <dgm:pt modelId="{B5E697CA-3DD8-4A35-BAF8-D8E8A5C036CD}" type="pres">
      <dgm:prSet presAssocID="{E9871E26-89BB-4E08-BAED-D609FA94EABF}" presName="hierRoot3" presStyleCnt="0">
        <dgm:presLayoutVars>
          <dgm:hierBranch val="init"/>
        </dgm:presLayoutVars>
      </dgm:prSet>
      <dgm:spPr/>
    </dgm:pt>
    <dgm:pt modelId="{BF21D4C8-691D-4CFF-9456-B75A38B63C16}" type="pres">
      <dgm:prSet presAssocID="{E9871E26-89BB-4E08-BAED-D609FA94EABF}" presName="rootComposite3" presStyleCnt="0"/>
      <dgm:spPr/>
    </dgm:pt>
    <dgm:pt modelId="{5AC72EF3-C0BF-45E0-8A05-32BEC8D9E5A3}" type="pres">
      <dgm:prSet presAssocID="{E9871E26-89BB-4E08-BAED-D609FA94EABF}" presName="rootText3" presStyleLbl="asst1" presStyleIdx="0" presStyleCnt="2">
        <dgm:presLayoutVars>
          <dgm:chPref val="3"/>
        </dgm:presLayoutVars>
      </dgm:prSet>
      <dgm:spPr/>
    </dgm:pt>
    <dgm:pt modelId="{13A8DF79-C797-4C1B-B32C-2057B56314CD}" type="pres">
      <dgm:prSet presAssocID="{E9871E26-89BB-4E08-BAED-D609FA94EABF}" presName="rootConnector3" presStyleLbl="asst1" presStyleIdx="0" presStyleCnt="2"/>
      <dgm:spPr/>
    </dgm:pt>
    <dgm:pt modelId="{70E2F24C-5749-4FE3-A0AC-D549D3506EB2}" type="pres">
      <dgm:prSet presAssocID="{E9871E26-89BB-4E08-BAED-D609FA94EABF}" presName="hierChild6" presStyleCnt="0"/>
      <dgm:spPr/>
    </dgm:pt>
    <dgm:pt modelId="{D0C53E07-10A9-464E-BFEE-9F7806400DAE}" type="pres">
      <dgm:prSet presAssocID="{E9871E26-89BB-4E08-BAED-D609FA94EABF}" presName="hierChild7" presStyleCnt="0"/>
      <dgm:spPr/>
    </dgm:pt>
    <dgm:pt modelId="{EF81757E-7F4F-47EC-91A6-E28B365BC0A4}" type="pres">
      <dgm:prSet presAssocID="{F036DC24-086D-4B0E-8CC1-C08EF176D875}" presName="Name111" presStyleLbl="parChTrans1D2" presStyleIdx="1" presStyleCnt="2"/>
      <dgm:spPr/>
    </dgm:pt>
    <dgm:pt modelId="{6E4C1F2A-87FA-4829-85C7-5DDDB1F5139F}" type="pres">
      <dgm:prSet presAssocID="{16443045-AB1C-466E-8666-7E1020115DC2}" presName="hierRoot3" presStyleCnt="0">
        <dgm:presLayoutVars>
          <dgm:hierBranch val="init"/>
        </dgm:presLayoutVars>
      </dgm:prSet>
      <dgm:spPr/>
    </dgm:pt>
    <dgm:pt modelId="{2C0D8642-CAC7-4AF9-87AB-386426A300F2}" type="pres">
      <dgm:prSet presAssocID="{16443045-AB1C-466E-8666-7E1020115DC2}" presName="rootComposite3" presStyleCnt="0"/>
      <dgm:spPr/>
    </dgm:pt>
    <dgm:pt modelId="{03CDF2CD-C0CC-4A76-8BD4-41BE1093186E}" type="pres">
      <dgm:prSet presAssocID="{16443045-AB1C-466E-8666-7E1020115DC2}" presName="rootText3" presStyleLbl="asst1" presStyleIdx="1" presStyleCnt="2">
        <dgm:presLayoutVars>
          <dgm:chPref val="3"/>
        </dgm:presLayoutVars>
      </dgm:prSet>
      <dgm:spPr/>
    </dgm:pt>
    <dgm:pt modelId="{1DCC2AA2-7431-4BCB-AB82-06D91380D256}" type="pres">
      <dgm:prSet presAssocID="{16443045-AB1C-466E-8666-7E1020115DC2}" presName="rootConnector3" presStyleLbl="asst1" presStyleIdx="1" presStyleCnt="2"/>
      <dgm:spPr/>
    </dgm:pt>
    <dgm:pt modelId="{B3148E17-4B53-4777-ABBF-6848F6E37E72}" type="pres">
      <dgm:prSet presAssocID="{16443045-AB1C-466E-8666-7E1020115DC2}" presName="hierChild6" presStyleCnt="0"/>
      <dgm:spPr/>
    </dgm:pt>
    <dgm:pt modelId="{C3DB4CAD-9C18-41B9-8876-154C381E8ECC}" type="pres">
      <dgm:prSet presAssocID="{16443045-AB1C-466E-8666-7E1020115DC2}" presName="hierChild7" presStyleCnt="0"/>
      <dgm:spPr/>
    </dgm:pt>
  </dgm:ptLst>
  <dgm:cxnLst>
    <dgm:cxn modelId="{F4A6E108-1FA4-44D5-AC91-10AA25472746}" type="presOf" srcId="{16443045-AB1C-466E-8666-7E1020115DC2}" destId="{03CDF2CD-C0CC-4A76-8BD4-41BE1093186E}" srcOrd="0" destOrd="0" presId="urn:microsoft.com/office/officeart/2005/8/layout/orgChart1"/>
    <dgm:cxn modelId="{53D8480D-4555-403D-9D61-2449D9B7794A}" srcId="{218C60DE-183F-4B87-B374-55383C62DDC9}" destId="{16443045-AB1C-466E-8666-7E1020115DC2}" srcOrd="1" destOrd="0" parTransId="{F036DC24-086D-4B0E-8CC1-C08EF176D875}" sibTransId="{75075AD4-E830-48F3-B090-25F50EF4731F}"/>
    <dgm:cxn modelId="{82970E10-DA21-4401-8B66-679379429B8F}" type="presOf" srcId="{218C60DE-183F-4B87-B374-55383C62DDC9}" destId="{4F644EE5-2CA1-4454-A8E4-F42FA4AB1284}" srcOrd="0" destOrd="0" presId="urn:microsoft.com/office/officeart/2005/8/layout/orgChart1"/>
    <dgm:cxn modelId="{D8294351-0B1C-49B8-B34C-36026ED73FE1}" srcId="{218C60DE-183F-4B87-B374-55383C62DDC9}" destId="{E9871E26-89BB-4E08-BAED-D609FA94EABF}" srcOrd="0" destOrd="0" parTransId="{73A21D89-A558-4F0C-A9B7-544EFD30DD9C}" sibTransId="{CCE24B5A-4519-4714-B1B8-F15766092AE9}"/>
    <dgm:cxn modelId="{4C3F9C54-BF24-4753-84FE-DF690C51C759}" type="presOf" srcId="{16443045-AB1C-466E-8666-7E1020115DC2}" destId="{1DCC2AA2-7431-4BCB-AB82-06D91380D256}" srcOrd="1" destOrd="0" presId="urn:microsoft.com/office/officeart/2005/8/layout/orgChart1"/>
    <dgm:cxn modelId="{88655378-8527-49E7-8A75-4E57AD2E58ED}" type="presOf" srcId="{E9871E26-89BB-4E08-BAED-D609FA94EABF}" destId="{5AC72EF3-C0BF-45E0-8A05-32BEC8D9E5A3}" srcOrd="0" destOrd="0" presId="urn:microsoft.com/office/officeart/2005/8/layout/orgChart1"/>
    <dgm:cxn modelId="{947DBA7A-102E-43E9-9C41-17BF4E203AA3}" type="presOf" srcId="{F036DC24-086D-4B0E-8CC1-C08EF176D875}" destId="{EF81757E-7F4F-47EC-91A6-E28B365BC0A4}" srcOrd="0" destOrd="0" presId="urn:microsoft.com/office/officeart/2005/8/layout/orgChart1"/>
    <dgm:cxn modelId="{4663AC92-3362-48A4-BEDF-C93D4DA498F5}" srcId="{3D3DAB39-4FDC-418A-A4E1-AEA4B1D35E3F}" destId="{218C60DE-183F-4B87-B374-55383C62DDC9}" srcOrd="0" destOrd="0" parTransId="{42D7BB29-E718-47F7-A840-EF5F18E80C8F}" sibTransId="{351B6ACF-B98A-4E7D-A18B-697B9315323D}"/>
    <dgm:cxn modelId="{CCE6C598-5C39-499F-B597-A541FB913B53}" type="presOf" srcId="{73A21D89-A558-4F0C-A9B7-544EFD30DD9C}" destId="{30B213D3-7783-4B49-A759-38D822A349BA}" srcOrd="0" destOrd="0" presId="urn:microsoft.com/office/officeart/2005/8/layout/orgChart1"/>
    <dgm:cxn modelId="{4F8615A8-96D4-448C-BA7C-10D10E018C1A}" type="presOf" srcId="{E9871E26-89BB-4E08-BAED-D609FA94EABF}" destId="{13A8DF79-C797-4C1B-B32C-2057B56314CD}" srcOrd="1" destOrd="0" presId="urn:microsoft.com/office/officeart/2005/8/layout/orgChart1"/>
    <dgm:cxn modelId="{3EEC3AD5-3595-4EB3-B459-9DE9DA466FAC}" type="presOf" srcId="{218C60DE-183F-4B87-B374-55383C62DDC9}" destId="{62322632-4807-49D0-A5AB-5365AC6E7ED9}" srcOrd="1" destOrd="0" presId="urn:microsoft.com/office/officeart/2005/8/layout/orgChart1"/>
    <dgm:cxn modelId="{78A93BF9-087F-4FF9-A9BE-F3E8ED442F1D}" type="presOf" srcId="{3D3DAB39-4FDC-418A-A4E1-AEA4B1D35E3F}" destId="{758E2BD7-F38C-4145-AF9B-108C82115040}" srcOrd="0" destOrd="0" presId="urn:microsoft.com/office/officeart/2005/8/layout/orgChart1"/>
    <dgm:cxn modelId="{3643F860-96E4-4E21-8FEC-DC084EA7C939}" type="presParOf" srcId="{758E2BD7-F38C-4145-AF9B-108C82115040}" destId="{039F9F07-EE45-46A7-9472-E3E568D318F7}" srcOrd="0" destOrd="0" presId="urn:microsoft.com/office/officeart/2005/8/layout/orgChart1"/>
    <dgm:cxn modelId="{A49BA9F0-69DE-42E4-87AC-5163B1751014}" type="presParOf" srcId="{039F9F07-EE45-46A7-9472-E3E568D318F7}" destId="{DBD4FB7A-CF2A-487F-A324-3981FDCBB351}" srcOrd="0" destOrd="0" presId="urn:microsoft.com/office/officeart/2005/8/layout/orgChart1"/>
    <dgm:cxn modelId="{E25AF647-F071-425D-9E2E-1D3B4A06913F}" type="presParOf" srcId="{DBD4FB7A-CF2A-487F-A324-3981FDCBB351}" destId="{4F644EE5-2CA1-4454-A8E4-F42FA4AB1284}" srcOrd="0" destOrd="0" presId="urn:microsoft.com/office/officeart/2005/8/layout/orgChart1"/>
    <dgm:cxn modelId="{CA4DFE92-4313-49F5-9CB0-3080AF203D71}" type="presParOf" srcId="{DBD4FB7A-CF2A-487F-A324-3981FDCBB351}" destId="{62322632-4807-49D0-A5AB-5365AC6E7ED9}" srcOrd="1" destOrd="0" presId="urn:microsoft.com/office/officeart/2005/8/layout/orgChart1"/>
    <dgm:cxn modelId="{80E92273-734B-404F-BD5A-90CD0964770A}" type="presParOf" srcId="{039F9F07-EE45-46A7-9472-E3E568D318F7}" destId="{49D5F8A6-91BE-4185-BFAB-A5BCC3D24F2F}" srcOrd="1" destOrd="0" presId="urn:microsoft.com/office/officeart/2005/8/layout/orgChart1"/>
    <dgm:cxn modelId="{51D84579-1C04-4BCC-B6E4-EC7DF4F70AE9}" type="presParOf" srcId="{039F9F07-EE45-46A7-9472-E3E568D318F7}" destId="{2B99C54F-9633-4134-B128-F161BF90BDED}" srcOrd="2" destOrd="0" presId="urn:microsoft.com/office/officeart/2005/8/layout/orgChart1"/>
    <dgm:cxn modelId="{6493989D-939A-4FEE-A525-6D252AD5762E}" type="presParOf" srcId="{2B99C54F-9633-4134-B128-F161BF90BDED}" destId="{30B213D3-7783-4B49-A759-38D822A349BA}" srcOrd="0" destOrd="0" presId="urn:microsoft.com/office/officeart/2005/8/layout/orgChart1"/>
    <dgm:cxn modelId="{5A75BA73-40A2-4259-90D1-3FD0F3EE9D28}" type="presParOf" srcId="{2B99C54F-9633-4134-B128-F161BF90BDED}" destId="{B5E697CA-3DD8-4A35-BAF8-D8E8A5C036CD}" srcOrd="1" destOrd="0" presId="urn:microsoft.com/office/officeart/2005/8/layout/orgChart1"/>
    <dgm:cxn modelId="{7537E8C5-EC80-4002-B026-F8835F060BBA}" type="presParOf" srcId="{B5E697CA-3DD8-4A35-BAF8-D8E8A5C036CD}" destId="{BF21D4C8-691D-4CFF-9456-B75A38B63C16}" srcOrd="0" destOrd="0" presId="urn:microsoft.com/office/officeart/2005/8/layout/orgChart1"/>
    <dgm:cxn modelId="{BA981F0E-2C60-49D3-B510-94FA8EBE0A84}" type="presParOf" srcId="{BF21D4C8-691D-4CFF-9456-B75A38B63C16}" destId="{5AC72EF3-C0BF-45E0-8A05-32BEC8D9E5A3}" srcOrd="0" destOrd="0" presId="urn:microsoft.com/office/officeart/2005/8/layout/orgChart1"/>
    <dgm:cxn modelId="{E7076888-848E-4739-BBB7-EF68AC823969}" type="presParOf" srcId="{BF21D4C8-691D-4CFF-9456-B75A38B63C16}" destId="{13A8DF79-C797-4C1B-B32C-2057B56314CD}" srcOrd="1" destOrd="0" presId="urn:microsoft.com/office/officeart/2005/8/layout/orgChart1"/>
    <dgm:cxn modelId="{8390A0DF-B228-47AE-8835-3AE67C5CA90D}" type="presParOf" srcId="{B5E697CA-3DD8-4A35-BAF8-D8E8A5C036CD}" destId="{70E2F24C-5749-4FE3-A0AC-D549D3506EB2}" srcOrd="1" destOrd="0" presId="urn:microsoft.com/office/officeart/2005/8/layout/orgChart1"/>
    <dgm:cxn modelId="{9A77F309-F130-431A-8C97-5D7E251BC031}" type="presParOf" srcId="{B5E697CA-3DD8-4A35-BAF8-D8E8A5C036CD}" destId="{D0C53E07-10A9-464E-BFEE-9F7806400DAE}" srcOrd="2" destOrd="0" presId="urn:microsoft.com/office/officeart/2005/8/layout/orgChart1"/>
    <dgm:cxn modelId="{9BA8E616-0BBB-4326-A40D-9CAC978F4E79}" type="presParOf" srcId="{2B99C54F-9633-4134-B128-F161BF90BDED}" destId="{EF81757E-7F4F-47EC-91A6-E28B365BC0A4}" srcOrd="2" destOrd="0" presId="urn:microsoft.com/office/officeart/2005/8/layout/orgChart1"/>
    <dgm:cxn modelId="{8820FC3D-9C0C-457D-8EDA-ED1582FB3301}" type="presParOf" srcId="{2B99C54F-9633-4134-B128-F161BF90BDED}" destId="{6E4C1F2A-87FA-4829-85C7-5DDDB1F5139F}" srcOrd="3" destOrd="0" presId="urn:microsoft.com/office/officeart/2005/8/layout/orgChart1"/>
    <dgm:cxn modelId="{438C65FA-0F0C-44D1-BF74-C2261A25D2E3}" type="presParOf" srcId="{6E4C1F2A-87FA-4829-85C7-5DDDB1F5139F}" destId="{2C0D8642-CAC7-4AF9-87AB-386426A300F2}" srcOrd="0" destOrd="0" presId="urn:microsoft.com/office/officeart/2005/8/layout/orgChart1"/>
    <dgm:cxn modelId="{172D38EF-B284-4587-94E0-EE7F38A1A14F}" type="presParOf" srcId="{2C0D8642-CAC7-4AF9-87AB-386426A300F2}" destId="{03CDF2CD-C0CC-4A76-8BD4-41BE1093186E}" srcOrd="0" destOrd="0" presId="urn:microsoft.com/office/officeart/2005/8/layout/orgChart1"/>
    <dgm:cxn modelId="{ED807864-0D87-4556-9505-B3B894727A02}" type="presParOf" srcId="{2C0D8642-CAC7-4AF9-87AB-386426A300F2}" destId="{1DCC2AA2-7431-4BCB-AB82-06D91380D256}" srcOrd="1" destOrd="0" presId="urn:microsoft.com/office/officeart/2005/8/layout/orgChart1"/>
    <dgm:cxn modelId="{A366CF81-853C-4519-96B2-B2F0FA763772}" type="presParOf" srcId="{6E4C1F2A-87FA-4829-85C7-5DDDB1F5139F}" destId="{B3148E17-4B53-4777-ABBF-6848F6E37E72}" srcOrd="1" destOrd="0" presId="urn:microsoft.com/office/officeart/2005/8/layout/orgChart1"/>
    <dgm:cxn modelId="{3A7BA7BE-9129-4D97-AE18-CD6CAA7D4346}" type="presParOf" srcId="{6E4C1F2A-87FA-4829-85C7-5DDDB1F5139F}" destId="{C3DB4CAD-9C18-41B9-8876-154C381E8E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948B7-015D-4666-A226-7ADAC2458989}">
      <dsp:nvSpPr>
        <dsp:cNvPr id="0" name=""/>
        <dsp:cNvSpPr/>
      </dsp:nvSpPr>
      <dsp:spPr>
        <a:xfrm>
          <a:off x="0" y="1029940"/>
          <a:ext cx="3203183" cy="239110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uk-UA" sz="1400" kern="1200" dirty="0"/>
            <a:t>Соціальне явище, яке характеризується формуванням домінування, панування і підпорядкування, залежності та незалежності за принципом патрон-клієнтських відношень. У цих відношеннях одна із сторін — патрон — є панівною, а друга — клієнт — залежною. Стійкий відновлюваний зразок поведінки керівників та підлеглих. Особистісні відносини «патронів» та «клієнтів».</a:t>
          </a:r>
        </a:p>
      </dsp:txBody>
      <dsp:txXfrm>
        <a:off x="56027" y="1085967"/>
        <a:ext cx="3091129" cy="2335081"/>
      </dsp:txXfrm>
    </dsp:sp>
    <dsp:sp modelId="{1BEDB5EF-002D-4C09-8A5D-82393B084465}">
      <dsp:nvSpPr>
        <dsp:cNvPr id="0" name=""/>
        <dsp:cNvSpPr/>
      </dsp:nvSpPr>
      <dsp:spPr>
        <a:xfrm>
          <a:off x="7416" y="3408185"/>
          <a:ext cx="3203183" cy="10281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uk-UA" sz="2300" kern="1200" dirty="0" err="1"/>
            <a:t>Клієнтелізм</a:t>
          </a:r>
          <a:endParaRPr lang="uk-UA" sz="2300" kern="1200" dirty="0"/>
        </a:p>
      </dsp:txBody>
      <dsp:txXfrm>
        <a:off x="7416" y="3408185"/>
        <a:ext cx="2255763" cy="1028176"/>
      </dsp:txXfrm>
    </dsp:sp>
    <dsp:sp modelId="{3A821B6E-BFB8-4D5C-9B84-45668F11A4B0}">
      <dsp:nvSpPr>
        <dsp:cNvPr id="0" name=""/>
        <dsp:cNvSpPr/>
      </dsp:nvSpPr>
      <dsp:spPr>
        <a:xfrm>
          <a:off x="2353792" y="3571501"/>
          <a:ext cx="1121114" cy="112111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FEDB3-9A49-40CB-9A39-22D222B6B5CA}">
      <dsp:nvSpPr>
        <dsp:cNvPr id="0" name=""/>
        <dsp:cNvSpPr/>
      </dsp:nvSpPr>
      <dsp:spPr>
        <a:xfrm>
          <a:off x="3752655" y="1017076"/>
          <a:ext cx="3203183" cy="239110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9601434"/>
              <a:satOff val="-999"/>
              <a:lumOff val="-51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ru-RU" sz="1600" kern="1200" dirty="0" err="1"/>
            <a:t>Захист</a:t>
          </a:r>
          <a:r>
            <a:rPr lang="ru-RU" sz="1600" kern="1200" dirty="0"/>
            <a:t>, </a:t>
          </a:r>
          <a:r>
            <a:rPr lang="ru-RU" sz="1600" kern="1200" dirty="0" err="1"/>
            <a:t>заступництво</a:t>
          </a:r>
          <a:r>
            <a:rPr lang="ru-RU" sz="1600" kern="1200" dirty="0"/>
            <a:t>, </a:t>
          </a:r>
          <a:r>
            <a:rPr lang="ru-RU" sz="1600" kern="1200" dirty="0" err="1"/>
            <a:t>допомога</a:t>
          </a:r>
          <a:r>
            <a:rPr lang="ru-RU" sz="1600" kern="1200" dirty="0"/>
            <a:t>, </a:t>
          </a:r>
          <a:r>
            <a:rPr lang="ru-RU" sz="1600" kern="1200" dirty="0" err="1"/>
            <a:t>що</a:t>
          </a:r>
          <a:r>
            <a:rPr lang="ru-RU" sz="1600" kern="1200" dirty="0"/>
            <a:t> </a:t>
          </a:r>
          <a:r>
            <a:rPr lang="ru-RU" sz="1600" kern="1200" dirty="0" err="1"/>
            <a:t>надаються</a:t>
          </a:r>
          <a:r>
            <a:rPr lang="ru-RU" sz="1600" kern="1200" dirty="0"/>
            <a:t> будь-кому, </a:t>
          </a:r>
          <a:r>
            <a:rPr lang="ru-RU" sz="1600" kern="1200" dirty="0" err="1"/>
            <a:t>що</a:t>
          </a:r>
          <a:r>
            <a:rPr lang="ru-RU" sz="1600" kern="1200" dirty="0"/>
            <a:t> </a:t>
          </a:r>
          <a:r>
            <a:rPr lang="ru-RU" sz="1600" kern="1200" dirty="0" err="1"/>
            <a:t>має</a:t>
          </a:r>
          <a:r>
            <a:rPr lang="ru-RU" sz="1600" kern="1200" dirty="0"/>
            <a:t> </a:t>
          </a:r>
          <a:r>
            <a:rPr lang="ru-RU" sz="1600" kern="1200" dirty="0" err="1"/>
            <a:t>нижчу</a:t>
          </a:r>
          <a:r>
            <a:rPr lang="ru-RU" sz="1600" kern="1200" dirty="0"/>
            <a:t> </a:t>
          </a:r>
          <a:r>
            <a:rPr lang="ru-RU" sz="1600" kern="1200" dirty="0" err="1"/>
            <a:t>позицію</a:t>
          </a:r>
          <a:endParaRPr lang="uk-UA" sz="1600" kern="1200" dirty="0"/>
        </a:p>
      </dsp:txBody>
      <dsp:txXfrm>
        <a:off x="3808682" y="1073103"/>
        <a:ext cx="3091129" cy="2335081"/>
      </dsp:txXfrm>
    </dsp:sp>
    <dsp:sp modelId="{EEA8A64D-9809-4A1E-9DA1-6BA974F3BA65}">
      <dsp:nvSpPr>
        <dsp:cNvPr id="0" name=""/>
        <dsp:cNvSpPr/>
      </dsp:nvSpPr>
      <dsp:spPr>
        <a:xfrm>
          <a:off x="3752655" y="3408185"/>
          <a:ext cx="3203183" cy="1028176"/>
        </a:xfrm>
        <a:prstGeom prst="rect">
          <a:avLst/>
        </a:prstGeom>
        <a:solidFill>
          <a:schemeClr val="accent2">
            <a:hueOff val="-9601434"/>
            <a:satOff val="-999"/>
            <a:lumOff val="-5195"/>
            <a:alphaOff val="0"/>
          </a:schemeClr>
        </a:solidFill>
        <a:ln w="12700" cap="flat" cmpd="sng" algn="ctr">
          <a:solidFill>
            <a:schemeClr val="accent2">
              <a:hueOff val="-9601434"/>
              <a:satOff val="-999"/>
              <a:lumOff val="-51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uk-UA" sz="2300" kern="1200" dirty="0"/>
            <a:t>Покровительство</a:t>
          </a:r>
        </a:p>
      </dsp:txBody>
      <dsp:txXfrm>
        <a:off x="3752655" y="3408185"/>
        <a:ext cx="2255763" cy="1028176"/>
      </dsp:txXfrm>
    </dsp:sp>
    <dsp:sp modelId="{F00E1BA3-29CE-4D53-A29B-4A4F1AA3C70E}">
      <dsp:nvSpPr>
        <dsp:cNvPr id="0" name=""/>
        <dsp:cNvSpPr/>
      </dsp:nvSpPr>
      <dsp:spPr>
        <a:xfrm>
          <a:off x="6099031" y="3571501"/>
          <a:ext cx="1121114" cy="11211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2">
              <a:tint val="40000"/>
              <a:alpha val="90000"/>
              <a:hueOff val="-9811249"/>
              <a:satOff val="-2911"/>
              <a:lumOff val="-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DE5A6-4876-4B6E-B789-7FC4E42E2F7D}">
      <dsp:nvSpPr>
        <dsp:cNvPr id="0" name=""/>
        <dsp:cNvSpPr/>
      </dsp:nvSpPr>
      <dsp:spPr>
        <a:xfrm>
          <a:off x="7497894" y="1017076"/>
          <a:ext cx="3203183" cy="239110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9202867"/>
              <a:satOff val="-1998"/>
              <a:lumOff val="-103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uk-UA" sz="1500" kern="1200" dirty="0"/>
            <a:t>Форма правління, за якої вся влада походить безпосередньо від правителя. Немає різниці між публічним і приватним доменами. Ці режими є автократичними або олігархічними і виключають нижчий, середній і вищий класи від влади. Лідери цих країн зазвичай користуються абсолютною особистою владою</a:t>
          </a:r>
        </a:p>
      </dsp:txBody>
      <dsp:txXfrm>
        <a:off x="7553921" y="1073103"/>
        <a:ext cx="3091129" cy="2335081"/>
      </dsp:txXfrm>
    </dsp:sp>
    <dsp:sp modelId="{C2E57215-1C1D-486C-B618-948BA9649587}">
      <dsp:nvSpPr>
        <dsp:cNvPr id="0" name=""/>
        <dsp:cNvSpPr/>
      </dsp:nvSpPr>
      <dsp:spPr>
        <a:xfrm>
          <a:off x="7497894" y="3408185"/>
          <a:ext cx="3203183" cy="1028176"/>
        </a:xfrm>
        <a:prstGeom prst="rect">
          <a:avLst/>
        </a:prstGeom>
        <a:solidFill>
          <a:schemeClr val="accent2">
            <a:hueOff val="-19202867"/>
            <a:satOff val="-1998"/>
            <a:lumOff val="-10391"/>
            <a:alphaOff val="0"/>
          </a:schemeClr>
        </a:solidFill>
        <a:ln w="12700" cap="flat" cmpd="sng" algn="ctr">
          <a:solidFill>
            <a:schemeClr val="accent2">
              <a:hueOff val="-19202867"/>
              <a:satOff val="-1998"/>
              <a:lumOff val="-103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uk-UA" sz="2300" kern="1200" dirty="0" err="1"/>
            <a:t>Патримоніалізм</a:t>
          </a:r>
          <a:endParaRPr lang="uk-UA" sz="2300" kern="1200" dirty="0"/>
        </a:p>
      </dsp:txBody>
      <dsp:txXfrm>
        <a:off x="7497894" y="3408185"/>
        <a:ext cx="2255763" cy="1028176"/>
      </dsp:txXfrm>
    </dsp:sp>
    <dsp:sp modelId="{8768232B-8A46-4CD2-83ED-F86C3A3528EB}">
      <dsp:nvSpPr>
        <dsp:cNvPr id="0" name=""/>
        <dsp:cNvSpPr/>
      </dsp:nvSpPr>
      <dsp:spPr>
        <a:xfrm>
          <a:off x="9844270" y="3571501"/>
          <a:ext cx="1121114" cy="11211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2">
              <a:tint val="40000"/>
              <a:alpha val="90000"/>
              <a:hueOff val="-19622498"/>
              <a:satOff val="-5821"/>
              <a:lumOff val="-12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7B8D6-057D-4D74-AB79-B17BE984D4D8}">
      <dsp:nvSpPr>
        <dsp:cNvPr id="0" name=""/>
        <dsp:cNvSpPr/>
      </dsp:nvSpPr>
      <dsp:spPr>
        <a:xfrm>
          <a:off x="768" y="265515"/>
          <a:ext cx="3406877" cy="4298553"/>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uk-UA" sz="3100" b="1" kern="1200" dirty="0">
              <a:highlight>
                <a:srgbClr val="E77FA7"/>
              </a:highlight>
            </a:rPr>
            <a:t>Об’єктивні </a:t>
          </a:r>
        </a:p>
      </dsp:txBody>
      <dsp:txXfrm rot="16200000">
        <a:off x="-1420950" y="1687234"/>
        <a:ext cx="3524813" cy="681375"/>
      </dsp:txXfrm>
    </dsp:sp>
    <dsp:sp modelId="{4771F629-EC44-40CA-A3C5-0B433227507D}">
      <dsp:nvSpPr>
        <dsp:cNvPr id="0" name=""/>
        <dsp:cNvSpPr/>
      </dsp:nvSpPr>
      <dsp:spPr>
        <a:xfrm>
          <a:off x="682144" y="265515"/>
          <a:ext cx="2538123" cy="42985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ru-RU" sz="2400" kern="1200" dirty="0" err="1"/>
            <a:t>це</a:t>
          </a:r>
          <a:r>
            <a:rPr lang="ru-RU" sz="2400" kern="1200" dirty="0"/>
            <a:t> </a:t>
          </a:r>
          <a:r>
            <a:rPr lang="ru-RU" sz="2400" kern="1200" dirty="0" err="1"/>
            <a:t>зовнішні</a:t>
          </a:r>
          <a:r>
            <a:rPr lang="ru-RU" sz="2400" kern="1200" dirty="0"/>
            <a:t> </a:t>
          </a:r>
          <a:r>
            <a:rPr lang="ru-RU" sz="2400" kern="1200" dirty="0" err="1"/>
            <a:t>фактори</a:t>
          </a:r>
          <a:r>
            <a:rPr lang="ru-RU" sz="2400" kern="1200" dirty="0"/>
            <a:t>, </a:t>
          </a:r>
          <a:r>
            <a:rPr lang="ru-RU" sz="2400" kern="1200" dirty="0" err="1"/>
            <a:t>які</a:t>
          </a:r>
          <a:r>
            <a:rPr lang="ru-RU" sz="2400" kern="1200" dirty="0"/>
            <a:t> не </a:t>
          </a:r>
          <a:r>
            <a:rPr lang="ru-RU" sz="2400" kern="1200" dirty="0" err="1"/>
            <a:t>залежать</a:t>
          </a:r>
          <a:r>
            <a:rPr lang="ru-RU" sz="2400" kern="1200" dirty="0"/>
            <a:t> </a:t>
          </a:r>
          <a:r>
            <a:rPr lang="ru-RU" sz="2400" kern="1200" dirty="0" err="1"/>
            <a:t>від</a:t>
          </a:r>
          <a:r>
            <a:rPr lang="ru-RU" sz="2400" kern="1200" dirty="0"/>
            <a:t> </a:t>
          </a:r>
          <a:r>
            <a:rPr lang="ru-RU" sz="2400" kern="1200" dirty="0" err="1"/>
            <a:t>волі</a:t>
          </a:r>
          <a:r>
            <a:rPr lang="ru-RU" sz="2400" kern="1200" dirty="0"/>
            <a:t> </a:t>
          </a:r>
          <a:r>
            <a:rPr lang="ru-RU" sz="2400" kern="1200" dirty="0" err="1"/>
            <a:t>окремої</a:t>
          </a:r>
          <a:r>
            <a:rPr lang="ru-RU" sz="2400" kern="1200" dirty="0"/>
            <a:t> </a:t>
          </a:r>
          <a:r>
            <a:rPr lang="ru-RU" sz="2400" kern="1200" dirty="0" err="1"/>
            <a:t>людини</a:t>
          </a:r>
          <a:r>
            <a:rPr lang="ru-RU" sz="2400" kern="1200" dirty="0"/>
            <a:t> і </a:t>
          </a:r>
          <a:r>
            <a:rPr lang="ru-RU" sz="2400" kern="1200" dirty="0" err="1"/>
            <a:t>створюють</a:t>
          </a:r>
          <a:r>
            <a:rPr lang="ru-RU" sz="2400" kern="1200" dirty="0"/>
            <a:t> </a:t>
          </a:r>
          <a:r>
            <a:rPr lang="ru-RU" sz="2400" kern="1200" dirty="0" err="1"/>
            <a:t>умови</a:t>
          </a:r>
          <a:r>
            <a:rPr lang="ru-RU" sz="2400" kern="1200" dirty="0"/>
            <a:t> для </a:t>
          </a:r>
          <a:r>
            <a:rPr lang="ru-RU" sz="2400" kern="1200" dirty="0" err="1"/>
            <a:t>корупції</a:t>
          </a:r>
          <a:r>
            <a:rPr lang="ru-RU" sz="2400" kern="1200" dirty="0"/>
            <a:t>. </a:t>
          </a:r>
          <a:r>
            <a:rPr lang="ru-RU" sz="2400" i="1" kern="1200" dirty="0" err="1">
              <a:solidFill>
                <a:srgbClr val="D46058"/>
              </a:solidFill>
              <a:effectLst>
                <a:outerShdw blurRad="38100" dist="38100" dir="2700000" algn="tl">
                  <a:srgbClr val="000000">
                    <a:alpha val="43137"/>
                  </a:srgbClr>
                </a:outerShdw>
              </a:effectLst>
            </a:rPr>
            <a:t>Наприклад</a:t>
          </a:r>
          <a:r>
            <a:rPr lang="ru-RU" sz="2400" kern="1200" dirty="0"/>
            <a:t>, </a:t>
          </a:r>
          <a:r>
            <a:rPr lang="ru-RU" sz="2400" kern="1200" dirty="0" err="1"/>
            <a:t>недосконалість</a:t>
          </a:r>
          <a:r>
            <a:rPr lang="ru-RU" sz="2400" kern="1200" dirty="0"/>
            <a:t> </a:t>
          </a:r>
          <a:r>
            <a:rPr lang="ru-RU" sz="2400" kern="1200" dirty="0" err="1"/>
            <a:t>законодавства</a:t>
          </a:r>
          <a:r>
            <a:rPr lang="ru-RU" sz="2400" kern="1200" dirty="0"/>
            <a:t> </a:t>
          </a:r>
          <a:r>
            <a:rPr lang="ru-RU" sz="2400" kern="1200" dirty="0" err="1"/>
            <a:t>або</a:t>
          </a:r>
          <a:r>
            <a:rPr lang="ru-RU" sz="2400" kern="1200" dirty="0"/>
            <a:t> </a:t>
          </a:r>
          <a:r>
            <a:rPr lang="ru-RU" sz="2400" kern="1200" dirty="0" err="1"/>
            <a:t>економічна</a:t>
          </a:r>
          <a:r>
            <a:rPr lang="ru-RU" sz="2400" kern="1200" dirty="0"/>
            <a:t> </a:t>
          </a:r>
          <a:r>
            <a:rPr lang="ru-RU" sz="2400" kern="1200" dirty="0" err="1"/>
            <a:t>нестабільність</a:t>
          </a:r>
          <a:r>
            <a:rPr lang="ru-RU" sz="2400" kern="1200" dirty="0"/>
            <a:t>.</a:t>
          </a:r>
          <a:endParaRPr lang="uk-UA" sz="2400" kern="1200" dirty="0"/>
        </a:p>
      </dsp:txBody>
      <dsp:txXfrm>
        <a:off x="682144" y="265515"/>
        <a:ext cx="2538123" cy="4298553"/>
      </dsp:txXfrm>
    </dsp:sp>
    <dsp:sp modelId="{C85CBD6D-5599-4756-9DE4-AA91C6CD12A6}">
      <dsp:nvSpPr>
        <dsp:cNvPr id="0" name=""/>
        <dsp:cNvSpPr/>
      </dsp:nvSpPr>
      <dsp:spPr>
        <a:xfrm>
          <a:off x="3526886" y="161714"/>
          <a:ext cx="2920852" cy="4401045"/>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uk-UA" sz="3100" b="1" kern="1200" dirty="0">
              <a:highlight>
                <a:srgbClr val="AAD6FF"/>
              </a:highlight>
            </a:rPr>
            <a:t>Суб’єктивні</a:t>
          </a:r>
        </a:p>
      </dsp:txBody>
      <dsp:txXfrm rot="16200000">
        <a:off x="2014543" y="1674058"/>
        <a:ext cx="3608857" cy="584170"/>
      </dsp:txXfrm>
    </dsp:sp>
    <dsp:sp modelId="{6F535C58-BB41-4CDD-9DDC-93BA4830DF8F}">
      <dsp:nvSpPr>
        <dsp:cNvPr id="0" name=""/>
        <dsp:cNvSpPr/>
      </dsp:nvSpPr>
      <dsp:spPr>
        <a:xfrm rot="5400000">
          <a:off x="3243561" y="3410395"/>
          <a:ext cx="600719" cy="511031"/>
        </a:xfrm>
        <a:prstGeom prst="flowChartExtract">
          <a:avLst/>
        </a:prstGeom>
        <a:solidFill>
          <a:srgbClr val="93D3D9"/>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D96CA-5AF1-44A5-A2AF-ED1D69DD12DC}">
      <dsp:nvSpPr>
        <dsp:cNvPr id="0" name=""/>
        <dsp:cNvSpPr/>
      </dsp:nvSpPr>
      <dsp:spPr>
        <a:xfrm>
          <a:off x="4146294" y="161714"/>
          <a:ext cx="2176035" cy="44010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uk-UA" sz="2400" kern="1200" dirty="0"/>
            <a:t>це внутрішні фактори, пов'язані з особистими якостями, мотивами та рішеннями індивідів. </a:t>
          </a:r>
          <a:r>
            <a:rPr lang="uk-UA" sz="2400" i="1" kern="1200" dirty="0">
              <a:solidFill>
                <a:srgbClr val="AAD6FF"/>
              </a:solidFill>
              <a:effectLst>
                <a:outerShdw blurRad="38100" dist="38100" dir="2700000" algn="tl">
                  <a:srgbClr val="000000">
                    <a:alpha val="43137"/>
                  </a:srgbClr>
                </a:outerShdw>
              </a:effectLst>
            </a:rPr>
            <a:t>Наприклад</a:t>
          </a:r>
          <a:r>
            <a:rPr lang="uk-UA" sz="2400" kern="1200" dirty="0"/>
            <a:t>, жадібність або низький рівень моральності.</a:t>
          </a:r>
        </a:p>
      </dsp:txBody>
      <dsp:txXfrm>
        <a:off x="4146294" y="161714"/>
        <a:ext cx="2176035" cy="4401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E597B-F8C3-456D-A6AA-EAA85DFECE93}">
      <dsp:nvSpPr>
        <dsp:cNvPr id="0" name=""/>
        <dsp:cNvSpPr/>
      </dsp:nvSpPr>
      <dsp:spPr>
        <a:xfrm>
          <a:off x="140"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uk-UA" sz="2000" kern="1200" dirty="0">
            <a:solidFill>
              <a:schemeClr val="tx1"/>
            </a:solidFill>
            <a:highlight>
              <a:srgbClr val="AAD6FF"/>
            </a:highlight>
          </a:endParaRPr>
        </a:p>
        <a:p>
          <a:pPr marL="0" lvl="0" indent="0" algn="ctr" defTabSz="889000">
            <a:lnSpc>
              <a:spcPct val="90000"/>
            </a:lnSpc>
            <a:spcBef>
              <a:spcPct val="0"/>
            </a:spcBef>
            <a:spcAft>
              <a:spcPct val="35000"/>
            </a:spcAft>
            <a:buNone/>
          </a:pPr>
          <a:r>
            <a:rPr lang="uk-UA" sz="2000" kern="1200" dirty="0">
              <a:solidFill>
                <a:schemeClr val="tx1"/>
              </a:solidFill>
              <a:highlight>
                <a:srgbClr val="AAD6FF"/>
              </a:highlight>
            </a:rPr>
            <a:t>Економічні причини</a:t>
          </a:r>
          <a:endParaRPr lang="uk-UA" sz="1300" kern="1200" dirty="0">
            <a:highlight>
              <a:srgbClr val="AAD6FF"/>
            </a:highlight>
          </a:endParaRPr>
        </a:p>
        <a:p>
          <a:pPr marL="0" lvl="0" indent="0" algn="ctr" defTabSz="889000">
            <a:lnSpc>
              <a:spcPct val="90000"/>
            </a:lnSpc>
            <a:spcBef>
              <a:spcPct val="0"/>
            </a:spcBef>
            <a:spcAft>
              <a:spcPct val="35000"/>
            </a:spcAft>
            <a:buNone/>
          </a:pPr>
          <a:r>
            <a:rPr lang="uk-UA" sz="1300" kern="1200" dirty="0">
              <a:solidFill>
                <a:schemeClr val="tx1"/>
              </a:solidFill>
            </a:rPr>
            <a:t>Фактори, пов'язані з економічною системою країни. Наприклад, низькі зарплати державних службовців або високий рівень тіньової економіки.</a:t>
          </a:r>
        </a:p>
      </dsp:txBody>
      <dsp:txXfrm>
        <a:off x="140" y="2038604"/>
        <a:ext cx="1877489" cy="2038604"/>
      </dsp:txXfrm>
    </dsp:sp>
    <dsp:sp modelId="{F48C008E-5F4D-4001-B34F-BA0BE875DAF8}">
      <dsp:nvSpPr>
        <dsp:cNvPr id="0" name=""/>
        <dsp:cNvSpPr/>
      </dsp:nvSpPr>
      <dsp:spPr>
        <a:xfrm>
          <a:off x="90316" y="305790"/>
          <a:ext cx="1697138" cy="16971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33EC7-B9B8-4FBB-85DE-50831493EC7E}">
      <dsp:nvSpPr>
        <dsp:cNvPr id="0" name=""/>
        <dsp:cNvSpPr/>
      </dsp:nvSpPr>
      <dsp:spPr>
        <a:xfrm>
          <a:off x="1933954"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uk-UA" sz="2000" kern="1200" dirty="0">
            <a:solidFill>
              <a:schemeClr val="tx1"/>
            </a:solidFill>
            <a:highlight>
              <a:srgbClr val="AAD6FF"/>
            </a:highlight>
          </a:endParaRPr>
        </a:p>
        <a:p>
          <a:pPr marL="0" lvl="0" indent="0" algn="ctr" defTabSz="889000">
            <a:lnSpc>
              <a:spcPct val="90000"/>
            </a:lnSpc>
            <a:spcBef>
              <a:spcPct val="0"/>
            </a:spcBef>
            <a:spcAft>
              <a:spcPct val="35000"/>
            </a:spcAft>
            <a:buNone/>
          </a:pPr>
          <a:r>
            <a:rPr lang="uk-UA" sz="2000" kern="1200" dirty="0">
              <a:solidFill>
                <a:schemeClr val="tx1"/>
              </a:solidFill>
              <a:highlight>
                <a:srgbClr val="AAD6FF"/>
              </a:highlight>
            </a:rPr>
            <a:t>Політичні причини</a:t>
          </a:r>
        </a:p>
        <a:p>
          <a:pPr marL="0" lvl="0" indent="0" algn="ctr" defTabSz="889000">
            <a:lnSpc>
              <a:spcPct val="90000"/>
            </a:lnSpc>
            <a:spcBef>
              <a:spcPct val="0"/>
            </a:spcBef>
            <a:spcAft>
              <a:spcPct val="35000"/>
            </a:spcAft>
            <a:buNone/>
          </a:pPr>
          <a:r>
            <a:rPr lang="uk-UA" sz="1300" kern="1200" dirty="0">
              <a:solidFill>
                <a:schemeClr val="tx1"/>
              </a:solidFill>
            </a:rPr>
            <a:t>Фактори, пов'язані з політичною системою та розподілом влади. Наприклад, відсутність політичної волі боротися з корупцією або непрозорість виборчого процесу.</a:t>
          </a:r>
        </a:p>
      </dsp:txBody>
      <dsp:txXfrm>
        <a:off x="1933954" y="2038604"/>
        <a:ext cx="1877489" cy="2038604"/>
      </dsp:txXfrm>
    </dsp:sp>
    <dsp:sp modelId="{A1FCFFA1-2DFC-42BB-B892-BE5F6B7A817F}">
      <dsp:nvSpPr>
        <dsp:cNvPr id="0" name=""/>
        <dsp:cNvSpPr/>
      </dsp:nvSpPr>
      <dsp:spPr>
        <a:xfrm>
          <a:off x="2024130" y="305790"/>
          <a:ext cx="1697138" cy="16971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5CB0AF-DD17-4515-B1EF-F52B8B6ACD19}">
      <dsp:nvSpPr>
        <dsp:cNvPr id="0" name=""/>
        <dsp:cNvSpPr/>
      </dsp:nvSpPr>
      <dsp:spPr>
        <a:xfrm>
          <a:off x="3867768"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err="1">
              <a:solidFill>
                <a:schemeClr val="tx1"/>
              </a:solidFill>
              <a:highlight>
                <a:srgbClr val="AAD6FF"/>
              </a:highlight>
            </a:rPr>
            <a:t>Правові</a:t>
          </a:r>
          <a:r>
            <a:rPr lang="ru-RU" sz="2000" kern="1200" dirty="0">
              <a:solidFill>
                <a:schemeClr val="tx1"/>
              </a:solidFill>
              <a:highlight>
                <a:srgbClr val="AAD6FF"/>
              </a:highlight>
            </a:rPr>
            <a:t> причини </a:t>
          </a:r>
        </a:p>
        <a:p>
          <a:pPr marL="0" lvl="0" indent="0" algn="ctr" defTabSz="889000">
            <a:lnSpc>
              <a:spcPct val="90000"/>
            </a:lnSpc>
            <a:spcBef>
              <a:spcPct val="0"/>
            </a:spcBef>
            <a:spcAft>
              <a:spcPct val="35000"/>
            </a:spcAft>
            <a:buNone/>
          </a:pPr>
          <a:r>
            <a:rPr lang="ru-RU" sz="1300" kern="1200" dirty="0" err="1">
              <a:solidFill>
                <a:schemeClr val="tx1"/>
              </a:solidFill>
            </a:rPr>
            <a:t>Недоліки</a:t>
          </a:r>
          <a:r>
            <a:rPr lang="ru-RU" sz="1300" kern="1200" dirty="0">
              <a:solidFill>
                <a:schemeClr val="tx1"/>
              </a:solidFill>
            </a:rPr>
            <a:t> в </a:t>
          </a:r>
          <a:r>
            <a:rPr lang="ru-RU" sz="1300" kern="1200" dirty="0" err="1">
              <a:solidFill>
                <a:schemeClr val="tx1"/>
              </a:solidFill>
            </a:rPr>
            <a:t>законодавстві</a:t>
          </a:r>
          <a:r>
            <a:rPr lang="ru-RU" sz="1300" kern="1200" dirty="0">
              <a:solidFill>
                <a:schemeClr val="tx1"/>
              </a:solidFill>
            </a:rPr>
            <a:t> та </a:t>
          </a:r>
          <a:r>
            <a:rPr lang="ru-RU" sz="1300" kern="1200" dirty="0" err="1">
              <a:solidFill>
                <a:schemeClr val="tx1"/>
              </a:solidFill>
            </a:rPr>
            <a:t>системі</a:t>
          </a:r>
          <a:r>
            <a:rPr lang="ru-RU" sz="1300" kern="1200" dirty="0">
              <a:solidFill>
                <a:schemeClr val="tx1"/>
              </a:solidFill>
            </a:rPr>
            <a:t> </a:t>
          </a:r>
          <a:r>
            <a:rPr lang="ru-RU" sz="1300" kern="1200" dirty="0" err="1">
              <a:solidFill>
                <a:schemeClr val="tx1"/>
              </a:solidFill>
            </a:rPr>
            <a:t>правосуддя</a:t>
          </a:r>
          <a:r>
            <a:rPr lang="ru-RU" sz="1300" kern="1200" dirty="0">
              <a:solidFill>
                <a:schemeClr val="tx1"/>
              </a:solidFill>
            </a:rPr>
            <a:t>. </a:t>
          </a:r>
          <a:r>
            <a:rPr lang="ru-RU" sz="1300" kern="1200" dirty="0" err="1">
              <a:solidFill>
                <a:schemeClr val="tx1"/>
              </a:solidFill>
            </a:rPr>
            <a:t>Наприклад</a:t>
          </a:r>
          <a:r>
            <a:rPr lang="ru-RU" sz="1300" kern="1200" dirty="0">
              <a:solidFill>
                <a:schemeClr val="tx1"/>
              </a:solidFill>
            </a:rPr>
            <a:t>, </a:t>
          </a:r>
          <a:r>
            <a:rPr lang="ru-RU" sz="1300" kern="1200" dirty="0" err="1">
              <a:solidFill>
                <a:schemeClr val="tx1"/>
              </a:solidFill>
            </a:rPr>
            <a:t>відсутність</a:t>
          </a:r>
          <a:r>
            <a:rPr lang="ru-RU" sz="1300" kern="1200" dirty="0">
              <a:solidFill>
                <a:schemeClr val="tx1"/>
              </a:solidFill>
            </a:rPr>
            <a:t> </a:t>
          </a:r>
          <a:r>
            <a:rPr lang="ru-RU" sz="1300" kern="1200" dirty="0" err="1">
              <a:solidFill>
                <a:schemeClr val="tx1"/>
              </a:solidFill>
            </a:rPr>
            <a:t>ефективних</a:t>
          </a:r>
          <a:r>
            <a:rPr lang="ru-RU" sz="1300" kern="1200" dirty="0">
              <a:solidFill>
                <a:schemeClr val="tx1"/>
              </a:solidFill>
            </a:rPr>
            <a:t> </a:t>
          </a:r>
          <a:r>
            <a:rPr lang="ru-RU" sz="1300" kern="1200" dirty="0" err="1">
              <a:solidFill>
                <a:schemeClr val="tx1"/>
              </a:solidFill>
            </a:rPr>
            <a:t>механізмів</a:t>
          </a:r>
          <a:r>
            <a:rPr lang="ru-RU" sz="1300" kern="1200" dirty="0">
              <a:solidFill>
                <a:schemeClr val="tx1"/>
              </a:solidFill>
            </a:rPr>
            <a:t> </a:t>
          </a:r>
          <a:r>
            <a:rPr lang="ru-RU" sz="1300" kern="1200" dirty="0" err="1">
              <a:solidFill>
                <a:schemeClr val="tx1"/>
              </a:solidFill>
            </a:rPr>
            <a:t>покарання</a:t>
          </a:r>
          <a:r>
            <a:rPr lang="ru-RU" sz="1300" kern="1200" dirty="0">
              <a:solidFill>
                <a:schemeClr val="tx1"/>
              </a:solidFill>
            </a:rPr>
            <a:t> за </a:t>
          </a:r>
          <a:r>
            <a:rPr lang="ru-RU" sz="1300" kern="1200" dirty="0" err="1">
              <a:solidFill>
                <a:schemeClr val="tx1"/>
              </a:solidFill>
            </a:rPr>
            <a:t>корупційні</a:t>
          </a:r>
          <a:r>
            <a:rPr lang="ru-RU" sz="1300" kern="1200" dirty="0">
              <a:solidFill>
                <a:schemeClr val="tx1"/>
              </a:solidFill>
            </a:rPr>
            <a:t> </a:t>
          </a:r>
          <a:r>
            <a:rPr lang="ru-RU" sz="1300" kern="1200" dirty="0" err="1">
              <a:solidFill>
                <a:schemeClr val="tx1"/>
              </a:solidFill>
            </a:rPr>
            <a:t>дії</a:t>
          </a:r>
          <a:r>
            <a:rPr lang="ru-RU" sz="1300" kern="1200" dirty="0">
              <a:solidFill>
                <a:schemeClr val="tx1"/>
              </a:solidFill>
            </a:rPr>
            <a:t>.</a:t>
          </a:r>
          <a:endParaRPr lang="uk-UA" sz="1300" kern="1200" dirty="0">
            <a:solidFill>
              <a:schemeClr val="tx1"/>
            </a:solidFill>
          </a:endParaRPr>
        </a:p>
      </dsp:txBody>
      <dsp:txXfrm>
        <a:off x="3867768" y="2038604"/>
        <a:ext cx="1877489" cy="2038604"/>
      </dsp:txXfrm>
    </dsp:sp>
    <dsp:sp modelId="{8F00F179-900D-4D4B-8966-100261B0B821}">
      <dsp:nvSpPr>
        <dsp:cNvPr id="0" name=""/>
        <dsp:cNvSpPr/>
      </dsp:nvSpPr>
      <dsp:spPr>
        <a:xfrm>
          <a:off x="3957944" y="305790"/>
          <a:ext cx="1697138" cy="16971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0A1C1-E7C0-42EF-80BE-AE8DD217DEA0}">
      <dsp:nvSpPr>
        <dsp:cNvPr id="0" name=""/>
        <dsp:cNvSpPr/>
      </dsp:nvSpPr>
      <dsp:spPr>
        <a:xfrm>
          <a:off x="5816602"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ru-RU" sz="2000" kern="1200" dirty="0">
            <a:solidFill>
              <a:schemeClr val="tx1"/>
            </a:solidFill>
            <a:highlight>
              <a:srgbClr val="AAD6FF"/>
            </a:highlight>
          </a:endParaRPr>
        </a:p>
        <a:p>
          <a:pPr marL="0" lvl="0" indent="0" algn="ctr" defTabSz="889000">
            <a:lnSpc>
              <a:spcPct val="90000"/>
            </a:lnSpc>
            <a:spcBef>
              <a:spcPct val="0"/>
            </a:spcBef>
            <a:spcAft>
              <a:spcPct val="35000"/>
            </a:spcAft>
            <a:buNone/>
          </a:pPr>
          <a:r>
            <a:rPr lang="ru-RU" sz="2000" kern="1200" dirty="0" err="1">
              <a:solidFill>
                <a:schemeClr val="tx1"/>
              </a:solidFill>
              <a:highlight>
                <a:srgbClr val="AAD6FF"/>
              </a:highlight>
            </a:rPr>
            <a:t>Соціально-культурні</a:t>
          </a:r>
          <a:r>
            <a:rPr lang="ru-RU" sz="2000" kern="1200" dirty="0">
              <a:solidFill>
                <a:schemeClr val="tx1"/>
              </a:solidFill>
              <a:highlight>
                <a:srgbClr val="AAD6FF"/>
              </a:highlight>
            </a:rPr>
            <a:t> причини </a:t>
          </a:r>
        </a:p>
        <a:p>
          <a:pPr marL="0" lvl="0" indent="0" algn="ctr" defTabSz="889000">
            <a:lnSpc>
              <a:spcPct val="90000"/>
            </a:lnSpc>
            <a:spcBef>
              <a:spcPct val="0"/>
            </a:spcBef>
            <a:spcAft>
              <a:spcPct val="35000"/>
            </a:spcAft>
            <a:buNone/>
          </a:pPr>
          <a:r>
            <a:rPr lang="ru-RU" sz="1300" kern="1200" dirty="0" err="1">
              <a:solidFill>
                <a:schemeClr val="tx1"/>
              </a:solidFill>
            </a:rPr>
            <a:t>Фактори</a:t>
          </a:r>
          <a:r>
            <a:rPr lang="ru-RU" sz="1300" kern="1200" dirty="0">
              <a:solidFill>
                <a:schemeClr val="tx1"/>
              </a:solidFill>
            </a:rPr>
            <a:t>, </a:t>
          </a:r>
          <a:r>
            <a:rPr lang="ru-RU" sz="1300" kern="1200" dirty="0" err="1">
              <a:solidFill>
                <a:schemeClr val="tx1"/>
              </a:solidFill>
            </a:rPr>
            <a:t>пов'язані</a:t>
          </a:r>
          <a:r>
            <a:rPr lang="ru-RU" sz="1300" kern="1200" dirty="0">
              <a:solidFill>
                <a:schemeClr val="tx1"/>
              </a:solidFill>
            </a:rPr>
            <a:t> з </a:t>
          </a:r>
          <a:r>
            <a:rPr lang="ru-RU" sz="1300" kern="1200" dirty="0" err="1">
              <a:solidFill>
                <a:schemeClr val="tx1"/>
              </a:solidFill>
            </a:rPr>
            <a:t>традиціями</a:t>
          </a:r>
          <a:r>
            <a:rPr lang="ru-RU" sz="1300" kern="1200" dirty="0">
              <a:solidFill>
                <a:schemeClr val="tx1"/>
              </a:solidFill>
            </a:rPr>
            <a:t>, </a:t>
          </a:r>
          <a:r>
            <a:rPr lang="ru-RU" sz="1300" kern="1200" dirty="0" err="1">
              <a:solidFill>
                <a:schemeClr val="tx1"/>
              </a:solidFill>
            </a:rPr>
            <a:t>звичаями</a:t>
          </a:r>
          <a:r>
            <a:rPr lang="ru-RU" sz="1300" kern="1200" dirty="0">
              <a:solidFill>
                <a:schemeClr val="tx1"/>
              </a:solidFill>
            </a:rPr>
            <a:t> та </a:t>
          </a:r>
          <a:r>
            <a:rPr lang="ru-RU" sz="1300" kern="1200" dirty="0" err="1">
              <a:solidFill>
                <a:schemeClr val="tx1"/>
              </a:solidFill>
            </a:rPr>
            <a:t>соціальними</a:t>
          </a:r>
          <a:r>
            <a:rPr lang="ru-RU" sz="1300" kern="1200" dirty="0">
              <a:solidFill>
                <a:schemeClr val="tx1"/>
              </a:solidFill>
            </a:rPr>
            <a:t> нормами </a:t>
          </a:r>
          <a:r>
            <a:rPr lang="ru-RU" sz="1300" kern="1200" dirty="0" err="1">
              <a:solidFill>
                <a:schemeClr val="tx1"/>
              </a:solidFill>
            </a:rPr>
            <a:t>суспільства</a:t>
          </a:r>
          <a:r>
            <a:rPr lang="ru-RU" sz="1300" kern="1200" dirty="0">
              <a:solidFill>
                <a:schemeClr val="tx1"/>
              </a:solidFill>
            </a:rPr>
            <a:t>. </a:t>
          </a:r>
          <a:r>
            <a:rPr lang="ru-RU" sz="1300" kern="1200" dirty="0" err="1">
              <a:solidFill>
                <a:schemeClr val="tx1"/>
              </a:solidFill>
            </a:rPr>
            <a:t>Наприклад</a:t>
          </a:r>
          <a:r>
            <a:rPr lang="ru-RU" sz="1300" kern="1200" dirty="0">
              <a:solidFill>
                <a:schemeClr val="tx1"/>
              </a:solidFill>
            </a:rPr>
            <a:t>, </a:t>
          </a:r>
          <a:r>
            <a:rPr lang="ru-RU" sz="1300" kern="1200" dirty="0" err="1">
              <a:solidFill>
                <a:schemeClr val="tx1"/>
              </a:solidFill>
            </a:rPr>
            <a:t>толерантність</a:t>
          </a:r>
          <a:r>
            <a:rPr lang="ru-RU" sz="1300" kern="1200" dirty="0">
              <a:solidFill>
                <a:schemeClr val="tx1"/>
              </a:solidFill>
            </a:rPr>
            <a:t> до </a:t>
          </a:r>
          <a:r>
            <a:rPr lang="ru-RU" sz="1300" kern="1200" dirty="0" err="1">
              <a:solidFill>
                <a:schemeClr val="tx1"/>
              </a:solidFill>
            </a:rPr>
            <a:t>корупції</a:t>
          </a:r>
          <a:r>
            <a:rPr lang="ru-RU" sz="1300" kern="1200" dirty="0">
              <a:solidFill>
                <a:schemeClr val="tx1"/>
              </a:solidFill>
            </a:rPr>
            <a:t> в </a:t>
          </a:r>
          <a:r>
            <a:rPr lang="ru-RU" sz="1300" kern="1200" dirty="0" err="1">
              <a:solidFill>
                <a:schemeClr val="tx1"/>
              </a:solidFill>
            </a:rPr>
            <a:t>суспільстві</a:t>
          </a:r>
          <a:r>
            <a:rPr lang="ru-RU" sz="1300" kern="1200" dirty="0">
              <a:solidFill>
                <a:schemeClr val="tx1"/>
              </a:solidFill>
            </a:rPr>
            <a:t>.</a:t>
          </a:r>
          <a:endParaRPr lang="uk-UA" sz="1300" kern="1200" dirty="0">
            <a:solidFill>
              <a:schemeClr val="tx1"/>
            </a:solidFill>
          </a:endParaRPr>
        </a:p>
      </dsp:txBody>
      <dsp:txXfrm>
        <a:off x="5816602" y="2038604"/>
        <a:ext cx="1877489" cy="2038604"/>
      </dsp:txXfrm>
    </dsp:sp>
    <dsp:sp modelId="{4FA5B85D-8E31-4A41-A5A2-418E6F639BEC}">
      <dsp:nvSpPr>
        <dsp:cNvPr id="0" name=""/>
        <dsp:cNvSpPr/>
      </dsp:nvSpPr>
      <dsp:spPr>
        <a:xfrm>
          <a:off x="5840962" y="285475"/>
          <a:ext cx="1697138" cy="169713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076B9-1423-4C65-A0C9-5F593FEAB2E1}">
      <dsp:nvSpPr>
        <dsp:cNvPr id="0" name=""/>
        <dsp:cNvSpPr/>
      </dsp:nvSpPr>
      <dsp:spPr>
        <a:xfrm>
          <a:off x="7735396"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ru-RU" sz="2000" kern="1200" dirty="0">
            <a:solidFill>
              <a:schemeClr val="tx1"/>
            </a:solidFill>
            <a:highlight>
              <a:srgbClr val="AAD6FF"/>
            </a:highlight>
          </a:endParaRPr>
        </a:p>
        <a:p>
          <a:pPr marL="0" lvl="0" indent="0" algn="ctr" defTabSz="889000">
            <a:lnSpc>
              <a:spcPct val="90000"/>
            </a:lnSpc>
            <a:spcBef>
              <a:spcPct val="0"/>
            </a:spcBef>
            <a:spcAft>
              <a:spcPct val="35000"/>
            </a:spcAft>
            <a:buNone/>
          </a:pPr>
          <a:r>
            <a:rPr lang="ru-RU" sz="2000" kern="1200" dirty="0" err="1">
              <a:solidFill>
                <a:schemeClr val="tx1"/>
              </a:solidFill>
              <a:highlight>
                <a:srgbClr val="AAD6FF"/>
              </a:highlight>
            </a:rPr>
            <a:t>Моральні</a:t>
          </a:r>
          <a:r>
            <a:rPr lang="ru-RU" sz="2000" kern="1200" dirty="0">
              <a:solidFill>
                <a:schemeClr val="tx1"/>
              </a:solidFill>
              <a:highlight>
                <a:srgbClr val="AAD6FF"/>
              </a:highlight>
            </a:rPr>
            <a:t> причини</a:t>
          </a:r>
        </a:p>
        <a:p>
          <a:pPr marL="0" lvl="0" indent="0" algn="ctr" defTabSz="889000">
            <a:lnSpc>
              <a:spcPct val="90000"/>
            </a:lnSpc>
            <a:spcBef>
              <a:spcPct val="0"/>
            </a:spcBef>
            <a:spcAft>
              <a:spcPct val="35000"/>
            </a:spcAft>
            <a:buNone/>
          </a:pPr>
          <a:r>
            <a:rPr lang="ru-RU" sz="1300" kern="1200" dirty="0" err="1">
              <a:solidFill>
                <a:schemeClr val="tx1"/>
              </a:solidFill>
            </a:rPr>
            <a:t>Фактори</a:t>
          </a:r>
          <a:r>
            <a:rPr lang="ru-RU" sz="1300" kern="1200" dirty="0">
              <a:solidFill>
                <a:schemeClr val="tx1"/>
              </a:solidFill>
            </a:rPr>
            <a:t>, </a:t>
          </a:r>
          <a:r>
            <a:rPr lang="ru-RU" sz="1300" kern="1200" dirty="0" err="1">
              <a:solidFill>
                <a:schemeClr val="tx1"/>
              </a:solidFill>
            </a:rPr>
            <a:t>пов'язані</a:t>
          </a:r>
          <a:r>
            <a:rPr lang="ru-RU" sz="1300" kern="1200" dirty="0">
              <a:solidFill>
                <a:schemeClr val="tx1"/>
              </a:solidFill>
            </a:rPr>
            <a:t> з </a:t>
          </a:r>
          <a:r>
            <a:rPr lang="ru-RU" sz="1300" kern="1200" dirty="0" err="1">
              <a:solidFill>
                <a:schemeClr val="tx1"/>
              </a:solidFill>
            </a:rPr>
            <a:t>етичними</a:t>
          </a:r>
          <a:r>
            <a:rPr lang="ru-RU" sz="1300" kern="1200" dirty="0">
              <a:solidFill>
                <a:schemeClr val="tx1"/>
              </a:solidFill>
            </a:rPr>
            <a:t> нормами та </a:t>
          </a:r>
          <a:r>
            <a:rPr lang="ru-RU" sz="1300" kern="1200" dirty="0" err="1">
              <a:solidFill>
                <a:schemeClr val="tx1"/>
              </a:solidFill>
            </a:rPr>
            <a:t>цінностями</a:t>
          </a:r>
          <a:r>
            <a:rPr lang="ru-RU" sz="1300" kern="1200" dirty="0">
              <a:solidFill>
                <a:schemeClr val="tx1"/>
              </a:solidFill>
            </a:rPr>
            <a:t>. </a:t>
          </a:r>
          <a:r>
            <a:rPr lang="ru-RU" sz="1300" kern="1200" dirty="0" err="1">
              <a:solidFill>
                <a:schemeClr val="tx1"/>
              </a:solidFill>
            </a:rPr>
            <a:t>Наприклад</a:t>
          </a:r>
          <a:r>
            <a:rPr lang="ru-RU" sz="1300" kern="1200" dirty="0">
              <a:solidFill>
                <a:schemeClr val="tx1"/>
              </a:solidFill>
            </a:rPr>
            <a:t>, </a:t>
          </a:r>
          <a:r>
            <a:rPr lang="ru-RU" sz="1300" kern="1200" dirty="0" err="1">
              <a:solidFill>
                <a:schemeClr val="tx1"/>
              </a:solidFill>
            </a:rPr>
            <a:t>низький</a:t>
          </a:r>
          <a:r>
            <a:rPr lang="ru-RU" sz="1300" kern="1200" dirty="0">
              <a:solidFill>
                <a:schemeClr val="tx1"/>
              </a:solidFill>
            </a:rPr>
            <a:t> </a:t>
          </a:r>
          <a:r>
            <a:rPr lang="ru-RU" sz="1300" kern="1200" dirty="0" err="1">
              <a:solidFill>
                <a:schemeClr val="tx1"/>
              </a:solidFill>
            </a:rPr>
            <a:t>рівень</a:t>
          </a:r>
          <a:r>
            <a:rPr lang="ru-RU" sz="1300" kern="1200" dirty="0">
              <a:solidFill>
                <a:schemeClr val="tx1"/>
              </a:solidFill>
            </a:rPr>
            <a:t> </a:t>
          </a:r>
          <a:r>
            <a:rPr lang="ru-RU" sz="1300" kern="1200" dirty="0" err="1">
              <a:solidFill>
                <a:schemeClr val="tx1"/>
              </a:solidFill>
            </a:rPr>
            <a:t>моральності</a:t>
          </a:r>
          <a:r>
            <a:rPr lang="ru-RU" sz="1300" kern="1200" dirty="0">
              <a:solidFill>
                <a:schemeClr val="tx1"/>
              </a:solidFill>
            </a:rPr>
            <a:t> в </a:t>
          </a:r>
          <a:r>
            <a:rPr lang="ru-RU" sz="1300" kern="1200" dirty="0" err="1">
              <a:solidFill>
                <a:schemeClr val="tx1"/>
              </a:solidFill>
            </a:rPr>
            <a:t>суспільстві</a:t>
          </a:r>
          <a:r>
            <a:rPr lang="ru-RU" sz="1300" kern="1200" dirty="0">
              <a:solidFill>
                <a:schemeClr val="tx1"/>
              </a:solidFill>
            </a:rPr>
            <a:t> </a:t>
          </a:r>
          <a:r>
            <a:rPr lang="ru-RU" sz="1300" kern="1200" dirty="0" err="1">
              <a:solidFill>
                <a:schemeClr val="tx1"/>
              </a:solidFill>
            </a:rPr>
            <a:t>або</a:t>
          </a:r>
          <a:r>
            <a:rPr lang="ru-RU" sz="1300" kern="1200" dirty="0">
              <a:solidFill>
                <a:schemeClr val="tx1"/>
              </a:solidFill>
            </a:rPr>
            <a:t> </a:t>
          </a:r>
          <a:r>
            <a:rPr lang="ru-RU" sz="1300" kern="1200" dirty="0" err="1">
              <a:solidFill>
                <a:schemeClr val="tx1"/>
              </a:solidFill>
            </a:rPr>
            <a:t>відсутність</a:t>
          </a:r>
          <a:r>
            <a:rPr lang="ru-RU" sz="1300" kern="1200" dirty="0">
              <a:solidFill>
                <a:schemeClr val="tx1"/>
              </a:solidFill>
            </a:rPr>
            <a:t> </a:t>
          </a:r>
          <a:r>
            <a:rPr lang="ru-RU" sz="1300" kern="1200" dirty="0" err="1">
              <a:solidFill>
                <a:schemeClr val="tx1"/>
              </a:solidFill>
            </a:rPr>
            <a:t>етичних</a:t>
          </a:r>
          <a:r>
            <a:rPr lang="ru-RU" sz="1300" kern="1200" dirty="0">
              <a:solidFill>
                <a:schemeClr val="tx1"/>
              </a:solidFill>
            </a:rPr>
            <a:t> </a:t>
          </a:r>
          <a:r>
            <a:rPr lang="ru-RU" sz="1300" kern="1200" dirty="0" err="1">
              <a:solidFill>
                <a:schemeClr val="tx1"/>
              </a:solidFill>
            </a:rPr>
            <a:t>стандартів</a:t>
          </a:r>
          <a:r>
            <a:rPr lang="ru-RU" sz="1300" kern="1200" dirty="0">
              <a:solidFill>
                <a:schemeClr val="tx1"/>
              </a:solidFill>
            </a:rPr>
            <a:t> у </a:t>
          </a:r>
          <a:r>
            <a:rPr lang="ru-RU" sz="1300" kern="1200" dirty="0" err="1">
              <a:solidFill>
                <a:schemeClr val="tx1"/>
              </a:solidFill>
            </a:rPr>
            <a:t>професійній</a:t>
          </a:r>
          <a:r>
            <a:rPr lang="ru-RU" sz="1300" kern="1200" dirty="0">
              <a:solidFill>
                <a:schemeClr val="tx1"/>
              </a:solidFill>
            </a:rPr>
            <a:t> </a:t>
          </a:r>
          <a:r>
            <a:rPr lang="ru-RU" sz="1300" kern="1200" dirty="0" err="1">
              <a:solidFill>
                <a:schemeClr val="tx1"/>
              </a:solidFill>
            </a:rPr>
            <a:t>діяльності</a:t>
          </a:r>
          <a:r>
            <a:rPr lang="ru-RU" sz="1300" kern="1200" dirty="0">
              <a:solidFill>
                <a:schemeClr val="tx1"/>
              </a:solidFill>
            </a:rPr>
            <a:t>.</a:t>
          </a:r>
          <a:endParaRPr lang="uk-UA" sz="1300" kern="1200" dirty="0">
            <a:solidFill>
              <a:schemeClr val="tx1"/>
            </a:solidFill>
          </a:endParaRPr>
        </a:p>
      </dsp:txBody>
      <dsp:txXfrm>
        <a:off x="7735396" y="2038604"/>
        <a:ext cx="1877489" cy="2038604"/>
      </dsp:txXfrm>
    </dsp:sp>
    <dsp:sp modelId="{E572E93B-0E70-40D4-91E2-E24C0FDCB20C}">
      <dsp:nvSpPr>
        <dsp:cNvPr id="0" name=""/>
        <dsp:cNvSpPr/>
      </dsp:nvSpPr>
      <dsp:spPr>
        <a:xfrm>
          <a:off x="7825571" y="305790"/>
          <a:ext cx="1697138" cy="169713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FE502-164B-4437-A805-5809DA500FB7}">
      <dsp:nvSpPr>
        <dsp:cNvPr id="0" name=""/>
        <dsp:cNvSpPr/>
      </dsp:nvSpPr>
      <dsp:spPr>
        <a:xfrm>
          <a:off x="9669209" y="0"/>
          <a:ext cx="1877489" cy="50965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ru-RU" sz="2000" kern="1200" dirty="0">
            <a:solidFill>
              <a:schemeClr val="tx1"/>
            </a:solidFill>
            <a:highlight>
              <a:srgbClr val="AAD6FF"/>
            </a:highlight>
          </a:endParaRPr>
        </a:p>
        <a:p>
          <a:pPr marL="0" lvl="0" indent="0" algn="ctr" defTabSz="889000">
            <a:lnSpc>
              <a:spcPct val="90000"/>
            </a:lnSpc>
            <a:spcBef>
              <a:spcPct val="0"/>
            </a:spcBef>
            <a:spcAft>
              <a:spcPct val="35000"/>
            </a:spcAft>
            <a:buNone/>
          </a:pPr>
          <a:r>
            <a:rPr lang="ru-RU" sz="2000" kern="1200" dirty="0" err="1">
              <a:solidFill>
                <a:schemeClr val="tx1"/>
              </a:solidFill>
              <a:highlight>
                <a:srgbClr val="AAD6FF"/>
              </a:highlight>
            </a:rPr>
            <a:t>Психологічні</a:t>
          </a:r>
          <a:r>
            <a:rPr lang="ru-RU" sz="2000" kern="1200" dirty="0">
              <a:solidFill>
                <a:schemeClr val="tx1"/>
              </a:solidFill>
              <a:highlight>
                <a:srgbClr val="AAD6FF"/>
              </a:highlight>
            </a:rPr>
            <a:t> причини</a:t>
          </a:r>
        </a:p>
        <a:p>
          <a:pPr marL="0" lvl="0" indent="0" algn="ctr" defTabSz="889000">
            <a:lnSpc>
              <a:spcPct val="90000"/>
            </a:lnSpc>
            <a:spcBef>
              <a:spcPct val="0"/>
            </a:spcBef>
            <a:spcAft>
              <a:spcPct val="35000"/>
            </a:spcAft>
            <a:buNone/>
          </a:pPr>
          <a:r>
            <a:rPr lang="ru-RU" sz="1300" kern="1200" dirty="0" err="1">
              <a:solidFill>
                <a:schemeClr val="tx1"/>
              </a:solidFill>
            </a:rPr>
            <a:t>Фактори</a:t>
          </a:r>
          <a:r>
            <a:rPr lang="ru-RU" sz="1300" kern="1200" dirty="0">
              <a:solidFill>
                <a:schemeClr val="tx1"/>
              </a:solidFill>
            </a:rPr>
            <a:t>, </a:t>
          </a:r>
          <a:r>
            <a:rPr lang="ru-RU" sz="1300" kern="1200" dirty="0" err="1">
              <a:solidFill>
                <a:schemeClr val="tx1"/>
              </a:solidFill>
            </a:rPr>
            <a:t>пов'язані</a:t>
          </a:r>
          <a:r>
            <a:rPr lang="ru-RU" sz="1300" kern="1200" dirty="0">
              <a:solidFill>
                <a:schemeClr val="tx1"/>
              </a:solidFill>
            </a:rPr>
            <a:t> з </a:t>
          </a:r>
          <a:r>
            <a:rPr lang="ru-RU" sz="1300" kern="1200" dirty="0" err="1">
              <a:solidFill>
                <a:schemeClr val="tx1"/>
              </a:solidFill>
            </a:rPr>
            <a:t>особистісними</a:t>
          </a:r>
          <a:r>
            <a:rPr lang="ru-RU" sz="1300" kern="1200" dirty="0">
              <a:solidFill>
                <a:schemeClr val="tx1"/>
              </a:solidFill>
            </a:rPr>
            <a:t> характеристиками та </a:t>
          </a:r>
          <a:r>
            <a:rPr lang="ru-RU" sz="1300" kern="1200" dirty="0" err="1">
              <a:solidFill>
                <a:schemeClr val="tx1"/>
              </a:solidFill>
            </a:rPr>
            <a:t>психологічними</a:t>
          </a:r>
          <a:r>
            <a:rPr lang="ru-RU" sz="1300" kern="1200" dirty="0">
              <a:solidFill>
                <a:schemeClr val="tx1"/>
              </a:solidFill>
            </a:rPr>
            <a:t> </a:t>
          </a:r>
          <a:r>
            <a:rPr lang="ru-RU" sz="1300" kern="1200" dirty="0" err="1">
              <a:solidFill>
                <a:schemeClr val="tx1"/>
              </a:solidFill>
            </a:rPr>
            <a:t>особливостями</a:t>
          </a:r>
          <a:r>
            <a:rPr lang="ru-RU" sz="1300" kern="1200" dirty="0">
              <a:solidFill>
                <a:schemeClr val="tx1"/>
              </a:solidFill>
            </a:rPr>
            <a:t> людей. </a:t>
          </a:r>
          <a:r>
            <a:rPr lang="ru-RU" sz="1300" kern="1200" dirty="0" err="1">
              <a:solidFill>
                <a:schemeClr val="tx1"/>
              </a:solidFill>
            </a:rPr>
            <a:t>Наприклад</a:t>
          </a:r>
          <a:r>
            <a:rPr lang="ru-RU" sz="1300" kern="1200" dirty="0">
              <a:solidFill>
                <a:schemeClr val="tx1"/>
              </a:solidFill>
            </a:rPr>
            <a:t>, </a:t>
          </a:r>
          <a:r>
            <a:rPr lang="ru-RU" sz="1300" kern="1200" dirty="0" err="1">
              <a:solidFill>
                <a:schemeClr val="tx1"/>
              </a:solidFill>
            </a:rPr>
            <a:t>схильність</a:t>
          </a:r>
          <a:r>
            <a:rPr lang="ru-RU" sz="1300" kern="1200" dirty="0">
              <a:solidFill>
                <a:schemeClr val="tx1"/>
              </a:solidFill>
            </a:rPr>
            <a:t> до </a:t>
          </a:r>
          <a:r>
            <a:rPr lang="ru-RU" sz="1300" kern="1200" dirty="0" err="1">
              <a:solidFill>
                <a:schemeClr val="tx1"/>
              </a:solidFill>
            </a:rPr>
            <a:t>ризику</a:t>
          </a:r>
          <a:r>
            <a:rPr lang="ru-RU" sz="1300" kern="1200" dirty="0">
              <a:solidFill>
                <a:schemeClr val="tx1"/>
              </a:solidFill>
            </a:rPr>
            <a:t> </a:t>
          </a:r>
          <a:r>
            <a:rPr lang="ru-RU" sz="1300" kern="1200" dirty="0" err="1">
              <a:solidFill>
                <a:schemeClr val="tx1"/>
              </a:solidFill>
            </a:rPr>
            <a:t>або</a:t>
          </a:r>
          <a:r>
            <a:rPr lang="ru-RU" sz="1300" kern="1200" dirty="0">
              <a:solidFill>
                <a:schemeClr val="tx1"/>
              </a:solidFill>
            </a:rPr>
            <a:t> </a:t>
          </a:r>
          <a:r>
            <a:rPr lang="ru-RU" sz="1300" kern="1200" dirty="0" err="1">
              <a:solidFill>
                <a:schemeClr val="tx1"/>
              </a:solidFill>
            </a:rPr>
            <a:t>бажання</a:t>
          </a:r>
          <a:r>
            <a:rPr lang="ru-RU" sz="1300" kern="1200" dirty="0">
              <a:solidFill>
                <a:schemeClr val="tx1"/>
              </a:solidFill>
            </a:rPr>
            <a:t> </a:t>
          </a:r>
          <a:r>
            <a:rPr lang="ru-RU" sz="1300" kern="1200" dirty="0" err="1">
              <a:solidFill>
                <a:schemeClr val="tx1"/>
              </a:solidFill>
            </a:rPr>
            <a:t>швидкого</a:t>
          </a:r>
          <a:r>
            <a:rPr lang="ru-RU" sz="1300" kern="1200" dirty="0">
              <a:solidFill>
                <a:schemeClr val="tx1"/>
              </a:solidFill>
            </a:rPr>
            <a:t> </a:t>
          </a:r>
          <a:r>
            <a:rPr lang="ru-RU" sz="1300" kern="1200" dirty="0" err="1">
              <a:solidFill>
                <a:schemeClr val="tx1"/>
              </a:solidFill>
            </a:rPr>
            <a:t>збагачення</a:t>
          </a:r>
          <a:r>
            <a:rPr lang="ru-RU" sz="1300" kern="1200" dirty="0"/>
            <a:t>.</a:t>
          </a:r>
          <a:endParaRPr lang="uk-UA" sz="1300" kern="1200" dirty="0"/>
        </a:p>
      </dsp:txBody>
      <dsp:txXfrm>
        <a:off x="9669209" y="2038604"/>
        <a:ext cx="1877489" cy="2038604"/>
      </dsp:txXfrm>
    </dsp:sp>
    <dsp:sp modelId="{BFDC1EEE-A73A-49A4-907D-44E18D1F7A77}">
      <dsp:nvSpPr>
        <dsp:cNvPr id="0" name=""/>
        <dsp:cNvSpPr/>
      </dsp:nvSpPr>
      <dsp:spPr>
        <a:xfrm>
          <a:off x="9759385" y="305790"/>
          <a:ext cx="1697138" cy="1697138"/>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14CE8-96CB-40BA-882C-0E880FBE2725}">
      <dsp:nvSpPr>
        <dsp:cNvPr id="0" name=""/>
        <dsp:cNvSpPr/>
      </dsp:nvSpPr>
      <dsp:spPr>
        <a:xfrm>
          <a:off x="587226" y="4704075"/>
          <a:ext cx="10623092" cy="262574"/>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1757E-7F4F-47EC-91A6-E28B365BC0A4}">
      <dsp:nvSpPr>
        <dsp:cNvPr id="0" name=""/>
        <dsp:cNvSpPr/>
      </dsp:nvSpPr>
      <dsp:spPr>
        <a:xfrm>
          <a:off x="6123963" y="2400513"/>
          <a:ext cx="544724" cy="2212468"/>
        </a:xfrm>
        <a:custGeom>
          <a:avLst/>
          <a:gdLst/>
          <a:ahLst/>
          <a:cxnLst/>
          <a:rect l="0" t="0" r="0" b="0"/>
          <a:pathLst>
            <a:path>
              <a:moveTo>
                <a:pt x="0" y="0"/>
              </a:moveTo>
              <a:lnTo>
                <a:pt x="0" y="2212468"/>
              </a:lnTo>
              <a:lnTo>
                <a:pt x="544724" y="22124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213D3-7783-4B49-A759-38D822A349BA}">
      <dsp:nvSpPr>
        <dsp:cNvPr id="0" name=""/>
        <dsp:cNvSpPr/>
      </dsp:nvSpPr>
      <dsp:spPr>
        <a:xfrm>
          <a:off x="5660472" y="2400513"/>
          <a:ext cx="463491" cy="2212468"/>
        </a:xfrm>
        <a:custGeom>
          <a:avLst/>
          <a:gdLst/>
          <a:ahLst/>
          <a:cxnLst/>
          <a:rect l="0" t="0" r="0" b="0"/>
          <a:pathLst>
            <a:path>
              <a:moveTo>
                <a:pt x="463491" y="0"/>
              </a:moveTo>
              <a:lnTo>
                <a:pt x="463491" y="2212468"/>
              </a:lnTo>
              <a:lnTo>
                <a:pt x="0" y="22124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644EE5-2CA1-4454-A8E4-F42FA4AB1284}">
      <dsp:nvSpPr>
        <dsp:cNvPr id="0" name=""/>
        <dsp:cNvSpPr/>
      </dsp:nvSpPr>
      <dsp:spPr>
        <a:xfrm>
          <a:off x="3723449" y="0"/>
          <a:ext cx="4801027" cy="240051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uk-UA" sz="4800" kern="1200" dirty="0">
              <a:highlight>
                <a:srgbClr val="AAD6FF"/>
              </a:highlight>
            </a:rPr>
            <a:t>За масштабом</a:t>
          </a:r>
        </a:p>
      </dsp:txBody>
      <dsp:txXfrm>
        <a:off x="3723449" y="0"/>
        <a:ext cx="4801027" cy="2400513"/>
      </dsp:txXfrm>
    </dsp:sp>
    <dsp:sp modelId="{5AC72EF3-C0BF-45E0-8A05-32BEC8D9E5A3}">
      <dsp:nvSpPr>
        <dsp:cNvPr id="0" name=""/>
        <dsp:cNvSpPr/>
      </dsp:nvSpPr>
      <dsp:spPr>
        <a:xfrm>
          <a:off x="859444" y="3412725"/>
          <a:ext cx="4801027" cy="240051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kumimoji="0" lang="uk-UA" altLang="uk-UA" sz="2500" b="0" i="0" u="none" strike="noStrike" kern="1200" cap="none" normalizeH="0" baseline="0" dirty="0">
              <a:ln>
                <a:noFill/>
              </a:ln>
              <a:solidFill>
                <a:schemeClr val="bg1"/>
              </a:solidFill>
              <a:effectLst/>
              <a:highlight>
                <a:srgbClr val="AAD6FF"/>
              </a:highlight>
              <a:latin typeface="+mn-lt"/>
            </a:rPr>
            <a:t>Суспільні причини</a:t>
          </a:r>
        </a:p>
        <a:p>
          <a:pPr marL="0" lvl="0" indent="0" algn="ctr" defTabSz="1111250">
            <a:lnSpc>
              <a:spcPct val="90000"/>
            </a:lnSpc>
            <a:spcBef>
              <a:spcPct val="0"/>
            </a:spcBef>
            <a:spcAft>
              <a:spcPct val="35000"/>
            </a:spcAft>
            <a:buNone/>
          </a:pPr>
          <a:r>
            <a:rPr kumimoji="0" lang="uk-UA" altLang="uk-UA" sz="2500" b="0" i="0" u="none" strike="noStrike" kern="1200" cap="none" normalizeH="0" baseline="0" dirty="0">
              <a:ln>
                <a:noFill/>
              </a:ln>
              <a:solidFill>
                <a:schemeClr val="tx1"/>
              </a:solidFill>
              <a:effectLst/>
              <a:latin typeface="+mn-lt"/>
            </a:rPr>
            <a:t>Фактори, які впливають на все суспільство в цілому. Наприклад, загальна недовіра до державних інституцій</a:t>
          </a:r>
          <a:endParaRPr lang="uk-UA" sz="2500" kern="1200" dirty="0">
            <a:solidFill>
              <a:schemeClr val="bg1"/>
            </a:solidFill>
            <a:latin typeface="+mn-lt"/>
          </a:endParaRPr>
        </a:p>
      </dsp:txBody>
      <dsp:txXfrm>
        <a:off x="859444" y="3412725"/>
        <a:ext cx="4801027" cy="2400513"/>
      </dsp:txXfrm>
    </dsp:sp>
    <dsp:sp modelId="{03CDF2CD-C0CC-4A76-8BD4-41BE1093186E}">
      <dsp:nvSpPr>
        <dsp:cNvPr id="0" name=""/>
        <dsp:cNvSpPr/>
      </dsp:nvSpPr>
      <dsp:spPr>
        <a:xfrm>
          <a:off x="6668687" y="3412725"/>
          <a:ext cx="4801027" cy="240051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uk-UA" sz="2500" kern="1200" dirty="0">
              <a:highlight>
                <a:srgbClr val="AAD6FF"/>
              </a:highlight>
            </a:rPr>
            <a:t>Індивідуальні причини</a:t>
          </a:r>
        </a:p>
        <a:p>
          <a:pPr marL="0" lvl="0" indent="0" algn="ctr" defTabSz="1111250">
            <a:lnSpc>
              <a:spcPct val="90000"/>
            </a:lnSpc>
            <a:spcBef>
              <a:spcPct val="0"/>
            </a:spcBef>
            <a:spcAft>
              <a:spcPct val="35000"/>
            </a:spcAft>
            <a:buNone/>
          </a:pPr>
          <a:r>
            <a:rPr kumimoji="0" lang="uk-UA" altLang="uk-UA" sz="2500" b="0" i="0" u="none" strike="noStrike" kern="1200" cap="none" normalizeH="0" baseline="0" dirty="0">
              <a:ln>
                <a:noFill/>
              </a:ln>
              <a:solidFill>
                <a:schemeClr val="tx1"/>
              </a:solidFill>
              <a:effectLst/>
              <a:latin typeface="+mn-lt"/>
            </a:rPr>
            <a:t>Фактори, які стосуються окремих осіб. Наприклад, особисті фінансові труднощі або прагнення до влади</a:t>
          </a:r>
          <a:endParaRPr lang="uk-UA" sz="2500" kern="1200" dirty="0">
            <a:latin typeface="+mn-lt"/>
          </a:endParaRPr>
        </a:p>
        <a:p>
          <a:pPr marL="0" lvl="0" indent="0" algn="ctr" defTabSz="1111250">
            <a:lnSpc>
              <a:spcPct val="90000"/>
            </a:lnSpc>
            <a:spcBef>
              <a:spcPct val="0"/>
            </a:spcBef>
            <a:spcAft>
              <a:spcPct val="35000"/>
            </a:spcAft>
            <a:buNone/>
          </a:pPr>
          <a:r>
            <a:rPr lang="uk-UA" sz="2500" kern="1200" dirty="0">
              <a:highlight>
                <a:srgbClr val="AAD6FF"/>
              </a:highlight>
            </a:rPr>
            <a:t> </a:t>
          </a:r>
        </a:p>
      </dsp:txBody>
      <dsp:txXfrm>
        <a:off x="6668687" y="3412725"/>
        <a:ext cx="4801027" cy="240051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9/17/2024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12791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fontAlgn="base"/>
            <a:endParaRPr lang="uk-UA" b="1" cap="all" dirty="0">
              <a:solidFill>
                <a:srgbClr val="FFFFFF"/>
              </a:solidFill>
              <a:effectLst/>
              <a:latin typeface="var(--font-family-ui)"/>
            </a:endParaRPr>
          </a:p>
          <a:p>
            <a:pPr algn="just" fontAlgn="base"/>
            <a:r>
              <a:rPr lang="uk-UA" b="0" i="0" dirty="0">
                <a:solidFill>
                  <a:srgbClr val="313537"/>
                </a:solidFill>
                <a:effectLst/>
                <a:latin typeface="var(--font-family-body)"/>
              </a:rPr>
              <a:t>Ця теорія розглядає системну корупцію як колективну проблему, оскільки люди раціоналізують власну поведінку на основі уявлення, що інші будуть робити в подібній ситуації. Коли корупція стає соціальною нормою, усі починають сприймати її як спосіб досягнення бажаного результату.</a:t>
            </a:r>
          </a:p>
          <a:p>
            <a:pPr algn="just" fontAlgn="base"/>
            <a:br>
              <a:rPr lang="uk-UA" b="0" i="0" dirty="0">
                <a:solidFill>
                  <a:srgbClr val="313537"/>
                </a:solidFill>
                <a:effectLst/>
                <a:latin typeface="var(--font-family-body)"/>
              </a:rPr>
            </a:br>
            <a:r>
              <a:rPr lang="uk-UA" b="0" i="0" dirty="0">
                <a:solidFill>
                  <a:srgbClr val="313537"/>
                </a:solidFill>
                <a:effectLst/>
                <a:latin typeface="var(--font-family-body)"/>
              </a:rPr>
              <a:t>Люди усвідомлюють, що масово поширена корупція — це погано, але теж ідуть на корупційні дії, бо вважають, що «немає сенсу бути єдиною чесною людиною в корумпованій системі».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Наприклад, </a:t>
            </a:r>
            <a:r>
              <a:rPr lang="ru-RU" dirty="0" err="1"/>
              <a:t>брати</a:t>
            </a:r>
            <a:r>
              <a:rPr lang="ru-RU" dirty="0"/>
              <a:t> </a:t>
            </a:r>
            <a:r>
              <a:rPr lang="ru-RU" dirty="0" err="1"/>
              <a:t>чи</a:t>
            </a:r>
            <a:r>
              <a:rPr lang="ru-RU" dirty="0"/>
              <a:t> </a:t>
            </a:r>
            <a:r>
              <a:rPr lang="ru-RU" dirty="0" err="1"/>
              <a:t>давати</a:t>
            </a:r>
            <a:r>
              <a:rPr lang="ru-RU" dirty="0"/>
              <a:t> </a:t>
            </a:r>
            <a:r>
              <a:rPr lang="ru-RU" dirty="0" err="1"/>
              <a:t>хабарі</a:t>
            </a:r>
            <a:r>
              <a:rPr lang="ru-RU" dirty="0"/>
              <a:t> й </a:t>
            </a:r>
            <a:r>
              <a:rPr lang="ru-RU" dirty="0" err="1"/>
              <a:t>отримувати</a:t>
            </a:r>
            <a:r>
              <a:rPr lang="ru-RU" dirty="0"/>
              <a:t> </a:t>
            </a:r>
            <a:r>
              <a:rPr lang="ru-RU" dirty="0" err="1"/>
              <a:t>від</a:t>
            </a:r>
            <a:r>
              <a:rPr lang="ru-RU" dirty="0"/>
              <a:t> </a:t>
            </a:r>
            <a:r>
              <a:rPr lang="ru-RU" dirty="0" err="1"/>
              <a:t>цього</a:t>
            </a:r>
            <a:r>
              <a:rPr lang="ru-RU" dirty="0"/>
              <a:t> </a:t>
            </a:r>
            <a:r>
              <a:rPr lang="ru-RU" dirty="0" err="1"/>
              <a:t>короткострокові</a:t>
            </a:r>
            <a:r>
              <a:rPr lang="ru-RU" dirty="0"/>
              <a:t> </a:t>
            </a:r>
            <a:r>
              <a:rPr lang="ru-RU" dirty="0" err="1"/>
              <a:t>вигоди</a:t>
            </a:r>
            <a:r>
              <a:rPr lang="ru-RU" dirty="0"/>
              <a:t>, вони </a:t>
            </a:r>
            <a:r>
              <a:rPr lang="ru-RU" dirty="0" err="1"/>
              <a:t>діятимуть</a:t>
            </a:r>
            <a:r>
              <a:rPr lang="ru-RU" dirty="0"/>
              <a:t> </a:t>
            </a:r>
            <a:r>
              <a:rPr lang="ru-RU" dirty="0" err="1"/>
              <a:t>аналогічно</a:t>
            </a:r>
            <a:r>
              <a:rPr lang="ru-RU" dirty="0"/>
              <a:t>, </a:t>
            </a:r>
            <a:r>
              <a:rPr lang="ru-RU" dirty="0" err="1"/>
              <a:t>адже</a:t>
            </a:r>
            <a:r>
              <a:rPr lang="ru-RU" dirty="0"/>
              <a:t> не </a:t>
            </a:r>
            <a:r>
              <a:rPr lang="ru-RU" dirty="0" err="1"/>
              <a:t>захочуть</a:t>
            </a:r>
            <a:r>
              <a:rPr lang="ru-RU" dirty="0"/>
              <a:t> бути «лузерами». </a:t>
            </a:r>
            <a:r>
              <a:rPr lang="ru-RU" dirty="0" err="1"/>
              <a:t>Простіше</a:t>
            </a:r>
            <a:r>
              <a:rPr lang="ru-RU" dirty="0"/>
              <a:t> </a:t>
            </a:r>
            <a:r>
              <a:rPr lang="ru-RU" dirty="0" err="1"/>
              <a:t>головну</a:t>
            </a:r>
            <a:r>
              <a:rPr lang="ru-RU" dirty="0"/>
              <a:t> </a:t>
            </a:r>
            <a:r>
              <a:rPr lang="ru-RU" dirty="0" err="1"/>
              <a:t>ідею</a:t>
            </a:r>
            <a:r>
              <a:rPr lang="ru-RU" dirty="0"/>
              <a:t> </a:t>
            </a:r>
            <a:r>
              <a:rPr lang="ru-RU" dirty="0" err="1"/>
              <a:t>цієї</a:t>
            </a:r>
            <a:r>
              <a:rPr lang="ru-RU" dirty="0"/>
              <a:t> </a:t>
            </a:r>
            <a:r>
              <a:rPr lang="ru-RU" dirty="0" err="1"/>
              <a:t>теорії</a:t>
            </a:r>
            <a:r>
              <a:rPr lang="ru-RU" dirty="0"/>
              <a:t> </a:t>
            </a:r>
            <a:r>
              <a:rPr lang="ru-RU" dirty="0" err="1"/>
              <a:t>можна</a:t>
            </a:r>
            <a:r>
              <a:rPr lang="ru-RU" dirty="0"/>
              <a:t> </a:t>
            </a:r>
            <a:r>
              <a:rPr lang="ru-RU" dirty="0" err="1"/>
              <a:t>описати</a:t>
            </a:r>
            <a:r>
              <a:rPr lang="ru-RU" dirty="0"/>
              <a:t> фразою: «Ну, </a:t>
            </a:r>
            <a:r>
              <a:rPr lang="ru-RU" dirty="0" err="1"/>
              <a:t>якщо</a:t>
            </a:r>
            <a:r>
              <a:rPr lang="ru-RU" dirty="0"/>
              <a:t> </a:t>
            </a:r>
            <a:r>
              <a:rPr lang="ru-RU" dirty="0" err="1"/>
              <a:t>всі</a:t>
            </a:r>
            <a:r>
              <a:rPr lang="ru-RU" dirty="0"/>
              <a:t> </a:t>
            </a:r>
            <a:r>
              <a:rPr lang="ru-RU" dirty="0" err="1"/>
              <a:t>навколо</a:t>
            </a:r>
            <a:r>
              <a:rPr lang="ru-RU" dirty="0"/>
              <a:t> </a:t>
            </a:r>
            <a:r>
              <a:rPr lang="ru-RU" dirty="0" err="1"/>
              <a:t>здаються</a:t>
            </a:r>
            <a:r>
              <a:rPr lang="ru-RU" dirty="0"/>
              <a:t> </a:t>
            </a:r>
            <a:r>
              <a:rPr lang="ru-RU" dirty="0" err="1"/>
              <a:t>корумпованими</a:t>
            </a:r>
            <a:r>
              <a:rPr lang="ru-RU" dirty="0"/>
              <a:t>, то </a:t>
            </a:r>
            <a:r>
              <a:rPr lang="ru-RU" dirty="0" err="1"/>
              <a:t>чому</a:t>
            </a:r>
            <a:r>
              <a:rPr lang="ru-RU" dirty="0"/>
              <a:t> </a:t>
            </a:r>
            <a:r>
              <a:rPr lang="ru-RU" dirty="0" err="1"/>
              <a:t>мені</a:t>
            </a:r>
            <a:r>
              <a:rPr lang="ru-RU" dirty="0"/>
              <a:t> не бути </a:t>
            </a:r>
            <a:r>
              <a:rPr lang="ru-RU" dirty="0" err="1"/>
              <a:t>корумпованим</a:t>
            </a:r>
            <a:r>
              <a:rPr lang="ru-RU" dirty="0"/>
              <a:t>?»</a:t>
            </a:r>
            <a:endParaRPr lang="uk-UA" dirty="0"/>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271708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0" i="0" dirty="0" err="1">
                <a:solidFill>
                  <a:srgbClr val="313537"/>
                </a:solidFill>
                <a:effectLst/>
                <a:latin typeface="Proxima Nova"/>
              </a:rPr>
              <a:t>Інституційна</a:t>
            </a:r>
            <a:r>
              <a:rPr lang="ru-RU" b="0" i="0" dirty="0">
                <a:solidFill>
                  <a:srgbClr val="313537"/>
                </a:solidFill>
                <a:effectLst/>
                <a:latin typeface="Proxima Nova"/>
              </a:rPr>
              <a:t> </a:t>
            </a:r>
            <a:r>
              <a:rPr lang="ru-RU" b="0" i="0" dirty="0" err="1">
                <a:solidFill>
                  <a:srgbClr val="313537"/>
                </a:solidFill>
                <a:effectLst/>
                <a:latin typeface="Proxima Nova"/>
              </a:rPr>
              <a:t>чи</a:t>
            </a:r>
            <a:r>
              <a:rPr lang="ru-RU" b="0" i="0" dirty="0">
                <a:solidFill>
                  <a:srgbClr val="313537"/>
                </a:solidFill>
                <a:effectLst/>
                <a:latin typeface="Proxima Nova"/>
              </a:rPr>
              <a:t> </a:t>
            </a:r>
            <a:r>
              <a:rPr lang="ru-RU" b="0" i="0" dirty="0" err="1">
                <a:solidFill>
                  <a:srgbClr val="313537"/>
                </a:solidFill>
                <a:effectLst/>
                <a:latin typeface="Proxima Nova"/>
              </a:rPr>
              <a:t>організаційна</a:t>
            </a:r>
            <a:r>
              <a:rPr lang="ru-RU" b="0" i="0" dirty="0">
                <a:solidFill>
                  <a:srgbClr val="313537"/>
                </a:solidFill>
                <a:effectLst/>
                <a:latin typeface="Proxima Nova"/>
              </a:rPr>
              <a:t> культура </a:t>
            </a:r>
            <a:r>
              <a:rPr lang="ru-RU" b="0" i="0" dirty="0" err="1">
                <a:solidFill>
                  <a:srgbClr val="313537"/>
                </a:solidFill>
                <a:effectLst/>
                <a:latin typeface="Proxima Nova"/>
              </a:rPr>
              <a:t>корупції</a:t>
            </a:r>
            <a:r>
              <a:rPr lang="ru-RU" b="0" i="0" dirty="0">
                <a:solidFill>
                  <a:srgbClr val="313537"/>
                </a:solidFill>
                <a:effectLst/>
                <a:latin typeface="Proxima Nova"/>
              </a:rPr>
              <a:t> </a:t>
            </a:r>
            <a:r>
              <a:rPr lang="ru-RU" b="0" i="0" dirty="0" err="1">
                <a:solidFill>
                  <a:srgbClr val="313537"/>
                </a:solidFill>
                <a:effectLst/>
                <a:latin typeface="Proxima Nova"/>
              </a:rPr>
              <a:t>призводить</a:t>
            </a:r>
            <a:r>
              <a:rPr lang="ru-RU" b="0" i="0" dirty="0">
                <a:solidFill>
                  <a:srgbClr val="313537"/>
                </a:solidFill>
                <a:effectLst/>
                <a:latin typeface="Proxima Nova"/>
              </a:rPr>
              <a:t> до </a:t>
            </a:r>
            <a:r>
              <a:rPr lang="ru-RU" b="0" i="0" dirty="0" err="1">
                <a:solidFill>
                  <a:srgbClr val="313537"/>
                </a:solidFill>
                <a:effectLst/>
                <a:latin typeface="Proxima Nova"/>
              </a:rPr>
              <a:t>нормалізації</a:t>
            </a:r>
            <a:r>
              <a:rPr lang="ru-RU" b="0" i="0" dirty="0">
                <a:solidFill>
                  <a:srgbClr val="313537"/>
                </a:solidFill>
                <a:effectLst/>
                <a:latin typeface="Proxima Nova"/>
              </a:rPr>
              <a:t> </a:t>
            </a:r>
            <a:r>
              <a:rPr lang="ru-RU" b="0" i="0" dirty="0" err="1">
                <a:solidFill>
                  <a:srgbClr val="313537"/>
                </a:solidFill>
                <a:effectLst/>
                <a:latin typeface="Proxima Nova"/>
              </a:rPr>
              <a:t>корупційних</a:t>
            </a:r>
            <a:r>
              <a:rPr lang="ru-RU" b="0" i="0" dirty="0">
                <a:solidFill>
                  <a:srgbClr val="313537"/>
                </a:solidFill>
                <a:effectLst/>
                <a:latin typeface="Proxima Nova"/>
              </a:rPr>
              <a:t> практик як на </a:t>
            </a:r>
            <a:r>
              <a:rPr lang="ru-RU" b="0" i="0" dirty="0" err="1">
                <a:solidFill>
                  <a:srgbClr val="313537"/>
                </a:solidFill>
                <a:effectLst/>
                <a:latin typeface="Proxima Nova"/>
              </a:rPr>
              <a:t>суспільному</a:t>
            </a:r>
            <a:r>
              <a:rPr lang="ru-RU" b="0" i="0" dirty="0">
                <a:solidFill>
                  <a:srgbClr val="313537"/>
                </a:solidFill>
                <a:effectLst/>
                <a:latin typeface="Proxima Nova"/>
              </a:rPr>
              <a:t>, так і на </a:t>
            </a:r>
            <a:r>
              <a:rPr lang="ru-RU" b="0" i="0" dirty="0" err="1">
                <a:solidFill>
                  <a:srgbClr val="313537"/>
                </a:solidFill>
                <a:effectLst/>
                <a:latin typeface="Proxima Nova"/>
              </a:rPr>
              <a:t>індивідуальному</a:t>
            </a:r>
            <a:r>
              <a:rPr lang="ru-RU" b="0" i="0" dirty="0">
                <a:solidFill>
                  <a:srgbClr val="313537"/>
                </a:solidFill>
                <a:effectLst/>
                <a:latin typeface="Proxima Nova"/>
              </a:rPr>
              <a:t> </a:t>
            </a:r>
            <a:r>
              <a:rPr lang="ru-RU" b="0" i="0" dirty="0" err="1">
                <a:solidFill>
                  <a:srgbClr val="313537"/>
                </a:solidFill>
                <a:effectLst/>
                <a:latin typeface="Proxima Nova"/>
              </a:rPr>
              <a:t>рівні</a:t>
            </a:r>
            <a:r>
              <a:rPr lang="ru-RU" b="0" i="0" dirty="0">
                <a:solidFill>
                  <a:srgbClr val="313537"/>
                </a:solidFill>
                <a:effectLst/>
                <a:latin typeface="Proxima Nova"/>
              </a:rPr>
              <a:t>, а </a:t>
            </a:r>
            <a:r>
              <a:rPr lang="ru-RU" b="0" i="0" dirty="0" err="1">
                <a:solidFill>
                  <a:srgbClr val="313537"/>
                </a:solidFill>
                <a:effectLst/>
                <a:latin typeface="Proxima Nova"/>
              </a:rPr>
              <a:t>також</a:t>
            </a:r>
            <a:r>
              <a:rPr lang="ru-RU" b="0" i="0" dirty="0">
                <a:solidFill>
                  <a:srgbClr val="313537"/>
                </a:solidFill>
                <a:effectLst/>
                <a:latin typeface="Proxima Nova"/>
              </a:rPr>
              <a:t> до </a:t>
            </a:r>
            <a:r>
              <a:rPr lang="ru-RU" b="0" i="0" dirty="0" err="1">
                <a:solidFill>
                  <a:srgbClr val="313537"/>
                </a:solidFill>
                <a:effectLst/>
                <a:latin typeface="Proxima Nova"/>
              </a:rPr>
              <a:t>безкарності</a:t>
            </a:r>
            <a:r>
              <a:rPr lang="ru-RU" b="0" i="0" dirty="0">
                <a:solidFill>
                  <a:srgbClr val="313537"/>
                </a:solidFill>
                <a:effectLst/>
                <a:latin typeface="Proxima Nova"/>
              </a:rPr>
              <a:t> за </a:t>
            </a:r>
            <a:r>
              <a:rPr lang="ru-RU" b="0" i="0" dirty="0" err="1">
                <a:solidFill>
                  <a:srgbClr val="313537"/>
                </a:solidFill>
                <a:effectLst/>
                <a:latin typeface="Proxima Nova"/>
              </a:rPr>
              <a:t>порушення</a:t>
            </a:r>
            <a:r>
              <a:rPr lang="ru-RU" b="0" i="0" dirty="0">
                <a:solidFill>
                  <a:srgbClr val="313537"/>
                </a:solidFill>
                <a:effectLst/>
                <a:latin typeface="Proxima Nova"/>
              </a:rPr>
              <a:t> </a:t>
            </a:r>
            <a:r>
              <a:rPr lang="ru-RU" b="0" i="0" dirty="0" err="1">
                <a:solidFill>
                  <a:srgbClr val="313537"/>
                </a:solidFill>
                <a:effectLst/>
                <a:latin typeface="Proxima Nova"/>
              </a:rPr>
              <a:t>або</a:t>
            </a:r>
            <a:r>
              <a:rPr lang="ru-RU" b="0" i="0" dirty="0">
                <a:solidFill>
                  <a:srgbClr val="313537"/>
                </a:solidFill>
                <a:effectLst/>
                <a:latin typeface="Proxima Nova"/>
              </a:rPr>
              <a:t> </a:t>
            </a:r>
            <a:r>
              <a:rPr lang="ru-RU" b="0" i="0" dirty="0" err="1">
                <a:solidFill>
                  <a:srgbClr val="313537"/>
                </a:solidFill>
                <a:effectLst/>
                <a:latin typeface="Proxima Nova"/>
              </a:rPr>
              <a:t>ігнорування</a:t>
            </a:r>
            <a:r>
              <a:rPr lang="ru-RU" b="0" i="0" dirty="0">
                <a:solidFill>
                  <a:srgbClr val="313537"/>
                </a:solidFill>
                <a:effectLst/>
                <a:latin typeface="Proxima Nova"/>
              </a:rPr>
              <a:t> </a:t>
            </a:r>
            <a:r>
              <a:rPr lang="ru-RU" b="0" i="0" dirty="0" err="1">
                <a:solidFill>
                  <a:srgbClr val="313537"/>
                </a:solidFill>
                <a:effectLst/>
                <a:latin typeface="Proxima Nova"/>
              </a:rPr>
              <a:t>антикорупційних</a:t>
            </a:r>
            <a:r>
              <a:rPr lang="ru-RU" b="0" i="0" dirty="0">
                <a:solidFill>
                  <a:srgbClr val="313537"/>
                </a:solidFill>
                <a:effectLst/>
                <a:latin typeface="Proxima Nova"/>
              </a:rPr>
              <a:t> правил. У </a:t>
            </a:r>
            <a:r>
              <a:rPr lang="ru-RU" b="0" i="0" dirty="0" err="1">
                <a:solidFill>
                  <a:srgbClr val="313537"/>
                </a:solidFill>
                <a:effectLst/>
                <a:latin typeface="Proxima Nova"/>
              </a:rPr>
              <a:t>ситуації</a:t>
            </a:r>
            <a:r>
              <a:rPr lang="ru-RU" b="0" i="0" dirty="0">
                <a:solidFill>
                  <a:srgbClr val="313537"/>
                </a:solidFill>
                <a:effectLst/>
                <a:latin typeface="Proxima Nova"/>
              </a:rPr>
              <a:t>, коли </a:t>
            </a:r>
            <a:r>
              <a:rPr lang="ru-RU" b="0" i="0" dirty="0" err="1">
                <a:solidFill>
                  <a:srgbClr val="313537"/>
                </a:solidFill>
                <a:effectLst/>
                <a:latin typeface="Proxima Nova"/>
              </a:rPr>
              <a:t>корупційна</a:t>
            </a:r>
            <a:r>
              <a:rPr lang="ru-RU" b="0" i="0" dirty="0">
                <a:solidFill>
                  <a:srgbClr val="313537"/>
                </a:solidFill>
                <a:effectLst/>
                <a:latin typeface="Proxima Nova"/>
              </a:rPr>
              <a:t> </a:t>
            </a:r>
            <a:r>
              <a:rPr lang="ru-RU" b="0" i="0" dirty="0" err="1">
                <a:solidFill>
                  <a:srgbClr val="313537"/>
                </a:solidFill>
                <a:effectLst/>
                <a:latin typeface="Proxima Nova"/>
              </a:rPr>
              <a:t>поведінка</a:t>
            </a:r>
            <a:r>
              <a:rPr lang="ru-RU" b="0" i="0" dirty="0">
                <a:solidFill>
                  <a:srgbClr val="313537"/>
                </a:solidFill>
                <a:effectLst/>
                <a:latin typeface="Proxima Nova"/>
              </a:rPr>
              <a:t> є </a:t>
            </a:r>
            <a:r>
              <a:rPr lang="ru-RU" b="0" i="0" dirty="0" err="1">
                <a:solidFill>
                  <a:srgbClr val="313537"/>
                </a:solidFill>
                <a:effectLst/>
                <a:latin typeface="Proxima Nova"/>
              </a:rPr>
              <a:t>очікуваною</a:t>
            </a:r>
            <a:r>
              <a:rPr lang="ru-RU" b="0" i="0" dirty="0">
                <a:solidFill>
                  <a:srgbClr val="313537"/>
                </a:solidFill>
                <a:effectLst/>
                <a:latin typeface="Proxima Nova"/>
              </a:rPr>
              <a:t>, </a:t>
            </a:r>
            <a:r>
              <a:rPr lang="ru-RU" b="0" i="0" dirty="0" err="1">
                <a:solidFill>
                  <a:srgbClr val="313537"/>
                </a:solidFill>
                <a:effectLst/>
                <a:latin typeface="Proxima Nova"/>
              </a:rPr>
              <a:t>ніхто</a:t>
            </a:r>
            <a:r>
              <a:rPr lang="ru-RU" b="0" i="0" dirty="0">
                <a:solidFill>
                  <a:srgbClr val="313537"/>
                </a:solidFill>
                <a:effectLst/>
                <a:latin typeface="Proxima Nova"/>
              </a:rPr>
              <a:t> не </a:t>
            </a:r>
            <a:r>
              <a:rPr lang="ru-RU" b="0" i="0" dirty="0" err="1">
                <a:solidFill>
                  <a:srgbClr val="313537"/>
                </a:solidFill>
                <a:effectLst/>
                <a:latin typeface="Proxima Nova"/>
              </a:rPr>
              <a:t>візьме</a:t>
            </a:r>
            <a:r>
              <a:rPr lang="ru-RU" b="0" i="0" dirty="0">
                <a:solidFill>
                  <a:srgbClr val="313537"/>
                </a:solidFill>
                <a:effectLst/>
                <a:latin typeface="Proxima Nova"/>
              </a:rPr>
              <a:t> на себе </a:t>
            </a:r>
            <a:r>
              <a:rPr lang="ru-RU" b="0" i="0" dirty="0" err="1">
                <a:solidFill>
                  <a:srgbClr val="313537"/>
                </a:solidFill>
                <a:effectLst/>
                <a:latin typeface="Proxima Nova"/>
              </a:rPr>
              <a:t>ролі</a:t>
            </a:r>
            <a:r>
              <a:rPr lang="ru-RU" b="0" i="0" dirty="0">
                <a:solidFill>
                  <a:srgbClr val="313537"/>
                </a:solidFill>
                <a:effectLst/>
                <a:latin typeface="Proxima Nova"/>
              </a:rPr>
              <a:t> </a:t>
            </a:r>
            <a:r>
              <a:rPr lang="ru-RU" b="0" i="0" dirty="0" err="1">
                <a:solidFill>
                  <a:srgbClr val="313537"/>
                </a:solidFill>
                <a:effectLst/>
                <a:latin typeface="Proxima Nova"/>
              </a:rPr>
              <a:t>борця</a:t>
            </a:r>
            <a:r>
              <a:rPr lang="ru-RU" b="0" i="0" dirty="0">
                <a:solidFill>
                  <a:srgbClr val="313537"/>
                </a:solidFill>
                <a:effectLst/>
                <a:latin typeface="Proxima Nova"/>
              </a:rPr>
              <a:t> з </a:t>
            </a:r>
            <a:r>
              <a:rPr lang="ru-RU" b="0" i="0" dirty="0" err="1">
                <a:solidFill>
                  <a:srgbClr val="313537"/>
                </a:solidFill>
                <a:effectLst/>
                <a:latin typeface="Proxima Nova"/>
              </a:rPr>
              <a:t>корупцію</a:t>
            </a:r>
            <a:r>
              <a:rPr lang="ru-RU" b="0" i="0" dirty="0">
                <a:solidFill>
                  <a:srgbClr val="313537"/>
                </a:solidFill>
                <a:effectLst/>
                <a:latin typeface="Proxima Nova"/>
              </a:rPr>
              <a:t>, </a:t>
            </a:r>
            <a:r>
              <a:rPr lang="ru-RU" b="0" i="0" dirty="0" err="1">
                <a:solidFill>
                  <a:srgbClr val="313537"/>
                </a:solidFill>
                <a:effectLst/>
                <a:latin typeface="Proxima Nova"/>
              </a:rPr>
              <a:t>адже</a:t>
            </a:r>
            <a:r>
              <a:rPr lang="ru-RU" b="0" i="0" dirty="0">
                <a:solidFill>
                  <a:srgbClr val="313537"/>
                </a:solidFill>
                <a:effectLst/>
                <a:latin typeface="Proxima Nova"/>
              </a:rPr>
              <a:t> не </a:t>
            </a:r>
            <a:r>
              <a:rPr lang="ru-RU" b="0" i="0" dirty="0" err="1">
                <a:solidFill>
                  <a:srgbClr val="313537"/>
                </a:solidFill>
                <a:effectLst/>
                <a:latin typeface="Proxima Nova"/>
              </a:rPr>
              <a:t>хоче</a:t>
            </a:r>
            <a:r>
              <a:rPr lang="ru-RU" b="0" i="0" dirty="0">
                <a:solidFill>
                  <a:srgbClr val="313537"/>
                </a:solidFill>
                <a:effectLst/>
                <a:latin typeface="Proxima Nova"/>
              </a:rPr>
              <a:t> “</a:t>
            </a:r>
            <a:r>
              <a:rPr lang="ru-RU" b="0" i="0" dirty="0" err="1">
                <a:solidFill>
                  <a:srgbClr val="313537"/>
                </a:solidFill>
                <a:effectLst/>
                <a:latin typeface="Proxima Nova"/>
              </a:rPr>
              <a:t>програти</a:t>
            </a:r>
            <a:r>
              <a:rPr lang="ru-RU" b="0" i="0" dirty="0">
                <a:solidFill>
                  <a:srgbClr val="313537"/>
                </a:solidFill>
                <a:effectLst/>
                <a:latin typeface="Proxima Nova"/>
              </a:rPr>
              <a:t>” в </a:t>
            </a:r>
            <a:r>
              <a:rPr lang="ru-RU" b="0" i="0" dirty="0" err="1">
                <a:solidFill>
                  <a:srgbClr val="313537"/>
                </a:solidFill>
                <a:effectLst/>
                <a:latin typeface="Proxima Nova"/>
              </a:rPr>
              <a:t>цій</a:t>
            </a:r>
            <a:r>
              <a:rPr lang="ru-RU" b="0" i="0" dirty="0">
                <a:solidFill>
                  <a:srgbClr val="313537"/>
                </a:solidFill>
                <a:effectLst/>
                <a:latin typeface="Proxima Nova"/>
              </a:rPr>
              <a:t> </a:t>
            </a:r>
            <a:r>
              <a:rPr lang="ru-RU" b="0" i="0" dirty="0" err="1">
                <a:solidFill>
                  <a:srgbClr val="313537"/>
                </a:solidFill>
                <a:effectLst/>
                <a:latin typeface="Proxima Nova"/>
              </a:rPr>
              <a:t>грі</a:t>
            </a:r>
            <a:r>
              <a:rPr lang="ru-RU" b="0" i="0" dirty="0">
                <a:solidFill>
                  <a:srgbClr val="313537"/>
                </a:solidFill>
                <a:effectLst/>
                <a:latin typeface="Proxima Nova"/>
              </a:rPr>
              <a:t>. </a:t>
            </a:r>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39617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fontAlgn="base"/>
            <a:r>
              <a:rPr lang="uk-UA" dirty="0"/>
              <a:t>Інституційна теорія використовує для пояснення корупції в державному секторі такі аспекти, як верховенство права, роботу державних структур, чітко визначені антикорупційні норми, незалежні антикорупційні установи. Якщо вони є й злагоджено працюють, у корупції значно менше шансів. Згідно з інституційною моделлю корупція займає ніші органів влади, які працюють неефективно. Непрозора робота органів влади, складна адміністративна система – це сприятливе поле для зловживань. Якщо людина знає, наприклад, що через бюрократичну тяганину довідку доведеться чекати від кількох днів до кількох тижнів, вона охоче дасть хабар за пришвидшення процесу. Корупцію на інституційному рівні можна зменшити, посиливши самі інституції, їх прозорість та підзвітність.</a:t>
            </a:r>
            <a:r>
              <a:rPr lang="uk-UA" b="0" i="0" dirty="0">
                <a:solidFill>
                  <a:srgbClr val="000000"/>
                </a:solidFill>
                <a:effectLst/>
                <a:latin typeface="var(--font-family-body)"/>
              </a:rPr>
              <a:t> </a:t>
            </a:r>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301713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a:t>Таким чином, центром </a:t>
            </a:r>
            <a:r>
              <a:rPr lang="ru-RU" dirty="0" err="1"/>
              <a:t>уваги</a:t>
            </a:r>
            <a:r>
              <a:rPr lang="ru-RU" dirty="0"/>
              <a:t> </a:t>
            </a:r>
            <a:r>
              <a:rPr lang="ru-RU" dirty="0" err="1"/>
              <a:t>інституційного</a:t>
            </a:r>
            <a:r>
              <a:rPr lang="ru-RU" dirty="0"/>
              <a:t> </a:t>
            </a:r>
            <a:r>
              <a:rPr lang="ru-RU" dirty="0" err="1"/>
              <a:t>підходу</a:t>
            </a:r>
            <a:r>
              <a:rPr lang="ru-RU" dirty="0"/>
              <a:t> є </a:t>
            </a:r>
            <a:r>
              <a:rPr lang="ru-RU" dirty="0" err="1"/>
              <a:t>соціальний</a:t>
            </a:r>
            <a:r>
              <a:rPr lang="ru-RU" dirty="0"/>
              <a:t> </a:t>
            </a:r>
            <a:r>
              <a:rPr lang="ru-RU" dirty="0" err="1"/>
              <a:t>світ</a:t>
            </a:r>
            <a:r>
              <a:rPr lang="ru-RU" dirty="0"/>
              <a:t>. </a:t>
            </a:r>
            <a:r>
              <a:rPr lang="ru-RU" dirty="0" err="1"/>
              <a:t>Ця</a:t>
            </a:r>
            <a:r>
              <a:rPr lang="ru-RU" dirty="0"/>
              <a:t> </a:t>
            </a:r>
            <a:r>
              <a:rPr lang="ru-RU" dirty="0" err="1"/>
              <a:t>теорія</a:t>
            </a:r>
            <a:r>
              <a:rPr lang="ru-RU" dirty="0"/>
              <a:t> </a:t>
            </a:r>
            <a:r>
              <a:rPr lang="ru-RU" dirty="0" err="1"/>
              <a:t>звертає</a:t>
            </a:r>
            <a:r>
              <a:rPr lang="ru-RU" dirty="0"/>
              <a:t> </a:t>
            </a:r>
            <a:r>
              <a:rPr lang="ru-RU" dirty="0" err="1"/>
              <a:t>увагу</a:t>
            </a:r>
            <a:r>
              <a:rPr lang="ru-RU" dirty="0"/>
              <a:t> на структуру </a:t>
            </a:r>
            <a:r>
              <a:rPr lang="ru-RU" dirty="0" err="1"/>
              <a:t>чи</a:t>
            </a:r>
            <a:r>
              <a:rPr lang="ru-RU" dirty="0"/>
              <a:t> контекст, </a:t>
            </a:r>
            <a:r>
              <a:rPr lang="ru-RU" dirty="0" err="1"/>
              <a:t>умови</a:t>
            </a:r>
            <a:r>
              <a:rPr lang="ru-RU" dirty="0"/>
              <a:t>, у </a:t>
            </a:r>
            <a:r>
              <a:rPr lang="ru-RU" dirty="0" err="1"/>
              <a:t>яких</a:t>
            </a:r>
            <a:r>
              <a:rPr lang="ru-RU" dirty="0"/>
              <a:t> </a:t>
            </a:r>
            <a:r>
              <a:rPr lang="ru-RU" dirty="0" err="1"/>
              <a:t>здійснюються</a:t>
            </a:r>
            <a:r>
              <a:rPr lang="ru-RU" dirty="0"/>
              <a:t> </a:t>
            </a:r>
            <a:r>
              <a:rPr lang="ru-RU" dirty="0" err="1"/>
              <a:t>політичні</a:t>
            </a:r>
            <a:r>
              <a:rPr lang="ru-RU" dirty="0"/>
              <a:t> практики й </a:t>
            </a:r>
            <a:r>
              <a:rPr lang="ru-RU" dirty="0" err="1"/>
              <a:t>процеси</a:t>
            </a:r>
            <a:r>
              <a:rPr lang="ru-RU" dirty="0"/>
              <a:t>. «Структура» </a:t>
            </a:r>
            <a:r>
              <a:rPr lang="ru-RU" dirty="0" err="1"/>
              <a:t>передбачає</a:t>
            </a:r>
            <a:r>
              <a:rPr lang="ru-RU" dirty="0"/>
              <a:t> з часом </a:t>
            </a:r>
            <a:r>
              <a:rPr lang="ru-RU" dirty="0" err="1"/>
              <a:t>упорядкований</a:t>
            </a:r>
            <a:r>
              <a:rPr lang="ru-RU" dirty="0"/>
              <a:t> характер </a:t>
            </a:r>
            <a:r>
              <a:rPr lang="ru-RU" dirty="0" err="1"/>
              <a:t>соціальних</a:t>
            </a:r>
            <a:r>
              <a:rPr lang="ru-RU" dirty="0"/>
              <a:t> і </a:t>
            </a:r>
            <a:r>
              <a:rPr lang="ru-RU" dirty="0" err="1"/>
              <a:t>політичних</a:t>
            </a:r>
            <a:r>
              <a:rPr lang="ru-RU" dirty="0"/>
              <a:t> </a:t>
            </a:r>
            <a:r>
              <a:rPr lang="ru-RU" dirty="0" err="1"/>
              <a:t>відносин</a:t>
            </a:r>
            <a:r>
              <a:rPr lang="ru-RU" dirty="0"/>
              <a:t>, той факт, </a:t>
            </a:r>
            <a:r>
              <a:rPr lang="ru-RU" dirty="0" err="1"/>
              <a:t>що</a:t>
            </a:r>
            <a:r>
              <a:rPr lang="ru-RU" dirty="0"/>
              <a:t> </a:t>
            </a:r>
            <a:r>
              <a:rPr lang="ru-RU" dirty="0" err="1"/>
              <a:t>поведінка</a:t>
            </a:r>
            <a:r>
              <a:rPr lang="ru-RU" dirty="0"/>
              <a:t> </a:t>
            </a:r>
            <a:r>
              <a:rPr lang="ru-RU" dirty="0" err="1"/>
              <a:t>має</a:t>
            </a:r>
            <a:r>
              <a:rPr lang="ru-RU" dirty="0"/>
              <a:t> </a:t>
            </a:r>
            <a:r>
              <a:rPr lang="ru-RU" dirty="0" err="1"/>
              <a:t>тенденцію</a:t>
            </a:r>
            <a:r>
              <a:rPr lang="ru-RU" dirty="0"/>
              <a:t> </a:t>
            </a:r>
            <a:r>
              <a:rPr lang="ru-RU" dirty="0" err="1"/>
              <a:t>набувати</a:t>
            </a:r>
            <a:r>
              <a:rPr lang="ru-RU" dirty="0"/>
              <a:t> </a:t>
            </a:r>
            <a:r>
              <a:rPr lang="ru-RU" dirty="0" err="1"/>
              <a:t>впорядкованого</a:t>
            </a:r>
            <a:r>
              <a:rPr lang="ru-RU" dirty="0"/>
              <a:t> характеру. Прикладами структур є </a:t>
            </a:r>
            <a:r>
              <a:rPr lang="ru-RU" dirty="0" err="1"/>
              <a:t>закони</a:t>
            </a:r>
            <a:r>
              <a:rPr lang="ru-RU" dirty="0"/>
              <a:t>, правила, </a:t>
            </a:r>
            <a:r>
              <a:rPr lang="ru-RU" dirty="0" err="1"/>
              <a:t>регулювання</a:t>
            </a:r>
            <a:r>
              <a:rPr lang="ru-RU" dirty="0"/>
              <a:t> (</a:t>
            </a:r>
            <a:r>
              <a:rPr lang="ru-RU" dirty="0" err="1"/>
              <a:t>формальні</a:t>
            </a:r>
            <a:r>
              <a:rPr lang="ru-RU" dirty="0"/>
              <a:t> й </a:t>
            </a:r>
            <a:r>
              <a:rPr lang="ru-RU" dirty="0" err="1"/>
              <a:t>неформальні</a:t>
            </a:r>
            <a:r>
              <a:rPr lang="ru-RU" dirty="0"/>
              <a:t>) та </a:t>
            </a:r>
            <a:r>
              <a:rPr lang="ru-RU" dirty="0" err="1"/>
              <a:t>норми</a:t>
            </a:r>
            <a:r>
              <a:rPr lang="ru-RU" dirty="0"/>
              <a:t>, угоди й </a:t>
            </a:r>
            <a:r>
              <a:rPr lang="ru-RU" dirty="0" err="1"/>
              <a:t>спільні</a:t>
            </a:r>
            <a:r>
              <a:rPr lang="ru-RU" dirty="0"/>
              <a:t> </a:t>
            </a:r>
            <a:r>
              <a:rPr lang="ru-RU" dirty="0" err="1"/>
              <a:t>цінності</a:t>
            </a:r>
            <a:r>
              <a:rPr lang="ru-RU" dirty="0"/>
              <a:t>, а </a:t>
            </a:r>
            <a:r>
              <a:rPr lang="ru-RU" dirty="0" err="1"/>
              <a:t>також</a:t>
            </a:r>
            <a:r>
              <a:rPr lang="ru-RU" dirty="0"/>
              <a:t> </a:t>
            </a:r>
            <a:r>
              <a:rPr lang="ru-RU" dirty="0" err="1"/>
              <a:t>покарання</a:t>
            </a:r>
            <a:r>
              <a:rPr lang="ru-RU" dirty="0"/>
              <a:t>, примус, </a:t>
            </a:r>
            <a:r>
              <a:rPr lang="ru-RU" dirty="0" err="1"/>
              <a:t>управління</a:t>
            </a:r>
            <a:r>
              <a:rPr lang="ru-RU" dirty="0"/>
              <a:t>, </a:t>
            </a:r>
            <a:r>
              <a:rPr lang="ru-RU" dirty="0" err="1"/>
              <a:t>урядування</a:t>
            </a:r>
            <a:r>
              <a:rPr lang="ru-RU" dirty="0"/>
              <a:t> </a:t>
            </a:r>
            <a:r>
              <a:rPr lang="ru-RU" dirty="0" err="1"/>
              <a:t>тощо</a:t>
            </a:r>
            <a:r>
              <a:rPr lang="ru-RU" dirty="0"/>
              <a:t>. За </a:t>
            </a:r>
            <a:r>
              <a:rPr lang="ru-RU" dirty="0" err="1"/>
              <a:t>цим</a:t>
            </a:r>
            <a:r>
              <a:rPr lang="ru-RU" dirty="0"/>
              <a:t> </a:t>
            </a:r>
            <a:r>
              <a:rPr lang="ru-RU" dirty="0" err="1"/>
              <a:t>визначенням</a:t>
            </a:r>
            <a:r>
              <a:rPr lang="ru-RU" dirty="0"/>
              <a:t> </a:t>
            </a:r>
            <a:r>
              <a:rPr lang="ru-RU" dirty="0" err="1"/>
              <a:t>інститути</a:t>
            </a:r>
            <a:r>
              <a:rPr lang="ru-RU" dirty="0"/>
              <a:t> є системами правил, </a:t>
            </a:r>
            <a:r>
              <a:rPr lang="ru-RU" dirty="0" err="1"/>
              <a:t>що</a:t>
            </a:r>
            <a:r>
              <a:rPr lang="ru-RU" dirty="0"/>
              <a:t> </a:t>
            </a:r>
            <a:r>
              <a:rPr lang="ru-RU" dirty="0" err="1"/>
              <a:t>структурують</a:t>
            </a:r>
            <a:r>
              <a:rPr lang="ru-RU" dirty="0"/>
              <a:t> порядок </a:t>
            </a:r>
            <a:r>
              <a:rPr lang="ru-RU" dirty="0" err="1"/>
              <a:t>дій</a:t>
            </a:r>
            <a:r>
              <a:rPr lang="ru-RU" dirty="0"/>
              <a:t>, </a:t>
            </a:r>
            <a:r>
              <a:rPr lang="ru-RU" dirty="0" err="1"/>
              <a:t>які</a:t>
            </a:r>
            <a:r>
              <a:rPr lang="ru-RU" dirty="0"/>
              <a:t> </a:t>
            </a:r>
            <a:r>
              <a:rPr lang="ru-RU" dirty="0" err="1"/>
              <a:t>може</a:t>
            </a:r>
            <a:r>
              <a:rPr lang="ru-RU" dirty="0"/>
              <a:t> </a:t>
            </a:r>
            <a:r>
              <a:rPr lang="ru-RU" dirty="0" err="1"/>
              <a:t>обирати</a:t>
            </a:r>
            <a:r>
              <a:rPr lang="ru-RU" dirty="0"/>
              <a:t> </a:t>
            </a:r>
            <a:r>
              <a:rPr lang="ru-RU" dirty="0" err="1"/>
              <a:t>група</a:t>
            </a:r>
            <a:r>
              <a:rPr lang="ru-RU" dirty="0"/>
              <a:t> </a:t>
            </a:r>
            <a:r>
              <a:rPr lang="ru-RU" dirty="0" err="1"/>
              <a:t>акторів</a:t>
            </a:r>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156069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Деякі вчені навіть стверджують, що інституційні норми диктують особисту поведінку. Це означає, що більшість із нас тривалий час дотримується визначених суспільством правил, навіть якщо вони не зовсім відповідають нашим власним інтересам.</a:t>
            </a: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419407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20</a:t>
            </a:fld>
            <a:endParaRPr lang="en-US" dirty="0"/>
          </a:p>
        </p:txBody>
      </p:sp>
    </p:spTree>
    <p:extLst>
      <p:ext uri="{BB962C8B-B14F-4D97-AF65-F5344CB8AC3E}">
        <p14:creationId xmlns:p14="http://schemas.microsoft.com/office/powerpoint/2010/main" val="17921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21</a:t>
            </a:fld>
            <a:endParaRPr lang="en-US" dirty="0"/>
          </a:p>
        </p:txBody>
      </p:sp>
    </p:spTree>
    <p:extLst>
      <p:ext uri="{BB962C8B-B14F-4D97-AF65-F5344CB8AC3E}">
        <p14:creationId xmlns:p14="http://schemas.microsoft.com/office/powerpoint/2010/main" val="134519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Статус найкраще можна пояснити в термінах розподілу влади, оскільки він відображає відстань індивіда до груп чи мереж, які мають владу. Інакше кажучи, що ближчий індивід до джерела влади – чи то харизматичного лідера, чи то певної привілейованої групи, – то краще його чи її положення на статусній драбині, а отже, більшою є впливовість. Індивіди, які мають такі привілеї, є пов’язаними зі статусними групами і мають кращий доступ до суспільних благ. У партикулярних суспільствах панує культура привілеїв, що робить неоднакове поводження прийнятою нормою в них. Індивідууми борються за належність до привілейованих груп, а не за зміну правил гри. Хабарі часто є засобом обійти нерівність; для багатьох людей із нижчим статусом хабар посадовцю може бути єдиним способом забезпечити собі справедливе поводження</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22</a:t>
            </a:fld>
            <a:endParaRPr lang="en-US" dirty="0"/>
          </a:p>
        </p:txBody>
      </p:sp>
    </p:spTree>
    <p:extLst>
      <p:ext uri="{BB962C8B-B14F-4D97-AF65-F5344CB8AC3E}">
        <p14:creationId xmlns:p14="http://schemas.microsoft.com/office/powerpoint/2010/main" val="326962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Корупція відбувається завжди, коли особа використовує для досягнення своїх особистих цілей владу, повноваження чи інформацію, які їй надають для обстоювання інтересів інших, на шкоду цим інтересам. Держава розглядають як «просто фасад, що маскує реальність глибоко персоналізованих політичних відносин, </a:t>
            </a:r>
            <a:r>
              <a:rPr lang="uk-UA" dirty="0" err="1"/>
              <a:t>клієнтелізму</a:t>
            </a:r>
            <a:r>
              <a:rPr lang="uk-UA" dirty="0"/>
              <a:t> і політичної корупції». Зловживання </a:t>
            </a:r>
            <a:r>
              <a:rPr lang="ru-RU" dirty="0" err="1"/>
              <a:t>довірою</a:t>
            </a:r>
            <a:r>
              <a:rPr lang="ru-RU" dirty="0"/>
              <a:t> </a:t>
            </a:r>
            <a:r>
              <a:rPr lang="ru-RU" dirty="0" err="1"/>
              <a:t>під</a:t>
            </a:r>
            <a:r>
              <a:rPr lang="ru-RU" dirty="0"/>
              <a:t> час </a:t>
            </a:r>
            <a:r>
              <a:rPr lang="ru-RU" dirty="0" err="1"/>
              <a:t>ухвалення</a:t>
            </a:r>
            <a:r>
              <a:rPr lang="ru-RU" dirty="0"/>
              <a:t> конкретного </a:t>
            </a:r>
            <a:r>
              <a:rPr lang="ru-RU" dirty="0" err="1"/>
              <a:t>рішення</a:t>
            </a:r>
            <a:r>
              <a:rPr lang="ru-RU" dirty="0"/>
              <a:t> на особисту </a:t>
            </a:r>
            <a:r>
              <a:rPr lang="ru-RU" dirty="0" err="1"/>
              <a:t>користь</a:t>
            </a:r>
            <a:r>
              <a:rPr lang="ru-RU" dirty="0"/>
              <a:t> і на </a:t>
            </a:r>
            <a:r>
              <a:rPr lang="ru-RU" dirty="0" err="1"/>
              <a:t>користь</a:t>
            </a:r>
            <a:r>
              <a:rPr lang="ru-RU" dirty="0"/>
              <a:t> </a:t>
            </a:r>
            <a:r>
              <a:rPr lang="ru-RU" dirty="0" err="1"/>
              <a:t>своєї</a:t>
            </a:r>
            <a:r>
              <a:rPr lang="ru-RU" dirty="0"/>
              <a:t> </a:t>
            </a:r>
            <a:r>
              <a:rPr lang="ru-RU" dirty="0" err="1"/>
              <a:t>мережі</a:t>
            </a:r>
            <a:r>
              <a:rPr lang="ru-RU" dirty="0"/>
              <a:t> – характерна риса </a:t>
            </a:r>
            <a:r>
              <a:rPr lang="ru-RU" dirty="0" err="1"/>
              <a:t>цієї</a:t>
            </a:r>
            <a:r>
              <a:rPr lang="ru-RU" dirty="0"/>
              <a:t> </a:t>
            </a:r>
            <a:r>
              <a:rPr lang="ru-RU" dirty="0" err="1"/>
              <a:t>теорії</a:t>
            </a:r>
            <a:r>
              <a:rPr lang="ru-RU" dirty="0"/>
              <a:t>. За такого становища </a:t>
            </a:r>
            <a:r>
              <a:rPr lang="ru-RU" dirty="0" err="1"/>
              <a:t>демократія</a:t>
            </a:r>
            <a:r>
              <a:rPr lang="ru-RU" dirty="0"/>
              <a:t> </a:t>
            </a:r>
            <a:r>
              <a:rPr lang="ru-RU" dirty="0" err="1"/>
              <a:t>ризикує</a:t>
            </a:r>
            <a:r>
              <a:rPr lang="ru-RU" dirty="0"/>
              <a:t> бути </a:t>
            </a:r>
            <a:r>
              <a:rPr lang="ru-RU" dirty="0" err="1"/>
              <a:t>дискредитованою</a:t>
            </a:r>
            <a:r>
              <a:rPr lang="ru-RU" dirty="0"/>
              <a:t> </a:t>
            </a:r>
            <a:r>
              <a:rPr lang="ru-RU" dirty="0" err="1"/>
              <a:t>назавжди</a:t>
            </a:r>
            <a:r>
              <a:rPr lang="ru-RU" dirty="0"/>
              <a:t>, </a:t>
            </a:r>
            <a:r>
              <a:rPr lang="ru-RU" dirty="0" err="1"/>
              <a:t>тож</a:t>
            </a:r>
            <a:r>
              <a:rPr lang="ru-RU" dirty="0"/>
              <a:t> </a:t>
            </a:r>
            <a:r>
              <a:rPr lang="ru-RU" dirty="0" err="1"/>
              <a:t>зростає</a:t>
            </a:r>
            <a:r>
              <a:rPr lang="ru-RU" dirty="0"/>
              <a:t> </a:t>
            </a:r>
            <a:r>
              <a:rPr lang="ru-RU" dirty="0" err="1"/>
              <a:t>ймовірність</a:t>
            </a:r>
            <a:r>
              <a:rPr lang="ru-RU" dirty="0"/>
              <a:t> </a:t>
            </a:r>
            <a:r>
              <a:rPr lang="ru-RU" dirty="0" err="1"/>
              <a:t>виникнення</a:t>
            </a:r>
            <a:r>
              <a:rPr lang="ru-RU" dirty="0"/>
              <a:t> «</a:t>
            </a:r>
            <a:r>
              <a:rPr lang="ru-RU" dirty="0" err="1"/>
              <a:t>захоплених</a:t>
            </a:r>
            <a:r>
              <a:rPr lang="ru-RU" dirty="0"/>
              <a:t> держав». </a:t>
            </a:r>
            <a:r>
              <a:rPr lang="ru-RU" dirty="0" err="1"/>
              <a:t>Головним</a:t>
            </a:r>
            <a:r>
              <a:rPr lang="ru-RU" dirty="0"/>
              <a:t> призом у </a:t>
            </a:r>
            <a:r>
              <a:rPr lang="ru-RU" dirty="0" err="1"/>
              <a:t>змаганні</a:t>
            </a:r>
            <a:r>
              <a:rPr lang="ru-RU" dirty="0"/>
              <a:t> за </a:t>
            </a:r>
            <a:r>
              <a:rPr lang="ru-RU" dirty="0" err="1"/>
              <a:t>владу</a:t>
            </a:r>
            <a:r>
              <a:rPr lang="ru-RU" dirty="0"/>
              <a:t> є держава та </a:t>
            </a:r>
            <a:r>
              <a:rPr lang="ru-RU" dirty="0" err="1"/>
              <a:t>всі</a:t>
            </a:r>
            <a:r>
              <a:rPr lang="ru-RU" dirty="0"/>
              <a:t> </a:t>
            </a:r>
            <a:r>
              <a:rPr lang="ru-RU" dirty="0" err="1"/>
              <a:t>її</a:t>
            </a:r>
            <a:r>
              <a:rPr lang="ru-RU" dirty="0"/>
              <a:t> </a:t>
            </a:r>
            <a:r>
              <a:rPr lang="ru-RU" dirty="0" err="1"/>
              <a:t>ресурси</a:t>
            </a:r>
            <a:r>
              <a:rPr lang="ru-RU" dirty="0"/>
              <a:t>: той, </a:t>
            </a:r>
            <a:r>
              <a:rPr lang="ru-RU" dirty="0" err="1"/>
              <a:t>хто</a:t>
            </a:r>
            <a:r>
              <a:rPr lang="ru-RU" dirty="0"/>
              <a:t> </a:t>
            </a:r>
            <a:r>
              <a:rPr lang="ru-RU" dirty="0" err="1"/>
              <a:t>захопить</a:t>
            </a:r>
            <a:r>
              <a:rPr lang="ru-RU" dirty="0"/>
              <a:t> державу, </a:t>
            </a:r>
            <a:r>
              <a:rPr lang="ru-RU" dirty="0" err="1"/>
              <a:t>захопить</a:t>
            </a:r>
            <a:r>
              <a:rPr lang="ru-RU" dirty="0"/>
              <a:t> усе. </a:t>
            </a:r>
            <a:r>
              <a:rPr lang="uk-UA" dirty="0"/>
              <a:t>Існує відмінність між державою, у якій за хабарі надають податкові пільги, і державою, де посадовці є також і найбільшими бізнесменами, які поступово перетворюють державні активи на приватну власність. Тому важливо відстежувати мережу влади та привілеї, щоб визначити, наскільки через них розподіляють суспільні блага та наскільки вони щільні, закриті й потужні. Ієрархічні відносини між патроном і клієнтом вказують на те, що </a:t>
            </a:r>
            <a:r>
              <a:rPr lang="uk-UA" dirty="0" err="1"/>
              <a:t>клієнтизм</a:t>
            </a:r>
            <a:r>
              <a:rPr lang="uk-UA" dirty="0"/>
              <a:t> передбачає не тільки взаємовигідний обмін на основі довіри, а те, що він може передбачати примус у разі порушення довіри. Отже, для розуміння проблеми важливо розглядати корупцію в контексті зловживання суспільною довірою.</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23</a:t>
            </a:fld>
            <a:endParaRPr lang="en-US" dirty="0"/>
          </a:p>
        </p:txBody>
      </p:sp>
    </p:spTree>
    <p:extLst>
      <p:ext uri="{BB962C8B-B14F-4D97-AF65-F5344CB8AC3E}">
        <p14:creationId xmlns:p14="http://schemas.microsoft.com/office/powerpoint/2010/main" val="109969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l" fontAlgn="base" latinLnBrk="0"/>
            <a:r>
              <a:rPr lang="uk-UA" b="1" i="0" dirty="0">
                <a:solidFill>
                  <a:srgbClr val="000000"/>
                </a:solidFill>
                <a:effectLst/>
                <a:latin typeface="var(--font-family-head)"/>
              </a:rPr>
              <a:t>Корупція як явище було предметом досліджень науковців різних сфер: економістів, соціологів, правників, філософів.</a:t>
            </a:r>
            <a:endParaRPr lang="uk-UA" b="1" i="0" dirty="0">
              <a:solidFill>
                <a:srgbClr val="313537"/>
              </a:solidFill>
              <a:effectLst/>
              <a:latin typeface="merriweather" panose="00000500000000000000" pitchFamily="2" charset="-52"/>
            </a:endParaRPr>
          </a:p>
          <a:p>
            <a:pPr algn="just" fontAlgn="base" latinLnBrk="0"/>
            <a:r>
              <a:rPr lang="uk-UA" b="0" i="0" dirty="0">
                <a:solidFill>
                  <a:srgbClr val="313537"/>
                </a:solidFill>
                <a:effectLst/>
                <a:latin typeface="var(--font-family-body)"/>
              </a:rPr>
              <a:t>Одним із досліджень, присвячених "економічній" точці зору на корупцію, можна назвати роботу Гері </a:t>
            </a:r>
            <a:r>
              <a:rPr lang="uk-UA" b="0" i="0" dirty="0" err="1">
                <a:solidFill>
                  <a:srgbClr val="313537"/>
                </a:solidFill>
                <a:effectLst/>
                <a:latin typeface="var(--font-family-body)"/>
              </a:rPr>
              <a:t>Беккера</a:t>
            </a:r>
            <a:r>
              <a:rPr lang="uk-UA" b="0" i="0" dirty="0">
                <a:solidFill>
                  <a:srgbClr val="313537"/>
                </a:solidFill>
                <a:effectLst/>
                <a:latin typeface="var(--font-family-body)"/>
              </a:rPr>
              <a:t> (1930 - 2014) - американського економіста та нобелівського лауреата.</a:t>
            </a:r>
            <a:endParaRPr lang="uk-UA" b="0" i="0" dirty="0">
              <a:solidFill>
                <a:srgbClr val="313537"/>
              </a:solidFill>
              <a:effectLst/>
              <a:latin typeface="merriweather" panose="00000500000000000000" pitchFamily="2" charset="-52"/>
            </a:endParaRP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24</a:t>
            </a:fld>
            <a:endParaRPr lang="en-US" dirty="0"/>
          </a:p>
        </p:txBody>
      </p:sp>
    </p:spTree>
    <p:extLst>
      <p:ext uri="{BB962C8B-B14F-4D97-AF65-F5344CB8AC3E}">
        <p14:creationId xmlns:p14="http://schemas.microsoft.com/office/powerpoint/2010/main" val="319606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Ми </a:t>
            </a:r>
            <a:r>
              <a:rPr lang="ru-RU" dirty="0" err="1"/>
              <a:t>звикли</a:t>
            </a:r>
            <a:r>
              <a:rPr lang="ru-RU" dirty="0"/>
              <a:t> </a:t>
            </a:r>
            <a:r>
              <a:rPr lang="ru-RU" dirty="0" err="1"/>
              <a:t>сприймати</a:t>
            </a:r>
            <a:r>
              <a:rPr lang="ru-RU" dirty="0"/>
              <a:t> </a:t>
            </a:r>
            <a:r>
              <a:rPr lang="ru-RU" dirty="0" err="1"/>
              <a:t>корупцію</a:t>
            </a:r>
            <a:r>
              <a:rPr lang="ru-RU" dirty="0"/>
              <a:t> </a:t>
            </a:r>
            <a:r>
              <a:rPr lang="ru-RU" dirty="0" err="1"/>
              <a:t>виключно</a:t>
            </a:r>
            <a:r>
              <a:rPr lang="ru-RU" dirty="0"/>
              <a:t> як проблему </a:t>
            </a:r>
            <a:r>
              <a:rPr lang="ru-RU" dirty="0" err="1"/>
              <a:t>бідних</a:t>
            </a:r>
            <a:r>
              <a:rPr lang="ru-RU" dirty="0"/>
              <a:t>, </a:t>
            </a:r>
            <a:r>
              <a:rPr lang="ru-RU" dirty="0" err="1"/>
              <a:t>економічно</a:t>
            </a:r>
            <a:r>
              <a:rPr lang="ru-RU" dirty="0"/>
              <a:t> не </a:t>
            </a:r>
            <a:r>
              <a:rPr lang="ru-RU" dirty="0" err="1"/>
              <a:t>розвинутих</a:t>
            </a:r>
            <a:r>
              <a:rPr lang="ru-RU" dirty="0"/>
              <a:t> </a:t>
            </a:r>
            <a:r>
              <a:rPr lang="ru-RU" dirty="0" err="1"/>
              <a:t>країн</a:t>
            </a:r>
            <a:r>
              <a:rPr lang="ru-RU" dirty="0"/>
              <a:t>, але </a:t>
            </a:r>
            <a:r>
              <a:rPr lang="ru-RU" dirty="0" err="1"/>
              <a:t>насправді</a:t>
            </a:r>
            <a:r>
              <a:rPr lang="ru-RU" dirty="0"/>
              <a:t> вона </a:t>
            </a:r>
            <a:r>
              <a:rPr lang="ru-RU" dirty="0" err="1"/>
              <a:t>може</a:t>
            </a:r>
            <a:r>
              <a:rPr lang="ru-RU" dirty="0"/>
              <a:t> </a:t>
            </a:r>
            <a:r>
              <a:rPr lang="ru-RU" dirty="0" err="1"/>
              <a:t>проявляти</a:t>
            </a:r>
            <a:r>
              <a:rPr lang="ru-RU" dirty="0"/>
              <a:t> себе будь-де. Так, </a:t>
            </a:r>
            <a:r>
              <a:rPr lang="ru-RU" dirty="0" err="1"/>
              <a:t>гучний</a:t>
            </a:r>
            <a:r>
              <a:rPr lang="ru-RU" dirty="0"/>
              <a:t> </a:t>
            </a:r>
            <a:r>
              <a:rPr lang="ru-RU" dirty="0" err="1"/>
              <a:t>корупційний</a:t>
            </a:r>
            <a:r>
              <a:rPr lang="ru-RU" dirty="0"/>
              <a:t> скандал </a:t>
            </a:r>
            <a:r>
              <a:rPr lang="ru-RU" dirty="0" err="1"/>
              <a:t>стався</a:t>
            </a:r>
            <a:r>
              <a:rPr lang="ru-RU" dirty="0"/>
              <a:t> в «</a:t>
            </a:r>
            <a:r>
              <a:rPr lang="ru-RU" dirty="0" err="1"/>
              <a:t>серці</a:t>
            </a:r>
            <a:r>
              <a:rPr lang="ru-RU" dirty="0"/>
              <a:t>» </a:t>
            </a:r>
            <a:r>
              <a:rPr lang="ru-RU" dirty="0" err="1"/>
              <a:t>Євросоюзу</a:t>
            </a:r>
            <a:r>
              <a:rPr lang="ru-RU" dirty="0"/>
              <a:t> – </a:t>
            </a:r>
            <a:r>
              <a:rPr lang="ru-RU" dirty="0" err="1"/>
              <a:t>Брюсселі</a:t>
            </a:r>
            <a:r>
              <a:rPr lang="ru-RU" dirty="0"/>
              <a:t> (</a:t>
            </a:r>
            <a:r>
              <a:rPr lang="ru-RU" dirty="0" err="1"/>
              <a:t>Бельгія</a:t>
            </a:r>
            <a:r>
              <a:rPr lang="ru-RU" dirty="0"/>
              <a:t>).</a:t>
            </a:r>
            <a:endParaRPr lang="uk-UA" dirty="0"/>
          </a:p>
          <a:p>
            <a:endParaRPr lang="en-US" dirty="0"/>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26955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 думку </a:t>
            </a:r>
            <a:r>
              <a:rPr lang="uk-UA" dirty="0" err="1"/>
              <a:t>Беккера</a:t>
            </a:r>
            <a:r>
              <a:rPr lang="uk-UA" dirty="0"/>
              <a:t>, окремі люди наважуються на скоєння злочину, бо це дає можливість отримати більші фінансові та інші переваги порівняно з легальною діяльністю. Водночас вони враховують ймовірність викриття, арешту та судового </a:t>
            </a:r>
            <a:r>
              <a:rPr lang="uk-UA" dirty="0" err="1"/>
              <a:t>вироку</a:t>
            </a:r>
            <a:r>
              <a:rPr lang="uk-UA" dirty="0"/>
              <a:t>, а також суворість покарання. Відповідно до теорії «раціонального злочину» злочинцями стають ті люди, яким властива підвищена схильність до ризику. На перший погляд, досить складно виявити взаємозв’язок між ризиком, який в основному є економічним терміном, та злочинною поведінкою людини. Дослідник вважає, що будь-яка службова особа, якій випадає нагода чи можливість вступити в корупційні зв’язки, завжди аналізує та оцінює потенційні (мінімально виправдані) прибутки від корупційних дій щодо очікуваних (максимально виправданих) втрат від таких дій у разі розкриття злочину та притягнення до відповідальності.</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25</a:t>
            </a:fld>
            <a:endParaRPr lang="en-US" dirty="0"/>
          </a:p>
        </p:txBody>
      </p:sp>
    </p:spTree>
    <p:extLst>
      <p:ext uri="{BB962C8B-B14F-4D97-AF65-F5344CB8AC3E}">
        <p14:creationId xmlns:p14="http://schemas.microsoft.com/office/powerpoint/2010/main" val="3853177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 основі вищезазначеного </a:t>
            </a:r>
            <a:r>
              <a:rPr lang="uk-UA" dirty="0" err="1"/>
              <a:t>Беккер</a:t>
            </a:r>
            <a:r>
              <a:rPr lang="uk-UA" dirty="0"/>
              <a:t> робить висновок, що рівень корумпованості (злочинності) чиновників залежить від оцінки співвідношення пов’язаних із нею </a:t>
            </a:r>
            <a:r>
              <a:rPr lang="uk-UA" dirty="0" err="1"/>
              <a:t>вигод</a:t>
            </a:r>
            <a:r>
              <a:rPr lang="uk-UA" dirty="0"/>
              <a:t> і втрат (як майнових, так і немайнових). А визначають його різницею прибутків від легальної й нелегальної діяльності, ймовірністю розкриття та засудження, ступеня тяжкості покарання тощо. Він запропонував формулу очікуваних втрат від участі в корупційних діях посадової особи.</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27</a:t>
            </a:fld>
            <a:endParaRPr lang="en-US" dirty="0"/>
          </a:p>
        </p:txBody>
      </p:sp>
    </p:spTree>
    <p:extLst>
      <p:ext uri="{BB962C8B-B14F-4D97-AF65-F5344CB8AC3E}">
        <p14:creationId xmlns:p14="http://schemas.microsoft.com/office/powerpoint/2010/main" val="251774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Тож прийняття службовою особою рішення щодо вчинення корупційного діяння можна розглядати як добре обмірковане звичайне інвестиційне рішення в умовах ризику й невизначеності. Варто зазначити, що потенційні переваги від корупційної дії змінюються залежно від обсягів ресурсів, якими може розпоряджатися конкретна службова особа держави, а також від сукупності питань, якими ця особа відає, або безпосередньо уповноважена їх вирішувати.</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28</a:t>
            </a:fld>
            <a:endParaRPr lang="en-US" dirty="0"/>
          </a:p>
        </p:txBody>
      </p:sp>
    </p:spTree>
    <p:extLst>
      <p:ext uri="{BB962C8B-B14F-4D97-AF65-F5344CB8AC3E}">
        <p14:creationId xmlns:p14="http://schemas.microsoft.com/office/powerpoint/2010/main" val="414519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fontAlgn="base"/>
            <a:r>
              <a:rPr lang="uk-UA" b="0" i="0" dirty="0">
                <a:solidFill>
                  <a:srgbClr val="000000"/>
                </a:solidFill>
                <a:effectLst/>
                <a:latin typeface="var(--font-family-body)"/>
              </a:rPr>
              <a:t>Важливо зауважити, що зазначені теорії не є взаємовиключними.</a:t>
            </a:r>
            <a:endParaRPr lang="uk-UA" b="0" i="0" dirty="0">
              <a:solidFill>
                <a:srgbClr val="313537"/>
              </a:solidFill>
              <a:effectLst/>
              <a:latin typeface="Proxima Nova"/>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uk-UA" b="0" i="0" dirty="0">
                <a:solidFill>
                  <a:srgbClr val="000000"/>
                </a:solidFill>
                <a:effectLst/>
                <a:latin typeface="var(--font-family-body)"/>
              </a:rPr>
              <a:t>Для ефективної боротьби з корупцією необхідно враховувати напрацювання та ідеї кожної з них.  </a:t>
            </a:r>
            <a:r>
              <a:rPr lang="ru-RU" dirty="0" err="1"/>
              <a:t>Теорії</a:t>
            </a:r>
            <a:r>
              <a:rPr lang="ru-RU" dirty="0"/>
              <a:t>, </a:t>
            </a:r>
            <a:r>
              <a:rPr lang="ru-RU" dirty="0" err="1"/>
              <a:t>розглянуті</a:t>
            </a:r>
            <a:r>
              <a:rPr lang="ru-RU" dirty="0"/>
              <a:t> </a:t>
            </a:r>
            <a:r>
              <a:rPr lang="ru-RU" dirty="0" err="1"/>
              <a:t>вище</a:t>
            </a:r>
            <a:r>
              <a:rPr lang="ru-RU" dirty="0"/>
              <a:t>, </a:t>
            </a:r>
            <a:r>
              <a:rPr lang="ru-RU" dirty="0" err="1"/>
              <a:t>по-різному</a:t>
            </a:r>
            <a:r>
              <a:rPr lang="ru-RU" dirty="0"/>
              <a:t> </a:t>
            </a:r>
            <a:r>
              <a:rPr lang="ru-RU" dirty="0" err="1"/>
              <a:t>розуміють</a:t>
            </a:r>
            <a:r>
              <a:rPr lang="ru-RU" dirty="0"/>
              <a:t> причини </a:t>
            </a:r>
            <a:r>
              <a:rPr lang="ru-RU" dirty="0" err="1"/>
              <a:t>корупції</a:t>
            </a:r>
            <a:r>
              <a:rPr lang="ru-RU" dirty="0"/>
              <a:t> та </a:t>
            </a:r>
            <a:r>
              <a:rPr lang="ru-RU" dirty="0" err="1"/>
              <a:t>беруть</a:t>
            </a:r>
            <a:r>
              <a:rPr lang="ru-RU" dirty="0"/>
              <a:t> до </a:t>
            </a:r>
            <a:r>
              <a:rPr lang="ru-RU" dirty="0" err="1"/>
              <a:t>уваги</a:t>
            </a:r>
            <a:r>
              <a:rPr lang="ru-RU" dirty="0"/>
              <a:t> </a:t>
            </a:r>
            <a:r>
              <a:rPr lang="ru-RU" dirty="0" err="1"/>
              <a:t>різні</a:t>
            </a:r>
            <a:r>
              <a:rPr lang="ru-RU" dirty="0"/>
              <a:t> </a:t>
            </a:r>
            <a:r>
              <a:rPr lang="ru-RU" dirty="0" err="1"/>
              <a:t>сфери</a:t>
            </a:r>
            <a:r>
              <a:rPr lang="ru-RU" dirty="0"/>
              <a:t>, де вона </a:t>
            </a:r>
            <a:r>
              <a:rPr lang="ru-RU" dirty="0" err="1"/>
              <a:t>може</a:t>
            </a:r>
            <a:r>
              <a:rPr lang="ru-RU" dirty="0"/>
              <a:t> </a:t>
            </a:r>
            <a:r>
              <a:rPr lang="ru-RU" dirty="0" err="1"/>
              <a:t>проявлятися</a:t>
            </a:r>
            <a:r>
              <a:rPr lang="ru-RU" dirty="0"/>
              <a:t>. Вони </a:t>
            </a:r>
            <a:r>
              <a:rPr lang="ru-RU" dirty="0" err="1"/>
              <a:t>описують</a:t>
            </a:r>
            <a:r>
              <a:rPr lang="ru-RU" dirty="0"/>
              <a:t> природу </a:t>
            </a:r>
            <a:r>
              <a:rPr lang="ru-RU" dirty="0" err="1"/>
              <a:t>корупції</a:t>
            </a:r>
            <a:r>
              <a:rPr lang="ru-RU" dirty="0"/>
              <a:t>, </a:t>
            </a:r>
            <a:r>
              <a:rPr lang="ru-RU" dirty="0" err="1"/>
              <a:t>проте</a:t>
            </a:r>
            <a:r>
              <a:rPr lang="ru-RU" dirty="0"/>
              <a:t> мало </a:t>
            </a:r>
            <a:r>
              <a:rPr lang="ru-RU" dirty="0" err="1"/>
              <a:t>говорять</a:t>
            </a:r>
            <a:r>
              <a:rPr lang="ru-RU" dirty="0"/>
              <a:t> нам про те, </a:t>
            </a:r>
            <a:r>
              <a:rPr lang="ru-RU" dirty="0" err="1"/>
              <a:t>чому</a:t>
            </a:r>
            <a:r>
              <a:rPr lang="ru-RU" dirty="0"/>
              <a:t> люди </a:t>
            </a:r>
            <a:r>
              <a:rPr lang="ru-RU" dirty="0" err="1"/>
              <a:t>обирають</a:t>
            </a:r>
            <a:r>
              <a:rPr lang="ru-RU" dirty="0"/>
              <a:t> </a:t>
            </a:r>
            <a:r>
              <a:rPr lang="ru-RU" dirty="0" err="1"/>
              <a:t>корупційні</a:t>
            </a:r>
            <a:r>
              <a:rPr lang="ru-RU" dirty="0"/>
              <a:t> </a:t>
            </a:r>
            <a:r>
              <a:rPr lang="ru-RU" dirty="0" err="1"/>
              <a:t>сценарії</a:t>
            </a:r>
            <a:r>
              <a:rPr lang="ru-RU" dirty="0"/>
              <a:t> </a:t>
            </a:r>
            <a:r>
              <a:rPr lang="ru-RU" dirty="0" err="1"/>
              <a:t>поведінки</a:t>
            </a:r>
            <a:r>
              <a:rPr lang="ru-RU" dirty="0"/>
              <a:t> в кожному </a:t>
            </a:r>
            <a:r>
              <a:rPr lang="ru-RU" dirty="0" err="1"/>
              <a:t>окремому</a:t>
            </a:r>
            <a:r>
              <a:rPr lang="ru-RU" dirty="0"/>
              <a:t> </a:t>
            </a:r>
            <a:r>
              <a:rPr lang="ru-RU" dirty="0" err="1"/>
              <a:t>випадку</a:t>
            </a:r>
            <a:r>
              <a:rPr lang="ru-RU" dirty="0"/>
              <a:t>. </a:t>
            </a:r>
            <a:r>
              <a:rPr lang="ru-RU" dirty="0" err="1"/>
              <a:t>Тобто</a:t>
            </a:r>
            <a:r>
              <a:rPr lang="ru-RU" dirty="0"/>
              <a:t> </a:t>
            </a:r>
            <a:r>
              <a:rPr lang="ru-RU" dirty="0" err="1"/>
              <a:t>чому</a:t>
            </a:r>
            <a:r>
              <a:rPr lang="ru-RU" dirty="0"/>
              <a:t> за </a:t>
            </a:r>
            <a:r>
              <a:rPr lang="ru-RU" dirty="0" err="1"/>
              <a:t>наявності</a:t>
            </a:r>
            <a:r>
              <a:rPr lang="ru-RU" dirty="0"/>
              <a:t> </a:t>
            </a:r>
            <a:r>
              <a:rPr lang="ru-RU" dirty="0" err="1"/>
              <a:t>різних</a:t>
            </a:r>
            <a:r>
              <a:rPr lang="ru-RU" dirty="0"/>
              <a:t> </a:t>
            </a:r>
            <a:r>
              <a:rPr lang="ru-RU" dirty="0" err="1"/>
              <a:t>сценаріїв</a:t>
            </a:r>
            <a:r>
              <a:rPr lang="ru-RU" dirty="0"/>
              <a:t> </a:t>
            </a:r>
            <a:r>
              <a:rPr lang="ru-RU" dirty="0" err="1"/>
              <a:t>хтось</a:t>
            </a:r>
            <a:r>
              <a:rPr lang="ru-RU" dirty="0"/>
              <a:t> </a:t>
            </a:r>
            <a:r>
              <a:rPr lang="ru-RU" dirty="0" err="1"/>
              <a:t>обирає</a:t>
            </a:r>
            <a:r>
              <a:rPr lang="ru-RU" dirty="0"/>
              <a:t> </a:t>
            </a:r>
            <a:r>
              <a:rPr lang="ru-RU" dirty="0" err="1"/>
              <a:t>корупційний</a:t>
            </a:r>
            <a:r>
              <a:rPr lang="ru-RU" dirty="0"/>
              <a:t>, </a:t>
            </a:r>
            <a:r>
              <a:rPr lang="ru-RU" dirty="0" err="1"/>
              <a:t>запускаючи</a:t>
            </a:r>
            <a:r>
              <a:rPr lang="ru-RU" dirty="0"/>
              <a:t> </a:t>
            </a:r>
            <a:r>
              <a:rPr lang="ru-RU" dirty="0" err="1"/>
              <a:t>процес</a:t>
            </a:r>
            <a:r>
              <a:rPr lang="ru-RU" dirty="0"/>
              <a:t> </a:t>
            </a:r>
            <a:r>
              <a:rPr lang="ru-RU" dirty="0" err="1"/>
              <a:t>поширення</a:t>
            </a:r>
            <a:r>
              <a:rPr lang="ru-RU" dirty="0"/>
              <a:t> </a:t>
            </a:r>
            <a:r>
              <a:rPr lang="ru-RU" dirty="0" err="1"/>
              <a:t>вірусу</a:t>
            </a:r>
            <a:r>
              <a:rPr lang="ru-RU" dirty="0"/>
              <a:t>?</a:t>
            </a:r>
            <a:endParaRPr lang="uk-UA" dirty="0"/>
          </a:p>
          <a:p>
            <a:pPr algn="just" fontAlgn="base"/>
            <a:endParaRPr lang="uk-UA" b="0" i="0" dirty="0">
              <a:solidFill>
                <a:srgbClr val="313537"/>
              </a:solidFill>
              <a:effectLst/>
              <a:latin typeface="Proxima Nova"/>
            </a:endParaRP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29</a:t>
            </a:fld>
            <a:endParaRPr lang="en-US" dirty="0"/>
          </a:p>
        </p:txBody>
      </p:sp>
    </p:spTree>
    <p:extLst>
      <p:ext uri="{BB962C8B-B14F-4D97-AF65-F5344CB8AC3E}">
        <p14:creationId xmlns:p14="http://schemas.microsoft.com/office/powerpoint/2010/main" val="1038228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fontAlgn="base"/>
            <a:r>
              <a:rPr lang="ru-RU" b="0" i="0" dirty="0">
                <a:solidFill>
                  <a:srgbClr val="313537"/>
                </a:solidFill>
                <a:effectLst/>
                <a:latin typeface="var(--font-family-body)"/>
              </a:rPr>
              <a:t>Не </a:t>
            </a:r>
            <a:r>
              <a:rPr lang="ru-RU" b="0" i="0" dirty="0" err="1">
                <a:solidFill>
                  <a:srgbClr val="313537"/>
                </a:solidFill>
                <a:effectLst/>
                <a:latin typeface="var(--font-family-body)"/>
              </a:rPr>
              <a:t>розуміючи</a:t>
            </a:r>
            <a:r>
              <a:rPr lang="ru-RU" b="0" i="0" dirty="0">
                <a:solidFill>
                  <a:srgbClr val="313537"/>
                </a:solidFill>
                <a:effectLst/>
                <a:latin typeface="var(--font-family-body)"/>
              </a:rPr>
              <a:t> причин </a:t>
            </a:r>
            <a:r>
              <a:rPr lang="ru-RU" b="0" i="0" dirty="0" err="1">
                <a:solidFill>
                  <a:srgbClr val="313537"/>
                </a:solidFill>
                <a:effectLst/>
                <a:latin typeface="var(--font-family-body)"/>
              </a:rPr>
              <a:t>корупції</a:t>
            </a:r>
            <a:r>
              <a:rPr lang="ru-RU" b="0" i="0" dirty="0">
                <a:solidFill>
                  <a:srgbClr val="313537"/>
                </a:solidFill>
                <a:effectLst/>
                <a:latin typeface="var(--font-family-body)"/>
              </a:rPr>
              <a:t>, не </a:t>
            </a:r>
            <a:r>
              <a:rPr lang="ru-RU" b="0" i="0" dirty="0" err="1">
                <a:solidFill>
                  <a:srgbClr val="313537"/>
                </a:solidFill>
                <a:effectLst/>
                <a:latin typeface="var(--font-family-body)"/>
              </a:rPr>
              <a:t>варто</a:t>
            </a:r>
            <a:r>
              <a:rPr lang="ru-RU" b="0" i="0" dirty="0">
                <a:solidFill>
                  <a:srgbClr val="313537"/>
                </a:solidFill>
                <a:effectLst/>
                <a:latin typeface="var(--font-family-body)"/>
              </a:rPr>
              <a:t> й </a:t>
            </a:r>
            <a:r>
              <a:rPr lang="ru-RU" b="0" i="0" dirty="0" err="1">
                <a:solidFill>
                  <a:srgbClr val="313537"/>
                </a:solidFill>
                <a:effectLst/>
                <a:latin typeface="var(--font-family-body)"/>
              </a:rPr>
              <a:t>братися</a:t>
            </a:r>
            <a:r>
              <a:rPr lang="ru-RU" b="0" i="0" dirty="0">
                <a:solidFill>
                  <a:srgbClr val="313537"/>
                </a:solidFill>
                <a:effectLst/>
                <a:latin typeface="var(--font-family-body)"/>
              </a:rPr>
              <a:t> за </a:t>
            </a:r>
            <a:r>
              <a:rPr lang="ru-RU" b="0" i="0" dirty="0" err="1">
                <a:solidFill>
                  <a:srgbClr val="313537"/>
                </a:solidFill>
                <a:effectLst/>
                <a:latin typeface="var(--font-family-body)"/>
              </a:rPr>
              <a:t>її</a:t>
            </a:r>
            <a:r>
              <a:rPr lang="ru-RU" b="0" i="0" dirty="0">
                <a:solidFill>
                  <a:srgbClr val="313537"/>
                </a:solidFill>
                <a:effectLst/>
                <a:latin typeface="var(--font-family-body)"/>
              </a:rPr>
              <a:t> </a:t>
            </a:r>
            <a:r>
              <a:rPr lang="ru-RU" b="0" i="0" dirty="0" err="1">
                <a:solidFill>
                  <a:srgbClr val="313537"/>
                </a:solidFill>
                <a:effectLst/>
                <a:latin typeface="var(--font-family-body)"/>
              </a:rPr>
              <a:t>подолання</a:t>
            </a:r>
            <a:r>
              <a:rPr lang="ru-RU" b="0" i="0" dirty="0">
                <a:solidFill>
                  <a:srgbClr val="313537"/>
                </a:solidFill>
                <a:effectLst/>
                <a:latin typeface="var(--font-family-body)"/>
              </a:rPr>
              <a:t>.</a:t>
            </a:r>
            <a:endParaRPr lang="ru-RU" b="0" i="0" dirty="0">
              <a:solidFill>
                <a:srgbClr val="313537"/>
              </a:solidFill>
              <a:effectLst/>
              <a:latin typeface="Proxima Nova"/>
            </a:endParaRPr>
          </a:p>
          <a:p>
            <a:pPr algn="just" fontAlgn="base"/>
            <a:r>
              <a:rPr lang="ru-RU" b="0" i="0" dirty="0" err="1">
                <a:solidFill>
                  <a:srgbClr val="313537"/>
                </a:solidFill>
                <a:effectLst/>
                <a:latin typeface="var(--font-family-body)"/>
              </a:rPr>
              <a:t>Теорії</a:t>
            </a:r>
            <a:r>
              <a:rPr lang="ru-RU" b="0" i="0" dirty="0">
                <a:solidFill>
                  <a:srgbClr val="313537"/>
                </a:solidFill>
                <a:effectLst/>
                <a:latin typeface="var(--font-family-body)"/>
              </a:rPr>
              <a:t> </a:t>
            </a:r>
            <a:r>
              <a:rPr lang="ru-RU" b="0" i="0" dirty="0" err="1">
                <a:solidFill>
                  <a:srgbClr val="313537"/>
                </a:solidFill>
                <a:effectLst/>
                <a:latin typeface="var(--font-family-body)"/>
              </a:rPr>
              <a:t>корупції</a:t>
            </a:r>
            <a:r>
              <a:rPr lang="ru-RU" b="0" i="0" dirty="0">
                <a:solidFill>
                  <a:srgbClr val="313537"/>
                </a:solidFill>
                <a:effectLst/>
                <a:latin typeface="var(--font-family-body)"/>
              </a:rPr>
              <a:t> </a:t>
            </a:r>
            <a:r>
              <a:rPr lang="ru-RU" b="0" i="0" dirty="0" err="1">
                <a:solidFill>
                  <a:srgbClr val="313537"/>
                </a:solidFill>
                <a:effectLst/>
                <a:latin typeface="var(--font-family-body)"/>
              </a:rPr>
              <a:t>описують</a:t>
            </a:r>
            <a:r>
              <a:rPr lang="ru-RU" b="0" i="0" dirty="0">
                <a:solidFill>
                  <a:srgbClr val="313537"/>
                </a:solidFill>
                <a:effectLst/>
                <a:latin typeface="var(--font-family-body)"/>
              </a:rPr>
              <a:t> природу </a:t>
            </a:r>
            <a:r>
              <a:rPr lang="ru-RU" b="0" i="0" dirty="0" err="1">
                <a:solidFill>
                  <a:srgbClr val="313537"/>
                </a:solidFill>
                <a:effectLst/>
                <a:latin typeface="var(--font-family-body)"/>
              </a:rPr>
              <a:t>корупції</a:t>
            </a:r>
            <a:r>
              <a:rPr lang="ru-RU" b="0" i="0" dirty="0">
                <a:solidFill>
                  <a:srgbClr val="313537"/>
                </a:solidFill>
                <a:effectLst/>
                <a:latin typeface="var(--font-family-body)"/>
              </a:rPr>
              <a:t>, </a:t>
            </a:r>
            <a:r>
              <a:rPr lang="ru-RU" b="0" i="0" dirty="0" err="1">
                <a:solidFill>
                  <a:srgbClr val="313537"/>
                </a:solidFill>
                <a:effectLst/>
                <a:latin typeface="var(--font-family-body)"/>
              </a:rPr>
              <a:t>проте</a:t>
            </a:r>
            <a:r>
              <a:rPr lang="ru-RU" b="0" i="0" dirty="0">
                <a:solidFill>
                  <a:srgbClr val="313537"/>
                </a:solidFill>
                <a:effectLst/>
                <a:latin typeface="var(--font-family-body)"/>
              </a:rPr>
              <a:t> мало </a:t>
            </a:r>
            <a:r>
              <a:rPr lang="ru-RU" b="0" i="0" dirty="0" err="1">
                <a:solidFill>
                  <a:srgbClr val="313537"/>
                </a:solidFill>
                <a:effectLst/>
                <a:latin typeface="var(--font-family-body)"/>
              </a:rPr>
              <a:t>говорять</a:t>
            </a:r>
            <a:r>
              <a:rPr lang="ru-RU" b="0" i="0" dirty="0">
                <a:solidFill>
                  <a:srgbClr val="313537"/>
                </a:solidFill>
                <a:effectLst/>
                <a:latin typeface="var(--font-family-body)"/>
              </a:rPr>
              <a:t> нам про те, </a:t>
            </a:r>
            <a:r>
              <a:rPr lang="ru-RU" b="0" i="0" dirty="0" err="1">
                <a:solidFill>
                  <a:srgbClr val="313537"/>
                </a:solidFill>
                <a:effectLst/>
                <a:latin typeface="var(--font-family-body)"/>
              </a:rPr>
              <a:t>чому</a:t>
            </a:r>
            <a:r>
              <a:rPr lang="ru-RU" b="0" i="0" dirty="0">
                <a:solidFill>
                  <a:srgbClr val="313537"/>
                </a:solidFill>
                <a:effectLst/>
                <a:latin typeface="var(--font-family-body)"/>
              </a:rPr>
              <a:t> люди </a:t>
            </a:r>
            <a:r>
              <a:rPr lang="ru-RU" b="0" i="0" dirty="0" err="1">
                <a:solidFill>
                  <a:srgbClr val="313537"/>
                </a:solidFill>
                <a:effectLst/>
                <a:latin typeface="var(--font-family-body)"/>
              </a:rPr>
              <a:t>обирають</a:t>
            </a:r>
            <a:r>
              <a:rPr lang="ru-RU" b="0" i="0" dirty="0">
                <a:solidFill>
                  <a:srgbClr val="313537"/>
                </a:solidFill>
                <a:effectLst/>
                <a:latin typeface="var(--font-family-body)"/>
              </a:rPr>
              <a:t> </a:t>
            </a:r>
            <a:r>
              <a:rPr lang="ru-RU" b="0" i="0" dirty="0" err="1">
                <a:solidFill>
                  <a:srgbClr val="313537"/>
                </a:solidFill>
                <a:effectLst/>
                <a:latin typeface="var(--font-family-body)"/>
              </a:rPr>
              <a:t>корупційні</a:t>
            </a:r>
            <a:r>
              <a:rPr lang="ru-RU" b="0" i="0" dirty="0">
                <a:solidFill>
                  <a:srgbClr val="313537"/>
                </a:solidFill>
                <a:effectLst/>
                <a:latin typeface="var(--font-family-body)"/>
              </a:rPr>
              <a:t> </a:t>
            </a:r>
            <a:r>
              <a:rPr lang="ru-RU" b="0" i="0" dirty="0" err="1">
                <a:solidFill>
                  <a:srgbClr val="313537"/>
                </a:solidFill>
                <a:effectLst/>
                <a:latin typeface="var(--font-family-body)"/>
              </a:rPr>
              <a:t>сценарії</a:t>
            </a:r>
            <a:r>
              <a:rPr lang="ru-RU" b="0" i="0" dirty="0">
                <a:solidFill>
                  <a:srgbClr val="313537"/>
                </a:solidFill>
                <a:effectLst/>
                <a:latin typeface="var(--font-family-body)"/>
              </a:rPr>
              <a:t> </a:t>
            </a:r>
            <a:r>
              <a:rPr lang="ru-RU" b="0" i="0" dirty="0" err="1">
                <a:solidFill>
                  <a:srgbClr val="313537"/>
                </a:solidFill>
                <a:effectLst/>
                <a:latin typeface="var(--font-family-body)"/>
              </a:rPr>
              <a:t>поведінки</a:t>
            </a:r>
            <a:r>
              <a:rPr lang="ru-RU" b="0" i="0" dirty="0">
                <a:solidFill>
                  <a:srgbClr val="313537"/>
                </a:solidFill>
                <a:effectLst/>
                <a:latin typeface="var(--font-family-body)"/>
              </a:rPr>
              <a:t> в кожному </a:t>
            </a:r>
            <a:r>
              <a:rPr lang="ru-RU" b="0" i="0" dirty="0" err="1">
                <a:solidFill>
                  <a:srgbClr val="313537"/>
                </a:solidFill>
                <a:effectLst/>
                <a:latin typeface="var(--font-family-body)"/>
              </a:rPr>
              <a:t>окремому</a:t>
            </a:r>
            <a:r>
              <a:rPr lang="ru-RU" b="0" i="0" dirty="0">
                <a:solidFill>
                  <a:srgbClr val="313537"/>
                </a:solidFill>
                <a:effectLst/>
                <a:latin typeface="var(--font-family-body)"/>
              </a:rPr>
              <a:t> </a:t>
            </a:r>
            <a:r>
              <a:rPr lang="ru-RU" b="0" i="0" dirty="0" err="1">
                <a:solidFill>
                  <a:srgbClr val="313537"/>
                </a:solidFill>
                <a:effectLst/>
                <a:latin typeface="var(--font-family-body)"/>
              </a:rPr>
              <a:t>випадку</a:t>
            </a:r>
            <a:r>
              <a:rPr lang="ru-RU" b="0" i="0" dirty="0">
                <a:solidFill>
                  <a:srgbClr val="313537"/>
                </a:solidFill>
                <a:effectLst/>
                <a:latin typeface="var(--font-family-body)"/>
              </a:rPr>
              <a:t>. </a:t>
            </a:r>
            <a:r>
              <a:rPr lang="ru-RU" b="0" i="0" dirty="0" err="1">
                <a:solidFill>
                  <a:srgbClr val="313537"/>
                </a:solidFill>
                <a:effectLst/>
                <a:latin typeface="var(--font-family-body)"/>
              </a:rPr>
              <a:t>Тобто</a:t>
            </a:r>
            <a:r>
              <a:rPr lang="ru-RU" b="0" i="0" dirty="0">
                <a:solidFill>
                  <a:srgbClr val="313537"/>
                </a:solidFill>
                <a:effectLst/>
                <a:latin typeface="var(--font-family-body)"/>
              </a:rPr>
              <a:t> </a:t>
            </a:r>
            <a:r>
              <a:rPr lang="ru-RU" b="0" i="0" dirty="0" err="1">
                <a:solidFill>
                  <a:srgbClr val="313537"/>
                </a:solidFill>
                <a:effectLst/>
                <a:latin typeface="var(--font-family-body)"/>
              </a:rPr>
              <a:t>чому</a:t>
            </a:r>
            <a:r>
              <a:rPr lang="ru-RU" b="0" i="0" dirty="0">
                <a:solidFill>
                  <a:srgbClr val="313537"/>
                </a:solidFill>
                <a:effectLst/>
                <a:latin typeface="var(--font-family-body)"/>
              </a:rPr>
              <a:t> за </a:t>
            </a:r>
            <a:r>
              <a:rPr lang="ru-RU" b="0" i="0" dirty="0" err="1">
                <a:solidFill>
                  <a:srgbClr val="313537"/>
                </a:solidFill>
                <a:effectLst/>
                <a:latin typeface="var(--font-family-body)"/>
              </a:rPr>
              <a:t>наявності</a:t>
            </a:r>
            <a:r>
              <a:rPr lang="ru-RU" b="0" i="0" dirty="0">
                <a:solidFill>
                  <a:srgbClr val="313537"/>
                </a:solidFill>
                <a:effectLst/>
                <a:latin typeface="var(--font-family-body)"/>
              </a:rPr>
              <a:t> </a:t>
            </a:r>
            <a:r>
              <a:rPr lang="ru-RU" b="0" i="0" dirty="0" err="1">
                <a:solidFill>
                  <a:srgbClr val="313537"/>
                </a:solidFill>
                <a:effectLst/>
                <a:latin typeface="var(--font-family-body)"/>
              </a:rPr>
              <a:t>різних</a:t>
            </a:r>
            <a:r>
              <a:rPr lang="ru-RU" b="0" i="0" dirty="0">
                <a:solidFill>
                  <a:srgbClr val="313537"/>
                </a:solidFill>
                <a:effectLst/>
                <a:latin typeface="var(--font-family-body)"/>
              </a:rPr>
              <a:t> </a:t>
            </a:r>
            <a:r>
              <a:rPr lang="ru-RU" b="0" i="0" dirty="0" err="1">
                <a:solidFill>
                  <a:srgbClr val="313537"/>
                </a:solidFill>
                <a:effectLst/>
                <a:latin typeface="var(--font-family-body)"/>
              </a:rPr>
              <a:t>сценаріїв</a:t>
            </a:r>
            <a:r>
              <a:rPr lang="ru-RU" b="0" i="0" dirty="0">
                <a:solidFill>
                  <a:srgbClr val="313537"/>
                </a:solidFill>
                <a:effectLst/>
                <a:latin typeface="var(--font-family-body)"/>
              </a:rPr>
              <a:t> </a:t>
            </a:r>
            <a:r>
              <a:rPr lang="ru-RU" b="0" i="0" dirty="0" err="1">
                <a:solidFill>
                  <a:srgbClr val="313537"/>
                </a:solidFill>
                <a:effectLst/>
                <a:latin typeface="var(--font-family-body)"/>
              </a:rPr>
              <a:t>поведінки</a:t>
            </a:r>
            <a:r>
              <a:rPr lang="ru-RU" b="0" i="0" dirty="0">
                <a:solidFill>
                  <a:srgbClr val="313537"/>
                </a:solidFill>
                <a:effectLst/>
                <a:latin typeface="var(--font-family-body)"/>
              </a:rPr>
              <a:t> люди </a:t>
            </a:r>
            <a:r>
              <a:rPr lang="ru-RU" b="0" i="0" dirty="0" err="1">
                <a:solidFill>
                  <a:srgbClr val="313537"/>
                </a:solidFill>
                <a:effectLst/>
                <a:latin typeface="var(--font-family-body)"/>
              </a:rPr>
              <a:t>обирають</a:t>
            </a:r>
            <a:r>
              <a:rPr lang="ru-RU" b="0" i="0" dirty="0">
                <a:solidFill>
                  <a:srgbClr val="313537"/>
                </a:solidFill>
                <a:effectLst/>
                <a:latin typeface="var(--font-family-body)"/>
              </a:rPr>
              <a:t> </a:t>
            </a:r>
            <a:r>
              <a:rPr lang="ru-RU" b="0" i="0" dirty="0" err="1">
                <a:solidFill>
                  <a:srgbClr val="313537"/>
                </a:solidFill>
                <a:effectLst/>
                <a:latin typeface="var(--font-family-body)"/>
              </a:rPr>
              <a:t>корупційний</a:t>
            </a:r>
            <a:r>
              <a:rPr lang="ru-RU" b="0" i="0" dirty="0">
                <a:solidFill>
                  <a:srgbClr val="313537"/>
                </a:solidFill>
                <a:effectLst/>
                <a:latin typeface="var(--font-family-body)"/>
              </a:rPr>
              <a:t>, </a:t>
            </a:r>
            <a:r>
              <a:rPr lang="ru-RU" b="0" i="0" dirty="0" err="1">
                <a:solidFill>
                  <a:srgbClr val="313537"/>
                </a:solidFill>
                <a:effectLst/>
                <a:latin typeface="var(--font-family-body)"/>
              </a:rPr>
              <a:t>тим</a:t>
            </a:r>
            <a:r>
              <a:rPr lang="ru-RU" b="0" i="0" dirty="0">
                <a:solidFill>
                  <a:srgbClr val="313537"/>
                </a:solidFill>
                <a:effectLst/>
                <a:latin typeface="var(--font-family-body)"/>
              </a:rPr>
              <a:t> самим </a:t>
            </a:r>
            <a:r>
              <a:rPr lang="ru-RU" b="0" i="0" dirty="0" err="1">
                <a:solidFill>
                  <a:srgbClr val="313537"/>
                </a:solidFill>
                <a:effectLst/>
                <a:latin typeface="var(--font-family-body)"/>
              </a:rPr>
              <a:t>запускаючи</a:t>
            </a:r>
            <a:r>
              <a:rPr lang="ru-RU" b="0" i="0" dirty="0">
                <a:solidFill>
                  <a:srgbClr val="313537"/>
                </a:solidFill>
                <a:effectLst/>
                <a:latin typeface="var(--font-family-body)"/>
              </a:rPr>
              <a:t> </a:t>
            </a:r>
            <a:r>
              <a:rPr lang="ru-RU" b="0" i="0" dirty="0" err="1">
                <a:solidFill>
                  <a:srgbClr val="313537"/>
                </a:solidFill>
                <a:effectLst/>
                <a:latin typeface="var(--font-family-body)"/>
              </a:rPr>
              <a:t>процес</a:t>
            </a:r>
            <a:r>
              <a:rPr lang="ru-RU" b="0" i="0" dirty="0">
                <a:solidFill>
                  <a:srgbClr val="313537"/>
                </a:solidFill>
                <a:effectLst/>
                <a:latin typeface="var(--font-family-body)"/>
              </a:rPr>
              <a:t> </a:t>
            </a:r>
            <a:r>
              <a:rPr lang="ru-RU" b="0" i="0" dirty="0" err="1">
                <a:solidFill>
                  <a:srgbClr val="313537"/>
                </a:solidFill>
                <a:effectLst/>
                <a:latin typeface="var(--font-family-body)"/>
              </a:rPr>
              <a:t>поширення</a:t>
            </a:r>
            <a:r>
              <a:rPr lang="ru-RU" b="0" i="0" dirty="0">
                <a:solidFill>
                  <a:srgbClr val="313537"/>
                </a:solidFill>
                <a:effectLst/>
                <a:latin typeface="var(--font-family-body)"/>
              </a:rPr>
              <a:t> </a:t>
            </a:r>
            <a:r>
              <a:rPr lang="ru-RU" b="0" i="0" dirty="0" err="1">
                <a:solidFill>
                  <a:srgbClr val="313537"/>
                </a:solidFill>
                <a:effectLst/>
                <a:latin typeface="var(--font-family-body)"/>
              </a:rPr>
              <a:t>вірусу</a:t>
            </a:r>
            <a:r>
              <a:rPr lang="ru-RU" b="0" i="0" dirty="0">
                <a:solidFill>
                  <a:srgbClr val="313537"/>
                </a:solidFill>
                <a:effectLst/>
                <a:latin typeface="var(--font-family-body)"/>
              </a:rPr>
              <a:t>?</a:t>
            </a:r>
            <a:endParaRPr lang="ru-RU" b="0" i="0" dirty="0">
              <a:solidFill>
                <a:srgbClr val="313537"/>
              </a:solidFill>
              <a:effectLst/>
              <a:latin typeface="Proxima Nova"/>
            </a:endParaRP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30</a:t>
            </a:fld>
            <a:endParaRPr lang="en-US" dirty="0"/>
          </a:p>
        </p:txBody>
      </p:sp>
    </p:spTree>
    <p:extLst>
      <p:ext uri="{BB962C8B-B14F-4D97-AF65-F5344CB8AC3E}">
        <p14:creationId xmlns:p14="http://schemas.microsoft.com/office/powerpoint/2010/main" val="374327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31</a:t>
            </a:fld>
            <a:endParaRPr lang="en-US" dirty="0"/>
          </a:p>
        </p:txBody>
      </p:sp>
    </p:spTree>
    <p:extLst>
      <p:ext uri="{BB962C8B-B14F-4D97-AF65-F5344CB8AC3E}">
        <p14:creationId xmlns:p14="http://schemas.microsoft.com/office/powerpoint/2010/main" val="168298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Відмінність проста: у першому випадку хабар – єдиний спосіб отримати певну послугу, як-от лікування або освіту, у другому – він є способом здешевити послуги. Важливо зазначити, що різниця між вимушеною корупцією та корупцією жадібності на фундаментальному рівні не пов’язана з тим, чи є корисним для індивіда долучення до </a:t>
            </a:r>
            <a:r>
              <a:rPr lang="uk-UA" dirty="0" err="1"/>
              <a:t>корупціі</a:t>
            </a:r>
            <a:r>
              <a:rPr lang="uk-UA" dirty="0"/>
              <a:t>̈. </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32</a:t>
            </a:fld>
            <a:endParaRPr lang="en-US" dirty="0"/>
          </a:p>
        </p:txBody>
      </p:sp>
    </p:spTree>
    <p:extLst>
      <p:ext uri="{BB962C8B-B14F-4D97-AF65-F5344CB8AC3E}">
        <p14:creationId xmlns:p14="http://schemas.microsoft.com/office/powerpoint/2010/main" val="126896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Припускають, що вимушена корупція буде підштовхувати </a:t>
            </a:r>
            <a:r>
              <a:rPr lang="uk-UA" dirty="0" err="1"/>
              <a:t>людеи</a:t>
            </a:r>
            <a:r>
              <a:rPr lang="uk-UA" dirty="0"/>
              <a:t>̆ до того, щоб повідомляти про неї та протидіяти їй, особливо якщо інші діятимуть так само й про це буде відомо. А корупція жадібності, навпаки, зменшує </a:t>
            </a:r>
            <a:r>
              <a:rPr lang="uk-UA" dirty="0" err="1"/>
              <a:t>ймовірність</a:t>
            </a:r>
            <a:r>
              <a:rPr lang="uk-UA" dirty="0"/>
              <a:t> того, що громадяни, які беруть участь у </a:t>
            </a:r>
            <a:r>
              <a:rPr lang="uk-UA" dirty="0" err="1"/>
              <a:t>ніи</a:t>
            </a:r>
            <a:r>
              <a:rPr lang="uk-UA" dirty="0"/>
              <a:t>̆, будуть умотивовані повідомляти про </a:t>
            </a:r>
            <a:r>
              <a:rPr lang="uk-UA" dirty="0" err="1"/>
              <a:t>неі</a:t>
            </a:r>
            <a:r>
              <a:rPr lang="uk-UA" dirty="0"/>
              <a:t>̈. </a:t>
            </a:r>
            <a:r>
              <a:rPr lang="ru-RU" dirty="0" err="1"/>
              <a:t>Отже</a:t>
            </a:r>
            <a:r>
              <a:rPr lang="ru-RU" dirty="0"/>
              <a:t>, причини </a:t>
            </a:r>
            <a:r>
              <a:rPr lang="ru-RU" dirty="0" err="1"/>
              <a:t>корупції</a:t>
            </a:r>
            <a:r>
              <a:rPr lang="ru-RU" dirty="0"/>
              <a:t> </a:t>
            </a:r>
            <a:r>
              <a:rPr lang="ru-RU" dirty="0" err="1"/>
              <a:t>можуть</a:t>
            </a:r>
            <a:r>
              <a:rPr lang="ru-RU" dirty="0"/>
              <a:t> </a:t>
            </a:r>
            <a:r>
              <a:rPr lang="ru-RU" dirty="0" err="1"/>
              <a:t>носити</a:t>
            </a:r>
            <a:r>
              <a:rPr lang="ru-RU" dirty="0"/>
              <a:t> як </a:t>
            </a:r>
            <a:r>
              <a:rPr lang="ru-RU" dirty="0" err="1"/>
              <a:t>об’єктивний</a:t>
            </a:r>
            <a:r>
              <a:rPr lang="ru-RU" dirty="0"/>
              <a:t>, так і </a:t>
            </a:r>
            <a:r>
              <a:rPr lang="ru-RU" dirty="0" err="1"/>
              <a:t>суб’єктивний</a:t>
            </a:r>
            <a:r>
              <a:rPr lang="ru-RU" dirty="0"/>
              <a:t> характер, вони </a:t>
            </a:r>
            <a:r>
              <a:rPr lang="ru-RU" dirty="0" err="1"/>
              <a:t>можуть</a:t>
            </a:r>
            <a:r>
              <a:rPr lang="ru-RU" dirty="0"/>
              <a:t> </a:t>
            </a:r>
            <a:r>
              <a:rPr lang="ru-RU" dirty="0" err="1"/>
              <a:t>лежати</a:t>
            </a:r>
            <a:r>
              <a:rPr lang="ru-RU" dirty="0"/>
              <a:t> в </a:t>
            </a:r>
            <a:r>
              <a:rPr lang="ru-RU" dirty="0" err="1"/>
              <a:t>економічних</a:t>
            </a:r>
            <a:r>
              <a:rPr lang="ru-RU" dirty="0"/>
              <a:t>, </a:t>
            </a:r>
            <a:r>
              <a:rPr lang="ru-RU" dirty="0" err="1"/>
              <a:t>політичних</a:t>
            </a:r>
            <a:r>
              <a:rPr lang="ru-RU" dirty="0"/>
              <a:t>, </a:t>
            </a:r>
            <a:r>
              <a:rPr lang="ru-RU" dirty="0" err="1"/>
              <a:t>правових</a:t>
            </a:r>
            <a:r>
              <a:rPr lang="ru-RU" dirty="0"/>
              <a:t>, </a:t>
            </a:r>
            <a:r>
              <a:rPr lang="ru-RU" dirty="0" err="1"/>
              <a:t>соціально-культурних</a:t>
            </a:r>
            <a:r>
              <a:rPr lang="ru-RU" dirty="0"/>
              <a:t> </a:t>
            </a:r>
            <a:r>
              <a:rPr lang="ru-RU" dirty="0" err="1"/>
              <a:t>моральних</a:t>
            </a:r>
            <a:r>
              <a:rPr lang="ru-RU" dirty="0"/>
              <a:t> і </a:t>
            </a:r>
            <a:r>
              <a:rPr lang="ru-RU" dirty="0" err="1"/>
              <a:t>навіть</a:t>
            </a:r>
            <a:r>
              <a:rPr lang="ru-RU" dirty="0"/>
              <a:t> у </a:t>
            </a:r>
            <a:r>
              <a:rPr lang="ru-RU" dirty="0" err="1"/>
              <a:t>психологічних</a:t>
            </a:r>
            <a:r>
              <a:rPr lang="ru-RU" dirty="0"/>
              <a:t> </a:t>
            </a:r>
            <a:r>
              <a:rPr lang="ru-RU" dirty="0" err="1"/>
              <a:t>площинах</a:t>
            </a:r>
            <a:r>
              <a:rPr lang="ru-RU" dirty="0"/>
              <a:t>. А </a:t>
            </a:r>
            <a:r>
              <a:rPr lang="ru-RU" dirty="0" err="1"/>
              <a:t>також</a:t>
            </a:r>
            <a:r>
              <a:rPr lang="ru-RU" dirty="0"/>
              <a:t> </a:t>
            </a:r>
            <a:r>
              <a:rPr lang="ru-RU" dirty="0" err="1"/>
              <a:t>мати</a:t>
            </a:r>
            <a:r>
              <a:rPr lang="ru-RU" dirty="0"/>
              <a:t> </a:t>
            </a:r>
            <a:r>
              <a:rPr lang="ru-RU" dirty="0" err="1"/>
              <a:t>суспільний</a:t>
            </a:r>
            <a:r>
              <a:rPr lang="ru-RU" dirty="0"/>
              <a:t> </a:t>
            </a:r>
            <a:r>
              <a:rPr lang="ru-RU" dirty="0" err="1"/>
              <a:t>або</a:t>
            </a:r>
            <a:r>
              <a:rPr lang="ru-RU" dirty="0"/>
              <a:t> </a:t>
            </a:r>
            <a:r>
              <a:rPr lang="ru-RU" dirty="0" err="1"/>
              <a:t>індивідуальний</a:t>
            </a:r>
            <a:r>
              <a:rPr lang="ru-RU" dirty="0"/>
              <a:t> характер</a:t>
            </a:r>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33</a:t>
            </a:fld>
            <a:endParaRPr lang="en-US" dirty="0"/>
          </a:p>
        </p:txBody>
      </p:sp>
    </p:spTree>
    <p:extLst>
      <p:ext uri="{BB962C8B-B14F-4D97-AF65-F5344CB8AC3E}">
        <p14:creationId xmlns:p14="http://schemas.microsoft.com/office/powerpoint/2010/main" val="318108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34</a:t>
            </a:fld>
            <a:endParaRPr lang="en-US" dirty="0"/>
          </a:p>
        </p:txBody>
      </p:sp>
    </p:spTree>
    <p:extLst>
      <p:ext uri="{BB962C8B-B14F-4D97-AF65-F5344CB8AC3E}">
        <p14:creationId xmlns:p14="http://schemas.microsoft.com/office/powerpoint/2010/main" val="373770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35</a:t>
            </a:fld>
            <a:endParaRPr lang="en-US" dirty="0"/>
          </a:p>
        </p:txBody>
      </p:sp>
    </p:spTree>
    <p:extLst>
      <p:ext uri="{BB962C8B-B14F-4D97-AF65-F5344CB8AC3E}">
        <p14:creationId xmlns:p14="http://schemas.microsoft.com/office/powerpoint/2010/main" val="382539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37519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Причини, зазначені вище, часто згадують західні експерти, які осмислюють тему в глобальному контексті. А чи такими ж вони є в Україні? Причини сучасної української корупції корінням сягають радянських часів, коли мали місце</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37</a:t>
            </a:fld>
            <a:endParaRPr lang="en-US" dirty="0"/>
          </a:p>
        </p:txBody>
      </p:sp>
    </p:spTree>
    <p:extLst>
      <p:ext uri="{BB962C8B-B14F-4D97-AF65-F5344CB8AC3E}">
        <p14:creationId xmlns:p14="http://schemas.microsoft.com/office/powerpoint/2010/main" val="2803548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Зазначене корелюється і з результатами соціологічного дослідження «Стан корупції в Україні у 2021 році. Респондентів запитували про першопричини корупції в Україні. Серед найбільш поширених відповідей були:</a:t>
            </a:r>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44</a:t>
            </a:fld>
            <a:endParaRPr lang="en-US" dirty="0"/>
          </a:p>
        </p:txBody>
      </p:sp>
    </p:spTree>
    <p:extLst>
      <p:ext uri="{BB962C8B-B14F-4D97-AF65-F5344CB8AC3E}">
        <p14:creationId xmlns:p14="http://schemas.microsoft.com/office/powerpoint/2010/main" val="231967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t>Цей</a:t>
            </a:r>
            <a:r>
              <a:rPr lang="ru-RU" dirty="0"/>
              <a:t> приклад </a:t>
            </a:r>
            <a:r>
              <a:rPr lang="ru-RU" dirty="0" err="1"/>
              <a:t>демонструє</a:t>
            </a:r>
            <a:r>
              <a:rPr lang="ru-RU" dirty="0"/>
              <a:t>, </a:t>
            </a:r>
            <a:r>
              <a:rPr lang="ru-RU" dirty="0" err="1"/>
              <a:t>що</a:t>
            </a:r>
            <a:r>
              <a:rPr lang="ru-RU" dirty="0"/>
              <a:t> </a:t>
            </a:r>
            <a:r>
              <a:rPr lang="ru-RU" dirty="0" err="1"/>
              <a:t>корупція</a:t>
            </a:r>
            <a:r>
              <a:rPr lang="ru-RU" dirty="0"/>
              <a:t> – </a:t>
            </a:r>
            <a:r>
              <a:rPr lang="ru-RU" dirty="0" err="1"/>
              <a:t>більш</a:t>
            </a:r>
            <a:r>
              <a:rPr lang="ru-RU" dirty="0"/>
              <a:t> </a:t>
            </a:r>
            <a:r>
              <a:rPr lang="ru-RU" dirty="0" err="1"/>
              <a:t>поширене</a:t>
            </a:r>
            <a:r>
              <a:rPr lang="ru-RU" dirty="0"/>
              <a:t> та </a:t>
            </a:r>
            <a:r>
              <a:rPr lang="ru-RU" dirty="0" err="1"/>
              <a:t>небезпечне</a:t>
            </a:r>
            <a:r>
              <a:rPr lang="ru-RU" dirty="0"/>
              <a:t> </a:t>
            </a:r>
            <a:r>
              <a:rPr lang="ru-RU" dirty="0" err="1"/>
              <a:t>явище</a:t>
            </a:r>
            <a:r>
              <a:rPr lang="ru-RU" dirty="0"/>
              <a:t>, </a:t>
            </a:r>
            <a:r>
              <a:rPr lang="ru-RU" dirty="0" err="1"/>
              <a:t>ніж</a:t>
            </a:r>
            <a:r>
              <a:rPr lang="ru-RU" dirty="0"/>
              <a:t> ми </a:t>
            </a:r>
            <a:r>
              <a:rPr lang="ru-RU" dirty="0" err="1"/>
              <a:t>звикли</a:t>
            </a:r>
            <a:r>
              <a:rPr lang="ru-RU" dirty="0"/>
              <a:t> </a:t>
            </a:r>
            <a:r>
              <a:rPr lang="ru-RU" dirty="0" err="1"/>
              <a:t>думати</a:t>
            </a:r>
            <a:r>
              <a:rPr lang="ru-RU" dirty="0"/>
              <a:t>. </a:t>
            </a:r>
            <a:r>
              <a:rPr lang="ru-RU" dirty="0" err="1"/>
              <a:t>Незважаючи</a:t>
            </a:r>
            <a:r>
              <a:rPr lang="ru-RU" dirty="0"/>
              <a:t> на </a:t>
            </a:r>
            <a:r>
              <a:rPr lang="ru-RU" dirty="0" err="1"/>
              <a:t>боротьбу</a:t>
            </a:r>
            <a:r>
              <a:rPr lang="ru-RU" dirty="0"/>
              <a:t> у </a:t>
            </a:r>
            <a:r>
              <a:rPr lang="ru-RU" dirty="0" err="1"/>
              <a:t>вигляді</a:t>
            </a:r>
            <a:r>
              <a:rPr lang="ru-RU" dirty="0"/>
              <a:t> </a:t>
            </a:r>
            <a:r>
              <a:rPr lang="ru-RU" dirty="0" err="1"/>
              <a:t>прийняття</a:t>
            </a:r>
            <a:r>
              <a:rPr lang="ru-RU" dirty="0"/>
              <a:t> </a:t>
            </a:r>
            <a:r>
              <a:rPr lang="ru-RU" dirty="0" err="1"/>
              <a:t>антикорупційних</a:t>
            </a:r>
            <a:r>
              <a:rPr lang="ru-RU" dirty="0"/>
              <a:t> реформ та </a:t>
            </a:r>
            <a:r>
              <a:rPr lang="ru-RU" dirty="0" err="1"/>
              <a:t>створення</a:t>
            </a:r>
            <a:r>
              <a:rPr lang="ru-RU" dirty="0"/>
              <a:t> </a:t>
            </a:r>
            <a:r>
              <a:rPr lang="ru-RU" dirty="0" err="1"/>
              <a:t>продуманої</a:t>
            </a:r>
            <a:r>
              <a:rPr lang="ru-RU" dirty="0"/>
              <a:t> </a:t>
            </a:r>
            <a:r>
              <a:rPr lang="ru-RU" dirty="0" err="1"/>
              <a:t>антикорупційної</a:t>
            </a:r>
            <a:r>
              <a:rPr lang="ru-RU" dirty="0"/>
              <a:t> </a:t>
            </a:r>
            <a:r>
              <a:rPr lang="ru-RU" dirty="0" err="1"/>
              <a:t>системи</a:t>
            </a:r>
            <a:r>
              <a:rPr lang="ru-RU" dirty="0"/>
              <a:t>, вона все одно </a:t>
            </a:r>
            <a:r>
              <a:rPr lang="ru-RU" dirty="0" err="1"/>
              <a:t>може</a:t>
            </a:r>
            <a:r>
              <a:rPr lang="ru-RU" dirty="0"/>
              <a:t> </a:t>
            </a:r>
            <a:r>
              <a:rPr lang="ru-RU" dirty="0" err="1"/>
              <a:t>проявляти</a:t>
            </a:r>
            <a:r>
              <a:rPr lang="ru-RU" dirty="0"/>
              <a:t> себе в </a:t>
            </a:r>
            <a:r>
              <a:rPr lang="ru-RU" dirty="0" err="1"/>
              <a:t>різних</a:t>
            </a:r>
            <a:r>
              <a:rPr lang="ru-RU" dirty="0"/>
              <a:t> </a:t>
            </a:r>
            <a:r>
              <a:rPr lang="ru-RU" dirty="0" err="1"/>
              <a:t>місцях</a:t>
            </a:r>
            <a:r>
              <a:rPr lang="ru-RU" dirty="0"/>
              <a:t> та формах.</a:t>
            </a:r>
            <a:endParaRPr lang="uk-UA" dirty="0"/>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222548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fontAlgn="base"/>
            <a:r>
              <a:rPr lang="uk-UA" b="0" i="0" dirty="0">
                <a:solidFill>
                  <a:srgbClr val="313537"/>
                </a:solidFill>
                <a:effectLst/>
                <a:latin typeface="var(--font-family-body)"/>
              </a:rPr>
              <a:t>Дійсно, </a:t>
            </a:r>
            <a:r>
              <a:rPr lang="uk-UA" b="1" i="0" dirty="0">
                <a:solidFill>
                  <a:srgbClr val="313537"/>
                </a:solidFill>
                <a:effectLst/>
                <a:latin typeface="var(--font-family-body)"/>
              </a:rPr>
              <a:t>корупція схожа на вірус</a:t>
            </a:r>
            <a:r>
              <a:rPr lang="uk-UA" b="0" i="0" dirty="0">
                <a:solidFill>
                  <a:srgbClr val="313537"/>
                </a:solidFill>
                <a:effectLst/>
                <a:latin typeface="var(--font-family-body)"/>
              </a:rPr>
              <a:t>. Після появи перших випадків корупції зупинити її поширення складно.</a:t>
            </a:r>
            <a:endParaRPr lang="uk-UA" b="0" i="0" dirty="0">
              <a:solidFill>
                <a:srgbClr val="313537"/>
              </a:solidFill>
              <a:effectLst/>
              <a:latin typeface="Proxima Nova"/>
            </a:endParaRPr>
          </a:p>
          <a:p>
            <a:pPr algn="just" fontAlgn="base"/>
            <a:r>
              <a:rPr lang="uk-UA" b="0" i="0" dirty="0">
                <a:solidFill>
                  <a:srgbClr val="313537"/>
                </a:solidFill>
                <a:effectLst/>
                <a:latin typeface="var(--font-family-body)"/>
              </a:rPr>
              <a:t>Як ми побачили в першій темі модуля, ця хвороба існує тисячоліттями й людство має доволі низький імунітет до неї.</a:t>
            </a:r>
            <a:endParaRPr lang="uk-UA" b="0" i="0" dirty="0">
              <a:solidFill>
                <a:srgbClr val="313537"/>
              </a:solidFill>
              <a:effectLst/>
              <a:latin typeface="Proxima Nova"/>
            </a:endParaRP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214860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Корупція схожа на вірус. Після появи перших випадків корупції зупинити її поширення складно. Ця хвороба існує тисячоліттями, і людство має доволі низький імунітет до неї. Чим обумовлене таке стрімке поширення та настільки складне її лікування? Саме в цій частині курсу знайдемо відповіді, розглянувши причини виникнення й існування феномену корупції. Це складне явище лише нещодавно почали вивчати комплексно, а не як частину якоїсь однієї дисципліни. У науковій спільноті є декілька теорій, що намагаються пояснити корупцію та її природу:</a:t>
            </a: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16174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a:t>У </a:t>
            </a:r>
            <a:r>
              <a:rPr lang="ru-RU" dirty="0" err="1"/>
              <a:t>класичному</a:t>
            </a:r>
            <a:r>
              <a:rPr lang="ru-RU" dirty="0"/>
              <a:t> </a:t>
            </a:r>
            <a:r>
              <a:rPr lang="ru-RU" dirty="0" err="1"/>
              <a:t>розумінні</a:t>
            </a:r>
            <a:r>
              <a:rPr lang="ru-RU" dirty="0"/>
              <a:t> </a:t>
            </a:r>
            <a:r>
              <a:rPr lang="ru-RU" dirty="0" err="1"/>
              <a:t>Принципали</a:t>
            </a:r>
            <a:r>
              <a:rPr lang="ru-RU" dirty="0"/>
              <a:t> – </a:t>
            </a:r>
            <a:r>
              <a:rPr lang="ru-RU" dirty="0" err="1"/>
              <a:t>це</a:t>
            </a:r>
            <a:r>
              <a:rPr lang="ru-RU" dirty="0"/>
              <a:t> </a:t>
            </a:r>
            <a:r>
              <a:rPr lang="ru-RU" dirty="0" err="1"/>
              <a:t>правителі</a:t>
            </a:r>
            <a:r>
              <a:rPr lang="ru-RU" dirty="0"/>
              <a:t>, а </a:t>
            </a:r>
            <a:r>
              <a:rPr lang="ru-RU" dirty="0" err="1"/>
              <a:t>бюрократи</a:t>
            </a:r>
            <a:r>
              <a:rPr lang="ru-RU" dirty="0"/>
              <a:t>/чиновники/</a:t>
            </a:r>
            <a:r>
              <a:rPr lang="ru-RU" dirty="0" err="1"/>
              <a:t>виконавці</a:t>
            </a:r>
            <a:r>
              <a:rPr lang="ru-RU" dirty="0"/>
              <a:t> – </a:t>
            </a:r>
            <a:r>
              <a:rPr lang="ru-RU" dirty="0" err="1"/>
              <a:t>це</a:t>
            </a:r>
            <a:r>
              <a:rPr lang="ru-RU" dirty="0"/>
              <a:t> </a:t>
            </a:r>
            <a:r>
              <a:rPr lang="ru-RU" dirty="0" err="1"/>
              <a:t>Агенти</a:t>
            </a:r>
            <a:r>
              <a:rPr lang="ru-RU" dirty="0"/>
              <a:t>. У </a:t>
            </a:r>
            <a:r>
              <a:rPr lang="ru-RU" dirty="0" err="1"/>
              <a:t>другій</a:t>
            </a:r>
            <a:r>
              <a:rPr lang="ru-RU" dirty="0"/>
              <a:t> </a:t>
            </a:r>
            <a:r>
              <a:rPr lang="ru-RU" dirty="0" err="1"/>
              <a:t>моделі</a:t>
            </a:r>
            <a:r>
              <a:rPr lang="ru-RU" dirty="0"/>
              <a:t> </a:t>
            </a:r>
            <a:r>
              <a:rPr lang="ru-RU" dirty="0" err="1"/>
              <a:t>правителі</a:t>
            </a:r>
            <a:r>
              <a:rPr lang="ru-RU" dirty="0"/>
              <a:t> </a:t>
            </a:r>
            <a:r>
              <a:rPr lang="ru-RU" dirty="0" err="1"/>
              <a:t>позиціонуються</a:t>
            </a:r>
            <a:r>
              <a:rPr lang="ru-RU" dirty="0"/>
              <a:t> як </a:t>
            </a:r>
            <a:r>
              <a:rPr lang="ru-RU" dirty="0" err="1"/>
              <a:t>Агенти</a:t>
            </a:r>
            <a:r>
              <a:rPr lang="ru-RU" dirty="0"/>
              <a:t>, а </a:t>
            </a:r>
            <a:r>
              <a:rPr lang="ru-RU" dirty="0" err="1"/>
              <a:t>громадяни</a:t>
            </a:r>
            <a:r>
              <a:rPr lang="ru-RU" dirty="0"/>
              <a:t> – як </a:t>
            </a:r>
            <a:r>
              <a:rPr lang="ru-RU" dirty="0" err="1"/>
              <a:t>Принципали</a:t>
            </a:r>
            <a:r>
              <a:rPr lang="ru-RU" dirty="0"/>
              <a:t>. </a:t>
            </a:r>
            <a:r>
              <a:rPr lang="ru-RU" dirty="0" err="1"/>
              <a:t>Важливо</a:t>
            </a:r>
            <a:r>
              <a:rPr lang="ru-RU" dirty="0"/>
              <a:t> </a:t>
            </a:r>
            <a:r>
              <a:rPr lang="ru-RU" dirty="0" err="1"/>
              <a:t>зазначити</a:t>
            </a:r>
            <a:r>
              <a:rPr lang="ru-RU" dirty="0"/>
              <a:t>, </a:t>
            </a:r>
            <a:r>
              <a:rPr lang="ru-RU" dirty="0" err="1"/>
              <a:t>що</a:t>
            </a:r>
            <a:r>
              <a:rPr lang="ru-RU" dirty="0"/>
              <a:t>, </a:t>
            </a:r>
            <a:r>
              <a:rPr lang="ru-RU" dirty="0" err="1"/>
              <a:t>застосовуючи</a:t>
            </a:r>
            <a:r>
              <a:rPr lang="ru-RU" dirty="0"/>
              <a:t> </a:t>
            </a:r>
            <a:r>
              <a:rPr lang="ru-RU" dirty="0" err="1"/>
              <a:t>підхід</a:t>
            </a:r>
            <a:r>
              <a:rPr lang="ru-RU" dirty="0"/>
              <a:t> «Принципал-Агент», – </a:t>
            </a:r>
            <a:r>
              <a:rPr lang="ru-RU" dirty="0" err="1"/>
              <a:t>незалежно</a:t>
            </a:r>
            <a:r>
              <a:rPr lang="ru-RU" dirty="0"/>
              <a:t> </a:t>
            </a:r>
            <a:r>
              <a:rPr lang="ru-RU" dirty="0" err="1"/>
              <a:t>від</a:t>
            </a:r>
            <a:r>
              <a:rPr lang="ru-RU" dirty="0"/>
              <a:t> того, як описана модель </a:t>
            </a:r>
            <a:r>
              <a:rPr lang="ru-RU" dirty="0" err="1"/>
              <a:t>їхніх</a:t>
            </a:r>
            <a:r>
              <a:rPr lang="ru-RU" dirty="0"/>
              <a:t> </a:t>
            </a:r>
            <a:r>
              <a:rPr lang="ru-RU" dirty="0" err="1"/>
              <a:t>відносин</a:t>
            </a:r>
            <a:r>
              <a:rPr lang="ru-RU" dirty="0"/>
              <a:t>, – </a:t>
            </a:r>
            <a:r>
              <a:rPr lang="ru-RU" dirty="0" err="1"/>
              <a:t>аналітики</a:t>
            </a:r>
            <a:r>
              <a:rPr lang="ru-RU" dirty="0"/>
              <a:t> </a:t>
            </a:r>
            <a:r>
              <a:rPr lang="ru-RU" dirty="0" err="1"/>
              <a:t>вважають</a:t>
            </a:r>
            <a:r>
              <a:rPr lang="ru-RU" dirty="0"/>
              <a:t>, </a:t>
            </a:r>
            <a:r>
              <a:rPr lang="ru-RU" dirty="0" err="1"/>
              <a:t>що</a:t>
            </a:r>
            <a:r>
              <a:rPr lang="ru-RU" dirty="0"/>
              <a:t> проблема </a:t>
            </a:r>
            <a:r>
              <a:rPr lang="ru-RU" dirty="0" err="1"/>
              <a:t>корупції</a:t>
            </a:r>
            <a:r>
              <a:rPr lang="ru-RU" dirty="0"/>
              <a:t> </a:t>
            </a:r>
            <a:r>
              <a:rPr lang="ru-RU" dirty="0" err="1"/>
              <a:t>виникає</a:t>
            </a:r>
            <a:r>
              <a:rPr lang="ru-RU" dirty="0"/>
              <a:t> </a:t>
            </a:r>
            <a:r>
              <a:rPr lang="ru-RU" dirty="0" err="1"/>
              <a:t>виключно</a:t>
            </a:r>
            <a:r>
              <a:rPr lang="ru-RU" dirty="0"/>
              <a:t> на </a:t>
            </a:r>
            <a:r>
              <a:rPr lang="ru-RU" dirty="0" err="1"/>
              <a:t>стороні</a:t>
            </a:r>
            <a:r>
              <a:rPr lang="ru-RU" dirty="0"/>
              <a:t> Агента. У межах </a:t>
            </a:r>
            <a:r>
              <a:rPr lang="ru-RU" dirty="0" err="1"/>
              <a:t>цього</a:t>
            </a:r>
            <a:r>
              <a:rPr lang="ru-RU" dirty="0"/>
              <a:t> </a:t>
            </a:r>
            <a:r>
              <a:rPr lang="ru-RU" dirty="0" err="1"/>
              <a:t>підходу</a:t>
            </a:r>
            <a:r>
              <a:rPr lang="ru-RU" dirty="0"/>
              <a:t> проблема «Принципал-Агент» </a:t>
            </a:r>
            <a:r>
              <a:rPr lang="ru-RU" dirty="0" err="1"/>
              <a:t>ґрунтується</a:t>
            </a:r>
            <a:r>
              <a:rPr lang="ru-RU" dirty="0"/>
              <a:t> на </a:t>
            </a:r>
            <a:r>
              <a:rPr lang="ru-RU" dirty="0" err="1"/>
              <a:t>двох</a:t>
            </a:r>
            <a:r>
              <a:rPr lang="ru-RU" dirty="0"/>
              <a:t> </a:t>
            </a:r>
            <a:r>
              <a:rPr lang="ru-RU" dirty="0" err="1"/>
              <a:t>положеннях</a:t>
            </a:r>
            <a:r>
              <a:rPr lang="ru-RU" dirty="0"/>
              <a:t>: </a:t>
            </a:r>
            <a:r>
              <a:rPr lang="ru-RU" dirty="0" err="1"/>
              <a:t>по-перше</a:t>
            </a:r>
            <a:r>
              <a:rPr lang="ru-RU" dirty="0"/>
              <a:t>, Принципал та Агент </a:t>
            </a:r>
            <a:r>
              <a:rPr lang="ru-RU" dirty="0" err="1"/>
              <a:t>мають</a:t>
            </a:r>
            <a:r>
              <a:rPr lang="ru-RU" dirty="0"/>
              <a:t> </a:t>
            </a:r>
            <a:r>
              <a:rPr lang="ru-RU" dirty="0" err="1"/>
              <a:t>різні</a:t>
            </a:r>
            <a:r>
              <a:rPr lang="ru-RU" dirty="0"/>
              <a:t> </a:t>
            </a:r>
            <a:r>
              <a:rPr lang="ru-RU" dirty="0" err="1"/>
              <a:t>інтереси</a:t>
            </a:r>
            <a:r>
              <a:rPr lang="ru-RU" dirty="0"/>
              <a:t>; </a:t>
            </a:r>
            <a:r>
              <a:rPr lang="ru-RU" dirty="0" err="1"/>
              <a:t>по-друге</a:t>
            </a:r>
            <a:r>
              <a:rPr lang="ru-RU" dirty="0"/>
              <a:t>, Агент </a:t>
            </a:r>
            <a:r>
              <a:rPr lang="ru-RU" dirty="0" err="1"/>
              <a:t>має</a:t>
            </a:r>
            <a:r>
              <a:rPr lang="ru-RU" dirty="0"/>
              <a:t> </a:t>
            </a:r>
            <a:r>
              <a:rPr lang="ru-RU" dirty="0" err="1"/>
              <a:t>більше</a:t>
            </a:r>
            <a:r>
              <a:rPr lang="ru-RU" dirty="0"/>
              <a:t> </a:t>
            </a:r>
            <a:r>
              <a:rPr lang="ru-RU" dirty="0" err="1"/>
              <a:t>інформації</a:t>
            </a:r>
            <a:r>
              <a:rPr lang="ru-RU" dirty="0"/>
              <a:t>, </a:t>
            </a:r>
            <a:r>
              <a:rPr lang="ru-RU" dirty="0" err="1"/>
              <a:t>ніж</a:t>
            </a:r>
            <a:r>
              <a:rPr lang="ru-RU" dirty="0"/>
              <a:t> Принципал (</a:t>
            </a:r>
            <a:r>
              <a:rPr lang="ru-RU" dirty="0" err="1"/>
              <a:t>інформаційна</a:t>
            </a:r>
            <a:r>
              <a:rPr lang="ru-RU" dirty="0"/>
              <a:t> </a:t>
            </a:r>
            <a:r>
              <a:rPr lang="ru-RU" dirty="0" err="1"/>
              <a:t>асиметрія</a:t>
            </a:r>
            <a:r>
              <a:rPr lang="ru-RU" dirty="0"/>
              <a:t>)</a:t>
            </a:r>
            <a:endParaRPr lang="uk-UA" dirty="0"/>
          </a:p>
        </p:txBody>
      </p:sp>
      <p:sp>
        <p:nvSpPr>
          <p:cNvPr id="4" name="Місце для номера слайда 3"/>
          <p:cNvSpPr>
            <a:spLocks noGrp="1"/>
          </p:cNvSpPr>
          <p:nvPr>
            <p:ph type="sldNum" sz="quarter" idx="5"/>
          </p:nvPr>
        </p:nvSpPr>
        <p:spPr/>
        <p:txBody>
          <a:bodyPr/>
          <a:lstStyle/>
          <a:p>
            <a:fld id="{D6A51C07-7ED3-4DD6-B0FB-974D773AEDF5}" type="slidenum">
              <a:rPr lang="uk-UA" smtClean="0"/>
              <a:t>9</a:t>
            </a:fld>
            <a:endParaRPr lang="uk-UA"/>
          </a:p>
        </p:txBody>
      </p:sp>
    </p:spTree>
    <p:extLst>
      <p:ext uri="{BB962C8B-B14F-4D97-AF65-F5344CB8AC3E}">
        <p14:creationId xmlns:p14="http://schemas.microsoft.com/office/powerpoint/2010/main" val="271738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Унаслідок корупція руйнує потенціал зростання чи інші аспекти економіки та суспільства. Шкідливі </a:t>
            </a:r>
          </a:p>
          <a:p>
            <a:r>
              <a:rPr lang="uk-UA" dirty="0"/>
              <a:t>ефекти від неї значно перевищують соціально позитивні результати. </a:t>
            </a: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422496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Не заперечує всіх ідей, запропонованих теорією «Принципала-</a:t>
            </a:r>
            <a:r>
              <a:rPr lang="uk-UA" dirty="0" err="1"/>
              <a:t>Агента</a:t>
            </a:r>
            <a:r>
              <a:rPr lang="uk-UA" dirty="0"/>
              <a:t>». Вона визнає користь ефективних режимів моніторингу та покарання як засобів для боротьби з корупцією, проте ставить під сумнів ідею того, що в суспільствах обов’язково є група людей, які хочуть діяти як «Принципали» та забезпечувати ці режими моніторингу та покарання</a:t>
            </a:r>
          </a:p>
          <a:p>
            <a:endParaRPr lang="uk-UA" dirty="0"/>
          </a:p>
        </p:txBody>
      </p:sp>
      <p:sp>
        <p:nvSpPr>
          <p:cNvPr id="4" name="Місце для номера слайда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189295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dirty="0"/>
              <a:t>Click to edit Master title style</a:t>
            </a:r>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401600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6FCF22A-88D9-4C64-AB28-23CF2C174878}" type="datetimeFigureOut">
              <a:rPr lang="uk-UA" smtClean="0"/>
              <a:t>17.09.2024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EDD2012-0A53-4D69-847A-8B96D44468A9}" type="slidenum">
              <a:rPr lang="uk-UA" smtClean="0"/>
              <a:t>‹№›</a:t>
            </a:fld>
            <a:endParaRPr lang="uk-UA"/>
          </a:p>
        </p:txBody>
      </p:sp>
    </p:spTree>
    <p:extLst>
      <p:ext uri="{BB962C8B-B14F-4D97-AF65-F5344CB8AC3E}">
        <p14:creationId xmlns:p14="http://schemas.microsoft.com/office/powerpoint/2010/main" val="126609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FCF22A-88D9-4C64-AB28-23CF2C174878}" type="datetimeFigureOut">
              <a:rPr lang="uk-UA" smtClean="0"/>
              <a:t>17.09.2024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EDD2012-0A53-4D69-847A-8B96D44468A9}" type="slidenum">
              <a:rPr lang="uk-UA" smtClean="0"/>
              <a:t>‹№›</a:t>
            </a:fld>
            <a:endParaRPr lang="uk-UA"/>
          </a:p>
        </p:txBody>
      </p:sp>
    </p:spTree>
    <p:extLst>
      <p:ext uri="{BB962C8B-B14F-4D97-AF65-F5344CB8AC3E}">
        <p14:creationId xmlns:p14="http://schemas.microsoft.com/office/powerpoint/2010/main" val="380221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dirty="0"/>
              <a:t>Click to edit Master title style</a:t>
            </a:r>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dirty="0"/>
              <a:t>Click to edit Master title style</a:t>
            </a:r>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42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dirty="0"/>
              <a:t>Click to edit Master title style</a:t>
            </a:r>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39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dirty="0"/>
              <a:t>Click to edit Master title style</a:t>
            </a:r>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 id="2147483686" r:id="rId14"/>
    <p:sldLayoutId id="2147483687" r:id="rId1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5.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14.xml"/><Relationship Id="rId6" Type="http://schemas.openxmlformats.org/officeDocument/2006/relationships/image" Target="../media/image25.svg"/><Relationship Id="rId11" Type="http://schemas.openxmlformats.org/officeDocument/2006/relationships/image" Target="../media/image30.png"/><Relationship Id="rId24" Type="http://schemas.openxmlformats.org/officeDocument/2006/relationships/image" Target="../media/image43.sv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uquet of flowers">
            <a:extLst>
              <a:ext uri="{FF2B5EF4-FFF2-40B4-BE49-F238E27FC236}">
                <a16:creationId xmlns:a16="http://schemas.microsoft.com/office/drawing/2014/main" id="{2E09DD34-43D4-3713-535D-7E9D95D3F4B1}"/>
              </a:ext>
            </a:extLst>
          </p:cNvPr>
          <p:cNvPicPr>
            <a:picLocks noGrp="1" noChangeAspect="1"/>
          </p:cNvPicPr>
          <p:nvPr>
            <p:ph type="pic" sz="quarter" idx="10"/>
          </p:nvPr>
        </p:nvPicPr>
        <p:blipFill>
          <a:blip r:embed="rId2"/>
          <a:srcRect/>
          <a:stretch/>
        </p:blipFill>
        <p:spPr>
          <a:xfrm>
            <a:off x="0" y="0"/>
            <a:ext cx="12192000" cy="6858000"/>
          </a:xfrm>
        </p:spPr>
      </p:pic>
      <p:sp>
        <p:nvSpPr>
          <p:cNvPr id="3" name="Title 2">
            <a:extLst>
              <a:ext uri="{FF2B5EF4-FFF2-40B4-BE49-F238E27FC236}">
                <a16:creationId xmlns:a16="http://schemas.microsoft.com/office/drawing/2014/main" id="{6F9772E4-10E9-13DE-8AE8-35BBB9DD1D9A}"/>
              </a:ext>
            </a:extLst>
          </p:cNvPr>
          <p:cNvSpPr>
            <a:spLocks noGrp="1"/>
          </p:cNvSpPr>
          <p:nvPr>
            <p:ph type="ctrTitle"/>
          </p:nvPr>
        </p:nvSpPr>
        <p:spPr>
          <a:xfrm>
            <a:off x="1408176" y="2710815"/>
            <a:ext cx="6327648" cy="2180543"/>
          </a:xfrm>
        </p:spPr>
        <p:txBody>
          <a:bodyPr/>
          <a:lstStyle/>
          <a:p>
            <a:r>
              <a:rPr lang="ru-RU" dirty="0">
                <a:solidFill>
                  <a:srgbClr val="8C6361"/>
                </a:solidFill>
              </a:rPr>
              <a:t>ТЕМА 2. </a:t>
            </a:r>
            <a:r>
              <a:rPr lang="ru-RU" dirty="0">
                <a:solidFill>
                  <a:srgbClr val="B1A477"/>
                </a:solidFill>
              </a:rPr>
              <a:t>(Не)</a:t>
            </a:r>
            <a:r>
              <a:rPr lang="ru-RU" dirty="0" err="1">
                <a:solidFill>
                  <a:srgbClr val="B1A477"/>
                </a:solidFill>
              </a:rPr>
              <a:t>виправдання</a:t>
            </a:r>
            <a:r>
              <a:rPr lang="ru-RU" dirty="0">
                <a:solidFill>
                  <a:srgbClr val="B1A477"/>
                </a:solidFill>
              </a:rPr>
              <a:t>: </a:t>
            </a:r>
            <a:r>
              <a:rPr lang="ru-RU" dirty="0" err="1">
                <a:solidFill>
                  <a:srgbClr val="B1A477"/>
                </a:solidFill>
              </a:rPr>
              <a:t>чому</a:t>
            </a:r>
            <a:r>
              <a:rPr lang="ru-RU" dirty="0">
                <a:solidFill>
                  <a:srgbClr val="B1A477"/>
                </a:solidFill>
              </a:rPr>
              <a:t> </a:t>
            </a:r>
            <a:r>
              <a:rPr lang="ru-RU" dirty="0" err="1">
                <a:solidFill>
                  <a:srgbClr val="B1A477"/>
                </a:solidFill>
              </a:rPr>
              <a:t>виникає</a:t>
            </a:r>
            <a:r>
              <a:rPr lang="ru-RU" dirty="0">
                <a:solidFill>
                  <a:srgbClr val="B1A477"/>
                </a:solidFill>
              </a:rPr>
              <a:t> </a:t>
            </a:r>
            <a:r>
              <a:rPr lang="ru-RU" dirty="0" err="1">
                <a:solidFill>
                  <a:srgbClr val="B1A477"/>
                </a:solidFill>
              </a:rPr>
              <a:t>корупція</a:t>
            </a:r>
            <a:r>
              <a:rPr lang="ru-RU" dirty="0">
                <a:solidFill>
                  <a:srgbClr val="B1A477"/>
                </a:solidFill>
              </a:rPr>
              <a:t>? </a:t>
            </a:r>
            <a:br>
              <a:rPr lang="en-US" dirty="0"/>
            </a:br>
            <a:endParaRPr lang="en-US" dirty="0"/>
          </a:p>
        </p:txBody>
      </p:sp>
      <p:cxnSp>
        <p:nvCxnSpPr>
          <p:cNvPr id="12" name="Straight Connector 11">
            <a:extLst>
              <a:ext uri="{FF2B5EF4-FFF2-40B4-BE49-F238E27FC236}">
                <a16:creationId xmlns:a16="http://schemas.microsoft.com/office/drawing/2014/main" id="{9318DF20-A4C4-3800-A69E-4E11F5A11C08}"/>
              </a:ext>
              <a:ext uri="{C183D7F6-B498-43B3-948B-1728B52AA6E4}">
                <adec:decorative xmlns:adec="http://schemas.microsoft.com/office/drawing/2017/decorative" val="1"/>
              </a:ext>
            </a:extLst>
          </p:cNvPr>
          <p:cNvCxnSpPr>
            <a:cxnSpLocks/>
          </p:cNvCxnSpPr>
          <p:nvPr/>
        </p:nvCxnSpPr>
        <p:spPr>
          <a:xfrm>
            <a:off x="1911350" y="4575359"/>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Plaque 12">
            <a:extLst>
              <a:ext uri="{FF2B5EF4-FFF2-40B4-BE49-F238E27FC236}">
                <a16:creationId xmlns:a16="http://schemas.microsoft.com/office/drawing/2014/main" id="{AC9EB422-5602-36FF-E543-5B0C70E56E9A}"/>
              </a:ext>
              <a:ext uri="{C183D7F6-B498-43B3-948B-1728B52AA6E4}">
                <adec:decorative xmlns:adec="http://schemas.microsoft.com/office/drawing/2017/decorative" val="1"/>
              </a:ext>
            </a:extLst>
          </p:cNvPr>
          <p:cNvSpPr/>
          <p:nvPr/>
        </p:nvSpPr>
        <p:spPr>
          <a:xfrm>
            <a:off x="1184867" y="1269576"/>
            <a:ext cx="6781800" cy="4343824"/>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085961" y="4432669"/>
            <a:ext cx="972078" cy="285381"/>
          </a:xfrm>
          <a:prstGeom prst="rect">
            <a:avLst/>
          </a:prstGeom>
        </p:spPr>
      </p:pic>
    </p:spTree>
    <p:extLst>
      <p:ext uri="{BB962C8B-B14F-4D97-AF65-F5344CB8AC3E}">
        <p14:creationId xmlns:p14="http://schemas.microsoft.com/office/powerpoint/2010/main" val="85815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4FA59D8-879A-4F0A-AC8D-CFE3F909BBD8}"/>
              </a:ext>
            </a:extLst>
          </p:cNvPr>
          <p:cNvSpPr>
            <a:spLocks noGrp="1"/>
          </p:cNvSpPr>
          <p:nvPr>
            <p:ph idx="4294967295"/>
          </p:nvPr>
        </p:nvSpPr>
        <p:spPr>
          <a:xfrm>
            <a:off x="218281" y="432262"/>
            <a:ext cx="11755438" cy="2104650"/>
          </a:xfrm>
        </p:spPr>
        <p:txBody>
          <a:bodyPr/>
          <a:lstStyle/>
          <a:p>
            <a:pPr algn="just"/>
            <a:r>
              <a:rPr lang="uk-UA" dirty="0">
                <a:solidFill>
                  <a:schemeClr val="tx1"/>
                </a:solidFill>
              </a:rPr>
              <a:t>Унаслідок інформаційної асиметрії Принципал не має можливості досконало відстежувати дії </a:t>
            </a:r>
            <a:r>
              <a:rPr lang="uk-UA" dirty="0" err="1">
                <a:solidFill>
                  <a:schemeClr val="tx1"/>
                </a:solidFill>
              </a:rPr>
              <a:t>Агента</a:t>
            </a:r>
            <a:r>
              <a:rPr lang="uk-UA" dirty="0">
                <a:solidFill>
                  <a:schemeClr val="tx1"/>
                </a:solidFill>
              </a:rPr>
              <a:t>, а тому Агент має певну свободу дій, якою може скористатися у власних приватних інтересах. Ці положення становлять «фундаментальні складові корупції» та в результаті дають відому формулу:</a:t>
            </a:r>
          </a:p>
        </p:txBody>
      </p:sp>
      <p:pic>
        <p:nvPicPr>
          <p:cNvPr id="5" name="Рисунок 4">
            <a:extLst>
              <a:ext uri="{FF2B5EF4-FFF2-40B4-BE49-F238E27FC236}">
                <a16:creationId xmlns:a16="http://schemas.microsoft.com/office/drawing/2014/main" id="{37308DE1-D879-4975-BC99-59EF6B311BCE}"/>
              </a:ext>
            </a:extLst>
          </p:cNvPr>
          <p:cNvPicPr>
            <a:picLocks noChangeAspect="1"/>
          </p:cNvPicPr>
          <p:nvPr/>
        </p:nvPicPr>
        <p:blipFill rotWithShape="1">
          <a:blip r:embed="rId2"/>
          <a:srcRect l="9970" t="11558" r="9865" b="6345"/>
          <a:stretch/>
        </p:blipFill>
        <p:spPr>
          <a:xfrm>
            <a:off x="1209145" y="2679602"/>
            <a:ext cx="9773709" cy="3900240"/>
          </a:xfrm>
          <a:prstGeom prst="rect">
            <a:avLst/>
          </a:prstGeom>
          <a:ln>
            <a:noFill/>
          </a:ln>
          <a:effectLst>
            <a:outerShdw blurRad="292100" dist="139700" dir="2700000" algn="tl" rotWithShape="0">
              <a:srgbClr val="333333">
                <a:alpha val="65000"/>
              </a:srgbClr>
            </a:outerShdw>
          </a:effectLst>
        </p:spPr>
      </p:pic>
      <p:cxnSp>
        <p:nvCxnSpPr>
          <p:cNvPr id="4" name="Straight Connector 11">
            <a:extLst>
              <a:ext uri="{FF2B5EF4-FFF2-40B4-BE49-F238E27FC236}">
                <a16:creationId xmlns:a16="http://schemas.microsoft.com/office/drawing/2014/main" id="{78FBAF3B-7839-42FA-B0B9-5B9E78782316}"/>
              </a:ext>
              <a:ext uri="{C183D7F6-B498-43B3-948B-1728B52AA6E4}">
                <adec:decorative xmlns:adec="http://schemas.microsoft.com/office/drawing/2017/decorative" val="1"/>
              </a:ext>
            </a:extLst>
          </p:cNvPr>
          <p:cNvCxnSpPr>
            <a:cxnSpLocks/>
          </p:cNvCxnSpPr>
          <p:nvPr/>
        </p:nvCxnSpPr>
        <p:spPr>
          <a:xfrm>
            <a:off x="1752600" y="2394221"/>
            <a:ext cx="893603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13">
            <a:extLst>
              <a:ext uri="{FF2B5EF4-FFF2-40B4-BE49-F238E27FC236}">
                <a16:creationId xmlns:a16="http://schemas.microsoft.com/office/drawing/2014/main" id="{1BFF26FD-872B-463F-88DA-6635F045C369}"/>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5609961" y="2251530"/>
            <a:ext cx="972078" cy="285381"/>
          </a:xfrm>
          <a:prstGeom prst="rect">
            <a:avLst/>
          </a:prstGeom>
        </p:spPr>
      </p:pic>
    </p:spTree>
    <p:extLst>
      <p:ext uri="{BB962C8B-B14F-4D97-AF65-F5344CB8AC3E}">
        <p14:creationId xmlns:p14="http://schemas.microsoft.com/office/powerpoint/2010/main" val="241413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FCC9151D-0062-4DC8-A4EE-90682D310FEA}"/>
              </a:ext>
            </a:extLst>
          </p:cNvPr>
          <p:cNvSpPr>
            <a:spLocks noGrp="1"/>
          </p:cNvSpPr>
          <p:nvPr>
            <p:ph sz="quarter" idx="12"/>
          </p:nvPr>
        </p:nvSpPr>
        <p:spPr>
          <a:xfrm>
            <a:off x="5331714" y="2780728"/>
            <a:ext cx="5696712" cy="3758184"/>
          </a:xfrm>
        </p:spPr>
        <p:txBody>
          <a:bodyPr/>
          <a:lstStyle/>
          <a:p>
            <a:pPr algn="just"/>
            <a:r>
              <a:rPr lang="uk-UA" dirty="0"/>
              <a:t>Згідно цієї теорії прозорість та підзвітність державних службовців є ключем для вирішення проблеми корупції. Також важливим елементом в питанні вирішення </a:t>
            </a:r>
            <a:r>
              <a:rPr lang="uk-UA" dirty="0" err="1"/>
              <a:t>пролеми</a:t>
            </a:r>
            <a:r>
              <a:rPr lang="uk-UA" dirty="0"/>
              <a:t> корупції згідно цієї теорії є зменшення дискреційних повноважень державних службовців - тобто обмеження варіативності в переліку можливих прийнятих ними рішень.</a:t>
            </a:r>
          </a:p>
        </p:txBody>
      </p:sp>
      <p:sp>
        <p:nvSpPr>
          <p:cNvPr id="3" name="Місце для номера слайда 2">
            <a:extLst>
              <a:ext uri="{FF2B5EF4-FFF2-40B4-BE49-F238E27FC236}">
                <a16:creationId xmlns:a16="http://schemas.microsoft.com/office/drawing/2014/main" id="{39117057-EBDF-401D-828E-73529882F5F4}"/>
              </a:ext>
            </a:extLst>
          </p:cNvPr>
          <p:cNvSpPr>
            <a:spLocks noGrp="1"/>
          </p:cNvSpPr>
          <p:nvPr>
            <p:ph type="sldNum" sz="quarter" idx="11"/>
          </p:nvPr>
        </p:nvSpPr>
        <p:spPr/>
        <p:txBody>
          <a:bodyPr/>
          <a:lstStyle/>
          <a:p>
            <a:fld id="{DEDD2012-0A53-4D69-847A-8B96D44468A9}" type="slidenum">
              <a:rPr lang="uk-UA" smtClean="0"/>
              <a:t>11</a:t>
            </a:fld>
            <a:endParaRPr lang="uk-UA"/>
          </a:p>
        </p:txBody>
      </p:sp>
      <p:sp>
        <p:nvSpPr>
          <p:cNvPr id="6" name="Title 1">
            <a:extLst>
              <a:ext uri="{FF2B5EF4-FFF2-40B4-BE49-F238E27FC236}">
                <a16:creationId xmlns:a16="http://schemas.microsoft.com/office/drawing/2014/main" id="{13BC5FF3-A6BF-4D9D-AEF9-174976DEE522}"/>
              </a:ext>
            </a:extLst>
          </p:cNvPr>
          <p:cNvSpPr>
            <a:spLocks noGrp="1"/>
          </p:cNvSpPr>
          <p:nvPr>
            <p:ph type="title"/>
          </p:nvPr>
        </p:nvSpPr>
        <p:spPr>
          <a:xfrm>
            <a:off x="166255" y="1158794"/>
            <a:ext cx="4738255" cy="4014216"/>
          </a:xfrm>
          <a:noFill/>
        </p:spPr>
        <p:txBody>
          <a:bodyPr>
            <a:normAutofit/>
          </a:bodyPr>
          <a:lstStyle/>
          <a:p>
            <a:r>
              <a:rPr lang="uk-UA" sz="6000" dirty="0"/>
              <a:t>Теорія «Принципал-Агент»</a:t>
            </a:r>
            <a:endParaRPr lang="en-US" sz="6000" dirty="0"/>
          </a:p>
        </p:txBody>
      </p:sp>
    </p:spTree>
    <p:extLst>
      <p:ext uri="{BB962C8B-B14F-4D97-AF65-F5344CB8AC3E}">
        <p14:creationId xmlns:p14="http://schemas.microsoft.com/office/powerpoint/2010/main" val="358056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83B2F5C-D09B-2126-5784-589918E6E1A2}"/>
              </a:ext>
            </a:extLst>
          </p:cNvPr>
          <p:cNvSpPr>
            <a:spLocks noGrp="1"/>
          </p:cNvSpPr>
          <p:nvPr>
            <p:ph sz="quarter" idx="13"/>
          </p:nvPr>
        </p:nvSpPr>
        <p:spPr>
          <a:xfrm>
            <a:off x="1169754" y="343746"/>
            <a:ext cx="5831501" cy="6514253"/>
          </a:xfrm>
        </p:spPr>
        <p:txBody>
          <a:bodyPr>
            <a:normAutofit/>
          </a:bodyPr>
          <a:lstStyle/>
          <a:p>
            <a:r>
              <a:rPr lang="uk-UA" b="1" dirty="0"/>
              <a:t>Роберт </a:t>
            </a:r>
            <a:r>
              <a:rPr lang="uk-UA" b="1" dirty="0" err="1"/>
              <a:t>Клітгард</a:t>
            </a:r>
            <a:r>
              <a:rPr lang="uk-UA" dirty="0"/>
              <a:t>, американський вчений і автор однієї з культових книг про корупцію “</a:t>
            </a:r>
            <a:r>
              <a:rPr lang="en-US" dirty="0"/>
              <a:t>Controlling Corruption”, </a:t>
            </a:r>
            <a:r>
              <a:rPr lang="uk-UA" dirty="0"/>
              <a:t>виявляє </a:t>
            </a:r>
            <a:r>
              <a:rPr lang="uk-UA" b="1" dirty="0"/>
              <a:t>політичні витрати корупції:</a:t>
            </a:r>
          </a:p>
          <a:p>
            <a:endParaRPr lang="uk-UA" dirty="0"/>
          </a:p>
          <a:p>
            <a:pPr marL="342900" indent="-342900">
              <a:buFont typeface="Wingdings" panose="05000000000000000000" pitchFamily="2" charset="2"/>
              <a:buChar char="ü"/>
            </a:pPr>
            <a:r>
              <a:rPr lang="uk-UA" dirty="0"/>
              <a:t>Нерівність </a:t>
            </a:r>
            <a:r>
              <a:rPr lang="uk-UA" b="1" dirty="0">
                <a:solidFill>
                  <a:srgbClr val="8C6361"/>
                </a:solidFill>
              </a:rPr>
              <a:t>(ресурси перерозподіляються багатими та впливовими)</a:t>
            </a:r>
          </a:p>
          <a:p>
            <a:pPr marL="342900" indent="-342900">
              <a:buFont typeface="Wingdings" panose="05000000000000000000" pitchFamily="2" charset="2"/>
              <a:buChar char="ü"/>
            </a:pPr>
            <a:endParaRPr lang="uk-UA" dirty="0"/>
          </a:p>
          <a:p>
            <a:pPr marL="342900" indent="-342900">
              <a:buFont typeface="Wingdings" panose="05000000000000000000" pitchFamily="2" charset="2"/>
              <a:buChar char="ü"/>
            </a:pPr>
            <a:r>
              <a:rPr lang="uk-UA" b="1" dirty="0">
                <a:solidFill>
                  <a:srgbClr val="8C6361"/>
                </a:solidFill>
              </a:rPr>
              <a:t>Корупція спричиняє масову недовіру</a:t>
            </a:r>
            <a:r>
              <a:rPr lang="uk-UA" dirty="0"/>
              <a:t>, яка здатна дестабілізувати політичний режим</a:t>
            </a:r>
          </a:p>
          <a:p>
            <a:endParaRPr lang="uk-UA" dirty="0"/>
          </a:p>
          <a:p>
            <a:r>
              <a:rPr lang="uk-UA" b="1" dirty="0"/>
              <a:t>Покарання для корумпованих посадовців:</a:t>
            </a:r>
          </a:p>
          <a:p>
            <a:pPr marL="342900" indent="-342900">
              <a:buFont typeface="Arial" panose="020B0604020202020204" pitchFamily="34" charset="0"/>
              <a:buChar char="•"/>
            </a:pPr>
            <a:r>
              <a:rPr lang="uk-UA" dirty="0"/>
              <a:t>Позбавлення посади </a:t>
            </a:r>
          </a:p>
          <a:p>
            <a:pPr marL="342900" indent="-342900">
              <a:buFont typeface="Arial" panose="020B0604020202020204" pitchFamily="34" charset="0"/>
              <a:buChar char="•"/>
            </a:pPr>
            <a:r>
              <a:rPr lang="uk-UA" dirty="0"/>
              <a:t>Вибір покарання відповідно до їх шкідливих впливів</a:t>
            </a:r>
            <a:endParaRPr lang="en-US" dirty="0"/>
          </a:p>
        </p:txBody>
      </p:sp>
      <p:sp>
        <p:nvSpPr>
          <p:cNvPr id="3" name="Slide Number Placeholder 2">
            <a:extLst>
              <a:ext uri="{FF2B5EF4-FFF2-40B4-BE49-F238E27FC236}">
                <a16:creationId xmlns:a16="http://schemas.microsoft.com/office/drawing/2014/main" id="{4302C321-51E3-42FB-272E-92F2DCF5A916}"/>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12</a:t>
            </a:fld>
            <a:endParaRPr lang="en-US" dirty="0"/>
          </a:p>
        </p:txBody>
      </p:sp>
      <p:pic>
        <p:nvPicPr>
          <p:cNvPr id="12" name="Picture 4" descr="Controlling Corruption: Klitgaard, Robert: 9780520074088: Amazon.com: Books">
            <a:extLst>
              <a:ext uri="{FF2B5EF4-FFF2-40B4-BE49-F238E27FC236}">
                <a16:creationId xmlns:a16="http://schemas.microsoft.com/office/drawing/2014/main" id="{2E0881A9-3D82-4429-852B-0F6810BC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33" y="0"/>
            <a:ext cx="441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66255" y="1158794"/>
            <a:ext cx="4738255" cy="4014216"/>
          </a:xfrm>
          <a:noFill/>
        </p:spPr>
        <p:txBody>
          <a:bodyPr>
            <a:normAutofit/>
          </a:bodyPr>
          <a:lstStyle/>
          <a:p>
            <a:r>
              <a:rPr lang="uk-UA" sz="6000" dirty="0"/>
              <a:t>Теорія колективної дії</a:t>
            </a:r>
            <a:endParaRPr lang="en-US" sz="6000"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2"/>
          </p:nvPr>
        </p:nvSpPr>
        <p:spPr>
          <a:xfrm>
            <a:off x="5253644" y="1280160"/>
            <a:ext cx="6167212" cy="5076190"/>
          </a:xfrm>
          <a:noFill/>
        </p:spPr>
        <p:txBody>
          <a:bodyPr vert="horz" lIns="91440" tIns="45720" rIns="91440" bIns="45720" rtlCol="0" anchor="t">
            <a:normAutofit/>
          </a:bodyPr>
          <a:lstStyle/>
          <a:p>
            <a:pPr algn="just"/>
            <a:r>
              <a:rPr lang="uk-UA" dirty="0"/>
              <a:t>Дає альтернативне пояснення, чому системна корупція часто зберігається всупереч антикорупційним реформам і є настільки живучою в деяких країнах, попри їхні спроби боротися з нею. </a:t>
            </a:r>
          </a:p>
          <a:p>
            <a:pPr algn="just"/>
            <a:r>
              <a:rPr lang="uk-UA" dirty="0"/>
              <a:t>Ця теорія розглядає системну корупцію як </a:t>
            </a:r>
            <a:r>
              <a:rPr lang="uk-UA" b="1" dirty="0">
                <a:solidFill>
                  <a:srgbClr val="E77FA7"/>
                </a:solidFill>
              </a:rPr>
              <a:t>колективну проблему</a:t>
            </a:r>
            <a:r>
              <a:rPr lang="uk-UA" dirty="0">
                <a:solidFill>
                  <a:srgbClr val="8C6361"/>
                </a:solidFill>
              </a:rPr>
              <a:t>, </a:t>
            </a:r>
            <a:r>
              <a:rPr lang="uk-UA" dirty="0"/>
              <a:t>оскільки люди раціоналізують власну поведінку й </a:t>
            </a:r>
            <a:r>
              <a:rPr lang="uk-UA" b="1" dirty="0">
                <a:solidFill>
                  <a:srgbClr val="E77FA7"/>
                </a:solidFill>
              </a:rPr>
              <a:t>обирають тактику дій на основі уявлення, що інші будуть робити</a:t>
            </a:r>
            <a:r>
              <a:rPr lang="uk-UA" dirty="0">
                <a:solidFill>
                  <a:srgbClr val="E77FA7"/>
                </a:solidFill>
              </a:rPr>
              <a:t> </a:t>
            </a:r>
            <a:r>
              <a:rPr lang="uk-UA" dirty="0"/>
              <a:t>в подібній ситуації</a:t>
            </a:r>
          </a:p>
          <a:p>
            <a:pPr algn="just"/>
            <a:endParaRPr lang="uk-UA" dirty="0"/>
          </a:p>
        </p:txBody>
      </p:sp>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64594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номера слайда 4">
            <a:extLst>
              <a:ext uri="{FF2B5EF4-FFF2-40B4-BE49-F238E27FC236}">
                <a16:creationId xmlns:a16="http://schemas.microsoft.com/office/drawing/2014/main" id="{1630943C-3326-480D-8E84-368AD27AE95D}"/>
              </a:ext>
            </a:extLst>
          </p:cNvPr>
          <p:cNvSpPr>
            <a:spLocks noGrp="1"/>
          </p:cNvSpPr>
          <p:nvPr>
            <p:ph type="sldNum" sz="quarter" idx="11"/>
          </p:nvPr>
        </p:nvSpPr>
        <p:spPr/>
        <p:txBody>
          <a:bodyPr/>
          <a:lstStyle/>
          <a:p>
            <a:fld id="{294A09A9-5501-47C1-A89A-A340965A2BE2}" type="slidenum">
              <a:rPr lang="en-US" smtClean="0"/>
              <a:pPr/>
              <a:t>14</a:t>
            </a:fld>
            <a:endParaRPr lang="en-US" dirty="0"/>
          </a:p>
        </p:txBody>
      </p:sp>
      <p:pic>
        <p:nvPicPr>
          <p:cNvPr id="6" name="Рисунок 5">
            <a:extLst>
              <a:ext uri="{FF2B5EF4-FFF2-40B4-BE49-F238E27FC236}">
                <a16:creationId xmlns:a16="http://schemas.microsoft.com/office/drawing/2014/main" id="{8F98371C-41F2-4191-B8F9-DAF95A8E8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133" y="2201333"/>
            <a:ext cx="7399867" cy="4698328"/>
          </a:xfrm>
          <a:prstGeom prst="rect">
            <a:avLst/>
          </a:prstGeom>
        </p:spPr>
      </p:pic>
      <p:sp>
        <p:nvSpPr>
          <p:cNvPr id="8" name="TextBox 7">
            <a:extLst>
              <a:ext uri="{FF2B5EF4-FFF2-40B4-BE49-F238E27FC236}">
                <a16:creationId xmlns:a16="http://schemas.microsoft.com/office/drawing/2014/main" id="{BCA045D4-4177-4179-8BE8-7761FB0100E3}"/>
              </a:ext>
            </a:extLst>
          </p:cNvPr>
          <p:cNvSpPr txBox="1"/>
          <p:nvPr/>
        </p:nvSpPr>
        <p:spPr>
          <a:xfrm>
            <a:off x="5229606" y="268821"/>
            <a:ext cx="6867144" cy="1754326"/>
          </a:xfrm>
          <a:prstGeom prst="rect">
            <a:avLst/>
          </a:prstGeom>
          <a:noFill/>
        </p:spPr>
        <p:txBody>
          <a:bodyPr wrap="square">
            <a:spAutoFit/>
          </a:bodyPr>
          <a:lstStyle/>
          <a:p>
            <a:pPr algn="ctr"/>
            <a:r>
              <a:rPr lang="ru-RU" sz="3600" b="1" dirty="0">
                <a:ln w="0"/>
                <a:solidFill>
                  <a:srgbClr val="8C6361"/>
                </a:solidFill>
                <a:effectLst>
                  <a:outerShdw blurRad="38100" dist="25400" dir="5400000" algn="ctr" rotWithShape="0">
                    <a:srgbClr val="6E747A">
                      <a:alpha val="43000"/>
                    </a:srgbClr>
                  </a:outerShdw>
                </a:effectLst>
              </a:rPr>
              <a:t>«Ну, </a:t>
            </a:r>
            <a:r>
              <a:rPr lang="ru-RU" sz="3600" b="1" dirty="0" err="1">
                <a:ln w="0"/>
                <a:solidFill>
                  <a:srgbClr val="8C6361"/>
                </a:solidFill>
                <a:effectLst>
                  <a:outerShdw blurRad="38100" dist="25400" dir="5400000" algn="ctr" rotWithShape="0">
                    <a:srgbClr val="6E747A">
                      <a:alpha val="43000"/>
                    </a:srgbClr>
                  </a:outerShdw>
                </a:effectLst>
              </a:rPr>
              <a:t>якщо</a:t>
            </a:r>
            <a:r>
              <a:rPr lang="ru-RU" sz="3600" b="1" dirty="0">
                <a:ln w="0"/>
                <a:solidFill>
                  <a:srgbClr val="8C6361"/>
                </a:solidFill>
                <a:effectLst>
                  <a:outerShdw blurRad="38100" dist="25400" dir="5400000" algn="ctr" rotWithShape="0">
                    <a:srgbClr val="6E747A">
                      <a:alpha val="43000"/>
                    </a:srgbClr>
                  </a:outerShdw>
                </a:effectLst>
              </a:rPr>
              <a:t> </a:t>
            </a:r>
            <a:r>
              <a:rPr lang="ru-RU" sz="3600" b="1" dirty="0" err="1">
                <a:ln w="0"/>
                <a:solidFill>
                  <a:srgbClr val="8C6361"/>
                </a:solidFill>
                <a:effectLst>
                  <a:outerShdw blurRad="38100" dist="25400" dir="5400000" algn="ctr" rotWithShape="0">
                    <a:srgbClr val="6E747A">
                      <a:alpha val="43000"/>
                    </a:srgbClr>
                  </a:outerShdw>
                </a:effectLst>
              </a:rPr>
              <a:t>всі</a:t>
            </a:r>
            <a:r>
              <a:rPr lang="ru-RU" sz="3600" b="1" dirty="0">
                <a:ln w="0"/>
                <a:solidFill>
                  <a:srgbClr val="8C6361"/>
                </a:solidFill>
                <a:effectLst>
                  <a:outerShdw blurRad="38100" dist="25400" dir="5400000" algn="ctr" rotWithShape="0">
                    <a:srgbClr val="6E747A">
                      <a:alpha val="43000"/>
                    </a:srgbClr>
                  </a:outerShdw>
                </a:effectLst>
              </a:rPr>
              <a:t> </a:t>
            </a:r>
            <a:r>
              <a:rPr lang="ru-RU" sz="3600" b="1" dirty="0" err="1">
                <a:ln w="0"/>
                <a:solidFill>
                  <a:srgbClr val="8C6361"/>
                </a:solidFill>
                <a:effectLst>
                  <a:outerShdw blurRad="38100" dist="25400" dir="5400000" algn="ctr" rotWithShape="0">
                    <a:srgbClr val="6E747A">
                      <a:alpha val="43000"/>
                    </a:srgbClr>
                  </a:outerShdw>
                </a:effectLst>
              </a:rPr>
              <a:t>навколо</a:t>
            </a:r>
            <a:r>
              <a:rPr lang="ru-RU" sz="3600" b="1" dirty="0">
                <a:ln w="0"/>
                <a:solidFill>
                  <a:srgbClr val="8C6361"/>
                </a:solidFill>
                <a:effectLst>
                  <a:outerShdw blurRad="38100" dist="25400" dir="5400000" algn="ctr" rotWithShape="0">
                    <a:srgbClr val="6E747A">
                      <a:alpha val="43000"/>
                    </a:srgbClr>
                  </a:outerShdw>
                </a:effectLst>
              </a:rPr>
              <a:t> </a:t>
            </a:r>
            <a:r>
              <a:rPr lang="ru-RU" sz="3600" b="1" dirty="0" err="1">
                <a:ln w="0"/>
                <a:solidFill>
                  <a:srgbClr val="8C6361"/>
                </a:solidFill>
                <a:effectLst>
                  <a:outerShdw blurRad="38100" dist="25400" dir="5400000" algn="ctr" rotWithShape="0">
                    <a:srgbClr val="6E747A">
                      <a:alpha val="43000"/>
                    </a:srgbClr>
                  </a:outerShdw>
                </a:effectLst>
              </a:rPr>
              <a:t>здаються</a:t>
            </a:r>
            <a:r>
              <a:rPr lang="ru-RU" sz="3600" b="1" dirty="0">
                <a:ln w="0"/>
                <a:solidFill>
                  <a:srgbClr val="8C6361"/>
                </a:solidFill>
                <a:effectLst>
                  <a:outerShdw blurRad="38100" dist="25400" dir="5400000" algn="ctr" rotWithShape="0">
                    <a:srgbClr val="6E747A">
                      <a:alpha val="43000"/>
                    </a:srgbClr>
                  </a:outerShdw>
                </a:effectLst>
              </a:rPr>
              <a:t> </a:t>
            </a:r>
            <a:r>
              <a:rPr lang="ru-RU" sz="3600" b="1" dirty="0" err="1">
                <a:ln w="0"/>
                <a:solidFill>
                  <a:srgbClr val="8C6361"/>
                </a:solidFill>
                <a:effectLst>
                  <a:outerShdw blurRad="38100" dist="25400" dir="5400000" algn="ctr" rotWithShape="0">
                    <a:srgbClr val="6E747A">
                      <a:alpha val="43000"/>
                    </a:srgbClr>
                  </a:outerShdw>
                </a:effectLst>
              </a:rPr>
              <a:t>корумпованими</a:t>
            </a:r>
            <a:r>
              <a:rPr lang="ru-RU" sz="3600" b="1" dirty="0">
                <a:ln w="0"/>
                <a:solidFill>
                  <a:srgbClr val="8C6361"/>
                </a:solidFill>
                <a:effectLst>
                  <a:outerShdw blurRad="38100" dist="25400" dir="5400000" algn="ctr" rotWithShape="0">
                    <a:srgbClr val="6E747A">
                      <a:alpha val="43000"/>
                    </a:srgbClr>
                  </a:outerShdw>
                </a:effectLst>
              </a:rPr>
              <a:t>, то </a:t>
            </a:r>
            <a:r>
              <a:rPr lang="ru-RU" sz="3600" b="1" dirty="0" err="1">
                <a:ln w="0"/>
                <a:solidFill>
                  <a:srgbClr val="8C6361"/>
                </a:solidFill>
                <a:effectLst>
                  <a:outerShdw blurRad="38100" dist="25400" dir="5400000" algn="ctr" rotWithShape="0">
                    <a:srgbClr val="6E747A">
                      <a:alpha val="43000"/>
                    </a:srgbClr>
                  </a:outerShdw>
                </a:effectLst>
              </a:rPr>
              <a:t>чому</a:t>
            </a:r>
            <a:r>
              <a:rPr lang="ru-RU" sz="3600" b="1" dirty="0">
                <a:ln w="0"/>
                <a:solidFill>
                  <a:srgbClr val="8C6361"/>
                </a:solidFill>
                <a:effectLst>
                  <a:outerShdw blurRad="38100" dist="25400" dir="5400000" algn="ctr" rotWithShape="0">
                    <a:srgbClr val="6E747A">
                      <a:alpha val="43000"/>
                    </a:srgbClr>
                  </a:outerShdw>
                </a:effectLst>
              </a:rPr>
              <a:t> </a:t>
            </a:r>
            <a:r>
              <a:rPr lang="ru-RU" sz="3600" b="1" dirty="0" err="1">
                <a:ln w="0"/>
                <a:solidFill>
                  <a:srgbClr val="8C6361"/>
                </a:solidFill>
                <a:effectLst>
                  <a:outerShdw blurRad="38100" dist="25400" dir="5400000" algn="ctr" rotWithShape="0">
                    <a:srgbClr val="6E747A">
                      <a:alpha val="43000"/>
                    </a:srgbClr>
                  </a:outerShdw>
                </a:effectLst>
              </a:rPr>
              <a:t>мені</a:t>
            </a:r>
            <a:r>
              <a:rPr lang="ru-RU" sz="3600" b="1" dirty="0">
                <a:ln w="0"/>
                <a:solidFill>
                  <a:srgbClr val="8C6361"/>
                </a:solidFill>
                <a:effectLst>
                  <a:outerShdw blurRad="38100" dist="25400" dir="5400000" algn="ctr" rotWithShape="0">
                    <a:srgbClr val="6E747A">
                      <a:alpha val="43000"/>
                    </a:srgbClr>
                  </a:outerShdw>
                </a:effectLst>
              </a:rPr>
              <a:t> не бути </a:t>
            </a:r>
            <a:r>
              <a:rPr lang="ru-RU" sz="3600" b="1" dirty="0" err="1">
                <a:ln w="0"/>
                <a:solidFill>
                  <a:srgbClr val="8C6361"/>
                </a:solidFill>
                <a:effectLst>
                  <a:outerShdw blurRad="38100" dist="25400" dir="5400000" algn="ctr" rotWithShape="0">
                    <a:srgbClr val="6E747A">
                      <a:alpha val="43000"/>
                    </a:srgbClr>
                  </a:outerShdw>
                </a:effectLst>
              </a:rPr>
              <a:t>корумпованим</a:t>
            </a:r>
            <a:r>
              <a:rPr lang="ru-RU" sz="3600" b="1" dirty="0">
                <a:ln w="0"/>
                <a:solidFill>
                  <a:srgbClr val="8C6361"/>
                </a:solidFill>
                <a:effectLst>
                  <a:outerShdw blurRad="38100" dist="25400" dir="5400000" algn="ctr" rotWithShape="0">
                    <a:srgbClr val="6E747A">
                      <a:alpha val="43000"/>
                    </a:srgbClr>
                  </a:outerShdw>
                </a:effectLst>
              </a:rPr>
              <a:t>?»</a:t>
            </a:r>
            <a:endParaRPr lang="uk-UA" sz="3600" b="1" dirty="0">
              <a:ln w="0"/>
              <a:solidFill>
                <a:srgbClr val="8C6361"/>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AD687906-4904-4E9A-87BA-2203F0857C8D}"/>
              </a:ext>
            </a:extLst>
          </p:cNvPr>
          <p:cNvSpPr txBox="1"/>
          <p:nvPr/>
        </p:nvSpPr>
        <p:spPr>
          <a:xfrm>
            <a:off x="592666" y="1016337"/>
            <a:ext cx="3386667" cy="3785652"/>
          </a:xfrm>
          <a:prstGeom prst="rect">
            <a:avLst/>
          </a:prstGeom>
          <a:noFill/>
        </p:spPr>
        <p:txBody>
          <a:bodyPr wrap="square">
            <a:spAutoFit/>
          </a:bodyPr>
          <a:lstStyle/>
          <a:p>
            <a:pPr algn="just"/>
            <a:r>
              <a:rPr lang="ru-RU" sz="2400" dirty="0">
                <a:solidFill>
                  <a:schemeClr val="bg1"/>
                </a:solidFill>
              </a:rPr>
              <a:t>Доки </a:t>
            </a:r>
            <a:r>
              <a:rPr lang="ru-RU" sz="2400" dirty="0" err="1">
                <a:solidFill>
                  <a:schemeClr val="bg1"/>
                </a:solidFill>
              </a:rPr>
              <a:t>корумпована</a:t>
            </a:r>
            <a:r>
              <a:rPr lang="ru-RU" sz="2400" dirty="0">
                <a:solidFill>
                  <a:schemeClr val="bg1"/>
                </a:solidFill>
              </a:rPr>
              <a:t> </a:t>
            </a:r>
            <a:r>
              <a:rPr lang="ru-RU" sz="2400" dirty="0" err="1">
                <a:solidFill>
                  <a:schemeClr val="bg1"/>
                </a:solidFill>
              </a:rPr>
              <a:t>поведінка</a:t>
            </a:r>
            <a:r>
              <a:rPr lang="ru-RU" sz="2400" dirty="0">
                <a:solidFill>
                  <a:schemeClr val="bg1"/>
                </a:solidFill>
              </a:rPr>
              <a:t> є </a:t>
            </a:r>
            <a:r>
              <a:rPr lang="ru-RU" sz="2400" dirty="0" err="1">
                <a:solidFill>
                  <a:schemeClr val="bg1"/>
                </a:solidFill>
              </a:rPr>
              <a:t>очікуваною</a:t>
            </a:r>
            <a:r>
              <a:rPr lang="ru-RU" sz="2400" dirty="0">
                <a:solidFill>
                  <a:schemeClr val="bg1"/>
                </a:solidFill>
              </a:rPr>
              <a:t>, </a:t>
            </a:r>
            <a:r>
              <a:rPr lang="ru-RU" sz="2400" dirty="0" err="1">
                <a:solidFill>
                  <a:schemeClr val="bg1"/>
                </a:solidFill>
              </a:rPr>
              <a:t>слід</a:t>
            </a:r>
            <a:r>
              <a:rPr lang="ru-RU" sz="2400" dirty="0">
                <a:solidFill>
                  <a:schemeClr val="bg1"/>
                </a:solidFill>
              </a:rPr>
              <a:t> </a:t>
            </a:r>
            <a:r>
              <a:rPr lang="ru-RU" sz="2400" dirty="0" err="1">
                <a:solidFill>
                  <a:schemeClr val="bg1"/>
                </a:solidFill>
              </a:rPr>
              <a:t>чекати</a:t>
            </a:r>
            <a:r>
              <a:rPr lang="ru-RU" sz="2400" dirty="0">
                <a:solidFill>
                  <a:schemeClr val="bg1"/>
                </a:solidFill>
              </a:rPr>
              <a:t>, </a:t>
            </a:r>
            <a:r>
              <a:rPr lang="ru-RU" sz="2400" dirty="0" err="1">
                <a:solidFill>
                  <a:schemeClr val="bg1"/>
                </a:solidFill>
              </a:rPr>
              <a:t>що</a:t>
            </a:r>
            <a:r>
              <a:rPr lang="ru-RU" sz="2400" dirty="0">
                <a:solidFill>
                  <a:schemeClr val="bg1"/>
                </a:solidFill>
              </a:rPr>
              <a:t> абсолютно </a:t>
            </a:r>
            <a:r>
              <a:rPr lang="ru-RU" sz="2400" dirty="0" err="1">
                <a:solidFill>
                  <a:schemeClr val="bg1"/>
                </a:solidFill>
              </a:rPr>
              <a:t>всі</a:t>
            </a:r>
            <a:r>
              <a:rPr lang="ru-RU" sz="2400" dirty="0">
                <a:solidFill>
                  <a:schemeClr val="bg1"/>
                </a:solidFill>
              </a:rPr>
              <a:t> </a:t>
            </a:r>
            <a:r>
              <a:rPr lang="ru-RU" sz="2400" dirty="0" err="1">
                <a:solidFill>
                  <a:schemeClr val="bg1"/>
                </a:solidFill>
              </a:rPr>
              <a:t>будуть</a:t>
            </a:r>
            <a:r>
              <a:rPr lang="ru-RU" sz="2400" dirty="0">
                <a:solidFill>
                  <a:schemeClr val="bg1"/>
                </a:solidFill>
              </a:rPr>
              <a:t> </a:t>
            </a:r>
            <a:r>
              <a:rPr lang="ru-RU" sz="2400" dirty="0" err="1">
                <a:solidFill>
                  <a:schemeClr val="bg1"/>
                </a:solidFill>
              </a:rPr>
              <a:t>діяти</a:t>
            </a:r>
            <a:r>
              <a:rPr lang="ru-RU" sz="2400" dirty="0">
                <a:solidFill>
                  <a:schemeClr val="bg1"/>
                </a:solidFill>
              </a:rPr>
              <a:t> </a:t>
            </a:r>
            <a:r>
              <a:rPr lang="ru-RU" sz="2400" dirty="0" err="1">
                <a:solidFill>
                  <a:schemeClr val="bg1"/>
                </a:solidFill>
              </a:rPr>
              <a:t>саме</a:t>
            </a:r>
            <a:r>
              <a:rPr lang="ru-RU" sz="2400" dirty="0">
                <a:solidFill>
                  <a:schemeClr val="bg1"/>
                </a:solidFill>
              </a:rPr>
              <a:t> так. </a:t>
            </a:r>
            <a:r>
              <a:rPr lang="ru-RU" sz="2400" dirty="0" err="1">
                <a:solidFill>
                  <a:schemeClr val="bg1"/>
                </a:solidFill>
              </a:rPr>
              <a:t>Тобто</a:t>
            </a:r>
            <a:r>
              <a:rPr lang="ru-RU" sz="2400" dirty="0">
                <a:solidFill>
                  <a:schemeClr val="bg1"/>
                </a:solidFill>
              </a:rPr>
              <a:t>, </a:t>
            </a:r>
            <a:r>
              <a:rPr lang="ru-RU" sz="2400" dirty="0" err="1">
                <a:solidFill>
                  <a:schemeClr val="bg1"/>
                </a:solidFill>
              </a:rPr>
              <a:t>якщо</a:t>
            </a:r>
            <a:r>
              <a:rPr lang="ru-RU" sz="2400" dirty="0">
                <a:solidFill>
                  <a:schemeClr val="bg1"/>
                </a:solidFill>
              </a:rPr>
              <a:t> </a:t>
            </a:r>
            <a:r>
              <a:rPr lang="ru-RU" sz="2400" dirty="0" err="1">
                <a:solidFill>
                  <a:schemeClr val="bg1"/>
                </a:solidFill>
              </a:rPr>
              <a:t>громадяни</a:t>
            </a:r>
            <a:r>
              <a:rPr lang="ru-RU" sz="2400" dirty="0">
                <a:solidFill>
                  <a:schemeClr val="bg1"/>
                </a:solidFill>
              </a:rPr>
              <a:t> </a:t>
            </a:r>
            <a:r>
              <a:rPr lang="ru-RU" sz="2400" dirty="0" err="1">
                <a:solidFill>
                  <a:schemeClr val="bg1"/>
                </a:solidFill>
              </a:rPr>
              <a:t>впевнені</a:t>
            </a:r>
            <a:r>
              <a:rPr lang="ru-RU" sz="2400" dirty="0">
                <a:solidFill>
                  <a:schemeClr val="bg1"/>
                </a:solidFill>
              </a:rPr>
              <a:t>, </a:t>
            </a:r>
            <a:r>
              <a:rPr lang="ru-RU" sz="2400" dirty="0" err="1">
                <a:solidFill>
                  <a:schemeClr val="bg1"/>
                </a:solidFill>
              </a:rPr>
              <a:t>що</a:t>
            </a:r>
            <a:r>
              <a:rPr lang="ru-RU" sz="2400" dirty="0">
                <a:solidFill>
                  <a:schemeClr val="bg1"/>
                </a:solidFill>
              </a:rPr>
              <a:t> за </a:t>
            </a:r>
            <a:r>
              <a:rPr lang="ru-RU" sz="2400" dirty="0" err="1">
                <a:solidFill>
                  <a:schemeClr val="bg1"/>
                </a:solidFill>
              </a:rPr>
              <a:t>можливості</a:t>
            </a:r>
            <a:r>
              <a:rPr lang="ru-RU" sz="2400" dirty="0">
                <a:solidFill>
                  <a:schemeClr val="bg1"/>
                </a:solidFill>
              </a:rPr>
              <a:t> </a:t>
            </a:r>
            <a:r>
              <a:rPr lang="ru-RU" sz="2400" dirty="0" err="1">
                <a:solidFill>
                  <a:schemeClr val="bg1"/>
                </a:solidFill>
              </a:rPr>
              <a:t>інші</a:t>
            </a:r>
            <a:r>
              <a:rPr lang="ru-RU" sz="2400" dirty="0">
                <a:solidFill>
                  <a:schemeClr val="bg1"/>
                </a:solidFill>
              </a:rPr>
              <a:t> </a:t>
            </a:r>
            <a:r>
              <a:rPr lang="ru-RU" sz="2400" dirty="0" err="1">
                <a:solidFill>
                  <a:schemeClr val="bg1"/>
                </a:solidFill>
              </a:rPr>
              <a:t>будуть</a:t>
            </a:r>
            <a:r>
              <a:rPr lang="ru-RU" sz="2400" dirty="0">
                <a:solidFill>
                  <a:schemeClr val="bg1"/>
                </a:solidFill>
              </a:rPr>
              <a:t> </a:t>
            </a:r>
            <a:r>
              <a:rPr lang="ru-RU" sz="2400" dirty="0" err="1">
                <a:solidFill>
                  <a:schemeClr val="bg1"/>
                </a:solidFill>
              </a:rPr>
              <a:t>долучатися</a:t>
            </a:r>
            <a:r>
              <a:rPr lang="ru-RU" sz="2400" dirty="0">
                <a:solidFill>
                  <a:schemeClr val="bg1"/>
                </a:solidFill>
              </a:rPr>
              <a:t> до </a:t>
            </a:r>
            <a:r>
              <a:rPr lang="ru-RU" sz="2400" dirty="0" err="1">
                <a:solidFill>
                  <a:schemeClr val="bg1"/>
                </a:solidFill>
              </a:rPr>
              <a:t>корупційних</a:t>
            </a:r>
            <a:r>
              <a:rPr lang="ru-RU" sz="2400" dirty="0">
                <a:solidFill>
                  <a:schemeClr val="bg1"/>
                </a:solidFill>
              </a:rPr>
              <a:t> практик.</a:t>
            </a:r>
          </a:p>
        </p:txBody>
      </p:sp>
    </p:spTree>
    <p:extLst>
      <p:ext uri="{BB962C8B-B14F-4D97-AF65-F5344CB8AC3E}">
        <p14:creationId xmlns:p14="http://schemas.microsoft.com/office/powerpoint/2010/main" val="37950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246B-8AB7-A0C9-C6DD-5D9F49D5BC37}"/>
              </a:ext>
            </a:extLst>
          </p:cNvPr>
          <p:cNvSpPr>
            <a:spLocks noGrp="1"/>
          </p:cNvSpPr>
          <p:nvPr>
            <p:ph type="title"/>
          </p:nvPr>
        </p:nvSpPr>
        <p:spPr>
          <a:xfrm>
            <a:off x="599313" y="2324100"/>
            <a:ext cx="11164062" cy="4305300"/>
          </a:xfrm>
        </p:spPr>
        <p:txBody>
          <a:bodyPr>
            <a:noAutofit/>
          </a:bodyPr>
          <a:lstStyle/>
          <a:p>
            <a:r>
              <a:rPr lang="uk-UA" sz="2400" dirty="0">
                <a:solidFill>
                  <a:schemeClr val="tx1"/>
                </a:solidFill>
              </a:rPr>
              <a:t>Важливо зазначити, що так відбувається, навіть якщо більшість учасників не толерує корупції та морально засуджує </a:t>
            </a:r>
            <a:r>
              <a:rPr lang="uk-UA" sz="2400" dirty="0" err="1">
                <a:solidFill>
                  <a:schemeClr val="tx1"/>
                </a:solidFill>
              </a:rPr>
              <a:t>корупційні</a:t>
            </a:r>
            <a:r>
              <a:rPr lang="uk-UA" sz="2400" dirty="0">
                <a:solidFill>
                  <a:schemeClr val="tx1"/>
                </a:solidFill>
              </a:rPr>
              <a:t> практики, а також усвідомлює, що суспільство зазнає довгострокових втрат від цього.                              </a:t>
            </a:r>
            <a:br>
              <a:rPr lang="uk-UA" sz="2400" dirty="0">
                <a:solidFill>
                  <a:schemeClr val="tx1"/>
                </a:solidFill>
              </a:rPr>
            </a:br>
            <a:br>
              <a:rPr lang="uk-UA" sz="2400" dirty="0">
                <a:solidFill>
                  <a:schemeClr val="tx1"/>
                </a:solidFill>
              </a:rPr>
            </a:br>
            <a:r>
              <a:rPr lang="uk-UA" sz="2400" dirty="0">
                <a:solidFill>
                  <a:schemeClr val="tx1"/>
                </a:solidFill>
              </a:rPr>
              <a:t>Тобто люди розуміють, що </a:t>
            </a:r>
            <a:r>
              <a:rPr lang="uk-UA" sz="2400" b="1" dirty="0">
                <a:solidFill>
                  <a:srgbClr val="E77FA7"/>
                </a:solidFill>
              </a:rPr>
              <a:t>масово поширена корупція </a:t>
            </a:r>
            <a:r>
              <a:rPr lang="uk-UA" sz="2400" dirty="0">
                <a:solidFill>
                  <a:srgbClr val="E77FA7"/>
                </a:solidFill>
              </a:rPr>
              <a:t>– </a:t>
            </a:r>
            <a:r>
              <a:rPr lang="uk-UA" sz="2400" b="1" dirty="0">
                <a:solidFill>
                  <a:srgbClr val="E77FA7"/>
                </a:solidFill>
              </a:rPr>
              <a:t>це погано</a:t>
            </a:r>
            <a:r>
              <a:rPr lang="uk-UA" sz="2400" dirty="0">
                <a:solidFill>
                  <a:schemeClr val="tx1"/>
                </a:solidFill>
              </a:rPr>
              <a:t>, але теж йдуть на недоброчесні дії, бо вважають, що «</a:t>
            </a:r>
            <a:r>
              <a:rPr lang="uk-UA" sz="2400" b="1" dirty="0">
                <a:solidFill>
                  <a:srgbClr val="0070C0"/>
                </a:solidFill>
              </a:rPr>
              <a:t>немає сенсу бути єдиною чесною людиною</a:t>
            </a:r>
            <a:r>
              <a:rPr lang="uk-UA" sz="2400" dirty="0">
                <a:solidFill>
                  <a:srgbClr val="0070C0"/>
                </a:solidFill>
              </a:rPr>
              <a:t> </a:t>
            </a:r>
            <a:r>
              <a:rPr lang="uk-UA" sz="2400" b="1" dirty="0">
                <a:solidFill>
                  <a:srgbClr val="0070C0"/>
                </a:solidFill>
              </a:rPr>
              <a:t>в корумпованій системі</a:t>
            </a:r>
            <a:r>
              <a:rPr lang="uk-UA" sz="2400" dirty="0">
                <a:solidFill>
                  <a:schemeClr val="tx1"/>
                </a:solidFill>
              </a:rPr>
              <a:t>.</a:t>
            </a:r>
            <a:br>
              <a:rPr lang="uk-UA" sz="2400" dirty="0">
                <a:solidFill>
                  <a:schemeClr val="tx1"/>
                </a:solidFill>
              </a:rPr>
            </a:br>
            <a:endParaRPr lang="en-US" sz="2400" dirty="0">
              <a:solidFill>
                <a:schemeClr val="tx1"/>
              </a:solidFill>
            </a:endParaRPr>
          </a:p>
        </p:txBody>
      </p:sp>
      <p:sp>
        <p:nvSpPr>
          <p:cNvPr id="4" name="Slide Number Placeholder 3">
            <a:extLst>
              <a:ext uri="{FF2B5EF4-FFF2-40B4-BE49-F238E27FC236}">
                <a16:creationId xmlns:a16="http://schemas.microsoft.com/office/drawing/2014/main" id="{19451A59-0D86-B758-5926-53062622A5E7}"/>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15</a:t>
            </a:fld>
            <a:endParaRPr lang="en-US" dirty="0"/>
          </a:p>
        </p:txBody>
      </p:sp>
      <p:pic>
        <p:nvPicPr>
          <p:cNvPr id="11" name="Picture 2" descr="Чем «белая ворона» отличается от нонконформиста | Деловые игры, тренинги и  фасилитации от ManGO! Games">
            <a:extLst>
              <a:ext uri="{FF2B5EF4-FFF2-40B4-BE49-F238E27FC236}">
                <a16:creationId xmlns:a16="http://schemas.microsoft.com/office/drawing/2014/main" id="{643D25F7-45F8-4C34-AB80-30A2D10B295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800" b="81200" l="8900" r="90000">
                        <a14:foregroundMark x1="14800" y1="43200" x2="8900" y2="55600"/>
                        <a14:foregroundMark x1="8900" y1="55600" x2="12300" y2="73600"/>
                        <a14:foregroundMark x1="12300" y1="73600" x2="16100" y2="50800"/>
                        <a14:foregroundMark x1="16100" y1="50800" x2="11900" y2="41400"/>
                        <a14:foregroundMark x1="46600" y1="46000" x2="46500" y2="70600"/>
                        <a14:foregroundMark x1="46500" y1="70600" x2="53800" y2="65000"/>
                        <a14:foregroundMark x1="53800" y1="65000" x2="52700" y2="45000"/>
                        <a14:foregroundMark x1="52700" y1="45000" x2="51100" y2="43800"/>
                        <a14:foregroundMark x1="35500" y1="48200" x2="34500" y2="45200"/>
                        <a14:foregroundMark x1="67700" y1="39400" x2="58600" y2="58400"/>
                        <a14:foregroundMark x1="58600" y1="58400" x2="63700" y2="75200"/>
                        <a14:foregroundMark x1="63700" y1="75200" x2="70400" y2="56600"/>
                        <a14:foregroundMark x1="70400" y1="56600" x2="65300" y2="42600"/>
                        <a14:foregroundMark x1="65300" y1="42600" x2="62500" y2="42000"/>
                        <a14:foregroundMark x1="87500" y1="43200" x2="76400" y2="61800"/>
                        <a14:foregroundMark x1="76400" y1="61800" x2="82200" y2="81200"/>
                        <a14:foregroundMark x1="82200" y1="81200" x2="89000" y2="65200"/>
                        <a14:foregroundMark x1="89000" y1="65200" x2="85800" y2="46600"/>
                        <a14:foregroundMark x1="85800" y1="46600" x2="83500" y2="45600"/>
                      </a14:backgroundRemoval>
                    </a14:imgEffect>
                  </a14:imgLayer>
                </a14:imgProps>
              </a:ext>
              <a:ext uri="{28A0092B-C50C-407E-A947-70E740481C1C}">
                <a14:useLocalDpi xmlns:a14="http://schemas.microsoft.com/office/drawing/2010/main" val="0"/>
              </a:ext>
            </a:extLst>
          </a:blip>
          <a:srcRect t="6102" b="15875"/>
          <a:stretch/>
        </p:blipFill>
        <p:spPr bwMode="auto">
          <a:xfrm>
            <a:off x="265938" y="-122110"/>
            <a:ext cx="6458711" cy="2287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8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F3EE20-53E0-0C62-809D-211B05B88043}"/>
              </a:ext>
            </a:extLst>
          </p:cNvPr>
          <p:cNvSpPr>
            <a:spLocks noGrp="1"/>
          </p:cNvSpPr>
          <p:nvPr>
            <p:ph sz="quarter" idx="12"/>
          </p:nvPr>
        </p:nvSpPr>
        <p:spPr>
          <a:xfrm>
            <a:off x="5810250" y="3328416"/>
            <a:ext cx="5695950" cy="2441448"/>
          </a:xfrm>
        </p:spPr>
        <p:txBody>
          <a:bodyPr>
            <a:normAutofit lnSpcReduction="10000"/>
          </a:bodyPr>
          <a:lstStyle/>
          <a:p>
            <a:pPr algn="just"/>
            <a:r>
              <a:rPr lang="ru-RU" dirty="0" err="1"/>
              <a:t>Найбільш</a:t>
            </a:r>
            <a:r>
              <a:rPr lang="ru-RU" dirty="0"/>
              <a:t> </a:t>
            </a:r>
            <a:r>
              <a:rPr lang="ru-RU" dirty="0" err="1"/>
              <a:t>дієвими</a:t>
            </a:r>
            <a:r>
              <a:rPr lang="ru-RU" dirty="0"/>
              <a:t> </a:t>
            </a:r>
            <a:r>
              <a:rPr lang="ru-RU" dirty="0" err="1"/>
              <a:t>прихильники</a:t>
            </a:r>
            <a:r>
              <a:rPr lang="ru-RU" dirty="0"/>
              <a:t> </a:t>
            </a:r>
            <a:r>
              <a:rPr lang="ru-RU" dirty="0" err="1"/>
              <a:t>цього</a:t>
            </a:r>
            <a:r>
              <a:rPr lang="ru-RU" dirty="0"/>
              <a:t> </a:t>
            </a:r>
            <a:r>
              <a:rPr lang="ru-RU" dirty="0" err="1"/>
              <a:t>підходу</a:t>
            </a:r>
            <a:r>
              <a:rPr lang="ru-RU" dirty="0"/>
              <a:t> </a:t>
            </a:r>
            <a:r>
              <a:rPr lang="ru-RU" dirty="0" err="1"/>
              <a:t>вважають</a:t>
            </a:r>
            <a:r>
              <a:rPr lang="ru-RU" dirty="0"/>
              <a:t> заходи, </a:t>
            </a:r>
            <a:r>
              <a:rPr lang="ru-RU" dirty="0" err="1"/>
              <a:t>які</a:t>
            </a:r>
            <a:r>
              <a:rPr lang="ru-RU" dirty="0"/>
              <a:t> </a:t>
            </a:r>
            <a:r>
              <a:rPr lang="ru-RU" dirty="0" err="1"/>
              <a:t>допоможуть</a:t>
            </a:r>
            <a:r>
              <a:rPr lang="ru-RU" dirty="0"/>
              <a:t> </a:t>
            </a:r>
            <a:r>
              <a:rPr lang="ru-RU" dirty="0" err="1"/>
              <a:t>зрозуміти</a:t>
            </a:r>
            <a:r>
              <a:rPr lang="ru-RU" dirty="0"/>
              <a:t>, </a:t>
            </a:r>
            <a:r>
              <a:rPr lang="ru-RU" dirty="0" err="1"/>
              <a:t>що</a:t>
            </a:r>
            <a:r>
              <a:rPr lang="ru-RU" dirty="0"/>
              <a:t> «в </a:t>
            </a:r>
            <a:r>
              <a:rPr lang="ru-RU" dirty="0" err="1"/>
              <a:t>місті</a:t>
            </a:r>
            <a:r>
              <a:rPr lang="ru-RU" dirty="0"/>
              <a:t> </a:t>
            </a:r>
            <a:r>
              <a:rPr lang="ru-RU" dirty="0" err="1"/>
              <a:t>нові</a:t>
            </a:r>
            <a:r>
              <a:rPr lang="ru-RU" dirty="0"/>
              <a:t> правила» та </a:t>
            </a:r>
            <a:r>
              <a:rPr lang="ru-RU" dirty="0" err="1"/>
              <a:t>переконати</a:t>
            </a:r>
            <a:r>
              <a:rPr lang="ru-RU" dirty="0"/>
              <a:t> людей, </a:t>
            </a:r>
            <a:r>
              <a:rPr lang="ru-RU" dirty="0" err="1"/>
              <a:t>що</a:t>
            </a:r>
            <a:r>
              <a:rPr lang="ru-RU" dirty="0"/>
              <a:t> </a:t>
            </a:r>
            <a:r>
              <a:rPr lang="ru-RU" dirty="0" err="1"/>
              <a:t>їхні</a:t>
            </a:r>
            <a:r>
              <a:rPr lang="ru-RU" dirty="0"/>
              <a:t> </a:t>
            </a:r>
            <a:r>
              <a:rPr lang="ru-RU" dirty="0" err="1"/>
              <a:t>співгромадяни</a:t>
            </a:r>
            <a:r>
              <a:rPr lang="ru-RU" dirty="0"/>
              <a:t> </a:t>
            </a:r>
            <a:r>
              <a:rPr lang="ru-RU" dirty="0" err="1"/>
              <a:t>будуть</a:t>
            </a:r>
            <a:r>
              <a:rPr lang="ru-RU" dirty="0"/>
              <a:t> </a:t>
            </a:r>
            <a:r>
              <a:rPr lang="ru-RU" dirty="0" err="1"/>
              <a:t>діяти</a:t>
            </a:r>
            <a:r>
              <a:rPr lang="ru-RU" dirty="0"/>
              <a:t> в </a:t>
            </a:r>
            <a:r>
              <a:rPr lang="ru-RU" dirty="0" err="1"/>
              <a:t>доброчесний</a:t>
            </a:r>
            <a:r>
              <a:rPr lang="ru-RU" dirty="0"/>
              <a:t> </a:t>
            </a:r>
            <a:r>
              <a:rPr lang="ru-RU" dirty="0" err="1"/>
              <a:t>спосіб</a:t>
            </a:r>
            <a:r>
              <a:rPr lang="ru-RU" dirty="0"/>
              <a:t>. </a:t>
            </a:r>
            <a:r>
              <a:rPr lang="ru-RU" dirty="0" err="1"/>
              <a:t>Відповідно</a:t>
            </a:r>
            <a:r>
              <a:rPr lang="ru-RU" dirty="0"/>
              <a:t>, </a:t>
            </a:r>
            <a:r>
              <a:rPr lang="ru-RU" dirty="0" err="1"/>
              <a:t>людина</a:t>
            </a:r>
            <a:r>
              <a:rPr lang="ru-RU" dirty="0"/>
              <a:t> </a:t>
            </a:r>
            <a:r>
              <a:rPr lang="ru-RU" dirty="0" err="1"/>
              <a:t>може</a:t>
            </a:r>
            <a:r>
              <a:rPr lang="ru-RU" dirty="0"/>
              <a:t> </a:t>
            </a:r>
            <a:r>
              <a:rPr lang="ru-RU" dirty="0" err="1"/>
              <a:t>чинити</a:t>
            </a:r>
            <a:r>
              <a:rPr lang="ru-RU" dirty="0"/>
              <a:t> так само </a:t>
            </a:r>
            <a:r>
              <a:rPr lang="ru-RU" dirty="0" err="1"/>
              <a:t>доброчесно</a:t>
            </a:r>
            <a:r>
              <a:rPr lang="ru-RU" dirty="0"/>
              <a:t>, не </a:t>
            </a:r>
            <a:r>
              <a:rPr lang="ru-RU" dirty="0" err="1"/>
              <a:t>програвши</a:t>
            </a:r>
            <a:r>
              <a:rPr lang="ru-RU" dirty="0"/>
              <a:t> </a:t>
            </a:r>
            <a:r>
              <a:rPr lang="ru-RU" dirty="0" err="1"/>
              <a:t>водночас</a:t>
            </a:r>
            <a:r>
              <a:rPr lang="ru-RU" dirty="0"/>
              <a:t>.</a:t>
            </a:r>
            <a:endParaRPr lang="uk-UA" dirty="0"/>
          </a:p>
          <a:p>
            <a:endParaRPr lang="en-US" dirty="0"/>
          </a:p>
        </p:txBody>
      </p:sp>
      <p:sp>
        <p:nvSpPr>
          <p:cNvPr id="3" name="Slide Number Placeholder 2">
            <a:extLst>
              <a:ext uri="{FF2B5EF4-FFF2-40B4-BE49-F238E27FC236}">
                <a16:creationId xmlns:a16="http://schemas.microsoft.com/office/drawing/2014/main" id="{B8F090ED-AB65-F860-A6D0-5F6E60E175E5}"/>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16</a:t>
            </a:fld>
            <a:endParaRPr lang="en-US" dirty="0"/>
          </a:p>
        </p:txBody>
      </p:sp>
      <p:pic>
        <p:nvPicPr>
          <p:cNvPr id="9" name="Місце для зображення 8">
            <a:extLst>
              <a:ext uri="{FF2B5EF4-FFF2-40B4-BE49-F238E27FC236}">
                <a16:creationId xmlns:a16="http://schemas.microsoft.com/office/drawing/2014/main" id="{7561B3AF-8B07-4F15-B555-42A01C6142D5}"/>
              </a:ext>
            </a:extLst>
          </p:cNvPr>
          <p:cNvPicPr>
            <a:picLocks noGrp="1" noChangeAspect="1"/>
          </p:cNvPicPr>
          <p:nvPr>
            <p:ph type="pic" sz="quarter" idx="13"/>
          </p:nvPr>
        </p:nvPicPr>
        <p:blipFill>
          <a:blip r:embed="rId3"/>
          <a:srcRect l="29475" r="29475"/>
          <a:stretch>
            <a:fillRect/>
          </a:stretch>
        </p:blipFill>
        <p:spPr>
          <a:xfrm>
            <a:off x="0" y="0"/>
            <a:ext cx="4433888" cy="6858000"/>
          </a:xfrm>
          <a:prstGeom prst="rect">
            <a:avLst/>
          </a:prstGeom>
        </p:spPr>
      </p:pic>
      <p:sp>
        <p:nvSpPr>
          <p:cNvPr id="12" name="Content Placeholder 3">
            <a:extLst>
              <a:ext uri="{FF2B5EF4-FFF2-40B4-BE49-F238E27FC236}">
                <a16:creationId xmlns:a16="http://schemas.microsoft.com/office/drawing/2014/main" id="{ACF3A8CD-D672-48C5-BBBF-740669B205A2}"/>
              </a:ext>
            </a:extLst>
          </p:cNvPr>
          <p:cNvSpPr txBox="1">
            <a:spLocks/>
          </p:cNvSpPr>
          <p:nvPr/>
        </p:nvSpPr>
        <p:spPr>
          <a:xfrm>
            <a:off x="5810250" y="1209675"/>
            <a:ext cx="5210176" cy="1674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spcAft>
                <a:spcPts val="1200"/>
              </a:spcAft>
              <a:buClr>
                <a:schemeClr val="accent2"/>
              </a:buClr>
              <a:buFont typeface="Arial" panose="020B0604020202020204" pitchFamily="34" charset="0"/>
              <a:buNone/>
              <a:defRPr sz="2400" kern="1200">
                <a:solidFill>
                  <a:schemeClr val="tx2">
                    <a:lumMod val="25000"/>
                  </a:schemeClr>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lumMod val="25000"/>
                  </a:schemeClr>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lumMod val="25000"/>
                  </a:schemeClr>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2">
                    <a:lumMod val="25000"/>
                  </a:schemeClr>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u-RU" dirty="0"/>
              <a:t>Для </a:t>
            </a:r>
            <a:r>
              <a:rPr lang="ru-RU" dirty="0" err="1"/>
              <a:t>боротьби</a:t>
            </a:r>
            <a:r>
              <a:rPr lang="ru-RU" dirty="0"/>
              <a:t> з </a:t>
            </a:r>
            <a:r>
              <a:rPr lang="ru-RU" dirty="0" err="1"/>
              <a:t>корупцією</a:t>
            </a:r>
            <a:r>
              <a:rPr lang="ru-RU" dirty="0"/>
              <a:t> за таких </a:t>
            </a:r>
            <a:r>
              <a:rPr lang="ru-RU" dirty="0" err="1"/>
              <a:t>обставин</a:t>
            </a:r>
            <a:r>
              <a:rPr lang="ru-RU" dirty="0"/>
              <a:t> </a:t>
            </a:r>
            <a:r>
              <a:rPr lang="ru-RU" dirty="0" err="1"/>
              <a:t>необхідні</a:t>
            </a:r>
            <a:r>
              <a:rPr lang="ru-RU" dirty="0"/>
              <a:t> </a:t>
            </a:r>
            <a:r>
              <a:rPr lang="ru-RU" dirty="0" err="1"/>
              <a:t>колективні</a:t>
            </a:r>
            <a:r>
              <a:rPr lang="ru-RU" dirty="0"/>
              <a:t> та </a:t>
            </a:r>
            <a:r>
              <a:rPr lang="ru-RU" dirty="0" err="1"/>
              <a:t>скоординовані</a:t>
            </a:r>
            <a:r>
              <a:rPr lang="ru-RU" dirty="0"/>
              <a:t> </a:t>
            </a:r>
            <a:r>
              <a:rPr lang="ru-RU" dirty="0" err="1"/>
              <a:t>підходи</a:t>
            </a:r>
            <a:r>
              <a:rPr lang="ru-RU" dirty="0"/>
              <a:t>. </a:t>
            </a:r>
            <a:endParaRPr lang="uk-UA" dirty="0"/>
          </a:p>
          <a:p>
            <a:endParaRPr lang="en-US" dirty="0"/>
          </a:p>
        </p:txBody>
      </p:sp>
    </p:spTree>
    <p:extLst>
      <p:ext uri="{BB962C8B-B14F-4D97-AF65-F5344CB8AC3E}">
        <p14:creationId xmlns:p14="http://schemas.microsoft.com/office/powerpoint/2010/main" val="206942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0" y="1074127"/>
            <a:ext cx="5087389" cy="4014216"/>
          </a:xfrm>
          <a:noFill/>
        </p:spPr>
        <p:txBody>
          <a:bodyPr>
            <a:normAutofit/>
          </a:bodyPr>
          <a:lstStyle/>
          <a:p>
            <a:r>
              <a:rPr lang="uk-UA" sz="6000" dirty="0"/>
              <a:t>Інституційна теорія</a:t>
            </a:r>
            <a:endParaRPr lang="en-US" sz="6000"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2"/>
          </p:nvPr>
        </p:nvSpPr>
        <p:spPr>
          <a:xfrm>
            <a:off x="5253644" y="1280160"/>
            <a:ext cx="6167212" cy="5076190"/>
          </a:xfrm>
          <a:noFill/>
        </p:spPr>
        <p:txBody>
          <a:bodyPr vert="horz" lIns="91440" tIns="45720" rIns="91440" bIns="45720" rtlCol="0" anchor="t">
            <a:normAutofit/>
          </a:bodyPr>
          <a:lstStyle/>
          <a:p>
            <a:r>
              <a:rPr lang="ru-RU" dirty="0" err="1"/>
              <a:t>Використовує</a:t>
            </a:r>
            <a:r>
              <a:rPr lang="ru-RU" dirty="0"/>
              <a:t> для </a:t>
            </a:r>
            <a:r>
              <a:rPr lang="ru-RU" dirty="0" err="1"/>
              <a:t>пояснення</a:t>
            </a:r>
            <a:r>
              <a:rPr lang="ru-RU" dirty="0"/>
              <a:t> </a:t>
            </a:r>
            <a:r>
              <a:rPr lang="ru-RU" dirty="0" err="1"/>
              <a:t>корупції</a:t>
            </a:r>
            <a:r>
              <a:rPr lang="ru-RU" dirty="0"/>
              <a:t> в державному </a:t>
            </a:r>
            <a:r>
              <a:rPr lang="ru-RU" dirty="0" err="1"/>
              <a:t>секторі</a:t>
            </a:r>
            <a:r>
              <a:rPr lang="ru-RU" dirty="0"/>
              <a:t> </a:t>
            </a:r>
            <a:r>
              <a:rPr lang="ru-RU" dirty="0" err="1"/>
              <a:t>такі</a:t>
            </a:r>
            <a:r>
              <a:rPr lang="ru-RU" dirty="0"/>
              <a:t> </a:t>
            </a:r>
            <a:r>
              <a:rPr lang="ru-RU" dirty="0" err="1"/>
              <a:t>аспекти</a:t>
            </a:r>
            <a:r>
              <a:rPr lang="ru-RU" dirty="0"/>
              <a:t>, як верховенство права, роботу </a:t>
            </a:r>
            <a:r>
              <a:rPr lang="ru-RU" dirty="0" err="1"/>
              <a:t>державних</a:t>
            </a:r>
            <a:r>
              <a:rPr lang="ru-RU" dirty="0"/>
              <a:t> структур, </a:t>
            </a:r>
            <a:r>
              <a:rPr lang="ru-RU" dirty="0" err="1"/>
              <a:t>чітко</a:t>
            </a:r>
            <a:r>
              <a:rPr lang="ru-RU" dirty="0"/>
              <a:t> </a:t>
            </a:r>
            <a:r>
              <a:rPr lang="ru-RU" dirty="0" err="1"/>
              <a:t>визначені</a:t>
            </a:r>
            <a:r>
              <a:rPr lang="ru-RU" dirty="0"/>
              <a:t> </a:t>
            </a:r>
            <a:r>
              <a:rPr lang="ru-RU" dirty="0" err="1"/>
              <a:t>антикорупційні</a:t>
            </a:r>
            <a:r>
              <a:rPr lang="ru-RU" dirty="0"/>
              <a:t> </a:t>
            </a:r>
            <a:r>
              <a:rPr lang="ru-RU" dirty="0" err="1"/>
              <a:t>норми</a:t>
            </a:r>
            <a:r>
              <a:rPr lang="ru-RU" dirty="0"/>
              <a:t>, </a:t>
            </a:r>
            <a:r>
              <a:rPr lang="ru-RU" dirty="0" err="1"/>
              <a:t>незалежні</a:t>
            </a:r>
            <a:r>
              <a:rPr lang="ru-RU" dirty="0"/>
              <a:t> </a:t>
            </a:r>
            <a:r>
              <a:rPr lang="ru-RU" dirty="0" err="1"/>
              <a:t>антикорупційні</a:t>
            </a:r>
            <a:r>
              <a:rPr lang="ru-RU" dirty="0"/>
              <a:t> установи. </a:t>
            </a:r>
            <a:r>
              <a:rPr lang="ru-RU" dirty="0" err="1"/>
              <a:t>Якщо</a:t>
            </a:r>
            <a:r>
              <a:rPr lang="ru-RU" dirty="0"/>
              <a:t> вони є й </a:t>
            </a:r>
            <a:r>
              <a:rPr lang="ru-RU" dirty="0" err="1"/>
              <a:t>злагоджено</a:t>
            </a:r>
            <a:r>
              <a:rPr lang="ru-RU" dirty="0"/>
              <a:t> </a:t>
            </a:r>
            <a:r>
              <a:rPr lang="ru-RU" dirty="0" err="1"/>
              <a:t>працюють</a:t>
            </a:r>
            <a:r>
              <a:rPr lang="ru-RU" dirty="0"/>
              <a:t>, у </a:t>
            </a:r>
            <a:r>
              <a:rPr lang="ru-RU" dirty="0" err="1"/>
              <a:t>корупції</a:t>
            </a:r>
            <a:r>
              <a:rPr lang="ru-RU" dirty="0"/>
              <a:t> </a:t>
            </a:r>
            <a:r>
              <a:rPr lang="ru-RU" dirty="0" err="1"/>
              <a:t>значно</a:t>
            </a:r>
            <a:r>
              <a:rPr lang="ru-RU" dirty="0"/>
              <a:t> </a:t>
            </a:r>
            <a:r>
              <a:rPr lang="ru-RU" dirty="0" err="1"/>
              <a:t>менше</a:t>
            </a:r>
            <a:r>
              <a:rPr lang="ru-RU" dirty="0"/>
              <a:t> </a:t>
            </a:r>
            <a:r>
              <a:rPr lang="ru-RU" dirty="0" err="1"/>
              <a:t>шансів</a:t>
            </a:r>
            <a:r>
              <a:rPr lang="ru-RU" dirty="0"/>
              <a:t>.</a:t>
            </a:r>
          </a:p>
          <a:p>
            <a:r>
              <a:rPr lang="ru-RU" dirty="0" err="1"/>
              <a:t>Корупція</a:t>
            </a:r>
            <a:r>
              <a:rPr lang="ru-RU" dirty="0"/>
              <a:t> </a:t>
            </a:r>
            <a:r>
              <a:rPr lang="ru-RU" dirty="0" err="1"/>
              <a:t>займає</a:t>
            </a:r>
            <a:r>
              <a:rPr lang="ru-RU" dirty="0"/>
              <a:t> </a:t>
            </a:r>
            <a:r>
              <a:rPr lang="ru-RU" dirty="0" err="1"/>
              <a:t>ніші</a:t>
            </a:r>
            <a:r>
              <a:rPr lang="ru-RU" dirty="0"/>
              <a:t> </a:t>
            </a:r>
            <a:r>
              <a:rPr lang="ru-RU" dirty="0" err="1"/>
              <a:t>органів</a:t>
            </a:r>
            <a:r>
              <a:rPr lang="ru-RU" dirty="0"/>
              <a:t> </a:t>
            </a:r>
            <a:r>
              <a:rPr lang="ru-RU" dirty="0" err="1"/>
              <a:t>влади</a:t>
            </a:r>
            <a:r>
              <a:rPr lang="ru-RU" dirty="0"/>
              <a:t>, </a:t>
            </a:r>
            <a:r>
              <a:rPr lang="ru-RU" dirty="0" err="1"/>
              <a:t>які</a:t>
            </a:r>
            <a:r>
              <a:rPr lang="ru-RU" dirty="0"/>
              <a:t> </a:t>
            </a:r>
            <a:r>
              <a:rPr lang="ru-RU" dirty="0" err="1"/>
              <a:t>працюють</a:t>
            </a:r>
            <a:r>
              <a:rPr lang="ru-RU" dirty="0"/>
              <a:t> </a:t>
            </a:r>
            <a:r>
              <a:rPr lang="ru-RU" dirty="0" err="1"/>
              <a:t>неефективно</a:t>
            </a:r>
            <a:r>
              <a:rPr lang="ru-RU" dirty="0"/>
              <a:t>. </a:t>
            </a:r>
            <a:r>
              <a:rPr lang="ru-RU" dirty="0" err="1"/>
              <a:t>Непрозора</a:t>
            </a:r>
            <a:r>
              <a:rPr lang="ru-RU" dirty="0"/>
              <a:t> робота </a:t>
            </a:r>
            <a:r>
              <a:rPr lang="ru-RU" dirty="0" err="1"/>
              <a:t>органів</a:t>
            </a:r>
            <a:r>
              <a:rPr lang="ru-RU" dirty="0"/>
              <a:t> </a:t>
            </a:r>
            <a:r>
              <a:rPr lang="ru-RU" dirty="0" err="1"/>
              <a:t>влади</a:t>
            </a:r>
            <a:r>
              <a:rPr lang="ru-RU" dirty="0"/>
              <a:t>, складна </a:t>
            </a:r>
            <a:r>
              <a:rPr lang="ru-RU" dirty="0" err="1"/>
              <a:t>адміністративна</a:t>
            </a:r>
            <a:r>
              <a:rPr lang="ru-RU" dirty="0"/>
              <a:t> система – </a:t>
            </a:r>
            <a:r>
              <a:rPr lang="ru-RU" dirty="0" err="1"/>
              <a:t>це</a:t>
            </a:r>
            <a:r>
              <a:rPr lang="ru-RU" dirty="0"/>
              <a:t> </a:t>
            </a:r>
            <a:r>
              <a:rPr lang="ru-RU" dirty="0" err="1"/>
              <a:t>сприятливе</a:t>
            </a:r>
            <a:r>
              <a:rPr lang="ru-RU" dirty="0"/>
              <a:t> поле для </a:t>
            </a:r>
            <a:r>
              <a:rPr lang="ru-RU" dirty="0" err="1"/>
              <a:t>зловживань</a:t>
            </a:r>
            <a:r>
              <a:rPr lang="ru-RU" dirty="0"/>
              <a:t>. </a:t>
            </a:r>
          </a:p>
          <a:p>
            <a:pPr algn="just"/>
            <a:r>
              <a:rPr lang="uk-UA" dirty="0"/>
              <a:t>Корупцію на інституційному рівні можна зменшити, посиливши самі інституції, їх прозорість та підзвітність. </a:t>
            </a:r>
            <a:endParaRPr lang="uk-UA" b="1" dirty="0">
              <a:solidFill>
                <a:srgbClr val="8C6361"/>
              </a:solidFill>
            </a:endParaRPr>
          </a:p>
        </p:txBody>
      </p:sp>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63844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21A256D2-BE40-4CF3-8C7D-3D9830861931}"/>
              </a:ext>
            </a:extLst>
          </p:cNvPr>
          <p:cNvSpPr>
            <a:spLocks noGrp="1"/>
          </p:cNvSpPr>
          <p:nvPr>
            <p:ph type="title"/>
          </p:nvPr>
        </p:nvSpPr>
        <p:spPr/>
        <p:txBody>
          <a:bodyPr/>
          <a:lstStyle/>
          <a:p>
            <a:r>
              <a:rPr lang="ru-RU" dirty="0"/>
              <a:t>Центром </a:t>
            </a:r>
            <a:r>
              <a:rPr lang="ru-RU" dirty="0" err="1"/>
              <a:t>уваги</a:t>
            </a:r>
            <a:r>
              <a:rPr lang="ru-RU" dirty="0"/>
              <a:t> </a:t>
            </a:r>
            <a:r>
              <a:rPr lang="ru-RU" dirty="0" err="1"/>
              <a:t>інституційного</a:t>
            </a:r>
            <a:r>
              <a:rPr lang="ru-RU" dirty="0"/>
              <a:t> </a:t>
            </a:r>
            <a:r>
              <a:rPr lang="ru-RU" dirty="0" err="1"/>
              <a:t>підходу</a:t>
            </a:r>
            <a:r>
              <a:rPr lang="ru-RU" dirty="0"/>
              <a:t> є </a:t>
            </a:r>
            <a:r>
              <a:rPr lang="ru-RU" dirty="0" err="1"/>
              <a:t>соціальний</a:t>
            </a:r>
            <a:r>
              <a:rPr lang="ru-RU" dirty="0"/>
              <a:t> </a:t>
            </a:r>
            <a:r>
              <a:rPr lang="ru-RU" dirty="0" err="1"/>
              <a:t>світ</a:t>
            </a:r>
            <a:endParaRPr lang="uk-UA" dirty="0"/>
          </a:p>
        </p:txBody>
      </p:sp>
      <p:sp>
        <p:nvSpPr>
          <p:cNvPr id="7" name="Місце для вмісту 6">
            <a:extLst>
              <a:ext uri="{FF2B5EF4-FFF2-40B4-BE49-F238E27FC236}">
                <a16:creationId xmlns:a16="http://schemas.microsoft.com/office/drawing/2014/main" id="{CFEC0982-A7F5-4CFA-8733-46D2F89B0418}"/>
              </a:ext>
            </a:extLst>
          </p:cNvPr>
          <p:cNvSpPr>
            <a:spLocks noGrp="1"/>
          </p:cNvSpPr>
          <p:nvPr>
            <p:ph sz="quarter" idx="12"/>
          </p:nvPr>
        </p:nvSpPr>
        <p:spPr>
          <a:xfrm>
            <a:off x="5193792" y="3023616"/>
            <a:ext cx="6419088" cy="2441448"/>
          </a:xfrm>
        </p:spPr>
        <p:txBody>
          <a:bodyPr>
            <a:noAutofit/>
          </a:bodyPr>
          <a:lstStyle/>
          <a:p>
            <a:pPr algn="just"/>
            <a:r>
              <a:rPr lang="ru-RU" dirty="0"/>
              <a:t>«Структура» </a:t>
            </a:r>
            <a:r>
              <a:rPr lang="ru-RU" dirty="0" err="1"/>
              <a:t>передбачає</a:t>
            </a:r>
            <a:r>
              <a:rPr lang="ru-RU" dirty="0"/>
              <a:t> з часом </a:t>
            </a:r>
            <a:r>
              <a:rPr lang="ru-RU" dirty="0" err="1"/>
              <a:t>упорядкований</a:t>
            </a:r>
            <a:r>
              <a:rPr lang="ru-RU" dirty="0"/>
              <a:t> характер </a:t>
            </a:r>
            <a:r>
              <a:rPr lang="ru-RU" dirty="0" err="1"/>
              <a:t>соціальних</a:t>
            </a:r>
            <a:r>
              <a:rPr lang="ru-RU" dirty="0"/>
              <a:t> і </a:t>
            </a:r>
            <a:r>
              <a:rPr lang="ru-RU" dirty="0" err="1"/>
              <a:t>політичних</a:t>
            </a:r>
            <a:r>
              <a:rPr lang="ru-RU" dirty="0"/>
              <a:t> </a:t>
            </a:r>
            <a:r>
              <a:rPr lang="ru-RU" dirty="0" err="1"/>
              <a:t>відносин</a:t>
            </a:r>
            <a:r>
              <a:rPr lang="ru-RU" dirty="0"/>
              <a:t>, той факт, </a:t>
            </a:r>
            <a:r>
              <a:rPr lang="ru-RU" dirty="0" err="1"/>
              <a:t>що</a:t>
            </a:r>
            <a:r>
              <a:rPr lang="ru-RU" dirty="0"/>
              <a:t> </a:t>
            </a:r>
            <a:r>
              <a:rPr lang="ru-RU" dirty="0" err="1"/>
              <a:t>поведінка</a:t>
            </a:r>
            <a:r>
              <a:rPr lang="ru-RU" dirty="0"/>
              <a:t> </a:t>
            </a:r>
            <a:r>
              <a:rPr lang="ru-RU" dirty="0" err="1"/>
              <a:t>має</a:t>
            </a:r>
            <a:r>
              <a:rPr lang="ru-RU" dirty="0"/>
              <a:t> </a:t>
            </a:r>
            <a:r>
              <a:rPr lang="ru-RU" dirty="0" err="1"/>
              <a:t>тенденцію</a:t>
            </a:r>
            <a:r>
              <a:rPr lang="ru-RU" dirty="0"/>
              <a:t> </a:t>
            </a:r>
            <a:r>
              <a:rPr lang="ru-RU" dirty="0" err="1"/>
              <a:t>набувати</a:t>
            </a:r>
            <a:r>
              <a:rPr lang="ru-RU" dirty="0"/>
              <a:t> </a:t>
            </a:r>
            <a:r>
              <a:rPr lang="ru-RU" dirty="0" err="1"/>
              <a:t>впорядкованого</a:t>
            </a:r>
            <a:r>
              <a:rPr lang="ru-RU" dirty="0"/>
              <a:t> характеру. </a:t>
            </a:r>
            <a:r>
              <a:rPr lang="ru-RU" b="1" dirty="0"/>
              <a:t>Прикладами структур є</a:t>
            </a:r>
            <a:r>
              <a:rPr lang="ru-RU" dirty="0"/>
              <a:t> </a:t>
            </a:r>
            <a:r>
              <a:rPr lang="ru-RU" dirty="0" err="1"/>
              <a:t>закони</a:t>
            </a:r>
            <a:r>
              <a:rPr lang="ru-RU" dirty="0"/>
              <a:t>, правила, </a:t>
            </a:r>
            <a:r>
              <a:rPr lang="ru-RU" dirty="0" err="1"/>
              <a:t>регулювання</a:t>
            </a:r>
            <a:r>
              <a:rPr lang="ru-RU" dirty="0"/>
              <a:t> (</a:t>
            </a:r>
            <a:r>
              <a:rPr lang="ru-RU" dirty="0" err="1"/>
              <a:t>формальні</a:t>
            </a:r>
            <a:r>
              <a:rPr lang="ru-RU" dirty="0"/>
              <a:t> й </a:t>
            </a:r>
            <a:r>
              <a:rPr lang="ru-RU" dirty="0" err="1"/>
              <a:t>неформальні</a:t>
            </a:r>
            <a:r>
              <a:rPr lang="ru-RU" dirty="0"/>
              <a:t>) та </a:t>
            </a:r>
            <a:r>
              <a:rPr lang="ru-RU" dirty="0" err="1"/>
              <a:t>норми</a:t>
            </a:r>
            <a:r>
              <a:rPr lang="ru-RU" dirty="0"/>
              <a:t>, угоди й </a:t>
            </a:r>
            <a:r>
              <a:rPr lang="ru-RU" dirty="0" err="1"/>
              <a:t>спільні</a:t>
            </a:r>
            <a:r>
              <a:rPr lang="ru-RU" dirty="0"/>
              <a:t> </a:t>
            </a:r>
            <a:r>
              <a:rPr lang="ru-RU" dirty="0" err="1"/>
              <a:t>цінності</a:t>
            </a:r>
            <a:r>
              <a:rPr lang="ru-RU" dirty="0"/>
              <a:t>, а </a:t>
            </a:r>
            <a:r>
              <a:rPr lang="ru-RU" dirty="0" err="1"/>
              <a:t>також</a:t>
            </a:r>
            <a:r>
              <a:rPr lang="ru-RU" dirty="0"/>
              <a:t> </a:t>
            </a:r>
            <a:r>
              <a:rPr lang="ru-RU" dirty="0" err="1"/>
              <a:t>покарання</a:t>
            </a:r>
            <a:r>
              <a:rPr lang="ru-RU" dirty="0"/>
              <a:t>, примус, </a:t>
            </a:r>
            <a:r>
              <a:rPr lang="ru-RU" dirty="0" err="1"/>
              <a:t>управління</a:t>
            </a:r>
            <a:r>
              <a:rPr lang="ru-RU" dirty="0"/>
              <a:t>, </a:t>
            </a:r>
            <a:r>
              <a:rPr lang="ru-RU" dirty="0" err="1"/>
              <a:t>урядування</a:t>
            </a:r>
            <a:r>
              <a:rPr lang="ru-RU" dirty="0"/>
              <a:t> </a:t>
            </a:r>
            <a:r>
              <a:rPr lang="ru-RU" dirty="0" err="1"/>
              <a:t>тощо</a:t>
            </a:r>
            <a:r>
              <a:rPr lang="ru-RU" dirty="0"/>
              <a:t>. За </a:t>
            </a:r>
            <a:r>
              <a:rPr lang="ru-RU" dirty="0" err="1"/>
              <a:t>цим</a:t>
            </a:r>
            <a:r>
              <a:rPr lang="ru-RU" dirty="0"/>
              <a:t> </a:t>
            </a:r>
            <a:r>
              <a:rPr lang="ru-RU" dirty="0" err="1"/>
              <a:t>визначенням</a:t>
            </a:r>
            <a:r>
              <a:rPr lang="ru-RU" dirty="0"/>
              <a:t> </a:t>
            </a:r>
            <a:r>
              <a:rPr lang="ru-RU" dirty="0" err="1"/>
              <a:t>інститути</a:t>
            </a:r>
            <a:r>
              <a:rPr lang="ru-RU" dirty="0"/>
              <a:t> є системами правил, </a:t>
            </a:r>
            <a:r>
              <a:rPr lang="ru-RU" dirty="0" err="1"/>
              <a:t>що</a:t>
            </a:r>
            <a:r>
              <a:rPr lang="ru-RU" dirty="0"/>
              <a:t> </a:t>
            </a:r>
            <a:r>
              <a:rPr lang="ru-RU" dirty="0" err="1"/>
              <a:t>структурують</a:t>
            </a:r>
            <a:r>
              <a:rPr lang="ru-RU" dirty="0"/>
              <a:t> порядок </a:t>
            </a:r>
            <a:r>
              <a:rPr lang="ru-RU" dirty="0" err="1"/>
              <a:t>дій</a:t>
            </a:r>
            <a:r>
              <a:rPr lang="ru-RU" dirty="0"/>
              <a:t>, </a:t>
            </a:r>
            <a:r>
              <a:rPr lang="ru-RU" dirty="0" err="1"/>
              <a:t>які</a:t>
            </a:r>
            <a:r>
              <a:rPr lang="ru-RU" dirty="0"/>
              <a:t> </a:t>
            </a:r>
            <a:r>
              <a:rPr lang="ru-RU" dirty="0" err="1"/>
              <a:t>може</a:t>
            </a:r>
            <a:r>
              <a:rPr lang="ru-RU" dirty="0"/>
              <a:t> </a:t>
            </a:r>
            <a:r>
              <a:rPr lang="ru-RU" dirty="0" err="1"/>
              <a:t>обирати</a:t>
            </a:r>
            <a:r>
              <a:rPr lang="ru-RU" dirty="0"/>
              <a:t> </a:t>
            </a:r>
            <a:r>
              <a:rPr lang="ru-RU" dirty="0" err="1"/>
              <a:t>група</a:t>
            </a:r>
            <a:r>
              <a:rPr lang="ru-RU" dirty="0"/>
              <a:t> </a:t>
            </a:r>
            <a:r>
              <a:rPr lang="ru-RU" dirty="0" err="1"/>
              <a:t>акторів</a:t>
            </a:r>
            <a:endParaRPr lang="uk-UA" dirty="0"/>
          </a:p>
        </p:txBody>
      </p:sp>
      <p:sp>
        <p:nvSpPr>
          <p:cNvPr id="5" name="Місце для номера слайда 4">
            <a:extLst>
              <a:ext uri="{FF2B5EF4-FFF2-40B4-BE49-F238E27FC236}">
                <a16:creationId xmlns:a16="http://schemas.microsoft.com/office/drawing/2014/main" id="{6F015928-FB36-4DBB-B2C4-2758ACDBCDF1}"/>
              </a:ext>
            </a:extLst>
          </p:cNvPr>
          <p:cNvSpPr>
            <a:spLocks noGrp="1"/>
          </p:cNvSpPr>
          <p:nvPr>
            <p:ph type="sldNum" sz="quarter" idx="11"/>
          </p:nvPr>
        </p:nvSpPr>
        <p:spPr/>
        <p:txBody>
          <a:bodyPr/>
          <a:lstStyle/>
          <a:p>
            <a:fld id="{294A09A9-5501-47C1-A89A-A340965A2BE2}" type="slidenum">
              <a:rPr lang="en-US" smtClean="0"/>
              <a:pPr/>
              <a:t>18</a:t>
            </a:fld>
            <a:endParaRPr lang="en-US" dirty="0"/>
          </a:p>
        </p:txBody>
      </p:sp>
      <p:pic>
        <p:nvPicPr>
          <p:cNvPr id="1028" name="Picture 4" descr="Картина маслом &quot;Социум&quot; (1310045395) купить в Киеве за 2900 грн">
            <a:extLst>
              <a:ext uri="{FF2B5EF4-FFF2-40B4-BE49-F238E27FC236}">
                <a16:creationId xmlns:a16="http://schemas.microsoft.com/office/drawing/2014/main" id="{98217982-A591-4378-83A4-EE1FAC80214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7888" r="178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Місце для вмісту 7">
            <a:extLst>
              <a:ext uri="{FF2B5EF4-FFF2-40B4-BE49-F238E27FC236}">
                <a16:creationId xmlns:a16="http://schemas.microsoft.com/office/drawing/2014/main" id="{96079B08-7CD2-4B4E-A633-582969A0F6FD}"/>
              </a:ext>
            </a:extLst>
          </p:cNvPr>
          <p:cNvSpPr>
            <a:spLocks noGrp="1"/>
          </p:cNvSpPr>
          <p:nvPr>
            <p:ph sz="quarter" idx="12"/>
          </p:nvPr>
        </p:nvSpPr>
        <p:spPr>
          <a:xfrm>
            <a:off x="370713" y="2616454"/>
            <a:ext cx="4582287" cy="3739896"/>
          </a:xfrm>
        </p:spPr>
        <p:txBody>
          <a:bodyPr>
            <a:normAutofit fontScale="92500" lnSpcReduction="20000"/>
          </a:bodyPr>
          <a:lstStyle/>
          <a:p>
            <a:pPr algn="just"/>
            <a:r>
              <a:rPr lang="uk-UA" sz="3600" b="1" dirty="0">
                <a:solidFill>
                  <a:schemeClr val="accent2"/>
                </a:solidFill>
              </a:rPr>
              <a:t>Інститут</a:t>
            </a:r>
            <a:r>
              <a:rPr lang="uk-UA" dirty="0"/>
              <a:t> </a:t>
            </a:r>
            <a:r>
              <a:rPr lang="uk-UA" sz="3200" dirty="0"/>
              <a:t>– це сукупність формальних та неформальних правил і норм, які «впорядковують відносини між людьми та різними елементами державної політики й економіки» через обмеження та заохочення певної поведінки. </a:t>
            </a:r>
          </a:p>
        </p:txBody>
      </p:sp>
      <p:sp>
        <p:nvSpPr>
          <p:cNvPr id="9" name="Місце для вмісту 8">
            <a:extLst>
              <a:ext uri="{FF2B5EF4-FFF2-40B4-BE49-F238E27FC236}">
                <a16:creationId xmlns:a16="http://schemas.microsoft.com/office/drawing/2014/main" id="{68234D1C-4CC0-4C7D-9B25-71B705D84E28}"/>
              </a:ext>
            </a:extLst>
          </p:cNvPr>
          <p:cNvSpPr>
            <a:spLocks noGrp="1"/>
          </p:cNvSpPr>
          <p:nvPr>
            <p:ph sz="quarter" idx="13"/>
          </p:nvPr>
        </p:nvSpPr>
        <p:spPr>
          <a:xfrm>
            <a:off x="6096000" y="2441447"/>
            <a:ext cx="5498592" cy="4280027"/>
          </a:xfrm>
        </p:spPr>
        <p:txBody>
          <a:bodyPr>
            <a:normAutofit fontScale="92500" lnSpcReduction="10000"/>
          </a:bodyPr>
          <a:lstStyle/>
          <a:p>
            <a:r>
              <a:rPr lang="uk-UA" b="1" i="1" dirty="0">
                <a:solidFill>
                  <a:schemeClr val="accent2"/>
                </a:solidFill>
              </a:rPr>
              <a:t>Інститути впливають на індивідуальну поведінку кількома способами:</a:t>
            </a:r>
          </a:p>
          <a:p>
            <a:pPr marL="342900" indent="-342900">
              <a:buFont typeface="Wingdings" panose="05000000000000000000" pitchFamily="2" charset="2"/>
              <a:buChar char="ü"/>
            </a:pPr>
            <a:r>
              <a:rPr lang="uk-UA" dirty="0"/>
              <a:t>сприяють політичному, соціальному та економічному обміну між незалежними суб’єктами шляхом мінімізації трансакційних витрат</a:t>
            </a:r>
          </a:p>
          <a:p>
            <a:pPr marL="342900" indent="-342900">
              <a:buFont typeface="Wingdings" panose="05000000000000000000" pitchFamily="2" charset="2"/>
              <a:buChar char="ü"/>
            </a:pPr>
            <a:r>
              <a:rPr lang="uk-UA" dirty="0"/>
              <a:t>втілюючи «правила гри», інституції водночас визначають та обмежують вибір акторів, видозмінюють їхні стратегії. Річ у тім, що інституції зобов’язані діяти згідно з певними нормами та правилами й карати за поведінку, яка їм не відповідає</a:t>
            </a:r>
          </a:p>
          <a:p>
            <a:pPr marL="342900" indent="-342900">
              <a:buFont typeface="Wingdings" panose="05000000000000000000" pitchFamily="2" charset="2"/>
              <a:buChar char="ü"/>
            </a:pPr>
            <a:r>
              <a:rPr lang="uk-UA" dirty="0"/>
              <a:t>фундаментально видозмінюють поведінку людей. </a:t>
            </a:r>
          </a:p>
        </p:txBody>
      </p:sp>
      <p:sp>
        <p:nvSpPr>
          <p:cNvPr id="6" name="Місце для номера слайда 5">
            <a:extLst>
              <a:ext uri="{FF2B5EF4-FFF2-40B4-BE49-F238E27FC236}">
                <a16:creationId xmlns:a16="http://schemas.microsoft.com/office/drawing/2014/main" id="{B04F2AC1-C86C-4415-B4BC-3401595020AD}"/>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421277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099048" y="530352"/>
            <a:ext cx="5385816" cy="1810512"/>
          </a:xfrm>
        </p:spPr>
        <p:txBody>
          <a:bodyPr anchor="b">
            <a:normAutofit/>
          </a:bodyPr>
          <a:lstStyle/>
          <a:p>
            <a:r>
              <a:rPr lang="uk-UA" dirty="0"/>
              <a:t>План</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5534025" y="2962656"/>
            <a:ext cx="5950839" cy="2706624"/>
          </a:xfrm>
        </p:spPr>
        <p:txBody>
          <a:bodyPr vert="horz" lIns="91440" tIns="45720" rIns="91440" bIns="45720" rtlCol="0" anchor="t">
            <a:normAutofit/>
          </a:bodyPr>
          <a:lstStyle/>
          <a:p>
            <a:pPr marL="457200" indent="-457200">
              <a:buFont typeface="+mj-lt"/>
              <a:buAutoNum type="arabicPeriod"/>
            </a:pPr>
            <a:r>
              <a:rPr lang="ru-RU" sz="3600" dirty="0" err="1">
                <a:solidFill>
                  <a:schemeClr val="tx1"/>
                </a:solidFill>
              </a:rPr>
              <a:t>Теорії</a:t>
            </a:r>
            <a:r>
              <a:rPr lang="ru-RU" sz="3600" dirty="0">
                <a:solidFill>
                  <a:schemeClr val="tx1"/>
                </a:solidFill>
              </a:rPr>
              <a:t> </a:t>
            </a:r>
            <a:r>
              <a:rPr lang="ru-RU" sz="3600" dirty="0" err="1">
                <a:solidFill>
                  <a:schemeClr val="tx1"/>
                </a:solidFill>
              </a:rPr>
              <a:t>походження</a:t>
            </a:r>
            <a:r>
              <a:rPr lang="ru-RU" sz="3600" dirty="0">
                <a:solidFill>
                  <a:schemeClr val="tx1"/>
                </a:solidFill>
              </a:rPr>
              <a:t> </a:t>
            </a:r>
            <a:r>
              <a:rPr lang="ru-RU" sz="3600" dirty="0" err="1">
                <a:solidFill>
                  <a:schemeClr val="tx1"/>
                </a:solidFill>
              </a:rPr>
              <a:t>корупції</a:t>
            </a:r>
            <a:endParaRPr lang="ru-RU" sz="3600" dirty="0">
              <a:solidFill>
                <a:schemeClr val="tx1"/>
              </a:solidFill>
            </a:endParaRPr>
          </a:p>
          <a:p>
            <a:pPr marL="457200" indent="-457200">
              <a:buFont typeface="+mj-lt"/>
              <a:buAutoNum type="arabicPeriod"/>
            </a:pPr>
            <a:r>
              <a:rPr lang="ru-RU" sz="3600" dirty="0">
                <a:solidFill>
                  <a:schemeClr val="tx1"/>
                </a:solidFill>
              </a:rPr>
              <a:t>Причини </a:t>
            </a:r>
            <a:r>
              <a:rPr lang="ru-RU" sz="3600" dirty="0" err="1">
                <a:solidFill>
                  <a:schemeClr val="tx1"/>
                </a:solidFill>
              </a:rPr>
              <a:t>долучення</a:t>
            </a:r>
            <a:r>
              <a:rPr lang="ru-RU" sz="3600" dirty="0">
                <a:solidFill>
                  <a:schemeClr val="tx1"/>
                </a:solidFill>
              </a:rPr>
              <a:t> до </a:t>
            </a:r>
            <a:r>
              <a:rPr lang="ru-RU" sz="3600" dirty="0" err="1">
                <a:solidFill>
                  <a:schemeClr val="tx1"/>
                </a:solidFill>
              </a:rPr>
              <a:t>корупції</a:t>
            </a:r>
            <a:endParaRPr lang="en-US" sz="3600" dirty="0"/>
          </a:p>
        </p:txBody>
      </p:sp>
      <p:sp>
        <p:nvSpPr>
          <p:cNvPr id="5" name="Slide Number Placeholder 4">
            <a:extLst>
              <a:ext uri="{FF2B5EF4-FFF2-40B4-BE49-F238E27FC236}">
                <a16:creationId xmlns:a16="http://schemas.microsoft.com/office/drawing/2014/main" id="{E902A7C2-1D63-EFD6-869B-2F167F966380}"/>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9" name="Місце для зображення 8">
            <a:extLst>
              <a:ext uri="{FF2B5EF4-FFF2-40B4-BE49-F238E27FC236}">
                <a16:creationId xmlns:a16="http://schemas.microsoft.com/office/drawing/2014/main" id="{2A8DFD56-1C1A-4C79-915E-D6E1BD4ED6CD}"/>
              </a:ext>
            </a:extLst>
          </p:cNvPr>
          <p:cNvPicPr>
            <a:picLocks noGrp="1" noChangeAspect="1"/>
          </p:cNvPicPr>
          <p:nvPr>
            <p:ph type="pic" sz="quarter" idx="13"/>
          </p:nvPr>
        </p:nvPicPr>
        <p:blipFill rotWithShape="1">
          <a:blip r:embed="rId3"/>
          <a:srcRect t="562" r="1127" b="2531"/>
          <a:stretch/>
        </p:blipFill>
        <p:spPr>
          <a:xfrm>
            <a:off x="-5988" y="0"/>
            <a:ext cx="5178063" cy="6858000"/>
          </a:xfrm>
        </p:spPr>
      </p:pic>
    </p:spTree>
    <p:extLst>
      <p:ext uri="{BB962C8B-B14F-4D97-AF65-F5344CB8AC3E}">
        <p14:creationId xmlns:p14="http://schemas.microsoft.com/office/powerpoint/2010/main" val="372459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que 11">
            <a:extLst>
              <a:ext uri="{FF2B5EF4-FFF2-40B4-BE49-F238E27FC236}">
                <a16:creationId xmlns:a16="http://schemas.microsoft.com/office/drawing/2014/main" id="{F6C1C551-67AC-029A-A3FE-5521A1CD6826}"/>
              </a:ext>
              <a:ext uri="{C183D7F6-B498-43B3-948B-1728B52AA6E4}">
                <adec:decorative xmlns:adec="http://schemas.microsoft.com/office/drawing/2017/decorative" val="1"/>
              </a:ext>
            </a:extLst>
          </p:cNvPr>
          <p:cNvSpPr/>
          <p:nvPr/>
        </p:nvSpPr>
        <p:spPr>
          <a:xfrm>
            <a:off x="796981" y="529015"/>
            <a:ext cx="10813993" cy="5405060"/>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27F1579-738B-D9DF-6A9B-98AB5F50D599}"/>
              </a:ext>
              <a:ext uri="{C183D7F6-B498-43B3-948B-1728B52AA6E4}">
                <adec:decorative xmlns:adec="http://schemas.microsoft.com/office/drawing/2017/decorative" val="1"/>
              </a:ext>
            </a:extLst>
          </p:cNvPr>
          <p:cNvCxnSpPr>
            <a:cxnSpLocks/>
          </p:cNvCxnSpPr>
          <p:nvPr/>
        </p:nvCxnSpPr>
        <p:spPr>
          <a:xfrm>
            <a:off x="3270887" y="310076"/>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6736DE-5AE2-4B04-69F4-474224408D30}"/>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5609961" y="167385"/>
            <a:ext cx="972078" cy="285381"/>
          </a:xfrm>
          <a:prstGeom prst="rect">
            <a:avLst/>
          </a:prstGeom>
        </p:spPr>
      </p:pic>
      <p:sp>
        <p:nvSpPr>
          <p:cNvPr id="8" name="TextBox 7">
            <a:extLst>
              <a:ext uri="{FF2B5EF4-FFF2-40B4-BE49-F238E27FC236}">
                <a16:creationId xmlns:a16="http://schemas.microsoft.com/office/drawing/2014/main" id="{023669C2-E00F-4FA5-ADA6-7D71C436D365}"/>
              </a:ext>
            </a:extLst>
          </p:cNvPr>
          <p:cNvSpPr txBox="1"/>
          <p:nvPr/>
        </p:nvSpPr>
        <p:spPr>
          <a:xfrm>
            <a:off x="1285875" y="1447799"/>
            <a:ext cx="10020300" cy="3539430"/>
          </a:xfrm>
          <a:prstGeom prst="rect">
            <a:avLst/>
          </a:prstGeom>
          <a:noFill/>
        </p:spPr>
        <p:txBody>
          <a:bodyPr wrap="square">
            <a:spAutoFit/>
          </a:bodyPr>
          <a:lstStyle/>
          <a:p>
            <a:pPr algn="just"/>
            <a:r>
              <a:rPr lang="ru-RU" sz="2400" b="1" dirty="0" err="1"/>
              <a:t>Інституційна</a:t>
            </a:r>
            <a:r>
              <a:rPr lang="ru-RU" sz="2400" b="1" dirty="0"/>
              <a:t> </a:t>
            </a:r>
            <a:r>
              <a:rPr lang="ru-RU" sz="2400" b="1" dirty="0" err="1"/>
              <a:t>корупція</a:t>
            </a:r>
            <a:r>
              <a:rPr lang="ru-RU" sz="2400" b="1" dirty="0"/>
              <a:t> </a:t>
            </a:r>
            <a:r>
              <a:rPr lang="ru-RU" sz="2400" b="1" dirty="0">
                <a:highlight>
                  <a:srgbClr val="A9D7D9"/>
                </a:highlight>
              </a:rPr>
              <a:t>приносить </a:t>
            </a:r>
            <a:r>
              <a:rPr lang="ru-RU" sz="2400" b="1" dirty="0" err="1">
                <a:highlight>
                  <a:srgbClr val="A9D7D9"/>
                </a:highlight>
              </a:rPr>
              <a:t>вигоду</a:t>
            </a:r>
            <a:r>
              <a:rPr lang="ru-RU" sz="2400" b="1" dirty="0">
                <a:highlight>
                  <a:srgbClr val="A9D7D9"/>
                </a:highlight>
              </a:rPr>
              <a:t> </a:t>
            </a:r>
            <a:r>
              <a:rPr lang="ru-RU" sz="2400" dirty="0"/>
              <a:t>агенту </a:t>
            </a:r>
            <a:r>
              <a:rPr lang="ru-RU" sz="2400" b="1" dirty="0">
                <a:highlight>
                  <a:srgbClr val="A9D7D9"/>
                </a:highlight>
              </a:rPr>
              <a:t>через </a:t>
            </a:r>
            <a:r>
              <a:rPr lang="ru-RU" sz="2400" b="1" dirty="0" err="1">
                <a:highlight>
                  <a:srgbClr val="A9D7D9"/>
                </a:highlight>
              </a:rPr>
              <a:t>політичний</a:t>
            </a:r>
            <a:r>
              <a:rPr lang="ru-RU" sz="2400" b="1" dirty="0">
                <a:highlight>
                  <a:srgbClr val="A9D7D9"/>
                </a:highlight>
              </a:rPr>
              <a:t> </a:t>
            </a:r>
            <a:r>
              <a:rPr lang="ru-RU" sz="2400" b="1" dirty="0" err="1">
                <a:highlight>
                  <a:srgbClr val="A9D7D9"/>
                </a:highlight>
              </a:rPr>
              <a:t>процес</a:t>
            </a:r>
            <a:r>
              <a:rPr lang="ru-RU" sz="2400" dirty="0"/>
              <a:t>, </a:t>
            </a:r>
            <a:r>
              <a:rPr lang="ru-RU" sz="2400" dirty="0" err="1"/>
              <a:t>тож</a:t>
            </a:r>
            <a:r>
              <a:rPr lang="ru-RU" sz="2400" dirty="0"/>
              <a:t> </a:t>
            </a:r>
            <a:r>
              <a:rPr lang="ru-RU" sz="2400" dirty="0" err="1"/>
              <a:t>дохід</a:t>
            </a:r>
            <a:r>
              <a:rPr lang="ru-RU" sz="2400" dirty="0"/>
              <a:t> </a:t>
            </a:r>
            <a:r>
              <a:rPr lang="ru-RU" sz="2400" dirty="0" err="1"/>
              <a:t>безпосередньо</a:t>
            </a:r>
            <a:r>
              <a:rPr lang="ru-RU" sz="2400" dirty="0"/>
              <a:t> </a:t>
            </a:r>
            <a:r>
              <a:rPr lang="ru-RU" sz="2400" dirty="0" err="1"/>
              <a:t>залежить</a:t>
            </a:r>
            <a:r>
              <a:rPr lang="ru-RU" sz="2400" dirty="0"/>
              <a:t> </a:t>
            </a:r>
            <a:r>
              <a:rPr lang="ru-RU" sz="2400" dirty="0" err="1"/>
              <a:t>від</a:t>
            </a:r>
            <a:r>
              <a:rPr lang="ru-RU" sz="2400" dirty="0"/>
              <a:t> статусу </a:t>
            </a:r>
            <a:r>
              <a:rPr lang="ru-RU" sz="2400" dirty="0" err="1"/>
              <a:t>політика</a:t>
            </a:r>
            <a:r>
              <a:rPr lang="ru-RU" sz="2400" dirty="0"/>
              <a:t> </a:t>
            </a:r>
            <a:r>
              <a:rPr lang="ru-RU" sz="2400" dirty="0" err="1"/>
              <a:t>або</a:t>
            </a:r>
            <a:r>
              <a:rPr lang="ru-RU" sz="2400" dirty="0"/>
              <a:t> посади державного </a:t>
            </a:r>
            <a:r>
              <a:rPr lang="ru-RU" sz="2400" dirty="0" err="1"/>
              <a:t>службовця</a:t>
            </a:r>
            <a:r>
              <a:rPr lang="ru-RU" sz="2400" dirty="0"/>
              <a:t>, а не </a:t>
            </a:r>
            <a:r>
              <a:rPr lang="ru-RU" sz="2400" dirty="0" err="1"/>
              <a:t>приватної</a:t>
            </a:r>
            <a:r>
              <a:rPr lang="ru-RU" sz="2400" dirty="0"/>
              <a:t> особи.</a:t>
            </a:r>
          </a:p>
          <a:p>
            <a:pPr algn="just"/>
            <a:r>
              <a:rPr lang="ru-RU" sz="2400" dirty="0" err="1"/>
              <a:t>Інституційна</a:t>
            </a:r>
            <a:r>
              <a:rPr lang="ru-RU" sz="2400" dirty="0"/>
              <a:t> </a:t>
            </a:r>
            <a:r>
              <a:rPr lang="ru-RU" sz="2400" dirty="0" err="1"/>
              <a:t>корупція</a:t>
            </a:r>
            <a:r>
              <a:rPr lang="ru-RU" sz="2400" dirty="0"/>
              <a:t> </a:t>
            </a:r>
            <a:r>
              <a:rPr lang="ru-RU" sz="2400" dirty="0" err="1"/>
              <a:t>вирізняється</a:t>
            </a:r>
            <a:r>
              <a:rPr lang="ru-RU" sz="2400" dirty="0"/>
              <a:t> природою </a:t>
            </a:r>
            <a:r>
              <a:rPr lang="ru-RU" sz="2400" dirty="0" err="1"/>
              <a:t>вигоди</a:t>
            </a:r>
            <a:r>
              <a:rPr lang="ru-RU" sz="2400" dirty="0"/>
              <a:t> для державного </a:t>
            </a:r>
            <a:r>
              <a:rPr lang="ru-RU" sz="2400" dirty="0" err="1"/>
              <a:t>службовця</a:t>
            </a:r>
            <a:r>
              <a:rPr lang="ru-RU" sz="2400" dirty="0"/>
              <a:t>, </a:t>
            </a:r>
            <a:r>
              <a:rPr lang="ru-RU" sz="2400" dirty="0" err="1"/>
              <a:t>надання</a:t>
            </a:r>
            <a:r>
              <a:rPr lang="ru-RU" sz="2400" dirty="0"/>
              <a:t> </a:t>
            </a:r>
            <a:r>
              <a:rPr lang="ru-RU" sz="2400" dirty="0" err="1"/>
              <a:t>послуг</a:t>
            </a:r>
            <a:r>
              <a:rPr lang="ru-RU" sz="2400" dirty="0"/>
              <a:t> </a:t>
            </a:r>
            <a:r>
              <a:rPr lang="ru-RU" sz="2400" dirty="0" err="1"/>
              <a:t>приватним</a:t>
            </a:r>
            <a:r>
              <a:rPr lang="ru-RU" sz="2400" dirty="0"/>
              <a:t> </a:t>
            </a:r>
            <a:r>
              <a:rPr lang="ru-RU" sz="2400" dirty="0" err="1"/>
              <a:t>громадянам</a:t>
            </a:r>
            <a:r>
              <a:rPr lang="ru-RU" sz="2400" dirty="0"/>
              <a:t> і </a:t>
            </a:r>
            <a:r>
              <a:rPr lang="ru-RU" sz="2400" dirty="0" err="1"/>
              <a:t>схильністю</a:t>
            </a:r>
            <a:r>
              <a:rPr lang="ru-RU" sz="2400" dirty="0"/>
              <a:t> до </a:t>
            </a:r>
            <a:r>
              <a:rPr lang="ru-RU" sz="2400" dirty="0" err="1"/>
              <a:t>дії</a:t>
            </a:r>
            <a:r>
              <a:rPr lang="ru-RU" sz="2400" dirty="0"/>
              <a:t>, а не </a:t>
            </a:r>
            <a:r>
              <a:rPr lang="ru-RU" sz="2400" dirty="0" err="1"/>
              <a:t>намірів</a:t>
            </a:r>
            <a:r>
              <a:rPr lang="ru-RU" sz="2400" dirty="0"/>
              <a:t>. </a:t>
            </a:r>
            <a:r>
              <a:rPr lang="ru-RU" sz="2400" dirty="0" err="1"/>
              <a:t>Сюди</a:t>
            </a:r>
            <a:r>
              <a:rPr lang="ru-RU" sz="2400" dirty="0"/>
              <a:t> входить </a:t>
            </a:r>
            <a:r>
              <a:rPr lang="ru-RU" sz="2400" dirty="0" err="1"/>
              <a:t>така</a:t>
            </a:r>
            <a:r>
              <a:rPr lang="ru-RU" sz="2400" dirty="0"/>
              <a:t> </a:t>
            </a:r>
            <a:r>
              <a:rPr lang="ru-RU" sz="2400" dirty="0" err="1"/>
              <a:t>поведінка</a:t>
            </a:r>
            <a:r>
              <a:rPr lang="ru-RU" sz="2400" dirty="0"/>
              <a:t>, я </a:t>
            </a:r>
            <a:r>
              <a:rPr lang="ru-RU" sz="2400" b="1" dirty="0" err="1">
                <a:highlight>
                  <a:srgbClr val="A9D7D9"/>
                </a:highlight>
              </a:rPr>
              <a:t>хабарництво</a:t>
            </a:r>
            <a:r>
              <a:rPr lang="ru-RU" sz="2400" b="1" dirty="0">
                <a:highlight>
                  <a:srgbClr val="A9D7D9"/>
                </a:highlight>
              </a:rPr>
              <a:t>, непотизм; </a:t>
            </a:r>
            <a:r>
              <a:rPr lang="ru-RU" sz="2400" b="1" dirty="0" err="1">
                <a:highlight>
                  <a:srgbClr val="A9D7D9"/>
                </a:highlight>
              </a:rPr>
              <a:t>незаконне</a:t>
            </a:r>
            <a:r>
              <a:rPr lang="ru-RU" sz="2400" b="1" dirty="0">
                <a:highlight>
                  <a:srgbClr val="A9D7D9"/>
                </a:highlight>
              </a:rPr>
              <a:t> </a:t>
            </a:r>
            <a:r>
              <a:rPr lang="ru-RU" sz="2400" b="1" dirty="0" err="1">
                <a:highlight>
                  <a:srgbClr val="A9D7D9"/>
                </a:highlight>
              </a:rPr>
              <a:t>заволодіння</a:t>
            </a:r>
            <a:r>
              <a:rPr lang="ru-RU" sz="2400" b="1" dirty="0">
                <a:highlight>
                  <a:srgbClr val="A9D7D9"/>
                </a:highlight>
              </a:rPr>
              <a:t> </a:t>
            </a:r>
            <a:r>
              <a:rPr lang="ru-RU" sz="2400" b="1" dirty="0" err="1">
                <a:highlight>
                  <a:srgbClr val="A9D7D9"/>
                </a:highlight>
              </a:rPr>
              <a:t>суспільними</a:t>
            </a:r>
            <a:r>
              <a:rPr lang="ru-RU" sz="2400" b="1" dirty="0">
                <a:highlight>
                  <a:srgbClr val="A9D7D9"/>
                </a:highlight>
              </a:rPr>
              <a:t> ресурсами </a:t>
            </a:r>
            <a:r>
              <a:rPr lang="ru-RU" sz="2800" dirty="0"/>
              <a:t>для </a:t>
            </a:r>
            <a:r>
              <a:rPr lang="ru-RU" sz="2800" dirty="0" err="1"/>
              <a:t>використання</a:t>
            </a:r>
            <a:r>
              <a:rPr lang="ru-RU" sz="2800" dirty="0"/>
              <a:t> </a:t>
            </a:r>
            <a:r>
              <a:rPr lang="ru-RU" sz="2800" dirty="0" err="1"/>
              <a:t>їх</a:t>
            </a:r>
            <a:r>
              <a:rPr lang="ru-RU" sz="2800" dirty="0"/>
              <a:t> у </a:t>
            </a:r>
            <a:r>
              <a:rPr lang="ru-RU" sz="2800" dirty="0" err="1"/>
              <a:t>приватних</a:t>
            </a:r>
            <a:r>
              <a:rPr lang="ru-RU" sz="2800" dirty="0"/>
              <a:t> </a:t>
            </a:r>
            <a:r>
              <a:rPr lang="ru-RU" sz="2800" dirty="0" err="1"/>
              <a:t>цілях</a:t>
            </a:r>
            <a:r>
              <a:rPr lang="ru-RU" dirty="0"/>
              <a:t>. </a:t>
            </a:r>
            <a:r>
              <a:rPr lang="ru-RU" sz="2400" dirty="0" err="1"/>
              <a:t>Тоді</a:t>
            </a:r>
            <a:r>
              <a:rPr lang="ru-RU" sz="2400" dirty="0"/>
              <a:t> </a:t>
            </a:r>
            <a:r>
              <a:rPr lang="ru-RU" sz="2400" dirty="0" err="1"/>
              <a:t>втрати</a:t>
            </a:r>
            <a:r>
              <a:rPr lang="ru-RU" sz="2400" dirty="0"/>
              <a:t> </a:t>
            </a:r>
            <a:r>
              <a:rPr lang="ru-RU" sz="2400" dirty="0" err="1"/>
              <a:t>від</a:t>
            </a:r>
            <a:r>
              <a:rPr lang="ru-RU" sz="2400" dirty="0"/>
              <a:t> </a:t>
            </a:r>
            <a:r>
              <a:rPr lang="ru-RU" sz="2400" dirty="0" err="1"/>
              <a:t>інституційної</a:t>
            </a:r>
            <a:r>
              <a:rPr lang="ru-RU" sz="2400" dirty="0"/>
              <a:t> </a:t>
            </a:r>
            <a:r>
              <a:rPr lang="ru-RU" sz="2400" dirty="0" err="1"/>
              <a:t>корупції</a:t>
            </a:r>
            <a:r>
              <a:rPr lang="ru-RU" sz="2400" dirty="0"/>
              <a:t> </a:t>
            </a:r>
            <a:r>
              <a:rPr lang="ru-RU" sz="2400" dirty="0" err="1"/>
              <a:t>визначаються</a:t>
            </a:r>
            <a:r>
              <a:rPr lang="ru-RU" sz="2400" dirty="0"/>
              <a:t> шкодою, </a:t>
            </a:r>
            <a:r>
              <a:rPr lang="ru-RU" sz="2400" dirty="0" err="1"/>
              <a:t>завданою</a:t>
            </a:r>
            <a:r>
              <a:rPr lang="ru-RU" sz="2400" dirty="0"/>
              <a:t> </a:t>
            </a:r>
            <a:r>
              <a:rPr lang="ru-RU" sz="2400" dirty="0" err="1"/>
              <a:t>цілям</a:t>
            </a:r>
            <a:r>
              <a:rPr lang="ru-RU" sz="2400" dirty="0"/>
              <a:t> демократичного </a:t>
            </a:r>
            <a:r>
              <a:rPr lang="ru-RU" sz="2400" dirty="0" err="1"/>
              <a:t>процесу</a:t>
            </a:r>
            <a:r>
              <a:rPr lang="ru-RU" sz="2400" dirty="0"/>
              <a:t>, – </a:t>
            </a:r>
            <a:r>
              <a:rPr lang="ru-RU" sz="2400" dirty="0" err="1"/>
              <a:t>інституційній</a:t>
            </a:r>
            <a:r>
              <a:rPr lang="ru-RU" sz="2400" dirty="0"/>
              <a:t> </a:t>
            </a:r>
            <a:r>
              <a:rPr lang="ru-RU" sz="2400" dirty="0" err="1"/>
              <a:t>структурі</a:t>
            </a:r>
            <a:r>
              <a:rPr lang="ru-RU" sz="2400" dirty="0"/>
              <a:t> </a:t>
            </a:r>
            <a:r>
              <a:rPr lang="ru-RU" sz="2400" dirty="0" err="1"/>
              <a:t>політичної</a:t>
            </a:r>
            <a:r>
              <a:rPr lang="ru-RU" sz="2400" dirty="0"/>
              <a:t> </a:t>
            </a:r>
            <a:r>
              <a:rPr lang="ru-RU" sz="2400" dirty="0" err="1"/>
              <a:t>культури</a:t>
            </a:r>
            <a:r>
              <a:rPr lang="ru-RU" dirty="0"/>
              <a:t>. </a:t>
            </a:r>
            <a:endParaRPr lang="uk-UA" dirty="0"/>
          </a:p>
        </p:txBody>
      </p:sp>
    </p:spTree>
    <p:extLst>
      <p:ext uri="{BB962C8B-B14F-4D97-AF65-F5344CB8AC3E}">
        <p14:creationId xmlns:p14="http://schemas.microsoft.com/office/powerpoint/2010/main" val="308817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83458" y="1118372"/>
            <a:ext cx="5087389" cy="4014216"/>
          </a:xfrm>
          <a:noFill/>
        </p:spPr>
        <p:txBody>
          <a:bodyPr>
            <a:normAutofit/>
          </a:bodyPr>
          <a:lstStyle/>
          <a:p>
            <a:r>
              <a:rPr lang="uk-UA" sz="6000" dirty="0"/>
              <a:t>Мережева теорія</a:t>
            </a:r>
            <a:endParaRPr lang="en-US" sz="6000"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2"/>
          </p:nvPr>
        </p:nvSpPr>
        <p:spPr>
          <a:xfrm>
            <a:off x="5253644" y="1280160"/>
            <a:ext cx="6167212" cy="5076190"/>
          </a:xfrm>
          <a:noFill/>
        </p:spPr>
        <p:txBody>
          <a:bodyPr vert="horz" lIns="91440" tIns="45720" rIns="91440" bIns="45720" rtlCol="0" anchor="t">
            <a:normAutofit/>
          </a:bodyPr>
          <a:lstStyle/>
          <a:p>
            <a:pPr algn="just"/>
            <a:r>
              <a:rPr lang="uk-UA" dirty="0"/>
              <a:t>Розглядає безпосередньо </a:t>
            </a:r>
            <a:r>
              <a:rPr lang="uk-UA" b="1" dirty="0"/>
              <a:t>політичну корупцію, яка </a:t>
            </a:r>
            <a:r>
              <a:rPr lang="uk-UA" dirty="0"/>
              <a:t>не тільки </a:t>
            </a:r>
            <a:r>
              <a:rPr lang="uk-UA" b="1" dirty="0"/>
              <a:t>здатна відповідати </a:t>
            </a:r>
            <a:r>
              <a:rPr lang="uk-UA" dirty="0"/>
              <a:t>партикулярним (</a:t>
            </a:r>
            <a:r>
              <a:rPr lang="uk-UA" b="1" dirty="0"/>
              <a:t>приватним) інтересам</a:t>
            </a:r>
            <a:r>
              <a:rPr lang="uk-UA" dirty="0"/>
              <a:t>, а й завдяки їм процвітає. </a:t>
            </a:r>
          </a:p>
          <a:p>
            <a:pPr algn="just"/>
            <a:r>
              <a:rPr lang="uk-UA" sz="2400" b="1" dirty="0">
                <a:highlight>
                  <a:srgbClr val="A9D7D9"/>
                </a:highlight>
              </a:rPr>
              <a:t>Партикуляризм</a:t>
            </a:r>
            <a:r>
              <a:rPr lang="uk-UA" dirty="0"/>
              <a:t> – спосіб соціальної організації, для якої характерним є систематичний розподіл суспільних благ не на загальних, єдиних для всіх підставах, що віддзеркалює згубний розподіл влади в таких суспільствах. </a:t>
            </a:r>
          </a:p>
          <a:p>
            <a:pPr marL="0" indent="0" algn="just">
              <a:buNone/>
            </a:pPr>
            <a:r>
              <a:rPr lang="uk-UA" dirty="0"/>
              <a:t>У такому випадку ми натрапляємо на колективістські або ієрархічні суспільства, ґрунтовані на організаційному режимі. У них рівне поводження залежить від статусу чи становища в суспільстві, а люди навіть не очікують від держави однакового ставлення; вони розраховують на те, яке надають усім особам того самого статусу.</a:t>
            </a:r>
            <a:endParaRPr lang="uk-UA" b="1" dirty="0">
              <a:solidFill>
                <a:srgbClr val="8C6361"/>
              </a:solidFill>
            </a:endParaRPr>
          </a:p>
        </p:txBody>
      </p:sp>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383566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Соціальний статус і соціальна роль. Соціальний статус людини в суспільстві">
            <a:extLst>
              <a:ext uri="{FF2B5EF4-FFF2-40B4-BE49-F238E27FC236}">
                <a16:creationId xmlns:a16="http://schemas.microsoft.com/office/drawing/2014/main" id="{83F3B83F-7B1A-4E27-9071-6AEF32E22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1665"/>
            <a:ext cx="6096000" cy="52799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2"/>
          </p:nvPr>
        </p:nvSpPr>
        <p:spPr/>
        <p:txBody>
          <a:bodyPr/>
          <a:lstStyle/>
          <a:p>
            <a:fld id="{294A09A9-5501-47C1-A89A-A340965A2BE2}" type="slidenum">
              <a:rPr lang="en-US" smtClean="0"/>
              <a:pPr/>
              <a:t>22</a:t>
            </a:fld>
            <a:endParaRPr lang="en-US"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4294967295"/>
          </p:nvPr>
        </p:nvSpPr>
        <p:spPr>
          <a:xfrm>
            <a:off x="154706" y="1043550"/>
            <a:ext cx="6167437" cy="5076825"/>
          </a:xfrm>
          <a:noFill/>
        </p:spPr>
        <p:txBody>
          <a:bodyPr vert="horz" lIns="91440" tIns="45720" rIns="91440" bIns="45720" rtlCol="0" anchor="t">
            <a:normAutofit fontScale="92500" lnSpcReduction="20000"/>
          </a:bodyPr>
          <a:lstStyle/>
          <a:p>
            <a:r>
              <a:rPr lang="ru-RU" dirty="0"/>
              <a:t>Статус </a:t>
            </a:r>
            <a:r>
              <a:rPr lang="ru-RU" dirty="0" err="1"/>
              <a:t>найкраще</a:t>
            </a:r>
            <a:r>
              <a:rPr lang="ru-RU" dirty="0"/>
              <a:t> </a:t>
            </a:r>
            <a:r>
              <a:rPr lang="ru-RU" dirty="0" err="1"/>
              <a:t>можна</a:t>
            </a:r>
            <a:r>
              <a:rPr lang="ru-RU" dirty="0"/>
              <a:t> </a:t>
            </a:r>
            <a:r>
              <a:rPr lang="ru-RU" dirty="0" err="1"/>
              <a:t>пояснити</a:t>
            </a:r>
            <a:r>
              <a:rPr lang="ru-RU" dirty="0"/>
              <a:t> в </a:t>
            </a:r>
            <a:r>
              <a:rPr lang="ru-RU" dirty="0" err="1"/>
              <a:t>термінах</a:t>
            </a:r>
            <a:r>
              <a:rPr lang="ru-RU" dirty="0"/>
              <a:t> </a:t>
            </a:r>
            <a:r>
              <a:rPr lang="ru-RU" dirty="0" err="1"/>
              <a:t>розподілу</a:t>
            </a:r>
            <a:r>
              <a:rPr lang="ru-RU" dirty="0"/>
              <a:t> </a:t>
            </a:r>
            <a:r>
              <a:rPr lang="ru-RU" dirty="0" err="1"/>
              <a:t>влади</a:t>
            </a:r>
            <a:r>
              <a:rPr lang="ru-RU" dirty="0"/>
              <a:t>, </a:t>
            </a:r>
            <a:r>
              <a:rPr lang="ru-RU" dirty="0" err="1"/>
              <a:t>оскільки</a:t>
            </a:r>
            <a:r>
              <a:rPr lang="ru-RU" dirty="0"/>
              <a:t> </a:t>
            </a:r>
            <a:r>
              <a:rPr lang="ru-RU" dirty="0" err="1"/>
              <a:t>він</a:t>
            </a:r>
            <a:r>
              <a:rPr lang="ru-RU" dirty="0"/>
              <a:t> </a:t>
            </a:r>
            <a:r>
              <a:rPr lang="ru-RU" dirty="0" err="1"/>
              <a:t>відображає</a:t>
            </a:r>
            <a:r>
              <a:rPr lang="ru-RU" dirty="0"/>
              <a:t> </a:t>
            </a:r>
            <a:r>
              <a:rPr lang="ru-RU" dirty="0" err="1"/>
              <a:t>відстань</a:t>
            </a:r>
            <a:r>
              <a:rPr lang="ru-RU" dirty="0"/>
              <a:t> </a:t>
            </a:r>
            <a:r>
              <a:rPr lang="ru-RU" dirty="0" err="1"/>
              <a:t>індивіда</a:t>
            </a:r>
            <a:r>
              <a:rPr lang="ru-RU" dirty="0"/>
              <a:t> до </a:t>
            </a:r>
            <a:r>
              <a:rPr lang="ru-RU" dirty="0" err="1"/>
              <a:t>груп</a:t>
            </a:r>
            <a:r>
              <a:rPr lang="ru-RU" dirty="0"/>
              <a:t> </a:t>
            </a:r>
            <a:r>
              <a:rPr lang="ru-RU" dirty="0" err="1"/>
              <a:t>чи</a:t>
            </a:r>
            <a:r>
              <a:rPr lang="ru-RU" dirty="0"/>
              <a:t> мереж, </a:t>
            </a:r>
            <a:r>
              <a:rPr lang="ru-RU" dirty="0" err="1"/>
              <a:t>які</a:t>
            </a:r>
            <a:r>
              <a:rPr lang="ru-RU" dirty="0"/>
              <a:t> </a:t>
            </a:r>
            <a:r>
              <a:rPr lang="ru-RU" dirty="0" err="1"/>
              <a:t>мають</a:t>
            </a:r>
            <a:r>
              <a:rPr lang="ru-RU" dirty="0"/>
              <a:t> </a:t>
            </a:r>
            <a:r>
              <a:rPr lang="ru-RU" dirty="0" err="1"/>
              <a:t>владу</a:t>
            </a:r>
            <a:r>
              <a:rPr lang="ru-RU" dirty="0"/>
              <a:t>.</a:t>
            </a:r>
          </a:p>
          <a:p>
            <a:r>
              <a:rPr lang="ru-RU" dirty="0"/>
              <a:t>У </a:t>
            </a:r>
            <a:r>
              <a:rPr lang="ru-RU" dirty="0" err="1"/>
              <a:t>партикулярних</a:t>
            </a:r>
            <a:r>
              <a:rPr lang="ru-RU" dirty="0"/>
              <a:t> </a:t>
            </a:r>
            <a:r>
              <a:rPr lang="ru-RU" dirty="0" err="1"/>
              <a:t>суспільствах</a:t>
            </a:r>
            <a:r>
              <a:rPr lang="ru-RU" dirty="0"/>
              <a:t> </a:t>
            </a:r>
            <a:r>
              <a:rPr lang="ru-RU" dirty="0" err="1"/>
              <a:t>панує</a:t>
            </a:r>
            <a:r>
              <a:rPr lang="ru-RU" dirty="0"/>
              <a:t> культура </a:t>
            </a:r>
            <a:r>
              <a:rPr lang="ru-RU" dirty="0" err="1"/>
              <a:t>привілеїв</a:t>
            </a:r>
            <a:r>
              <a:rPr lang="ru-RU" dirty="0"/>
              <a:t>, </a:t>
            </a:r>
            <a:r>
              <a:rPr lang="ru-RU" dirty="0" err="1"/>
              <a:t>що</a:t>
            </a:r>
            <a:r>
              <a:rPr lang="ru-RU" dirty="0"/>
              <a:t> робить </a:t>
            </a:r>
            <a:r>
              <a:rPr lang="ru-RU" dirty="0" err="1"/>
              <a:t>неоднакове</a:t>
            </a:r>
            <a:r>
              <a:rPr lang="ru-RU" dirty="0"/>
              <a:t> </a:t>
            </a:r>
            <a:r>
              <a:rPr lang="ru-RU" dirty="0" err="1"/>
              <a:t>поводження</a:t>
            </a:r>
            <a:r>
              <a:rPr lang="ru-RU" dirty="0"/>
              <a:t> </a:t>
            </a:r>
            <a:r>
              <a:rPr lang="ru-RU" dirty="0" err="1"/>
              <a:t>прийнятою</a:t>
            </a:r>
            <a:r>
              <a:rPr lang="ru-RU" dirty="0"/>
              <a:t> нормою в них. </a:t>
            </a:r>
            <a:r>
              <a:rPr lang="ru-RU" dirty="0" err="1"/>
              <a:t>Індивідууми</a:t>
            </a:r>
            <a:r>
              <a:rPr lang="ru-RU" dirty="0"/>
              <a:t> </a:t>
            </a:r>
            <a:r>
              <a:rPr lang="ru-RU" dirty="0" err="1"/>
              <a:t>борються</a:t>
            </a:r>
            <a:r>
              <a:rPr lang="ru-RU" dirty="0"/>
              <a:t> за </a:t>
            </a:r>
            <a:r>
              <a:rPr lang="ru-RU" dirty="0" err="1"/>
              <a:t>належність</a:t>
            </a:r>
            <a:r>
              <a:rPr lang="ru-RU" dirty="0"/>
              <a:t> до </a:t>
            </a:r>
            <a:r>
              <a:rPr lang="ru-RU" dirty="0" err="1"/>
              <a:t>привілейованих</a:t>
            </a:r>
            <a:r>
              <a:rPr lang="ru-RU" dirty="0"/>
              <a:t> </a:t>
            </a:r>
            <a:r>
              <a:rPr lang="ru-RU" dirty="0" err="1"/>
              <a:t>груп</a:t>
            </a:r>
            <a:r>
              <a:rPr lang="ru-RU" dirty="0"/>
              <a:t>, а не за </a:t>
            </a:r>
            <a:r>
              <a:rPr lang="ru-RU" dirty="0" err="1"/>
              <a:t>зміну</a:t>
            </a:r>
            <a:r>
              <a:rPr lang="ru-RU" dirty="0"/>
              <a:t> правил </a:t>
            </a:r>
            <a:r>
              <a:rPr lang="ru-RU" dirty="0" err="1"/>
              <a:t>гри</a:t>
            </a:r>
            <a:r>
              <a:rPr lang="ru-RU" dirty="0"/>
              <a:t>.</a:t>
            </a:r>
          </a:p>
          <a:p>
            <a:r>
              <a:rPr lang="ru-RU" dirty="0" err="1"/>
              <a:t>Хабарі</a:t>
            </a:r>
            <a:r>
              <a:rPr lang="ru-RU" dirty="0"/>
              <a:t> часто є </a:t>
            </a:r>
            <a:r>
              <a:rPr lang="ru-RU" dirty="0" err="1"/>
              <a:t>засобом</a:t>
            </a:r>
            <a:r>
              <a:rPr lang="ru-RU" dirty="0"/>
              <a:t> </a:t>
            </a:r>
            <a:r>
              <a:rPr lang="ru-RU" dirty="0" err="1"/>
              <a:t>обійти</a:t>
            </a:r>
            <a:r>
              <a:rPr lang="ru-RU" dirty="0"/>
              <a:t> </a:t>
            </a:r>
            <a:r>
              <a:rPr lang="ru-RU" dirty="0" err="1"/>
              <a:t>нерівність</a:t>
            </a:r>
            <a:r>
              <a:rPr lang="ru-RU" dirty="0"/>
              <a:t>; для </a:t>
            </a:r>
            <a:r>
              <a:rPr lang="ru-RU" dirty="0" err="1"/>
              <a:t>багатьох</a:t>
            </a:r>
            <a:r>
              <a:rPr lang="ru-RU" dirty="0"/>
              <a:t> людей </a:t>
            </a:r>
            <a:r>
              <a:rPr lang="ru-RU" dirty="0" err="1"/>
              <a:t>із</a:t>
            </a:r>
            <a:r>
              <a:rPr lang="ru-RU" dirty="0"/>
              <a:t> </a:t>
            </a:r>
            <a:r>
              <a:rPr lang="ru-RU" dirty="0" err="1"/>
              <a:t>нижчим</a:t>
            </a:r>
            <a:r>
              <a:rPr lang="ru-RU" dirty="0"/>
              <a:t> статусом хабар </a:t>
            </a:r>
            <a:r>
              <a:rPr lang="ru-RU" dirty="0" err="1"/>
              <a:t>посадовцю</a:t>
            </a:r>
            <a:r>
              <a:rPr lang="ru-RU" dirty="0"/>
              <a:t> </a:t>
            </a:r>
            <a:r>
              <a:rPr lang="ru-RU" dirty="0" err="1"/>
              <a:t>може</a:t>
            </a:r>
            <a:r>
              <a:rPr lang="ru-RU" dirty="0"/>
              <a:t> бути </a:t>
            </a:r>
            <a:r>
              <a:rPr lang="ru-RU" dirty="0" err="1"/>
              <a:t>єдиним</a:t>
            </a:r>
            <a:r>
              <a:rPr lang="ru-RU" dirty="0"/>
              <a:t> способом </a:t>
            </a:r>
            <a:r>
              <a:rPr lang="ru-RU" dirty="0" err="1"/>
              <a:t>забезпечити</a:t>
            </a:r>
            <a:r>
              <a:rPr lang="ru-RU" dirty="0"/>
              <a:t> </a:t>
            </a:r>
            <a:r>
              <a:rPr lang="ru-RU" dirty="0" err="1"/>
              <a:t>собі</a:t>
            </a:r>
            <a:r>
              <a:rPr lang="ru-RU" dirty="0"/>
              <a:t> </a:t>
            </a:r>
            <a:r>
              <a:rPr lang="ru-RU" dirty="0" err="1"/>
              <a:t>справедливе</a:t>
            </a:r>
            <a:r>
              <a:rPr lang="ru-RU" dirty="0"/>
              <a:t> </a:t>
            </a:r>
            <a:r>
              <a:rPr lang="ru-RU" dirty="0" err="1"/>
              <a:t>поводження</a:t>
            </a:r>
            <a:r>
              <a:rPr lang="ru-RU" dirty="0"/>
              <a:t>.</a:t>
            </a:r>
            <a:endParaRPr lang="uk-UA" b="1" dirty="0">
              <a:solidFill>
                <a:srgbClr val="8C6361"/>
              </a:solidFill>
            </a:endParaRPr>
          </a:p>
        </p:txBody>
      </p:sp>
    </p:spTree>
    <p:extLst>
      <p:ext uri="{BB962C8B-B14F-4D97-AF65-F5344CB8AC3E}">
        <p14:creationId xmlns:p14="http://schemas.microsoft.com/office/powerpoint/2010/main" val="263460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ECF6DF6-69B5-496A-B0B5-D9D24A7D18B5}"/>
              </a:ext>
            </a:extLst>
          </p:cNvPr>
          <p:cNvSpPr>
            <a:spLocks noGrp="1"/>
          </p:cNvSpPr>
          <p:nvPr>
            <p:ph idx="1"/>
          </p:nvPr>
        </p:nvSpPr>
        <p:spPr>
          <a:xfrm>
            <a:off x="537210" y="309241"/>
            <a:ext cx="11273790" cy="5321821"/>
          </a:xfrm>
        </p:spPr>
        <p:txBody>
          <a:bodyPr>
            <a:normAutofit/>
          </a:bodyPr>
          <a:lstStyle/>
          <a:p>
            <a:pPr algn="just"/>
            <a:r>
              <a:rPr lang="uk-UA" sz="2400" dirty="0"/>
              <a:t>Яскравий приклад такого пояснення корупції дає </a:t>
            </a:r>
            <a:r>
              <a:rPr lang="uk-UA" sz="2400" b="1" dirty="0" err="1">
                <a:highlight>
                  <a:srgbClr val="A9D7D9"/>
                </a:highlight>
              </a:rPr>
              <a:t>неопатримоніальний</a:t>
            </a:r>
            <a:r>
              <a:rPr lang="uk-UA" sz="2400" b="1" dirty="0">
                <a:highlight>
                  <a:srgbClr val="A9D7D9"/>
                </a:highlight>
              </a:rPr>
              <a:t> підхід</a:t>
            </a:r>
            <a:r>
              <a:rPr lang="uk-UA" sz="2400" dirty="0"/>
              <a:t>, у центрі уваги якого – особисті відносини як підґрунтя політичної системи (</a:t>
            </a:r>
            <a:r>
              <a:rPr lang="uk-UA" sz="2400" dirty="0" err="1"/>
              <a:t>клієнтелістські</a:t>
            </a:r>
            <a:r>
              <a:rPr lang="uk-UA" sz="2400" dirty="0"/>
              <a:t> мережі). </a:t>
            </a:r>
          </a:p>
          <a:p>
            <a:pPr algn="just"/>
            <a:r>
              <a:rPr lang="uk-UA" sz="2400" dirty="0"/>
              <a:t>Він вказує на розмитість меж між публічною та приватною сферами. </a:t>
            </a:r>
          </a:p>
        </p:txBody>
      </p:sp>
      <p:sp>
        <p:nvSpPr>
          <p:cNvPr id="5" name="Місце для номера слайда 4">
            <a:extLst>
              <a:ext uri="{FF2B5EF4-FFF2-40B4-BE49-F238E27FC236}">
                <a16:creationId xmlns:a16="http://schemas.microsoft.com/office/drawing/2014/main" id="{1E7D354C-0D40-4234-9AF3-53A80AE960E7}"/>
              </a:ext>
            </a:extLst>
          </p:cNvPr>
          <p:cNvSpPr>
            <a:spLocks noGrp="1"/>
          </p:cNvSpPr>
          <p:nvPr>
            <p:ph type="sldNum" sz="quarter" idx="12"/>
          </p:nvPr>
        </p:nvSpPr>
        <p:spPr/>
        <p:txBody>
          <a:bodyPr/>
          <a:lstStyle/>
          <a:p>
            <a:fld id="{294A09A9-5501-47C1-A89A-A340965A2BE2}" type="slidenum">
              <a:rPr lang="en-US" smtClean="0"/>
              <a:pPr/>
              <a:t>23</a:t>
            </a:fld>
            <a:endParaRPr lang="en-US" dirty="0"/>
          </a:p>
        </p:txBody>
      </p:sp>
      <p:graphicFrame>
        <p:nvGraphicFramePr>
          <p:cNvPr id="9" name="Схема 8">
            <a:extLst>
              <a:ext uri="{FF2B5EF4-FFF2-40B4-BE49-F238E27FC236}">
                <a16:creationId xmlns:a16="http://schemas.microsoft.com/office/drawing/2014/main" id="{B2809E4D-DD79-42A1-9832-4EBBAF72BB3C}"/>
              </a:ext>
            </a:extLst>
          </p:cNvPr>
          <p:cNvGraphicFramePr/>
          <p:nvPr>
            <p:extLst>
              <p:ext uri="{D42A27DB-BD31-4B8C-83A1-F6EECF244321}">
                <p14:modId xmlns:p14="http://schemas.microsoft.com/office/powerpoint/2010/main" val="1641579799"/>
              </p:ext>
            </p:extLst>
          </p:nvPr>
        </p:nvGraphicFramePr>
        <p:xfrm>
          <a:off x="687704" y="2072233"/>
          <a:ext cx="10972801" cy="570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AFDA5D9-BD19-4FFF-8CAC-BFD54904408A}"/>
              </a:ext>
            </a:extLst>
          </p:cNvPr>
          <p:cNvSpPr txBox="1"/>
          <p:nvPr/>
        </p:nvSpPr>
        <p:spPr>
          <a:xfrm>
            <a:off x="3817619" y="2072233"/>
            <a:ext cx="6096000" cy="707886"/>
          </a:xfrm>
          <a:prstGeom prst="rect">
            <a:avLst/>
          </a:prstGeom>
          <a:noFill/>
        </p:spPr>
        <p:txBody>
          <a:bodyPr wrap="square">
            <a:spAutoFit/>
          </a:bodyPr>
          <a:lstStyle/>
          <a:p>
            <a:r>
              <a:rPr lang="uk-UA" sz="4000" dirty="0">
                <a:highlight>
                  <a:srgbClr val="A9D7D9"/>
                </a:highlight>
              </a:rPr>
              <a:t>Особливі форми мережі</a:t>
            </a:r>
          </a:p>
        </p:txBody>
      </p:sp>
    </p:spTree>
    <p:extLst>
      <p:ext uri="{BB962C8B-B14F-4D97-AF65-F5344CB8AC3E}">
        <p14:creationId xmlns:p14="http://schemas.microsoft.com/office/powerpoint/2010/main" val="317082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EE545DCC-5DCD-4447-B8BA-27BA5E2C271A}"/>
              </a:ext>
            </a:extLst>
          </p:cNvPr>
          <p:cNvSpPr>
            <a:spLocks noGrp="1"/>
          </p:cNvSpPr>
          <p:nvPr>
            <p:ph type="title"/>
          </p:nvPr>
        </p:nvSpPr>
        <p:spPr>
          <a:xfrm>
            <a:off x="437387" y="1036701"/>
            <a:ext cx="4153663" cy="4014216"/>
          </a:xfrm>
        </p:spPr>
        <p:txBody>
          <a:bodyPr/>
          <a:lstStyle/>
          <a:p>
            <a:r>
              <a:rPr lang="uk-UA" dirty="0"/>
              <a:t>Теорія «раціонального злочину»</a:t>
            </a:r>
          </a:p>
        </p:txBody>
      </p:sp>
      <p:sp>
        <p:nvSpPr>
          <p:cNvPr id="7" name="Місце для вмісту 6">
            <a:extLst>
              <a:ext uri="{FF2B5EF4-FFF2-40B4-BE49-F238E27FC236}">
                <a16:creationId xmlns:a16="http://schemas.microsoft.com/office/drawing/2014/main" id="{81CBE18E-3091-4F82-B4AB-DFD821FE424C}"/>
              </a:ext>
            </a:extLst>
          </p:cNvPr>
          <p:cNvSpPr>
            <a:spLocks noGrp="1"/>
          </p:cNvSpPr>
          <p:nvPr>
            <p:ph sz="quarter" idx="12"/>
          </p:nvPr>
        </p:nvSpPr>
        <p:spPr>
          <a:xfrm>
            <a:off x="8639175" y="1150429"/>
            <a:ext cx="3371850" cy="5388483"/>
          </a:xfrm>
        </p:spPr>
        <p:txBody>
          <a:bodyPr>
            <a:normAutofit/>
          </a:bodyPr>
          <a:lstStyle/>
          <a:p>
            <a:pPr algn="just"/>
            <a:r>
              <a:rPr lang="uk-UA" dirty="0"/>
              <a:t>Теорію «раціонального злочину» запропонував професор економіки та соціології Чиказького університету Гері </a:t>
            </a:r>
            <a:r>
              <a:rPr lang="uk-UA" dirty="0" err="1"/>
              <a:t>Беккер</a:t>
            </a:r>
            <a:r>
              <a:rPr lang="uk-UA" dirty="0"/>
              <a:t>. Вона належить до категорії класичних. У 1992 році </a:t>
            </a:r>
            <a:r>
              <a:rPr lang="uk-UA" dirty="0" err="1"/>
              <a:t>Беккер</a:t>
            </a:r>
            <a:r>
              <a:rPr lang="uk-UA" dirty="0"/>
              <a:t> отримав Нобелівську премію «за поширення сфери мікроекономічного аналізу на цілий ряд аспектів людської поведінки і взаємодії, включаючи неринкову поведінку».</a:t>
            </a:r>
          </a:p>
        </p:txBody>
      </p:sp>
      <p:sp>
        <p:nvSpPr>
          <p:cNvPr id="5" name="Місце для номера слайда 4">
            <a:extLst>
              <a:ext uri="{FF2B5EF4-FFF2-40B4-BE49-F238E27FC236}">
                <a16:creationId xmlns:a16="http://schemas.microsoft.com/office/drawing/2014/main" id="{B6592D22-8F5B-4D5C-9ED2-3B6135DE654C}"/>
              </a:ext>
            </a:extLst>
          </p:cNvPr>
          <p:cNvSpPr>
            <a:spLocks noGrp="1"/>
          </p:cNvSpPr>
          <p:nvPr>
            <p:ph type="sldNum" sz="quarter" idx="11"/>
          </p:nvPr>
        </p:nvSpPr>
        <p:spPr/>
        <p:txBody>
          <a:bodyPr/>
          <a:lstStyle/>
          <a:p>
            <a:fld id="{DEDD2012-0A53-4D69-847A-8B96D44468A9}" type="slidenum">
              <a:rPr lang="uk-UA" smtClean="0"/>
              <a:t>24</a:t>
            </a:fld>
            <a:endParaRPr lang="uk-UA"/>
          </a:p>
        </p:txBody>
      </p:sp>
      <p:pic>
        <p:nvPicPr>
          <p:cNvPr id="3074" name="Picture 2" descr="Biographie de l'économiste Gary Becker">
            <a:extLst>
              <a:ext uri="{FF2B5EF4-FFF2-40B4-BE49-F238E27FC236}">
                <a16:creationId xmlns:a16="http://schemas.microsoft.com/office/drawing/2014/main" id="{223C96B4-08B4-422D-B4F8-D623352BC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36701"/>
            <a:ext cx="3686175" cy="52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38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ідзаголовок 6">
            <a:extLst>
              <a:ext uri="{FF2B5EF4-FFF2-40B4-BE49-F238E27FC236}">
                <a16:creationId xmlns:a16="http://schemas.microsoft.com/office/drawing/2014/main" id="{C35B724F-6E02-47E1-AE78-A17E68DC1D95}"/>
              </a:ext>
            </a:extLst>
          </p:cNvPr>
          <p:cNvSpPr>
            <a:spLocks noGrp="1"/>
          </p:cNvSpPr>
          <p:nvPr>
            <p:ph type="subTitle" idx="1"/>
          </p:nvPr>
        </p:nvSpPr>
        <p:spPr>
          <a:xfrm>
            <a:off x="669576" y="1070731"/>
            <a:ext cx="6483392" cy="2881836"/>
          </a:xfrm>
        </p:spPr>
        <p:txBody>
          <a:bodyPr>
            <a:normAutofit/>
          </a:bodyPr>
          <a:lstStyle/>
          <a:p>
            <a:r>
              <a:rPr lang="ru-RU" dirty="0" err="1"/>
              <a:t>Теорія</a:t>
            </a:r>
            <a:r>
              <a:rPr lang="ru-RU" dirty="0"/>
              <a:t> «</a:t>
            </a:r>
            <a:r>
              <a:rPr lang="ru-RU" dirty="0" err="1"/>
              <a:t>раціонального</a:t>
            </a:r>
            <a:r>
              <a:rPr lang="ru-RU" dirty="0"/>
              <a:t> </a:t>
            </a:r>
            <a:r>
              <a:rPr lang="ru-RU" dirty="0" err="1"/>
              <a:t>злочину</a:t>
            </a:r>
            <a:r>
              <a:rPr lang="ru-RU" dirty="0"/>
              <a:t>» </a:t>
            </a:r>
            <a:r>
              <a:rPr lang="ru-RU" dirty="0" err="1"/>
              <a:t>побудована</a:t>
            </a:r>
            <a:r>
              <a:rPr lang="ru-RU" dirty="0"/>
              <a:t> на </a:t>
            </a:r>
            <a:r>
              <a:rPr lang="ru-RU" b="1" dirty="0" err="1">
                <a:solidFill>
                  <a:srgbClr val="D46058"/>
                </a:solidFill>
              </a:rPr>
              <a:t>аналізі</a:t>
            </a:r>
            <a:r>
              <a:rPr lang="ru-RU" b="1" dirty="0">
                <a:solidFill>
                  <a:srgbClr val="D46058"/>
                </a:solidFill>
              </a:rPr>
              <a:t> </a:t>
            </a:r>
            <a:r>
              <a:rPr lang="ru-RU" b="1" dirty="0" err="1">
                <a:solidFill>
                  <a:srgbClr val="D46058"/>
                </a:solidFill>
              </a:rPr>
              <a:t>переваг</a:t>
            </a:r>
            <a:r>
              <a:rPr lang="ru-RU" b="1" dirty="0">
                <a:solidFill>
                  <a:srgbClr val="D46058"/>
                </a:solidFill>
              </a:rPr>
              <a:t> і </a:t>
            </a:r>
            <a:r>
              <a:rPr lang="ru-RU" b="1" dirty="0" err="1">
                <a:solidFill>
                  <a:srgbClr val="D46058"/>
                </a:solidFill>
              </a:rPr>
              <a:t>можливих</a:t>
            </a:r>
            <a:r>
              <a:rPr lang="ru-RU" b="1" dirty="0">
                <a:solidFill>
                  <a:srgbClr val="D46058"/>
                </a:solidFill>
              </a:rPr>
              <a:t> </a:t>
            </a:r>
            <a:r>
              <a:rPr lang="ru-RU" b="1" dirty="0" err="1">
                <a:solidFill>
                  <a:srgbClr val="D46058"/>
                </a:solidFill>
              </a:rPr>
              <a:t>втрат</a:t>
            </a:r>
            <a:r>
              <a:rPr lang="ru-RU" b="1" dirty="0">
                <a:solidFill>
                  <a:srgbClr val="D46058"/>
                </a:solidFill>
              </a:rPr>
              <a:t> </a:t>
            </a:r>
            <a:r>
              <a:rPr lang="ru-RU" b="1" dirty="0" err="1">
                <a:solidFill>
                  <a:srgbClr val="D46058"/>
                </a:solidFill>
              </a:rPr>
              <a:t>від</a:t>
            </a:r>
            <a:r>
              <a:rPr lang="ru-RU" b="1" dirty="0">
                <a:solidFill>
                  <a:srgbClr val="D46058"/>
                </a:solidFill>
              </a:rPr>
              <a:t> </a:t>
            </a:r>
            <a:r>
              <a:rPr lang="ru-RU" b="1" dirty="0" err="1">
                <a:solidFill>
                  <a:srgbClr val="D46058"/>
                </a:solidFill>
              </a:rPr>
              <a:t>скоєння</a:t>
            </a:r>
            <a:r>
              <a:rPr lang="ru-RU" b="1" dirty="0">
                <a:solidFill>
                  <a:srgbClr val="D46058"/>
                </a:solidFill>
              </a:rPr>
              <a:t> </a:t>
            </a:r>
            <a:r>
              <a:rPr lang="ru-RU" b="1" dirty="0" err="1">
                <a:solidFill>
                  <a:srgbClr val="D46058"/>
                </a:solidFill>
              </a:rPr>
              <a:t>злочину</a:t>
            </a:r>
            <a:r>
              <a:rPr lang="ru-RU" dirty="0">
                <a:solidFill>
                  <a:srgbClr val="D46058"/>
                </a:solidFill>
              </a:rPr>
              <a:t> </a:t>
            </a:r>
            <a:r>
              <a:rPr lang="ru-RU" dirty="0" err="1"/>
              <a:t>державним</a:t>
            </a:r>
            <a:r>
              <a:rPr lang="ru-RU" dirty="0"/>
              <a:t> </a:t>
            </a:r>
            <a:r>
              <a:rPr lang="ru-RU" dirty="0" err="1"/>
              <a:t>службовцем</a:t>
            </a:r>
            <a:r>
              <a:rPr lang="ru-RU" dirty="0"/>
              <a:t> </a:t>
            </a:r>
            <a:r>
              <a:rPr lang="ru-RU" dirty="0" err="1"/>
              <a:t>чи</a:t>
            </a:r>
            <a:r>
              <a:rPr lang="ru-RU" dirty="0"/>
              <a:t> </a:t>
            </a:r>
            <a:r>
              <a:rPr lang="ru-RU" dirty="0" err="1"/>
              <a:t>виборною</a:t>
            </a:r>
            <a:r>
              <a:rPr lang="ru-RU" dirty="0"/>
              <a:t> </a:t>
            </a:r>
            <a:r>
              <a:rPr lang="ru-RU" dirty="0" err="1"/>
              <a:t>посадовою</a:t>
            </a:r>
            <a:r>
              <a:rPr lang="ru-RU" dirty="0"/>
              <a:t> особою.</a:t>
            </a:r>
            <a:endParaRPr lang="uk-UA" dirty="0"/>
          </a:p>
        </p:txBody>
      </p:sp>
      <p:sp>
        <p:nvSpPr>
          <p:cNvPr id="5" name="Місце для номера слайда 4">
            <a:extLst>
              <a:ext uri="{FF2B5EF4-FFF2-40B4-BE49-F238E27FC236}">
                <a16:creationId xmlns:a16="http://schemas.microsoft.com/office/drawing/2014/main" id="{574ED58D-398E-4504-9AE1-962A675E35D5}"/>
              </a:ext>
            </a:extLst>
          </p:cNvPr>
          <p:cNvSpPr>
            <a:spLocks noGrp="1"/>
          </p:cNvSpPr>
          <p:nvPr>
            <p:ph type="sldNum" sz="quarter" idx="4294967295"/>
          </p:nvPr>
        </p:nvSpPr>
        <p:spPr>
          <a:xfrm>
            <a:off x="11407775" y="6356350"/>
            <a:ext cx="784225" cy="365125"/>
          </a:xfrm>
        </p:spPr>
        <p:txBody>
          <a:bodyPr/>
          <a:lstStyle/>
          <a:p>
            <a:fld id="{294A09A9-5501-47C1-A89A-A340965A2BE2}" type="slidenum">
              <a:rPr lang="en-US" smtClean="0"/>
              <a:pPr/>
              <a:t>25</a:t>
            </a:fld>
            <a:endParaRPr lang="en-US" dirty="0"/>
          </a:p>
        </p:txBody>
      </p:sp>
      <p:sp>
        <p:nvSpPr>
          <p:cNvPr id="10" name="TextBox 9">
            <a:extLst>
              <a:ext uri="{FF2B5EF4-FFF2-40B4-BE49-F238E27FC236}">
                <a16:creationId xmlns:a16="http://schemas.microsoft.com/office/drawing/2014/main" id="{CE6E14FC-3FF8-4A21-8F44-AFE072E3EB37}"/>
              </a:ext>
            </a:extLst>
          </p:cNvPr>
          <p:cNvSpPr txBox="1"/>
          <p:nvPr/>
        </p:nvSpPr>
        <p:spPr>
          <a:xfrm>
            <a:off x="669576" y="3530382"/>
            <a:ext cx="6806104" cy="2862322"/>
          </a:xfrm>
          <a:prstGeom prst="rect">
            <a:avLst/>
          </a:prstGeom>
          <a:noFill/>
        </p:spPr>
        <p:txBody>
          <a:bodyPr wrap="square">
            <a:spAutoFit/>
          </a:bodyPr>
          <a:lstStyle/>
          <a:p>
            <a:pPr algn="just"/>
            <a:r>
              <a:rPr lang="uk-UA" dirty="0"/>
              <a:t>Люди наважуються на скоєння злочину, бо це дає можливість отримати більші фінансові та інші переваги порівняно з легальною діяльністю.</a:t>
            </a:r>
            <a:r>
              <a:rPr lang="ru-RU" dirty="0"/>
              <a:t> </a:t>
            </a:r>
            <a:r>
              <a:rPr lang="ru-RU" dirty="0" err="1"/>
              <a:t>Водночас</a:t>
            </a:r>
            <a:r>
              <a:rPr lang="ru-RU" dirty="0"/>
              <a:t> вони </a:t>
            </a:r>
            <a:r>
              <a:rPr lang="ru-RU" dirty="0" err="1"/>
              <a:t>враховують</a:t>
            </a:r>
            <a:r>
              <a:rPr lang="ru-RU" dirty="0"/>
              <a:t> </a:t>
            </a:r>
            <a:r>
              <a:rPr lang="ru-RU" dirty="0" err="1"/>
              <a:t>ймовірність</a:t>
            </a:r>
            <a:r>
              <a:rPr lang="ru-RU" dirty="0"/>
              <a:t> </a:t>
            </a:r>
            <a:r>
              <a:rPr lang="ru-RU" dirty="0" err="1"/>
              <a:t>викриття</a:t>
            </a:r>
            <a:r>
              <a:rPr lang="ru-RU" dirty="0"/>
              <a:t>, </a:t>
            </a:r>
            <a:r>
              <a:rPr lang="ru-RU" dirty="0" err="1"/>
              <a:t>арешту</a:t>
            </a:r>
            <a:r>
              <a:rPr lang="ru-RU" dirty="0"/>
              <a:t> та судового </a:t>
            </a:r>
            <a:r>
              <a:rPr lang="ru-RU" dirty="0" err="1"/>
              <a:t>вироку</a:t>
            </a:r>
            <a:r>
              <a:rPr lang="ru-RU" dirty="0"/>
              <a:t>, а </a:t>
            </a:r>
            <a:r>
              <a:rPr lang="ru-RU" dirty="0" err="1"/>
              <a:t>також</a:t>
            </a:r>
            <a:r>
              <a:rPr lang="ru-RU" dirty="0"/>
              <a:t> </a:t>
            </a:r>
            <a:r>
              <a:rPr lang="ru-RU" dirty="0" err="1"/>
              <a:t>суворість</a:t>
            </a:r>
            <a:r>
              <a:rPr lang="ru-RU" dirty="0"/>
              <a:t> </a:t>
            </a:r>
            <a:r>
              <a:rPr lang="ru-RU" dirty="0" err="1"/>
              <a:t>покарання</a:t>
            </a:r>
            <a:r>
              <a:rPr lang="ru-RU" dirty="0"/>
              <a:t>.</a:t>
            </a:r>
          </a:p>
          <a:p>
            <a:pPr algn="just"/>
            <a:endParaRPr lang="ru-RU" dirty="0"/>
          </a:p>
          <a:p>
            <a:pPr algn="just"/>
            <a:r>
              <a:rPr lang="uk-UA" dirty="0"/>
              <a:t>Будь-яка службова особа, якій випадає нагода чи можливість вступити в корупційні зв’язки, завжди аналізує та оцінює потенційні (мінімально виправдані) прибутки від корупційних дій щодо очікуваних (максимально виправданих) втрат від таких дій у разі розкриття злочину та притягнення до відповідальності.</a:t>
            </a:r>
          </a:p>
        </p:txBody>
      </p:sp>
      <p:pic>
        <p:nvPicPr>
          <p:cNvPr id="4100" name="Picture 4" descr="Квадрат Декарта: як зробити правильний вибір у житті та кар'єрі">
            <a:extLst>
              <a:ext uri="{FF2B5EF4-FFF2-40B4-BE49-F238E27FC236}">
                <a16:creationId xmlns:a16="http://schemas.microsoft.com/office/drawing/2014/main" id="{77739BE9-D8F0-404F-8DB8-7EF56BCBEE0A}"/>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33298" r="33298"/>
          <a:stretch>
            <a:fillRect/>
          </a:stretch>
        </p:blipFill>
        <p:spPr bwMode="auto">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94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8FE2FE8-9E08-4248-8F17-1567C1EEF553}"/>
              </a:ext>
            </a:extLst>
          </p:cNvPr>
          <p:cNvSpPr>
            <a:spLocks noGrp="1"/>
          </p:cNvSpPr>
          <p:nvPr>
            <p:ph type="title"/>
          </p:nvPr>
        </p:nvSpPr>
        <p:spPr/>
        <p:txBody>
          <a:bodyPr/>
          <a:lstStyle/>
          <a:p>
            <a:r>
              <a:rPr lang="ru-RU" dirty="0"/>
              <a:t>На думку </a:t>
            </a:r>
            <a:r>
              <a:rPr lang="ru-RU" dirty="0" err="1"/>
              <a:t>Бекера</a:t>
            </a:r>
            <a:r>
              <a:rPr lang="ru-RU" dirty="0"/>
              <a:t>, факторами </a:t>
            </a:r>
            <a:r>
              <a:rPr lang="ru-RU" dirty="0" err="1"/>
              <a:t>запобігання</a:t>
            </a:r>
            <a:r>
              <a:rPr lang="ru-RU" dirty="0"/>
              <a:t> </a:t>
            </a:r>
            <a:r>
              <a:rPr lang="ru-RU" dirty="0" err="1"/>
              <a:t>корупції</a:t>
            </a:r>
            <a:r>
              <a:rPr lang="ru-RU" dirty="0"/>
              <a:t> </a:t>
            </a:r>
            <a:r>
              <a:rPr lang="ru-RU" dirty="0" err="1"/>
              <a:t>можуть</a:t>
            </a:r>
            <a:r>
              <a:rPr lang="ru-RU" dirty="0"/>
              <a:t> бути: </a:t>
            </a:r>
            <a:endParaRPr lang="uk-UA" dirty="0"/>
          </a:p>
        </p:txBody>
      </p:sp>
      <p:sp>
        <p:nvSpPr>
          <p:cNvPr id="7" name="Місце для вмісту 6">
            <a:extLst>
              <a:ext uri="{FF2B5EF4-FFF2-40B4-BE49-F238E27FC236}">
                <a16:creationId xmlns:a16="http://schemas.microsoft.com/office/drawing/2014/main" id="{75B9435B-4C8E-4C4F-BF10-D734DEB8F8D9}"/>
              </a:ext>
            </a:extLst>
          </p:cNvPr>
          <p:cNvSpPr>
            <a:spLocks noGrp="1"/>
          </p:cNvSpPr>
          <p:nvPr>
            <p:ph sz="quarter" idx="13"/>
          </p:nvPr>
        </p:nvSpPr>
        <p:spPr/>
        <p:txBody>
          <a:bodyPr>
            <a:normAutofit fontScale="85000" lnSpcReduction="20000"/>
          </a:bodyPr>
          <a:lstStyle/>
          <a:p>
            <a:r>
              <a:rPr lang="ru-RU" dirty="0" err="1"/>
              <a:t>Вигода</a:t>
            </a:r>
            <a:r>
              <a:rPr lang="ru-RU" dirty="0"/>
              <a:t> — </a:t>
            </a:r>
            <a:r>
              <a:rPr lang="ru-RU" dirty="0" err="1"/>
              <a:t>наріжний</a:t>
            </a:r>
            <a:r>
              <a:rPr lang="ru-RU" dirty="0"/>
              <a:t> </a:t>
            </a:r>
            <a:r>
              <a:rPr lang="ru-RU" dirty="0" err="1"/>
              <a:t>камінь</a:t>
            </a:r>
            <a:r>
              <a:rPr lang="ru-RU" dirty="0"/>
              <a:t> </a:t>
            </a:r>
            <a:r>
              <a:rPr lang="ru-RU" dirty="0" err="1"/>
              <a:t>вчинення</a:t>
            </a:r>
            <a:r>
              <a:rPr lang="ru-RU" dirty="0"/>
              <a:t> </a:t>
            </a:r>
            <a:r>
              <a:rPr lang="ru-RU" dirty="0" err="1"/>
              <a:t>злочину</a:t>
            </a:r>
            <a:r>
              <a:rPr lang="ru-RU" dirty="0"/>
              <a:t>. А тому </a:t>
            </a:r>
            <a:r>
              <a:rPr lang="ru-RU" dirty="0" err="1"/>
              <a:t>корупціонери</a:t>
            </a:r>
            <a:r>
              <a:rPr lang="ru-RU" dirty="0"/>
              <a:t> — не </a:t>
            </a:r>
            <a:r>
              <a:rPr lang="ru-RU" dirty="0" err="1"/>
              <a:t>психопатологічні</a:t>
            </a:r>
            <a:r>
              <a:rPr lang="ru-RU" dirty="0"/>
              <a:t> особи, не </a:t>
            </a:r>
            <a:r>
              <a:rPr lang="ru-RU" dirty="0" err="1"/>
              <a:t>жертви</a:t>
            </a:r>
            <a:r>
              <a:rPr lang="ru-RU" dirty="0"/>
              <a:t> </a:t>
            </a:r>
            <a:r>
              <a:rPr lang="ru-RU" dirty="0" err="1"/>
              <a:t>соціального</a:t>
            </a:r>
            <a:r>
              <a:rPr lang="ru-RU" dirty="0"/>
              <a:t> </a:t>
            </a:r>
            <a:r>
              <a:rPr lang="ru-RU" dirty="0" err="1"/>
              <a:t>гноблення</a:t>
            </a:r>
            <a:r>
              <a:rPr lang="ru-RU" dirty="0"/>
              <a:t>, а "</a:t>
            </a:r>
            <a:r>
              <a:rPr lang="ru-RU" dirty="0" err="1"/>
              <a:t>раціональні</a:t>
            </a:r>
            <a:r>
              <a:rPr lang="ru-RU" dirty="0"/>
              <a:t> </a:t>
            </a:r>
            <a:r>
              <a:rPr lang="ru-RU" dirty="0" err="1"/>
              <a:t>економісти-аналітики</a:t>
            </a:r>
            <a:r>
              <a:rPr lang="ru-RU" dirty="0"/>
              <a:t>". </a:t>
            </a:r>
            <a:r>
              <a:rPr lang="ru-RU" dirty="0" err="1"/>
              <a:t>Потенційний</a:t>
            </a:r>
            <a:r>
              <a:rPr lang="ru-RU" dirty="0"/>
              <a:t> </a:t>
            </a:r>
            <a:r>
              <a:rPr lang="ru-RU" dirty="0" err="1"/>
              <a:t>корупціонер</a:t>
            </a:r>
            <a:r>
              <a:rPr lang="ru-RU" dirty="0"/>
              <a:t> </a:t>
            </a:r>
            <a:r>
              <a:rPr lang="ru-RU" dirty="0" err="1"/>
              <a:t>заздалегідь</a:t>
            </a:r>
            <a:r>
              <a:rPr lang="ru-RU" dirty="0"/>
              <a:t> </a:t>
            </a:r>
            <a:r>
              <a:rPr lang="ru-RU" dirty="0" err="1"/>
              <a:t>аналізує</a:t>
            </a:r>
            <a:r>
              <a:rPr lang="ru-RU" dirty="0"/>
              <a:t> як </a:t>
            </a:r>
            <a:r>
              <a:rPr lang="ru-RU" dirty="0" err="1"/>
              <a:t>вигоди</a:t>
            </a:r>
            <a:r>
              <a:rPr lang="ru-RU" dirty="0"/>
              <a:t> </a:t>
            </a:r>
            <a:r>
              <a:rPr lang="ru-RU" dirty="0" err="1"/>
              <a:t>від</a:t>
            </a:r>
            <a:r>
              <a:rPr lang="ru-RU" dirty="0"/>
              <a:t> </a:t>
            </a:r>
            <a:r>
              <a:rPr lang="ru-RU" dirty="0" err="1"/>
              <a:t>злочину</a:t>
            </a:r>
            <a:r>
              <a:rPr lang="ru-RU" dirty="0"/>
              <a:t> (</a:t>
            </a:r>
            <a:r>
              <a:rPr lang="ru-RU" dirty="0" err="1"/>
              <a:t>прибуток</a:t>
            </a:r>
            <a:r>
              <a:rPr lang="ru-RU" dirty="0"/>
              <a:t>, </a:t>
            </a:r>
            <a:r>
              <a:rPr lang="ru-RU" dirty="0" err="1"/>
              <a:t>користь</a:t>
            </a:r>
            <a:r>
              <a:rPr lang="ru-RU" dirty="0"/>
              <a:t>), так і </a:t>
            </a:r>
            <a:r>
              <a:rPr lang="ru-RU" dirty="0" err="1"/>
              <a:t>його</a:t>
            </a:r>
            <a:r>
              <a:rPr lang="ru-RU" dirty="0"/>
              <a:t> </a:t>
            </a:r>
            <a:r>
              <a:rPr lang="ru-RU" dirty="0" err="1"/>
              <a:t>негативні</a:t>
            </a:r>
            <a:r>
              <a:rPr lang="ru-RU" dirty="0"/>
              <a:t> </a:t>
            </a:r>
            <a:r>
              <a:rPr lang="ru-RU" dirty="0" err="1"/>
              <a:t>наслідки</a:t>
            </a:r>
            <a:r>
              <a:rPr lang="ru-RU" dirty="0"/>
              <a:t> в </a:t>
            </a:r>
            <a:r>
              <a:rPr lang="ru-RU" dirty="0" err="1"/>
              <a:t>разі</a:t>
            </a:r>
            <a:r>
              <a:rPr lang="ru-RU" dirty="0"/>
              <a:t> </a:t>
            </a:r>
            <a:r>
              <a:rPr lang="ru-RU" dirty="0" err="1"/>
              <a:t>несприятливого</a:t>
            </a:r>
            <a:r>
              <a:rPr lang="ru-RU" dirty="0"/>
              <a:t> результату (</a:t>
            </a:r>
            <a:r>
              <a:rPr lang="ru-RU" dirty="0" err="1"/>
              <a:t>наприклад</a:t>
            </a:r>
            <a:r>
              <a:rPr lang="ru-RU" dirty="0"/>
              <a:t>, </a:t>
            </a:r>
            <a:r>
              <a:rPr lang="ru-RU" dirty="0" err="1"/>
              <a:t>притягнення</a:t>
            </a:r>
            <a:r>
              <a:rPr lang="ru-RU" dirty="0"/>
              <a:t> до </a:t>
            </a:r>
            <a:r>
              <a:rPr lang="ru-RU" dirty="0" err="1"/>
              <a:t>відповідальності</a:t>
            </a:r>
            <a:r>
              <a:rPr lang="ru-RU" dirty="0"/>
              <a:t>). </a:t>
            </a:r>
            <a:r>
              <a:rPr lang="ru-RU" dirty="0" err="1"/>
              <a:t>Якщо</a:t>
            </a:r>
            <a:r>
              <a:rPr lang="ru-RU" dirty="0"/>
              <a:t> </a:t>
            </a:r>
            <a:r>
              <a:rPr lang="ru-RU" dirty="0" err="1"/>
              <a:t>переваг</a:t>
            </a:r>
            <a:r>
              <a:rPr lang="ru-RU" dirty="0"/>
              <a:t> </a:t>
            </a:r>
            <a:r>
              <a:rPr lang="ru-RU" dirty="0" err="1"/>
              <a:t>більше</a:t>
            </a:r>
            <a:r>
              <a:rPr lang="ru-RU" dirty="0"/>
              <a:t>, </a:t>
            </a:r>
            <a:r>
              <a:rPr lang="ru-RU" dirty="0" err="1"/>
              <a:t>імовірність</a:t>
            </a:r>
            <a:r>
              <a:rPr lang="ru-RU" dirty="0"/>
              <a:t> </a:t>
            </a:r>
            <a:r>
              <a:rPr lang="ru-RU" dirty="0" err="1"/>
              <a:t>протиправних</a:t>
            </a:r>
            <a:r>
              <a:rPr lang="ru-RU" dirty="0"/>
              <a:t> </a:t>
            </a:r>
            <a:r>
              <a:rPr lang="ru-RU" dirty="0" err="1"/>
              <a:t>діянь</a:t>
            </a:r>
            <a:r>
              <a:rPr lang="ru-RU" dirty="0"/>
              <a:t> </a:t>
            </a:r>
            <a:r>
              <a:rPr lang="ru-RU" dirty="0" err="1"/>
              <a:t>зростає</a:t>
            </a:r>
            <a:r>
              <a:rPr lang="ru-RU" dirty="0"/>
              <a:t>.</a:t>
            </a:r>
          </a:p>
          <a:p>
            <a:r>
              <a:rPr lang="ru-RU" dirty="0" err="1"/>
              <a:t>Прийняття</a:t>
            </a:r>
            <a:r>
              <a:rPr lang="ru-RU" dirty="0"/>
              <a:t> </a:t>
            </a:r>
            <a:r>
              <a:rPr lang="ru-RU" dirty="0" err="1"/>
              <a:t>службовою</a:t>
            </a:r>
            <a:r>
              <a:rPr lang="ru-RU" dirty="0"/>
              <a:t> особою </a:t>
            </a:r>
            <a:r>
              <a:rPr lang="ru-RU" dirty="0" err="1"/>
              <a:t>рішення</a:t>
            </a:r>
            <a:r>
              <a:rPr lang="ru-RU" dirty="0"/>
              <a:t> </a:t>
            </a:r>
            <a:r>
              <a:rPr lang="ru-RU" dirty="0" err="1"/>
              <a:t>щодо</a:t>
            </a:r>
            <a:r>
              <a:rPr lang="ru-RU" dirty="0"/>
              <a:t> </a:t>
            </a:r>
            <a:r>
              <a:rPr lang="ru-RU" dirty="0" err="1"/>
              <a:t>вчинення</a:t>
            </a:r>
            <a:r>
              <a:rPr lang="ru-RU" dirty="0"/>
              <a:t> </a:t>
            </a:r>
            <a:r>
              <a:rPr lang="ru-RU" dirty="0" err="1"/>
              <a:t>корупційного</a:t>
            </a:r>
            <a:r>
              <a:rPr lang="ru-RU" dirty="0"/>
              <a:t> </a:t>
            </a:r>
            <a:r>
              <a:rPr lang="ru-RU" dirty="0" err="1"/>
              <a:t>діяння</a:t>
            </a:r>
            <a:r>
              <a:rPr lang="ru-RU" dirty="0"/>
              <a:t> </a:t>
            </a:r>
            <a:r>
              <a:rPr lang="ru-RU" dirty="0" err="1"/>
              <a:t>можна</a:t>
            </a:r>
            <a:r>
              <a:rPr lang="ru-RU" dirty="0"/>
              <a:t> </a:t>
            </a:r>
            <a:r>
              <a:rPr lang="ru-RU" dirty="0" err="1"/>
              <a:t>розглядати</a:t>
            </a:r>
            <a:r>
              <a:rPr lang="ru-RU" dirty="0"/>
              <a:t> як добре </a:t>
            </a:r>
            <a:r>
              <a:rPr lang="ru-RU" dirty="0" err="1"/>
              <a:t>обмірковане</a:t>
            </a:r>
            <a:r>
              <a:rPr lang="ru-RU" dirty="0"/>
              <a:t> </a:t>
            </a:r>
            <a:r>
              <a:rPr lang="ru-RU" dirty="0" err="1"/>
              <a:t>звичайне</a:t>
            </a:r>
            <a:r>
              <a:rPr lang="ru-RU" dirty="0"/>
              <a:t> </a:t>
            </a:r>
            <a:r>
              <a:rPr lang="ru-RU" dirty="0" err="1"/>
              <a:t>інвестиційне</a:t>
            </a:r>
            <a:r>
              <a:rPr lang="ru-RU" dirty="0"/>
              <a:t> </a:t>
            </a:r>
            <a:r>
              <a:rPr lang="ru-RU" dirty="0" err="1"/>
              <a:t>рішення</a:t>
            </a:r>
            <a:r>
              <a:rPr lang="ru-RU" dirty="0"/>
              <a:t> в </a:t>
            </a:r>
            <a:r>
              <a:rPr lang="ru-RU" dirty="0" err="1"/>
              <a:t>умовах</a:t>
            </a:r>
            <a:r>
              <a:rPr lang="ru-RU" dirty="0"/>
              <a:t> </a:t>
            </a:r>
            <a:r>
              <a:rPr lang="ru-RU" dirty="0" err="1"/>
              <a:t>ризику</a:t>
            </a:r>
            <a:r>
              <a:rPr lang="ru-RU" dirty="0"/>
              <a:t> й </a:t>
            </a:r>
            <a:r>
              <a:rPr lang="ru-RU" dirty="0" err="1"/>
              <a:t>невизначеності</a:t>
            </a:r>
            <a:r>
              <a:rPr lang="ru-RU" dirty="0"/>
              <a:t>.</a:t>
            </a:r>
          </a:p>
          <a:p>
            <a:r>
              <a:rPr lang="ru-RU" dirty="0" err="1"/>
              <a:t>Злочинцями</a:t>
            </a:r>
            <a:r>
              <a:rPr lang="ru-RU" dirty="0"/>
              <a:t> </a:t>
            </a:r>
            <a:r>
              <a:rPr lang="ru-RU" dirty="0" err="1"/>
              <a:t>стають</a:t>
            </a:r>
            <a:r>
              <a:rPr lang="ru-RU" dirty="0"/>
              <a:t> люди, </a:t>
            </a:r>
            <a:r>
              <a:rPr lang="ru-RU" dirty="0" err="1"/>
              <a:t>яким</a:t>
            </a:r>
            <a:r>
              <a:rPr lang="ru-RU" dirty="0"/>
              <a:t> </a:t>
            </a:r>
            <a:r>
              <a:rPr lang="ru-RU" dirty="0" err="1"/>
              <a:t>властива</a:t>
            </a:r>
            <a:r>
              <a:rPr lang="ru-RU" dirty="0"/>
              <a:t> </a:t>
            </a:r>
            <a:r>
              <a:rPr lang="ru-RU" dirty="0" err="1"/>
              <a:t>підвищена</a:t>
            </a:r>
            <a:r>
              <a:rPr lang="ru-RU" dirty="0"/>
              <a:t> </a:t>
            </a:r>
            <a:r>
              <a:rPr lang="ru-RU" dirty="0" err="1"/>
              <a:t>схильність</a:t>
            </a:r>
            <a:r>
              <a:rPr lang="ru-RU" dirty="0"/>
              <a:t> до </a:t>
            </a:r>
            <a:r>
              <a:rPr lang="ru-RU" dirty="0" err="1"/>
              <a:t>ризику</a:t>
            </a:r>
            <a:r>
              <a:rPr lang="ru-RU" dirty="0"/>
              <a:t>. </a:t>
            </a:r>
            <a:r>
              <a:rPr lang="ru-RU" dirty="0" err="1"/>
              <a:t>Цікаво</a:t>
            </a:r>
            <a:r>
              <a:rPr lang="ru-RU" dirty="0"/>
              <a:t> </a:t>
            </a:r>
            <a:r>
              <a:rPr lang="ru-RU" dirty="0" err="1"/>
              <a:t>також</a:t>
            </a:r>
            <a:r>
              <a:rPr lang="ru-RU" dirty="0"/>
              <a:t>, </a:t>
            </a:r>
            <a:r>
              <a:rPr lang="ru-RU" dirty="0" err="1"/>
              <a:t>що</a:t>
            </a:r>
            <a:r>
              <a:rPr lang="ru-RU" dirty="0"/>
              <a:t> для них </a:t>
            </a:r>
            <a:r>
              <a:rPr lang="ru-RU" dirty="0" err="1"/>
              <a:t>зростання</a:t>
            </a:r>
            <a:r>
              <a:rPr lang="ru-RU" dirty="0"/>
              <a:t> </a:t>
            </a:r>
            <a:r>
              <a:rPr lang="ru-RU" dirty="0" err="1"/>
              <a:t>ймовірність</a:t>
            </a:r>
            <a:r>
              <a:rPr lang="ru-RU" dirty="0"/>
              <a:t> </a:t>
            </a:r>
            <a:r>
              <a:rPr lang="ru-RU" dirty="0" err="1"/>
              <a:t>затримання</a:t>
            </a:r>
            <a:r>
              <a:rPr lang="ru-RU" dirty="0"/>
              <a:t> — </a:t>
            </a:r>
            <a:r>
              <a:rPr lang="ru-RU" dirty="0" err="1"/>
              <a:t>набагато</a:t>
            </a:r>
            <a:r>
              <a:rPr lang="ru-RU" dirty="0"/>
              <a:t> </a:t>
            </a:r>
            <a:r>
              <a:rPr lang="ru-RU" dirty="0" err="1"/>
              <a:t>ефективніший</a:t>
            </a:r>
            <a:r>
              <a:rPr lang="ru-RU" dirty="0"/>
              <a:t> «</a:t>
            </a:r>
            <a:r>
              <a:rPr lang="ru-RU" dirty="0" err="1"/>
              <a:t>запобіжник</a:t>
            </a:r>
            <a:r>
              <a:rPr lang="ru-RU" dirty="0"/>
              <a:t>», </a:t>
            </a:r>
            <a:r>
              <a:rPr lang="ru-RU" dirty="0" err="1"/>
              <a:t>ніж</a:t>
            </a:r>
            <a:r>
              <a:rPr lang="ru-RU" dirty="0"/>
              <a:t> </a:t>
            </a:r>
            <a:r>
              <a:rPr lang="ru-RU" dirty="0" err="1"/>
              <a:t>збільшення</a:t>
            </a:r>
            <a:r>
              <a:rPr lang="ru-RU" dirty="0"/>
              <a:t> </a:t>
            </a:r>
            <a:r>
              <a:rPr lang="ru-RU" dirty="0" err="1"/>
              <a:t>терміну</a:t>
            </a:r>
            <a:r>
              <a:rPr lang="ru-RU" dirty="0"/>
              <a:t> </a:t>
            </a:r>
            <a:r>
              <a:rPr lang="ru-RU" dirty="0" err="1"/>
              <a:t>ув’язнення</a:t>
            </a:r>
            <a:r>
              <a:rPr lang="ru-RU" dirty="0"/>
              <a:t>.</a:t>
            </a:r>
          </a:p>
          <a:p>
            <a:r>
              <a:rPr lang="ru-RU" dirty="0"/>
              <a:t>Особи з </a:t>
            </a:r>
            <a:r>
              <a:rPr lang="ru-RU" dirty="0" err="1"/>
              <a:t>вищою</a:t>
            </a:r>
            <a:r>
              <a:rPr lang="ru-RU" dirty="0"/>
              <a:t> </a:t>
            </a:r>
            <a:r>
              <a:rPr lang="ru-RU" dirty="0" err="1"/>
              <a:t>освітою</a:t>
            </a:r>
            <a:r>
              <a:rPr lang="ru-RU" dirty="0"/>
              <a:t> </a:t>
            </a:r>
            <a:r>
              <a:rPr lang="ru-RU" dirty="0" err="1"/>
              <a:t>більш</a:t>
            </a:r>
            <a:r>
              <a:rPr lang="ru-RU" dirty="0"/>
              <a:t> </a:t>
            </a:r>
            <a:r>
              <a:rPr lang="ru-RU" dirty="0" err="1"/>
              <a:t>схильні</a:t>
            </a:r>
            <a:r>
              <a:rPr lang="ru-RU" dirty="0"/>
              <a:t> до </a:t>
            </a:r>
            <a:r>
              <a:rPr lang="ru-RU" dirty="0" err="1"/>
              <a:t>злочинів</a:t>
            </a:r>
            <a:r>
              <a:rPr lang="ru-RU" dirty="0"/>
              <a:t>, </a:t>
            </a:r>
            <a:r>
              <a:rPr lang="ru-RU" dirty="0" err="1"/>
              <a:t>що</a:t>
            </a:r>
            <a:r>
              <a:rPr lang="ru-RU" dirty="0"/>
              <a:t> </a:t>
            </a:r>
            <a:r>
              <a:rPr lang="ru-RU" dirty="0" err="1"/>
              <a:t>вимагають</a:t>
            </a:r>
            <a:r>
              <a:rPr lang="ru-RU" dirty="0"/>
              <a:t> великих </a:t>
            </a:r>
            <a:r>
              <a:rPr lang="ru-RU" dirty="0" err="1"/>
              <a:t>грошових</a:t>
            </a:r>
            <a:r>
              <a:rPr lang="ru-RU" dirty="0"/>
              <a:t> </a:t>
            </a:r>
            <a:r>
              <a:rPr lang="ru-RU" dirty="0" err="1"/>
              <a:t>витрат</a:t>
            </a:r>
            <a:r>
              <a:rPr lang="ru-RU" dirty="0"/>
              <a:t>, а особи </a:t>
            </a:r>
            <a:r>
              <a:rPr lang="ru-RU" dirty="0" err="1"/>
              <a:t>із</a:t>
            </a:r>
            <a:r>
              <a:rPr lang="ru-RU" dirty="0"/>
              <a:t> </a:t>
            </a:r>
            <a:r>
              <a:rPr lang="ru-RU" dirty="0" err="1"/>
              <a:t>середньою</a:t>
            </a:r>
            <a:r>
              <a:rPr lang="ru-RU" dirty="0"/>
              <a:t> </a:t>
            </a:r>
            <a:r>
              <a:rPr lang="ru-RU" dirty="0" err="1"/>
              <a:t>освітою</a:t>
            </a:r>
            <a:r>
              <a:rPr lang="ru-RU" dirty="0"/>
              <a:t> — до </a:t>
            </a:r>
            <a:r>
              <a:rPr lang="ru-RU" dirty="0" err="1"/>
              <a:t>злочинів</a:t>
            </a:r>
            <a:r>
              <a:rPr lang="ru-RU" dirty="0"/>
              <a:t>, </a:t>
            </a:r>
            <a:r>
              <a:rPr lang="ru-RU" dirty="0" err="1"/>
              <a:t>що</a:t>
            </a:r>
            <a:r>
              <a:rPr lang="ru-RU" dirty="0"/>
              <a:t> </a:t>
            </a:r>
            <a:r>
              <a:rPr lang="ru-RU" dirty="0" err="1"/>
              <a:t>вимагають</a:t>
            </a:r>
            <a:r>
              <a:rPr lang="ru-RU" dirty="0"/>
              <a:t> </a:t>
            </a:r>
            <a:r>
              <a:rPr lang="ru-RU" dirty="0" err="1"/>
              <a:t>значних</a:t>
            </a:r>
            <a:r>
              <a:rPr lang="ru-RU" dirty="0"/>
              <a:t> </a:t>
            </a:r>
            <a:r>
              <a:rPr lang="ru-RU" dirty="0" err="1"/>
              <a:t>витрат</a:t>
            </a:r>
            <a:r>
              <a:rPr lang="ru-RU" dirty="0"/>
              <a:t> часу. Для перших </a:t>
            </a:r>
            <a:r>
              <a:rPr lang="ru-RU" dirty="0" err="1"/>
              <a:t>суворим</a:t>
            </a:r>
            <a:r>
              <a:rPr lang="ru-RU" dirty="0"/>
              <a:t> </a:t>
            </a:r>
            <a:r>
              <a:rPr lang="ru-RU" dirty="0" err="1"/>
              <a:t>покаранням</a:t>
            </a:r>
            <a:r>
              <a:rPr lang="ru-RU" dirty="0"/>
              <a:t> є </a:t>
            </a:r>
            <a:r>
              <a:rPr lang="ru-RU" dirty="0" err="1"/>
              <a:t>тюремне</a:t>
            </a:r>
            <a:r>
              <a:rPr lang="ru-RU" dirty="0"/>
              <a:t> </a:t>
            </a:r>
            <a:r>
              <a:rPr lang="ru-RU" dirty="0" err="1"/>
              <a:t>ув’язнення</a:t>
            </a:r>
            <a:r>
              <a:rPr lang="ru-RU" dirty="0"/>
              <a:t>, а для других — </a:t>
            </a:r>
            <a:r>
              <a:rPr lang="ru-RU" dirty="0" err="1"/>
              <a:t>виплата</a:t>
            </a:r>
            <a:r>
              <a:rPr lang="ru-RU" dirty="0"/>
              <a:t> </a:t>
            </a:r>
            <a:r>
              <a:rPr lang="ru-RU" dirty="0" err="1"/>
              <a:t>грошової</a:t>
            </a:r>
            <a:r>
              <a:rPr lang="ru-RU" dirty="0"/>
              <a:t> </a:t>
            </a:r>
            <a:r>
              <a:rPr lang="ru-RU" dirty="0" err="1"/>
              <a:t>компенсації</a:t>
            </a:r>
            <a:r>
              <a:rPr lang="ru-RU" dirty="0"/>
              <a:t>.</a:t>
            </a:r>
          </a:p>
          <a:p>
            <a:endParaRPr lang="uk-UA" dirty="0"/>
          </a:p>
        </p:txBody>
      </p:sp>
      <p:sp>
        <p:nvSpPr>
          <p:cNvPr id="5" name="Місце для номера слайда 4">
            <a:extLst>
              <a:ext uri="{FF2B5EF4-FFF2-40B4-BE49-F238E27FC236}">
                <a16:creationId xmlns:a16="http://schemas.microsoft.com/office/drawing/2014/main" id="{AF85A54C-1BA5-46AB-A432-A891CB8EACD7}"/>
              </a:ext>
            </a:extLst>
          </p:cNvPr>
          <p:cNvSpPr>
            <a:spLocks noGrp="1"/>
          </p:cNvSpPr>
          <p:nvPr>
            <p:ph type="sldNum" sz="quarter" idx="11"/>
          </p:nvPr>
        </p:nvSpPr>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300278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7EFC61-D768-46C7-8371-874D59EB988B}"/>
              </a:ext>
            </a:extLst>
          </p:cNvPr>
          <p:cNvSpPr>
            <a:spLocks noGrp="1"/>
          </p:cNvSpPr>
          <p:nvPr>
            <p:ph type="title"/>
          </p:nvPr>
        </p:nvSpPr>
        <p:spPr/>
        <p:txBody>
          <a:bodyPr>
            <a:noAutofit/>
          </a:bodyPr>
          <a:lstStyle/>
          <a:p>
            <a:pPr algn="ctr"/>
            <a:r>
              <a:rPr lang="uk-UA" sz="3200" dirty="0">
                <a:solidFill>
                  <a:srgbClr val="B1A477"/>
                </a:solidFill>
              </a:rPr>
              <a:t>Рівень корумпованості (злочинності) чиновників залежить від оцінки співвідношення пов’язаних із нею </a:t>
            </a:r>
            <a:r>
              <a:rPr lang="uk-UA" sz="3200" dirty="0" err="1">
                <a:solidFill>
                  <a:srgbClr val="B1A477"/>
                </a:solidFill>
              </a:rPr>
              <a:t>вигод</a:t>
            </a:r>
            <a:r>
              <a:rPr lang="uk-UA" sz="3200" dirty="0">
                <a:solidFill>
                  <a:srgbClr val="B1A477"/>
                </a:solidFill>
              </a:rPr>
              <a:t> і втрат (як майнових, так і немайнових)</a:t>
            </a:r>
          </a:p>
        </p:txBody>
      </p:sp>
      <p:sp>
        <p:nvSpPr>
          <p:cNvPr id="6" name="Місце для вмісту 5">
            <a:extLst>
              <a:ext uri="{FF2B5EF4-FFF2-40B4-BE49-F238E27FC236}">
                <a16:creationId xmlns:a16="http://schemas.microsoft.com/office/drawing/2014/main" id="{0877D9A6-AC12-473D-B0B7-9B84DD74525E}"/>
              </a:ext>
            </a:extLst>
          </p:cNvPr>
          <p:cNvSpPr>
            <a:spLocks noGrp="1"/>
          </p:cNvSpPr>
          <p:nvPr>
            <p:ph idx="1"/>
          </p:nvPr>
        </p:nvSpPr>
        <p:spPr/>
        <p:txBody>
          <a:bodyPr/>
          <a:lstStyle/>
          <a:p>
            <a:r>
              <a:rPr lang="uk-UA" dirty="0"/>
              <a:t>Визначають його різницею прибутків від легальної й нелегальної діяльності, ймовірністю розкриття та засудження, ступеня тяжкості покарання.</a:t>
            </a:r>
          </a:p>
          <a:p>
            <a:endParaRPr lang="uk-UA" dirty="0"/>
          </a:p>
        </p:txBody>
      </p:sp>
      <p:pic>
        <p:nvPicPr>
          <p:cNvPr id="8" name="Рисунок 7">
            <a:extLst>
              <a:ext uri="{FF2B5EF4-FFF2-40B4-BE49-F238E27FC236}">
                <a16:creationId xmlns:a16="http://schemas.microsoft.com/office/drawing/2014/main" id="{7A5A6791-7A03-453D-9F57-6B132A7F9B72}"/>
              </a:ext>
            </a:extLst>
          </p:cNvPr>
          <p:cNvPicPr>
            <a:picLocks noChangeAspect="1"/>
          </p:cNvPicPr>
          <p:nvPr/>
        </p:nvPicPr>
        <p:blipFill>
          <a:blip r:embed="rId3"/>
          <a:stretch>
            <a:fillRect/>
          </a:stretch>
        </p:blipFill>
        <p:spPr>
          <a:xfrm>
            <a:off x="658475" y="3671818"/>
            <a:ext cx="10875049" cy="1611451"/>
          </a:xfrm>
          <a:prstGeom prst="rect">
            <a:avLst/>
          </a:prstGeom>
        </p:spPr>
      </p:pic>
      <p:sp>
        <p:nvSpPr>
          <p:cNvPr id="9" name="Plaque 11">
            <a:extLst>
              <a:ext uri="{FF2B5EF4-FFF2-40B4-BE49-F238E27FC236}">
                <a16:creationId xmlns:a16="http://schemas.microsoft.com/office/drawing/2014/main" id="{96B76D99-7977-439F-8331-7CCF020A3853}"/>
              </a:ext>
              <a:ext uri="{C183D7F6-B498-43B3-948B-1728B52AA6E4}">
                <adec:decorative xmlns:adec="http://schemas.microsoft.com/office/drawing/2017/decorative" val="1"/>
              </a:ext>
            </a:extLst>
          </p:cNvPr>
          <p:cNvSpPr/>
          <p:nvPr/>
        </p:nvSpPr>
        <p:spPr>
          <a:xfrm>
            <a:off x="533399" y="3219449"/>
            <a:ext cx="11125199" cy="2847975"/>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12">
            <a:extLst>
              <a:ext uri="{FF2B5EF4-FFF2-40B4-BE49-F238E27FC236}">
                <a16:creationId xmlns:a16="http://schemas.microsoft.com/office/drawing/2014/main" id="{B2E93771-C046-4FB7-985C-C58DE1CD1ED1}"/>
              </a:ext>
              <a:ext uri="{C183D7F6-B498-43B3-948B-1728B52AA6E4}">
                <adec:decorative xmlns:adec="http://schemas.microsoft.com/office/drawing/2017/decorative" val="1"/>
              </a:ext>
            </a:extLst>
          </p:cNvPr>
          <p:cNvCxnSpPr>
            <a:cxnSpLocks/>
          </p:cNvCxnSpPr>
          <p:nvPr/>
        </p:nvCxnSpPr>
        <p:spPr>
          <a:xfrm>
            <a:off x="3080387" y="2967220"/>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3">
            <a:extLst>
              <a:ext uri="{FF2B5EF4-FFF2-40B4-BE49-F238E27FC236}">
                <a16:creationId xmlns:a16="http://schemas.microsoft.com/office/drawing/2014/main" id="{1972B051-9F78-4607-AE31-0C1A47B072FD}"/>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5419461" y="2824529"/>
            <a:ext cx="972078" cy="285381"/>
          </a:xfrm>
          <a:prstGeom prst="rect">
            <a:avLst/>
          </a:prstGeom>
        </p:spPr>
      </p:pic>
      <p:cxnSp>
        <p:nvCxnSpPr>
          <p:cNvPr id="12" name="Straight Connector 12">
            <a:extLst>
              <a:ext uri="{FF2B5EF4-FFF2-40B4-BE49-F238E27FC236}">
                <a16:creationId xmlns:a16="http://schemas.microsoft.com/office/drawing/2014/main" id="{C7297B02-2C94-4CFD-A516-7DBF315702C9}"/>
              </a:ext>
              <a:ext uri="{C183D7F6-B498-43B3-948B-1728B52AA6E4}">
                <adec:decorative xmlns:adec="http://schemas.microsoft.com/office/drawing/2017/decorative" val="1"/>
              </a:ext>
            </a:extLst>
          </p:cNvPr>
          <p:cNvCxnSpPr>
            <a:cxnSpLocks/>
          </p:cNvCxnSpPr>
          <p:nvPr/>
        </p:nvCxnSpPr>
        <p:spPr>
          <a:xfrm>
            <a:off x="3080387" y="6405377"/>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3">
            <a:extLst>
              <a:ext uri="{FF2B5EF4-FFF2-40B4-BE49-F238E27FC236}">
                <a16:creationId xmlns:a16="http://schemas.microsoft.com/office/drawing/2014/main" id="{70AF33C7-AB9E-4C64-8754-3FEE93C3703F}"/>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5419461" y="6262686"/>
            <a:ext cx="972078" cy="285381"/>
          </a:xfrm>
          <a:prstGeom prst="rect">
            <a:avLst/>
          </a:prstGeom>
        </p:spPr>
      </p:pic>
    </p:spTree>
    <p:extLst>
      <p:ext uri="{BB962C8B-B14F-4D97-AF65-F5344CB8AC3E}">
        <p14:creationId xmlns:p14="http://schemas.microsoft.com/office/powerpoint/2010/main" val="339161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E1E1C272-3847-4E54-9794-02294824EE21}"/>
              </a:ext>
            </a:extLst>
          </p:cNvPr>
          <p:cNvSpPr>
            <a:spLocks noGrp="1"/>
          </p:cNvSpPr>
          <p:nvPr>
            <p:ph type="title"/>
          </p:nvPr>
        </p:nvSpPr>
        <p:spPr>
          <a:xfrm>
            <a:off x="523875" y="1009970"/>
            <a:ext cx="3801237" cy="4014216"/>
          </a:xfrm>
        </p:spPr>
        <p:txBody>
          <a:bodyPr>
            <a:normAutofit fontScale="90000"/>
          </a:bodyPr>
          <a:lstStyle/>
          <a:p>
            <a:r>
              <a:rPr lang="ru-RU" b="1" dirty="0" err="1">
                <a:solidFill>
                  <a:srgbClr val="A9D7D9"/>
                </a:solidFill>
                <a:effectLst>
                  <a:outerShdw blurRad="38100" dist="38100" dir="2700000" algn="tl">
                    <a:srgbClr val="000000">
                      <a:alpha val="43137"/>
                    </a:srgbClr>
                  </a:outerShdw>
                </a:effectLst>
              </a:rPr>
              <a:t>Корупція</a:t>
            </a:r>
            <a:r>
              <a:rPr lang="ru-RU" dirty="0"/>
              <a:t> – </a:t>
            </a:r>
            <a:r>
              <a:rPr lang="ru-RU" dirty="0" err="1"/>
              <a:t>це</a:t>
            </a:r>
            <a:r>
              <a:rPr lang="ru-RU" dirty="0"/>
              <a:t> </a:t>
            </a:r>
            <a:r>
              <a:rPr lang="ru-RU" dirty="0" err="1"/>
              <a:t>зважене</a:t>
            </a:r>
            <a:r>
              <a:rPr lang="ru-RU" dirty="0"/>
              <a:t> </a:t>
            </a:r>
            <a:r>
              <a:rPr lang="ru-RU" dirty="0" err="1"/>
              <a:t>службовою</a:t>
            </a:r>
            <a:r>
              <a:rPr lang="ru-RU" dirty="0"/>
              <a:t> особою </a:t>
            </a:r>
            <a:r>
              <a:rPr lang="ru-RU" dirty="0" err="1"/>
              <a:t>рішення</a:t>
            </a:r>
            <a:r>
              <a:rPr lang="ru-RU" dirty="0"/>
              <a:t> </a:t>
            </a:r>
            <a:r>
              <a:rPr lang="ru-RU" dirty="0" err="1"/>
              <a:t>щодо</a:t>
            </a:r>
            <a:r>
              <a:rPr lang="ru-RU" dirty="0"/>
              <a:t> </a:t>
            </a:r>
            <a:r>
              <a:rPr lang="ru-RU" dirty="0" err="1"/>
              <a:t>вчинення</a:t>
            </a:r>
            <a:r>
              <a:rPr lang="ru-RU" dirty="0"/>
              <a:t> </a:t>
            </a:r>
            <a:r>
              <a:rPr lang="ru-RU" dirty="0" err="1"/>
              <a:t>корупційного</a:t>
            </a:r>
            <a:r>
              <a:rPr lang="ru-RU" dirty="0"/>
              <a:t> </a:t>
            </a:r>
            <a:r>
              <a:rPr lang="ru-RU" dirty="0" err="1"/>
              <a:t>діяння</a:t>
            </a:r>
            <a:r>
              <a:rPr lang="ru-RU" dirty="0"/>
              <a:t>.</a:t>
            </a:r>
            <a:endParaRPr lang="uk-UA" dirty="0"/>
          </a:p>
        </p:txBody>
      </p:sp>
      <p:sp>
        <p:nvSpPr>
          <p:cNvPr id="7" name="Місце для вмісту 6">
            <a:extLst>
              <a:ext uri="{FF2B5EF4-FFF2-40B4-BE49-F238E27FC236}">
                <a16:creationId xmlns:a16="http://schemas.microsoft.com/office/drawing/2014/main" id="{5395AE41-1B6F-468B-87A7-DB4C47E3CB63}"/>
              </a:ext>
            </a:extLst>
          </p:cNvPr>
          <p:cNvSpPr>
            <a:spLocks noGrp="1"/>
          </p:cNvSpPr>
          <p:nvPr>
            <p:ph sz="quarter" idx="12"/>
          </p:nvPr>
        </p:nvSpPr>
        <p:spPr>
          <a:xfrm>
            <a:off x="5267706" y="2199259"/>
            <a:ext cx="6400419" cy="4014216"/>
          </a:xfrm>
        </p:spPr>
        <p:txBody>
          <a:bodyPr>
            <a:normAutofit fontScale="92500" lnSpcReduction="10000"/>
          </a:bodyPr>
          <a:lstStyle/>
          <a:p>
            <a:pPr algn="just"/>
            <a:r>
              <a:rPr lang="uk-UA" dirty="0" err="1"/>
              <a:t>Беккер</a:t>
            </a:r>
            <a:r>
              <a:rPr lang="uk-UA" dirty="0"/>
              <a:t> робить висновок про те, що </a:t>
            </a:r>
            <a:r>
              <a:rPr lang="uk-UA" b="1" dirty="0">
                <a:highlight>
                  <a:srgbClr val="A9D7D9"/>
                </a:highlight>
              </a:rPr>
              <a:t>стримувальним чинником </a:t>
            </a:r>
            <a:r>
              <a:rPr lang="uk-UA" dirty="0"/>
              <a:t>для злочинності </a:t>
            </a:r>
            <a:r>
              <a:rPr lang="uk-UA" b="1" dirty="0"/>
              <a:t>є </a:t>
            </a:r>
            <a:r>
              <a:rPr lang="uk-UA" dirty="0"/>
              <a:t>зовсім не збільшення тяжкості покарання, а </a:t>
            </a:r>
            <a:r>
              <a:rPr lang="uk-UA" b="1" dirty="0">
                <a:highlight>
                  <a:srgbClr val="A9D7D9"/>
                </a:highlight>
              </a:rPr>
              <a:t>підвищення ймовірності викриття злочинця</a:t>
            </a:r>
            <a:r>
              <a:rPr lang="uk-UA" dirty="0"/>
              <a:t>.</a:t>
            </a:r>
          </a:p>
          <a:p>
            <a:pPr algn="just"/>
            <a:r>
              <a:rPr lang="uk-UA" dirty="0"/>
              <a:t> Наприклад, </a:t>
            </a:r>
            <a:r>
              <a:rPr lang="uk-UA" dirty="0" err="1"/>
              <a:t>Роуз-Аккерман</a:t>
            </a:r>
            <a:r>
              <a:rPr lang="uk-UA" dirty="0"/>
              <a:t> стверджувала, що покарання за корупцію мають бути позитивною функцією від розмірів </a:t>
            </a:r>
            <a:r>
              <a:rPr lang="uk-UA" dirty="0" err="1"/>
              <a:t>хабара</a:t>
            </a:r>
            <a:r>
              <a:rPr lang="uk-UA" dirty="0"/>
              <a:t> для урядового чиновника й від розмірів вигоди, отриманої завдяки хабарям, для корумпованого клієнта.</a:t>
            </a:r>
          </a:p>
          <a:p>
            <a:pPr algn="just"/>
            <a:r>
              <a:rPr lang="uk-UA" dirty="0"/>
              <a:t> Отже, щоб залякування було дієвим, покарання не повинні бути однаковими для всіх злочинних діянь однакового типу – вони мають варіюватися відповідно до отриманого призу.</a:t>
            </a:r>
            <a:endParaRPr lang="uk-UA" i="1" dirty="0">
              <a:solidFill>
                <a:srgbClr val="0070C0"/>
              </a:solidFill>
            </a:endParaRPr>
          </a:p>
        </p:txBody>
      </p:sp>
      <p:sp>
        <p:nvSpPr>
          <p:cNvPr id="5" name="Місце для номера слайда 4">
            <a:extLst>
              <a:ext uri="{FF2B5EF4-FFF2-40B4-BE49-F238E27FC236}">
                <a16:creationId xmlns:a16="http://schemas.microsoft.com/office/drawing/2014/main" id="{6E8F9440-017D-44AB-8375-E81C4B015B9E}"/>
              </a:ext>
            </a:extLst>
          </p:cNvPr>
          <p:cNvSpPr>
            <a:spLocks noGrp="1"/>
          </p:cNvSpPr>
          <p:nvPr>
            <p:ph type="sldNum" sz="quarter" idx="11"/>
          </p:nvPr>
        </p:nvSpPr>
        <p:spPr/>
        <p:txBody>
          <a:bodyPr/>
          <a:lstStyle/>
          <a:p>
            <a:fld id="{DEDD2012-0A53-4D69-847A-8B96D44468A9}" type="slidenum">
              <a:rPr lang="uk-UA" smtClean="0"/>
              <a:t>28</a:t>
            </a:fld>
            <a:endParaRPr lang="uk-UA"/>
          </a:p>
        </p:txBody>
      </p:sp>
    </p:spTree>
    <p:extLst>
      <p:ext uri="{BB962C8B-B14F-4D97-AF65-F5344CB8AC3E}">
        <p14:creationId xmlns:p14="http://schemas.microsoft.com/office/powerpoint/2010/main" val="229029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94F92A-31FA-4479-9258-2C80752BC3A4}"/>
              </a:ext>
            </a:extLst>
          </p:cNvPr>
          <p:cNvSpPr>
            <a:spLocks noGrp="1"/>
          </p:cNvSpPr>
          <p:nvPr>
            <p:ph type="title"/>
          </p:nvPr>
        </p:nvSpPr>
        <p:spPr>
          <a:xfrm>
            <a:off x="667217" y="1113208"/>
            <a:ext cx="3392424" cy="4014216"/>
          </a:xfrm>
        </p:spPr>
        <p:txBody>
          <a:bodyPr/>
          <a:lstStyle/>
          <a:p>
            <a:r>
              <a:rPr lang="ru-RU" dirty="0" err="1">
                <a:effectLst>
                  <a:outerShdw blurRad="38100" dist="38100" dir="2700000" algn="tl">
                    <a:srgbClr val="000000">
                      <a:alpha val="43137"/>
                    </a:srgbClr>
                  </a:outerShdw>
                </a:effectLst>
              </a:rPr>
              <a:t>Які</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фактори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можуть</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запобігати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корупції</a:t>
            </a:r>
            <a:r>
              <a:rPr lang="ru-RU" dirty="0">
                <a:effectLst>
                  <a:outerShdw blurRad="38100" dist="38100" dir="2700000" algn="tl">
                    <a:srgbClr val="000000">
                      <a:alpha val="43137"/>
                    </a:srgbClr>
                  </a:outerShdw>
                </a:effectLst>
              </a:rPr>
              <a:t>, на думку Беккера?</a:t>
            </a:r>
            <a:endParaRPr lang="uk-UA" dirty="0">
              <a:effectLst>
                <a:outerShdw blurRad="38100" dist="38100" dir="2700000" algn="tl">
                  <a:srgbClr val="000000">
                    <a:alpha val="43137"/>
                  </a:srgbClr>
                </a:outerShdw>
              </a:effectLst>
            </a:endParaRPr>
          </a:p>
        </p:txBody>
      </p:sp>
      <p:sp>
        <p:nvSpPr>
          <p:cNvPr id="3" name="Місце для вмісту 2">
            <a:extLst>
              <a:ext uri="{FF2B5EF4-FFF2-40B4-BE49-F238E27FC236}">
                <a16:creationId xmlns:a16="http://schemas.microsoft.com/office/drawing/2014/main" id="{4046A443-19FC-4EF4-91CE-DBA831CD9E49}"/>
              </a:ext>
            </a:extLst>
          </p:cNvPr>
          <p:cNvSpPr>
            <a:spLocks noGrp="1"/>
          </p:cNvSpPr>
          <p:nvPr>
            <p:ph sz="quarter" idx="12"/>
          </p:nvPr>
        </p:nvSpPr>
        <p:spPr>
          <a:xfrm>
            <a:off x="5449529" y="1890153"/>
            <a:ext cx="5971327" cy="3758184"/>
          </a:xfrm>
        </p:spPr>
        <p:txBody>
          <a:bodyPr>
            <a:noAutofit/>
          </a:bodyPr>
          <a:lstStyle/>
          <a:p>
            <a:r>
              <a:rPr lang="uk-UA" sz="3600" dirty="0"/>
              <a:t>Морально-етичний тягар і суспільний осуд корупційної поведінки.</a:t>
            </a:r>
          </a:p>
          <a:p>
            <a:r>
              <a:rPr lang="uk-UA" sz="3600" dirty="0"/>
              <a:t>Очікування, страх викриття, притягнення до відповідальності й понесення покарання за скоєне.</a:t>
            </a:r>
          </a:p>
        </p:txBody>
      </p:sp>
      <p:sp>
        <p:nvSpPr>
          <p:cNvPr id="5" name="Місце для номера слайда 4">
            <a:extLst>
              <a:ext uri="{FF2B5EF4-FFF2-40B4-BE49-F238E27FC236}">
                <a16:creationId xmlns:a16="http://schemas.microsoft.com/office/drawing/2014/main" id="{C38C7157-0237-4AC6-A620-42C32FF10DFB}"/>
              </a:ext>
            </a:extLst>
          </p:cNvPr>
          <p:cNvSpPr>
            <a:spLocks noGrp="1"/>
          </p:cNvSpPr>
          <p:nvPr>
            <p:ph type="sldNum" sz="quarter" idx="11"/>
          </p:nvPr>
        </p:nvSpPr>
        <p:spPr/>
        <p:txBody>
          <a:bodyPr/>
          <a:lstStyle/>
          <a:p>
            <a:fld id="{294A09A9-5501-47C1-A89A-A340965A2BE2}" type="slidenum">
              <a:rPr lang="en-US" smtClean="0"/>
              <a:pPr/>
              <a:t>29</a:t>
            </a:fld>
            <a:endParaRPr lang="en-US" dirty="0"/>
          </a:p>
        </p:txBody>
      </p:sp>
    </p:spTree>
    <p:extLst>
      <p:ext uri="{BB962C8B-B14F-4D97-AF65-F5344CB8AC3E}">
        <p14:creationId xmlns:p14="http://schemas.microsoft.com/office/powerpoint/2010/main" val="38202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bouquet of flowers">
            <a:extLst>
              <a:ext uri="{FF2B5EF4-FFF2-40B4-BE49-F238E27FC236}">
                <a16:creationId xmlns:a16="http://schemas.microsoft.com/office/drawing/2014/main" id="{D34D75C6-A35A-52D3-B03F-61494B858038}"/>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10" name="Title 9">
            <a:extLst>
              <a:ext uri="{FF2B5EF4-FFF2-40B4-BE49-F238E27FC236}">
                <a16:creationId xmlns:a16="http://schemas.microsoft.com/office/drawing/2014/main" id="{9C3427B2-C457-FC4C-BA04-44EF586F3462}"/>
              </a:ext>
            </a:extLst>
          </p:cNvPr>
          <p:cNvSpPr>
            <a:spLocks noGrp="1"/>
          </p:cNvSpPr>
          <p:nvPr>
            <p:ph type="ctrTitle"/>
          </p:nvPr>
        </p:nvSpPr>
        <p:spPr/>
        <p:txBody>
          <a:bodyPr/>
          <a:lstStyle/>
          <a:p>
            <a:r>
              <a:rPr lang="uk-UA" dirty="0">
                <a:solidFill>
                  <a:srgbClr val="8C6361"/>
                </a:solidFill>
              </a:rPr>
              <a:t>Кейс:</a:t>
            </a:r>
            <a:br>
              <a:rPr lang="uk-UA" dirty="0"/>
            </a:br>
            <a:r>
              <a:rPr lang="uk-UA" dirty="0"/>
              <a:t>Корупція в Європарламенті</a:t>
            </a:r>
            <a:endParaRPr lang="en-US" dirty="0"/>
          </a:p>
        </p:txBody>
      </p:sp>
      <p:sp>
        <p:nvSpPr>
          <p:cNvPr id="4" name="Footer Placeholder 3">
            <a:extLst>
              <a:ext uri="{FF2B5EF4-FFF2-40B4-BE49-F238E27FC236}">
                <a16:creationId xmlns:a16="http://schemas.microsoft.com/office/drawing/2014/main" id="{009C8D8B-2E15-875B-08A8-28C5524EF694}"/>
              </a:ext>
            </a:extLst>
          </p:cNvPr>
          <p:cNvSpPr>
            <a:spLocks noGrp="1"/>
          </p:cNvSpPr>
          <p:nvPr>
            <p:ph type="ftr" sz="quarter" idx="4294967295"/>
          </p:nvPr>
        </p:nvSpPr>
        <p:spPr>
          <a:xfrm>
            <a:off x="0"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1594F408-30BE-5DC2-806D-A217DB0281B2}"/>
              </a:ext>
            </a:extLst>
          </p:cNvPr>
          <p:cNvSpPr>
            <a:spLocks noGrp="1"/>
          </p:cNvSpPr>
          <p:nvPr>
            <p:ph type="sldNum" sz="quarter" idx="4294967295"/>
          </p:nvPr>
        </p:nvSpPr>
        <p:spPr>
          <a:xfrm>
            <a:off x="11407775" y="6356350"/>
            <a:ext cx="784225" cy="365125"/>
          </a:xfrm>
        </p:spPr>
        <p:txBody>
          <a:bodyPr/>
          <a:lstStyle/>
          <a:p>
            <a:fld id="{294A09A9-5501-47C1-A89A-A340965A2BE2}" type="slidenum">
              <a:rPr lang="en-US" smtClean="0"/>
              <a:pPr/>
              <a:t>3</a:t>
            </a:fld>
            <a:endParaRPr lang="en-US" dirty="0"/>
          </a:p>
        </p:txBody>
      </p:sp>
      <p:sp>
        <p:nvSpPr>
          <p:cNvPr id="11" name="Plaque 10">
            <a:extLst>
              <a:ext uri="{FF2B5EF4-FFF2-40B4-BE49-F238E27FC236}">
                <a16:creationId xmlns:a16="http://schemas.microsoft.com/office/drawing/2014/main" id="{95E724B3-E95F-E150-E7F9-1C3F634EF02A}"/>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FEC193-4F90-6CAE-6259-21C8B6A84825}"/>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a:off x="5608561" y="4925255"/>
            <a:ext cx="972078" cy="285381"/>
          </a:xfrm>
          <a:prstGeom prst="rect">
            <a:avLst/>
          </a:prstGeom>
        </p:spPr>
      </p:pic>
      <p:pic>
        <p:nvPicPr>
          <p:cNvPr id="13" name="Picture 12">
            <a:extLst>
              <a:ext uri="{FF2B5EF4-FFF2-40B4-BE49-F238E27FC236}">
                <a16:creationId xmlns:a16="http://schemas.microsoft.com/office/drawing/2014/main" id="{6F119B25-42CB-340B-ACB4-22178DF129D4}"/>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rot="10800000">
            <a:off x="5608561" y="1624116"/>
            <a:ext cx="972078" cy="285381"/>
          </a:xfrm>
          <a:prstGeom prst="rect">
            <a:avLst/>
          </a:prstGeom>
        </p:spPr>
      </p:pic>
    </p:spTree>
    <p:extLst>
      <p:ext uri="{BB962C8B-B14F-4D97-AF65-F5344CB8AC3E}">
        <p14:creationId xmlns:p14="http://schemas.microsoft.com/office/powerpoint/2010/main" val="43348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bouquet of flowers">
            <a:extLst>
              <a:ext uri="{FF2B5EF4-FFF2-40B4-BE49-F238E27FC236}">
                <a16:creationId xmlns:a16="http://schemas.microsoft.com/office/drawing/2014/main" id="{D34D75C6-A35A-52D3-B03F-61494B858038}"/>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10" name="Title 9">
            <a:extLst>
              <a:ext uri="{FF2B5EF4-FFF2-40B4-BE49-F238E27FC236}">
                <a16:creationId xmlns:a16="http://schemas.microsoft.com/office/drawing/2014/main" id="{9C3427B2-C457-FC4C-BA04-44EF586F3462}"/>
              </a:ext>
            </a:extLst>
          </p:cNvPr>
          <p:cNvSpPr>
            <a:spLocks noGrp="1"/>
          </p:cNvSpPr>
          <p:nvPr>
            <p:ph type="ctrTitle"/>
          </p:nvPr>
        </p:nvSpPr>
        <p:spPr/>
        <p:txBody>
          <a:bodyPr/>
          <a:lstStyle/>
          <a:p>
            <a:r>
              <a:rPr lang="uk-UA" dirty="0">
                <a:solidFill>
                  <a:srgbClr val="B1A477"/>
                </a:solidFill>
              </a:rPr>
              <a:t>ІІ. Причини долучення до корупції</a:t>
            </a:r>
            <a:endParaRPr lang="en-US" dirty="0">
              <a:solidFill>
                <a:srgbClr val="B1A477"/>
              </a:solidFill>
            </a:endParaRPr>
          </a:p>
        </p:txBody>
      </p:sp>
      <p:sp>
        <p:nvSpPr>
          <p:cNvPr id="4" name="Footer Placeholder 3">
            <a:extLst>
              <a:ext uri="{FF2B5EF4-FFF2-40B4-BE49-F238E27FC236}">
                <a16:creationId xmlns:a16="http://schemas.microsoft.com/office/drawing/2014/main" id="{009C8D8B-2E15-875B-08A8-28C5524EF694}"/>
              </a:ext>
            </a:extLst>
          </p:cNvPr>
          <p:cNvSpPr>
            <a:spLocks noGrp="1"/>
          </p:cNvSpPr>
          <p:nvPr>
            <p:ph type="ftr" sz="quarter" idx="4294967295"/>
          </p:nvPr>
        </p:nvSpPr>
        <p:spPr>
          <a:xfrm>
            <a:off x="0"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1594F408-30BE-5DC2-806D-A217DB0281B2}"/>
              </a:ext>
            </a:extLst>
          </p:cNvPr>
          <p:cNvSpPr>
            <a:spLocks noGrp="1"/>
          </p:cNvSpPr>
          <p:nvPr>
            <p:ph type="sldNum" sz="quarter" idx="4294967295"/>
          </p:nvPr>
        </p:nvSpPr>
        <p:spPr>
          <a:xfrm>
            <a:off x="11407775" y="6356350"/>
            <a:ext cx="784225" cy="365125"/>
          </a:xfrm>
        </p:spPr>
        <p:txBody>
          <a:bodyPr/>
          <a:lstStyle/>
          <a:p>
            <a:fld id="{294A09A9-5501-47C1-A89A-A340965A2BE2}" type="slidenum">
              <a:rPr lang="en-US" smtClean="0"/>
              <a:pPr/>
              <a:t>30</a:t>
            </a:fld>
            <a:endParaRPr lang="en-US" dirty="0"/>
          </a:p>
        </p:txBody>
      </p:sp>
      <p:sp>
        <p:nvSpPr>
          <p:cNvPr id="11" name="Plaque 10">
            <a:extLst>
              <a:ext uri="{FF2B5EF4-FFF2-40B4-BE49-F238E27FC236}">
                <a16:creationId xmlns:a16="http://schemas.microsoft.com/office/drawing/2014/main" id="{95E724B3-E95F-E150-E7F9-1C3F634EF02A}"/>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FEC193-4F90-6CAE-6259-21C8B6A84825}"/>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a:off x="5608561" y="4925255"/>
            <a:ext cx="972078" cy="285381"/>
          </a:xfrm>
          <a:prstGeom prst="rect">
            <a:avLst/>
          </a:prstGeom>
        </p:spPr>
      </p:pic>
      <p:pic>
        <p:nvPicPr>
          <p:cNvPr id="13" name="Picture 12">
            <a:extLst>
              <a:ext uri="{FF2B5EF4-FFF2-40B4-BE49-F238E27FC236}">
                <a16:creationId xmlns:a16="http://schemas.microsoft.com/office/drawing/2014/main" id="{6F119B25-42CB-340B-ACB4-22178DF129D4}"/>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rot="10800000">
            <a:off x="5608561" y="1624116"/>
            <a:ext cx="972078" cy="285381"/>
          </a:xfrm>
          <a:prstGeom prst="rect">
            <a:avLst/>
          </a:prstGeom>
        </p:spPr>
      </p:pic>
    </p:spTree>
    <p:extLst>
      <p:ext uri="{BB962C8B-B14F-4D97-AF65-F5344CB8AC3E}">
        <p14:creationId xmlns:p14="http://schemas.microsoft.com/office/powerpoint/2010/main" val="397612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AFF2244-9DD3-47C1-B8D9-7C953A2B61FC}"/>
              </a:ext>
            </a:extLst>
          </p:cNvPr>
          <p:cNvSpPr>
            <a:spLocks noGrp="1"/>
          </p:cNvSpPr>
          <p:nvPr>
            <p:ph type="title"/>
          </p:nvPr>
        </p:nvSpPr>
        <p:spPr/>
        <p:txBody>
          <a:bodyPr>
            <a:noAutofit/>
          </a:bodyPr>
          <a:lstStyle/>
          <a:p>
            <a:r>
              <a:rPr lang="ru-RU" sz="3200" dirty="0" err="1"/>
              <a:t>Традиційно</a:t>
            </a:r>
            <a:r>
              <a:rPr lang="ru-RU" sz="3200" dirty="0"/>
              <a:t> </a:t>
            </a:r>
            <a:r>
              <a:rPr lang="ru-RU" sz="3200" dirty="0" err="1"/>
              <a:t>виокремлюються</a:t>
            </a:r>
            <a:r>
              <a:rPr lang="ru-RU" sz="3200" dirty="0"/>
              <a:t> 4 </a:t>
            </a:r>
            <a:r>
              <a:rPr lang="ru-RU" sz="3200" dirty="0" err="1"/>
              <a:t>основні</a:t>
            </a:r>
            <a:r>
              <a:rPr lang="ru-RU" sz="3200" dirty="0"/>
              <a:t> блоки причин, </a:t>
            </a:r>
            <a:r>
              <a:rPr lang="ru-RU" sz="3200" dirty="0" err="1"/>
              <a:t>які</a:t>
            </a:r>
            <a:r>
              <a:rPr lang="ru-RU" sz="3200" dirty="0"/>
              <a:t> </a:t>
            </a:r>
            <a:r>
              <a:rPr lang="ru-RU" sz="3200" dirty="0" err="1"/>
              <a:t>можуть</a:t>
            </a:r>
            <a:r>
              <a:rPr lang="ru-RU" sz="3200" dirty="0"/>
              <a:t> </a:t>
            </a:r>
            <a:r>
              <a:rPr lang="ru-RU" sz="3200" dirty="0" err="1"/>
              <a:t>підштовхнути</a:t>
            </a:r>
            <a:r>
              <a:rPr lang="ru-RU" sz="3200" dirty="0"/>
              <a:t> </a:t>
            </a:r>
            <a:r>
              <a:rPr lang="ru-RU" sz="3200" dirty="0" err="1"/>
              <a:t>індивіда</a:t>
            </a:r>
            <a:r>
              <a:rPr lang="ru-RU" sz="3200" dirty="0"/>
              <a:t> до </a:t>
            </a:r>
            <a:r>
              <a:rPr lang="ru-RU" sz="3200" dirty="0" err="1"/>
              <a:t>корупційного</a:t>
            </a:r>
            <a:r>
              <a:rPr lang="ru-RU" sz="3200" dirty="0"/>
              <a:t> </a:t>
            </a:r>
            <a:r>
              <a:rPr lang="ru-RU" sz="3200" dirty="0" err="1"/>
              <a:t>правопорушення</a:t>
            </a:r>
            <a:r>
              <a:rPr lang="ru-RU" sz="3200" dirty="0"/>
              <a:t>:</a:t>
            </a:r>
            <a:endParaRPr lang="uk-UA" sz="3200" dirty="0"/>
          </a:p>
        </p:txBody>
      </p:sp>
      <p:pic>
        <p:nvPicPr>
          <p:cNvPr id="8" name="Місце для зображення 7">
            <a:extLst>
              <a:ext uri="{FF2B5EF4-FFF2-40B4-BE49-F238E27FC236}">
                <a16:creationId xmlns:a16="http://schemas.microsoft.com/office/drawing/2014/main" id="{E9671380-17B6-4393-A8D3-2AA19AA4A309}"/>
              </a:ext>
            </a:extLst>
          </p:cNvPr>
          <p:cNvPicPr>
            <a:picLocks noGrp="1" noChangeAspect="1"/>
          </p:cNvPicPr>
          <p:nvPr>
            <p:ph type="pic" sz="quarter" idx="13"/>
          </p:nvPr>
        </p:nvPicPr>
        <p:blipFill rotWithShape="1">
          <a:blip r:embed="rId3"/>
          <a:srcRect l="6676" r="6676" b="2365"/>
          <a:stretch/>
        </p:blipFill>
        <p:spPr>
          <a:xfrm>
            <a:off x="-1" y="-1"/>
            <a:ext cx="4463767" cy="6858001"/>
          </a:xfrm>
        </p:spPr>
      </p:pic>
      <p:sp>
        <p:nvSpPr>
          <p:cNvPr id="5" name="Місце для вмісту 4">
            <a:extLst>
              <a:ext uri="{FF2B5EF4-FFF2-40B4-BE49-F238E27FC236}">
                <a16:creationId xmlns:a16="http://schemas.microsoft.com/office/drawing/2014/main" id="{198C52FB-72A7-4047-9BCE-5D7E8872BBF3}"/>
              </a:ext>
            </a:extLst>
          </p:cNvPr>
          <p:cNvSpPr>
            <a:spLocks noGrp="1"/>
          </p:cNvSpPr>
          <p:nvPr>
            <p:ph sz="quarter" idx="12"/>
          </p:nvPr>
        </p:nvSpPr>
        <p:spPr>
          <a:xfrm>
            <a:off x="5772912" y="3269423"/>
            <a:ext cx="6419088" cy="2441448"/>
          </a:xfrm>
        </p:spPr>
        <p:txBody>
          <a:bodyPr>
            <a:noAutofit/>
          </a:bodyPr>
          <a:lstStyle/>
          <a:p>
            <a:pPr marL="342900" indent="-342900" algn="l">
              <a:buFont typeface="Wingdings" panose="05000000000000000000" pitchFamily="2" charset="2"/>
              <a:buChar char="ü"/>
            </a:pPr>
            <a:r>
              <a:rPr lang="ru-RU" sz="3200" dirty="0" err="1"/>
              <a:t>наявність</a:t>
            </a:r>
            <a:r>
              <a:rPr lang="ru-RU" sz="3200" dirty="0"/>
              <a:t> </a:t>
            </a:r>
            <a:r>
              <a:rPr lang="ru-RU" sz="3200" dirty="0" err="1"/>
              <a:t>можливості</a:t>
            </a:r>
            <a:r>
              <a:rPr lang="ru-RU" sz="3200" dirty="0"/>
              <a:t> </a:t>
            </a:r>
          </a:p>
          <a:p>
            <a:pPr marL="342900" indent="-342900" algn="l">
              <a:buFont typeface="Wingdings" panose="05000000000000000000" pitchFamily="2" charset="2"/>
              <a:buChar char="ü"/>
            </a:pPr>
            <a:r>
              <a:rPr lang="ru-RU" sz="3200" dirty="0"/>
              <a:t> </a:t>
            </a:r>
            <a:r>
              <a:rPr lang="ru-RU" sz="3200" dirty="0" err="1"/>
              <a:t>невисокі</a:t>
            </a:r>
            <a:r>
              <a:rPr lang="ru-RU" sz="3200" dirty="0"/>
              <a:t> </a:t>
            </a:r>
            <a:r>
              <a:rPr lang="ru-RU" sz="3200" dirty="0" err="1"/>
              <a:t>шанси</a:t>
            </a:r>
            <a:r>
              <a:rPr lang="ru-RU" sz="3200" dirty="0"/>
              <a:t> бути </a:t>
            </a:r>
            <a:r>
              <a:rPr lang="ru-RU" sz="3200" dirty="0" err="1"/>
              <a:t>спійманим</a:t>
            </a:r>
            <a:r>
              <a:rPr lang="ru-RU" sz="3200" dirty="0"/>
              <a:t> </a:t>
            </a:r>
          </a:p>
          <a:p>
            <a:pPr marL="342900" indent="-342900" algn="l">
              <a:buFont typeface="Wingdings" panose="05000000000000000000" pitchFamily="2" charset="2"/>
              <a:buChar char="ü"/>
            </a:pPr>
            <a:r>
              <a:rPr lang="ru-RU" sz="3200" dirty="0" err="1"/>
              <a:t>недостатня</a:t>
            </a:r>
            <a:r>
              <a:rPr lang="ru-RU" sz="3200" dirty="0"/>
              <a:t> </a:t>
            </a:r>
            <a:r>
              <a:rPr lang="ru-RU" sz="3200" dirty="0" err="1"/>
              <a:t>мотивація</a:t>
            </a:r>
            <a:r>
              <a:rPr lang="ru-RU" sz="3200" dirty="0"/>
              <a:t> </a:t>
            </a:r>
          </a:p>
          <a:p>
            <a:pPr marL="342900" indent="-342900" algn="l">
              <a:buFont typeface="Wingdings" panose="05000000000000000000" pitchFamily="2" charset="2"/>
              <a:buChar char="ü"/>
            </a:pPr>
            <a:r>
              <a:rPr lang="ru-RU" sz="3200" dirty="0" err="1"/>
              <a:t>загальна</a:t>
            </a:r>
            <a:r>
              <a:rPr lang="ru-RU" sz="3200" dirty="0"/>
              <a:t> культура</a:t>
            </a:r>
            <a:endParaRPr lang="uk-UA" sz="3200" dirty="0"/>
          </a:p>
        </p:txBody>
      </p:sp>
    </p:spTree>
    <p:extLst>
      <p:ext uri="{BB962C8B-B14F-4D97-AF65-F5344CB8AC3E}">
        <p14:creationId xmlns:p14="http://schemas.microsoft.com/office/powerpoint/2010/main" val="374374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AFC0C01-D4BA-4DAC-A3E4-E556F1F53840}"/>
              </a:ext>
            </a:extLst>
          </p:cNvPr>
          <p:cNvSpPr>
            <a:spLocks noGrp="1"/>
          </p:cNvSpPr>
          <p:nvPr>
            <p:ph type="title"/>
          </p:nvPr>
        </p:nvSpPr>
        <p:spPr>
          <a:xfrm>
            <a:off x="578727" y="906731"/>
            <a:ext cx="3727802" cy="4014216"/>
          </a:xfrm>
        </p:spPr>
        <p:txBody>
          <a:bodyPr>
            <a:noAutofit/>
          </a:bodyPr>
          <a:lstStyle/>
          <a:p>
            <a:pPr algn="just"/>
            <a:r>
              <a:rPr lang="uk-UA" sz="3200" dirty="0"/>
              <a:t>Дослідниця Моніка </a:t>
            </a:r>
            <a:r>
              <a:rPr lang="uk-UA" sz="3200" dirty="0" err="1"/>
              <a:t>Баур</a:t>
            </a:r>
            <a:r>
              <a:rPr lang="uk-UA" sz="3200" dirty="0"/>
              <a:t> пише, що для кращого розуміння мотивів людей долучатися до корупції ми маємо розрізняти вимушену корупцію та корупцію жадібності.</a:t>
            </a:r>
          </a:p>
        </p:txBody>
      </p:sp>
      <p:sp>
        <p:nvSpPr>
          <p:cNvPr id="10" name="Місце для вмісту 9">
            <a:extLst>
              <a:ext uri="{FF2B5EF4-FFF2-40B4-BE49-F238E27FC236}">
                <a16:creationId xmlns:a16="http://schemas.microsoft.com/office/drawing/2014/main" id="{2D2108D7-DB26-453B-A4E4-3189ECEAA089}"/>
              </a:ext>
            </a:extLst>
          </p:cNvPr>
          <p:cNvSpPr>
            <a:spLocks noGrp="1"/>
          </p:cNvSpPr>
          <p:nvPr>
            <p:ph sz="quarter" idx="12"/>
          </p:nvPr>
        </p:nvSpPr>
        <p:spPr>
          <a:xfrm>
            <a:off x="5563290" y="1654032"/>
            <a:ext cx="6050673" cy="2519614"/>
          </a:xfrm>
        </p:spPr>
        <p:txBody>
          <a:bodyPr>
            <a:normAutofit lnSpcReduction="10000"/>
          </a:bodyPr>
          <a:lstStyle/>
          <a:p>
            <a:pPr algn="just"/>
            <a:r>
              <a:rPr lang="ru-RU" sz="3200" b="1" dirty="0" err="1">
                <a:solidFill>
                  <a:srgbClr val="D46058"/>
                </a:solidFill>
              </a:rPr>
              <a:t>Вимушена</a:t>
            </a:r>
            <a:r>
              <a:rPr lang="ru-RU" sz="3200" b="1" dirty="0">
                <a:solidFill>
                  <a:srgbClr val="D46058"/>
                </a:solidFill>
              </a:rPr>
              <a:t> </a:t>
            </a:r>
            <a:r>
              <a:rPr lang="ru-RU" sz="3200" b="1" dirty="0" err="1">
                <a:solidFill>
                  <a:srgbClr val="D46058"/>
                </a:solidFill>
              </a:rPr>
              <a:t>корупція</a:t>
            </a:r>
            <a:r>
              <a:rPr lang="ru-RU" sz="3200" b="1" dirty="0">
                <a:solidFill>
                  <a:srgbClr val="D46058"/>
                </a:solidFill>
              </a:rPr>
              <a:t> </a:t>
            </a:r>
            <a:r>
              <a:rPr lang="ru-RU" dirty="0"/>
              <a:t>та, до </a:t>
            </a:r>
            <a:r>
              <a:rPr lang="ru-RU" dirty="0" err="1"/>
              <a:t>якої</a:t>
            </a:r>
            <a:r>
              <a:rPr lang="ru-RU" dirty="0"/>
              <a:t> </a:t>
            </a:r>
            <a:r>
              <a:rPr lang="ru-RU" dirty="0" err="1"/>
              <a:t>людина</a:t>
            </a:r>
            <a:r>
              <a:rPr lang="ru-RU" dirty="0"/>
              <a:t> </a:t>
            </a:r>
            <a:r>
              <a:rPr lang="ru-RU" dirty="0" err="1"/>
              <a:t>долучається</a:t>
            </a:r>
            <a:r>
              <a:rPr lang="ru-RU" dirty="0"/>
              <a:t>, </a:t>
            </a:r>
            <a:r>
              <a:rPr lang="ru-RU" dirty="0" err="1"/>
              <a:t>бо</a:t>
            </a:r>
            <a:r>
              <a:rPr lang="ru-RU" dirty="0"/>
              <a:t> </a:t>
            </a:r>
            <a:r>
              <a:rPr lang="ru-RU" dirty="0" err="1"/>
              <a:t>потребує</a:t>
            </a:r>
            <a:r>
              <a:rPr lang="ru-RU" dirty="0"/>
              <a:t> справедливого </a:t>
            </a:r>
            <a:r>
              <a:rPr lang="ru-RU" dirty="0" err="1"/>
              <a:t>ставлення</a:t>
            </a:r>
            <a:r>
              <a:rPr lang="ru-RU" dirty="0"/>
              <a:t> до себе. У таких </a:t>
            </a:r>
            <a:r>
              <a:rPr lang="ru-RU" dirty="0" err="1"/>
              <a:t>випадках</a:t>
            </a:r>
            <a:r>
              <a:rPr lang="ru-RU" dirty="0"/>
              <a:t> </a:t>
            </a:r>
            <a:r>
              <a:rPr lang="ru-RU" dirty="0" err="1"/>
              <a:t>корупційна</a:t>
            </a:r>
            <a:r>
              <a:rPr lang="ru-RU" dirty="0"/>
              <a:t> </a:t>
            </a:r>
            <a:r>
              <a:rPr lang="ru-RU" dirty="0" err="1"/>
              <a:t>дія</a:t>
            </a:r>
            <a:r>
              <a:rPr lang="ru-RU" dirty="0"/>
              <a:t> є </a:t>
            </a:r>
            <a:r>
              <a:rPr lang="ru-RU" dirty="0" err="1"/>
              <a:t>єдиним</a:t>
            </a:r>
            <a:r>
              <a:rPr lang="ru-RU" dirty="0"/>
              <a:t> </a:t>
            </a:r>
            <a:r>
              <a:rPr lang="ru-RU" dirty="0" err="1"/>
              <a:t>можливим</a:t>
            </a:r>
            <a:r>
              <a:rPr lang="ru-RU" dirty="0"/>
              <a:t> способом </a:t>
            </a:r>
            <a:r>
              <a:rPr lang="ru-RU" dirty="0" err="1"/>
              <a:t>отримати</a:t>
            </a:r>
            <a:r>
              <a:rPr lang="ru-RU" dirty="0"/>
              <a:t> </a:t>
            </a:r>
            <a:r>
              <a:rPr lang="ru-RU" dirty="0" err="1"/>
              <a:t>необхідні</a:t>
            </a:r>
            <a:r>
              <a:rPr lang="ru-RU" dirty="0"/>
              <a:t> </a:t>
            </a:r>
            <a:r>
              <a:rPr lang="ru-RU" dirty="0" err="1"/>
              <a:t>послуги</a:t>
            </a:r>
            <a:r>
              <a:rPr lang="ru-RU" dirty="0"/>
              <a:t> </a:t>
            </a:r>
            <a:r>
              <a:rPr lang="ru-RU" dirty="0" err="1"/>
              <a:t>або</a:t>
            </a:r>
            <a:r>
              <a:rPr lang="ru-RU" dirty="0"/>
              <a:t> </a:t>
            </a:r>
            <a:r>
              <a:rPr lang="ru-RU" dirty="0" err="1"/>
              <a:t>уникнути</a:t>
            </a:r>
            <a:r>
              <a:rPr lang="ru-RU" dirty="0"/>
              <a:t> </a:t>
            </a:r>
            <a:r>
              <a:rPr lang="ru-RU" dirty="0" err="1"/>
              <a:t>зловживань</a:t>
            </a:r>
            <a:r>
              <a:rPr lang="ru-RU" dirty="0"/>
              <a:t>.</a:t>
            </a:r>
          </a:p>
          <a:p>
            <a:pPr marL="0" indent="0" algn="just">
              <a:buNone/>
            </a:pPr>
            <a:r>
              <a:rPr lang="ru-RU" i="1" dirty="0">
                <a:solidFill>
                  <a:srgbClr val="D46058"/>
                </a:solidFill>
              </a:rPr>
              <a:t>(</a:t>
            </a:r>
            <a:r>
              <a:rPr lang="ru-RU" i="1" dirty="0" err="1">
                <a:solidFill>
                  <a:srgbClr val="D46058"/>
                </a:solidFill>
              </a:rPr>
              <a:t>Єдиний</a:t>
            </a:r>
            <a:r>
              <a:rPr lang="ru-RU" i="1" dirty="0">
                <a:solidFill>
                  <a:srgbClr val="D46058"/>
                </a:solidFill>
              </a:rPr>
              <a:t> </a:t>
            </a:r>
            <a:r>
              <a:rPr lang="ru-RU" i="1" dirty="0" err="1">
                <a:solidFill>
                  <a:srgbClr val="D46058"/>
                </a:solidFill>
              </a:rPr>
              <a:t>спосіб</a:t>
            </a:r>
            <a:r>
              <a:rPr lang="ru-RU" i="1" dirty="0">
                <a:solidFill>
                  <a:srgbClr val="D46058"/>
                </a:solidFill>
              </a:rPr>
              <a:t> </a:t>
            </a:r>
            <a:r>
              <a:rPr lang="ru-RU" i="1" dirty="0" err="1">
                <a:solidFill>
                  <a:srgbClr val="D46058"/>
                </a:solidFill>
              </a:rPr>
              <a:t>отримати</a:t>
            </a:r>
            <a:r>
              <a:rPr lang="ru-RU" i="1" dirty="0">
                <a:solidFill>
                  <a:srgbClr val="D46058"/>
                </a:solidFill>
              </a:rPr>
              <a:t> </a:t>
            </a:r>
            <a:r>
              <a:rPr lang="ru-RU" i="1" dirty="0" err="1">
                <a:solidFill>
                  <a:srgbClr val="D46058"/>
                </a:solidFill>
              </a:rPr>
              <a:t>певну</a:t>
            </a:r>
            <a:r>
              <a:rPr lang="ru-RU" i="1" dirty="0">
                <a:solidFill>
                  <a:srgbClr val="D46058"/>
                </a:solidFill>
              </a:rPr>
              <a:t> </a:t>
            </a:r>
            <a:r>
              <a:rPr lang="ru-RU" i="1" dirty="0" err="1">
                <a:solidFill>
                  <a:srgbClr val="D46058"/>
                </a:solidFill>
              </a:rPr>
              <a:t>послугу</a:t>
            </a:r>
            <a:r>
              <a:rPr lang="ru-RU" i="1" dirty="0">
                <a:solidFill>
                  <a:srgbClr val="D46058"/>
                </a:solidFill>
              </a:rPr>
              <a:t>, як-от </a:t>
            </a:r>
            <a:r>
              <a:rPr lang="ru-RU" i="1" dirty="0" err="1">
                <a:solidFill>
                  <a:srgbClr val="D46058"/>
                </a:solidFill>
              </a:rPr>
              <a:t>лікування</a:t>
            </a:r>
            <a:r>
              <a:rPr lang="ru-RU" i="1" dirty="0">
                <a:solidFill>
                  <a:srgbClr val="D46058"/>
                </a:solidFill>
              </a:rPr>
              <a:t> </a:t>
            </a:r>
            <a:r>
              <a:rPr lang="ru-RU" i="1" dirty="0" err="1">
                <a:solidFill>
                  <a:srgbClr val="D46058"/>
                </a:solidFill>
              </a:rPr>
              <a:t>або</a:t>
            </a:r>
            <a:r>
              <a:rPr lang="ru-RU" i="1" dirty="0">
                <a:solidFill>
                  <a:srgbClr val="D46058"/>
                </a:solidFill>
              </a:rPr>
              <a:t> </a:t>
            </a:r>
            <a:r>
              <a:rPr lang="ru-RU" i="1" dirty="0" err="1">
                <a:solidFill>
                  <a:srgbClr val="D46058"/>
                </a:solidFill>
              </a:rPr>
              <a:t>освіту</a:t>
            </a:r>
            <a:r>
              <a:rPr lang="ru-RU" i="1" dirty="0">
                <a:solidFill>
                  <a:srgbClr val="D46058"/>
                </a:solidFill>
              </a:rPr>
              <a:t>)</a:t>
            </a:r>
            <a:endParaRPr lang="uk-UA" i="1" dirty="0">
              <a:solidFill>
                <a:srgbClr val="D46058"/>
              </a:solidFill>
            </a:endParaRPr>
          </a:p>
        </p:txBody>
      </p:sp>
      <p:sp>
        <p:nvSpPr>
          <p:cNvPr id="6" name="Місце для номера слайда 5">
            <a:extLst>
              <a:ext uri="{FF2B5EF4-FFF2-40B4-BE49-F238E27FC236}">
                <a16:creationId xmlns:a16="http://schemas.microsoft.com/office/drawing/2014/main" id="{245A514E-E028-4E5E-87F6-91022E459354}"/>
              </a:ext>
            </a:extLst>
          </p:cNvPr>
          <p:cNvSpPr>
            <a:spLocks noGrp="1"/>
          </p:cNvSpPr>
          <p:nvPr>
            <p:ph type="sldNum" sz="quarter" idx="11"/>
          </p:nvPr>
        </p:nvSpPr>
        <p:spPr/>
        <p:txBody>
          <a:bodyPr/>
          <a:lstStyle/>
          <a:p>
            <a:fld id="{294A09A9-5501-47C1-A89A-A340965A2BE2}" type="slidenum">
              <a:rPr lang="en-US" smtClean="0"/>
              <a:pPr/>
              <a:t>32</a:t>
            </a:fld>
            <a:endParaRPr lang="en-US" dirty="0"/>
          </a:p>
        </p:txBody>
      </p:sp>
      <p:sp>
        <p:nvSpPr>
          <p:cNvPr id="14" name="TextBox 13">
            <a:extLst>
              <a:ext uri="{FF2B5EF4-FFF2-40B4-BE49-F238E27FC236}">
                <a16:creationId xmlns:a16="http://schemas.microsoft.com/office/drawing/2014/main" id="{7FA4CE14-D8F2-40D0-9F64-A18E6F721F70}"/>
              </a:ext>
            </a:extLst>
          </p:cNvPr>
          <p:cNvSpPr txBox="1"/>
          <p:nvPr/>
        </p:nvSpPr>
        <p:spPr>
          <a:xfrm>
            <a:off x="5538707" y="4459282"/>
            <a:ext cx="6098458" cy="1292662"/>
          </a:xfrm>
          <a:prstGeom prst="rect">
            <a:avLst/>
          </a:prstGeom>
          <a:noFill/>
        </p:spPr>
        <p:txBody>
          <a:bodyPr wrap="square">
            <a:spAutoFit/>
          </a:bodyPr>
          <a:lstStyle/>
          <a:p>
            <a:pPr marL="285750" indent="-285750">
              <a:buFont typeface="Arial" panose="020B0604020202020204" pitchFamily="34" charset="0"/>
              <a:buChar char="•"/>
            </a:pPr>
            <a:r>
              <a:rPr lang="ru-RU" sz="3200" b="1" dirty="0" err="1">
                <a:solidFill>
                  <a:srgbClr val="D46058"/>
                </a:solidFill>
              </a:rPr>
              <a:t>Корупція</a:t>
            </a:r>
            <a:r>
              <a:rPr lang="ru-RU" sz="3200" b="1" dirty="0">
                <a:solidFill>
                  <a:srgbClr val="D46058"/>
                </a:solidFill>
              </a:rPr>
              <a:t> </a:t>
            </a:r>
            <a:r>
              <a:rPr lang="ru-RU" sz="3200" b="1" dirty="0" err="1">
                <a:solidFill>
                  <a:srgbClr val="D46058"/>
                </a:solidFill>
              </a:rPr>
              <a:t>жадібності</a:t>
            </a:r>
            <a:r>
              <a:rPr lang="ru-RU" sz="3200" b="1" dirty="0">
                <a:solidFill>
                  <a:srgbClr val="D46058"/>
                </a:solidFill>
              </a:rPr>
              <a:t> </a:t>
            </a:r>
            <a:r>
              <a:rPr lang="ru-RU" sz="2200" dirty="0"/>
              <a:t>та, у </a:t>
            </a:r>
            <a:r>
              <a:rPr lang="ru-RU" sz="2200" dirty="0" err="1"/>
              <a:t>результаті</a:t>
            </a:r>
            <a:r>
              <a:rPr lang="ru-RU" sz="2200" dirty="0"/>
              <a:t> </a:t>
            </a:r>
            <a:r>
              <a:rPr lang="ru-RU" sz="2200" dirty="0" err="1"/>
              <a:t>якої</a:t>
            </a:r>
            <a:r>
              <a:rPr lang="ru-RU" sz="2200" dirty="0"/>
              <a:t> </a:t>
            </a:r>
            <a:r>
              <a:rPr lang="ru-RU" sz="2200" dirty="0" err="1"/>
              <a:t>можна</a:t>
            </a:r>
            <a:r>
              <a:rPr lang="ru-RU" sz="2200" dirty="0"/>
              <a:t> </a:t>
            </a:r>
            <a:r>
              <a:rPr lang="ru-RU" sz="2200" dirty="0" err="1"/>
              <a:t>отримати</a:t>
            </a:r>
            <a:r>
              <a:rPr lang="ru-RU" sz="2200" dirty="0"/>
              <a:t> </a:t>
            </a:r>
            <a:r>
              <a:rPr lang="ru-RU" sz="2200" dirty="0" err="1"/>
              <a:t>особливі</a:t>
            </a:r>
            <a:r>
              <a:rPr lang="ru-RU" sz="2200" dirty="0"/>
              <a:t> </a:t>
            </a:r>
            <a:r>
              <a:rPr lang="ru-RU" sz="2200" dirty="0" err="1"/>
              <a:t>незаконні</a:t>
            </a:r>
            <a:r>
              <a:rPr lang="ru-RU" sz="2200" dirty="0"/>
              <a:t> </a:t>
            </a:r>
            <a:r>
              <a:rPr lang="ru-RU" sz="2200" dirty="0" err="1"/>
              <a:t>переваги</a:t>
            </a:r>
            <a:r>
              <a:rPr lang="ru-RU" sz="2200" dirty="0"/>
              <a:t>.</a:t>
            </a:r>
          </a:p>
          <a:p>
            <a:r>
              <a:rPr lang="ru-RU" sz="2200" dirty="0">
                <a:solidFill>
                  <a:srgbClr val="D46058"/>
                </a:solidFill>
              </a:rPr>
              <a:t>(</a:t>
            </a:r>
            <a:r>
              <a:rPr lang="uk-UA" sz="2400" i="1" dirty="0">
                <a:solidFill>
                  <a:srgbClr val="D46058"/>
                </a:solidFill>
              </a:rPr>
              <a:t>Спосіб здешевити послуги)</a:t>
            </a:r>
            <a:endParaRPr lang="uk-UA" sz="2200" i="1" dirty="0">
              <a:solidFill>
                <a:srgbClr val="D46058"/>
              </a:solidFill>
            </a:endParaRPr>
          </a:p>
        </p:txBody>
      </p:sp>
    </p:spTree>
    <p:extLst>
      <p:ext uri="{BB962C8B-B14F-4D97-AF65-F5344CB8AC3E}">
        <p14:creationId xmlns:p14="http://schemas.microsoft.com/office/powerpoint/2010/main" val="1261834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9C3CE05D-1601-4FA0-AFDF-08BC10CFBB97}"/>
              </a:ext>
            </a:extLst>
          </p:cNvPr>
          <p:cNvSpPr>
            <a:spLocks noGrp="1"/>
          </p:cNvSpPr>
          <p:nvPr>
            <p:ph type="title"/>
          </p:nvPr>
        </p:nvSpPr>
        <p:spPr>
          <a:xfrm>
            <a:off x="970280" y="2227580"/>
            <a:ext cx="4373880" cy="2402840"/>
          </a:xfrm>
        </p:spPr>
        <p:txBody>
          <a:bodyPr>
            <a:noAutofit/>
          </a:bodyPr>
          <a:lstStyle/>
          <a:p>
            <a:pPr algn="just"/>
            <a:r>
              <a:rPr lang="uk-UA" sz="2800" dirty="0">
                <a:solidFill>
                  <a:schemeClr val="tx1"/>
                </a:solidFill>
              </a:rPr>
              <a:t>Вимушена корупція буде підштовхувати </a:t>
            </a:r>
            <a:r>
              <a:rPr lang="uk-UA" sz="2800" dirty="0" err="1">
                <a:solidFill>
                  <a:schemeClr val="tx1"/>
                </a:solidFill>
              </a:rPr>
              <a:t>людеи</a:t>
            </a:r>
            <a:r>
              <a:rPr lang="uk-UA" sz="2800" dirty="0">
                <a:solidFill>
                  <a:schemeClr val="tx1"/>
                </a:solidFill>
              </a:rPr>
              <a:t>̆ до того, щоб повідомляти про неї та протидіяти їй, особливо якщо інші діятимуть так само й про це буде відомо. А корупція жадібності, навпаки, зменшує </a:t>
            </a:r>
            <a:r>
              <a:rPr lang="uk-UA" sz="2800" dirty="0" err="1">
                <a:solidFill>
                  <a:schemeClr val="tx1"/>
                </a:solidFill>
              </a:rPr>
              <a:t>ймовірність</a:t>
            </a:r>
            <a:r>
              <a:rPr lang="uk-UA" sz="2800" dirty="0">
                <a:solidFill>
                  <a:schemeClr val="tx1"/>
                </a:solidFill>
              </a:rPr>
              <a:t> того, що громадяни, які беруть участь у </a:t>
            </a:r>
            <a:r>
              <a:rPr lang="uk-UA" sz="2800" dirty="0" err="1">
                <a:solidFill>
                  <a:schemeClr val="tx1"/>
                </a:solidFill>
              </a:rPr>
              <a:t>ніи</a:t>
            </a:r>
            <a:r>
              <a:rPr lang="uk-UA" sz="2800" dirty="0">
                <a:solidFill>
                  <a:schemeClr val="tx1"/>
                </a:solidFill>
              </a:rPr>
              <a:t>̆, будуть умотивовані повідомляти про </a:t>
            </a:r>
            <a:r>
              <a:rPr lang="uk-UA" sz="2800" dirty="0" err="1">
                <a:solidFill>
                  <a:schemeClr val="tx1"/>
                </a:solidFill>
              </a:rPr>
              <a:t>неі</a:t>
            </a:r>
            <a:r>
              <a:rPr lang="uk-UA" sz="2800" dirty="0">
                <a:solidFill>
                  <a:schemeClr val="tx1"/>
                </a:solidFill>
              </a:rPr>
              <a:t>̈.</a:t>
            </a:r>
          </a:p>
        </p:txBody>
      </p:sp>
      <p:sp>
        <p:nvSpPr>
          <p:cNvPr id="7" name="Місце для вмісту 6">
            <a:extLst>
              <a:ext uri="{FF2B5EF4-FFF2-40B4-BE49-F238E27FC236}">
                <a16:creationId xmlns:a16="http://schemas.microsoft.com/office/drawing/2014/main" id="{BEFE3C5A-EDDA-43B1-9913-3E258DF05D3C}"/>
              </a:ext>
            </a:extLst>
          </p:cNvPr>
          <p:cNvSpPr>
            <a:spLocks noGrp="1"/>
          </p:cNvSpPr>
          <p:nvPr>
            <p:ph idx="1"/>
          </p:nvPr>
        </p:nvSpPr>
        <p:spPr>
          <a:xfrm>
            <a:off x="6319520" y="381000"/>
            <a:ext cx="5394960" cy="5777229"/>
          </a:xfrm>
        </p:spPr>
        <p:txBody>
          <a:bodyPr>
            <a:normAutofit lnSpcReduction="10000"/>
          </a:bodyPr>
          <a:lstStyle/>
          <a:p>
            <a:pPr marL="0" indent="0">
              <a:buNone/>
            </a:pPr>
            <a:r>
              <a:rPr lang="ru-RU" sz="4500" b="1" dirty="0">
                <a:solidFill>
                  <a:srgbClr val="0070C0"/>
                </a:solidFill>
              </a:rPr>
              <a:t>Причини </a:t>
            </a:r>
            <a:r>
              <a:rPr lang="ru-RU" sz="4500" b="1" dirty="0" err="1">
                <a:solidFill>
                  <a:srgbClr val="0070C0"/>
                </a:solidFill>
              </a:rPr>
              <a:t>корупції</a:t>
            </a:r>
            <a:r>
              <a:rPr lang="ru-RU" sz="4500" b="1" dirty="0">
                <a:solidFill>
                  <a:srgbClr val="0070C0"/>
                </a:solidFill>
              </a:rPr>
              <a:t>:</a:t>
            </a:r>
          </a:p>
          <a:p>
            <a:pPr>
              <a:buFont typeface="+mj-lt"/>
              <a:buAutoNum type="arabicPeriod"/>
            </a:pPr>
            <a:r>
              <a:rPr lang="ru-RU" dirty="0">
                <a:solidFill>
                  <a:schemeClr val="tx1"/>
                </a:solidFill>
                <a:highlight>
                  <a:srgbClr val="A9D7D9"/>
                </a:highlight>
              </a:rPr>
              <a:t>Характер причин: </a:t>
            </a:r>
          </a:p>
          <a:p>
            <a:pPr marL="742950" lvl="1" indent="-285750">
              <a:buFont typeface="+mj-lt"/>
              <a:buAutoNum type="arabicPeriod"/>
            </a:pPr>
            <a:r>
              <a:rPr lang="ru-RU" dirty="0" err="1">
                <a:solidFill>
                  <a:schemeClr val="tx1"/>
                </a:solidFill>
              </a:rPr>
              <a:t>Об'єктивні</a:t>
            </a:r>
            <a:endParaRPr lang="ru-RU" dirty="0">
              <a:solidFill>
                <a:schemeClr val="tx1"/>
              </a:solidFill>
            </a:endParaRPr>
          </a:p>
          <a:p>
            <a:pPr marL="742950" lvl="1" indent="-285750">
              <a:buFont typeface="+mj-lt"/>
              <a:buAutoNum type="arabicPeriod"/>
            </a:pPr>
            <a:r>
              <a:rPr lang="ru-RU" dirty="0" err="1">
                <a:solidFill>
                  <a:schemeClr val="tx1"/>
                </a:solidFill>
              </a:rPr>
              <a:t>Суб'єктивні</a:t>
            </a:r>
            <a:endParaRPr lang="ru-RU" dirty="0">
              <a:solidFill>
                <a:schemeClr val="tx1"/>
              </a:solidFill>
            </a:endParaRPr>
          </a:p>
          <a:p>
            <a:pPr>
              <a:buFont typeface="+mj-lt"/>
              <a:buAutoNum type="arabicPeriod"/>
            </a:pPr>
            <a:r>
              <a:rPr lang="ru-RU" dirty="0" err="1">
                <a:solidFill>
                  <a:schemeClr val="tx1"/>
                </a:solidFill>
                <a:highlight>
                  <a:srgbClr val="A9D7D9"/>
                </a:highlight>
              </a:rPr>
              <a:t>Сфери</a:t>
            </a:r>
            <a:r>
              <a:rPr lang="ru-RU" dirty="0">
                <a:solidFill>
                  <a:schemeClr val="tx1"/>
                </a:solidFill>
                <a:highlight>
                  <a:srgbClr val="A9D7D9"/>
                </a:highlight>
              </a:rPr>
              <a:t> </a:t>
            </a:r>
            <a:r>
              <a:rPr lang="ru-RU" dirty="0" err="1">
                <a:solidFill>
                  <a:schemeClr val="tx1"/>
                </a:solidFill>
                <a:highlight>
                  <a:srgbClr val="A9D7D9"/>
                </a:highlight>
              </a:rPr>
              <a:t>виникнення</a:t>
            </a:r>
            <a:r>
              <a:rPr lang="ru-RU" dirty="0">
                <a:solidFill>
                  <a:schemeClr val="tx1"/>
                </a:solidFill>
                <a:highlight>
                  <a:srgbClr val="A9D7D9"/>
                </a:highlight>
              </a:rPr>
              <a:t>: </a:t>
            </a:r>
          </a:p>
          <a:p>
            <a:pPr marL="742950" lvl="1" indent="-285750">
              <a:buFont typeface="+mj-lt"/>
              <a:buAutoNum type="arabicPeriod"/>
            </a:pPr>
            <a:r>
              <a:rPr lang="ru-RU" dirty="0" err="1">
                <a:solidFill>
                  <a:schemeClr val="tx1"/>
                </a:solidFill>
              </a:rPr>
              <a:t>Економічна</a:t>
            </a:r>
            <a:endParaRPr lang="ru-RU" dirty="0">
              <a:solidFill>
                <a:schemeClr val="tx1"/>
              </a:solidFill>
            </a:endParaRPr>
          </a:p>
          <a:p>
            <a:pPr marL="742950" lvl="1" indent="-285750">
              <a:buFont typeface="+mj-lt"/>
              <a:buAutoNum type="arabicPeriod"/>
            </a:pPr>
            <a:r>
              <a:rPr lang="ru-RU" dirty="0" err="1">
                <a:solidFill>
                  <a:schemeClr val="tx1"/>
                </a:solidFill>
              </a:rPr>
              <a:t>Політична</a:t>
            </a:r>
            <a:endParaRPr lang="ru-RU" dirty="0">
              <a:solidFill>
                <a:schemeClr val="tx1"/>
              </a:solidFill>
            </a:endParaRPr>
          </a:p>
          <a:p>
            <a:pPr marL="742950" lvl="1" indent="-285750">
              <a:buFont typeface="+mj-lt"/>
              <a:buAutoNum type="arabicPeriod"/>
            </a:pPr>
            <a:r>
              <a:rPr lang="ru-RU" dirty="0" err="1">
                <a:solidFill>
                  <a:schemeClr val="tx1"/>
                </a:solidFill>
              </a:rPr>
              <a:t>Правова</a:t>
            </a:r>
            <a:endParaRPr lang="ru-RU" dirty="0">
              <a:solidFill>
                <a:schemeClr val="tx1"/>
              </a:solidFill>
            </a:endParaRPr>
          </a:p>
          <a:p>
            <a:pPr marL="742950" lvl="1" indent="-285750">
              <a:buFont typeface="+mj-lt"/>
              <a:buAutoNum type="arabicPeriod"/>
            </a:pPr>
            <a:r>
              <a:rPr lang="ru-RU" dirty="0" err="1">
                <a:solidFill>
                  <a:schemeClr val="tx1"/>
                </a:solidFill>
              </a:rPr>
              <a:t>Соціально</a:t>
            </a:r>
            <a:r>
              <a:rPr lang="ru-RU" dirty="0">
                <a:solidFill>
                  <a:schemeClr val="tx1"/>
                </a:solidFill>
              </a:rPr>
              <a:t>-культурна</a:t>
            </a:r>
          </a:p>
          <a:p>
            <a:pPr marL="742950" lvl="1" indent="-285750">
              <a:buFont typeface="+mj-lt"/>
              <a:buAutoNum type="arabicPeriod"/>
            </a:pPr>
            <a:r>
              <a:rPr lang="ru-RU" dirty="0">
                <a:solidFill>
                  <a:schemeClr val="tx1"/>
                </a:solidFill>
              </a:rPr>
              <a:t>Моральна</a:t>
            </a:r>
          </a:p>
          <a:p>
            <a:pPr marL="742950" lvl="1" indent="-285750">
              <a:buFont typeface="+mj-lt"/>
              <a:buAutoNum type="arabicPeriod"/>
            </a:pPr>
            <a:r>
              <a:rPr lang="ru-RU" dirty="0" err="1">
                <a:solidFill>
                  <a:schemeClr val="tx1"/>
                </a:solidFill>
              </a:rPr>
              <a:t>Психологічна</a:t>
            </a:r>
            <a:endParaRPr lang="ru-RU" dirty="0">
              <a:solidFill>
                <a:schemeClr val="tx1"/>
              </a:solidFill>
            </a:endParaRPr>
          </a:p>
          <a:p>
            <a:pPr>
              <a:buFont typeface="+mj-lt"/>
              <a:buAutoNum type="arabicPeriod"/>
            </a:pPr>
            <a:r>
              <a:rPr lang="ru-RU" dirty="0">
                <a:solidFill>
                  <a:schemeClr val="tx1"/>
                </a:solidFill>
                <a:highlight>
                  <a:srgbClr val="A9D7D9"/>
                </a:highlight>
              </a:rPr>
              <a:t>Масштаб: </a:t>
            </a:r>
          </a:p>
          <a:p>
            <a:pPr marL="742950" lvl="1" indent="-285750">
              <a:buFont typeface="+mj-lt"/>
              <a:buAutoNum type="arabicPeriod"/>
            </a:pPr>
            <a:r>
              <a:rPr lang="ru-RU" dirty="0" err="1">
                <a:solidFill>
                  <a:schemeClr val="tx1"/>
                </a:solidFill>
              </a:rPr>
              <a:t>Суспільний</a:t>
            </a:r>
            <a:r>
              <a:rPr lang="ru-RU" dirty="0">
                <a:solidFill>
                  <a:schemeClr val="tx1"/>
                </a:solidFill>
              </a:rPr>
              <a:t> характер</a:t>
            </a:r>
          </a:p>
          <a:p>
            <a:pPr marL="742950" lvl="1" indent="-285750">
              <a:buFont typeface="+mj-lt"/>
              <a:buAutoNum type="arabicPeriod"/>
            </a:pPr>
            <a:r>
              <a:rPr lang="ru-RU" dirty="0" err="1">
                <a:solidFill>
                  <a:schemeClr val="tx1"/>
                </a:solidFill>
              </a:rPr>
              <a:t>Індивідуальний</a:t>
            </a:r>
            <a:r>
              <a:rPr lang="ru-RU" dirty="0">
                <a:solidFill>
                  <a:schemeClr val="tx1"/>
                </a:solidFill>
              </a:rPr>
              <a:t> характер</a:t>
            </a:r>
          </a:p>
          <a:p>
            <a:pPr algn="just"/>
            <a:endParaRPr lang="uk-UA" sz="3600" dirty="0"/>
          </a:p>
        </p:txBody>
      </p:sp>
      <p:sp>
        <p:nvSpPr>
          <p:cNvPr id="5" name="Місце для номера слайда 4">
            <a:extLst>
              <a:ext uri="{FF2B5EF4-FFF2-40B4-BE49-F238E27FC236}">
                <a16:creationId xmlns:a16="http://schemas.microsoft.com/office/drawing/2014/main" id="{DE51BF46-4A03-4C9E-AF05-EFD5BBCA5512}"/>
              </a:ext>
            </a:extLst>
          </p:cNvPr>
          <p:cNvSpPr>
            <a:spLocks noGrp="1"/>
          </p:cNvSpPr>
          <p:nvPr>
            <p:ph type="sldNum" sz="quarter" idx="12"/>
          </p:nvPr>
        </p:nvSpPr>
        <p:spPr/>
        <p:txBody>
          <a:bodyPr/>
          <a:lstStyle/>
          <a:p>
            <a:fld id="{294A09A9-5501-47C1-A89A-A340965A2BE2}" type="slidenum">
              <a:rPr lang="en-US" smtClean="0"/>
              <a:pPr/>
              <a:t>33</a:t>
            </a:fld>
            <a:endParaRPr lang="en-US" dirty="0"/>
          </a:p>
        </p:txBody>
      </p:sp>
    </p:spTree>
    <p:extLst>
      <p:ext uri="{BB962C8B-B14F-4D97-AF65-F5344CB8AC3E}">
        <p14:creationId xmlns:p14="http://schemas.microsoft.com/office/powerpoint/2010/main" val="377742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B42729C4-0AAA-4F93-B984-73A44E73AE56}"/>
              </a:ext>
            </a:extLst>
          </p:cNvPr>
          <p:cNvSpPr>
            <a:spLocks noGrp="1"/>
          </p:cNvSpPr>
          <p:nvPr>
            <p:ph type="title"/>
          </p:nvPr>
        </p:nvSpPr>
        <p:spPr>
          <a:xfrm>
            <a:off x="152348" y="1046089"/>
            <a:ext cx="3990282" cy="3565667"/>
          </a:xfrm>
        </p:spPr>
        <p:txBody>
          <a:bodyPr/>
          <a:lstStyle/>
          <a:p>
            <a:r>
              <a:rPr lang="ru-RU" dirty="0">
                <a:solidFill>
                  <a:schemeClr val="tx1"/>
                </a:solidFill>
                <a:highlight>
                  <a:srgbClr val="A9D7D9"/>
                </a:highlight>
              </a:rPr>
              <a:t>За характером причин: </a:t>
            </a:r>
            <a:br>
              <a:rPr lang="ru-RU" dirty="0">
                <a:solidFill>
                  <a:schemeClr val="tx1"/>
                </a:solidFill>
                <a:highlight>
                  <a:srgbClr val="A9D7D9"/>
                </a:highlight>
              </a:rPr>
            </a:br>
            <a:endParaRPr lang="uk-UA" dirty="0"/>
          </a:p>
        </p:txBody>
      </p:sp>
      <p:graphicFrame>
        <p:nvGraphicFramePr>
          <p:cNvPr id="9" name="Місце для вмісту 8">
            <a:extLst>
              <a:ext uri="{FF2B5EF4-FFF2-40B4-BE49-F238E27FC236}">
                <a16:creationId xmlns:a16="http://schemas.microsoft.com/office/drawing/2014/main" id="{FE7C660D-FC1A-4BFE-8552-16C95E7D9F8B}"/>
              </a:ext>
            </a:extLst>
          </p:cNvPr>
          <p:cNvGraphicFramePr>
            <a:graphicFrameLocks noGrp="1"/>
          </p:cNvGraphicFramePr>
          <p:nvPr>
            <p:ph sz="quarter" idx="12"/>
            <p:extLst>
              <p:ext uri="{D42A27DB-BD31-4B8C-83A1-F6EECF244321}">
                <p14:modId xmlns:p14="http://schemas.microsoft.com/office/powerpoint/2010/main" val="2264260451"/>
              </p:ext>
            </p:extLst>
          </p:nvPr>
        </p:nvGraphicFramePr>
        <p:xfrm>
          <a:off x="5591144" y="1066762"/>
          <a:ext cx="6448508" cy="472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Місце для номера слайда 4">
            <a:extLst>
              <a:ext uri="{FF2B5EF4-FFF2-40B4-BE49-F238E27FC236}">
                <a16:creationId xmlns:a16="http://schemas.microsoft.com/office/drawing/2014/main" id="{F788ED4A-4321-472D-BA01-E3CD2DB115C8}"/>
              </a:ext>
            </a:extLst>
          </p:cNvPr>
          <p:cNvSpPr>
            <a:spLocks noGrp="1"/>
          </p:cNvSpPr>
          <p:nvPr>
            <p:ph type="sldNum" sz="quarter" idx="11"/>
          </p:nvPr>
        </p:nvSpPr>
        <p:spPr/>
        <p:txBody>
          <a:bodyPr/>
          <a:lstStyle/>
          <a:p>
            <a:fld id="{DEDD2012-0A53-4D69-847A-8B96D44468A9}" type="slidenum">
              <a:rPr lang="uk-UA" smtClean="0"/>
              <a:t>34</a:t>
            </a:fld>
            <a:endParaRPr lang="uk-UA"/>
          </a:p>
        </p:txBody>
      </p:sp>
    </p:spTree>
    <p:extLst>
      <p:ext uri="{BB962C8B-B14F-4D97-AF65-F5344CB8AC3E}">
        <p14:creationId xmlns:p14="http://schemas.microsoft.com/office/powerpoint/2010/main" val="617889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Місце для вмісту 17">
            <a:extLst>
              <a:ext uri="{FF2B5EF4-FFF2-40B4-BE49-F238E27FC236}">
                <a16:creationId xmlns:a16="http://schemas.microsoft.com/office/drawing/2014/main" id="{41F4BC34-6431-4AD0-B242-E37F5572081A}"/>
              </a:ext>
            </a:extLst>
          </p:cNvPr>
          <p:cNvGraphicFramePr>
            <a:graphicFrameLocks noGrp="1"/>
          </p:cNvGraphicFramePr>
          <p:nvPr>
            <p:ph idx="1"/>
            <p:extLst>
              <p:ext uri="{D42A27DB-BD31-4B8C-83A1-F6EECF244321}">
                <p14:modId xmlns:p14="http://schemas.microsoft.com/office/powerpoint/2010/main" val="2753394431"/>
              </p:ext>
            </p:extLst>
          </p:nvPr>
        </p:nvGraphicFramePr>
        <p:xfrm>
          <a:off x="322580" y="1259839"/>
          <a:ext cx="11546840" cy="509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Місце для номера слайда 4">
            <a:extLst>
              <a:ext uri="{FF2B5EF4-FFF2-40B4-BE49-F238E27FC236}">
                <a16:creationId xmlns:a16="http://schemas.microsoft.com/office/drawing/2014/main" id="{F788ED4A-4321-472D-BA01-E3CD2DB115C8}"/>
              </a:ext>
            </a:extLst>
          </p:cNvPr>
          <p:cNvSpPr>
            <a:spLocks noGrp="1"/>
          </p:cNvSpPr>
          <p:nvPr>
            <p:ph type="sldNum" sz="quarter" idx="12"/>
          </p:nvPr>
        </p:nvSpPr>
        <p:spPr/>
        <p:txBody>
          <a:bodyPr/>
          <a:lstStyle/>
          <a:p>
            <a:fld id="{DEDD2012-0A53-4D69-847A-8B96D44468A9}" type="slidenum">
              <a:rPr lang="uk-UA" smtClean="0"/>
              <a:t>35</a:t>
            </a:fld>
            <a:endParaRPr lang="uk-UA"/>
          </a:p>
        </p:txBody>
      </p:sp>
      <p:sp>
        <p:nvSpPr>
          <p:cNvPr id="24" name="Заголовок 9">
            <a:extLst>
              <a:ext uri="{FF2B5EF4-FFF2-40B4-BE49-F238E27FC236}">
                <a16:creationId xmlns:a16="http://schemas.microsoft.com/office/drawing/2014/main" id="{FC695D09-E27E-402D-8580-ED24B3359DDB}"/>
              </a:ext>
            </a:extLst>
          </p:cNvPr>
          <p:cNvSpPr>
            <a:spLocks noGrp="1"/>
          </p:cNvSpPr>
          <p:nvPr>
            <p:ph type="title"/>
          </p:nvPr>
        </p:nvSpPr>
        <p:spPr>
          <a:xfrm>
            <a:off x="86360" y="289117"/>
            <a:ext cx="11430000" cy="970722"/>
          </a:xfrm>
        </p:spPr>
        <p:txBody>
          <a:bodyPr>
            <a:normAutofit/>
          </a:bodyPr>
          <a:lstStyle/>
          <a:p>
            <a:pPr algn="ctr"/>
            <a:r>
              <a:rPr lang="ru-RU" dirty="0">
                <a:solidFill>
                  <a:schemeClr val="tx1"/>
                </a:solidFill>
                <a:highlight>
                  <a:srgbClr val="AAD6FF"/>
                </a:highlight>
              </a:rPr>
              <a:t>За сферою </a:t>
            </a:r>
            <a:r>
              <a:rPr lang="ru-RU" dirty="0" err="1">
                <a:solidFill>
                  <a:schemeClr val="tx1"/>
                </a:solidFill>
                <a:highlight>
                  <a:srgbClr val="AAD6FF"/>
                </a:highlight>
              </a:rPr>
              <a:t>виникнення</a:t>
            </a:r>
            <a:r>
              <a:rPr lang="ru-RU" dirty="0">
                <a:solidFill>
                  <a:schemeClr val="tx1"/>
                </a:solidFill>
                <a:highlight>
                  <a:srgbClr val="AAD6FF"/>
                </a:highlight>
              </a:rPr>
              <a:t>: </a:t>
            </a:r>
            <a:endParaRPr lang="uk-UA" dirty="0">
              <a:highlight>
                <a:srgbClr val="AAD6FF"/>
              </a:highlight>
            </a:endParaRPr>
          </a:p>
        </p:txBody>
      </p:sp>
      <p:sp>
        <p:nvSpPr>
          <p:cNvPr id="34" name="TextBox 33">
            <a:extLst>
              <a:ext uri="{FF2B5EF4-FFF2-40B4-BE49-F238E27FC236}">
                <a16:creationId xmlns:a16="http://schemas.microsoft.com/office/drawing/2014/main" id="{C42A9BB0-206F-4302-85EE-22AAC1CDED2C}"/>
              </a:ext>
            </a:extLst>
          </p:cNvPr>
          <p:cNvSpPr txBox="1"/>
          <p:nvPr/>
        </p:nvSpPr>
        <p:spPr>
          <a:xfrm>
            <a:off x="3048000" y="2803436"/>
            <a:ext cx="6096000" cy="369332"/>
          </a:xfrm>
          <a:prstGeom prst="rect">
            <a:avLst/>
          </a:prstGeom>
          <a:noFill/>
        </p:spPr>
        <p:txBody>
          <a:bodyPr wrap="square">
            <a:spAutoFit/>
          </a:bodyPr>
          <a:lstStyle/>
          <a:p>
            <a:endParaRPr lang="uk-UA" dirty="0"/>
          </a:p>
        </p:txBody>
      </p:sp>
    </p:spTree>
    <p:extLst>
      <p:ext uri="{BB962C8B-B14F-4D97-AF65-F5344CB8AC3E}">
        <p14:creationId xmlns:p14="http://schemas.microsoft.com/office/powerpoint/2010/main" val="104492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5">
            <a:extLst>
              <a:ext uri="{FF2B5EF4-FFF2-40B4-BE49-F238E27FC236}">
                <a16:creationId xmlns:a16="http://schemas.microsoft.com/office/drawing/2014/main" id="{339A4109-0FE1-49E6-AB0D-273F608300AA}"/>
              </a:ext>
            </a:extLst>
          </p:cNvPr>
          <p:cNvGraphicFramePr>
            <a:graphicFrameLocks noGrp="1"/>
          </p:cNvGraphicFramePr>
          <p:nvPr>
            <p:ph idx="1"/>
            <p:extLst>
              <p:ext uri="{D42A27DB-BD31-4B8C-83A1-F6EECF244321}">
                <p14:modId xmlns:p14="http://schemas.microsoft.com/office/powerpoint/2010/main" val="3507660154"/>
              </p:ext>
            </p:extLst>
          </p:nvPr>
        </p:nvGraphicFramePr>
        <p:xfrm>
          <a:off x="-137160" y="248284"/>
          <a:ext cx="12329160" cy="581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Місце для номера слайда 4">
            <a:extLst>
              <a:ext uri="{FF2B5EF4-FFF2-40B4-BE49-F238E27FC236}">
                <a16:creationId xmlns:a16="http://schemas.microsoft.com/office/drawing/2014/main" id="{712B9DB3-D91F-4478-94E3-6C616289BD68}"/>
              </a:ext>
            </a:extLst>
          </p:cNvPr>
          <p:cNvSpPr>
            <a:spLocks noGrp="1"/>
          </p:cNvSpPr>
          <p:nvPr>
            <p:ph type="sldNum" sz="quarter" idx="12"/>
          </p:nvPr>
        </p:nvSpPr>
        <p:spPr/>
        <p:txBody>
          <a:bodyPr/>
          <a:lstStyle/>
          <a:p>
            <a:fld id="{DEDD2012-0A53-4D69-847A-8B96D44468A9}" type="slidenum">
              <a:rPr lang="uk-UA" smtClean="0"/>
              <a:t>36</a:t>
            </a:fld>
            <a:endParaRPr lang="uk-UA"/>
          </a:p>
        </p:txBody>
      </p:sp>
    </p:spTree>
    <p:extLst>
      <p:ext uri="{BB962C8B-B14F-4D97-AF65-F5344CB8AC3E}">
        <p14:creationId xmlns:p14="http://schemas.microsoft.com/office/powerpoint/2010/main" val="3741042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E5E03E4C-5203-4349-AAEC-D3F81031DA20}"/>
              </a:ext>
            </a:extLst>
          </p:cNvPr>
          <p:cNvSpPr>
            <a:spLocks noGrp="1"/>
          </p:cNvSpPr>
          <p:nvPr>
            <p:ph type="title"/>
          </p:nvPr>
        </p:nvSpPr>
        <p:spPr/>
        <p:txBody>
          <a:bodyPr/>
          <a:lstStyle/>
          <a:p>
            <a:r>
              <a:rPr lang="ru-RU" dirty="0"/>
              <a:t>Причини </a:t>
            </a:r>
            <a:r>
              <a:rPr lang="ru-RU" dirty="0" err="1"/>
              <a:t>існування</a:t>
            </a:r>
            <a:r>
              <a:rPr lang="ru-RU" dirty="0"/>
              <a:t> </a:t>
            </a:r>
            <a:r>
              <a:rPr lang="ru-RU" dirty="0" err="1"/>
              <a:t>корупції</a:t>
            </a:r>
            <a:r>
              <a:rPr lang="ru-RU" dirty="0"/>
              <a:t> в </a:t>
            </a:r>
            <a:r>
              <a:rPr lang="ru-RU" dirty="0" err="1"/>
              <a:t>Україні</a:t>
            </a:r>
            <a:endParaRPr lang="uk-UA" dirty="0"/>
          </a:p>
        </p:txBody>
      </p:sp>
      <p:sp>
        <p:nvSpPr>
          <p:cNvPr id="7" name="Місце для вмісту 6">
            <a:extLst>
              <a:ext uri="{FF2B5EF4-FFF2-40B4-BE49-F238E27FC236}">
                <a16:creationId xmlns:a16="http://schemas.microsoft.com/office/drawing/2014/main" id="{0183B3EE-FC0D-43FB-A3EE-9F1CB1215EE6}"/>
              </a:ext>
            </a:extLst>
          </p:cNvPr>
          <p:cNvSpPr>
            <a:spLocks noGrp="1"/>
          </p:cNvSpPr>
          <p:nvPr>
            <p:ph sz="quarter" idx="12"/>
          </p:nvPr>
        </p:nvSpPr>
        <p:spPr>
          <a:xfrm>
            <a:off x="944263" y="211238"/>
            <a:ext cx="6006592" cy="1563624"/>
          </a:xfrm>
        </p:spPr>
        <p:txBody>
          <a:bodyPr/>
          <a:lstStyle/>
          <a:p>
            <a:r>
              <a:rPr lang="uk-UA" dirty="0"/>
              <a:t>непомірне розростання бюрократичного апарату чиновників,</a:t>
            </a:r>
            <a:r>
              <a:rPr lang="ru-RU" dirty="0"/>
              <a:t> де </a:t>
            </a:r>
            <a:r>
              <a:rPr lang="ru-RU" dirty="0" err="1"/>
              <a:t>кумівство</a:t>
            </a:r>
            <a:r>
              <a:rPr lang="ru-RU" dirty="0"/>
              <a:t> і "блат" </a:t>
            </a:r>
            <a:r>
              <a:rPr lang="ru-RU" dirty="0" err="1"/>
              <a:t>були</a:t>
            </a:r>
            <a:r>
              <a:rPr lang="ru-RU" dirty="0"/>
              <a:t> </a:t>
            </a:r>
            <a:r>
              <a:rPr lang="ru-RU" dirty="0" err="1"/>
              <a:t>поширеними</a:t>
            </a:r>
            <a:r>
              <a:rPr lang="ru-RU" dirty="0"/>
              <a:t> способами </a:t>
            </a:r>
            <a:r>
              <a:rPr lang="ru-RU" dirty="0" err="1"/>
              <a:t>кар'єрного</a:t>
            </a:r>
            <a:r>
              <a:rPr lang="ru-RU" dirty="0"/>
              <a:t> </a:t>
            </a:r>
            <a:r>
              <a:rPr lang="ru-RU" dirty="0" err="1"/>
              <a:t>просування</a:t>
            </a:r>
            <a:endParaRPr lang="uk-UA" dirty="0"/>
          </a:p>
          <a:p>
            <a:r>
              <a:rPr lang="uk-UA" dirty="0"/>
              <a:t>значна поширеність дозвільних процедур у державному управлінні</a:t>
            </a:r>
          </a:p>
          <a:p>
            <a:r>
              <a:rPr lang="ru-RU" dirty="0" err="1"/>
              <a:t>нерівномірний</a:t>
            </a:r>
            <a:r>
              <a:rPr lang="ru-RU" dirty="0"/>
              <a:t> доступ до </a:t>
            </a:r>
            <a:r>
              <a:rPr lang="ru-RU" dirty="0" err="1"/>
              <a:t>продуктів</a:t>
            </a:r>
            <a:r>
              <a:rPr lang="ru-RU" dirty="0"/>
              <a:t> та благ</a:t>
            </a:r>
            <a:endParaRPr lang="uk-UA" dirty="0"/>
          </a:p>
          <a:p>
            <a:r>
              <a:rPr lang="en-US" dirty="0"/>
              <a:t> </a:t>
            </a:r>
            <a:r>
              <a:rPr lang="uk-UA" dirty="0"/>
              <a:t>економічна залежність влади від приватного капіталу</a:t>
            </a:r>
          </a:p>
          <a:p>
            <a:r>
              <a:rPr lang="en-US" dirty="0"/>
              <a:t> </a:t>
            </a:r>
            <a:r>
              <a:rPr lang="uk-UA" dirty="0"/>
              <a:t>низький рівень заробітної плати державних службовців</a:t>
            </a:r>
          </a:p>
          <a:p>
            <a:r>
              <a:rPr lang="en-US" dirty="0"/>
              <a:t> </a:t>
            </a:r>
            <a:r>
              <a:rPr lang="uk-UA" dirty="0"/>
              <a:t>відсутність дієвого контролю суспільства за діяльністю органів державної влади</a:t>
            </a:r>
          </a:p>
          <a:p>
            <a:r>
              <a:rPr lang="uk-UA" dirty="0"/>
              <a:t>соціально-економічна криза в державі тощо.</a:t>
            </a:r>
          </a:p>
        </p:txBody>
      </p:sp>
      <p:sp>
        <p:nvSpPr>
          <p:cNvPr id="5" name="Місце для номера слайда 4">
            <a:extLst>
              <a:ext uri="{FF2B5EF4-FFF2-40B4-BE49-F238E27FC236}">
                <a16:creationId xmlns:a16="http://schemas.microsoft.com/office/drawing/2014/main" id="{DA13EEA5-577F-4523-964A-184CFFDFC0A6}"/>
              </a:ext>
            </a:extLst>
          </p:cNvPr>
          <p:cNvSpPr>
            <a:spLocks noGrp="1"/>
          </p:cNvSpPr>
          <p:nvPr>
            <p:ph type="sldNum" sz="quarter" idx="11"/>
          </p:nvPr>
        </p:nvSpPr>
        <p:spPr/>
        <p:txBody>
          <a:bodyPr/>
          <a:lstStyle/>
          <a:p>
            <a:fld id="{DEDD2012-0A53-4D69-847A-8B96D44468A9}" type="slidenum">
              <a:rPr lang="uk-UA" smtClean="0"/>
              <a:t>37</a:t>
            </a:fld>
            <a:endParaRPr lang="uk-UA"/>
          </a:p>
        </p:txBody>
      </p:sp>
    </p:spTree>
    <p:extLst>
      <p:ext uri="{BB962C8B-B14F-4D97-AF65-F5344CB8AC3E}">
        <p14:creationId xmlns:p14="http://schemas.microsoft.com/office/powerpoint/2010/main" val="2632720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EA26FF8-2CC4-44F2-9274-0C63844E4990}"/>
              </a:ext>
            </a:extLst>
          </p:cNvPr>
          <p:cNvSpPr>
            <a:spLocks noGrp="1"/>
          </p:cNvSpPr>
          <p:nvPr>
            <p:ph type="title"/>
          </p:nvPr>
        </p:nvSpPr>
        <p:spPr/>
        <p:txBody>
          <a:bodyPr>
            <a:noAutofit/>
          </a:bodyPr>
          <a:lstStyle/>
          <a:p>
            <a:pPr algn="just"/>
            <a:r>
              <a:rPr lang="uk-UA" sz="2400" dirty="0"/>
              <a:t>Національне агентство з питань запобігання корупції (НАЗК) презентувало результати соціологічного опитування з комплексної оцінки ситуації з корупцією в Україні у 2023 році.</a:t>
            </a:r>
          </a:p>
        </p:txBody>
      </p:sp>
      <p:pic>
        <p:nvPicPr>
          <p:cNvPr id="5" name="Місце для зображення 4">
            <a:extLst>
              <a:ext uri="{FF2B5EF4-FFF2-40B4-BE49-F238E27FC236}">
                <a16:creationId xmlns:a16="http://schemas.microsoft.com/office/drawing/2014/main" id="{F783A39C-9C91-4803-ADB8-18164562D6F9}"/>
              </a:ext>
            </a:extLst>
          </p:cNvPr>
          <p:cNvPicPr>
            <a:picLocks noGrp="1" noChangeAspect="1"/>
          </p:cNvPicPr>
          <p:nvPr>
            <p:ph type="pic" sz="quarter" idx="13"/>
          </p:nvPr>
        </p:nvPicPr>
        <p:blipFill rotWithShape="1">
          <a:blip r:embed="rId2"/>
          <a:srcRect l="23454" r="23454"/>
          <a:stretch/>
        </p:blipFill>
        <p:spPr/>
      </p:pic>
      <p:sp>
        <p:nvSpPr>
          <p:cNvPr id="10" name="Місце для вмісту 9">
            <a:extLst>
              <a:ext uri="{FF2B5EF4-FFF2-40B4-BE49-F238E27FC236}">
                <a16:creationId xmlns:a16="http://schemas.microsoft.com/office/drawing/2014/main" id="{219CFF3E-37B5-4ED4-8AE0-BE408955C630}"/>
              </a:ext>
            </a:extLst>
          </p:cNvPr>
          <p:cNvSpPr>
            <a:spLocks noGrp="1"/>
          </p:cNvSpPr>
          <p:nvPr>
            <p:ph sz="quarter" idx="4"/>
          </p:nvPr>
        </p:nvSpPr>
        <p:spPr>
          <a:xfrm>
            <a:off x="5801360" y="2962655"/>
            <a:ext cx="5683504" cy="3393695"/>
          </a:xfrm>
        </p:spPr>
        <p:txBody>
          <a:bodyPr>
            <a:normAutofit fontScale="85000" lnSpcReduction="20000"/>
          </a:bodyPr>
          <a:lstStyle/>
          <a:p>
            <a:r>
              <a:rPr lang="uk-UA" dirty="0"/>
              <a:t>Це – одне з </a:t>
            </a:r>
            <a:r>
              <a:rPr lang="uk-UA" dirty="0" err="1"/>
              <a:t>найгрунтовніших</a:t>
            </a:r>
            <a:r>
              <a:rPr lang="uk-UA" dirty="0"/>
              <a:t> досліджень ключових вимірів корупції у найважливіших сферах суспільного життя, яке щорічно проводиться на замовлення НАЗК.</a:t>
            </a:r>
          </a:p>
          <a:p>
            <a:r>
              <a:rPr lang="uk-UA" dirty="0"/>
              <a:t>Так, корупція залишається на другому місці серед найсерйозніших проблем України після збройної агресії </a:t>
            </a:r>
            <a:r>
              <a:rPr lang="uk-UA" dirty="0" err="1"/>
              <a:t>рф</a:t>
            </a:r>
            <a:r>
              <a:rPr lang="uk-UA" dirty="0"/>
              <a:t>. Це зазначають як представники бізнесу (73%), так і пересічні громадяни (72%). До ТОП-5 проблем також увійшла несправедливість у системі правосуддя. Цю проблему на четверте місце ставлять респонденти обох категорій – 56% підприємців та майже 60% громадян.</a:t>
            </a:r>
          </a:p>
        </p:txBody>
      </p:sp>
      <p:sp>
        <p:nvSpPr>
          <p:cNvPr id="6" name="Місце для номера слайда 5">
            <a:extLst>
              <a:ext uri="{FF2B5EF4-FFF2-40B4-BE49-F238E27FC236}">
                <a16:creationId xmlns:a16="http://schemas.microsoft.com/office/drawing/2014/main" id="{95202EFC-32A0-4778-8FE2-8639E53AF21E}"/>
              </a:ext>
            </a:extLst>
          </p:cNvPr>
          <p:cNvSpPr>
            <a:spLocks noGrp="1"/>
          </p:cNvSpPr>
          <p:nvPr>
            <p:ph type="sldNum" sz="quarter" idx="12"/>
          </p:nvPr>
        </p:nvSpPr>
        <p:spPr/>
        <p:txBody>
          <a:bodyPr/>
          <a:lstStyle/>
          <a:p>
            <a:fld id="{294A09A9-5501-47C1-A89A-A340965A2BE2}" type="slidenum">
              <a:rPr lang="en-US" smtClean="0"/>
              <a:pPr/>
              <a:t>38</a:t>
            </a:fld>
            <a:endParaRPr lang="en-US" dirty="0"/>
          </a:p>
        </p:txBody>
      </p:sp>
    </p:spTree>
    <p:extLst>
      <p:ext uri="{BB962C8B-B14F-4D97-AF65-F5344CB8AC3E}">
        <p14:creationId xmlns:p14="http://schemas.microsoft.com/office/powerpoint/2010/main" val="164953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номера слайда 5">
            <a:extLst>
              <a:ext uri="{FF2B5EF4-FFF2-40B4-BE49-F238E27FC236}">
                <a16:creationId xmlns:a16="http://schemas.microsoft.com/office/drawing/2014/main" id="{0F499B7C-A55A-4614-8F81-4D027BC6B449}"/>
              </a:ext>
            </a:extLst>
          </p:cNvPr>
          <p:cNvSpPr>
            <a:spLocks noGrp="1"/>
          </p:cNvSpPr>
          <p:nvPr>
            <p:ph type="sldNum" sz="quarter" idx="12"/>
          </p:nvPr>
        </p:nvSpPr>
        <p:spPr/>
        <p:txBody>
          <a:bodyPr/>
          <a:lstStyle/>
          <a:p>
            <a:fld id="{294A09A9-5501-47C1-A89A-A340965A2BE2}" type="slidenum">
              <a:rPr lang="en-US" smtClean="0"/>
              <a:t>39</a:t>
            </a:fld>
            <a:endParaRPr lang="en-US" dirty="0"/>
          </a:p>
        </p:txBody>
      </p:sp>
      <p:sp>
        <p:nvSpPr>
          <p:cNvPr id="8" name="TextBox 7">
            <a:extLst>
              <a:ext uri="{FF2B5EF4-FFF2-40B4-BE49-F238E27FC236}">
                <a16:creationId xmlns:a16="http://schemas.microsoft.com/office/drawing/2014/main" id="{2C64F0CA-FA1F-467F-8E11-6CBC394AE624}"/>
              </a:ext>
            </a:extLst>
          </p:cNvPr>
          <p:cNvSpPr txBox="1"/>
          <p:nvPr/>
        </p:nvSpPr>
        <p:spPr>
          <a:xfrm>
            <a:off x="843280" y="513418"/>
            <a:ext cx="4551680" cy="3970318"/>
          </a:xfrm>
          <a:prstGeom prst="rect">
            <a:avLst/>
          </a:prstGeom>
          <a:noFill/>
        </p:spPr>
        <p:txBody>
          <a:bodyPr wrap="square">
            <a:spAutoFit/>
          </a:bodyPr>
          <a:lstStyle/>
          <a:p>
            <a:r>
              <a:rPr lang="uk-UA" sz="2800" b="1" i="0" dirty="0">
                <a:solidFill>
                  <a:srgbClr val="000000"/>
                </a:solidFill>
                <a:effectLst/>
                <a:highlight>
                  <a:srgbClr val="AAD6FF"/>
                </a:highlight>
                <a:latin typeface="+mj-lt"/>
              </a:rPr>
              <a:t>Для населення</a:t>
            </a:r>
            <a:r>
              <a:rPr lang="uk-UA" sz="2800" b="1" i="0" dirty="0">
                <a:solidFill>
                  <a:srgbClr val="000000"/>
                </a:solidFill>
                <a:effectLst/>
                <a:latin typeface="+mj-lt"/>
              </a:rPr>
              <a:t> </a:t>
            </a:r>
            <a:r>
              <a:rPr lang="uk-UA" sz="2800" b="0" i="0" dirty="0" err="1">
                <a:solidFill>
                  <a:srgbClr val="000000"/>
                </a:solidFill>
                <a:effectLst/>
                <a:latin typeface="+mj-lt"/>
              </a:rPr>
              <a:t>найпріоритетнішими</a:t>
            </a:r>
            <a:r>
              <a:rPr lang="uk-UA" sz="2800" b="0" i="0" dirty="0">
                <a:solidFill>
                  <a:srgbClr val="000000"/>
                </a:solidFill>
                <a:effectLst/>
                <a:latin typeface="+mj-lt"/>
              </a:rPr>
              <a:t> сферами, які потребують очищення від корупції, є:</a:t>
            </a:r>
          </a:p>
          <a:p>
            <a:pPr marL="457200" indent="-457200">
              <a:buFont typeface="Wingdings" panose="05000000000000000000" pitchFamily="2" charset="2"/>
              <a:buChar char="ü"/>
            </a:pPr>
            <a:r>
              <a:rPr lang="uk-UA" sz="2800" b="0" i="0" dirty="0">
                <a:solidFill>
                  <a:srgbClr val="000000"/>
                </a:solidFill>
                <a:effectLst/>
                <a:latin typeface="+mj-lt"/>
              </a:rPr>
              <a:t>судова система (51%)</a:t>
            </a:r>
          </a:p>
          <a:p>
            <a:pPr marL="457200" indent="-457200">
              <a:buFont typeface="Wingdings" panose="05000000000000000000" pitchFamily="2" charset="2"/>
              <a:buChar char="ü"/>
            </a:pPr>
            <a:r>
              <a:rPr lang="uk-UA" sz="2800" b="0" i="0" dirty="0">
                <a:solidFill>
                  <a:srgbClr val="000000"/>
                </a:solidFill>
                <a:effectLst/>
                <a:latin typeface="+mj-lt"/>
              </a:rPr>
              <a:t>митниця (38%)</a:t>
            </a:r>
          </a:p>
          <a:p>
            <a:pPr marL="457200" indent="-457200">
              <a:buFont typeface="Wingdings" panose="05000000000000000000" pitchFamily="2" charset="2"/>
              <a:buChar char="ü"/>
            </a:pPr>
            <a:r>
              <a:rPr lang="uk-UA" sz="2800" b="0" i="0" dirty="0">
                <a:solidFill>
                  <a:srgbClr val="000000"/>
                </a:solidFill>
                <a:effectLst/>
                <a:latin typeface="+mj-lt"/>
              </a:rPr>
              <a:t>державна та комунальна медицина (30%). </a:t>
            </a:r>
            <a:endParaRPr lang="uk-UA" sz="2800" dirty="0">
              <a:latin typeface="+mj-lt"/>
            </a:endParaRPr>
          </a:p>
        </p:txBody>
      </p:sp>
      <p:sp>
        <p:nvSpPr>
          <p:cNvPr id="10" name="TextBox 9">
            <a:extLst>
              <a:ext uri="{FF2B5EF4-FFF2-40B4-BE49-F238E27FC236}">
                <a16:creationId xmlns:a16="http://schemas.microsoft.com/office/drawing/2014/main" id="{7DDDCEE1-E7B7-4FC7-ADA6-6431D26C850A}"/>
              </a:ext>
            </a:extLst>
          </p:cNvPr>
          <p:cNvSpPr txBox="1"/>
          <p:nvPr/>
        </p:nvSpPr>
        <p:spPr>
          <a:xfrm>
            <a:off x="5715000" y="1524258"/>
            <a:ext cx="6096000" cy="4832092"/>
          </a:xfrm>
          <a:prstGeom prst="rect">
            <a:avLst/>
          </a:prstGeom>
          <a:noFill/>
        </p:spPr>
        <p:txBody>
          <a:bodyPr wrap="square">
            <a:spAutoFit/>
          </a:bodyPr>
          <a:lstStyle/>
          <a:p>
            <a:r>
              <a:rPr lang="uk-UA" sz="2800" b="1" i="0" dirty="0">
                <a:solidFill>
                  <a:srgbClr val="000000"/>
                </a:solidFill>
                <a:effectLst/>
                <a:highlight>
                  <a:srgbClr val="E77FA7"/>
                </a:highlight>
                <a:latin typeface="+mj-lt"/>
              </a:rPr>
              <a:t>Для підприємців </a:t>
            </a:r>
            <a:r>
              <a:rPr lang="uk-UA" sz="2800" b="0" i="0" dirty="0" err="1">
                <a:solidFill>
                  <a:srgbClr val="000000"/>
                </a:solidFill>
                <a:effectLst/>
                <a:latin typeface="+mj-lt"/>
              </a:rPr>
              <a:t>найпріоритетнішими</a:t>
            </a:r>
            <a:r>
              <a:rPr lang="uk-UA" sz="2800" b="0" i="0" dirty="0">
                <a:solidFill>
                  <a:srgbClr val="000000"/>
                </a:solidFill>
                <a:effectLst/>
                <a:latin typeface="+mj-lt"/>
              </a:rPr>
              <a:t> сферами, які потребують очищення від корупції, є:</a:t>
            </a:r>
          </a:p>
          <a:p>
            <a:pPr marL="342900" indent="-342900">
              <a:buFont typeface="Wingdings" panose="05000000000000000000" pitchFamily="2" charset="2"/>
              <a:buChar char="ü"/>
            </a:pPr>
            <a:r>
              <a:rPr lang="uk-UA" sz="2800" b="0" i="0" dirty="0">
                <a:solidFill>
                  <a:srgbClr val="000000"/>
                </a:solidFill>
                <a:effectLst/>
                <a:latin typeface="+mj-lt"/>
              </a:rPr>
              <a:t>митниця (58%)</a:t>
            </a:r>
          </a:p>
          <a:p>
            <a:pPr marL="342900" indent="-342900">
              <a:buFont typeface="Wingdings" panose="05000000000000000000" pitchFamily="2" charset="2"/>
              <a:buChar char="ü"/>
            </a:pPr>
            <a:r>
              <a:rPr lang="uk-UA" sz="2800" b="0" i="0" dirty="0">
                <a:solidFill>
                  <a:srgbClr val="000000"/>
                </a:solidFill>
                <a:effectLst/>
                <a:latin typeface="+mj-lt"/>
              </a:rPr>
              <a:t>публічні закупівлі робіт і послуг з будівництва, ремонту та утримання автомобільних доріг (33%) </a:t>
            </a:r>
          </a:p>
          <a:p>
            <a:pPr marL="342900" indent="-342900">
              <a:buFont typeface="Wingdings" panose="05000000000000000000" pitchFamily="2" charset="2"/>
              <a:buChar char="ü"/>
            </a:pPr>
            <a:r>
              <a:rPr lang="uk-UA" sz="2800" b="0" i="0" dirty="0">
                <a:solidFill>
                  <a:srgbClr val="000000"/>
                </a:solidFill>
                <a:effectLst/>
                <a:latin typeface="+mj-lt"/>
              </a:rPr>
              <a:t>судова система (у </a:t>
            </a:r>
            <a:r>
              <a:rPr lang="uk-UA" sz="2800" b="0" i="0" dirty="0" err="1">
                <a:solidFill>
                  <a:srgbClr val="000000"/>
                </a:solidFill>
                <a:effectLst/>
                <a:latin typeface="+mj-lt"/>
              </a:rPr>
              <a:t>т.ч</a:t>
            </a:r>
            <a:r>
              <a:rPr lang="uk-UA" sz="2800" b="0" i="0" dirty="0">
                <a:solidFill>
                  <a:srgbClr val="000000"/>
                </a:solidFill>
                <a:effectLst/>
                <a:latin typeface="+mj-lt"/>
              </a:rPr>
              <a:t>. виконання судових рішень) – (32%).</a:t>
            </a:r>
            <a:endParaRPr lang="uk-UA" sz="2800" dirty="0"/>
          </a:p>
        </p:txBody>
      </p:sp>
    </p:spTree>
    <p:extLst>
      <p:ext uri="{BB962C8B-B14F-4D97-AF65-F5344CB8AC3E}">
        <p14:creationId xmlns:p14="http://schemas.microsoft.com/office/powerpoint/2010/main" val="261800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xfrm>
            <a:off x="621792" y="722376"/>
            <a:ext cx="6419088" cy="2350008"/>
          </a:xfrm>
          <a:noFill/>
        </p:spPr>
        <p:txBody>
          <a:bodyPr>
            <a:noAutofit/>
          </a:bodyPr>
          <a:lstStyle/>
          <a:p>
            <a:r>
              <a:rPr lang="ru-RU" sz="2400" dirty="0" err="1"/>
              <a:t>Бельгійська</a:t>
            </a:r>
            <a:r>
              <a:rPr lang="ru-RU" sz="2400" dirty="0"/>
              <a:t> </a:t>
            </a:r>
            <a:r>
              <a:rPr lang="ru-RU" sz="2400" dirty="0" err="1"/>
              <a:t>поліція</a:t>
            </a:r>
            <a:r>
              <a:rPr lang="ru-RU" sz="2400" dirty="0"/>
              <a:t> 9 </a:t>
            </a:r>
            <a:r>
              <a:rPr lang="ru-RU" sz="2400" dirty="0" err="1"/>
              <a:t>грудня</a:t>
            </a:r>
            <a:r>
              <a:rPr lang="ru-RU" sz="2400" dirty="0"/>
              <a:t> 2022 року </a:t>
            </a:r>
            <a:r>
              <a:rPr lang="ru-RU" sz="2400" dirty="0" err="1"/>
              <a:t>затримала</a:t>
            </a:r>
            <a:r>
              <a:rPr lang="ru-RU" sz="2400" dirty="0"/>
              <a:t> </a:t>
            </a:r>
            <a:r>
              <a:rPr lang="ru-RU" sz="2400" dirty="0" err="1"/>
              <a:t>грецьку</a:t>
            </a:r>
            <a:r>
              <a:rPr lang="ru-RU" sz="2400" dirty="0"/>
              <a:t> </a:t>
            </a:r>
            <a:r>
              <a:rPr lang="ru-RU" sz="2400" dirty="0" err="1"/>
              <a:t>віцепрезидентку</a:t>
            </a:r>
            <a:r>
              <a:rPr lang="ru-RU" sz="2400" dirty="0"/>
              <a:t> </a:t>
            </a:r>
            <a:r>
              <a:rPr lang="ru-RU" sz="2400" dirty="0" err="1"/>
              <a:t>Європарламенту</a:t>
            </a:r>
            <a:r>
              <a:rPr lang="ru-RU" sz="2400" dirty="0"/>
              <a:t> </a:t>
            </a:r>
            <a:r>
              <a:rPr lang="ru-RU" sz="2400" dirty="0" err="1"/>
              <a:t>Єву</a:t>
            </a:r>
            <a:r>
              <a:rPr lang="ru-RU" sz="2400" dirty="0"/>
              <a:t> </a:t>
            </a:r>
            <a:r>
              <a:rPr lang="ru-RU" sz="2400" dirty="0" err="1"/>
              <a:t>Кайлі</a:t>
            </a:r>
            <a:r>
              <a:rPr lang="ru-RU" sz="2400" dirty="0"/>
              <a:t>, а </a:t>
            </a:r>
            <a:r>
              <a:rPr lang="ru-RU" sz="2400" dirty="0" err="1"/>
              <a:t>також</a:t>
            </a:r>
            <a:r>
              <a:rPr lang="ru-RU" sz="2400" dirty="0"/>
              <a:t> </a:t>
            </a:r>
            <a:r>
              <a:rPr lang="ru-RU" sz="2400" dirty="0" err="1"/>
              <a:t>п’ятьох</a:t>
            </a:r>
            <a:r>
              <a:rPr lang="ru-RU" sz="2400" dirty="0"/>
              <a:t> </a:t>
            </a:r>
            <a:r>
              <a:rPr lang="ru-RU" sz="2400" dirty="0" err="1"/>
              <a:t>інших</a:t>
            </a:r>
            <a:r>
              <a:rPr lang="ru-RU" sz="2400" dirty="0"/>
              <a:t> </a:t>
            </a:r>
            <a:r>
              <a:rPr lang="ru-RU" sz="2400" dirty="0" err="1"/>
              <a:t>осіб</a:t>
            </a:r>
            <a:r>
              <a:rPr lang="ru-RU" sz="2400" dirty="0"/>
              <a:t>. Прокуратура </a:t>
            </a:r>
            <a:r>
              <a:rPr lang="ru-RU" sz="2400" dirty="0" err="1"/>
              <a:t>звинуватила</a:t>
            </a:r>
            <a:r>
              <a:rPr lang="ru-RU" sz="2400" dirty="0"/>
              <a:t> </a:t>
            </a:r>
            <a:r>
              <a:rPr lang="ru-RU" sz="2400" dirty="0" err="1"/>
              <a:t>їх</a:t>
            </a:r>
            <a:r>
              <a:rPr lang="ru-RU" sz="2400" dirty="0"/>
              <a:t> у </a:t>
            </a:r>
            <a:r>
              <a:rPr lang="ru-RU" sz="2400" dirty="0" err="1"/>
              <a:t>корупції</a:t>
            </a:r>
            <a:r>
              <a:rPr lang="ru-RU" sz="2400" dirty="0"/>
              <a:t>, </a:t>
            </a:r>
            <a:r>
              <a:rPr lang="ru-RU" sz="2400" dirty="0" err="1"/>
              <a:t>відмиванні</a:t>
            </a:r>
            <a:r>
              <a:rPr lang="ru-RU" sz="2400" dirty="0"/>
              <a:t> грошей, </a:t>
            </a:r>
            <a:r>
              <a:rPr lang="ru-RU" sz="2400" dirty="0" err="1"/>
              <a:t>створенні</a:t>
            </a:r>
            <a:r>
              <a:rPr lang="ru-RU" sz="2400" dirty="0"/>
              <a:t> </a:t>
            </a:r>
            <a:r>
              <a:rPr lang="ru-RU" sz="2400" dirty="0" err="1"/>
              <a:t>злочинного</a:t>
            </a:r>
            <a:r>
              <a:rPr lang="ru-RU" sz="2400" dirty="0"/>
              <a:t> </a:t>
            </a:r>
            <a:r>
              <a:rPr lang="ru-RU" sz="2400" dirty="0" err="1"/>
              <a:t>угруповання</a:t>
            </a:r>
            <a:r>
              <a:rPr lang="ru-RU" sz="2400" dirty="0"/>
              <a:t>, а </a:t>
            </a:r>
            <a:r>
              <a:rPr lang="ru-RU" sz="2400" dirty="0" err="1"/>
              <a:t>також</a:t>
            </a:r>
            <a:r>
              <a:rPr lang="ru-RU" sz="2400" dirty="0"/>
              <a:t> </a:t>
            </a:r>
            <a:r>
              <a:rPr lang="ru-RU" sz="2400" dirty="0" err="1"/>
              <a:t>спробі</a:t>
            </a:r>
            <a:r>
              <a:rPr lang="ru-RU" sz="2400" dirty="0"/>
              <a:t> </a:t>
            </a:r>
            <a:r>
              <a:rPr lang="ru-RU" sz="2400" dirty="0" err="1"/>
              <a:t>чинення</a:t>
            </a:r>
            <a:r>
              <a:rPr lang="ru-RU" sz="2400" dirty="0"/>
              <a:t> </a:t>
            </a:r>
            <a:r>
              <a:rPr lang="ru-RU" sz="2400" dirty="0" err="1"/>
              <a:t>впливу</a:t>
            </a:r>
            <a:r>
              <a:rPr lang="ru-RU" sz="2400" dirty="0"/>
              <a:t> з-за кордону.</a:t>
            </a:r>
            <a:endParaRPr lang="en-US" sz="2400" dirty="0"/>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640079" y="3931920"/>
            <a:ext cx="6419088" cy="1389888"/>
          </a:xfrm>
          <a:noFill/>
        </p:spPr>
        <p:txBody>
          <a:bodyPr>
            <a:normAutofit fontScale="77500" lnSpcReduction="20000"/>
          </a:bodyPr>
          <a:lstStyle/>
          <a:p>
            <a:r>
              <a:rPr lang="ru-RU" dirty="0" err="1"/>
              <a:t>Кайлі</a:t>
            </a:r>
            <a:r>
              <a:rPr lang="ru-RU" dirty="0"/>
              <a:t> </a:t>
            </a:r>
            <a:r>
              <a:rPr lang="ru-RU" dirty="0" err="1"/>
              <a:t>висунули</a:t>
            </a:r>
            <a:r>
              <a:rPr lang="ru-RU" dirty="0"/>
              <a:t> </a:t>
            </a:r>
            <a:r>
              <a:rPr lang="ru-RU" dirty="0" err="1"/>
              <a:t>підозру</a:t>
            </a:r>
            <a:r>
              <a:rPr lang="ru-RU" dirty="0"/>
              <a:t> в незаконному </a:t>
            </a:r>
            <a:r>
              <a:rPr lang="ru-RU" dirty="0" err="1"/>
              <a:t>лобіюванні</a:t>
            </a:r>
            <a:r>
              <a:rPr lang="ru-RU" dirty="0"/>
              <a:t> </a:t>
            </a:r>
            <a:r>
              <a:rPr lang="ru-RU" dirty="0" err="1"/>
              <a:t>інтересів</a:t>
            </a:r>
            <a:r>
              <a:rPr lang="ru-RU" dirty="0"/>
              <a:t> Катару, </a:t>
            </a:r>
            <a:r>
              <a:rPr lang="ru-RU" dirty="0" err="1"/>
              <a:t>оскільки</a:t>
            </a:r>
            <a:r>
              <a:rPr lang="ru-RU" dirty="0"/>
              <a:t> на одному </a:t>
            </a:r>
            <a:r>
              <a:rPr lang="ru-RU" dirty="0" err="1"/>
              <a:t>із</a:t>
            </a:r>
            <a:r>
              <a:rPr lang="ru-RU" dirty="0"/>
              <a:t> </a:t>
            </a:r>
            <a:r>
              <a:rPr lang="ru-RU" dirty="0" err="1"/>
              <a:t>засідань</a:t>
            </a:r>
            <a:r>
              <a:rPr lang="ru-RU" dirty="0"/>
              <a:t> вона </a:t>
            </a:r>
            <a:r>
              <a:rPr lang="ru-RU" dirty="0" err="1"/>
              <a:t>голосувала</a:t>
            </a:r>
            <a:r>
              <a:rPr lang="ru-RU" dirty="0"/>
              <a:t> за </a:t>
            </a:r>
            <a:r>
              <a:rPr lang="ru-RU" dirty="0" err="1"/>
              <a:t>полегшення</a:t>
            </a:r>
            <a:r>
              <a:rPr lang="ru-RU" dirty="0"/>
              <a:t> </a:t>
            </a:r>
            <a:r>
              <a:rPr lang="ru-RU" dirty="0" err="1"/>
              <a:t>візового</a:t>
            </a:r>
            <a:r>
              <a:rPr lang="ru-RU" dirty="0"/>
              <a:t> режиму з Катаром, попри те, </a:t>
            </a:r>
            <a:r>
              <a:rPr lang="ru-RU" dirty="0" err="1"/>
              <a:t>що</a:t>
            </a:r>
            <a:r>
              <a:rPr lang="ru-RU" dirty="0"/>
              <a:t> </a:t>
            </a:r>
            <a:r>
              <a:rPr lang="ru-RU" dirty="0" err="1"/>
              <a:t>взагалі</a:t>
            </a:r>
            <a:r>
              <a:rPr lang="ru-RU" dirty="0"/>
              <a:t> не мала права голосу з </a:t>
            </a:r>
            <a:r>
              <a:rPr lang="ru-RU" dirty="0" err="1"/>
              <a:t>цього</a:t>
            </a:r>
            <a:r>
              <a:rPr lang="ru-RU" dirty="0"/>
              <a:t> </a:t>
            </a:r>
            <a:r>
              <a:rPr lang="ru-RU" dirty="0" err="1"/>
              <a:t>питання</a:t>
            </a:r>
            <a:endParaRPr lang="en-US" dirty="0"/>
          </a:p>
        </p:txBody>
      </p:sp>
      <p:pic>
        <p:nvPicPr>
          <p:cNvPr id="1032" name="Picture 8" descr="БРЮССЕЛЬ - Що цікавого? | Моя Європа">
            <a:extLst>
              <a:ext uri="{FF2B5EF4-FFF2-40B4-BE49-F238E27FC236}">
                <a16:creationId xmlns:a16="http://schemas.microsoft.com/office/drawing/2014/main" id="{EBB19D97-B86B-47E8-A616-03B160E9A93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294" r="202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73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A924A64C-E589-4C97-9DA8-893BFC690409}"/>
              </a:ext>
            </a:extLst>
          </p:cNvPr>
          <p:cNvSpPr>
            <a:spLocks noGrp="1"/>
          </p:cNvSpPr>
          <p:nvPr>
            <p:ph type="title"/>
          </p:nvPr>
        </p:nvSpPr>
        <p:spPr>
          <a:xfrm>
            <a:off x="420996" y="2843784"/>
            <a:ext cx="4086352" cy="4014216"/>
          </a:xfrm>
        </p:spPr>
        <p:txBody>
          <a:bodyPr/>
          <a:lstStyle/>
          <a:p>
            <a:r>
              <a:rPr lang="uk-UA" sz="3600" dirty="0"/>
              <a:t>Голова НАЗК Віктор </a:t>
            </a:r>
            <a:r>
              <a:rPr lang="uk-UA" sz="3600" dirty="0" err="1"/>
              <a:t>Павлущик</a:t>
            </a:r>
            <a:r>
              <a:rPr lang="uk-UA" sz="3600" dirty="0"/>
              <a:t> зазначив: </a:t>
            </a:r>
            <a:endParaRPr lang="uk-UA" dirty="0"/>
          </a:p>
        </p:txBody>
      </p:sp>
      <p:sp>
        <p:nvSpPr>
          <p:cNvPr id="3" name="Місце для номера слайда 2">
            <a:extLst>
              <a:ext uri="{FF2B5EF4-FFF2-40B4-BE49-F238E27FC236}">
                <a16:creationId xmlns:a16="http://schemas.microsoft.com/office/drawing/2014/main" id="{08038561-0D00-4347-876F-E705BA8D5F14}"/>
              </a:ext>
            </a:extLst>
          </p:cNvPr>
          <p:cNvSpPr>
            <a:spLocks noGrp="1"/>
          </p:cNvSpPr>
          <p:nvPr>
            <p:ph type="sldNum" sz="quarter" idx="11"/>
          </p:nvPr>
        </p:nvSpPr>
        <p:spPr/>
        <p:txBody>
          <a:bodyPr/>
          <a:lstStyle/>
          <a:p>
            <a:fld id="{DEDD2012-0A53-4D69-847A-8B96D44468A9}" type="slidenum">
              <a:rPr lang="uk-UA" smtClean="0"/>
              <a:t>40</a:t>
            </a:fld>
            <a:endParaRPr lang="uk-UA"/>
          </a:p>
        </p:txBody>
      </p:sp>
      <p:sp>
        <p:nvSpPr>
          <p:cNvPr id="10" name="TextBox 9">
            <a:extLst>
              <a:ext uri="{FF2B5EF4-FFF2-40B4-BE49-F238E27FC236}">
                <a16:creationId xmlns:a16="http://schemas.microsoft.com/office/drawing/2014/main" id="{A0377981-00F8-4118-BEE1-7DD196A7942B}"/>
              </a:ext>
            </a:extLst>
          </p:cNvPr>
          <p:cNvSpPr txBox="1"/>
          <p:nvPr/>
        </p:nvSpPr>
        <p:spPr>
          <a:xfrm>
            <a:off x="5263896" y="1183600"/>
            <a:ext cx="6156960" cy="5355312"/>
          </a:xfrm>
          <a:prstGeom prst="rect">
            <a:avLst/>
          </a:prstGeom>
          <a:noFill/>
        </p:spPr>
        <p:txBody>
          <a:bodyPr wrap="square">
            <a:spAutoFit/>
          </a:bodyPr>
          <a:lstStyle/>
          <a:p>
            <a:pPr algn="just"/>
            <a:r>
              <a:rPr lang="uk-UA" dirty="0">
                <a:solidFill>
                  <a:srgbClr val="000000"/>
                </a:solidFill>
              </a:rPr>
              <a:t>«</a:t>
            </a:r>
            <a:r>
              <a:rPr lang="uk-UA" b="0" i="0" dirty="0">
                <a:solidFill>
                  <a:srgbClr val="000000"/>
                </a:solidFill>
                <a:effectLst/>
              </a:rPr>
              <a:t>Інтегральні показники ефективності державної антикорупційної політики загалом свідчать про те, що частка населення, яка мала власний корупційний досвід, у 2023 році (19,5%) зменшилась у порівнянні з 2021 роком (26%), але несуттєво зросла порівняно з 2022 роком (17,7%). Щодо бізнесу цей показник фактично не змінився минулого року (22,2%) у порівнянні з 2021 роком (21,6%), однак значно погіршився, якщо порівнювати з 2022 роком, коли частка підприємців, які стикалися з корупційними практиками, становила 15,4%.  </a:t>
            </a:r>
          </a:p>
          <a:p>
            <a:pPr algn="just"/>
            <a:endParaRPr lang="uk-UA" b="0" i="0" dirty="0">
              <a:solidFill>
                <a:srgbClr val="000000"/>
              </a:solidFill>
              <a:effectLst/>
            </a:endParaRPr>
          </a:p>
          <a:p>
            <a:pPr algn="just"/>
            <a:r>
              <a:rPr lang="uk-UA" b="0" i="0" dirty="0">
                <a:solidFill>
                  <a:srgbClr val="000000"/>
                </a:solidFill>
                <a:effectLst/>
              </a:rPr>
              <a:t>Попри наявність низки негативних трендів, які виявило дослідження, варто зазначити, що близько 60% населення та підприємців негативно ставиться до корупційних проявів.</a:t>
            </a:r>
            <a:r>
              <a:rPr lang="uk-UA" b="1" i="0" dirty="0">
                <a:solidFill>
                  <a:srgbClr val="000000"/>
                </a:solidFill>
                <a:effectLst/>
              </a:rPr>
              <a:t> </a:t>
            </a:r>
            <a:r>
              <a:rPr lang="uk-UA" b="0" i="0" dirty="0">
                <a:solidFill>
                  <a:srgbClr val="000000"/>
                </a:solidFill>
                <a:effectLst/>
              </a:rPr>
              <a:t>Також в суспільстві сформувалась чітка позиція схвалення дій з викривання корупційних проявів. Відповідний показник за результатами опитування продовжив зростання – у 2023 році абсолютна більшість як населення (67%), так і бізнесу (90%) схвалювали діяльність викривачів корупції, що посилює потенціал країни для успішної протидії корупції в майбутньому».</a:t>
            </a:r>
          </a:p>
        </p:txBody>
      </p:sp>
      <p:pic>
        <p:nvPicPr>
          <p:cNvPr id="4098" name="Picture 2" descr="Кабмін призначив Віктора Павлущика новим головою НАЗК - Центр  журналістських розслідувань">
            <a:extLst>
              <a:ext uri="{FF2B5EF4-FFF2-40B4-BE49-F238E27FC236}">
                <a16:creationId xmlns:a16="http://schemas.microsoft.com/office/drawing/2014/main" id="{3DADDFCE-876D-4B67-BC3D-E6598BD12F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00" t="620" r="-268" b="-1"/>
          <a:stretch/>
        </p:blipFill>
        <p:spPr bwMode="auto">
          <a:xfrm>
            <a:off x="465328" y="136525"/>
            <a:ext cx="3997689" cy="381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8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7AA843D-DF9D-4965-AE2F-E119441274B9}"/>
              </a:ext>
            </a:extLst>
          </p:cNvPr>
          <p:cNvSpPr>
            <a:spLocks noGrp="1"/>
          </p:cNvSpPr>
          <p:nvPr>
            <p:ph idx="1"/>
          </p:nvPr>
        </p:nvSpPr>
        <p:spPr>
          <a:xfrm>
            <a:off x="228600" y="352424"/>
            <a:ext cx="11430000" cy="6200775"/>
          </a:xfrm>
        </p:spPr>
        <p:txBody>
          <a:bodyPr>
            <a:normAutofit/>
          </a:bodyPr>
          <a:lstStyle/>
          <a:p>
            <a:pPr algn="just"/>
            <a:r>
              <a:rPr lang="uk-UA" dirty="0"/>
              <a:t>Корупція вважається поширеною та важливою проблемою в Україні, а українські державні установи сприймаються як досить корумповані. Однак рівень сприйняття корупції різниться для різних інституцій. Наприклад, відносно менш корумпованими українці вважають президента й Національний банк, а також освітні заклади та нещодавно створені центри надання адміністративних послуг (</a:t>
            </a:r>
            <a:r>
              <a:rPr lang="uk-UA" dirty="0" err="1"/>
              <a:t>ЦНАПи</a:t>
            </a:r>
            <a:r>
              <a:rPr lang="uk-UA" dirty="0"/>
              <a:t>). Готовність українського уряду боротися з корупцією оцінюється трохи вище, ніж ефективність боротьби з корупцією.</a:t>
            </a:r>
          </a:p>
          <a:p>
            <a:pPr algn="just"/>
            <a:r>
              <a:rPr lang="ru-RU" dirty="0"/>
              <a:t> </a:t>
            </a:r>
            <a:r>
              <a:rPr lang="ru-RU" dirty="0" err="1"/>
              <a:t>Більшість</a:t>
            </a:r>
            <a:r>
              <a:rPr lang="ru-RU" dirty="0"/>
              <a:t> </a:t>
            </a:r>
            <a:r>
              <a:rPr lang="ru-RU" dirty="0" err="1"/>
              <a:t>респондентів</a:t>
            </a:r>
            <a:r>
              <a:rPr lang="ru-RU" dirty="0"/>
              <a:t> </a:t>
            </a:r>
            <a:r>
              <a:rPr lang="ru-RU" dirty="0" err="1"/>
              <a:t>вважають</a:t>
            </a:r>
            <a:r>
              <a:rPr lang="ru-RU" dirty="0"/>
              <a:t>, </a:t>
            </a:r>
            <a:r>
              <a:rPr lang="ru-RU" dirty="0" err="1"/>
              <a:t>що</a:t>
            </a:r>
            <a:r>
              <a:rPr lang="ru-RU" dirty="0"/>
              <a:t> </a:t>
            </a:r>
            <a:r>
              <a:rPr lang="ru-RU" dirty="0" err="1"/>
              <a:t>корупція</a:t>
            </a:r>
            <a:r>
              <a:rPr lang="ru-RU" dirty="0"/>
              <a:t>  за </a:t>
            </a:r>
            <a:r>
              <a:rPr lang="ru-RU" dirty="0" err="1"/>
              <a:t>останні</a:t>
            </a:r>
            <a:r>
              <a:rPr lang="ru-RU" dirty="0"/>
              <a:t> три роки </a:t>
            </a:r>
            <a:r>
              <a:rPr lang="ru-RU" dirty="0" err="1"/>
              <a:t>виросла</a:t>
            </a:r>
            <a:r>
              <a:rPr lang="ru-RU" dirty="0"/>
              <a:t> (63% </a:t>
            </a:r>
            <a:r>
              <a:rPr lang="ru-RU" dirty="0" err="1"/>
              <a:t>опитаних</a:t>
            </a:r>
            <a:r>
              <a:rPr lang="ru-RU" dirty="0"/>
              <a:t> </a:t>
            </a:r>
            <a:r>
              <a:rPr lang="ru-RU" dirty="0" err="1"/>
              <a:t>зазначили</a:t>
            </a:r>
            <a:r>
              <a:rPr lang="ru-RU" dirty="0"/>
              <a:t>, </a:t>
            </a:r>
            <a:r>
              <a:rPr lang="ru-RU" dirty="0" err="1"/>
              <a:t>що</a:t>
            </a:r>
            <a:r>
              <a:rPr lang="ru-RU" dirty="0"/>
              <a:t> </a:t>
            </a:r>
            <a:r>
              <a:rPr lang="ru-RU" dirty="0" err="1"/>
              <a:t>корупція</a:t>
            </a:r>
            <a:r>
              <a:rPr lang="ru-RU" dirty="0"/>
              <a:t> «</a:t>
            </a:r>
            <a:r>
              <a:rPr lang="ru-RU" dirty="0" err="1"/>
              <a:t>значно</a:t>
            </a:r>
            <a:r>
              <a:rPr lang="ru-RU" dirty="0"/>
              <a:t>» </a:t>
            </a:r>
            <a:r>
              <a:rPr lang="ru-RU" dirty="0" err="1"/>
              <a:t>або</a:t>
            </a:r>
            <a:r>
              <a:rPr lang="ru-RU" dirty="0"/>
              <a:t> «</a:t>
            </a:r>
            <a:r>
              <a:rPr lang="ru-RU" dirty="0" err="1"/>
              <a:t>дещо</a:t>
            </a:r>
            <a:r>
              <a:rPr lang="ru-RU" dirty="0"/>
              <a:t>» </a:t>
            </a:r>
            <a:r>
              <a:rPr lang="ru-RU" dirty="0" err="1"/>
              <a:t>виросла</a:t>
            </a:r>
            <a:r>
              <a:rPr lang="ru-RU" dirty="0"/>
              <a:t>, </a:t>
            </a:r>
            <a:r>
              <a:rPr lang="ru-RU" dirty="0" err="1"/>
              <a:t>тоді</a:t>
            </a:r>
            <a:r>
              <a:rPr lang="ru-RU" dirty="0"/>
              <a:t> як 13,5% </a:t>
            </a:r>
            <a:r>
              <a:rPr lang="ru-RU" dirty="0" err="1"/>
              <a:t>думають</a:t>
            </a:r>
            <a:r>
              <a:rPr lang="ru-RU" dirty="0"/>
              <a:t>, </a:t>
            </a:r>
            <a:r>
              <a:rPr lang="ru-RU" dirty="0" err="1"/>
              <a:t>що</a:t>
            </a:r>
            <a:r>
              <a:rPr lang="ru-RU" dirty="0"/>
              <a:t> на початку 2024 року вона «</a:t>
            </a:r>
            <a:r>
              <a:rPr lang="ru-RU" dirty="0" err="1"/>
              <a:t>значно</a:t>
            </a:r>
            <a:r>
              <a:rPr lang="ru-RU" dirty="0"/>
              <a:t>» </a:t>
            </a:r>
            <a:r>
              <a:rPr lang="ru-RU" dirty="0" err="1"/>
              <a:t>або</a:t>
            </a:r>
            <a:r>
              <a:rPr lang="ru-RU" dirty="0"/>
              <a:t> «</a:t>
            </a:r>
            <a:r>
              <a:rPr lang="ru-RU" dirty="0" err="1"/>
              <a:t>дещо</a:t>
            </a:r>
            <a:r>
              <a:rPr lang="ru-RU" dirty="0"/>
              <a:t>» </a:t>
            </a:r>
            <a:r>
              <a:rPr lang="ru-RU" dirty="0" err="1"/>
              <a:t>знизилася</a:t>
            </a:r>
            <a:r>
              <a:rPr lang="ru-RU" dirty="0"/>
              <a:t> </a:t>
            </a:r>
            <a:r>
              <a:rPr lang="ru-RU" dirty="0" err="1"/>
              <a:t>порівняно</a:t>
            </a:r>
            <a:r>
              <a:rPr lang="ru-RU" dirty="0"/>
              <a:t> з 2021 роком). Люди </a:t>
            </a:r>
            <a:r>
              <a:rPr lang="ru-RU" dirty="0" err="1"/>
              <a:t>дещо</a:t>
            </a:r>
            <a:r>
              <a:rPr lang="ru-RU" dirty="0"/>
              <a:t> </a:t>
            </a:r>
            <a:r>
              <a:rPr lang="ru-RU" dirty="0" err="1"/>
              <a:t>менш</a:t>
            </a:r>
            <a:r>
              <a:rPr lang="ru-RU" dirty="0"/>
              <a:t> скептично </a:t>
            </a:r>
            <a:r>
              <a:rPr lang="ru-RU" dirty="0" err="1"/>
              <a:t>ставляться</a:t>
            </a:r>
            <a:r>
              <a:rPr lang="ru-RU" dirty="0"/>
              <a:t> до </a:t>
            </a:r>
            <a:r>
              <a:rPr lang="ru-RU" dirty="0" err="1"/>
              <a:t>нових</a:t>
            </a:r>
            <a:r>
              <a:rPr lang="ru-RU" dirty="0"/>
              <a:t> </a:t>
            </a:r>
            <a:r>
              <a:rPr lang="ru-RU" dirty="0" err="1"/>
              <a:t>антикорупційних</a:t>
            </a:r>
            <a:r>
              <a:rPr lang="ru-RU" dirty="0"/>
              <a:t> </a:t>
            </a:r>
            <a:r>
              <a:rPr lang="ru-RU" dirty="0" err="1"/>
              <a:t>інституцій</a:t>
            </a:r>
            <a:r>
              <a:rPr lang="ru-RU" dirty="0"/>
              <a:t>, </a:t>
            </a:r>
            <a:r>
              <a:rPr lang="ru-RU" dirty="0" err="1"/>
              <a:t>хоча</a:t>
            </a:r>
            <a:r>
              <a:rPr lang="ru-RU" dirty="0"/>
              <a:t> </a:t>
            </a:r>
            <a:r>
              <a:rPr lang="ru-RU" dirty="0" err="1"/>
              <a:t>поінформованість</a:t>
            </a:r>
            <a:r>
              <a:rPr lang="ru-RU" dirty="0"/>
              <a:t> про них не </a:t>
            </a:r>
            <a:r>
              <a:rPr lang="ru-RU" dirty="0" err="1"/>
              <a:t>надто</a:t>
            </a:r>
            <a:r>
              <a:rPr lang="ru-RU" dirty="0"/>
              <a:t> </a:t>
            </a:r>
            <a:r>
              <a:rPr lang="ru-RU" dirty="0" err="1"/>
              <a:t>висока</a:t>
            </a:r>
            <a:r>
              <a:rPr lang="ru-RU" dirty="0"/>
              <a:t>.</a:t>
            </a:r>
          </a:p>
          <a:p>
            <a:pPr marL="0" indent="0">
              <a:buNone/>
            </a:pPr>
            <a:endParaRPr lang="uk-UA" dirty="0"/>
          </a:p>
        </p:txBody>
      </p:sp>
      <p:sp>
        <p:nvSpPr>
          <p:cNvPr id="5" name="Місце для номера слайда 4">
            <a:extLst>
              <a:ext uri="{FF2B5EF4-FFF2-40B4-BE49-F238E27FC236}">
                <a16:creationId xmlns:a16="http://schemas.microsoft.com/office/drawing/2014/main" id="{F72B7F5A-7445-468F-9BE1-6E985407EAA6}"/>
              </a:ext>
            </a:extLst>
          </p:cNvPr>
          <p:cNvSpPr>
            <a:spLocks noGrp="1"/>
          </p:cNvSpPr>
          <p:nvPr>
            <p:ph type="sldNum" sz="quarter" idx="12"/>
          </p:nvPr>
        </p:nvSpPr>
        <p:spPr/>
        <p:txBody>
          <a:bodyPr/>
          <a:lstStyle/>
          <a:p>
            <a:fld id="{294A09A9-5501-47C1-A89A-A340965A2BE2}" type="slidenum">
              <a:rPr lang="en-US" smtClean="0"/>
              <a:pPr/>
              <a:t>41</a:t>
            </a:fld>
            <a:endParaRPr lang="en-US" dirty="0"/>
          </a:p>
        </p:txBody>
      </p:sp>
    </p:spTree>
    <p:extLst>
      <p:ext uri="{BB962C8B-B14F-4D97-AF65-F5344CB8AC3E}">
        <p14:creationId xmlns:p14="http://schemas.microsoft.com/office/powerpoint/2010/main" val="2585674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E4421DC-28A7-4C89-AD78-89F36ABEBBC3}"/>
              </a:ext>
            </a:extLst>
          </p:cNvPr>
          <p:cNvSpPr>
            <a:spLocks noGrp="1"/>
          </p:cNvSpPr>
          <p:nvPr>
            <p:ph idx="1"/>
          </p:nvPr>
        </p:nvSpPr>
        <p:spPr>
          <a:xfrm>
            <a:off x="381000" y="1022667"/>
            <a:ext cx="11430000" cy="5333683"/>
          </a:xfrm>
        </p:spPr>
        <p:txBody>
          <a:bodyPr>
            <a:normAutofit/>
          </a:bodyPr>
          <a:lstStyle/>
          <a:p>
            <a:pPr algn="just"/>
            <a:r>
              <a:rPr lang="uk-UA" dirty="0"/>
              <a:t>Молодші респонденти (18-25 років) мають дещо нижчий рівень сприйняття корупції, хоча цей результат не завжди є статистично значущим. Водночас середні вікові групи (люди від 26 до 55 років) демонструють дещо вищий рівень сприйняття корупції, ніж люди 55+. Внутрішньо переміщені особи або ті, хто виїхав за кордон після початку повномасштабного вторгнення, мають вищий показник сприйняття корупції у деяких державних установах – наприклад, офісі президента, парламенті, податковій інспекції чи судах. Мешканці міст із населенням 50 тис. та більше, демонструють дещо вищий рівень сприйняття корупції, ніж жителі сіл та менших міст. Сприйняття корупції на Заході, Центрі та Півдні є вищим, ніж у Києві (на Півночі та Сході сприйняття подібне до Києва).</a:t>
            </a:r>
          </a:p>
          <a:p>
            <a:pPr algn="just"/>
            <a:endParaRPr lang="uk-UA" dirty="0"/>
          </a:p>
        </p:txBody>
      </p:sp>
      <p:sp>
        <p:nvSpPr>
          <p:cNvPr id="5" name="Місце для номера слайда 4">
            <a:extLst>
              <a:ext uri="{FF2B5EF4-FFF2-40B4-BE49-F238E27FC236}">
                <a16:creationId xmlns:a16="http://schemas.microsoft.com/office/drawing/2014/main" id="{63A0DB53-4361-47B1-8A71-A74FAC1C267C}"/>
              </a:ext>
            </a:extLst>
          </p:cNvPr>
          <p:cNvSpPr>
            <a:spLocks noGrp="1"/>
          </p:cNvSpPr>
          <p:nvPr>
            <p:ph type="sldNum" sz="quarter" idx="12"/>
          </p:nvPr>
        </p:nvSpPr>
        <p:spPr/>
        <p:txBody>
          <a:bodyPr/>
          <a:lstStyle/>
          <a:p>
            <a:fld id="{DEDD2012-0A53-4D69-847A-8B96D44468A9}" type="slidenum">
              <a:rPr lang="uk-UA" smtClean="0"/>
              <a:t>42</a:t>
            </a:fld>
            <a:endParaRPr lang="uk-UA"/>
          </a:p>
        </p:txBody>
      </p:sp>
    </p:spTree>
    <p:extLst>
      <p:ext uri="{BB962C8B-B14F-4D97-AF65-F5344CB8AC3E}">
        <p14:creationId xmlns:p14="http://schemas.microsoft.com/office/powerpoint/2010/main" val="3042611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292745F-FBA8-4C4E-9C3C-51E9946F3B27}"/>
              </a:ext>
            </a:extLst>
          </p:cNvPr>
          <p:cNvSpPr>
            <a:spLocks noGrp="1"/>
          </p:cNvSpPr>
          <p:nvPr>
            <p:ph idx="1"/>
          </p:nvPr>
        </p:nvSpPr>
        <p:spPr>
          <a:xfrm>
            <a:off x="381000" y="1026160"/>
            <a:ext cx="11430000" cy="5150803"/>
          </a:xfrm>
        </p:spPr>
        <p:txBody>
          <a:bodyPr>
            <a:normAutofit/>
          </a:bodyPr>
          <a:lstStyle/>
          <a:p>
            <a:pPr algn="just"/>
            <a:r>
              <a:rPr lang="uk-UA" dirty="0"/>
              <a:t>Змінні, які визначають статус зайнятості, пов’язані з рівнем сприйняттям корупції лише в декількох випадках: у працевлаштованих спостерігається вищий показник сприйняття корупції щодо президента, а у тих, хто піклується про члена сім’ї, найвищим є сприйняття корупції в системі охороні здоров’я (ймовірно, тому, що вони найбільше потребують цих послуг). </a:t>
            </a:r>
          </a:p>
          <a:p>
            <a:pPr algn="just"/>
            <a:r>
              <a:rPr lang="uk-UA" dirty="0"/>
              <a:t>Держслужбовці та працівники державного сектору загалом мають дещо нижчий рівень сприйняття корупції, ніж особи, які працюють у приватному секторі. Спостерігається й певна «галузева солідарність»: наприклад, працівники державного сектору мають нижчий рівень сприйняття корупції в освітній галузі, а військовослужбовці - в центрах комплектування. </a:t>
            </a:r>
          </a:p>
        </p:txBody>
      </p:sp>
      <p:sp>
        <p:nvSpPr>
          <p:cNvPr id="5" name="Місце для номера слайда 4">
            <a:extLst>
              <a:ext uri="{FF2B5EF4-FFF2-40B4-BE49-F238E27FC236}">
                <a16:creationId xmlns:a16="http://schemas.microsoft.com/office/drawing/2014/main" id="{1F4077AF-D398-4836-819B-48C4B716528B}"/>
              </a:ext>
            </a:extLst>
          </p:cNvPr>
          <p:cNvSpPr>
            <a:spLocks noGrp="1"/>
          </p:cNvSpPr>
          <p:nvPr>
            <p:ph type="sldNum" sz="quarter" idx="12"/>
          </p:nvPr>
        </p:nvSpPr>
        <p:spPr/>
        <p:txBody>
          <a:bodyPr/>
          <a:lstStyle/>
          <a:p>
            <a:fld id="{DEDD2012-0A53-4D69-847A-8B96D44468A9}" type="slidenum">
              <a:rPr lang="uk-UA" smtClean="0"/>
              <a:t>43</a:t>
            </a:fld>
            <a:endParaRPr lang="uk-UA"/>
          </a:p>
        </p:txBody>
      </p:sp>
    </p:spTree>
    <p:extLst>
      <p:ext uri="{BB962C8B-B14F-4D97-AF65-F5344CB8AC3E}">
        <p14:creationId xmlns:p14="http://schemas.microsoft.com/office/powerpoint/2010/main" val="719170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4D36A577-6D06-48D6-B8B2-96B7C7EE5EA6}"/>
              </a:ext>
            </a:extLst>
          </p:cNvPr>
          <p:cNvPicPr>
            <a:picLocks noGrp="1" noChangeAspect="1"/>
          </p:cNvPicPr>
          <p:nvPr>
            <p:ph idx="1"/>
          </p:nvPr>
        </p:nvPicPr>
        <p:blipFill>
          <a:blip r:embed="rId3"/>
          <a:stretch>
            <a:fillRect/>
          </a:stretch>
        </p:blipFill>
        <p:spPr>
          <a:xfrm>
            <a:off x="299720" y="136525"/>
            <a:ext cx="11430000" cy="4106430"/>
          </a:xfrm>
        </p:spPr>
      </p:pic>
      <p:sp>
        <p:nvSpPr>
          <p:cNvPr id="5" name="Місце для номера слайда 4">
            <a:extLst>
              <a:ext uri="{FF2B5EF4-FFF2-40B4-BE49-F238E27FC236}">
                <a16:creationId xmlns:a16="http://schemas.microsoft.com/office/drawing/2014/main" id="{0E55591F-1B89-4AE8-B78D-9811934A74DF}"/>
              </a:ext>
            </a:extLst>
          </p:cNvPr>
          <p:cNvSpPr>
            <a:spLocks noGrp="1"/>
          </p:cNvSpPr>
          <p:nvPr>
            <p:ph type="sldNum" sz="quarter" idx="12"/>
          </p:nvPr>
        </p:nvSpPr>
        <p:spPr/>
        <p:txBody>
          <a:bodyPr/>
          <a:lstStyle/>
          <a:p>
            <a:fld id="{DEDD2012-0A53-4D69-847A-8B96D44468A9}" type="slidenum">
              <a:rPr lang="uk-UA" smtClean="0"/>
              <a:t>44</a:t>
            </a:fld>
            <a:endParaRPr lang="uk-UA"/>
          </a:p>
        </p:txBody>
      </p:sp>
      <p:sp>
        <p:nvSpPr>
          <p:cNvPr id="9" name="TextBox 8">
            <a:extLst>
              <a:ext uri="{FF2B5EF4-FFF2-40B4-BE49-F238E27FC236}">
                <a16:creationId xmlns:a16="http://schemas.microsoft.com/office/drawing/2014/main" id="{1A5FE34E-1BA3-4524-A2E9-D3FC75D28F79}"/>
              </a:ext>
            </a:extLst>
          </p:cNvPr>
          <p:cNvSpPr txBox="1"/>
          <p:nvPr/>
        </p:nvSpPr>
        <p:spPr>
          <a:xfrm>
            <a:off x="665480" y="4566196"/>
            <a:ext cx="11221720" cy="1200329"/>
          </a:xfrm>
          <a:prstGeom prst="rect">
            <a:avLst/>
          </a:prstGeom>
          <a:noFill/>
        </p:spPr>
        <p:txBody>
          <a:bodyPr wrap="square">
            <a:spAutoFit/>
          </a:bodyPr>
          <a:lstStyle/>
          <a:p>
            <a:pPr algn="ctr"/>
            <a:r>
              <a:rPr lang="uk-UA" sz="2400" dirty="0"/>
              <a:t>Як бачимо, причини корупції можуть бути різними і зазвичай вони комплексні. У випадку України спостерігаємо накладання ще радянського досвіду на вже  сучасні обставини.</a:t>
            </a:r>
          </a:p>
        </p:txBody>
      </p:sp>
    </p:spTree>
    <p:extLst>
      <p:ext uri="{BB962C8B-B14F-4D97-AF65-F5344CB8AC3E}">
        <p14:creationId xmlns:p14="http://schemas.microsoft.com/office/powerpoint/2010/main" val="2228232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ouquet of flowers">
            <a:extLst>
              <a:ext uri="{FF2B5EF4-FFF2-40B4-BE49-F238E27FC236}">
                <a16:creationId xmlns:a16="http://schemas.microsoft.com/office/drawing/2014/main" id="{8AB2ECDC-2C97-9031-6EF9-11EF690976ED}"/>
              </a:ext>
            </a:extLst>
          </p:cNvPr>
          <p:cNvPicPr>
            <a:picLocks noGrp="1" noChangeAspect="1"/>
          </p:cNvPicPr>
          <p:nvPr>
            <p:ph type="pic" sz="quarter" idx="10"/>
          </p:nvPr>
        </p:nvPicPr>
        <p:blipFill>
          <a:blip r:embed="rId2"/>
          <a:srcRect/>
          <a:stretch/>
        </p:blipFill>
        <p:spPr>
          <a:xfrm>
            <a:off x="0" y="0"/>
            <a:ext cx="12192000" cy="6858000"/>
          </a:xfrm>
        </p:spPr>
      </p:pic>
      <p:sp>
        <p:nvSpPr>
          <p:cNvPr id="3" name="Title 2">
            <a:extLst>
              <a:ext uri="{FF2B5EF4-FFF2-40B4-BE49-F238E27FC236}">
                <a16:creationId xmlns:a16="http://schemas.microsoft.com/office/drawing/2014/main" id="{1697D649-277C-A20F-F588-7EA2B85B1299}"/>
              </a:ext>
            </a:extLst>
          </p:cNvPr>
          <p:cNvSpPr>
            <a:spLocks noGrp="1"/>
          </p:cNvSpPr>
          <p:nvPr>
            <p:ph type="ctrTitle"/>
          </p:nvPr>
        </p:nvSpPr>
        <p:spPr>
          <a:xfrm>
            <a:off x="1129792" y="741680"/>
            <a:ext cx="6327648" cy="2221992"/>
          </a:xfrm>
        </p:spPr>
        <p:txBody>
          <a:bodyPr/>
          <a:lstStyle/>
          <a:p>
            <a:r>
              <a:rPr lang="uk-UA" sz="6000" dirty="0">
                <a:solidFill>
                  <a:srgbClr val="8C6361"/>
                </a:solidFill>
              </a:rPr>
              <a:t>Дякую за увагу!</a:t>
            </a:r>
            <a:endParaRPr lang="en-US" sz="6000" dirty="0">
              <a:solidFill>
                <a:srgbClr val="8C6361"/>
              </a:solidFill>
            </a:endParaRPr>
          </a:p>
        </p:txBody>
      </p:sp>
      <p:cxnSp>
        <p:nvCxnSpPr>
          <p:cNvPr id="25" name="Straight Connector 24">
            <a:extLst>
              <a:ext uri="{FF2B5EF4-FFF2-40B4-BE49-F238E27FC236}">
                <a16:creationId xmlns:a16="http://schemas.microsoft.com/office/drawing/2014/main" id="{DE502E84-5063-F43E-AC45-9F5CEAA69246}"/>
              </a:ext>
              <a:ext uri="{C183D7F6-B498-43B3-948B-1728B52AA6E4}">
                <adec:decorative xmlns:adec="http://schemas.microsoft.com/office/drawing/2017/decorative" val="1"/>
              </a:ext>
            </a:extLst>
          </p:cNvPr>
          <p:cNvCxnSpPr>
            <a:cxnSpLocks/>
          </p:cNvCxnSpPr>
          <p:nvPr/>
        </p:nvCxnSpPr>
        <p:spPr>
          <a:xfrm>
            <a:off x="1701285" y="3209689"/>
            <a:ext cx="362454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E43C393-A639-F47D-D8A8-BAF189C58382}"/>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839787" y="3066998"/>
            <a:ext cx="972078" cy="285381"/>
          </a:xfrm>
          <a:prstGeom prst="rect">
            <a:avLst/>
          </a:prstGeom>
        </p:spPr>
      </p:pic>
    </p:spTree>
    <p:extLst>
      <p:ext uri="{BB962C8B-B14F-4D97-AF65-F5344CB8AC3E}">
        <p14:creationId xmlns:p14="http://schemas.microsoft.com/office/powerpoint/2010/main" val="43804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565265" y="307571"/>
            <a:ext cx="6419088" cy="4547062"/>
          </a:xfrm>
          <a:noFill/>
        </p:spPr>
        <p:txBody>
          <a:bodyPr>
            <a:normAutofit fontScale="92500" lnSpcReduction="10000"/>
          </a:bodyPr>
          <a:lstStyle/>
          <a:p>
            <a:pPr algn="just"/>
            <a:r>
              <a:rPr lang="uk-UA" dirty="0"/>
              <a:t>Прокуратура Бельгії заявила: «Підозрюється, що третім сторонам, які займають політичні та/або стратегічні посади в Європейському парламенті, платили великі суми грошей або пропонували значні подарунки, щоб вплинути на рішення парламенту». Під час 16 обшуків у Брюсселі конфіскували зокрема 600 тисяч євро готівкою, а в квартирі </a:t>
            </a:r>
            <a:r>
              <a:rPr lang="uk-UA" dirty="0" err="1"/>
              <a:t>віцепрезидентки</a:t>
            </a:r>
            <a:r>
              <a:rPr lang="uk-UA" dirty="0"/>
              <a:t> слідчі знайшли сумки з грошима.</a:t>
            </a:r>
          </a:p>
          <a:p>
            <a:pPr algn="just"/>
            <a:endParaRPr lang="uk-UA" dirty="0"/>
          </a:p>
          <a:p>
            <a:pPr algn="just"/>
            <a:r>
              <a:rPr lang="uk-UA" dirty="0"/>
              <a:t>Єву Кайлі відсторонили від виконання обов’язків у Європарламенті, призупинили її членство у фракції та виключили з партії</a:t>
            </a:r>
          </a:p>
        </p:txBody>
      </p:sp>
      <p:pic>
        <p:nvPicPr>
          <p:cNvPr id="5124" name="Picture 4" descr="Віцепрезидентку Європарламенту усунули з посади через підозру у корупції">
            <a:extLst>
              <a:ext uri="{FF2B5EF4-FFF2-40B4-BE49-F238E27FC236}">
                <a16:creationId xmlns:a16="http://schemas.microsoft.com/office/drawing/2014/main" id="{0038C40A-7F7E-46F8-8505-0347E54BC22C}"/>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8830" t="-1055" r="15748" b="-1055"/>
          <a:stretch/>
        </p:blipFill>
        <p:spPr bwMode="auto">
          <a:xfrm>
            <a:off x="7713848" y="-58420"/>
            <a:ext cx="4644000" cy="697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6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2FFA78C-67A3-45CA-BC02-5D6971AE551C}"/>
              </a:ext>
            </a:extLst>
          </p:cNvPr>
          <p:cNvPicPr>
            <a:picLocks noChangeAspect="1"/>
          </p:cNvPicPr>
          <p:nvPr/>
        </p:nvPicPr>
        <p:blipFill>
          <a:blip r:embed="rId3"/>
          <a:stretch>
            <a:fillRect/>
          </a:stretch>
        </p:blipFill>
        <p:spPr>
          <a:xfrm>
            <a:off x="1895729" y="0"/>
            <a:ext cx="8167971" cy="4886647"/>
          </a:xfrm>
          <a:prstGeom prst="rect">
            <a:avLst/>
          </a:prstGeom>
        </p:spPr>
      </p:pic>
    </p:spTree>
    <p:extLst>
      <p:ext uri="{BB962C8B-B14F-4D97-AF65-F5344CB8AC3E}">
        <p14:creationId xmlns:p14="http://schemas.microsoft.com/office/powerpoint/2010/main" val="21196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bouquet of flowers">
            <a:extLst>
              <a:ext uri="{FF2B5EF4-FFF2-40B4-BE49-F238E27FC236}">
                <a16:creationId xmlns:a16="http://schemas.microsoft.com/office/drawing/2014/main" id="{D34D75C6-A35A-52D3-B03F-61494B858038}"/>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10" name="Title 9">
            <a:extLst>
              <a:ext uri="{FF2B5EF4-FFF2-40B4-BE49-F238E27FC236}">
                <a16:creationId xmlns:a16="http://schemas.microsoft.com/office/drawing/2014/main" id="{9C3427B2-C457-FC4C-BA04-44EF586F3462}"/>
              </a:ext>
            </a:extLst>
          </p:cNvPr>
          <p:cNvSpPr>
            <a:spLocks noGrp="1"/>
          </p:cNvSpPr>
          <p:nvPr>
            <p:ph type="ctrTitle"/>
          </p:nvPr>
        </p:nvSpPr>
        <p:spPr/>
        <p:txBody>
          <a:bodyPr/>
          <a:lstStyle/>
          <a:p>
            <a:r>
              <a:rPr lang="uk-UA" dirty="0">
                <a:solidFill>
                  <a:srgbClr val="B1A477"/>
                </a:solidFill>
              </a:rPr>
              <a:t>І. Теорії походження корупції</a:t>
            </a:r>
            <a:endParaRPr lang="en-US" dirty="0">
              <a:solidFill>
                <a:srgbClr val="B1A477"/>
              </a:solidFill>
            </a:endParaRPr>
          </a:p>
        </p:txBody>
      </p:sp>
      <p:sp>
        <p:nvSpPr>
          <p:cNvPr id="4" name="Footer Placeholder 3">
            <a:extLst>
              <a:ext uri="{FF2B5EF4-FFF2-40B4-BE49-F238E27FC236}">
                <a16:creationId xmlns:a16="http://schemas.microsoft.com/office/drawing/2014/main" id="{009C8D8B-2E15-875B-08A8-28C5524EF694}"/>
              </a:ext>
            </a:extLst>
          </p:cNvPr>
          <p:cNvSpPr>
            <a:spLocks noGrp="1"/>
          </p:cNvSpPr>
          <p:nvPr>
            <p:ph type="ftr" sz="quarter" idx="4294967295"/>
          </p:nvPr>
        </p:nvSpPr>
        <p:spPr>
          <a:xfrm>
            <a:off x="0" y="6356350"/>
            <a:ext cx="4114800" cy="365125"/>
          </a:xfrm>
        </p:spPr>
        <p:txBody>
          <a:bodyPr/>
          <a:lstStyle/>
          <a:p>
            <a:r>
              <a:rPr lang="en-US" dirty="0"/>
              <a:t>Presentation title</a:t>
            </a:r>
          </a:p>
        </p:txBody>
      </p:sp>
      <p:sp>
        <p:nvSpPr>
          <p:cNvPr id="5" name="Slide Number Placeholder 4">
            <a:extLst>
              <a:ext uri="{FF2B5EF4-FFF2-40B4-BE49-F238E27FC236}">
                <a16:creationId xmlns:a16="http://schemas.microsoft.com/office/drawing/2014/main" id="{1594F408-30BE-5DC2-806D-A217DB0281B2}"/>
              </a:ext>
            </a:extLst>
          </p:cNvPr>
          <p:cNvSpPr>
            <a:spLocks noGrp="1"/>
          </p:cNvSpPr>
          <p:nvPr>
            <p:ph type="sldNum" sz="quarter" idx="4294967295"/>
          </p:nvPr>
        </p:nvSpPr>
        <p:spPr>
          <a:xfrm>
            <a:off x="11407775" y="6356350"/>
            <a:ext cx="784225" cy="365125"/>
          </a:xfrm>
        </p:spPr>
        <p:txBody>
          <a:bodyPr/>
          <a:lstStyle/>
          <a:p>
            <a:fld id="{294A09A9-5501-47C1-A89A-A340965A2BE2}" type="slidenum">
              <a:rPr lang="en-US" smtClean="0"/>
              <a:pPr/>
              <a:t>7</a:t>
            </a:fld>
            <a:endParaRPr lang="en-US" dirty="0"/>
          </a:p>
        </p:txBody>
      </p:sp>
      <p:sp>
        <p:nvSpPr>
          <p:cNvPr id="11" name="Plaque 10">
            <a:extLst>
              <a:ext uri="{FF2B5EF4-FFF2-40B4-BE49-F238E27FC236}">
                <a16:creationId xmlns:a16="http://schemas.microsoft.com/office/drawing/2014/main" id="{95E724B3-E95F-E150-E7F9-1C3F634EF02A}"/>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FEC193-4F90-6CAE-6259-21C8B6A84825}"/>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a:off x="5608561" y="4925255"/>
            <a:ext cx="972078" cy="285381"/>
          </a:xfrm>
          <a:prstGeom prst="rect">
            <a:avLst/>
          </a:prstGeom>
        </p:spPr>
      </p:pic>
      <p:pic>
        <p:nvPicPr>
          <p:cNvPr id="13" name="Picture 12">
            <a:extLst>
              <a:ext uri="{FF2B5EF4-FFF2-40B4-BE49-F238E27FC236}">
                <a16:creationId xmlns:a16="http://schemas.microsoft.com/office/drawing/2014/main" id="{6F119B25-42CB-340B-ACB4-22178DF129D4}"/>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35000"/>
                    </a14:imgEffect>
                  </a14:imgLayer>
                </a14:imgProps>
              </a:ext>
              <a:ext uri="{28A0092B-C50C-407E-A947-70E740481C1C}">
                <a14:useLocalDpi xmlns:a14="http://schemas.microsoft.com/office/drawing/2010/main"/>
              </a:ext>
            </a:extLst>
          </a:blip>
          <a:stretch>
            <a:fillRect/>
          </a:stretch>
        </p:blipFill>
        <p:spPr>
          <a:xfrm rot="10800000">
            <a:off x="5608561" y="1624116"/>
            <a:ext cx="972078" cy="285381"/>
          </a:xfrm>
          <a:prstGeom prst="rect">
            <a:avLst/>
          </a:prstGeom>
        </p:spPr>
      </p:pic>
    </p:spTree>
    <p:extLst>
      <p:ext uri="{BB962C8B-B14F-4D97-AF65-F5344CB8AC3E}">
        <p14:creationId xmlns:p14="http://schemas.microsoft.com/office/powerpoint/2010/main" val="362235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66255" y="1158794"/>
            <a:ext cx="4738255" cy="4014216"/>
          </a:xfrm>
          <a:noFill/>
        </p:spPr>
        <p:txBody>
          <a:bodyPr>
            <a:normAutofit/>
          </a:bodyPr>
          <a:lstStyle/>
          <a:p>
            <a:r>
              <a:rPr lang="uk-UA" sz="6000" dirty="0"/>
              <a:t>Теорія «Принципал-Агент»</a:t>
            </a:r>
            <a:endParaRPr lang="en-US" sz="6000"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2"/>
          </p:nvPr>
        </p:nvSpPr>
        <p:spPr>
          <a:xfrm>
            <a:off x="5253644" y="1280160"/>
            <a:ext cx="6167212" cy="5076190"/>
          </a:xfrm>
          <a:noFill/>
        </p:spPr>
        <p:txBody>
          <a:bodyPr vert="horz" lIns="91440" tIns="45720" rIns="91440" bIns="45720" rtlCol="0" anchor="t">
            <a:normAutofit fontScale="92500"/>
          </a:bodyPr>
          <a:lstStyle/>
          <a:p>
            <a:r>
              <a:rPr lang="uk-UA" dirty="0"/>
              <a:t>Цю теорію в 1976 році сформулювали американські економісти Майкл </a:t>
            </a:r>
            <a:r>
              <a:rPr lang="uk-UA" dirty="0" err="1"/>
              <a:t>Дженсен</a:t>
            </a:r>
            <a:r>
              <a:rPr lang="uk-UA" dirty="0"/>
              <a:t> та Вільям </a:t>
            </a:r>
            <a:r>
              <a:rPr lang="uk-UA" dirty="0" err="1"/>
              <a:t>Меклінг</a:t>
            </a:r>
            <a:r>
              <a:rPr lang="uk-UA" dirty="0"/>
              <a:t>. В основі – взаємодія між тим, хто делегує завдання (науковці використовують поняття «Принципал»), та безпосереднім виконавцем («Агент»).</a:t>
            </a:r>
          </a:p>
          <a:p>
            <a:r>
              <a:rPr lang="uk-UA" dirty="0"/>
              <a:t>Зазвичай той, хто делегує завдання, займає вище місце в ієрархії, проте володіє меншою кількістю інформації, ніж виконавець. Останній же може використовувати цю інформацію як для виконання завдання, так і задля власних інтересів. </a:t>
            </a:r>
          </a:p>
          <a:p>
            <a:r>
              <a:rPr lang="uk-UA" dirty="0"/>
              <a:t>Ця теорія передбачає, що іноді </a:t>
            </a:r>
            <a:r>
              <a:rPr lang="uk-UA" dirty="0">
                <a:solidFill>
                  <a:srgbClr val="0070C0"/>
                </a:solidFill>
              </a:rPr>
              <a:t>державні службовці, які мають захищати інтереси громадськості, використовують наявні ресурси не за призначенням, а для власної вигоди, зловживаючи відсутністю контролю</a:t>
            </a:r>
            <a:r>
              <a:rPr lang="uk-UA" dirty="0">
                <a:solidFill>
                  <a:srgbClr val="00B050"/>
                </a:solidFill>
              </a:rPr>
              <a:t>.</a:t>
            </a:r>
            <a:r>
              <a:rPr lang="uk-UA" dirty="0"/>
              <a:t> Таким чином виникає корупція</a:t>
            </a:r>
            <a:r>
              <a:rPr lang="uk-UA" b="1" dirty="0">
                <a:solidFill>
                  <a:srgbClr val="8C6361"/>
                </a:solidFill>
              </a:rPr>
              <a:t>: Агент зраджує інтересам Принципала заради власних.</a:t>
            </a:r>
          </a:p>
        </p:txBody>
      </p:sp>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90242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5E13683-A122-4E37-A4AA-D199CA761399}"/>
              </a:ext>
            </a:extLst>
          </p:cNvPr>
          <p:cNvSpPr>
            <a:spLocks noGrp="1"/>
          </p:cNvSpPr>
          <p:nvPr>
            <p:ph idx="1"/>
          </p:nvPr>
        </p:nvSpPr>
        <p:spPr>
          <a:xfrm>
            <a:off x="2674098" y="2044258"/>
            <a:ext cx="5158074" cy="349997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pPr marL="0" indent="0" algn="just">
              <a:buNone/>
            </a:pPr>
            <a:r>
              <a:rPr lang="ru-RU" b="1" dirty="0">
                <a:solidFill>
                  <a:schemeClr val="tx1"/>
                </a:solidFill>
              </a:rPr>
              <a:t>Проблема </a:t>
            </a:r>
            <a:r>
              <a:rPr lang="ru-RU" b="1" dirty="0" err="1">
                <a:solidFill>
                  <a:schemeClr val="tx1"/>
                </a:solidFill>
              </a:rPr>
              <a:t>корупції</a:t>
            </a:r>
            <a:r>
              <a:rPr lang="ru-RU" b="1" dirty="0">
                <a:solidFill>
                  <a:schemeClr val="tx1"/>
                </a:solidFill>
              </a:rPr>
              <a:t> </a:t>
            </a:r>
            <a:r>
              <a:rPr lang="ru-RU" b="1" dirty="0" err="1">
                <a:solidFill>
                  <a:schemeClr val="tx1"/>
                </a:solidFill>
              </a:rPr>
              <a:t>виникає</a:t>
            </a:r>
            <a:r>
              <a:rPr lang="ru-RU" b="1" dirty="0">
                <a:solidFill>
                  <a:schemeClr val="tx1"/>
                </a:solidFill>
              </a:rPr>
              <a:t> </a:t>
            </a:r>
            <a:r>
              <a:rPr lang="ru-RU" b="1" dirty="0" err="1">
                <a:solidFill>
                  <a:schemeClr val="tx1"/>
                </a:solidFill>
              </a:rPr>
              <a:t>виключно</a:t>
            </a:r>
            <a:r>
              <a:rPr lang="ru-RU" b="1" dirty="0">
                <a:solidFill>
                  <a:schemeClr val="tx1"/>
                </a:solidFill>
              </a:rPr>
              <a:t> на </a:t>
            </a:r>
            <a:r>
              <a:rPr lang="ru-RU" b="1" dirty="0" err="1">
                <a:solidFill>
                  <a:schemeClr val="tx1"/>
                </a:solidFill>
              </a:rPr>
              <a:t>стороні</a:t>
            </a:r>
            <a:r>
              <a:rPr lang="ru-RU" b="1" dirty="0">
                <a:solidFill>
                  <a:schemeClr val="tx1"/>
                </a:solidFill>
              </a:rPr>
              <a:t> Агента. </a:t>
            </a:r>
            <a:r>
              <a:rPr lang="ru-RU" dirty="0">
                <a:solidFill>
                  <a:schemeClr val="tx1"/>
                </a:solidFill>
              </a:rPr>
              <a:t>У межах </a:t>
            </a:r>
            <a:r>
              <a:rPr lang="ru-RU" dirty="0" err="1">
                <a:solidFill>
                  <a:schemeClr val="tx1"/>
                </a:solidFill>
              </a:rPr>
              <a:t>цього</a:t>
            </a:r>
            <a:r>
              <a:rPr lang="ru-RU" dirty="0">
                <a:solidFill>
                  <a:schemeClr val="tx1"/>
                </a:solidFill>
              </a:rPr>
              <a:t> </a:t>
            </a:r>
            <a:r>
              <a:rPr lang="ru-RU" dirty="0" err="1">
                <a:solidFill>
                  <a:schemeClr val="tx1"/>
                </a:solidFill>
              </a:rPr>
              <a:t>підходу</a:t>
            </a:r>
            <a:r>
              <a:rPr lang="ru-RU" dirty="0">
                <a:solidFill>
                  <a:schemeClr val="tx1"/>
                </a:solidFill>
              </a:rPr>
              <a:t> проблема «Принципал-Агент» </a:t>
            </a:r>
            <a:r>
              <a:rPr lang="ru-RU" dirty="0" err="1">
                <a:solidFill>
                  <a:schemeClr val="tx1"/>
                </a:solidFill>
              </a:rPr>
              <a:t>ґрунтується</a:t>
            </a:r>
            <a:r>
              <a:rPr lang="ru-RU" dirty="0">
                <a:solidFill>
                  <a:schemeClr val="tx1"/>
                </a:solidFill>
              </a:rPr>
              <a:t> на </a:t>
            </a:r>
            <a:r>
              <a:rPr lang="ru-RU" dirty="0" err="1">
                <a:solidFill>
                  <a:schemeClr val="tx1"/>
                </a:solidFill>
              </a:rPr>
              <a:t>двох</a:t>
            </a:r>
            <a:r>
              <a:rPr lang="ru-RU" dirty="0">
                <a:solidFill>
                  <a:schemeClr val="tx1"/>
                </a:solidFill>
              </a:rPr>
              <a:t> </a:t>
            </a:r>
            <a:r>
              <a:rPr lang="ru-RU" dirty="0" err="1">
                <a:solidFill>
                  <a:schemeClr val="tx1"/>
                </a:solidFill>
              </a:rPr>
              <a:t>положеннях</a:t>
            </a:r>
            <a:r>
              <a:rPr lang="ru-RU" dirty="0">
                <a:solidFill>
                  <a:schemeClr val="tx1"/>
                </a:solidFill>
              </a:rPr>
              <a:t>: </a:t>
            </a:r>
          </a:p>
          <a:p>
            <a:pPr marL="0" indent="0" algn="just">
              <a:buNone/>
            </a:pPr>
            <a:r>
              <a:rPr lang="ru-RU" dirty="0">
                <a:solidFill>
                  <a:schemeClr val="tx1"/>
                </a:solidFill>
              </a:rPr>
              <a:t>1. Принципал та Агент </a:t>
            </a:r>
            <a:r>
              <a:rPr lang="ru-RU" dirty="0" err="1">
                <a:solidFill>
                  <a:schemeClr val="tx1"/>
                </a:solidFill>
              </a:rPr>
              <a:t>мають</a:t>
            </a:r>
            <a:r>
              <a:rPr lang="ru-RU" dirty="0">
                <a:solidFill>
                  <a:schemeClr val="tx1"/>
                </a:solidFill>
              </a:rPr>
              <a:t> </a:t>
            </a:r>
            <a:r>
              <a:rPr lang="ru-RU" dirty="0" err="1">
                <a:solidFill>
                  <a:schemeClr val="tx1"/>
                </a:solidFill>
              </a:rPr>
              <a:t>різні</a:t>
            </a:r>
            <a:r>
              <a:rPr lang="ru-RU" dirty="0">
                <a:solidFill>
                  <a:schemeClr val="tx1"/>
                </a:solidFill>
              </a:rPr>
              <a:t> </a:t>
            </a:r>
            <a:r>
              <a:rPr lang="ru-RU" dirty="0" err="1">
                <a:solidFill>
                  <a:schemeClr val="tx1"/>
                </a:solidFill>
              </a:rPr>
              <a:t>інтереси</a:t>
            </a:r>
            <a:r>
              <a:rPr lang="ru-RU" dirty="0">
                <a:solidFill>
                  <a:schemeClr val="tx1"/>
                </a:solidFill>
              </a:rPr>
              <a:t>; </a:t>
            </a:r>
          </a:p>
          <a:p>
            <a:pPr marL="0" indent="0" algn="just">
              <a:buNone/>
            </a:pPr>
            <a:r>
              <a:rPr lang="ru-RU" dirty="0">
                <a:solidFill>
                  <a:schemeClr val="tx1"/>
                </a:solidFill>
              </a:rPr>
              <a:t>2. Агент </a:t>
            </a:r>
            <a:r>
              <a:rPr lang="ru-RU" dirty="0" err="1">
                <a:solidFill>
                  <a:schemeClr val="tx1"/>
                </a:solidFill>
              </a:rPr>
              <a:t>має</a:t>
            </a:r>
            <a:r>
              <a:rPr lang="ru-RU" dirty="0">
                <a:solidFill>
                  <a:schemeClr val="tx1"/>
                </a:solidFill>
              </a:rPr>
              <a:t> </a:t>
            </a:r>
            <a:r>
              <a:rPr lang="ru-RU" dirty="0" err="1">
                <a:solidFill>
                  <a:schemeClr val="tx1"/>
                </a:solidFill>
              </a:rPr>
              <a:t>більше</a:t>
            </a:r>
            <a:r>
              <a:rPr lang="ru-RU" dirty="0">
                <a:solidFill>
                  <a:schemeClr val="tx1"/>
                </a:solidFill>
              </a:rPr>
              <a:t> </a:t>
            </a:r>
            <a:r>
              <a:rPr lang="ru-RU" dirty="0" err="1">
                <a:solidFill>
                  <a:schemeClr val="tx1"/>
                </a:solidFill>
              </a:rPr>
              <a:t>інформації</a:t>
            </a:r>
            <a:r>
              <a:rPr lang="ru-RU" dirty="0">
                <a:solidFill>
                  <a:schemeClr val="tx1"/>
                </a:solidFill>
              </a:rPr>
              <a:t>, </a:t>
            </a:r>
            <a:r>
              <a:rPr lang="ru-RU" dirty="0" err="1">
                <a:solidFill>
                  <a:schemeClr val="tx1"/>
                </a:solidFill>
              </a:rPr>
              <a:t>ніж</a:t>
            </a:r>
            <a:r>
              <a:rPr lang="ru-RU" dirty="0">
                <a:solidFill>
                  <a:schemeClr val="tx1"/>
                </a:solidFill>
              </a:rPr>
              <a:t> Принципал – </a:t>
            </a:r>
            <a:r>
              <a:rPr lang="ru-RU" b="1" dirty="0" err="1">
                <a:solidFill>
                  <a:schemeClr val="tx1"/>
                </a:solidFill>
              </a:rPr>
              <a:t>інформаційна</a:t>
            </a:r>
            <a:r>
              <a:rPr lang="ru-RU" b="1" dirty="0">
                <a:solidFill>
                  <a:schemeClr val="tx1"/>
                </a:solidFill>
              </a:rPr>
              <a:t> </a:t>
            </a:r>
            <a:r>
              <a:rPr lang="ru-RU" b="1" dirty="0" err="1">
                <a:solidFill>
                  <a:schemeClr val="tx1"/>
                </a:solidFill>
              </a:rPr>
              <a:t>асиметрія</a:t>
            </a:r>
            <a:r>
              <a:rPr lang="ru-RU" dirty="0">
                <a:solidFill>
                  <a:schemeClr val="tx1"/>
                </a:solidFill>
              </a:rPr>
              <a:t>;</a:t>
            </a:r>
            <a:endParaRPr lang="uk-UA" b="1" dirty="0">
              <a:solidFill>
                <a:schemeClr val="bg1"/>
              </a:solidFill>
            </a:endParaRPr>
          </a:p>
        </p:txBody>
      </p:sp>
      <p:pic>
        <p:nvPicPr>
          <p:cNvPr id="5" name="Графіка 4" descr="Male wearing long sleeves">
            <a:extLst>
              <a:ext uri="{FF2B5EF4-FFF2-40B4-BE49-F238E27FC236}">
                <a16:creationId xmlns:a16="http://schemas.microsoft.com/office/drawing/2014/main" id="{2DB4B568-7F94-400A-A4AA-DFF6C26737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09" y="1819274"/>
            <a:ext cx="1833737" cy="5049057"/>
          </a:xfrm>
          <a:prstGeom prst="rect">
            <a:avLst/>
          </a:prstGeom>
        </p:spPr>
      </p:pic>
      <p:pic>
        <p:nvPicPr>
          <p:cNvPr id="7" name="Графіка 6" descr="A man with short hair">
            <a:extLst>
              <a:ext uri="{FF2B5EF4-FFF2-40B4-BE49-F238E27FC236}">
                <a16:creationId xmlns:a16="http://schemas.microsoft.com/office/drawing/2014/main" id="{2C2ECB82-634F-4DFC-8EBE-8121673E0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64" y="897102"/>
            <a:ext cx="1027430" cy="1215792"/>
          </a:xfrm>
          <a:prstGeom prst="rect">
            <a:avLst/>
          </a:prstGeom>
        </p:spPr>
      </p:pic>
      <p:pic>
        <p:nvPicPr>
          <p:cNvPr id="9" name="Графіка 8" descr="Face with one eyebrow">
            <a:extLst>
              <a:ext uri="{FF2B5EF4-FFF2-40B4-BE49-F238E27FC236}">
                <a16:creationId xmlns:a16="http://schemas.microsoft.com/office/drawing/2014/main" id="{20553B64-1B2E-4905-955C-474B7DAC6A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352" y="1340765"/>
            <a:ext cx="582016" cy="564379"/>
          </a:xfrm>
          <a:prstGeom prst="rect">
            <a:avLst/>
          </a:prstGeom>
        </p:spPr>
      </p:pic>
      <p:sp>
        <p:nvSpPr>
          <p:cNvPr id="11" name="TextBox 10">
            <a:extLst>
              <a:ext uri="{FF2B5EF4-FFF2-40B4-BE49-F238E27FC236}">
                <a16:creationId xmlns:a16="http://schemas.microsoft.com/office/drawing/2014/main" id="{074D27B7-1237-47DA-95EC-7B9149EBDF78}"/>
              </a:ext>
            </a:extLst>
          </p:cNvPr>
          <p:cNvSpPr txBox="1"/>
          <p:nvPr/>
        </p:nvSpPr>
        <p:spPr>
          <a:xfrm>
            <a:off x="1701361" y="313476"/>
            <a:ext cx="6096000" cy="1569660"/>
          </a:xfrm>
          <a:prstGeom prst="rect">
            <a:avLst/>
          </a:prstGeom>
          <a:noFill/>
        </p:spPr>
        <p:txBody>
          <a:bodyPr wrap="square">
            <a:spAutoFit/>
          </a:bodyPr>
          <a:lstStyle/>
          <a:p>
            <a:r>
              <a:rPr lang="ru-RU" sz="2400" b="1" dirty="0" err="1">
                <a:highlight>
                  <a:srgbClr val="E77FA7"/>
                </a:highlight>
              </a:rPr>
              <a:t>Принципали</a:t>
            </a:r>
            <a:r>
              <a:rPr lang="ru-RU" sz="2400" b="1" dirty="0">
                <a:highlight>
                  <a:srgbClr val="E77FA7"/>
                </a:highlight>
              </a:rPr>
              <a:t> </a:t>
            </a:r>
            <a:r>
              <a:rPr lang="ru-RU" dirty="0"/>
              <a:t>– </a:t>
            </a:r>
            <a:r>
              <a:rPr lang="ru-RU" dirty="0" err="1"/>
              <a:t>це</a:t>
            </a:r>
            <a:r>
              <a:rPr lang="ru-RU" dirty="0"/>
              <a:t> </a:t>
            </a:r>
            <a:r>
              <a:rPr lang="ru-RU" dirty="0" err="1"/>
              <a:t>правителі</a:t>
            </a:r>
            <a:r>
              <a:rPr lang="ru-RU" dirty="0"/>
              <a:t>:</a:t>
            </a:r>
          </a:p>
          <a:p>
            <a:pPr marL="457200" indent="-457200">
              <a:buFont typeface="Arial" panose="020B0604020202020204" pitchFamily="34" charset="0"/>
              <a:buChar char="•"/>
            </a:pPr>
            <a:r>
              <a:rPr lang="ru-RU" sz="1800" dirty="0" err="1"/>
              <a:t>делегує</a:t>
            </a:r>
            <a:r>
              <a:rPr lang="ru-RU" sz="1800" dirty="0"/>
              <a:t> </a:t>
            </a:r>
            <a:r>
              <a:rPr lang="ru-RU" sz="1800" dirty="0" err="1"/>
              <a:t>завдання</a:t>
            </a:r>
            <a:endParaRPr lang="ru-RU" sz="1800" dirty="0"/>
          </a:p>
          <a:p>
            <a:pPr marL="457200" indent="-457200">
              <a:buFont typeface="Arial" panose="020B0604020202020204" pitchFamily="34" charset="0"/>
              <a:buChar char="•"/>
            </a:pPr>
            <a:r>
              <a:rPr lang="ru-RU" sz="1800" dirty="0" err="1"/>
              <a:t>займає</a:t>
            </a:r>
            <a:r>
              <a:rPr lang="ru-RU" sz="1800" dirty="0"/>
              <a:t> </a:t>
            </a:r>
            <a:r>
              <a:rPr lang="ru-RU" sz="1800" dirty="0" err="1"/>
              <a:t>вище</a:t>
            </a:r>
            <a:r>
              <a:rPr lang="ru-RU" sz="1800" dirty="0"/>
              <a:t> </a:t>
            </a:r>
            <a:r>
              <a:rPr lang="ru-RU" sz="1800" dirty="0" err="1"/>
              <a:t>місце</a:t>
            </a:r>
            <a:r>
              <a:rPr lang="ru-RU" sz="1800" dirty="0"/>
              <a:t> в </a:t>
            </a:r>
            <a:r>
              <a:rPr lang="ru-RU" sz="1800" dirty="0" err="1"/>
              <a:t>ієрархії</a:t>
            </a:r>
            <a:endParaRPr lang="ru-RU" sz="1800" dirty="0"/>
          </a:p>
          <a:p>
            <a:pPr marL="457200" indent="-457200">
              <a:buFont typeface="Arial" panose="020B0604020202020204" pitchFamily="34" charset="0"/>
              <a:buChar char="•"/>
            </a:pPr>
            <a:r>
              <a:rPr lang="ru-RU" sz="1800" dirty="0" err="1"/>
              <a:t>володіє</a:t>
            </a:r>
            <a:r>
              <a:rPr lang="ru-RU" sz="1800" dirty="0"/>
              <a:t> </a:t>
            </a:r>
            <a:r>
              <a:rPr lang="ru-RU" sz="1800" dirty="0" err="1"/>
              <a:t>меншою</a:t>
            </a:r>
            <a:r>
              <a:rPr lang="ru-RU" sz="1800" dirty="0"/>
              <a:t> </a:t>
            </a:r>
            <a:r>
              <a:rPr lang="ru-RU" sz="1800" dirty="0" err="1"/>
              <a:t>кількістю</a:t>
            </a:r>
            <a:r>
              <a:rPr lang="ru-RU" sz="1800" dirty="0"/>
              <a:t> </a:t>
            </a:r>
            <a:r>
              <a:rPr lang="ru-RU" sz="1800" dirty="0" err="1"/>
              <a:t>інформації</a:t>
            </a:r>
            <a:endParaRPr lang="uk-UA" sz="2800" b="1" dirty="0"/>
          </a:p>
          <a:p>
            <a:endParaRPr lang="uk-UA" dirty="0"/>
          </a:p>
        </p:txBody>
      </p:sp>
      <p:sp>
        <p:nvSpPr>
          <p:cNvPr id="13" name="TextBox 12">
            <a:extLst>
              <a:ext uri="{FF2B5EF4-FFF2-40B4-BE49-F238E27FC236}">
                <a16:creationId xmlns:a16="http://schemas.microsoft.com/office/drawing/2014/main" id="{38BAB26D-ACD7-4445-AC2D-B2B08F30A0BF}"/>
              </a:ext>
            </a:extLst>
          </p:cNvPr>
          <p:cNvSpPr txBox="1"/>
          <p:nvPr/>
        </p:nvSpPr>
        <p:spPr>
          <a:xfrm>
            <a:off x="8045680" y="5154285"/>
            <a:ext cx="4154805" cy="1846659"/>
          </a:xfrm>
          <a:prstGeom prst="rect">
            <a:avLst/>
          </a:prstGeom>
          <a:noFill/>
        </p:spPr>
        <p:txBody>
          <a:bodyPr wrap="square">
            <a:spAutoFit/>
          </a:bodyPr>
          <a:lstStyle/>
          <a:p>
            <a:r>
              <a:rPr lang="ru-RU" sz="2400" b="1" dirty="0" err="1">
                <a:highlight>
                  <a:srgbClr val="E77FA7"/>
                </a:highlight>
              </a:rPr>
              <a:t>Агенти</a:t>
            </a:r>
            <a:r>
              <a:rPr lang="ru-RU" dirty="0"/>
              <a:t> – </a:t>
            </a:r>
            <a:r>
              <a:rPr lang="ru-RU" dirty="0" err="1"/>
              <a:t>це</a:t>
            </a:r>
            <a:r>
              <a:rPr lang="ru-RU" dirty="0"/>
              <a:t>  </a:t>
            </a:r>
            <a:r>
              <a:rPr lang="ru-RU" dirty="0" err="1"/>
              <a:t>бюрократи</a:t>
            </a:r>
            <a:r>
              <a:rPr lang="ru-RU" dirty="0"/>
              <a:t>/ чиновники/ </a:t>
            </a:r>
            <a:r>
              <a:rPr lang="ru-RU" dirty="0" err="1"/>
              <a:t>виконавці</a:t>
            </a:r>
            <a:r>
              <a:rPr lang="ru-RU" dirty="0"/>
              <a:t>/ </a:t>
            </a:r>
            <a:r>
              <a:rPr lang="ru-RU" dirty="0" err="1"/>
              <a:t>громадяни</a:t>
            </a:r>
            <a:r>
              <a:rPr lang="ru-RU" dirty="0"/>
              <a:t>:</a:t>
            </a:r>
          </a:p>
          <a:p>
            <a:pPr marL="457200" indent="-457200">
              <a:buFont typeface="Arial" panose="020B0604020202020204" pitchFamily="34" charset="0"/>
              <a:buChar char="•"/>
            </a:pPr>
            <a:r>
              <a:rPr lang="ru-RU" sz="1800" dirty="0" err="1"/>
              <a:t>безпосередній</a:t>
            </a:r>
            <a:r>
              <a:rPr lang="ru-RU" sz="1800" dirty="0"/>
              <a:t> </a:t>
            </a:r>
            <a:r>
              <a:rPr lang="ru-RU" sz="1800" dirty="0" err="1"/>
              <a:t>виконавець</a:t>
            </a:r>
            <a:endParaRPr lang="ru-RU" sz="1800" dirty="0"/>
          </a:p>
          <a:p>
            <a:pPr marL="457200" indent="-457200">
              <a:buFont typeface="Arial" panose="020B0604020202020204" pitchFamily="34" charset="0"/>
              <a:buChar char="•"/>
            </a:pPr>
            <a:r>
              <a:rPr lang="ru-RU" sz="1800" dirty="0" err="1"/>
              <a:t>займає</a:t>
            </a:r>
            <a:r>
              <a:rPr lang="ru-RU" sz="1800" dirty="0"/>
              <a:t> </a:t>
            </a:r>
            <a:r>
              <a:rPr lang="ru-RU" sz="1800" dirty="0" err="1"/>
              <a:t>нижче</a:t>
            </a:r>
            <a:r>
              <a:rPr lang="ru-RU" sz="1800" dirty="0"/>
              <a:t> </a:t>
            </a:r>
            <a:r>
              <a:rPr lang="ru-RU" sz="1800" dirty="0" err="1"/>
              <a:t>місце</a:t>
            </a:r>
            <a:r>
              <a:rPr lang="ru-RU" sz="1800" dirty="0"/>
              <a:t> в </a:t>
            </a:r>
            <a:r>
              <a:rPr lang="ru-RU" sz="1800" dirty="0" err="1"/>
              <a:t>ієрархії</a:t>
            </a:r>
            <a:endParaRPr lang="ru-RU" sz="1800" dirty="0"/>
          </a:p>
          <a:p>
            <a:pPr marL="457200" indent="-457200">
              <a:buFont typeface="Arial" panose="020B0604020202020204" pitchFamily="34" charset="0"/>
              <a:buChar char="•"/>
            </a:pPr>
            <a:r>
              <a:rPr lang="ru-RU" sz="1800" dirty="0" err="1"/>
              <a:t>володіє</a:t>
            </a:r>
            <a:r>
              <a:rPr lang="ru-RU" sz="1800" dirty="0"/>
              <a:t> </a:t>
            </a:r>
            <a:r>
              <a:rPr lang="ru-RU" sz="1800" dirty="0" err="1"/>
              <a:t>більшою</a:t>
            </a:r>
            <a:r>
              <a:rPr lang="ru-RU" sz="1800" dirty="0"/>
              <a:t> </a:t>
            </a:r>
            <a:r>
              <a:rPr lang="ru-RU" sz="1800" dirty="0" err="1"/>
              <a:t>кількістю</a:t>
            </a:r>
            <a:r>
              <a:rPr lang="ru-RU" sz="1800" dirty="0"/>
              <a:t> </a:t>
            </a:r>
            <a:r>
              <a:rPr lang="ru-RU" sz="1800" dirty="0" err="1"/>
              <a:t>інформації</a:t>
            </a:r>
            <a:endParaRPr lang="uk-UA" sz="2800" b="1" dirty="0"/>
          </a:p>
          <a:p>
            <a:endParaRPr lang="uk-UA" dirty="0"/>
          </a:p>
        </p:txBody>
      </p:sp>
      <p:pic>
        <p:nvPicPr>
          <p:cNvPr id="15" name="Графіка 14" descr="Woman wearing polka dots">
            <a:extLst>
              <a:ext uri="{FF2B5EF4-FFF2-40B4-BE49-F238E27FC236}">
                <a16:creationId xmlns:a16="http://schemas.microsoft.com/office/drawing/2014/main" id="{C706C956-2A2C-4916-A3BE-EC0CFC016F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9145" y="1327909"/>
            <a:ext cx="1333500" cy="3743325"/>
          </a:xfrm>
          <a:prstGeom prst="rect">
            <a:avLst/>
          </a:prstGeom>
        </p:spPr>
      </p:pic>
      <p:pic>
        <p:nvPicPr>
          <p:cNvPr id="17" name="Графіка 16" descr="A girl carrying book">
            <a:extLst>
              <a:ext uri="{FF2B5EF4-FFF2-40B4-BE49-F238E27FC236}">
                <a16:creationId xmlns:a16="http://schemas.microsoft.com/office/drawing/2014/main" id="{995027E8-05E6-420A-AA6C-B472886FCD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8446193" y="1730208"/>
            <a:ext cx="1020210" cy="3295650"/>
          </a:xfrm>
          <a:prstGeom prst="rect">
            <a:avLst/>
          </a:prstGeom>
        </p:spPr>
      </p:pic>
      <p:pic>
        <p:nvPicPr>
          <p:cNvPr id="19" name="Графіка 18" descr="Boy walking forward">
            <a:extLst>
              <a:ext uri="{FF2B5EF4-FFF2-40B4-BE49-F238E27FC236}">
                <a16:creationId xmlns:a16="http://schemas.microsoft.com/office/drawing/2014/main" id="{F4D944A0-D92C-4FDB-8DF2-18C8D389AF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0274052" y="966339"/>
            <a:ext cx="1691608" cy="3724275"/>
          </a:xfrm>
          <a:prstGeom prst="rect">
            <a:avLst/>
          </a:prstGeom>
        </p:spPr>
      </p:pic>
      <p:pic>
        <p:nvPicPr>
          <p:cNvPr id="21" name="Графіка 20" descr="Woman with bangs">
            <a:extLst>
              <a:ext uri="{FF2B5EF4-FFF2-40B4-BE49-F238E27FC236}">
                <a16:creationId xmlns:a16="http://schemas.microsoft.com/office/drawing/2014/main" id="{C86013BD-5008-41C7-96AE-2A18AED24E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0132" y="724168"/>
            <a:ext cx="879040" cy="792221"/>
          </a:xfrm>
          <a:prstGeom prst="rect">
            <a:avLst/>
          </a:prstGeom>
        </p:spPr>
      </p:pic>
      <p:pic>
        <p:nvPicPr>
          <p:cNvPr id="23" name="Графіка 22" descr="Woman with top knot">
            <a:extLst>
              <a:ext uri="{FF2B5EF4-FFF2-40B4-BE49-F238E27FC236}">
                <a16:creationId xmlns:a16="http://schemas.microsoft.com/office/drawing/2014/main" id="{BC9F24B6-BF06-4F57-B45D-DE0C8F70BA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8550303" y="860383"/>
            <a:ext cx="879040" cy="1042135"/>
          </a:xfrm>
          <a:prstGeom prst="rect">
            <a:avLst/>
          </a:prstGeom>
        </p:spPr>
      </p:pic>
      <p:pic>
        <p:nvPicPr>
          <p:cNvPr id="25" name="Графіка 24" descr="A man with wavy hair">
            <a:extLst>
              <a:ext uri="{FF2B5EF4-FFF2-40B4-BE49-F238E27FC236}">
                <a16:creationId xmlns:a16="http://schemas.microsoft.com/office/drawing/2014/main" id="{CDE58457-23D6-40F7-AE1B-42B91E3704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10598436" y="93271"/>
            <a:ext cx="879039" cy="1053853"/>
          </a:xfrm>
          <a:prstGeom prst="rect">
            <a:avLst/>
          </a:prstGeom>
        </p:spPr>
      </p:pic>
      <p:pic>
        <p:nvPicPr>
          <p:cNvPr id="27" name="Графіка 26" descr="A calm face">
            <a:extLst>
              <a:ext uri="{FF2B5EF4-FFF2-40B4-BE49-F238E27FC236}">
                <a16:creationId xmlns:a16="http://schemas.microsoft.com/office/drawing/2014/main" id="{03D737CB-CB47-4638-839A-12F9A719A38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flipH="1">
            <a:off x="10694344" y="374995"/>
            <a:ext cx="503072" cy="698345"/>
          </a:xfrm>
          <a:prstGeom prst="rect">
            <a:avLst/>
          </a:prstGeom>
        </p:spPr>
      </p:pic>
      <p:pic>
        <p:nvPicPr>
          <p:cNvPr id="31" name="Графіка 30" descr="A scared face">
            <a:extLst>
              <a:ext uri="{FF2B5EF4-FFF2-40B4-BE49-F238E27FC236}">
                <a16:creationId xmlns:a16="http://schemas.microsoft.com/office/drawing/2014/main" id="{31D35D56-345C-4FD3-AA4D-01549C99FFE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flipH="1">
            <a:off x="8632570" y="1427033"/>
            <a:ext cx="339719" cy="376764"/>
          </a:xfrm>
          <a:prstGeom prst="rect">
            <a:avLst/>
          </a:prstGeom>
        </p:spPr>
      </p:pic>
      <p:pic>
        <p:nvPicPr>
          <p:cNvPr id="33" name="Графіка 32" descr="Face with heart eyes">
            <a:extLst>
              <a:ext uri="{FF2B5EF4-FFF2-40B4-BE49-F238E27FC236}">
                <a16:creationId xmlns:a16="http://schemas.microsoft.com/office/drawing/2014/main" id="{82852DCB-31CA-422D-BCEA-708F61BA575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925735" y="1029025"/>
            <a:ext cx="333375" cy="352425"/>
          </a:xfrm>
          <a:prstGeom prst="rect">
            <a:avLst/>
          </a:prstGeom>
        </p:spPr>
      </p:pic>
    </p:spTree>
    <p:extLst>
      <p:ext uri="{BB962C8B-B14F-4D97-AF65-F5344CB8AC3E}">
        <p14:creationId xmlns:p14="http://schemas.microsoft.com/office/powerpoint/2010/main" val="4279646276"/>
      </p:ext>
    </p:extLst>
  </p:cSld>
  <p:clrMapOvr>
    <a:masterClrMapping/>
  </p:clrMapOvr>
</p:sld>
</file>

<file path=ppt/theme/theme1.xml><?xml version="1.0" encoding="utf-8"?>
<a:theme xmlns:a="http://schemas.openxmlformats.org/drawingml/2006/main" name="Custom">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3.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1154</TotalTime>
  <Words>5155</Words>
  <Application>Microsoft Office PowerPoint</Application>
  <PresentationFormat>Широкий екран</PresentationFormat>
  <Paragraphs>281</Paragraphs>
  <Slides>45</Slides>
  <Notes>31</Notes>
  <HiddenSlides>0</HiddenSlides>
  <MMClips>0</MMClips>
  <ScaleCrop>false</ScaleCrop>
  <HeadingPairs>
    <vt:vector size="6" baseType="variant">
      <vt:variant>
        <vt:lpstr>Використані шрифти</vt:lpstr>
      </vt:variant>
      <vt:variant>
        <vt:i4>10</vt:i4>
      </vt:variant>
      <vt:variant>
        <vt:lpstr>Тема</vt:lpstr>
      </vt:variant>
      <vt:variant>
        <vt:i4>1</vt:i4>
      </vt:variant>
      <vt:variant>
        <vt:lpstr>Заголовки слайдів</vt:lpstr>
      </vt:variant>
      <vt:variant>
        <vt:i4>45</vt:i4>
      </vt:variant>
    </vt:vector>
  </HeadingPairs>
  <TitlesOfParts>
    <vt:vector size="56" baseType="lpstr">
      <vt:lpstr>Arial</vt:lpstr>
      <vt:lpstr>Baskerville Old Face</vt:lpstr>
      <vt:lpstr>Calibri</vt:lpstr>
      <vt:lpstr>Gill Sans Nova Light</vt:lpstr>
      <vt:lpstr>merriweather</vt:lpstr>
      <vt:lpstr>Proxima Nova</vt:lpstr>
      <vt:lpstr>var(--font-family-body)</vt:lpstr>
      <vt:lpstr>var(--font-family-head)</vt:lpstr>
      <vt:lpstr>var(--font-family-ui)</vt:lpstr>
      <vt:lpstr>Wingdings</vt:lpstr>
      <vt:lpstr>Custom</vt:lpstr>
      <vt:lpstr>ТЕМА 2. (Не)виправдання: чому виникає корупція?  </vt:lpstr>
      <vt:lpstr>План</vt:lpstr>
      <vt:lpstr>Кейс: Корупція в Європарламенті</vt:lpstr>
      <vt:lpstr>Бельгійська поліція 9 грудня 2022 року затримала грецьку віцепрезидентку Європарламенту Єву Кайлі, а також п’ятьох інших осіб. Прокуратура звинуватила їх у корупції, відмиванні грошей, створенні злочинного угруповання, а також спробі чинення впливу з-за кордону.</vt:lpstr>
      <vt:lpstr>Презентація PowerPoint</vt:lpstr>
      <vt:lpstr>Презентація PowerPoint</vt:lpstr>
      <vt:lpstr>І. Теорії походження корупції</vt:lpstr>
      <vt:lpstr>Теорія «Принципал-Агент»</vt:lpstr>
      <vt:lpstr>Презентація PowerPoint</vt:lpstr>
      <vt:lpstr>Презентація PowerPoint</vt:lpstr>
      <vt:lpstr>Теорія «Принципал-Агент»</vt:lpstr>
      <vt:lpstr>Презентація PowerPoint</vt:lpstr>
      <vt:lpstr>Теорія колективної дії</vt:lpstr>
      <vt:lpstr>Презентація PowerPoint</vt:lpstr>
      <vt:lpstr>Важливо зазначити, що так відбувається, навіть якщо більшість учасників не толерує корупції та морально засуджує корупційні практики, а також усвідомлює, що суспільство зазнає довгострокових втрат від цього.                                Тобто люди розуміють, що масово поширена корупція – це погано, але теж йдуть на недоброчесні дії, бо вважають, що «немає сенсу бути єдиною чесною людиною в корумпованій системі. </vt:lpstr>
      <vt:lpstr>Презентація PowerPoint</vt:lpstr>
      <vt:lpstr>Інституційна теорія</vt:lpstr>
      <vt:lpstr>Центром уваги інституційного підходу є соціальний світ</vt:lpstr>
      <vt:lpstr>Презентація PowerPoint</vt:lpstr>
      <vt:lpstr>Презентація PowerPoint</vt:lpstr>
      <vt:lpstr>Мережева теорія</vt:lpstr>
      <vt:lpstr>Презентація PowerPoint</vt:lpstr>
      <vt:lpstr>Презентація PowerPoint</vt:lpstr>
      <vt:lpstr>Теорія «раціонального злочину»</vt:lpstr>
      <vt:lpstr>Презентація PowerPoint</vt:lpstr>
      <vt:lpstr>На думку Бекера, факторами запобігання корупції можуть бути: </vt:lpstr>
      <vt:lpstr>Рівень корумпованості (злочинності) чиновників залежить від оцінки співвідношення пов’язаних із нею вигод і втрат (як майнових, так і немайнових)</vt:lpstr>
      <vt:lpstr>Корупція – це зважене службовою особою рішення щодо вчинення корупційного діяння.</vt:lpstr>
      <vt:lpstr>Які фактори можуть запобігати корупції, на думку Беккера?</vt:lpstr>
      <vt:lpstr>ІІ. Причини долучення до корупції</vt:lpstr>
      <vt:lpstr>Традиційно виокремлюються 4 основні блоки причин, які можуть підштовхнути індивіда до корупційного правопорушення:</vt:lpstr>
      <vt:lpstr>Дослідниця Моніка Баур пише, що для кращого розуміння мотивів людей долучатися до корупції ми маємо розрізняти вимушену корупцію та корупцію жадібності.</vt:lpstr>
      <vt:lpstr>Вимушена корупція буде підштовхувати людей до того, щоб повідомляти про неї та протидіяти їй, особливо якщо інші діятимуть так само й про це буде відомо. А корупція жадібності, навпаки, зменшує ймовірність того, що громадяни, які беруть участь у ній, будуть умотивовані повідомляти про неї.</vt:lpstr>
      <vt:lpstr>За характером причин:  </vt:lpstr>
      <vt:lpstr>За сферою виникнення: </vt:lpstr>
      <vt:lpstr>Презентація PowerPoint</vt:lpstr>
      <vt:lpstr>Причини існування корупції в Україні</vt:lpstr>
      <vt:lpstr>Національне агентство з питань запобігання корупції (НАЗК) презентувало результати соціологічного опитування з комплексної оцінки ситуації з корупцією в Україні у 2023 році.</vt:lpstr>
      <vt:lpstr>Презентація PowerPoint</vt:lpstr>
      <vt:lpstr>Голова НАЗК Віктор Павлущик зазначив: </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cp:lastModifiedBy>Admin</cp:lastModifiedBy>
  <cp:revision>67</cp:revision>
  <dcterms:created xsi:type="dcterms:W3CDTF">2022-07-27T06:38:31Z</dcterms:created>
  <dcterms:modified xsi:type="dcterms:W3CDTF">2024-09-17T05:40:59Z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