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66" r:id="rId32"/>
    <p:sldId id="288" r:id="rId33"/>
    <p:sldId id="289" r:id="rId34"/>
    <p:sldId id="290" r:id="rId35"/>
    <p:sldId id="291" r:id="rId36"/>
    <p:sldId id="292" r:id="rId37"/>
    <p:sldId id="293" r:id="rId38"/>
    <p:sldId id="294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231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538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24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511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61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9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7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34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140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22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26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E8F4C74C-661D-499E-A9B1-86CE3929EE66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4D177-8D21-4F1D-B295-7C1D952F019C}" type="slidenum">
              <a:rPr lang="ru-RU" smtClean="0"/>
              <a:t>‹#›</a:t>
            </a:fld>
            <a:endParaRPr lang="ru-RU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58924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https://www.youtube.com/embed/LnWec7dg75g" TargetMode="External"/><Relationship Id="rId1" Type="http://schemas.openxmlformats.org/officeDocument/2006/relationships/video" Target="https://www.youtube.com/embed/jRAr-mDJRv0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orbes.ua/war-in-ukraine/yak-ukraina-perevinayshla-diplomatiyu-rozpovidae-ministr-zakordonnikh-sprav-dmitro-kuleba-21082023-15523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k5hdLkmTTM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E4ia3hw4LOE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dep4_TZAr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42302" y="3409746"/>
            <a:ext cx="6416688" cy="2268559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7. PR -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іміджування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05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05649" y="3166711"/>
            <a:ext cx="57944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брендінгових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державами: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авторитету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пропагандистські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маніпулювання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свідомістю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вчених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викладачів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туристські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452" y="308009"/>
            <a:ext cx="738664" cy="677137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державного бренду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154" y="67378"/>
            <a:ext cx="10250905" cy="30993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859" y="3272591"/>
            <a:ext cx="4287752" cy="322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3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8404" y="154003"/>
            <a:ext cx="102220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структуру бренду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бренд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згадці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думку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спадають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Mercedes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BMW 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Італію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Ferrari 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Samsung;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США -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McDonald's );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згадці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США -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Apollo 9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перша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Танзанія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гора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Кіліманджаро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Намібія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пустелі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Сейшели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пляжі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творіння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Єгипет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піраміди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них,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етнічні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брендінгу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про консерватизм, США - про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452" y="308009"/>
            <a:ext cx="738664" cy="677137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державного бренду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jRAr-mDJRv0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909912" y="3570323"/>
            <a:ext cx="5380522" cy="3167361"/>
          </a:xfrm>
          <a:prstGeom prst="rect">
            <a:avLst/>
          </a:prstGeom>
        </p:spPr>
      </p:pic>
      <p:pic>
        <p:nvPicPr>
          <p:cNvPr id="6" name="LnWec7dg75g"/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1135781" y="3570323"/>
            <a:ext cx="4654843" cy="316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96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921" y="0"/>
            <a:ext cx="589707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0277" y="86628"/>
            <a:ext cx="5168767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«2022 року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безперечно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зміцнила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– такими словами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2022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Brand Ukraine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Міністерства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закордонних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справ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наводять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чимало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стала другою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поінформованості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79%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читали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Цікавість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зросла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 порядок, 71% людей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54%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всьому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почали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Очевидно,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тригер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безпричинне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вторгнення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героїчний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метасюжетом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2022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 за такого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впізнаваності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драматично впала на 22%?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справа, де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дисконтуються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(ВВП). Тому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спрогнозувати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п’єдесталу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Рейтингу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складно: США; Китай;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Британія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Японія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позмагаються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ВВП за 2022‐й впав на 29,1%, і той факт,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впала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 про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«брендового калькулятора». Для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ВВП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впав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минулоріч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2,1%, а бренд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13%.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Forbes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Saturday Team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сконструювати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інтегральну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361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66046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046" y="0"/>
            <a:ext cx="5925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63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2792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163" y="0"/>
            <a:ext cx="6202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82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06905" y="154004"/>
            <a:ext cx="56692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бренда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умах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Отже,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Бренд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служить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державного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вибудовування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управління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бренду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там народу;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9814" y="154004"/>
            <a:ext cx="5043637" cy="65355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820" y="4429124"/>
            <a:ext cx="5587365" cy="226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0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97565" y="471638"/>
            <a:ext cx="43217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державного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патріотизму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вибудовувати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 практично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взаємопов'язані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" y="-100966"/>
            <a:ext cx="7012004" cy="695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1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8778" y="0"/>
            <a:ext cx="1025090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бренди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пам'ятники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бренди-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діячі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вчені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полководці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бренди-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бренди-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триколор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кремлівська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зірка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двоголовий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орел).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ряд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туристами;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точки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природу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колорит,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кухню,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свята,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знаменитих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артистів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музикантів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вчених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діячів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778" y="1440931"/>
            <a:ext cx="3676851" cy="21589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629" y="1440931"/>
            <a:ext cx="3527657" cy="21589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3285" y="1440930"/>
            <a:ext cx="3046397" cy="215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066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0909" y="259882"/>
            <a:ext cx="98562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пам'ятки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усталені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аксіоматичні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"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душевний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образ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загальноприйняті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логотип і слоган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держав.</a:t>
            </a:r>
          </a:p>
        </p:txBody>
      </p:sp>
      <p:pic>
        <p:nvPicPr>
          <p:cNvPr id="4" name="Gk5hdLkmTTM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60909" y="3306870"/>
            <a:ext cx="10010273" cy="355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07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0909" y="259882"/>
            <a:ext cx="448537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2015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проводилось у шести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ЄС12 .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асоціюється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невеликих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конотації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переплітаються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криза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Чорнобильська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катастрофа,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прислуга,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мігранти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анархія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Волинська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голод,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страх, геноцид,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криза,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літака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Малайзійських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авіаліній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анексія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той факт,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пропаганду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фашизмом практично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4920" y="365759"/>
            <a:ext cx="5969307" cy="546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786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6295" y="2242686"/>
            <a:ext cx="71419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Поняття «імідж держави» та «імідж країни».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Поняття державного бренду.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Програми державного інформаційного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країн світу.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Формування іміджу країну у світовій громадській думці.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19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7054" y="544322"/>
            <a:ext cx="7958331" cy="1077229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 державного інформаційного 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брендингу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країн світу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58779" y="1621551"/>
            <a:ext cx="615054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продуктом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осмислення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продуктом штучно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Штучність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рівновагомі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Анхольт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322" y="1489684"/>
            <a:ext cx="4905676" cy="497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2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162" y="317634"/>
            <a:ext cx="982739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Прикладом тому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Ірак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Саддам Хусейн,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Іраку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екстремального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тоталітаризму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«золотого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мільярда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стали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Ірак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форпост нового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арабському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приходу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екстремістської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Баас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Маловідома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пустелі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у 1960 - х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сприймалася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та,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успадкувала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перетворилась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1990 - х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гігантську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войовничу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машину з великими запасами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нафти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прагнув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зруйнувати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однополярну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панамериканізму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Саддам Хусейн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свою персону.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Ірак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Саддам Хусейн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теорористична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порядку.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головною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подією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ЗМІ, 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Загальновідомі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чотириденні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терористичних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США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Саддама Хусейна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Іраку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ХХ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ХХІ ст.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576" y="3389996"/>
            <a:ext cx="3669432" cy="32225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0008" y="3389995"/>
            <a:ext cx="3314700" cy="32225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4708" y="3389994"/>
            <a:ext cx="2989848" cy="322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2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9903" y="3407344"/>
            <a:ext cx="1034715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найстаріших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королівських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Монархія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тут є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стільки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правління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способом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ментальності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Королева 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символом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Жодна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присутністю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королеви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супроводить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британців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лікуються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королівських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госпіталях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судяться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королівських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судах,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королівською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дивляться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королівських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театрах,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пересуваються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залізницею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Весь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захватом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стежить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подіями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Віндзорському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державному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сімействі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англієць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гордість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повагу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королівського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дому,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брендовою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взірцем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спадкоємності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зауважити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За умов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нагоди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розглядатись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президента. А 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мешканців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до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«Перша персона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додаватися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таких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СБУ,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903" y="93395"/>
            <a:ext cx="3955983" cy="32369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886" y="93395"/>
            <a:ext cx="6275672" cy="323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76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1777" y="0"/>
            <a:ext cx="642967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Бренд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взірець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рольового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статусу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держава).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найстабільніша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перехресті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торгівельних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є центром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Бренд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найконкурентніша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Global Competitiveness Report (2008-2009).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Всесвітнім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щорічником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2008 р.,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лідером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добробуту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10%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офісів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Женеві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ООН,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розмістився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офіс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Всесвітнього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союзу)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неурядових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200).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офіси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Лозанні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1915 р.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олімпійський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футбольна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FIFA,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хокейна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Цюриху,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футбольна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UEFA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Ніоні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усталених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швейцарської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банки.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Швейцарське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співтовариство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одним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концернів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(13%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офшорного приватного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презентувати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будь-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той факт,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33-й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453" y="131393"/>
            <a:ext cx="4533499" cy="30991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453" y="3230587"/>
            <a:ext cx="4533499" cy="333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5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62298" y="105878"/>
            <a:ext cx="497626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Так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експортер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елітних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зерен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75% ВВП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35%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бразильським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Влучний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найприбутковий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Nestle, Kraft Foods,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Tchibo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бразильським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сортам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2008 р.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посідає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14 - те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стало результатом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Італія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яскравим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прикладом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За результатами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«Рейтинг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Anholt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Nation Brands Index - NBI),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в межах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GMI Poll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GMI (Global Market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Insite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Inc.),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Італія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посідає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4-те, 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- 8-ме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рейтингу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Італія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розкішних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парфумів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люксових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торгівельних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марок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найдавнішими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традиціями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665" y="0"/>
            <a:ext cx="5126506" cy="22908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665" y="2290813"/>
            <a:ext cx="5126506" cy="456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2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3562" y="548640"/>
            <a:ext cx="44276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Nielsen, 60%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дизайнерські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 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очевидним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Італію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високоякісних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дизайнерських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речей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осередками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символічного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здорожчує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ВВП (за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Global Market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Insite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теоретично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брендом,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галузями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ВПК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літаків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 «Руслан»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455" y="0"/>
            <a:ext cx="5832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4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8779" y="2077837"/>
            <a:ext cx="612166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Бренд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ВПК.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флагманами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розробок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США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Японія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зауважити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США 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малоефективною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ХХІ ст.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тому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асоціативний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ряд, через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США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Голлівуд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Лас_Вегас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ковбої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біг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мак. США як бренд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високотехнологічних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еталон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колах, де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асоціюються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Силіконовою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Долиною, Пентагоном і НАСА.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RAND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опублікувала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«Глобальна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2020» (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Global Technology Revolution 2020),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США (5.03 бала)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випереджають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другому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Японія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(3,08 бала),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(2,12).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вливань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сферу науки є США - 37%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загальносвітових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446" y="2146434"/>
            <a:ext cx="5011554" cy="47115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779" y="45461"/>
            <a:ext cx="3682966" cy="20254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441" y="45461"/>
            <a:ext cx="3625415" cy="20227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2551" y="45461"/>
            <a:ext cx="3333149" cy="202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78392" y="0"/>
            <a:ext cx="612166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Інтернет_видання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Brandchannel.com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чергове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високотехнологічні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Google, Apple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YouTube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найвпливовішими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брендами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усьому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створила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США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 2007 р.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орбітальної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ударної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США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виділила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рекордну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суму 100 млн дол. Система буде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будь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Початок 2009 р.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амбіціозною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концепцією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Пентагону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Бойові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США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Японія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презентує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нанотехнологій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бореться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рейтингах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найвпливовіших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Весь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систем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темпами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невиробничий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сектор, особливо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3% ВНП,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розбудови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новітніх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розробок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вагомими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За рейтингом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40 -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233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клуб»: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науково_дослідницькі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фінансуються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замалий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втілення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приносять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86" y="107783"/>
            <a:ext cx="4097706" cy="40599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686" y="4538829"/>
            <a:ext cx="4097706" cy="220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1777" y="0"/>
            <a:ext cx="607354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Бренд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туризму.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Туреччина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Єгипет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Таїланд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брендами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культурною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спадщиною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екзотичною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природою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пострадянському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вказаних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посідають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далеко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рейтингові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Всесвітньої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UNWTO),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Всесвітньої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авіації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ICAO)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ЮНЕСКО,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Таїланд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зайняв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43 -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Єгипет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- 58-ме.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найулюбленішою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Туреччина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рекордсменом 2006 р. став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Таїланд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пострадянської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Єгипет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Таїланд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Туреччина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комфортного туризму,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комфорт,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екзотичність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розбудувати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нерозвиненість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318" y="105126"/>
            <a:ext cx="5136682" cy="645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8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4657" y="231006"/>
            <a:ext cx="99621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думці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45731" y="1722921"/>
            <a:ext cx="49762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сильно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представництв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зовнішньополітичних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межами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кордоном,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правозахисні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туризм,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657" y="1825942"/>
            <a:ext cx="4841507" cy="430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9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5355" y="805817"/>
            <a:ext cx="7950984" cy="1081705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«імідж держави» та «імідж країни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5406" y="2052116"/>
            <a:ext cx="5351928" cy="399782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Бурхливі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ХХ — початку ХХІ ст.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людства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всебічної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спричинили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розмиття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кордонів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міждержавної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інформаційно-комунікативних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держав.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феномен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Нікколо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Макіавеллі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маска»,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відшукати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державу,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цікавилася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зовнішньополітичних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арені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дедалі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перетворюються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Миттєве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новин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розповсюджувати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77364" y="2148155"/>
            <a:ext cx="4459065" cy="411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791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7280" y="539015"/>
            <a:ext cx="462975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думок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кордоном,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привертанню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туризму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престижу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851" y="1239202"/>
            <a:ext cx="5296701" cy="408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03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032" y="2658865"/>
            <a:ext cx="3479651" cy="190324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Рада?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E4ia3hw4LO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634683" y="1282451"/>
            <a:ext cx="6540248" cy="429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9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6905" y="77002"/>
            <a:ext cx="101161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слідкували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ЗМІ,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ЗМІ.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міждержавними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(шляхом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але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недержавними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такими як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курортні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зберегти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обережна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 на локальному, так і на глобальному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дискурсу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одним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гібридних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воєн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сусідні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030" y="4047319"/>
            <a:ext cx="5217895" cy="26999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050" y="4047319"/>
            <a:ext cx="4650007" cy="269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5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89043" y="77002"/>
            <a:ext cx="5034013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недержавних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дискурсу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глобальному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підриву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світопорядку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розмаїття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ідентичностей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кордонів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призводять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кордонів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зміщується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недержавних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чітких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комунікаторами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209" y="192505"/>
            <a:ext cx="5012206" cy="19058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24" y="2013284"/>
            <a:ext cx="4294572" cy="23180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209" y="4067827"/>
            <a:ext cx="5012206" cy="247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1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9903" y="0"/>
            <a:ext cx="604466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 роль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"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відносинах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система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межами.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Упродовж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півстоліття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континентах,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спостерігаються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посилюються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набирають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обертів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Ескалація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акторів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міждержавних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нагальні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бідністю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нерівністю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безпеці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співпрацею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●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постінформаційному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зростаючим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міжкультурним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обміном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світогляду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поважати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культуру, а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бути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 і бути готовим до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взаєморозуміння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Демократизація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лібералізація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розширює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на свободу слова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568" y="131395"/>
            <a:ext cx="4206240" cy="21497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3229" y="2157369"/>
            <a:ext cx="3798771" cy="24255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568" y="4356597"/>
            <a:ext cx="4206240" cy="238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6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9346" y="3333122"/>
            <a:ext cx="57232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Найвпливовіші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епоху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нав'язування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цивілізаційних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догм.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387" y="187693"/>
            <a:ext cx="6469179" cy="26999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821" y="187693"/>
            <a:ext cx="4650007" cy="667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7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06905" y="154004"/>
            <a:ext cx="5669280" cy="663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працях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американський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геополітик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Гантінгтон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відзначає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епохи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відносинах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де система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багатополюсною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поліцивілізаційною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акторами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арені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глобальна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справою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цивілізацій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С.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Гантінгтон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зазначає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зсув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цивілізаціями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глобального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Західної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цивілізації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 метою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гравці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маніпулюють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фактами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приховують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насилля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Гантінгтон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стверджує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холодної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найсуттєвіші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культурними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логічними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політичними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економічними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новому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світовому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цивілізаціями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кордонами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факторами,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розмивають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глобальний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актори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особливо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небезпечною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геополітичного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протистояння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західним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східним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світом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Гантінгтон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описує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книзі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Зіткнення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цивілізацій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простягається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політичну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культурну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9814" y="154004"/>
            <a:ext cx="5043637" cy="653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4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07267" y="28876"/>
            <a:ext cx="605429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теорією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структурами,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розмивають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межами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кордонів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збігається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кордонами,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меншим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США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Китай). В основу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ідею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впізнаваності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державами.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 і роль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95" y="307909"/>
            <a:ext cx="4988944" cy="25122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95" y="3028097"/>
            <a:ext cx="4988944" cy="350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88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8029" y="519764"/>
            <a:ext cx="1023165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доступу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прискорюють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минулим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Нажаль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ареною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глобалізаційні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знищують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спричиняють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розриву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державами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зброї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урядові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акторами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недержавні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склалася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симуляції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багатополярного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геополітичне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кризу.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у позитивному, так і в негативному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Радикальні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ритм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ставлять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органами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48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03006" y="117693"/>
            <a:ext cx="649705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координуючу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позитивного образу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МЗС.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рилейшнз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полегшує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чимраз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МЗС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закордонних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альтернатива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знайшло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ВВП,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політологами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думку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ЗМІ,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найрізноманітніших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обстановки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спорту.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03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234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39529" y="3185962"/>
            <a:ext cx="102605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стверджують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уявний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закордонної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межами.</a:t>
            </a:r>
          </a:p>
          <a:p>
            <a:pPr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підкреслити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змодельоване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котрі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опрацьовують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максимізації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сама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накладена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неминучі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вносяться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передусім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ЗМІ)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тиражування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по-четверте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котрий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конструює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нав’язується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конструюється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очевидно,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позитивного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сприятиме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29" y="0"/>
            <a:ext cx="10260530" cy="318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0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91594" y="4851649"/>
            <a:ext cx="5459463" cy="190047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характерною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кажучи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са-моціллю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Покращуючи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намагаємося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Отже,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наповнення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солідарності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соціально-класовим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конфліктам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владному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залишитися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внутрішньополітичний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настрій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виокремити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всебічної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ізоляція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арені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соціальноекономічної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(КНДР,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Ірак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Хусейна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гарантування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ззовні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владної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ресурсу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опозицією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стосунках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062" y="6458"/>
            <a:ext cx="4629734" cy="37955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062" y="3801978"/>
            <a:ext cx="4629734" cy="295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00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1028" y="0"/>
            <a:ext cx="5486399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практики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таких як «свобода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«мир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«свобода слова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суверенітет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США.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мусульманського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запоруки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Подекуди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всебічної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змусять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першочергову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427" y="164832"/>
            <a:ext cx="4726005" cy="20297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427" y="2194560"/>
            <a:ext cx="4726005" cy="23389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7427" y="4533499"/>
            <a:ext cx="4726005" cy="221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54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7656" y="86627"/>
            <a:ext cx="102220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Отже,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багатокомпонентне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складне за структурою.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опозиційних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судово-виконавчих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зовнішньополітичних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культурно-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модель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канали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тиражування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реципієнти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Ddep4_TZAr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83907" y="2976011"/>
            <a:ext cx="10000649" cy="388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61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7656" y="86627"/>
            <a:ext cx="102220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кращі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Як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неповторні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широко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Бренд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яскраво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лежать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дискусійно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Служило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категорією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90-і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стало активно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державам,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давши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брендінгу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бренди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довірі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157" y="4056945"/>
            <a:ext cx="4369870" cy="27548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0452" y="308009"/>
            <a:ext cx="738664" cy="677137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державного бренду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027" y="4056946"/>
            <a:ext cx="3551722" cy="14390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749" y="4056945"/>
            <a:ext cx="3067251" cy="27548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3027" y="5496026"/>
            <a:ext cx="3551722" cy="131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90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дісо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582</TotalTime>
  <Words>4577</Words>
  <Application>Microsoft Office PowerPoint</Application>
  <PresentationFormat>Широкоэкранный</PresentationFormat>
  <Paragraphs>120</Paragraphs>
  <Slides>38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MS Shell Dlg 2</vt:lpstr>
      <vt:lpstr>Times New Roman</vt:lpstr>
      <vt:lpstr>Wingdings</vt:lpstr>
      <vt:lpstr>Wingdings 3</vt:lpstr>
      <vt:lpstr>Медісон</vt:lpstr>
      <vt:lpstr>Тема 7. PR - технології іміджування держави</vt:lpstr>
      <vt:lpstr>Презентация PowerPoint</vt:lpstr>
      <vt:lpstr>Поняття «імідж держави» та «імідж країни»</vt:lpstr>
      <vt:lpstr>Презентация PowerPoint</vt:lpstr>
      <vt:lpstr>Презентация PowerPoint</vt:lpstr>
      <vt:lpstr>Найважливішою характерною рисою іміджу держави, як підкреслюють більшість дослідників, є його функціональність. Інакше кажучи, створення певного іміджу держави не є са-моціллю. Покращуючи імідж країни, ми насамперед намагаємося досягнути за його допомогою певних цілей. Отже, у контексті внутрішнього наповнення імідж держави виконує такі функції. По-перше, це зміцнення і збереження солідарності в суспільстві й запобігання соціально-класовим конфліктам. Позитивний імідж держави допомагає владному класу зберігати обраний шлях розвитку суспільства і держави і залишитися при владі. Сприятливий внутрішньополітичний імідж формує позитивний настрій населення в період проведення активних соціальних змін. Серед зовнішніх функцій міжнародного іміджу слід виокремити такі: — активна інтеграція до світового політичного та економічного суспільства, адже в умовах всебічної глобалізації політична ізоляція держави на міжнародній арені через її негативне сприйняття світовою спільнотою може призвести до гуманітарної та соціальноекономічної катастрофи (КНДР, Ірак за часів Хусейна та ін.); — гарантування безпеки країни від політичного і воєнного тиску ззовні; — забезпечення підтримки світовою спільнотою владної еліти як ресурсу боротьби з опозицією; — підтримка національного бізнесу і приваблення іноземних інвестицій; — сприяння розвитку туристичної сфери; — підтримка та захист громадян у їх зовнішніх стосунках.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Програми державного інформаційного брендингу країн світу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Імідж України в світі: що може зробити Верховна Рада?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7. PR - технології іміджування держави</dc:title>
  <dc:creator>Учетная запись Майкрософт</dc:creator>
  <cp:lastModifiedBy>Учетная запись Майкрософт</cp:lastModifiedBy>
  <cp:revision>20</cp:revision>
  <dcterms:created xsi:type="dcterms:W3CDTF">2024-03-19T11:22:06Z</dcterms:created>
  <dcterms:modified xsi:type="dcterms:W3CDTF">2024-03-21T13:06:26Z</dcterms:modified>
</cp:coreProperties>
</file>