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1" r:id="rId6"/>
    <p:sldId id="259" r:id="rId7"/>
    <p:sldId id="260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70" r:id="rId19"/>
    <p:sldId id="271" r:id="rId20"/>
    <p:sldId id="278" r:id="rId21"/>
    <p:sldId id="276" r:id="rId22"/>
    <p:sldId id="275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2A7B8-D6CF-4FE7-8548-A39695038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72452"/>
            <a:ext cx="8791605" cy="1967066"/>
          </a:xfrm>
        </p:spPr>
        <p:txBody>
          <a:bodyPr/>
          <a:lstStyle/>
          <a:p>
            <a:r>
              <a:rPr lang="ru-RU" dirty="0" err="1"/>
              <a:t>Політичні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 і </a:t>
            </a:r>
            <a:r>
              <a:rPr lang="ru-RU" dirty="0" err="1"/>
              <a:t>партійні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66CD883-1887-4C97-88CB-AA877395D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361460"/>
            <a:ext cx="9501818" cy="3124940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Поняття</a:t>
            </a:r>
            <a:r>
              <a:rPr lang="ru-RU" dirty="0"/>
              <a:t>, </a:t>
            </a:r>
            <a:r>
              <a:rPr lang="ru-RU" dirty="0" err="1"/>
              <a:t>функції</a:t>
            </a:r>
            <a:r>
              <a:rPr lang="ru-RU" dirty="0"/>
              <a:t> і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партій</a:t>
            </a:r>
            <a:r>
              <a:rPr lang="ru-RU" dirty="0"/>
              <a:t>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dirty="0"/>
              <a:t>Типологія політичних партій.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dirty="0"/>
              <a:t>Статут і програма партії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dirty="0"/>
              <a:t>Партійні системи.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Становлення</a:t>
            </a:r>
            <a:r>
              <a:rPr lang="ru-RU" dirty="0"/>
              <a:t> </a:t>
            </a:r>
            <a:r>
              <a:rPr lang="ru-RU" dirty="0" err="1"/>
              <a:t>партійної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526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EEC6A-92CB-4D76-A335-A7ED32683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цілі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DB8750-69EA-4CA4-A0D7-B90DA55AE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819514" cy="4304168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dirty="0"/>
              <a:t>формування громадської думки;</a:t>
            </a:r>
          </a:p>
          <a:p>
            <a:pPr algn="just"/>
            <a:r>
              <a:rPr lang="uk-UA" dirty="0"/>
              <a:t>політична освіта і виховання громадян; </a:t>
            </a:r>
          </a:p>
          <a:p>
            <a:pPr algn="just"/>
            <a:r>
              <a:rPr lang="uk-UA" dirty="0"/>
              <a:t>висловлювання думок громадян з будь-яких питань громадського життя, </a:t>
            </a:r>
            <a:r>
              <a:rPr lang="uk-UA" dirty="0" err="1"/>
              <a:t>дове</a:t>
            </a:r>
            <a:r>
              <a:rPr lang="ru-RU" dirty="0" err="1"/>
              <a:t>дення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думок до </a:t>
            </a:r>
            <a:r>
              <a:rPr lang="ru-RU" dirty="0" err="1"/>
              <a:t>відома</a:t>
            </a:r>
            <a:r>
              <a:rPr lang="ru-RU" dirty="0"/>
              <a:t> </a:t>
            </a:r>
            <a:r>
              <a:rPr lang="ru-RU" dirty="0" err="1"/>
              <a:t>широкої</a:t>
            </a:r>
            <a:r>
              <a:rPr lang="ru-RU" dirty="0"/>
              <a:t> </a:t>
            </a:r>
            <a:r>
              <a:rPr lang="ru-RU" dirty="0" err="1"/>
              <a:t>громадськості</a:t>
            </a:r>
            <a:r>
              <a:rPr lang="ru-RU" dirty="0"/>
              <a:t> й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; </a:t>
            </a:r>
          </a:p>
          <a:p>
            <a:pPr algn="just"/>
            <a:r>
              <a:rPr lang="ru-RU" dirty="0" err="1"/>
              <a:t>висунення</a:t>
            </a:r>
            <a:r>
              <a:rPr lang="ru-RU" dirty="0"/>
              <a:t> </a:t>
            </a:r>
            <a:r>
              <a:rPr lang="ru-RU" dirty="0" err="1"/>
              <a:t>кандидатів</a:t>
            </a:r>
            <a:r>
              <a:rPr lang="ru-RU" dirty="0"/>
              <a:t> на </a:t>
            </a:r>
            <a:r>
              <a:rPr lang="ru-RU" dirty="0" err="1"/>
              <a:t>виборах</a:t>
            </a:r>
            <a:r>
              <a:rPr lang="ru-RU" dirty="0"/>
              <a:t> у </a:t>
            </a:r>
            <a:r>
              <a:rPr lang="ru-RU" dirty="0" err="1"/>
              <a:t>законодавчі</a:t>
            </a:r>
            <a:r>
              <a:rPr lang="ru-RU" dirty="0"/>
              <a:t> (</a:t>
            </a:r>
            <a:r>
              <a:rPr lang="ru-RU" dirty="0" err="1"/>
              <a:t>виборні</a:t>
            </a:r>
            <a:r>
              <a:rPr lang="ru-RU" dirty="0"/>
              <a:t>)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і </a:t>
            </a:r>
            <a:r>
              <a:rPr lang="ru-RU" dirty="0" err="1"/>
              <a:t>виборні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самоврядування</a:t>
            </a:r>
            <a:r>
              <a:rPr lang="ru-RU" dirty="0"/>
              <a:t>, участь у </a:t>
            </a:r>
            <a:r>
              <a:rPr lang="ru-RU" dirty="0" err="1"/>
              <a:t>виборах</a:t>
            </a:r>
            <a:r>
              <a:rPr lang="ru-RU" dirty="0"/>
              <a:t> у </a:t>
            </a:r>
            <a:r>
              <a:rPr lang="ru-RU" dirty="0" err="1"/>
              <a:t>вказані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і в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роботі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1738" y="2419004"/>
            <a:ext cx="4731918" cy="26784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8891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FB905A-8CA5-4C81-90EB-2ADCF4969E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uk-UA" dirty="0"/>
              <a:t>До негативних рис політичної партії належить тенденція до </a:t>
            </a:r>
            <a:r>
              <a:rPr lang="uk-UA" dirty="0" err="1"/>
              <a:t>олігархізації</a:t>
            </a:r>
            <a:r>
              <a:rPr lang="uk-UA" dirty="0"/>
              <a:t> її структури й діяльності. </a:t>
            </a:r>
          </a:p>
          <a:p>
            <a:pPr algn="just"/>
            <a:r>
              <a:rPr lang="uk-UA" dirty="0"/>
              <a:t>Суть її полягає в тому, що в партії влада поступово зосереджується в руках керівників, утворюється розрив і протиставлення інтересів керівників і рядових членів, відбувається зосередження зусиль на реалізації проміжних, а не кінцевих цілей</a:t>
            </a: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7614" y="2506991"/>
            <a:ext cx="5094287" cy="286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539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C4D79-D63B-43FE-9510-063FD47B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комплексний аналіз політичної партії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86C922-58F1-4D0F-A2C6-2D4C2BEB6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Найбільш ефективним і плідним є комплексний аналіз політичної партії як соціально-політичного феномена та інституту у вигляді такої теоретичної моделі:</a:t>
            </a:r>
          </a:p>
          <a:p>
            <a:r>
              <a:rPr lang="uk-UA" dirty="0"/>
              <a:t>наявність соціальної бази; </a:t>
            </a:r>
          </a:p>
          <a:p>
            <a:r>
              <a:rPr lang="uk-UA" dirty="0"/>
              <a:t>оснащеність ідеологією; </a:t>
            </a:r>
          </a:p>
          <a:p>
            <a:r>
              <a:rPr lang="uk-UA" dirty="0"/>
              <a:t>організаційна структура;</a:t>
            </a:r>
          </a:p>
          <a:p>
            <a:r>
              <a:rPr lang="uk-UA" dirty="0"/>
              <a:t>конституційний статус; </a:t>
            </a:r>
          </a:p>
        </p:txBody>
      </p:sp>
    </p:spTree>
    <p:extLst>
      <p:ext uri="{BB962C8B-B14F-4D97-AF65-F5344CB8AC3E}">
        <p14:creationId xmlns:p14="http://schemas.microsoft.com/office/powerpoint/2010/main" val="358742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6796F-831B-489E-A7F2-1B9CE851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504B04-4CA8-4FCD-A381-155D820CA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соціальна роль; </a:t>
            </a:r>
          </a:p>
          <a:p>
            <a:r>
              <a:rPr lang="uk-UA" dirty="0"/>
              <a:t>політична традиція;</a:t>
            </a:r>
          </a:p>
          <a:p>
            <a:r>
              <a:rPr lang="uk-UA" dirty="0"/>
              <a:t>технологія політичної дії; </a:t>
            </a:r>
          </a:p>
          <a:p>
            <a:r>
              <a:rPr lang="uk-UA" dirty="0"/>
              <a:t>соціальний вік; </a:t>
            </a:r>
          </a:p>
          <a:p>
            <a:r>
              <a:rPr lang="uk-UA" dirty="0"/>
              <a:t>функції посередника між громадянським суспільством і політичною сферою (державою).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7394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77B4C-E5C6-40CC-88D6-DCB6479C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ІІ. Типологія політичних партій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7141D-6908-4098-B96D-160E66BA5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buNone/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Партії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відрізняються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0894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соціальною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основою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електоратом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0894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організаційною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побудовою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характером членства;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0894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ідеологією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tabLst>
                <a:tab pos="40894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платформою;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0894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місцем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tabLst>
                <a:tab pos="40894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ставленням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0894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цілями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методами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засобами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861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C4BA6-ED5C-42BB-B1FC-9D20D0BCF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соціальною</a:t>
            </a:r>
            <a:r>
              <a:rPr lang="ru-RU" dirty="0"/>
              <a:t> основою й </a:t>
            </a:r>
            <a:r>
              <a:rPr lang="ru-RU" dirty="0" err="1"/>
              <a:t>електоратом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0FB82CC-0570-4B27-B73F-810C2B527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698" y="2088319"/>
            <a:ext cx="6068291" cy="4470423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класові</a:t>
            </a:r>
            <a:r>
              <a:rPr lang="pl-PL" dirty="0"/>
              <a:t>, </a:t>
            </a:r>
            <a:r>
              <a:rPr lang="ru-RU" dirty="0" err="1"/>
              <a:t>національні</a:t>
            </a:r>
            <a:r>
              <a:rPr lang="pl-PL" dirty="0"/>
              <a:t>, </a:t>
            </a:r>
            <a:r>
              <a:rPr lang="ru-RU" dirty="0" err="1"/>
              <a:t>жіночі</a:t>
            </a:r>
            <a:r>
              <a:rPr lang="pl-PL" dirty="0"/>
              <a:t>, </a:t>
            </a:r>
            <a:r>
              <a:rPr lang="ru-RU" dirty="0" err="1"/>
              <a:t>селянські</a:t>
            </a:r>
            <a:r>
              <a:rPr lang="pl-PL" dirty="0"/>
              <a:t>, </a:t>
            </a:r>
            <a:r>
              <a:rPr lang="ru-RU" dirty="0" err="1"/>
              <a:t>регіональні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політичні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.</a:t>
            </a:r>
          </a:p>
          <a:p>
            <a:pPr algn="just"/>
            <a:r>
              <a:rPr lang="uk-UA" dirty="0"/>
              <a:t>До середини </a:t>
            </a:r>
            <a:r>
              <a:rPr lang="en-US" dirty="0"/>
              <a:t>XX </a:t>
            </a:r>
            <a:r>
              <a:rPr lang="uk-UA" dirty="0"/>
              <a:t>ст. партії мали чітко виражену класово-соціальну орієнтацію.  Згодом, коли соціальна структура стала мобільнішою, на зміну класовим почали приходити загальнонародні партії.</a:t>
            </a:r>
          </a:p>
          <a:p>
            <a:pPr algn="just"/>
            <a:r>
              <a:rPr lang="uk-UA" dirty="0"/>
              <a:t> Партія не   репрезентує, а відображає соціальну групу, тобто за соціальним   складом вона дуже близька до ціннісних орієнтацій тих, хто голосує за цю партію.</a:t>
            </a:r>
          </a:p>
          <a:p>
            <a:pPr algn="just"/>
            <a:r>
              <a:rPr lang="uk-UA" dirty="0"/>
              <a:t> Проте саме цей момент дає змогу партії якоюсь мірою (залежно від рівня політичної культури) відстоювати інтереси власного електорату. 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5803" y="2088319"/>
            <a:ext cx="5094287" cy="3196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087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3B7FB-BF59-40D2-A2B7-8FD0ABD3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організаційною</a:t>
            </a:r>
            <a:r>
              <a:rPr lang="ru-RU" dirty="0"/>
              <a:t> </a:t>
            </a:r>
            <a:r>
              <a:rPr lang="ru-RU" dirty="0" err="1"/>
              <a:t>побудовою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18C022-2D07-42D9-B28E-0A9CA9968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кадрові</a:t>
            </a:r>
            <a:r>
              <a:rPr lang="ru-RU" sz="1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 й </a:t>
            </a:r>
            <a:r>
              <a:rPr lang="ru-RU" sz="1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масові</a:t>
            </a:r>
            <a:endParaRPr lang="ru-RU" sz="1800" b="1" dirty="0">
              <a:solidFill>
                <a:srgbClr val="FFFF00"/>
              </a:solidFill>
              <a:effectLst/>
              <a:ea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FFFF00"/>
                </a:solidFill>
              </a:rPr>
              <a:t>Кадрові</a:t>
            </a:r>
            <a:r>
              <a:rPr lang="uk-UA" dirty="0"/>
              <a:t> партії виникли на початку </a:t>
            </a:r>
            <a:r>
              <a:rPr lang="en-US" dirty="0"/>
              <a:t>XX </a:t>
            </a:r>
            <a:r>
              <a:rPr lang="uk-UA" dirty="0"/>
              <a:t>ст. на основі електоральних комісій "у низах" та парламентських груп "у верхах" </a:t>
            </a:r>
          </a:p>
          <a:p>
            <a:r>
              <a:rPr lang="uk-UA" dirty="0"/>
              <a:t>Кадрові партії не мають інституту  фіксованого членства і членських внесків, діють переважно під час передвиборчих кампаній через професійних і громадських активістів. </a:t>
            </a:r>
          </a:p>
          <a:p>
            <a:r>
              <a:rPr lang="uk-UA" dirty="0"/>
              <a:t>Це передусім партії впливових людей, котрі мають авторитет і можуть розраховувати на підтримку. Первинними осередками таких партій є комітети виборчого округу чи району, які намагаються залучити під час виборів якомога більше своїх прихильників. Кадрові партії мало займаються розробкою ідеологічних доктрин, а здебільшого керуються виборчим прагматизмом. </a:t>
            </a:r>
          </a:p>
        </p:txBody>
      </p:sp>
    </p:spTree>
    <p:extLst>
      <p:ext uri="{BB962C8B-B14F-4D97-AF65-F5344CB8AC3E}">
        <p14:creationId xmlns:p14="http://schemas.microsoft.com/office/powerpoint/2010/main" val="317746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B81013-DB59-450A-9362-892D571D28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uk-UA" b="1" dirty="0">
                <a:solidFill>
                  <a:srgbClr val="FFFF00"/>
                </a:solidFill>
              </a:rPr>
              <a:t>Масові</a:t>
            </a:r>
            <a:r>
              <a:rPr lang="uk-UA" dirty="0"/>
              <a:t> партії об'єднують велику кількість людей, що гуртуються у первинних структурах, мають фіксоване членство.</a:t>
            </a:r>
          </a:p>
          <a:p>
            <a:pPr algn="just"/>
            <a:r>
              <a:rPr lang="uk-UA" dirty="0"/>
              <a:t> Основне джерело фінансування цих партій членські внески. Діяльність має здебільшого ідеологічний характер і відзначається активною виборчою боротьбою. </a:t>
            </a:r>
          </a:p>
          <a:p>
            <a:pPr algn="just"/>
            <a:r>
              <a:rPr lang="uk-UA" dirty="0"/>
              <a:t>Керівництво в масових партіях здійснюють професійні політики та постійні управлінські партійні кадри. Ці партії вимагають у своїх членів пристрасності і лояльності, а також активної участі у партійному житті. </a:t>
            </a: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7984" y="2372430"/>
            <a:ext cx="5754976" cy="28678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41236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9BC62-7315-4206-A509-6E499FD7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характером членства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2E75B79-F9E3-4B8E-9CC6-C9C639DE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482571"/>
            <a:ext cx="10353762" cy="4308629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партії</a:t>
            </a:r>
            <a:r>
              <a:rPr lang="ru-RU" dirty="0"/>
              <a:t> з прямою структурою</a:t>
            </a:r>
          </a:p>
          <a:p>
            <a:r>
              <a:rPr lang="ru-RU" dirty="0" err="1"/>
              <a:t>Партії</a:t>
            </a:r>
            <a:r>
              <a:rPr lang="ru-RU" dirty="0"/>
              <a:t> з непрямою структурою</a:t>
            </a:r>
          </a:p>
          <a:p>
            <a:pPr marL="0" indent="0">
              <a:buNone/>
            </a:pPr>
            <a:r>
              <a:rPr lang="ru-RU" dirty="0"/>
              <a:t>До «</a:t>
            </a:r>
            <a:r>
              <a:rPr lang="ru-RU" dirty="0" err="1"/>
              <a:t>прямих</a:t>
            </a:r>
            <a:r>
              <a:rPr lang="ru-RU" dirty="0"/>
              <a:t>» </a:t>
            </a:r>
            <a:r>
              <a:rPr lang="ru-RU" dirty="0" err="1"/>
              <a:t>партій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особи, </a:t>
            </a:r>
            <a:r>
              <a:rPr lang="ru-RU" dirty="0" err="1"/>
              <a:t>які</a:t>
            </a:r>
            <a:r>
              <a:rPr lang="ru-RU" dirty="0"/>
              <a:t> написали </a:t>
            </a:r>
            <a:r>
              <a:rPr lang="ru-RU" dirty="0" err="1"/>
              <a:t>заяву</a:t>
            </a:r>
            <a:r>
              <a:rPr lang="ru-RU" dirty="0"/>
              <a:t> про </a:t>
            </a:r>
            <a:r>
              <a:rPr lang="ru-RU" dirty="0" err="1"/>
              <a:t>вступ</a:t>
            </a:r>
            <a:r>
              <a:rPr lang="ru-RU" dirty="0"/>
              <a:t>, регулярно </a:t>
            </a:r>
            <a:r>
              <a:rPr lang="ru-RU" dirty="0" err="1"/>
              <a:t>сплачують</a:t>
            </a:r>
            <a:r>
              <a:rPr lang="ru-RU" dirty="0"/>
              <a:t> </a:t>
            </a:r>
            <a:r>
              <a:rPr lang="ru-RU" dirty="0" err="1"/>
              <a:t>членські</a:t>
            </a:r>
            <a:r>
              <a:rPr lang="ru-RU" dirty="0"/>
              <a:t> </a:t>
            </a:r>
            <a:r>
              <a:rPr lang="ru-RU" dirty="0" err="1"/>
              <a:t>внески</a:t>
            </a:r>
            <a:r>
              <a:rPr lang="ru-RU" dirty="0"/>
              <a:t> і </a:t>
            </a:r>
            <a:r>
              <a:rPr lang="ru-RU" dirty="0" err="1"/>
              <a:t>відвідують</a:t>
            </a:r>
            <a:r>
              <a:rPr lang="ru-RU" dirty="0"/>
              <a:t> </a:t>
            </a:r>
            <a:r>
              <a:rPr lang="ru-RU" dirty="0" err="1"/>
              <a:t>збори</a:t>
            </a:r>
            <a:r>
              <a:rPr lang="ru-RU" dirty="0"/>
              <a:t> </a:t>
            </a:r>
            <a:r>
              <a:rPr lang="ru-RU" dirty="0" err="1"/>
              <a:t>партійної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 з </a:t>
            </a:r>
            <a:r>
              <a:rPr lang="ru-RU" dirty="0" err="1"/>
              <a:t>індивідуальним</a:t>
            </a:r>
            <a:r>
              <a:rPr lang="ru-RU" dirty="0"/>
              <a:t> членством.</a:t>
            </a:r>
          </a:p>
          <a:p>
            <a:pPr marL="0" indent="0">
              <a:buNone/>
            </a:pPr>
            <a:r>
              <a:rPr lang="ru-RU" dirty="0"/>
              <a:t>«</a:t>
            </a:r>
            <a:r>
              <a:rPr lang="ru-RU" dirty="0" err="1"/>
              <a:t>Непрямі</a:t>
            </a:r>
            <a:r>
              <a:rPr lang="ru-RU" dirty="0"/>
              <a:t>» </a:t>
            </a:r>
            <a:r>
              <a:rPr lang="ru-RU" dirty="0" err="1"/>
              <a:t>партії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, до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члени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 (</a:t>
            </a:r>
            <a:r>
              <a:rPr lang="ru-RU" dirty="0" err="1"/>
              <a:t>профспілок</a:t>
            </a:r>
            <a:r>
              <a:rPr lang="ru-RU" dirty="0"/>
              <a:t>, </a:t>
            </a:r>
            <a:r>
              <a:rPr lang="ru-RU" dirty="0" err="1"/>
              <a:t>кооперативів</a:t>
            </a:r>
            <a:r>
              <a:rPr lang="ru-RU" dirty="0"/>
              <a:t>, </a:t>
            </a:r>
            <a:r>
              <a:rPr lang="ru-RU" dirty="0" err="1"/>
              <a:t>страхових</a:t>
            </a:r>
            <a:r>
              <a:rPr lang="ru-RU" dirty="0"/>
              <a:t> </a:t>
            </a:r>
            <a:r>
              <a:rPr lang="ru-RU" dirty="0" err="1"/>
              <a:t>кас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колективно</a:t>
            </a:r>
            <a:r>
              <a:rPr lang="ru-RU" dirty="0"/>
              <a:t> вступили до </a:t>
            </a:r>
            <a:r>
              <a:rPr lang="ru-RU" dirty="0" err="1"/>
              <a:t>партії</a:t>
            </a:r>
            <a:r>
              <a:rPr lang="ru-RU" dirty="0"/>
              <a:t>. Тому у них </a:t>
            </a:r>
            <a:r>
              <a:rPr lang="ru-RU" dirty="0" err="1"/>
              <a:t>відсутнє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«член </a:t>
            </a:r>
            <a:r>
              <a:rPr lang="ru-RU" dirty="0" err="1"/>
              <a:t>партії</a:t>
            </a:r>
            <a:r>
              <a:rPr lang="ru-RU" dirty="0"/>
              <a:t>».</a:t>
            </a:r>
          </a:p>
          <a:p>
            <a:pPr marL="0" indent="0">
              <a:buNone/>
            </a:pPr>
            <a:r>
              <a:rPr lang="ru-RU" dirty="0"/>
              <a:t>На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законодавство</a:t>
            </a:r>
            <a:r>
              <a:rPr lang="ru-RU" dirty="0"/>
              <a:t> практично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накладає</a:t>
            </a:r>
            <a:r>
              <a:rPr lang="ru-RU" dirty="0"/>
              <a:t> на членство в </a:t>
            </a:r>
            <a:r>
              <a:rPr lang="ru-RU" dirty="0" err="1"/>
              <a:t>партіях</a:t>
            </a:r>
            <a:r>
              <a:rPr lang="ru-RU" dirty="0"/>
              <a:t> ряд </a:t>
            </a:r>
            <a:r>
              <a:rPr lang="ru-RU" dirty="0" err="1"/>
              <a:t>обмежень</a:t>
            </a:r>
            <a:r>
              <a:rPr lang="ru-RU" dirty="0"/>
              <a:t>:  Членом </a:t>
            </a:r>
            <a:r>
              <a:rPr lang="ru-RU" dirty="0" err="1"/>
              <a:t>партії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громадянин</a:t>
            </a:r>
            <a:r>
              <a:rPr lang="ru-RU" dirty="0"/>
              <a:t>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дана </a:t>
            </a:r>
            <a:r>
              <a:rPr lang="ru-RU" dirty="0" err="1"/>
              <a:t>партія</a:t>
            </a:r>
            <a:r>
              <a:rPr lang="ru-RU" dirty="0"/>
              <a:t> </a:t>
            </a:r>
            <a:r>
              <a:rPr lang="ru-RU" dirty="0" err="1"/>
              <a:t>зареєстрована</a:t>
            </a:r>
            <a:r>
              <a:rPr lang="ru-RU" dirty="0"/>
              <a:t> і </a:t>
            </a:r>
            <a:r>
              <a:rPr lang="ru-RU" dirty="0" err="1"/>
              <a:t>функціонує</a:t>
            </a:r>
            <a:r>
              <a:rPr lang="ru-RU" dirty="0"/>
              <a:t>.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через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професійну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не </a:t>
            </a:r>
            <a:r>
              <a:rPr lang="ru-RU" dirty="0" err="1"/>
              <a:t>можуть</a:t>
            </a:r>
            <a:r>
              <a:rPr lang="ru-RU" dirty="0"/>
              <a:t> бути членами </a:t>
            </a:r>
            <a:r>
              <a:rPr lang="ru-RU" dirty="0" err="1"/>
              <a:t>партії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259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7B5D8-3FB5-4FA7-ADDB-7D38CFF6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ідеологічною</a:t>
            </a:r>
            <a:r>
              <a:rPr lang="ru-RU" dirty="0"/>
              <a:t> </a:t>
            </a:r>
            <a:r>
              <a:rPr lang="ru-RU" dirty="0" err="1"/>
              <a:t>ознакою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1EAA68-5532-40C0-8CB9-072C9010F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3985140"/>
          </a:xfrm>
        </p:spPr>
        <p:txBody>
          <a:bodyPr>
            <a:normAutofit fontScale="92500" lnSpcReduction="10000"/>
          </a:bodyPr>
          <a:lstStyle/>
          <a:p>
            <a:pPr algn="just">
              <a:tabLst>
                <a:tab pos="408940" algn="l"/>
              </a:tabLst>
            </a:pPr>
            <a:r>
              <a:rPr lang="ru-RU" sz="2100" dirty="0" err="1"/>
              <a:t>ідейно-політичні</a:t>
            </a:r>
            <a:r>
              <a:rPr lang="ru-RU" sz="2100" dirty="0"/>
              <a:t>;</a:t>
            </a:r>
          </a:p>
          <a:p>
            <a:pPr algn="just">
              <a:tabLst>
                <a:tab pos="408940" algn="l"/>
              </a:tabLst>
            </a:pPr>
            <a:r>
              <a:rPr lang="ru-RU" sz="2100" dirty="0" err="1"/>
              <a:t>прагматичні</a:t>
            </a:r>
            <a:r>
              <a:rPr lang="ru-RU" sz="2100" dirty="0"/>
              <a:t>;</a:t>
            </a:r>
            <a:endParaRPr lang="uk-UA" sz="2100" dirty="0"/>
          </a:p>
          <a:p>
            <a:pPr algn="just">
              <a:tabLst>
                <a:tab pos="408940" algn="l"/>
              </a:tabLst>
            </a:pPr>
            <a:r>
              <a:rPr lang="ru-RU" sz="2100" dirty="0"/>
              <a:t>харизматично-</a:t>
            </a:r>
            <a:r>
              <a:rPr lang="ru-RU" sz="2100" dirty="0" err="1"/>
              <a:t>вождистські</a:t>
            </a:r>
            <a:r>
              <a:rPr lang="ru-RU" sz="2100" dirty="0"/>
              <a:t>. </a:t>
            </a:r>
            <a:endParaRPr lang="uk-UA" sz="2100" dirty="0"/>
          </a:p>
          <a:p>
            <a:pPr marL="0" indent="0" algn="just">
              <a:buNone/>
              <a:tabLst>
                <a:tab pos="408940" algn="l"/>
              </a:tabLst>
            </a:pPr>
            <a:r>
              <a:rPr lang="ru-RU" sz="2100" dirty="0" err="1">
                <a:solidFill>
                  <a:srgbClr val="FFFF00"/>
                </a:solidFill>
              </a:rPr>
              <a:t>І</a:t>
            </a:r>
            <a:r>
              <a:rPr lang="ru-RU" sz="2100" b="1" dirty="0" err="1">
                <a:solidFill>
                  <a:srgbClr val="FFFF00"/>
                </a:solidFill>
              </a:rPr>
              <a:t>дейно-політичними</a:t>
            </a:r>
            <a:r>
              <a:rPr lang="ru-RU" sz="2100" dirty="0"/>
              <a:t> є </a:t>
            </a:r>
            <a:r>
              <a:rPr lang="ru-RU" sz="2100" dirty="0" err="1"/>
              <a:t>партії</a:t>
            </a:r>
            <a:r>
              <a:rPr lang="ru-RU" sz="2100" dirty="0"/>
              <a:t> </a:t>
            </a:r>
            <a:r>
              <a:rPr lang="ru-RU" sz="2100" dirty="0" err="1"/>
              <a:t>більш-менш</a:t>
            </a:r>
            <a:r>
              <a:rPr lang="ru-RU" sz="2100" dirty="0"/>
              <a:t> </a:t>
            </a:r>
            <a:r>
              <a:rPr lang="ru-RU" sz="2100" dirty="0" err="1"/>
              <a:t>чітко</a:t>
            </a:r>
            <a:r>
              <a:rPr lang="ru-RU" sz="2100" dirty="0"/>
              <a:t> </a:t>
            </a:r>
            <a:r>
              <a:rPr lang="ru-RU" sz="2100" dirty="0" err="1"/>
              <a:t>визначеної</a:t>
            </a:r>
            <a:r>
              <a:rPr lang="ru-RU" sz="2100" dirty="0"/>
              <a:t> </a:t>
            </a:r>
            <a:r>
              <a:rPr lang="ru-RU" sz="2100" dirty="0" err="1"/>
              <a:t>ідеологічної</a:t>
            </a:r>
            <a:r>
              <a:rPr lang="ru-RU" sz="2100" dirty="0"/>
              <a:t> </a:t>
            </a:r>
            <a:r>
              <a:rPr lang="ru-RU" sz="2100" dirty="0" err="1"/>
              <a:t>спрямованості</a:t>
            </a:r>
            <a:r>
              <a:rPr lang="ru-RU" sz="2100" dirty="0"/>
              <a:t>: (</a:t>
            </a:r>
            <a:r>
              <a:rPr lang="ru-RU" sz="2100" dirty="0" err="1"/>
              <a:t>комуністичні</a:t>
            </a:r>
            <a:r>
              <a:rPr lang="ru-RU" sz="2100" dirty="0"/>
              <a:t> і </a:t>
            </a:r>
            <a:r>
              <a:rPr lang="ru-RU" sz="2100" dirty="0" err="1"/>
              <a:t>неокомуністичні</a:t>
            </a:r>
            <a:r>
              <a:rPr lang="ru-RU" sz="2100" dirty="0"/>
              <a:t>, </a:t>
            </a:r>
            <a:r>
              <a:rPr lang="ru-RU" sz="2100" dirty="0" err="1"/>
              <a:t>соціал-демократичні</a:t>
            </a:r>
            <a:r>
              <a:rPr lang="ru-RU" sz="2100" dirty="0"/>
              <a:t>, </a:t>
            </a:r>
            <a:r>
              <a:rPr lang="ru-RU" sz="2100" dirty="0" err="1"/>
              <a:t>ліберальні</a:t>
            </a:r>
            <a:r>
              <a:rPr lang="ru-RU" sz="2100" dirty="0"/>
              <a:t> і </a:t>
            </a:r>
            <a:r>
              <a:rPr lang="ru-RU" sz="2100" dirty="0" err="1"/>
              <a:t>неоліберальні</a:t>
            </a:r>
            <a:r>
              <a:rPr lang="ru-RU" sz="2100" dirty="0"/>
              <a:t>, </a:t>
            </a:r>
            <a:r>
              <a:rPr lang="ru-RU" sz="2100" dirty="0" err="1"/>
              <a:t>консервативні</a:t>
            </a:r>
            <a:r>
              <a:rPr lang="ru-RU" sz="2100" dirty="0"/>
              <a:t> і </a:t>
            </a:r>
            <a:r>
              <a:rPr lang="ru-RU" sz="2100" dirty="0" err="1"/>
              <a:t>неоконсервативні</a:t>
            </a:r>
            <a:r>
              <a:rPr lang="ru-RU" sz="2100" dirty="0"/>
              <a:t>, </a:t>
            </a:r>
            <a:r>
              <a:rPr lang="ru-RU" sz="2100" dirty="0" err="1"/>
              <a:t>фашистські</a:t>
            </a:r>
            <a:r>
              <a:rPr lang="ru-RU" sz="2100" dirty="0"/>
              <a:t> і </a:t>
            </a:r>
            <a:r>
              <a:rPr lang="ru-RU" sz="2100" dirty="0" err="1"/>
              <a:t>неофашистські</a:t>
            </a:r>
            <a:r>
              <a:rPr lang="ru-RU" sz="2100" dirty="0"/>
              <a:t>. ).</a:t>
            </a:r>
          </a:p>
          <a:p>
            <a:pPr marL="0" indent="0" algn="just">
              <a:buNone/>
              <a:tabLst>
                <a:tab pos="408940" algn="l"/>
              </a:tabLst>
            </a:pPr>
            <a:r>
              <a:rPr lang="ru-RU" sz="2100" b="1" dirty="0" err="1">
                <a:solidFill>
                  <a:srgbClr val="FFFF00"/>
                </a:solidFill>
              </a:rPr>
              <a:t>Прагматичні</a:t>
            </a:r>
            <a:r>
              <a:rPr lang="ru-RU" sz="2100" dirty="0"/>
              <a:t> - </a:t>
            </a:r>
            <a:r>
              <a:rPr lang="ru-RU" sz="2100" dirty="0" err="1"/>
              <a:t>це</a:t>
            </a:r>
            <a:r>
              <a:rPr lang="ru-RU" sz="2100" dirty="0"/>
              <a:t> </a:t>
            </a:r>
            <a:r>
              <a:rPr lang="ru-RU" sz="2100" dirty="0" err="1"/>
              <a:t>такі</a:t>
            </a:r>
            <a:r>
              <a:rPr lang="ru-RU" sz="2100" dirty="0"/>
              <a:t> </a:t>
            </a:r>
            <a:r>
              <a:rPr lang="ru-RU" sz="2100" dirty="0" err="1"/>
              <a:t>партії</a:t>
            </a:r>
            <a:r>
              <a:rPr lang="ru-RU" sz="2100" dirty="0"/>
              <a:t>, </a:t>
            </a:r>
            <a:r>
              <a:rPr lang="ru-RU" sz="2100" dirty="0" err="1"/>
              <a:t>які</a:t>
            </a:r>
            <a:r>
              <a:rPr lang="ru-RU" sz="2100" dirty="0"/>
              <a:t> </a:t>
            </a:r>
            <a:r>
              <a:rPr lang="ru-RU" sz="2100" dirty="0" err="1"/>
              <a:t>орієнтуються</a:t>
            </a:r>
            <a:r>
              <a:rPr lang="ru-RU" sz="2100" dirty="0"/>
              <a:t> на широкий спектр </a:t>
            </a:r>
            <a:r>
              <a:rPr lang="ru-RU" sz="2100" dirty="0" err="1"/>
              <a:t>ідей</a:t>
            </a:r>
            <a:r>
              <a:rPr lang="ru-RU" sz="2100" dirty="0"/>
              <a:t> і </a:t>
            </a:r>
            <a:r>
              <a:rPr lang="ru-RU" sz="2100" dirty="0" err="1"/>
              <a:t>суспільних</a:t>
            </a:r>
            <a:r>
              <a:rPr lang="ru-RU" sz="2100" dirty="0"/>
              <a:t> проблем з метою </a:t>
            </a:r>
            <a:r>
              <a:rPr lang="ru-RU" sz="2100" dirty="0" err="1"/>
              <a:t>залучення</a:t>
            </a:r>
            <a:r>
              <a:rPr lang="ru-RU" sz="2100" dirty="0"/>
              <a:t> на </a:t>
            </a:r>
            <a:r>
              <a:rPr lang="ru-RU" sz="2100" dirty="0" err="1"/>
              <a:t>свій</a:t>
            </a:r>
            <a:r>
              <a:rPr lang="ru-RU" sz="2100" dirty="0"/>
              <a:t> </a:t>
            </a:r>
            <a:r>
              <a:rPr lang="ru-RU" sz="2100" dirty="0" err="1"/>
              <a:t>бік</a:t>
            </a:r>
            <a:r>
              <a:rPr lang="ru-RU" sz="2100" dirty="0"/>
              <a:t> </a:t>
            </a:r>
            <a:r>
              <a:rPr lang="ru-RU" sz="2100" dirty="0" err="1"/>
              <a:t>якомога</a:t>
            </a:r>
            <a:r>
              <a:rPr lang="ru-RU" sz="2100" dirty="0"/>
              <a:t> </a:t>
            </a:r>
            <a:r>
              <a:rPr lang="ru-RU" sz="2100" dirty="0" err="1"/>
              <a:t>ширший</a:t>
            </a:r>
            <a:r>
              <a:rPr lang="ru-RU" sz="2100" dirty="0"/>
              <a:t> </a:t>
            </a:r>
            <a:r>
              <a:rPr lang="ru-RU" sz="2100" dirty="0" err="1"/>
              <a:t>електорат</a:t>
            </a:r>
            <a:r>
              <a:rPr lang="ru-RU" sz="2100" dirty="0"/>
              <a:t>. </a:t>
            </a:r>
          </a:p>
          <a:p>
            <a:pPr marL="0" indent="0" algn="just">
              <a:buNone/>
              <a:tabLst>
                <a:tab pos="408940" algn="l"/>
              </a:tabLst>
            </a:pPr>
            <a:r>
              <a:rPr lang="ru-RU" sz="2100" b="1" dirty="0">
                <a:solidFill>
                  <a:srgbClr val="FFFF00"/>
                </a:solidFill>
              </a:rPr>
              <a:t>Харизматично-</a:t>
            </a:r>
            <a:r>
              <a:rPr lang="ru-RU" sz="2100" b="1" dirty="0" err="1">
                <a:solidFill>
                  <a:srgbClr val="FFFF00"/>
                </a:solidFill>
              </a:rPr>
              <a:t>вождистські</a:t>
            </a:r>
            <a:r>
              <a:rPr lang="ru-RU" sz="2100" dirty="0"/>
              <a:t> </a:t>
            </a:r>
            <a:r>
              <a:rPr lang="ru-RU" sz="2100" dirty="0" err="1"/>
              <a:t>партії</a:t>
            </a:r>
            <a:r>
              <a:rPr lang="ru-RU" sz="2100" dirty="0"/>
              <a:t> </a:t>
            </a:r>
            <a:r>
              <a:rPr lang="ru-RU" sz="2100" dirty="0" err="1"/>
              <a:t>формуються</a:t>
            </a:r>
            <a:r>
              <a:rPr lang="ru-RU" sz="2100" dirty="0"/>
              <a:t> </a:t>
            </a:r>
            <a:r>
              <a:rPr lang="ru-RU" sz="2100" dirty="0" err="1"/>
              <a:t>навколо</a:t>
            </a:r>
            <a:r>
              <a:rPr lang="ru-RU" sz="2100" dirty="0"/>
              <a:t> особи конкретного </a:t>
            </a:r>
            <a:r>
              <a:rPr lang="ru-RU" sz="2100" dirty="0" err="1"/>
              <a:t>політика</a:t>
            </a:r>
            <a:r>
              <a:rPr lang="ru-RU" sz="2100" dirty="0"/>
              <a:t> і </a:t>
            </a:r>
            <a:r>
              <a:rPr lang="ru-RU" sz="2100" dirty="0" err="1"/>
              <a:t>діють</a:t>
            </a:r>
            <a:r>
              <a:rPr lang="ru-RU" sz="2100" dirty="0"/>
              <a:t> як </a:t>
            </a:r>
            <a:r>
              <a:rPr lang="ru-RU" sz="2100" dirty="0" err="1"/>
              <a:t>групи</a:t>
            </a:r>
            <a:r>
              <a:rPr lang="ru-RU" sz="2100" dirty="0"/>
              <a:t> </a:t>
            </a:r>
            <a:r>
              <a:rPr lang="ru-RU" sz="2100" dirty="0" err="1"/>
              <a:t>його</a:t>
            </a:r>
            <a:r>
              <a:rPr lang="ru-RU" sz="2100" dirty="0"/>
              <a:t> </a:t>
            </a:r>
            <a:r>
              <a:rPr lang="ru-RU" sz="2100" dirty="0" err="1"/>
              <a:t>підтримки</a:t>
            </a:r>
            <a:r>
              <a:rPr lang="ru-RU" sz="2100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7265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5269E-4546-4D55-B238-BF38B757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І. </a:t>
            </a:r>
            <a:r>
              <a:rPr lang="ru-RU" dirty="0" err="1"/>
              <a:t>Поняття</a:t>
            </a:r>
            <a:r>
              <a:rPr lang="ru-RU" dirty="0"/>
              <a:t>, </a:t>
            </a:r>
            <a:r>
              <a:rPr lang="ru-RU" dirty="0" err="1"/>
              <a:t>функції</a:t>
            </a:r>
            <a:r>
              <a:rPr lang="ru-RU" dirty="0"/>
              <a:t> і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партій</a:t>
            </a:r>
            <a:r>
              <a:rPr lang="ru-RU" dirty="0"/>
              <a:t>. </a:t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9BAF38-CAAF-4C53-8DCB-F8B7D4B0DD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uk-UA" b="1" dirty="0">
                <a:solidFill>
                  <a:srgbClr val="FFFF00"/>
                </a:solidFill>
              </a:rPr>
              <a:t>Політична партія </a:t>
            </a:r>
            <a:r>
              <a:rPr lang="uk-UA" dirty="0"/>
              <a:t>– це об’єднання прихильників певної загальнонаціональної програми суспільного розвитку, яке утворюється для участі у виробленні та здійсненні державної політики, у виборах органів влади та представництва в їх складі. </a:t>
            </a:r>
          </a:p>
          <a:p>
            <a:pPr algn="just"/>
            <a:r>
              <a:rPr lang="uk-UA" b="1" dirty="0">
                <a:solidFill>
                  <a:srgbClr val="FFFF00"/>
                </a:solidFill>
              </a:rPr>
              <a:t>Політична партія </a:t>
            </a:r>
            <a:r>
              <a:rPr lang="uk-UA" dirty="0"/>
              <a:t>– політична організація, яка прагне впливати або повністю контролювати політичну владу, шляхом отримання політичних посад на виборах для своїх представників, з метою досягнення власних специфічних або ідеологічних цілей та/або особистої користі.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237041"/>
            <a:ext cx="5094287" cy="3404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9399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FF020-6A76-4C3E-BF9D-E65A33A4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 політичною платформою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42397C5-0EE9-4C7F-B169-8DEF4843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096063"/>
            <a:ext cx="10751463" cy="426922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/>
              <a:t>Ліві (пацифістські, антикапіталістичні, антирасистські, антиклерикальні орієнтації,  прагнення до рівності і прогресу),</a:t>
            </a:r>
          </a:p>
          <a:p>
            <a:pPr algn="just"/>
            <a:r>
              <a:rPr lang="uk-UA" dirty="0"/>
              <a:t>центристські,</a:t>
            </a:r>
          </a:p>
          <a:p>
            <a:pPr algn="just"/>
            <a:r>
              <a:rPr lang="uk-UA" dirty="0"/>
              <a:t>Праві (культ влади та ієрархії, прагнуть до збереження усталених порядків, поваги до них).</a:t>
            </a:r>
          </a:p>
          <a:p>
            <a:pPr marL="0" indent="0" algn="just">
              <a:buNone/>
            </a:pPr>
            <a:r>
              <a:rPr lang="uk-UA" dirty="0"/>
              <a:t> </a:t>
            </a:r>
            <a:r>
              <a:rPr lang="uk-UA" b="1" dirty="0"/>
              <a:t>Сучасна </a:t>
            </a:r>
            <a:r>
              <a:rPr lang="uk-UA" b="1" dirty="0" err="1"/>
              <a:t>типологізація</a:t>
            </a:r>
            <a:r>
              <a:rPr lang="uk-UA" b="1" dirty="0"/>
              <a:t> </a:t>
            </a:r>
            <a:r>
              <a:rPr lang="uk-UA" dirty="0"/>
              <a:t>за ідеологічними критеріями виглядає так: </a:t>
            </a:r>
          </a:p>
          <a:p>
            <a:pPr marL="0" indent="0" algn="just">
              <a:buNone/>
            </a:pPr>
            <a:r>
              <a:rPr lang="uk-UA" dirty="0"/>
              <a:t>ліві (комуністи), лівий центр (соціал-демократи), центр (ліберали), правий центр (націонал-демократи), праві (неоконсерватори) крайні праві, крайні ліві (неофашисти).</a:t>
            </a:r>
          </a:p>
          <a:p>
            <a:pPr marL="0" indent="0" algn="just">
              <a:buNone/>
            </a:pPr>
            <a:r>
              <a:rPr lang="uk-UA" dirty="0"/>
              <a:t> </a:t>
            </a:r>
            <a:r>
              <a:rPr lang="uk-UA" i="1" dirty="0"/>
              <a:t>Така  </a:t>
            </a:r>
            <a:r>
              <a:rPr lang="uk-UA" i="1" dirty="0" err="1"/>
              <a:t>типологізація</a:t>
            </a:r>
            <a:r>
              <a:rPr lang="uk-UA" i="1" dirty="0"/>
              <a:t> не завжди відповідає конкретному історичному підтексту. В певних ситуаціях ліві можуть стати правими, і навпаки. Так, у країнах пострадянського простору правими стали типові ліві - комуністи, оскільки вони виступають за збереження низки атрибутів адміністративно-команд</a:t>
            </a:r>
            <a:r>
              <a:rPr lang="ru-RU" i="1" dirty="0" err="1"/>
              <a:t>ної</a:t>
            </a:r>
            <a:r>
              <a:rPr lang="ru-RU" i="1" dirty="0"/>
              <a:t> </a:t>
            </a:r>
            <a:r>
              <a:rPr lang="ru-RU" i="1" dirty="0" err="1"/>
              <a:t>системи</a:t>
            </a:r>
            <a:r>
              <a:rPr lang="ru-RU" i="1" dirty="0"/>
              <a:t>, а </a:t>
            </a:r>
            <a:r>
              <a:rPr lang="ru-RU" i="1" dirty="0" err="1"/>
              <a:t>лівими</a:t>
            </a:r>
            <a:r>
              <a:rPr lang="ru-RU" i="1" dirty="0"/>
              <a:t> (</a:t>
            </a:r>
            <a:r>
              <a:rPr lang="ru-RU" i="1" dirty="0" err="1"/>
              <a:t>хоч</a:t>
            </a:r>
            <a:r>
              <a:rPr lang="ru-RU" i="1" dirty="0"/>
              <a:t> </a:t>
            </a:r>
            <a:r>
              <a:rPr lang="ru-RU" i="1" dirty="0" err="1"/>
              <a:t>такі</a:t>
            </a:r>
            <a:r>
              <a:rPr lang="ru-RU" i="1" dirty="0"/>
              <a:t> </a:t>
            </a:r>
            <a:r>
              <a:rPr lang="ru-RU" i="1" dirty="0" err="1"/>
              <a:t>ознаки</a:t>
            </a:r>
            <a:r>
              <a:rPr lang="ru-RU" i="1" dirty="0"/>
              <a:t> на </a:t>
            </a:r>
            <a:r>
              <a:rPr lang="ru-RU" i="1" dirty="0" err="1"/>
              <a:t>Заході</a:t>
            </a:r>
            <a:r>
              <a:rPr lang="ru-RU" i="1" dirty="0"/>
              <a:t> </a:t>
            </a:r>
            <a:r>
              <a:rPr lang="ru-RU" i="1" dirty="0" err="1"/>
              <a:t>властиві</a:t>
            </a:r>
            <a:r>
              <a:rPr lang="ru-RU" i="1" dirty="0"/>
              <a:t> правим) - </a:t>
            </a:r>
            <a:r>
              <a:rPr lang="ru-RU" i="1" dirty="0" err="1"/>
              <a:t>сили</a:t>
            </a:r>
            <a:r>
              <a:rPr lang="ru-RU" i="1" dirty="0"/>
              <a:t> </a:t>
            </a:r>
            <a:r>
              <a:rPr lang="ru-RU" i="1" dirty="0" err="1"/>
              <a:t>демократичної</a:t>
            </a:r>
            <a:r>
              <a:rPr lang="ru-RU" i="1" dirty="0"/>
              <a:t> </a:t>
            </a:r>
            <a:r>
              <a:rPr lang="ru-RU" i="1" dirty="0" err="1"/>
              <a:t>орієнтації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7660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6D659-65A4-498C-87B1-EB8E2005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 місцем у системі влади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69E970-F142-45A3-A234-6B71127CF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396240" algn="just"/>
            <a:r>
              <a:rPr lang="ru-RU" dirty="0" err="1"/>
              <a:t>парламентські</a:t>
            </a:r>
            <a:r>
              <a:rPr lang="ru-RU" dirty="0"/>
              <a:t> (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 вони </a:t>
            </a:r>
            <a:r>
              <a:rPr lang="ru-RU" dirty="0" err="1"/>
              <a:t>прагнуть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 через </a:t>
            </a:r>
            <a:r>
              <a:rPr lang="ru-RU" dirty="0" err="1"/>
              <a:t>законні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самі</a:t>
            </a:r>
            <a:r>
              <a:rPr lang="ru-RU" dirty="0"/>
              <a:t> й </a:t>
            </a:r>
            <a:r>
              <a:rPr lang="ru-RU" dirty="0" err="1"/>
              <a:t>формують</a:t>
            </a:r>
            <a:r>
              <a:rPr lang="ru-RU" dirty="0"/>
              <a:t> за результатами </a:t>
            </a:r>
            <a:r>
              <a:rPr lang="ru-RU" dirty="0" err="1"/>
              <a:t>виборів</a:t>
            </a:r>
            <a:r>
              <a:rPr lang="ru-RU" dirty="0"/>
              <a:t>)</a:t>
            </a:r>
          </a:p>
          <a:p>
            <a:pPr indent="396240" algn="just"/>
            <a:r>
              <a:rPr lang="ru-RU" dirty="0" err="1"/>
              <a:t>непарламентські</a:t>
            </a:r>
            <a:r>
              <a:rPr lang="ru-RU" dirty="0"/>
              <a:t> (</a:t>
            </a:r>
            <a:r>
              <a:rPr lang="ru-RU" dirty="0" err="1"/>
              <a:t>Парламентська</a:t>
            </a:r>
            <a:r>
              <a:rPr lang="ru-RU" dirty="0"/>
              <a:t> й </a:t>
            </a:r>
            <a:r>
              <a:rPr lang="ru-RU" dirty="0" err="1"/>
              <a:t>виборча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для них не є </a:t>
            </a:r>
            <a:r>
              <a:rPr lang="ru-RU" dirty="0" err="1"/>
              <a:t>головними</a:t>
            </a:r>
            <a:r>
              <a:rPr lang="ru-RU" dirty="0"/>
              <a:t> </a:t>
            </a:r>
            <a:r>
              <a:rPr lang="ru-RU" dirty="0" err="1"/>
              <a:t>цілями</a:t>
            </a:r>
            <a:r>
              <a:rPr lang="ru-RU" dirty="0"/>
              <a:t>. Свою </a:t>
            </a:r>
            <a:r>
              <a:rPr lang="ru-RU" dirty="0" err="1"/>
              <a:t>увагу</a:t>
            </a:r>
            <a:r>
              <a:rPr lang="ru-RU" dirty="0"/>
              <a:t> вони </a:t>
            </a:r>
            <a:r>
              <a:rPr lang="ru-RU" dirty="0" err="1"/>
              <a:t>зосереджують</a:t>
            </a:r>
            <a:r>
              <a:rPr lang="ru-RU" dirty="0"/>
              <a:t> на </a:t>
            </a:r>
            <a:r>
              <a:rPr lang="ru-RU" dirty="0" err="1"/>
              <a:t>досягненні</a:t>
            </a:r>
            <a:r>
              <a:rPr lang="ru-RU" dirty="0"/>
              <a:t> </a:t>
            </a:r>
            <a:r>
              <a:rPr lang="ru-RU" dirty="0" err="1"/>
              <a:t>доктринальних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uk-UA" dirty="0"/>
              <a:t>Або:</a:t>
            </a:r>
          </a:p>
          <a:p>
            <a:r>
              <a:rPr lang="uk-UA" dirty="0"/>
              <a:t>Легальні та нелегальні</a:t>
            </a:r>
          </a:p>
        </p:txBody>
      </p:sp>
    </p:spTree>
    <p:extLst>
      <p:ext uri="{BB962C8B-B14F-4D97-AF65-F5344CB8AC3E}">
        <p14:creationId xmlns:p14="http://schemas.microsoft.com/office/powerpoint/2010/main" val="649221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891F1-9669-4A28-8E41-7AA0AC7F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ставленням</a:t>
            </a:r>
            <a:r>
              <a:rPr lang="ru-RU" dirty="0"/>
              <a:t> до </a:t>
            </a:r>
            <a:r>
              <a:rPr lang="ru-RU" dirty="0" err="1"/>
              <a:t>влади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1942B5-41C8-42FD-90B0-D06787850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правлячі</a:t>
            </a:r>
            <a:r>
              <a:rPr lang="ru-RU" dirty="0"/>
              <a:t>,</a:t>
            </a:r>
          </a:p>
          <a:p>
            <a:r>
              <a:rPr lang="ru-RU" dirty="0" err="1"/>
              <a:t>опозиційні</a:t>
            </a:r>
            <a:r>
              <a:rPr lang="ru-RU" dirty="0"/>
              <a:t>, </a:t>
            </a:r>
          </a:p>
          <a:p>
            <a:r>
              <a:rPr lang="ru-RU" dirty="0" err="1"/>
              <a:t>нейтральні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031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A4110-03FF-4A25-A693-5A926E3C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цілями</a:t>
            </a:r>
            <a:r>
              <a:rPr lang="ru-RU" dirty="0"/>
              <a:t> й характером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A5AB235-40B9-43DA-98B5-F2FDB864B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tabLst>
                <a:tab pos="408940" algn="l"/>
              </a:tabLst>
            </a:pPr>
            <a:r>
              <a:rPr lang="ru-RU" dirty="0" err="1"/>
              <a:t>революційні</a:t>
            </a:r>
            <a:r>
              <a:rPr lang="ru-RU" dirty="0"/>
              <a:t>;</a:t>
            </a:r>
            <a:endParaRPr lang="uk-UA" dirty="0"/>
          </a:p>
          <a:p>
            <a:pPr algn="just">
              <a:tabLst>
                <a:tab pos="408940" algn="l"/>
              </a:tabLst>
            </a:pPr>
            <a:r>
              <a:rPr lang="ru-RU" dirty="0" err="1"/>
              <a:t>реформістські</a:t>
            </a:r>
            <a:r>
              <a:rPr lang="ru-RU" dirty="0"/>
              <a:t>;</a:t>
            </a:r>
            <a:endParaRPr lang="uk-UA" dirty="0"/>
          </a:p>
          <a:p>
            <a:pPr algn="just">
              <a:tabLst>
                <a:tab pos="408940" algn="l"/>
              </a:tabLst>
            </a:pPr>
            <a:r>
              <a:rPr lang="ru-RU" dirty="0" err="1"/>
              <a:t>консервативні</a:t>
            </a:r>
            <a:r>
              <a:rPr lang="ru-RU" dirty="0"/>
              <a:t>. 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8209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B73AF-BEAC-4B3B-8F4A-BAD15BA9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іІІ</a:t>
            </a:r>
            <a:r>
              <a:rPr lang="uk-UA" dirty="0"/>
              <a:t>. Статут і програма партії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A80B951-E630-4242-80D9-58748A16E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 algn="just">
              <a:buNone/>
            </a:pPr>
            <a:r>
              <a:rPr lang="ru-RU" b="1" i="1" dirty="0" err="1"/>
              <a:t>Механізм</a:t>
            </a:r>
            <a:r>
              <a:rPr lang="ru-RU" b="1" i="1" dirty="0"/>
              <a:t> </a:t>
            </a:r>
            <a:r>
              <a:rPr lang="ru-RU" b="1" i="1" dirty="0" err="1"/>
              <a:t>керівництва</a:t>
            </a:r>
            <a:r>
              <a:rPr lang="ru-RU" b="1" i="1" dirty="0"/>
              <a:t> </a:t>
            </a:r>
            <a:r>
              <a:rPr lang="ru-RU" b="1" i="1" dirty="0" err="1"/>
              <a:t>розвитком</a:t>
            </a:r>
            <a:r>
              <a:rPr lang="ru-RU" b="1" i="1" dirty="0"/>
              <a:t> </a:t>
            </a:r>
            <a:r>
              <a:rPr lang="ru-RU" b="1" i="1" dirty="0" err="1"/>
              <a:t>суспільства</a:t>
            </a:r>
            <a:r>
              <a:rPr lang="ru-RU" b="1" i="1" dirty="0"/>
              <a:t> з боку </a:t>
            </a:r>
            <a:r>
              <a:rPr lang="ru-RU" b="1" i="1" dirty="0" err="1"/>
              <a:t>політичних</a:t>
            </a:r>
            <a:r>
              <a:rPr lang="ru-RU" b="1" i="1" dirty="0"/>
              <a:t> </a:t>
            </a:r>
            <a:r>
              <a:rPr lang="ru-RU" b="1" i="1" dirty="0" err="1"/>
              <a:t>партій</a:t>
            </a:r>
            <a:r>
              <a:rPr lang="ru-RU" b="1" i="1" dirty="0"/>
              <a:t>.</a:t>
            </a:r>
          </a:p>
          <a:p>
            <a:pPr indent="449580" algn="just"/>
            <a:r>
              <a:rPr lang="ru-RU" dirty="0" err="1"/>
              <a:t>Відбиваючи</a:t>
            </a:r>
            <a:r>
              <a:rPr lang="ru-RU" dirty="0"/>
              <a:t> </a:t>
            </a:r>
            <a:r>
              <a:rPr lang="ru-RU" dirty="0" err="1"/>
              <a:t>соціальні</a:t>
            </a:r>
            <a:r>
              <a:rPr lang="ru-RU" dirty="0"/>
              <a:t> </a:t>
            </a:r>
            <a:r>
              <a:rPr lang="ru-RU" dirty="0" err="1"/>
              <a:t>інтереси</a:t>
            </a:r>
            <a:r>
              <a:rPr lang="ru-RU" dirty="0"/>
              <a:t>, </a:t>
            </a:r>
            <a:r>
              <a:rPr lang="ru-RU" dirty="0" err="1"/>
              <a:t>партія</a:t>
            </a:r>
            <a:r>
              <a:rPr lang="ru-RU" dirty="0"/>
              <a:t>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засвоює</a:t>
            </a:r>
            <a:r>
              <a:rPr lang="ru-RU" dirty="0"/>
              <a:t>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певну</a:t>
            </a:r>
            <a:r>
              <a:rPr lang="ru-RU" dirty="0"/>
              <a:t> </a:t>
            </a:r>
            <a:r>
              <a:rPr lang="ru-RU" b="1" u="sng" dirty="0" err="1"/>
              <a:t>ідеологію</a:t>
            </a:r>
            <a:r>
              <a:rPr lang="ru-RU" dirty="0"/>
              <a:t>, </a:t>
            </a:r>
            <a:r>
              <a:rPr lang="ru-RU" dirty="0" err="1"/>
              <a:t>спрямовану</a:t>
            </a:r>
            <a:r>
              <a:rPr lang="ru-RU" dirty="0"/>
              <a:t> на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/>
              <a:t>.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обраної</a:t>
            </a:r>
            <a:r>
              <a:rPr lang="ru-RU" dirty="0"/>
              <a:t> </a:t>
            </a:r>
            <a:r>
              <a:rPr lang="ru-RU" dirty="0" err="1"/>
              <a:t>ідеології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політична</a:t>
            </a:r>
            <a:r>
              <a:rPr lang="ru-RU" dirty="0"/>
              <a:t> </a:t>
            </a:r>
            <a:r>
              <a:rPr lang="ru-RU" b="1" u="sng" dirty="0"/>
              <a:t>доктрина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, яка </a:t>
            </a:r>
            <a:r>
              <a:rPr lang="ru-RU" dirty="0" err="1"/>
              <a:t>формулює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політичні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, </a:t>
            </a:r>
            <a:r>
              <a:rPr lang="ru-RU" dirty="0" err="1"/>
              <a:t>втілювані</a:t>
            </a:r>
            <a:r>
              <a:rPr lang="ru-RU" dirty="0"/>
              <a:t> в </a:t>
            </a:r>
            <a:r>
              <a:rPr lang="ru-RU" b="1" dirty="0" err="1"/>
              <a:t>програму</a:t>
            </a:r>
            <a:r>
              <a:rPr lang="ru-RU" dirty="0"/>
              <a:t>. </a:t>
            </a:r>
            <a:r>
              <a:rPr lang="ru-RU" dirty="0" err="1"/>
              <a:t>Політична</a:t>
            </a:r>
            <a:r>
              <a:rPr lang="ru-RU" dirty="0"/>
              <a:t> доктрина </a:t>
            </a:r>
            <a:r>
              <a:rPr lang="ru-RU" dirty="0" err="1"/>
              <a:t>встановлює</a:t>
            </a:r>
            <a:r>
              <a:rPr lang="ru-RU" dirty="0"/>
              <a:t> </a:t>
            </a:r>
            <a:r>
              <a:rPr lang="ru-RU" dirty="0" err="1"/>
              <a:t>зв'язок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ідеологією</a:t>
            </a:r>
            <a:r>
              <a:rPr lang="ru-RU" dirty="0"/>
              <a:t> та </a:t>
            </a:r>
            <a:r>
              <a:rPr lang="ru-RU" dirty="0" err="1"/>
              <a:t>політичною</a:t>
            </a:r>
            <a:r>
              <a:rPr lang="ru-RU" dirty="0"/>
              <a:t> практикою і є </a:t>
            </a:r>
            <a:r>
              <a:rPr lang="ru-RU" dirty="0" err="1"/>
              <a:t>інструментом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за </a:t>
            </a:r>
            <a:r>
              <a:rPr lang="ru-RU" dirty="0" err="1"/>
              <a:t>державну</a:t>
            </a:r>
            <a:r>
              <a:rPr lang="ru-RU" dirty="0"/>
              <a:t> </a:t>
            </a:r>
            <a:r>
              <a:rPr lang="ru-RU" dirty="0" err="1"/>
              <a:t>владу</a:t>
            </a:r>
            <a:r>
              <a:rPr lang="ru-RU" dirty="0"/>
              <a:t> в </a:t>
            </a:r>
            <a:r>
              <a:rPr lang="ru-RU" dirty="0" err="1"/>
              <a:t>суспільстві</a:t>
            </a:r>
            <a:r>
              <a:rPr lang="ru-RU" dirty="0"/>
              <a:t>.</a:t>
            </a:r>
            <a:endParaRPr lang="uk-UA" dirty="0"/>
          </a:p>
          <a:p>
            <a:pPr indent="449580" algn="just"/>
            <a:r>
              <a:rPr lang="ru-RU" b="1" u="sng" dirty="0" err="1"/>
              <a:t>Програма</a:t>
            </a:r>
            <a:r>
              <a:rPr lang="ru-RU" b="1" u="sng" dirty="0"/>
              <a:t> </a:t>
            </a:r>
            <a:r>
              <a:rPr lang="ru-RU" b="1" u="sng" dirty="0" err="1"/>
              <a:t>партії</a:t>
            </a:r>
            <a:r>
              <a:rPr lang="ru-RU" dirty="0"/>
              <a:t>, яка </a:t>
            </a:r>
            <a:r>
              <a:rPr lang="ru-RU" dirty="0" err="1"/>
              <a:t>розробляється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ідеології</a:t>
            </a:r>
            <a:r>
              <a:rPr lang="ru-RU" dirty="0"/>
              <a:t> і </a:t>
            </a:r>
            <a:r>
              <a:rPr lang="ru-RU" dirty="0" err="1"/>
              <a:t>політичної</a:t>
            </a:r>
            <a:r>
              <a:rPr lang="ru-RU" dirty="0"/>
              <a:t> </a:t>
            </a:r>
            <a:r>
              <a:rPr lang="ru-RU" dirty="0" err="1"/>
              <a:t>доктрини</a:t>
            </a:r>
            <a:r>
              <a:rPr lang="ru-RU" dirty="0"/>
              <a:t>, </a:t>
            </a:r>
            <a:r>
              <a:rPr lang="ru-RU" dirty="0" err="1"/>
              <a:t>об'єднує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, є основою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спільних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, </a:t>
            </a:r>
            <a:r>
              <a:rPr lang="ru-RU" dirty="0" err="1"/>
              <a:t>схиляє</a:t>
            </a:r>
            <a:r>
              <a:rPr lang="ru-RU" dirty="0"/>
              <a:t> людей до </a:t>
            </a:r>
            <a:r>
              <a:rPr lang="ru-RU" dirty="0" err="1"/>
              <a:t>вступу</a:t>
            </a:r>
            <a:r>
              <a:rPr lang="ru-RU" dirty="0"/>
              <a:t> в </a:t>
            </a:r>
            <a:r>
              <a:rPr lang="ru-RU" dirty="0" err="1"/>
              <a:t>партію</a:t>
            </a:r>
            <a:r>
              <a:rPr lang="ru-RU" dirty="0"/>
              <a:t>. </a:t>
            </a:r>
            <a:endParaRPr lang="uk-UA" b="1" dirty="0"/>
          </a:p>
          <a:p>
            <a:r>
              <a:rPr lang="uk-UA" b="1" u="sng" dirty="0"/>
              <a:t>Статут партії </a:t>
            </a:r>
            <a:r>
              <a:rPr lang="uk-UA" dirty="0"/>
              <a:t>– це документ, який детально регламентує внутрішній розпорядок її функціонування, визначає права та обов’язки всіх структурних елементів. Це обов’язковий документ для реєстрації партії.</a:t>
            </a:r>
          </a:p>
        </p:txBody>
      </p:sp>
    </p:spTree>
    <p:extLst>
      <p:ext uri="{BB962C8B-B14F-4D97-AF65-F5344CB8AC3E}">
        <p14:creationId xmlns:p14="http://schemas.microsoft.com/office/powerpoint/2010/main" val="3571940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A8D65-F88C-4ABF-A301-57CE99C3B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Статут містить такі відомості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0AA2EE-84CB-4B97-8EB2-AC522301A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назву політичної партії; </a:t>
            </a:r>
          </a:p>
          <a:p>
            <a:r>
              <a:rPr lang="uk-UA" dirty="0"/>
              <a:t>перелік статутних органів партії, порядок їх утворення, їхні повноваження та термін цих повноважень; </a:t>
            </a:r>
          </a:p>
          <a:p>
            <a:r>
              <a:rPr lang="uk-UA" dirty="0"/>
              <a:t>порядок вступу до політичної партії, зупинення та припинення членства в ній;</a:t>
            </a:r>
          </a:p>
          <a:p>
            <a:r>
              <a:rPr lang="uk-UA" dirty="0"/>
              <a:t> права та обов’язки членів партії; </a:t>
            </a:r>
          </a:p>
          <a:p>
            <a:r>
              <a:rPr lang="uk-UA" dirty="0"/>
              <a:t>порядок створення, загальну структуру та повноваження обласних, міських, районних організацій партії та її первинних осередків; </a:t>
            </a:r>
          </a:p>
        </p:txBody>
      </p:sp>
    </p:spTree>
    <p:extLst>
      <p:ext uri="{BB962C8B-B14F-4D97-AF65-F5344CB8AC3E}">
        <p14:creationId xmlns:p14="http://schemas.microsoft.com/office/powerpoint/2010/main" val="2730332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4E4E9-35F4-42CD-91CE-3CC2C661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2AF71A-6AE9-4C5B-8D82-96E91FB66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порядок внесення змін і доповнень до статуту та програми партії; порядок скликання і проведення партійних з’їздів, конференцій, зборів та інших представницьких органів партії; </a:t>
            </a:r>
          </a:p>
          <a:p>
            <a:r>
              <a:rPr lang="uk-UA" dirty="0"/>
              <a:t>джерела матеріальних (в тому числі фінансових) надходжень і порядок проведення витрат партії;</a:t>
            </a:r>
          </a:p>
          <a:p>
            <a:r>
              <a:rPr lang="uk-UA" dirty="0"/>
              <a:t> порядок ліквідації (саморозпуску), реорганізації партії, використання її коштів та іншого майна внаслідок цього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66385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7FED2-4DD5-413E-9977-BB96C4FF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836348-4C9F-4BB8-80B6-F77E4433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політичній</a:t>
            </a:r>
            <a:r>
              <a:rPr lang="ru-RU" dirty="0"/>
              <a:t> </a:t>
            </a:r>
            <a:r>
              <a:rPr lang="ru-RU" dirty="0" err="1"/>
              <a:t>програмі</a:t>
            </a:r>
            <a:r>
              <a:rPr lang="ru-RU" dirty="0"/>
              <a:t> </a:t>
            </a:r>
            <a:r>
              <a:rPr lang="ru-RU" dirty="0" err="1"/>
              <a:t>партія</a:t>
            </a:r>
            <a:r>
              <a:rPr lang="ru-RU" dirty="0"/>
              <a:t>, рух, </a:t>
            </a:r>
            <a:r>
              <a:rPr lang="ru-RU" dirty="0" err="1"/>
              <a:t>виборчий</a:t>
            </a:r>
            <a:r>
              <a:rPr lang="ru-RU" dirty="0"/>
              <a:t> блок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, кандидат,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бере</a:t>
            </a:r>
            <a:r>
              <a:rPr lang="ru-RU" dirty="0"/>
              <a:t> участь у </a:t>
            </a:r>
            <a:r>
              <a:rPr lang="ru-RU" dirty="0" err="1"/>
              <a:t>виборах</a:t>
            </a:r>
            <a:r>
              <a:rPr lang="ru-RU" dirty="0"/>
              <a:t>, </a:t>
            </a:r>
            <a:r>
              <a:rPr lang="ru-RU" dirty="0" err="1"/>
              <a:t>відображають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і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uk-UA" dirty="0"/>
              <a:t>досягнення у випадку виграшу виборів, коли відбудеться перерозподіл влади і вони отримають можливість реалізувати інтереси своїх виборців. </a:t>
            </a:r>
          </a:p>
        </p:txBody>
      </p:sp>
    </p:spTree>
    <p:extLst>
      <p:ext uri="{BB962C8B-B14F-4D97-AF65-F5344CB8AC3E}">
        <p14:creationId xmlns:p14="http://schemas.microsoft.com/office/powerpoint/2010/main" val="4245640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5B19A-889D-437F-9135-764C0983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Функції програми партії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F31DF6-3951-43C6-8267-CD4234DC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b="1" i="1" dirty="0">
                <a:solidFill>
                  <a:srgbClr val="FFFF00"/>
                </a:solidFill>
              </a:rPr>
              <a:t>Зовнішні</a:t>
            </a:r>
            <a:r>
              <a:rPr lang="uk-UA" dirty="0"/>
              <a:t>: спрямовані безпосередньо на виборців, а також на інші політичні партії і блоки, вона виступає своєрідним відображенням їхніх інтересів і передбачає певну систему заходів для їх реалізації та може служити підставою для майбутньої спільної діяльності або ж протистояння.</a:t>
            </a:r>
          </a:p>
          <a:p>
            <a:r>
              <a:rPr lang="uk-UA" dirty="0"/>
              <a:t> </a:t>
            </a:r>
            <a:r>
              <a:rPr lang="uk-UA" b="1" i="1" dirty="0">
                <a:solidFill>
                  <a:srgbClr val="FFFF00"/>
                </a:solidFill>
              </a:rPr>
              <a:t>Внутрішні</a:t>
            </a:r>
            <a:r>
              <a:rPr lang="uk-UA" dirty="0"/>
              <a:t>: орієнтовані на членів партії, вони визначають пріоритетні партійні цінності і сприяють формуванню внутрішньопартійної системи взаємовідносин та розподілу обов’язків між партійними організаціями</a:t>
            </a:r>
          </a:p>
        </p:txBody>
      </p:sp>
    </p:spTree>
    <p:extLst>
      <p:ext uri="{BB962C8B-B14F-4D97-AF65-F5344CB8AC3E}">
        <p14:creationId xmlns:p14="http://schemas.microsoft.com/office/powerpoint/2010/main" val="1887736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E03DE-B0D2-4AF6-AEEF-08BB83B8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програми партії</a:t>
            </a:r>
            <a:r>
              <a:rPr lang="ru-RU" dirty="0"/>
              <a:t> повинна </a:t>
            </a:r>
            <a:r>
              <a:rPr lang="ru-RU" dirty="0" err="1"/>
              <a:t>відображати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таких проблем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9D6F31-55CB-49A9-BB72-981011749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/>
              <a:t> Економічного устрою, засад і форм суспільного виробництва, розподілу і обміну.</a:t>
            </a:r>
          </a:p>
          <a:p>
            <a:pPr algn="just"/>
            <a:r>
              <a:rPr lang="uk-UA" dirty="0"/>
              <a:t> Засад і форм організації суспільного життя як системи мотивацій, яка визначає та узаконює політичну діяльність і політичні рішення. </a:t>
            </a:r>
          </a:p>
          <a:p>
            <a:pPr algn="just"/>
            <a:r>
              <a:rPr lang="uk-UA" dirty="0"/>
              <a:t> Вирішення істотних проблем, що хвилюють більшість населення. </a:t>
            </a:r>
          </a:p>
          <a:p>
            <a:pPr algn="just"/>
            <a:r>
              <a:rPr lang="uk-UA" dirty="0"/>
              <a:t>Структури публічних інститутів, що керують справами суспільства. </a:t>
            </a:r>
          </a:p>
          <a:p>
            <a:pPr algn="just"/>
            <a:r>
              <a:rPr lang="uk-UA" dirty="0"/>
              <a:t>Боротьби чи співпраці політичних сил (партій) у важливих для життя суспільства справах.</a:t>
            </a:r>
          </a:p>
        </p:txBody>
      </p:sp>
    </p:spTree>
    <p:extLst>
      <p:ext uri="{BB962C8B-B14F-4D97-AF65-F5344CB8AC3E}">
        <p14:creationId xmlns:p14="http://schemas.microsoft.com/office/powerpoint/2010/main" val="58118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02C2A-1BBD-4BCB-B9AC-9F059268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причини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706D6F-4AD6-49A9-A338-80FCC7F7F5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uk-UA" dirty="0"/>
              <a:t>Причинами виникнення партій є необхідність  захисту соціально-класових, національних, а нерідко й  племінних, релігійних, регіональних </a:t>
            </a:r>
            <a:r>
              <a:rPr lang="uk-UA" b="1" i="1" dirty="0">
                <a:solidFill>
                  <a:srgbClr val="FFFF00"/>
                </a:solidFill>
              </a:rPr>
              <a:t>інтересів</a:t>
            </a:r>
            <a:r>
              <a:rPr lang="uk-UA" dirty="0"/>
              <a:t>, а також цілі, пов'язані з виборчою боротьбою. 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6420" y="2088319"/>
            <a:ext cx="5094287" cy="3056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204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D5E9D-22BE-4B93-ABC6-E18151DE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Партійні системи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985474-0A0C-448C-95E5-2673349A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 err="1">
                <a:solidFill>
                  <a:srgbClr val="FFFF00"/>
                </a:solidFill>
              </a:rPr>
              <a:t>Партійна</a:t>
            </a:r>
            <a:r>
              <a:rPr lang="ru-RU" b="1" dirty="0">
                <a:solidFill>
                  <a:srgbClr val="FFFF00"/>
                </a:solidFill>
              </a:rPr>
              <a:t> система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діючих</a:t>
            </a:r>
            <a:r>
              <a:rPr lang="ru-RU" dirty="0"/>
              <a:t> у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партій</a:t>
            </a:r>
            <a:r>
              <a:rPr lang="ru-RU" dirty="0"/>
              <a:t> та </a:t>
            </a:r>
            <a:r>
              <a:rPr lang="ru-RU" dirty="0" err="1"/>
              <a:t>відносин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ними,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в </a:t>
            </a:r>
            <a:r>
              <a:rPr lang="ru-RU" dirty="0" err="1"/>
              <a:t>боротьбі</a:t>
            </a:r>
            <a:r>
              <a:rPr lang="ru-RU" dirty="0"/>
              <a:t> за </a:t>
            </a:r>
            <a:r>
              <a:rPr lang="ru-RU" dirty="0" err="1"/>
              <a:t>державну</a:t>
            </a:r>
            <a:r>
              <a:rPr lang="ru-RU" dirty="0"/>
              <a:t> </a:t>
            </a:r>
            <a:r>
              <a:rPr lang="ru-RU" dirty="0" err="1"/>
              <a:t>владу</a:t>
            </a:r>
            <a:r>
              <a:rPr lang="ru-RU" dirty="0"/>
              <a:t> та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здійснення</a:t>
            </a:r>
            <a:r>
              <a:rPr lang="ru-RU" dirty="0"/>
              <a:t>.</a:t>
            </a:r>
            <a:endParaRPr lang="uk-UA" dirty="0"/>
          </a:p>
          <a:p>
            <a:pPr marL="0" indent="0" algn="just">
              <a:buNone/>
            </a:pPr>
            <a:r>
              <a:rPr lang="uk-UA" dirty="0"/>
              <a:t>Різна типологія:</a:t>
            </a:r>
          </a:p>
          <a:p>
            <a:pPr marL="0" indent="0" algn="just">
              <a:buNone/>
            </a:pPr>
            <a:r>
              <a:rPr lang="uk-UA" dirty="0"/>
              <a:t>1) </a:t>
            </a:r>
            <a:r>
              <a:rPr lang="uk-UA" dirty="0" err="1"/>
              <a:t>тритипова</a:t>
            </a:r>
            <a:r>
              <a:rPr lang="uk-UA" dirty="0"/>
              <a:t> схема М. </a:t>
            </a:r>
            <a:r>
              <a:rPr lang="uk-UA" dirty="0" err="1"/>
              <a:t>Дюверже</a:t>
            </a:r>
            <a:r>
              <a:rPr lang="uk-UA" dirty="0"/>
              <a:t> (поділяються на однопартійні, двопартійні і </a:t>
            </a:r>
            <a:r>
              <a:rPr lang="uk-UA" dirty="0" err="1"/>
              <a:t>мультипартійні</a:t>
            </a:r>
            <a:r>
              <a:rPr lang="uk-UA" dirty="0"/>
              <a:t>);</a:t>
            </a:r>
          </a:p>
          <a:p>
            <a:pPr marL="0" indent="0" algn="just">
              <a:buNone/>
            </a:pPr>
            <a:r>
              <a:rPr lang="uk-UA" dirty="0"/>
              <a:t> 2) </a:t>
            </a:r>
            <a:r>
              <a:rPr lang="uk-UA" dirty="0" err="1"/>
              <a:t>тритипова</a:t>
            </a:r>
            <a:r>
              <a:rPr lang="uk-UA" dirty="0"/>
              <a:t> система </a:t>
            </a:r>
            <a:r>
              <a:rPr lang="uk-UA" dirty="0" err="1"/>
              <a:t>Б.Гаврилишина</a:t>
            </a:r>
            <a:r>
              <a:rPr lang="uk-UA" dirty="0"/>
              <a:t> (олігархічні, </a:t>
            </a:r>
            <a:r>
              <a:rPr lang="uk-UA" dirty="0" err="1"/>
              <a:t>противаг</a:t>
            </a:r>
            <a:r>
              <a:rPr lang="uk-UA" dirty="0"/>
              <a:t> (боротьби за владу) і колегіальні (співпраці при владі); </a:t>
            </a:r>
          </a:p>
          <a:p>
            <a:pPr marL="0" indent="0" algn="just">
              <a:buNone/>
            </a:pPr>
            <a:r>
              <a:rPr lang="uk-UA" dirty="0"/>
              <a:t>3) </a:t>
            </a:r>
            <a:r>
              <a:rPr lang="uk-UA" dirty="0" err="1"/>
              <a:t>семитипова</a:t>
            </a:r>
            <a:r>
              <a:rPr lang="uk-UA" dirty="0"/>
              <a:t> схема </a:t>
            </a:r>
            <a:r>
              <a:rPr lang="uk-UA" dirty="0" err="1"/>
              <a:t>Дж.Сарторі</a:t>
            </a:r>
            <a:r>
              <a:rPr lang="uk-UA" dirty="0"/>
              <a:t> (однопартійна, гегемоністська, домінування, двопартійна, обмеженого плюралізму, поляризованого плюралізму, </a:t>
            </a:r>
            <a:r>
              <a:rPr lang="uk-UA" dirty="0" err="1"/>
              <a:t>атомізована</a:t>
            </a:r>
            <a:r>
              <a:rPr lang="uk-UA" dirty="0"/>
              <a:t>);</a:t>
            </a:r>
          </a:p>
          <a:p>
            <a:pPr marL="0" indent="0" algn="just">
              <a:buNone/>
            </a:pPr>
            <a:r>
              <a:rPr lang="uk-UA" dirty="0"/>
              <a:t> 4) типова  система </a:t>
            </a:r>
            <a:r>
              <a:rPr lang="uk-UA" dirty="0" err="1"/>
              <a:t>А.Лейпхарта</a:t>
            </a:r>
            <a:r>
              <a:rPr lang="uk-UA" dirty="0"/>
              <a:t> (лівоцентристська, </a:t>
            </a:r>
            <a:r>
              <a:rPr lang="uk-UA" dirty="0" err="1"/>
              <a:t>правоцентристсьтса</a:t>
            </a:r>
            <a:r>
              <a:rPr lang="uk-UA" dirty="0"/>
              <a:t>, ліво-права, ліво- центр-права). </a:t>
            </a:r>
          </a:p>
        </p:txBody>
      </p:sp>
    </p:spTree>
    <p:extLst>
      <p:ext uri="{BB962C8B-B14F-4D97-AF65-F5344CB8AC3E}">
        <p14:creationId xmlns:p14="http://schemas.microsoft.com/office/powerpoint/2010/main" val="3100991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A45EA-FB8F-46E9-B936-278133E8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 </a:t>
            </a:r>
            <a:r>
              <a:rPr lang="uk-UA" dirty="0" err="1"/>
              <a:t>Сарторі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9DBF04-72E5-4811-B303-BCDE58F53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tabLst>
                <a:tab pos="45720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однопартійна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партією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-гегемоном;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домінуючою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партією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двопартійна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поміркованого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плюралізму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поляризованого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плюралізму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атомізована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7836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654B-8CAD-49E1-8C93-5D4C0AFD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30494F0-38CA-4214-B49C-51EDE9852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uk-UA" b="1" dirty="0">
                <a:solidFill>
                  <a:srgbClr val="FFFF00"/>
                </a:solidFill>
              </a:rPr>
              <a:t>Однопартійна</a:t>
            </a:r>
            <a:r>
              <a:rPr lang="uk-UA" dirty="0">
                <a:solidFill>
                  <a:srgbClr val="FFFF00"/>
                </a:solidFill>
              </a:rPr>
              <a:t> система  </a:t>
            </a:r>
            <a:r>
              <a:rPr lang="uk-UA" dirty="0"/>
              <a:t>- конституційне закріплення  керівної ролі однієї партії, зрощування партійного і державного апаратів, заборона створення інших партій. (КНДР, КНР, Соціалістична Республіка В'єтнам)</a:t>
            </a:r>
          </a:p>
          <a:p>
            <a:pPr algn="just"/>
            <a:r>
              <a:rPr lang="uk-UA" b="1" dirty="0">
                <a:solidFill>
                  <a:srgbClr val="FFFF00"/>
                </a:solidFill>
              </a:rPr>
              <a:t>Гегемоністська система </a:t>
            </a:r>
            <a:r>
              <a:rPr lang="uk-UA" dirty="0"/>
              <a:t>- панівне становище однієї партії при відсутності партійної конкуренції, а також наявні декілька партій, які мають організаційну автономію, але визнають керівну роль правлячої партії. (до 1980-х - соціалістичні країни Східної Європи). </a:t>
            </a:r>
          </a:p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Система </a:t>
            </a:r>
            <a:r>
              <a:rPr lang="ru-RU" b="1" dirty="0" err="1">
                <a:solidFill>
                  <a:srgbClr val="FFFF00"/>
                </a:solidFill>
              </a:rPr>
              <a:t>домінування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тривале</a:t>
            </a:r>
            <a:r>
              <a:rPr lang="ru-RU" dirty="0"/>
              <a:t> (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термінів</a:t>
            </a:r>
            <a:r>
              <a:rPr lang="ru-RU" dirty="0"/>
              <a:t> </a:t>
            </a:r>
            <a:r>
              <a:rPr lang="ru-RU" dirty="0" err="1"/>
              <a:t>парламентських</a:t>
            </a:r>
            <a:r>
              <a:rPr lang="ru-RU" dirty="0"/>
              <a:t> </a:t>
            </a:r>
            <a:r>
              <a:rPr lang="ru-RU" dirty="0" err="1"/>
              <a:t>виборів</a:t>
            </a:r>
            <a:r>
              <a:rPr lang="ru-RU" dirty="0"/>
              <a:t>) </a:t>
            </a:r>
            <a:r>
              <a:rPr lang="ru-RU" dirty="0" err="1"/>
              <a:t>керівництво</a:t>
            </a:r>
            <a:r>
              <a:rPr lang="ru-RU" dirty="0"/>
              <a:t> державою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партією</a:t>
            </a:r>
            <a:r>
              <a:rPr lang="ru-RU" dirty="0"/>
              <a:t>, яка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достатню</a:t>
            </a:r>
            <a:r>
              <a:rPr lang="ru-RU" dirty="0"/>
              <a:t> </a:t>
            </a:r>
            <a:r>
              <a:rPr lang="ru-RU" dirty="0" err="1"/>
              <a:t>парламентську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для </a:t>
            </a:r>
            <a:r>
              <a:rPr lang="ru-RU" dirty="0" err="1"/>
              <a:t>формування</a:t>
            </a:r>
            <a:r>
              <a:rPr lang="ru-RU" dirty="0"/>
              <a:t> уряду. (</a:t>
            </a:r>
            <a:r>
              <a:rPr lang="ru-RU" dirty="0" err="1"/>
              <a:t>Швеція</a:t>
            </a:r>
            <a:r>
              <a:rPr lang="ru-RU" dirty="0"/>
              <a:t> у 1932-1976 </a:t>
            </a:r>
            <a:r>
              <a:rPr lang="ru-RU" dirty="0" err="1"/>
              <a:t>рр</a:t>
            </a:r>
            <a:r>
              <a:rPr lang="ru-RU" dirty="0"/>
              <a:t>.,  </a:t>
            </a:r>
            <a:r>
              <a:rPr lang="ru-RU" dirty="0" err="1"/>
              <a:t>Японія</a:t>
            </a:r>
            <a:r>
              <a:rPr lang="ru-RU" dirty="0"/>
              <a:t> у 1955-1994 </a:t>
            </a:r>
            <a:r>
              <a:rPr lang="ru-RU" dirty="0" err="1"/>
              <a:t>рр</a:t>
            </a:r>
            <a:r>
              <a:rPr lang="ru-RU" dirty="0"/>
              <a:t>.) 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5759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F2BF8-1930-479C-80F3-B13A55B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E0904F-2350-4068-9045-C51EF9FC0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Двопартійна система </a:t>
            </a:r>
            <a:r>
              <a:rPr lang="uk-UA" dirty="0"/>
              <a:t>- домінування двох  потужних політичних партій, одна з яких перебуває при владі, а інша - в опозиції. (Велика Британія, США). </a:t>
            </a:r>
          </a:p>
          <a:p>
            <a:r>
              <a:rPr lang="uk-UA" b="1" dirty="0">
                <a:solidFill>
                  <a:srgbClr val="FFFF00"/>
                </a:solidFill>
              </a:rPr>
              <a:t>Система обмеженого плюралізму </a:t>
            </a:r>
            <a:r>
              <a:rPr lang="uk-UA" dirty="0"/>
              <a:t>-  наявність багатьох партій, проте у парламенті й уряді представлені лише деякі з  них, позасистемна опозиція відсутня. ( Іспанія, ФРН, Швейцарія, Бельгія)</a:t>
            </a:r>
          </a:p>
          <a:p>
            <a:r>
              <a:rPr lang="uk-UA" b="1" dirty="0">
                <a:solidFill>
                  <a:srgbClr val="FFFF00"/>
                </a:solidFill>
              </a:rPr>
              <a:t>Система поляризованого плюралізму </a:t>
            </a:r>
            <a:r>
              <a:rPr lang="uk-UA" dirty="0"/>
              <a:t>-  загострення боротьби між політичними силами, передбачає наявність партійного центру, що формує уряд, і двосторонньої деструктивної  опозиції. (Франція,  Італія).</a:t>
            </a:r>
          </a:p>
          <a:p>
            <a:r>
              <a:rPr lang="ru-RU" b="1" dirty="0" err="1">
                <a:solidFill>
                  <a:srgbClr val="FFFF00"/>
                </a:solidFill>
              </a:rPr>
              <a:t>Атомізована</a:t>
            </a:r>
            <a:r>
              <a:rPr lang="ru-RU" b="1" dirty="0">
                <a:solidFill>
                  <a:srgbClr val="FFFF00"/>
                </a:solidFill>
              </a:rPr>
              <a:t> система </a:t>
            </a:r>
            <a:r>
              <a:rPr lang="ru-RU" dirty="0"/>
              <a:t>-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маловпливових</a:t>
            </a:r>
            <a:r>
              <a:rPr lang="ru-RU" dirty="0"/>
              <a:t>, </a:t>
            </a:r>
            <a:r>
              <a:rPr lang="ru-RU" dirty="0" err="1"/>
              <a:t>малочисельних</a:t>
            </a:r>
            <a:r>
              <a:rPr lang="ru-RU" dirty="0"/>
              <a:t> </a:t>
            </a:r>
            <a:r>
              <a:rPr lang="ru-RU" dirty="0" err="1"/>
              <a:t>партій</a:t>
            </a:r>
            <a:r>
              <a:rPr lang="ru-RU" dirty="0"/>
              <a:t> та великою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позасистемних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сил. Вона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крайнього</a:t>
            </a:r>
            <a:r>
              <a:rPr lang="ru-RU" dirty="0"/>
              <a:t> </a:t>
            </a:r>
            <a:r>
              <a:rPr lang="ru-RU" dirty="0" err="1"/>
              <a:t>плюралізму</a:t>
            </a:r>
            <a:r>
              <a:rPr lang="ru-RU" dirty="0"/>
              <a:t> і </a:t>
            </a:r>
            <a:r>
              <a:rPr lang="ru-RU" dirty="0" err="1"/>
              <a:t>авторитарної</a:t>
            </a:r>
            <a:r>
              <a:rPr lang="ru-RU" dirty="0"/>
              <a:t> </a:t>
            </a:r>
            <a:r>
              <a:rPr lang="ru-RU" dirty="0" err="1"/>
              <a:t>псевдопартійності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3953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18419-6769-4D1F-9237-DF7BE479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Становлення</a:t>
            </a:r>
            <a:r>
              <a:rPr lang="ru-RU" dirty="0"/>
              <a:t> </a:t>
            </a:r>
            <a:r>
              <a:rPr lang="ru-RU" dirty="0" err="1"/>
              <a:t>партійної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9964F6C-E1F5-4DD4-BB9F-1BDEBF30C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У </a:t>
            </a:r>
            <a:r>
              <a:rPr lang="ru-RU" dirty="0" err="1"/>
              <a:t>становленні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багатопартійності</a:t>
            </a:r>
            <a:r>
              <a:rPr lang="ru-RU" dirty="0"/>
              <a:t> 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етапи</a:t>
            </a:r>
            <a:r>
              <a:rPr lang="ru-RU" dirty="0"/>
              <a:t>. </a:t>
            </a:r>
          </a:p>
          <a:p>
            <a:pPr algn="just"/>
            <a:r>
              <a:rPr lang="ru-RU" b="1" i="1" dirty="0" err="1">
                <a:solidFill>
                  <a:srgbClr val="FFFF00"/>
                </a:solidFill>
              </a:rPr>
              <a:t>Допартійний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етап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dirty="0"/>
              <a:t>(з </a:t>
            </a:r>
            <a:r>
              <a:rPr lang="ru-RU" dirty="0" err="1"/>
              <a:t>весни</a:t>
            </a:r>
            <a:r>
              <a:rPr lang="ru-RU" dirty="0"/>
              <a:t> 1988 р. до </a:t>
            </a:r>
            <a:r>
              <a:rPr lang="ru-RU" dirty="0" err="1"/>
              <a:t>весни</a:t>
            </a:r>
            <a:r>
              <a:rPr lang="ru-RU" dirty="0"/>
              <a:t> 1990 </a:t>
            </a:r>
            <a:r>
              <a:rPr lang="en-US" dirty="0"/>
              <a:t>p.). </a:t>
            </a:r>
            <a:r>
              <a:rPr lang="ru-RU" dirty="0"/>
              <a:t>На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політизовані</a:t>
            </a:r>
            <a:r>
              <a:rPr lang="ru-RU" dirty="0"/>
              <a:t> й </a:t>
            </a:r>
            <a:r>
              <a:rPr lang="ru-RU" dirty="0" err="1"/>
              <a:t>політичні</a:t>
            </a:r>
            <a:r>
              <a:rPr lang="ru-RU" dirty="0"/>
              <a:t>  </a:t>
            </a:r>
            <a:r>
              <a:rPr lang="ru-RU" dirty="0" err="1"/>
              <a:t>організації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підготували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і дали </a:t>
            </a:r>
            <a:r>
              <a:rPr lang="ru-RU" dirty="0" err="1"/>
              <a:t>поштовх</a:t>
            </a:r>
            <a:r>
              <a:rPr lang="ru-RU" dirty="0"/>
              <a:t> </a:t>
            </a:r>
            <a:r>
              <a:rPr lang="ru-RU" dirty="0" err="1"/>
              <a:t>процесові</a:t>
            </a:r>
            <a:r>
              <a:rPr lang="ru-RU" dirty="0"/>
              <a:t> </a:t>
            </a:r>
            <a:r>
              <a:rPr lang="ru-RU" dirty="0" err="1"/>
              <a:t>творення</a:t>
            </a:r>
            <a:r>
              <a:rPr lang="ru-RU" dirty="0"/>
              <a:t> </a:t>
            </a:r>
            <a:r>
              <a:rPr lang="ru-RU" dirty="0" err="1"/>
              <a:t>партій</a:t>
            </a:r>
            <a:r>
              <a:rPr lang="ru-RU" dirty="0"/>
              <a:t>. </a:t>
            </a:r>
            <a:r>
              <a:rPr lang="ru-RU" dirty="0" err="1"/>
              <a:t>Розпочався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 </a:t>
            </a:r>
            <a:r>
              <a:rPr lang="ru-RU" dirty="0" err="1"/>
              <a:t>створення</a:t>
            </a:r>
            <a:r>
              <a:rPr lang="ru-RU" dirty="0"/>
              <a:t> в </a:t>
            </a:r>
            <a:r>
              <a:rPr lang="ru-RU" dirty="0" err="1"/>
              <a:t>березні</a:t>
            </a:r>
            <a:r>
              <a:rPr lang="ru-RU" dirty="0"/>
              <a:t> 1988 р.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Гельсінської</a:t>
            </a:r>
            <a:r>
              <a:rPr lang="ru-RU" dirty="0"/>
              <a:t> </a:t>
            </a:r>
            <a:r>
              <a:rPr lang="ru-RU" dirty="0" err="1"/>
              <a:t>спілки</a:t>
            </a:r>
            <a:r>
              <a:rPr lang="ru-RU" dirty="0"/>
              <a:t> (УГС), яка </a:t>
            </a:r>
            <a:r>
              <a:rPr lang="ru-RU" dirty="0" err="1"/>
              <a:t>першою</a:t>
            </a:r>
            <a:r>
              <a:rPr lang="ru-RU" dirty="0"/>
              <a:t> заявила про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побудови</a:t>
            </a:r>
            <a:r>
              <a:rPr lang="ru-RU" dirty="0"/>
              <a:t>  </a:t>
            </a:r>
            <a:r>
              <a:rPr lang="ru-RU" dirty="0" err="1"/>
              <a:t>самостійної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. У тому ж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Демократичний</a:t>
            </a:r>
            <a:r>
              <a:rPr lang="ru-RU" dirty="0"/>
              <a:t> союз та Народна </a:t>
            </a:r>
            <a:r>
              <a:rPr lang="ru-RU" dirty="0" err="1"/>
              <a:t>спілка</a:t>
            </a:r>
            <a:r>
              <a:rPr lang="ru-RU" dirty="0"/>
              <a:t> </a:t>
            </a:r>
            <a:r>
              <a:rPr lang="ru-RU" dirty="0" err="1"/>
              <a:t>сприяння</a:t>
            </a:r>
            <a:r>
              <a:rPr lang="ru-RU" dirty="0"/>
              <a:t>  </a:t>
            </a:r>
            <a:r>
              <a:rPr lang="ru-RU" dirty="0" err="1"/>
              <a:t>перебудові</a:t>
            </a:r>
            <a:r>
              <a:rPr lang="ru-RU" dirty="0"/>
              <a:t>. А в </a:t>
            </a:r>
            <a:r>
              <a:rPr lang="ru-RU" dirty="0" err="1"/>
              <a:t>січні</a:t>
            </a:r>
            <a:r>
              <a:rPr lang="ru-RU" dirty="0"/>
              <a:t> 1988 р. </a:t>
            </a:r>
            <a:r>
              <a:rPr lang="ru-RU" dirty="0" err="1"/>
              <a:t>відбувся</a:t>
            </a:r>
            <a:r>
              <a:rPr lang="ru-RU" dirty="0"/>
              <a:t> перший </a:t>
            </a:r>
            <a:r>
              <a:rPr lang="ru-RU" dirty="0" err="1"/>
              <a:t>з'їзд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християнсько</a:t>
            </a:r>
            <a:r>
              <a:rPr lang="ru-RU" dirty="0"/>
              <a:t>-демократичного фронту, через </a:t>
            </a:r>
            <a:r>
              <a:rPr lang="ru-RU" dirty="0" err="1"/>
              <a:t>рік</a:t>
            </a:r>
            <a:r>
              <a:rPr lang="ru-RU" dirty="0"/>
              <a:t> - </a:t>
            </a:r>
            <a:r>
              <a:rPr lang="ru-RU" dirty="0" err="1"/>
              <a:t>установча</a:t>
            </a:r>
            <a:r>
              <a:rPr lang="ru-RU" dirty="0"/>
              <a:t> </a:t>
            </a:r>
            <a:r>
              <a:rPr lang="ru-RU" dirty="0" err="1"/>
              <a:t>конференція</a:t>
            </a:r>
            <a:r>
              <a:rPr lang="ru-RU" dirty="0"/>
              <a:t> </a:t>
            </a:r>
            <a:r>
              <a:rPr lang="ru-RU" dirty="0" err="1"/>
              <a:t>Товариства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Т. Г. Шевченка,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пізніше</a:t>
            </a:r>
            <a:r>
              <a:rPr lang="ru-RU" dirty="0"/>
              <a:t> —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товариства</a:t>
            </a:r>
            <a:r>
              <a:rPr lang="ru-RU" dirty="0"/>
              <a:t> «</a:t>
            </a:r>
            <a:r>
              <a:rPr lang="ru-RU" dirty="0" err="1"/>
              <a:t>Меморіал</a:t>
            </a:r>
            <a:r>
              <a:rPr lang="ru-RU" dirty="0"/>
              <a:t>». </a:t>
            </a:r>
            <a:r>
              <a:rPr lang="ru-RU" dirty="0" err="1"/>
              <a:t>Політичне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активізувалося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опублікування</a:t>
            </a:r>
            <a:r>
              <a:rPr lang="ru-RU" dirty="0"/>
              <a:t> 16 лютого 1989 р. у </a:t>
            </a:r>
            <a:r>
              <a:rPr lang="ru-RU" dirty="0" err="1"/>
              <a:t>газеті</a:t>
            </a:r>
            <a:r>
              <a:rPr lang="ru-RU" dirty="0"/>
              <a:t> «</a:t>
            </a:r>
            <a:r>
              <a:rPr lang="ru-RU" dirty="0" err="1"/>
              <a:t>Літературна</a:t>
            </a:r>
            <a:r>
              <a:rPr lang="ru-RU" dirty="0"/>
              <a:t>  </a:t>
            </a:r>
            <a:r>
              <a:rPr lang="ru-RU" dirty="0" err="1"/>
              <a:t>Україна</a:t>
            </a:r>
            <a:r>
              <a:rPr lang="ru-RU" dirty="0"/>
              <a:t>» проекту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сприяння</a:t>
            </a:r>
            <a:r>
              <a:rPr lang="ru-RU" dirty="0"/>
              <a:t> </a:t>
            </a:r>
            <a:r>
              <a:rPr lang="ru-RU" dirty="0" err="1"/>
              <a:t>перебудові</a:t>
            </a:r>
            <a:r>
              <a:rPr lang="ru-RU" dirty="0"/>
              <a:t> Народного Руху </a:t>
            </a:r>
            <a:r>
              <a:rPr lang="ru-RU" dirty="0" err="1"/>
              <a:t>України</a:t>
            </a:r>
            <a:r>
              <a:rPr lang="ru-RU" dirty="0"/>
              <a:t> (НРУ). У </a:t>
            </a:r>
            <a:r>
              <a:rPr lang="ru-RU" dirty="0" err="1"/>
              <a:t>вересні</a:t>
            </a:r>
            <a:r>
              <a:rPr lang="ru-RU" dirty="0"/>
              <a:t> 1989 р. в м. </a:t>
            </a:r>
            <a:r>
              <a:rPr lang="ru-RU" dirty="0" err="1"/>
              <a:t>Києві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установчий</a:t>
            </a:r>
            <a:r>
              <a:rPr lang="ru-RU" dirty="0"/>
              <a:t> </a:t>
            </a:r>
            <a:r>
              <a:rPr lang="ru-RU" dirty="0" err="1"/>
              <a:t>з'їзд</a:t>
            </a:r>
            <a:r>
              <a:rPr lang="ru-RU" dirty="0"/>
              <a:t> НРУ як </a:t>
            </a:r>
            <a:r>
              <a:rPr lang="ru-RU" dirty="0" err="1"/>
              <a:t>політизованого</a:t>
            </a:r>
            <a:r>
              <a:rPr lang="ru-RU" dirty="0"/>
              <a:t> </a:t>
            </a:r>
            <a:r>
              <a:rPr lang="ru-RU" dirty="0" err="1"/>
              <a:t>громадського</a:t>
            </a:r>
            <a:r>
              <a:rPr lang="ru-RU" dirty="0"/>
              <a:t> </a:t>
            </a:r>
            <a:r>
              <a:rPr lang="ru-RU" dirty="0" err="1"/>
              <a:t>об'єднання</a:t>
            </a:r>
            <a:r>
              <a:rPr lang="ru-RU" dirty="0"/>
              <a:t>, у </a:t>
            </a:r>
            <a:r>
              <a:rPr lang="ru-RU" dirty="0" err="1"/>
              <a:t>жовтні</a:t>
            </a:r>
            <a:r>
              <a:rPr lang="ru-RU" dirty="0"/>
              <a:t> заявила про себе </a:t>
            </a:r>
            <a:r>
              <a:rPr lang="ru-RU" dirty="0" err="1"/>
              <a:t>нечисленна</a:t>
            </a:r>
            <a:r>
              <a:rPr lang="ru-RU" dirty="0"/>
              <a:t>, але радикальна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партія</a:t>
            </a:r>
            <a:r>
              <a:rPr lang="ru-RU" dirty="0"/>
              <a:t>. 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7015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95E7A-ABB7-409D-A348-6E89DE30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C6A5DE-E029-45B8-82AA-7F6F75FC8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b="1" i="1" dirty="0">
                <a:solidFill>
                  <a:srgbClr val="FFFF00"/>
                </a:solidFill>
              </a:rPr>
              <a:t>Етап початкової багатопартійності </a:t>
            </a:r>
            <a:r>
              <a:rPr lang="uk-UA" dirty="0"/>
              <a:t>(кінець 1990 р. — до подій 19—24 серпня 1991). Започаткував його установчий з'їзд Союзу трудящих України за перебудову, що відбувся 24 лютого 1990 р. У квітні того ж року було засновано партію Державна самостійність України (ДСУ), Український християнсько-демократичний фронт реформувався в Українську християнсько-демократичну партію (УХДП), Українська Гельсінська спілка — в Українську  республіканську партію (УРП). У травні відбувся установчий з'їзд Об'єднаної соціал-демократичної партії України (ОСДПУ), а через місяць заявила про себе Українська селянська  демократична партія (УСДП) та Українська  народно-демократична партія (УНДП).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5043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6A5150E-BEF6-40C6-AAF8-4000D344A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949" y="748145"/>
            <a:ext cx="5595850" cy="589372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b="1" i="1" dirty="0">
                <a:solidFill>
                  <a:srgbClr val="FFFF00"/>
                </a:solidFill>
              </a:rPr>
              <a:t>Посткомуністичний етап </a:t>
            </a:r>
            <a:r>
              <a:rPr lang="uk-UA" dirty="0"/>
              <a:t>(від серпневих подій 1991 р. до виборів до Верховної Ради України в березні 1994 </a:t>
            </a:r>
            <a:r>
              <a:rPr lang="en-US" dirty="0"/>
              <a:t>p.). </a:t>
            </a:r>
            <a:r>
              <a:rPr lang="uk-UA" dirty="0"/>
              <a:t>Відзначається принципово новими політичними і  соціально-економічними умовами. Після серпневих подій 1991 р. КПРС та її регіональне відділення в Україні КПУ були заборонені. 24 серпня 1991 р. було проголошено  незалежність України, що уможливило демократичні  перетворення в ній. Процес творення партій отримав нові  можливості й стимули. У вересні 1991 р. відбувся  установчий з'їзд Ліберальної партії України (ЛПУ), у жовтні - установчий з'їзд Соціалістичної партії України (СПУ).  На основі Української міжпартійної асамблеї було   створено Українську Національну Асамблею (УНА). У 1992 р. в Києві було створено Українську  консервативну республіканську партію (УКРП),  християнсько-демократичну партію України (ХДПУ). Внаслідок об'єднання Української національної та Української народно-демократичної партії утворилася Українська національна консервативна партія (УНКП). Активно виникали нові партії в 1993—1994 </a:t>
            </a:r>
            <a:r>
              <a:rPr lang="en-US" dirty="0"/>
              <a:t>pp., </a:t>
            </a:r>
            <a:r>
              <a:rPr lang="uk-UA" dirty="0"/>
              <a:t>серед яких Народний Рух України (НРУ), Комуністична партія України (КПУ). 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1359" y="2223980"/>
            <a:ext cx="5094287" cy="2865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9201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4BC87-BB65-4ED7-8C64-00D3B058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Сучасний етап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56EF05-2995-462D-B470-F096F98D9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4" y="2088319"/>
            <a:ext cx="6309965" cy="44039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Станом </a:t>
            </a:r>
            <a:r>
              <a:rPr lang="uk-UA" dirty="0"/>
              <a:t>на  01.01.2021 року Мінюсту (новіші дані відсутні) – 365 партій.</a:t>
            </a:r>
          </a:p>
          <a:p>
            <a:pPr marL="0" indent="0">
              <a:buNone/>
            </a:pPr>
            <a:r>
              <a:rPr lang="uk-UA" dirty="0"/>
              <a:t>У Верховній раді 4 фракції: </a:t>
            </a:r>
          </a:p>
          <a:p>
            <a:r>
              <a:rPr lang="uk-UA" dirty="0"/>
              <a:t>Партія “Слуга Народу”</a:t>
            </a:r>
          </a:p>
          <a:p>
            <a:r>
              <a:rPr lang="uk-UA" dirty="0"/>
              <a:t>Партія  “Європейська Солідарність”</a:t>
            </a:r>
          </a:p>
          <a:p>
            <a:r>
              <a:rPr lang="uk-UA" dirty="0"/>
              <a:t>Партія “Батьківщина” </a:t>
            </a:r>
          </a:p>
          <a:p>
            <a:r>
              <a:rPr lang="uk-UA" dirty="0"/>
              <a:t>Партія “Голос”</a:t>
            </a:r>
          </a:p>
          <a:p>
            <a:r>
              <a:rPr lang="uk-UA" dirty="0"/>
              <a:t>Партія ОПЗЖ  - призупинена діяльність до рішення суду</a:t>
            </a:r>
          </a:p>
          <a:p>
            <a:r>
              <a:rPr lang="uk-UA" dirty="0"/>
              <a:t>Серед партій, які не подолали виборчий бар’єр, але набрали значний відсоток (понад 1%) голосів: партія </a:t>
            </a:r>
            <a:r>
              <a:rPr lang="uk-UA" dirty="0" smtClean="0"/>
              <a:t>«Сила </a:t>
            </a:r>
            <a:r>
              <a:rPr lang="uk-UA" dirty="0"/>
              <a:t>і </a:t>
            </a:r>
            <a:r>
              <a:rPr lang="uk-UA" dirty="0" smtClean="0"/>
              <a:t>Честь» </a:t>
            </a:r>
            <a:r>
              <a:rPr lang="uk-UA" dirty="0"/>
              <a:t>(</a:t>
            </a:r>
            <a:r>
              <a:rPr lang="uk-UA" dirty="0" err="1"/>
              <a:t>І.Смешко</a:t>
            </a:r>
            <a:r>
              <a:rPr lang="uk-UA" dirty="0"/>
              <a:t>), Радикальна партія </a:t>
            </a:r>
            <a:r>
              <a:rPr lang="uk-UA" dirty="0" err="1"/>
              <a:t>О.Ляшка</a:t>
            </a:r>
            <a:r>
              <a:rPr lang="uk-UA" dirty="0"/>
              <a:t> (</a:t>
            </a:r>
            <a:r>
              <a:rPr lang="uk-UA" dirty="0" err="1"/>
              <a:t>О.Ляшко</a:t>
            </a:r>
            <a:r>
              <a:rPr lang="uk-UA" dirty="0"/>
              <a:t>), </a:t>
            </a:r>
            <a:r>
              <a:rPr lang="uk-UA" dirty="0" smtClean="0"/>
              <a:t>«Українська </a:t>
            </a:r>
            <a:r>
              <a:rPr lang="uk-UA" dirty="0"/>
              <a:t>стратегія </a:t>
            </a:r>
            <a:r>
              <a:rPr lang="uk-UA" dirty="0" err="1" smtClean="0"/>
              <a:t>Гройсмана</a:t>
            </a:r>
            <a:r>
              <a:rPr lang="uk-UA" dirty="0" smtClean="0"/>
              <a:t>» </a:t>
            </a:r>
            <a:r>
              <a:rPr lang="uk-UA" dirty="0"/>
              <a:t>(</a:t>
            </a:r>
            <a:r>
              <a:rPr lang="uk-UA" dirty="0" err="1"/>
              <a:t>В.Гройсман</a:t>
            </a:r>
            <a:r>
              <a:rPr lang="uk-UA" dirty="0"/>
              <a:t>), </a:t>
            </a:r>
            <a:r>
              <a:rPr lang="uk-UA" dirty="0" smtClean="0"/>
              <a:t>«Громадянська позиція» </a:t>
            </a:r>
            <a:r>
              <a:rPr lang="uk-UA" dirty="0"/>
              <a:t>(</a:t>
            </a:r>
            <a:r>
              <a:rPr lang="uk-UA" dirty="0" err="1"/>
              <a:t>А.Гриценко</a:t>
            </a:r>
            <a:r>
              <a:rPr lang="uk-UA" dirty="0"/>
              <a:t>).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40209" y="2386075"/>
            <a:ext cx="4534695" cy="2543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77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8C4EF-0CBE-4F23-9635-E0F5F8CD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критерії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70046ED-FBAF-4457-8FE4-25B037958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6891856" cy="40797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(за Ж. Ла </a:t>
            </a:r>
            <a:r>
              <a:rPr lang="uk-UA" dirty="0" err="1"/>
              <a:t>Паломбаром</a:t>
            </a:r>
            <a:r>
              <a:rPr lang="uk-UA" dirty="0"/>
              <a:t> та М. </a:t>
            </a:r>
            <a:r>
              <a:rPr lang="uk-UA" dirty="0" err="1"/>
              <a:t>Вайнером</a:t>
            </a:r>
            <a:r>
              <a:rPr lang="uk-UA" dirty="0"/>
              <a:t>)</a:t>
            </a:r>
          </a:p>
          <a:p>
            <a:pPr algn="just"/>
            <a:r>
              <a:rPr lang="uk-UA" dirty="0"/>
              <a:t>тривале існування організації (партія повинна пережити своїх засновників),</a:t>
            </a:r>
          </a:p>
          <a:p>
            <a:pPr algn="just"/>
            <a:r>
              <a:rPr lang="uk-UA" dirty="0"/>
              <a:t> наявність розвинутої організаційної структури, здатної підтримувати взаємовідносини з іншими організаціями в суспільстві і державі,</a:t>
            </a:r>
          </a:p>
          <a:p>
            <a:pPr algn="just"/>
            <a:r>
              <a:rPr lang="uk-UA" dirty="0"/>
              <a:t> бажання керівників усіх ланок партійної організації не лише впливати на владу, а й завойовувати і здійснювати її,</a:t>
            </a:r>
          </a:p>
          <a:p>
            <a:pPr algn="just"/>
            <a:r>
              <a:rPr lang="uk-UA" dirty="0"/>
              <a:t> прагнення забезпечення масової підтримки на виборах, як членами, так і електоратом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61993" y="2006602"/>
            <a:ext cx="3476320" cy="3866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215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CB97-01BC-4B99-9A41-D0FAE04E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ознаки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D1AAF0-DFE5-4783-90D3-C8561889AA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за М. Вебером:</a:t>
            </a:r>
          </a:p>
          <a:p>
            <a:r>
              <a:rPr lang="uk-UA" dirty="0"/>
              <a:t> прагнення використовувати владу відповідно до свого бачення вирішення політичних інших громадських проблем;</a:t>
            </a:r>
          </a:p>
          <a:p>
            <a:r>
              <a:rPr lang="uk-UA" dirty="0"/>
              <a:t>ідейно-політична орієнтація;</a:t>
            </a:r>
          </a:p>
          <a:p>
            <a:r>
              <a:rPr lang="uk-UA" dirty="0"/>
              <a:t>самостійні і добровільні ініціативи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415107"/>
            <a:ext cx="5094287" cy="3048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9EE17-12A5-424F-97A2-C9CDC613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еволюція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B9E4AA5-1A5E-4715-9D6B-FF52E8A2D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dirty="0"/>
              <a:t>У політичній науці загальноприйнятою є теорія еволюції політичних партій, запропонована М. Вебером: </a:t>
            </a:r>
          </a:p>
          <a:p>
            <a:r>
              <a:rPr lang="uk-UA" dirty="0"/>
              <a:t>аристократичні гуртки,</a:t>
            </a:r>
          </a:p>
          <a:p>
            <a:r>
              <a:rPr lang="uk-UA" dirty="0"/>
              <a:t>політичні клуби, </a:t>
            </a:r>
          </a:p>
          <a:p>
            <a:r>
              <a:rPr lang="uk-UA" dirty="0"/>
              <a:t>масові партії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303391"/>
            <a:ext cx="5094287" cy="3271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5716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14BE4-BB26-431E-A611-FFBFF97D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421690"/>
            <a:ext cx="10353761" cy="1326321"/>
          </a:xfrm>
        </p:spPr>
        <p:txBody>
          <a:bodyPr/>
          <a:lstStyle/>
          <a:p>
            <a:r>
              <a:rPr lang="uk-UA" dirty="0"/>
              <a:t>Політичні партії утворюються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3A1D694-39A9-4A35-BECE-166675E5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6" y="1748011"/>
            <a:ext cx="10476253" cy="4688299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внаслідок об'єднання гуртків і груп однакового ідейно-політичного спрямування, які виникли та  існували окремо в різних місцях країни; </a:t>
            </a:r>
          </a:p>
          <a:p>
            <a:r>
              <a:rPr lang="uk-UA" dirty="0"/>
              <a:t>внаслідок розколу однієї партії на дві та більше чи об'єднання двох та більше партій в одну; </a:t>
            </a:r>
          </a:p>
          <a:p>
            <a:r>
              <a:rPr lang="uk-UA" dirty="0"/>
              <a:t>у надрах масових рухів; </a:t>
            </a:r>
          </a:p>
          <a:p>
            <a:r>
              <a:rPr lang="uk-UA" dirty="0"/>
              <a:t>під впливом міжнародної партійної системи;</a:t>
            </a:r>
          </a:p>
          <a:p>
            <a:r>
              <a:rPr lang="uk-UA" dirty="0"/>
              <a:t>як своєрідне відродження партій, які існували раніше, що підвищує їхню легітимацію, створює, певну наступність політичного розвитку; </a:t>
            </a:r>
          </a:p>
          <a:p>
            <a:r>
              <a:rPr lang="uk-UA" dirty="0"/>
              <a:t>внаслідок діяльності лідерів, які організували  партії «під себе»; </a:t>
            </a:r>
          </a:p>
          <a:p>
            <a:r>
              <a:rPr lang="uk-UA" dirty="0"/>
              <a:t> на основі регіональних організацій партії, яка існувала раніше; </a:t>
            </a:r>
          </a:p>
          <a:p>
            <a:r>
              <a:rPr lang="uk-UA" dirty="0"/>
              <a:t> з ініціативи профспілок.</a:t>
            </a:r>
          </a:p>
        </p:txBody>
      </p:sp>
    </p:spTree>
    <p:extLst>
      <p:ext uri="{BB962C8B-B14F-4D97-AF65-F5344CB8AC3E}">
        <p14:creationId xmlns:p14="http://schemas.microsoft.com/office/powerpoint/2010/main" val="15167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3F043-3CD5-47DA-8883-C7E57B0B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функції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C20B88-CEA4-4D02-A7C7-4523AB852C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uk-UA" dirty="0"/>
              <a:t>з'ясування, формулювання і обґрунтування інтересів великих суспільних груп, представлення цих  інтересів на державному рівні; </a:t>
            </a:r>
          </a:p>
          <a:p>
            <a:pPr algn="just"/>
            <a:r>
              <a:rPr lang="uk-UA" dirty="0"/>
              <a:t>активізація та об'єднання великих суспільних груп; </a:t>
            </a:r>
          </a:p>
          <a:p>
            <a:pPr algn="just"/>
            <a:r>
              <a:rPr lang="uk-UA" dirty="0"/>
              <a:t>формування ідеології та політичних доктрин; </a:t>
            </a:r>
          </a:p>
          <a:p>
            <a:pPr algn="just"/>
            <a:r>
              <a:rPr lang="uk-UA" dirty="0"/>
              <a:t>участь у формуванні політичних систем, їх  спільних принципів, компонентів; </a:t>
            </a:r>
          </a:p>
          <a:p>
            <a:pPr algn="just"/>
            <a:r>
              <a:rPr lang="uk-UA" dirty="0"/>
              <a:t>участь у боротьбі за владу в державі і  формування програм її діяльності; </a:t>
            </a:r>
          </a:p>
          <a:p>
            <a:pPr algn="just"/>
            <a:r>
              <a:rPr lang="uk-UA" dirty="0"/>
              <a:t>участь у здійсненні державної влади; 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8930" y="2016838"/>
            <a:ext cx="5094287" cy="32133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1554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FA567-1D50-469C-8CE8-EDF074C0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функції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5511EF-7A21-4371-9237-2BAC90330E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uk-UA" dirty="0"/>
              <a:t>організація політичної боротьби, спрямування її в цивілізоване русло; </a:t>
            </a:r>
          </a:p>
          <a:p>
            <a:pPr algn="just"/>
            <a:r>
              <a:rPr lang="uk-UA" dirty="0" err="1"/>
              <a:t>інституціоналізація</a:t>
            </a:r>
            <a:r>
              <a:rPr lang="uk-UA" dirty="0"/>
              <a:t> політичних конфліктів; </a:t>
            </a:r>
          </a:p>
          <a:p>
            <a:pPr algn="just"/>
            <a:r>
              <a:rPr lang="uk-UA" dirty="0"/>
              <a:t>формування громадської думки; </a:t>
            </a:r>
          </a:p>
          <a:p>
            <a:pPr algn="just"/>
            <a:r>
              <a:rPr lang="uk-UA" dirty="0"/>
              <a:t>політичне виховання суспільства або його частини; </a:t>
            </a:r>
          </a:p>
          <a:p>
            <a:pPr algn="just"/>
            <a:r>
              <a:rPr lang="uk-UA" dirty="0"/>
              <a:t>формування політичної еліти: підготовка й  висунення кадрів для апарату держави, керівників  громадських організацій, зокрема профспілок; </a:t>
            </a:r>
          </a:p>
          <a:p>
            <a:pPr algn="just"/>
            <a:r>
              <a:rPr lang="uk-UA" dirty="0"/>
              <a:t>рекрутування та соціалізація нових членів.</a:t>
            </a:r>
          </a:p>
          <a:p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8355" y="2088319"/>
            <a:ext cx="5094287" cy="3397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96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Override1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</TotalTime>
  <Words>2716</Words>
  <Application>Microsoft Office PowerPoint</Application>
  <PresentationFormat>Широкий екран</PresentationFormat>
  <Paragraphs>183</Paragraphs>
  <Slides>37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2" baseType="lpstr">
      <vt:lpstr>Arial</vt:lpstr>
      <vt:lpstr>Bookman Old Style</vt:lpstr>
      <vt:lpstr>Rockwell</vt:lpstr>
      <vt:lpstr>Times New Roman</vt:lpstr>
      <vt:lpstr>Damask</vt:lpstr>
      <vt:lpstr>Політичні партії і партійні системи</vt:lpstr>
      <vt:lpstr>І. Поняття, функції і риси політичних партій.  </vt:lpstr>
      <vt:lpstr>причини</vt:lpstr>
      <vt:lpstr>критерії</vt:lpstr>
      <vt:lpstr>ознаки</vt:lpstr>
      <vt:lpstr>еволюція</vt:lpstr>
      <vt:lpstr>Політичні партії утворюються</vt:lpstr>
      <vt:lpstr>функції</vt:lpstr>
      <vt:lpstr>функції</vt:lpstr>
      <vt:lpstr>цілі</vt:lpstr>
      <vt:lpstr>Презентація PowerPoint</vt:lpstr>
      <vt:lpstr>комплексний аналіз політичної партії</vt:lpstr>
      <vt:lpstr>Презентація PowerPoint</vt:lpstr>
      <vt:lpstr>ІІ. Типологія політичних партій</vt:lpstr>
      <vt:lpstr>За соціальною основою й електоратом</vt:lpstr>
      <vt:lpstr>За організаційною побудовою</vt:lpstr>
      <vt:lpstr>Презентація PowerPoint</vt:lpstr>
      <vt:lpstr>За характером членства</vt:lpstr>
      <vt:lpstr>За ідеологічною ознакою</vt:lpstr>
      <vt:lpstr>За політичною платформою</vt:lpstr>
      <vt:lpstr>За місцем у системі влади</vt:lpstr>
      <vt:lpstr>За ставленням до влади</vt:lpstr>
      <vt:lpstr>За цілями й характером діяльності </vt:lpstr>
      <vt:lpstr>іІІ. Статут і програма партії </vt:lpstr>
      <vt:lpstr>Статут містить такі відомості</vt:lpstr>
      <vt:lpstr>Презентація PowerPoint</vt:lpstr>
      <vt:lpstr>Презентація PowerPoint</vt:lpstr>
      <vt:lpstr>Функції програми партії</vt:lpstr>
      <vt:lpstr>програми партії повинна відображати ставлення до таких проблем</vt:lpstr>
      <vt:lpstr>Партійні системи </vt:lpstr>
      <vt:lpstr>За Сарторі</vt:lpstr>
      <vt:lpstr>Презентація PowerPoint</vt:lpstr>
      <vt:lpstr>Презентація PowerPoint</vt:lpstr>
      <vt:lpstr>Становлення партійної системи в Україні. </vt:lpstr>
      <vt:lpstr>Презентація PowerPoint</vt:lpstr>
      <vt:lpstr>Презентація PowerPoint</vt:lpstr>
      <vt:lpstr>Сучасний етап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Політичні партії і партийні системи</dc:title>
  <dc:creator>Admin</dc:creator>
  <cp:lastModifiedBy>Resonance PC1</cp:lastModifiedBy>
  <cp:revision>8</cp:revision>
  <dcterms:created xsi:type="dcterms:W3CDTF">2022-04-23T04:21:59Z</dcterms:created>
  <dcterms:modified xsi:type="dcterms:W3CDTF">2023-10-31T21:17:53Z</dcterms:modified>
</cp:coreProperties>
</file>