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72" r:id="rId3"/>
    <p:sldId id="278" r:id="rId4"/>
    <p:sldId id="274" r:id="rId5"/>
    <p:sldId id="258" r:id="rId6"/>
    <p:sldId id="275" r:id="rId7"/>
    <p:sldId id="276" r:id="rId8"/>
    <p:sldId id="277" r:id="rId9"/>
    <p:sldId id="283" r:id="rId10"/>
    <p:sldId id="279" r:id="rId11"/>
    <p:sldId id="280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81" r:id="rId23"/>
    <p:sldId id="294" r:id="rId24"/>
    <p:sldId id="295" r:id="rId25"/>
    <p:sldId id="296" r:id="rId26"/>
    <p:sldId id="297" r:id="rId27"/>
    <p:sldId id="298" r:id="rId28"/>
    <p:sldId id="299" r:id="rId29"/>
    <p:sldId id="300" r:id="rId30"/>
    <p:sldId id="282" r:id="rId31"/>
  </p:sldIdLst>
  <p:sldSz cx="12192000" cy="6858000"/>
  <p:notesSz cx="6858000" cy="9144000"/>
  <p:defaultTextStyle>
    <a:defPPr rtl="0">
      <a:defRPr lang="uk-UA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Без стилю та сі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505E3EF-67EA-436B-97B2-0124C06EBD24}" styleName="Помірний стиль 4 –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9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251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175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pPr rtl="0"/>
              <a:t>2/20/2024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385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46275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pPr rtl="0"/>
              <a:t>2/20/2024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6498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pPr rtl="0"/>
              <a:t>2/20/2024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4940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pPr rtl="0"/>
              <a:t>2/20/2024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807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546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592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pPr rtl="0"/>
              <a:t>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048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753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pPr rtl="0"/>
              <a:t>2/20/2024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409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726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196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pPr rtl="0"/>
              <a:t>2/20/2024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703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728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596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48A87A34-81AB-432B-8DAE-1953F412C126}" type="datetimeFigureOut">
              <a:rPr lang="en-US" smtClean="0"/>
              <a:pPr rtl="0"/>
              <a:t>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832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370887"/>
            <a:ext cx="8689976" cy="1364923"/>
          </a:xfrm>
        </p:spPr>
        <p:txBody>
          <a:bodyPr rtlCol="0">
            <a:normAutofit/>
          </a:bodyPr>
          <a:lstStyle/>
          <a:p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 Стародавнього Світу</a:t>
            </a:r>
            <a:endParaRPr lang="uk-U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751012" y="1735810"/>
            <a:ext cx="8689976" cy="3521989"/>
          </a:xfrm>
        </p:spPr>
        <p:txBody>
          <a:bodyPr rtlCol="0">
            <a:normAutofit fontScale="85000" lnSpcReduction="20000"/>
          </a:bodyPr>
          <a:lstStyle/>
          <a:p>
            <a:pPr lvl="0"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Західна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східна моделі (парадигми) філософії.</a:t>
            </a:r>
          </a:p>
          <a:p>
            <a:pPr lvl="0"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Філософія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Стародавнього Сходу: </a:t>
            </a: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А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філософія Стародавньої Індії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Б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давня китайська філософія</a:t>
            </a:r>
          </a:p>
          <a:p>
            <a:pPr lvl="0"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Філософія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античності: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А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натурфілософія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Б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класичний період давньогрецької філософії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філософія епохи еллінізму.</a:t>
            </a:r>
          </a:p>
        </p:txBody>
      </p:sp>
    </p:spTree>
    <p:extLst>
      <p:ext uri="{BB962C8B-B14F-4D97-AF65-F5344CB8AC3E}">
        <p14:creationId xmlns:p14="http://schemas.microsoft.com/office/powerpoint/2010/main" val="2622186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524118"/>
            <a:ext cx="10364452" cy="1554844"/>
          </a:xfrm>
        </p:spPr>
        <p:txBody>
          <a:bodyPr/>
          <a:lstStyle/>
          <a:p>
            <a:r>
              <a:rPr lang="uk-UA" b="1" i="1" dirty="0"/>
              <a:t>Філософія античності</a:t>
            </a:r>
            <a:r>
              <a:rPr lang="uk-UA" dirty="0"/>
              <a:t/>
            </a:r>
            <a:br>
              <a:rPr lang="uk-UA" dirty="0"/>
            </a:br>
            <a:r>
              <a:rPr lang="uk-UA" b="1" i="1" cap="none" dirty="0" smtClean="0"/>
              <a:t>Поділяється на три періоди:</a:t>
            </a:r>
            <a:endParaRPr lang="uk-UA" cap="none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i="1" dirty="0" err="1"/>
              <a:t>досократівський</a:t>
            </a:r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15"/>
          </p:nvPr>
        </p:nvSpPr>
        <p:spPr>
          <a:xfrm>
            <a:off x="1033594" y="2943355"/>
            <a:ext cx="3298976" cy="2847845"/>
          </a:xfrm>
        </p:spPr>
        <p:txBody>
          <a:bodyPr>
            <a:normAutofit lnSpcReduction="10000"/>
          </a:bodyPr>
          <a:lstStyle/>
          <a:p>
            <a:r>
              <a:rPr lang="uk-UA" sz="2000" dirty="0"/>
              <a:t>VI-V ст. до н.е. </a:t>
            </a:r>
            <a:endParaRPr lang="uk-UA" sz="2000" dirty="0" smtClean="0"/>
          </a:p>
          <a:p>
            <a:pPr algn="just"/>
            <a:r>
              <a:rPr lang="uk-UA" sz="2000" dirty="0" smtClean="0"/>
              <a:t>Натурфілософія</a:t>
            </a:r>
          </a:p>
          <a:p>
            <a:pPr algn="just"/>
            <a:r>
              <a:rPr lang="uk-UA" sz="2000" dirty="0"/>
              <a:t>Пошуки першооснови сущого, загального (природи, світу). Людина (одиничне) ще не є проблемою філософії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uk-UA" i="1" dirty="0"/>
              <a:t>класичний</a:t>
            </a:r>
            <a:endParaRPr lang="uk-UA" dirty="0"/>
          </a:p>
        </p:txBody>
      </p:sp>
      <p:sp>
        <p:nvSpPr>
          <p:cNvPr id="6" name="Місце для тексту 5"/>
          <p:cNvSpPr>
            <a:spLocks noGrp="1"/>
          </p:cNvSpPr>
          <p:nvPr>
            <p:ph type="body" sz="half" idx="16"/>
          </p:nvPr>
        </p:nvSpPr>
        <p:spPr/>
        <p:txBody>
          <a:bodyPr>
            <a:normAutofit/>
          </a:bodyPr>
          <a:lstStyle/>
          <a:p>
            <a:r>
              <a:rPr lang="uk-UA" sz="2000" dirty="0"/>
              <a:t>IV-III ст. до н.е. </a:t>
            </a:r>
            <a:endParaRPr lang="uk-UA" sz="2000" dirty="0" smtClean="0"/>
          </a:p>
          <a:p>
            <a:r>
              <a:rPr lang="uk-UA" sz="2000" dirty="0"/>
              <a:t>Розквіт демократії.</a:t>
            </a:r>
            <a:endParaRPr lang="uk-UA" sz="2000" dirty="0" smtClean="0"/>
          </a:p>
          <a:p>
            <a:pPr algn="just"/>
            <a:r>
              <a:rPr lang="uk-UA" sz="2000" dirty="0"/>
              <a:t>мислителі звертаються до людини, до політики, етики, гносеології</a:t>
            </a:r>
          </a:p>
        </p:txBody>
      </p:sp>
      <p:sp>
        <p:nvSpPr>
          <p:cNvPr id="7" name="Місце для тексту 6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/>
          <a:lstStyle/>
          <a:p>
            <a:r>
              <a:rPr lang="uk-UA" i="1" dirty="0"/>
              <a:t>Елліністичний</a:t>
            </a:r>
            <a:endParaRPr lang="uk-UA" dirty="0"/>
          </a:p>
        </p:txBody>
      </p:sp>
      <p:sp>
        <p:nvSpPr>
          <p:cNvPr id="8" name="Місце для тексту 7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r>
              <a:rPr lang="uk-UA" sz="2000" dirty="0"/>
              <a:t>ІІІ ст. до н.е. – V ст. </a:t>
            </a:r>
            <a:endParaRPr lang="uk-UA" sz="2000" dirty="0" smtClean="0"/>
          </a:p>
          <a:p>
            <a:r>
              <a:rPr lang="uk-UA" sz="2000" dirty="0" smtClean="0"/>
              <a:t>епоха </a:t>
            </a:r>
            <a:r>
              <a:rPr lang="uk-UA" sz="2000" dirty="0"/>
              <a:t>еллінізму та Римської </a:t>
            </a:r>
            <a:r>
              <a:rPr lang="uk-UA" sz="2000" dirty="0" smtClean="0"/>
              <a:t>імперії</a:t>
            </a:r>
          </a:p>
          <a:p>
            <a:r>
              <a:rPr lang="uk-UA" sz="2000" dirty="0"/>
              <a:t>У філософії домінує етико-релігійна проблематика</a:t>
            </a:r>
            <a:endParaRPr lang="uk-UA" sz="2000" dirty="0" smtClean="0"/>
          </a:p>
          <a:p>
            <a:endParaRPr lang="uk-UA" dirty="0" smtClean="0"/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25239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434140"/>
              </p:ext>
            </p:extLst>
          </p:nvPr>
        </p:nvGraphicFramePr>
        <p:xfrm>
          <a:off x="557938" y="719666"/>
          <a:ext cx="10941804" cy="546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7703"/>
                <a:gridCol w="8214101"/>
              </a:tblGrid>
              <a:tr h="1092832"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Докласичний</a:t>
                      </a:r>
                      <a:r>
                        <a:rPr lang="uk-UA" dirty="0" smtClean="0"/>
                        <a:t> період</a:t>
                      </a:r>
                    </a:p>
                    <a:p>
                      <a:endParaRPr lang="uk-UA" dirty="0" smtClean="0"/>
                    </a:p>
                    <a:p>
                      <a:r>
                        <a:rPr lang="uk-UA" dirty="0" smtClean="0"/>
                        <a:t>Філософська школа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 smtClean="0"/>
                    </a:p>
                    <a:p>
                      <a:r>
                        <a:rPr lang="uk-UA" dirty="0" smtClean="0"/>
                        <a:t>Представники </a:t>
                      </a:r>
                      <a:endParaRPr lang="uk-UA" dirty="0"/>
                    </a:p>
                  </a:txBody>
                  <a:tcPr/>
                </a:tc>
              </a:tr>
              <a:tr h="1092832">
                <a:tc>
                  <a:txBody>
                    <a:bodyPr/>
                    <a:lstStyle/>
                    <a:p>
                      <a:r>
                        <a:rPr lang="uk-UA" dirty="0" smtClean="0"/>
                        <a:t>Натурфілософія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Фалес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Мілетський</a:t>
                      </a:r>
                      <a:endParaRPr lang="uk-UA" sz="1800" b="1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Анаксімандр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(611-545 до н.е.) - апейрон</a:t>
                      </a:r>
                    </a:p>
                    <a:p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Анаксімен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(585-525 до н.е.)</a:t>
                      </a:r>
                      <a:endParaRPr lang="uk-UA" dirty="0"/>
                    </a:p>
                  </a:txBody>
                  <a:tcPr/>
                </a:tc>
              </a:tr>
              <a:tr h="1092832">
                <a:tc>
                  <a:txBody>
                    <a:bodyPr/>
                    <a:lstStyle/>
                    <a:p>
                      <a:r>
                        <a:rPr lang="uk-UA" dirty="0" smtClean="0"/>
                        <a:t>Піфагореїзм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Піфагор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(580-500 до н.е.)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Геракліт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(544-483 до н.е.). Логос – закон Всесвіту</a:t>
                      </a:r>
                      <a:endParaRPr lang="uk-UA" dirty="0"/>
                    </a:p>
                  </a:txBody>
                  <a:tcPr/>
                </a:tc>
              </a:tr>
              <a:tr h="1092832"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Елеати</a:t>
                      </a:r>
                      <a:r>
                        <a:rPr lang="uk-UA" dirty="0" smtClean="0"/>
                        <a:t> (</a:t>
                      </a:r>
                      <a:r>
                        <a:rPr lang="uk-UA" dirty="0" err="1" smtClean="0"/>
                        <a:t>Елейська</a:t>
                      </a:r>
                      <a:r>
                        <a:rPr lang="uk-UA" dirty="0" smtClean="0"/>
                        <a:t> школа)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Ксенофан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Парменід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(540(520)-450 до н.е.) 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Зенон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(бл.490-бл.430 до н.е.). Апорії</a:t>
                      </a:r>
                      <a:endParaRPr lang="uk-UA" dirty="0"/>
                    </a:p>
                  </a:txBody>
                  <a:tcPr/>
                </a:tc>
              </a:tr>
              <a:tr h="1092832">
                <a:tc>
                  <a:txBody>
                    <a:bodyPr/>
                    <a:lstStyle/>
                    <a:p>
                      <a:r>
                        <a:rPr lang="uk-UA" dirty="0" smtClean="0"/>
                        <a:t>Атомістична школа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Левкіпп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До н.е.)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Демокрит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(бл. 460-бл. 370 до н.е.)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799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До сократівський період : натурфілософія </a:t>
            </a:r>
            <a:r>
              <a:rPr lang="uk-UA" dirty="0"/>
              <a:t>(VI-V ст. до н.е.)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b="1" dirty="0"/>
              <a:t>Натурфілософія</a:t>
            </a:r>
            <a:r>
              <a:rPr lang="uk-UA" dirty="0"/>
              <a:t> – система уявлень про природу, яка поєднувала деякі наукові здогадки і філософські узагальнення. Натурфілософія охоплювала всі знання про світ. </a:t>
            </a:r>
          </a:p>
          <a:p>
            <a:pPr marL="0" indent="0" algn="ctr">
              <a:buNone/>
            </a:pPr>
            <a:r>
              <a:rPr lang="uk-UA" i="1" dirty="0"/>
              <a:t>Натурфілософи розмірковували над такими </a:t>
            </a:r>
            <a:r>
              <a:rPr lang="uk-UA" b="1" i="1" dirty="0"/>
              <a:t>основними проблемами:</a:t>
            </a:r>
            <a:endParaRPr lang="uk-UA" b="1" dirty="0"/>
          </a:p>
          <a:p>
            <a:pPr lvl="0"/>
            <a:r>
              <a:rPr lang="uk-UA" dirty="0"/>
              <a:t>Що є основою (субстанцією) світу, як вона співвідноситься з конкретними речами (співвідношення загального і одиничного);</a:t>
            </a:r>
          </a:p>
          <a:p>
            <a:pPr lvl="0"/>
            <a:r>
              <a:rPr lang="uk-UA" dirty="0"/>
              <a:t>Основа світу (субстанція) є незнищенна. Як пояснити зникнення і виникнення речей?</a:t>
            </a:r>
          </a:p>
          <a:p>
            <a:pPr lvl="0"/>
            <a:r>
              <a:rPr lang="uk-UA" dirty="0"/>
              <a:t>Як пояснити рух і спокій, мінливість і усталеність речей?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93358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2635337" cy="2023252"/>
          </a:xfrm>
        </p:spPr>
        <p:txBody>
          <a:bodyPr/>
          <a:lstStyle/>
          <a:p>
            <a:r>
              <a:rPr lang="uk-UA" b="1" i="1" dirty="0" err="1" smtClean="0"/>
              <a:t>Мілетська</a:t>
            </a:r>
            <a:r>
              <a:rPr lang="uk-UA" b="1" i="1" dirty="0" smtClean="0"/>
              <a:t> школа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3843582" y="609600"/>
            <a:ext cx="7434644" cy="5729207"/>
          </a:xfrm>
        </p:spPr>
        <p:txBody>
          <a:bodyPr>
            <a:normAutofit/>
          </a:bodyPr>
          <a:lstStyle/>
          <a:p>
            <a:r>
              <a:rPr lang="uk-UA" dirty="0"/>
              <a:t>основою всього сущого є </a:t>
            </a:r>
            <a:r>
              <a:rPr lang="uk-UA" dirty="0" smtClean="0"/>
              <a:t>вода</a:t>
            </a:r>
          </a:p>
          <a:p>
            <a:r>
              <a:rPr lang="uk-UA" dirty="0"/>
              <a:t>Все з'являється з води і зникає, перетворюючись на воду. Всі речі – це перетворення води</a:t>
            </a:r>
            <a:r>
              <a:rPr lang="uk-UA" dirty="0" smtClean="0"/>
              <a:t>.</a:t>
            </a:r>
          </a:p>
          <a:p>
            <a:r>
              <a:rPr lang="uk-UA" dirty="0" smtClean="0"/>
              <a:t>Революційне твердження: </a:t>
            </a:r>
            <a:r>
              <a:rPr lang="uk-UA" dirty="0"/>
              <a:t>запропонував модель пояснення, за якою одиничне має бути виведене із загального, пояснення появи сущого без допомоги потойбічних сил. Різноманітність світу він звів до єдиної основи. </a:t>
            </a:r>
            <a:endParaRPr lang="uk-UA" dirty="0" smtClean="0"/>
          </a:p>
          <a:p>
            <a:r>
              <a:rPr lang="uk-UA" dirty="0"/>
              <a:t>запропонував модель мислення від одиничного до загального. Така модель мислення: від одиничного до загального (пошуки основи, законів) і навпаки – від загального до одиничного (пояснення фактів, одиничного на основі загального) заклала одну із засад європейської науки.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913775" y="2632852"/>
            <a:ext cx="2929806" cy="3158348"/>
          </a:xfrm>
        </p:spPr>
        <p:txBody>
          <a:bodyPr/>
          <a:lstStyle/>
          <a:p>
            <a:r>
              <a:rPr lang="uk-UA" dirty="0" smtClean="0"/>
              <a:t>Перший філософ</a:t>
            </a:r>
          </a:p>
          <a:p>
            <a:r>
              <a:rPr lang="uk-UA" sz="2000" dirty="0" smtClean="0"/>
              <a:t> </a:t>
            </a:r>
            <a:r>
              <a:rPr lang="uk-UA" sz="2000" b="1" i="1" dirty="0" smtClean="0"/>
              <a:t>Фалес  </a:t>
            </a:r>
            <a:r>
              <a:rPr lang="uk-UA" sz="2000" b="1" i="1" dirty="0" err="1" smtClean="0"/>
              <a:t>Мілетський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22666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err="1"/>
              <a:t>Мілетська</a:t>
            </a:r>
            <a:r>
              <a:rPr lang="uk-UA" b="1" i="1" dirty="0"/>
              <a:t> школа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b="1" i="1" dirty="0" err="1"/>
              <a:t>Анаксімандр</a:t>
            </a:r>
            <a:r>
              <a:rPr lang="uk-UA" dirty="0"/>
              <a:t> (611-545 до н.е</a:t>
            </a:r>
            <a:r>
              <a:rPr lang="uk-UA" dirty="0" smtClean="0"/>
              <a:t>.)</a:t>
            </a:r>
          </a:p>
          <a:p>
            <a:r>
              <a:rPr lang="uk-UA" dirty="0"/>
              <a:t>першоосновою вважав апейрон (безкінечне),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b="1" i="1" dirty="0" err="1"/>
              <a:t>Анаксімен</a:t>
            </a:r>
            <a:r>
              <a:rPr lang="uk-UA" dirty="0"/>
              <a:t> (585-525 до н.е</a:t>
            </a:r>
            <a:r>
              <a:rPr lang="uk-UA" dirty="0" smtClean="0"/>
              <a:t>.)</a:t>
            </a:r>
          </a:p>
          <a:p>
            <a:r>
              <a:rPr lang="uk-UA" dirty="0"/>
              <a:t>першоосновою </a:t>
            </a:r>
            <a:r>
              <a:rPr lang="uk-UA" dirty="0" smtClean="0"/>
              <a:t>вважав </a:t>
            </a:r>
            <a:r>
              <a:rPr lang="uk-UA" dirty="0"/>
              <a:t>повітря</a:t>
            </a:r>
          </a:p>
        </p:txBody>
      </p:sp>
    </p:spTree>
    <p:extLst>
      <p:ext uri="{BB962C8B-B14F-4D97-AF65-F5344CB8AC3E}">
        <p14:creationId xmlns:p14="http://schemas.microsoft.com/office/powerpoint/2010/main" val="20563910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i="1" dirty="0"/>
              <a:t>Піфагореїзм</a:t>
            </a:r>
            <a:r>
              <a:rPr lang="uk-UA" sz="2400" dirty="0"/>
              <a:t> – напрям у давньогрецькій філософії, який абсолютизував та обожнював поняття числа і проголошував його першоосновою світу та сутністю речей</a:t>
            </a:r>
            <a:r>
              <a:rPr lang="uk-UA" sz="2400" dirty="0" smtClean="0"/>
              <a:t>. Перша ідеалістична школа</a:t>
            </a:r>
            <a:r>
              <a:rPr lang="uk-UA" sz="2400" dirty="0"/>
              <a:t/>
            </a:r>
            <a:br>
              <a:rPr lang="uk-UA" sz="2400" dirty="0"/>
            </a:br>
            <a:endParaRPr lang="uk-UA" sz="24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832230"/>
          </a:xfrm>
        </p:spPr>
        <p:txBody>
          <a:bodyPr>
            <a:normAutofit/>
          </a:bodyPr>
          <a:lstStyle/>
          <a:p>
            <a:r>
              <a:rPr lang="uk-UA" b="1" i="1" dirty="0"/>
              <a:t>Піфагор</a:t>
            </a:r>
            <a:r>
              <a:rPr lang="uk-UA" dirty="0"/>
              <a:t> (580-500 до н.е.) і послідовники прагнули відкрити кількісні відношення, числову гармонію. </a:t>
            </a:r>
            <a:endParaRPr lang="uk-UA" dirty="0" smtClean="0"/>
          </a:p>
          <a:p>
            <a:r>
              <a:rPr lang="uk-UA" dirty="0" smtClean="0"/>
              <a:t>Вони </a:t>
            </a:r>
            <a:r>
              <a:rPr lang="uk-UA" dirty="0"/>
              <a:t>порушили проблему квантифікації (кількісного вираження) сущого. Зводили все до величин, які можна вимірювати. </a:t>
            </a:r>
            <a:endParaRPr lang="uk-UA" dirty="0" smtClean="0"/>
          </a:p>
          <a:p>
            <a:r>
              <a:rPr lang="uk-UA" dirty="0"/>
              <a:t>містика: стосовно всього, навіть любові, дружби, справедливості вони шукали числові відношення. Вони приховували вчення від людей. Їх школа була організована на зразок релігійного ордену.</a:t>
            </a:r>
          </a:p>
          <a:p>
            <a:r>
              <a:rPr lang="uk-UA" dirty="0"/>
              <a:t>Зведення основи світу до числа філософами можна пояснити розвитком товарно-</a:t>
            </a:r>
            <a:r>
              <a:rPr lang="uk-UA" dirty="0" err="1"/>
              <a:t>грошивих</a:t>
            </a:r>
            <a:r>
              <a:rPr lang="uk-UA" dirty="0"/>
              <a:t> відносин. Еквівалентом товару були гроші, тобто числа.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21889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24303"/>
          </a:xfrm>
        </p:spPr>
        <p:txBody>
          <a:bodyPr/>
          <a:lstStyle/>
          <a:p>
            <a:r>
              <a:rPr lang="uk-UA" b="1" i="1" dirty="0"/>
              <a:t>Геракліт</a:t>
            </a:r>
            <a:r>
              <a:rPr lang="uk-UA" dirty="0"/>
              <a:t> (544-483 до н.е.). 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13774" y="1828800"/>
            <a:ext cx="10363826" cy="4742481"/>
          </a:xfrm>
        </p:spPr>
        <p:txBody>
          <a:bodyPr>
            <a:normAutofit/>
          </a:bodyPr>
          <a:lstStyle/>
          <a:p>
            <a:r>
              <a:rPr lang="uk-UA" dirty="0"/>
              <a:t>першооснова всього – вогонь. </a:t>
            </a:r>
            <a:endParaRPr lang="uk-UA" dirty="0" smtClean="0"/>
          </a:p>
          <a:p>
            <a:r>
              <a:rPr lang="uk-UA" dirty="0"/>
              <a:t>вогонь у Геракліта – прообраз становлення, плинності, мінливості сущого.</a:t>
            </a:r>
            <a:r>
              <a:rPr lang="uk-UA" b="1" i="1" dirty="0"/>
              <a:t> </a:t>
            </a:r>
            <a:r>
              <a:rPr lang="uk-UA" dirty="0"/>
              <a:t>Космос завжди був, є і буде вічно живим вогнем, який закономірно загоряється і так само згасає.</a:t>
            </a:r>
          </a:p>
          <a:p>
            <a:r>
              <a:rPr lang="uk-UA" dirty="0"/>
              <a:t>Вводить поняття Логос – закон Всесвіту, відповідно до якого все змінне, ідею плинності світу: все тече, все змінюється; не можна двічі ввійти в одну й ту ж річку, оскільки і води будуть не ті, та й людина стане іншою. </a:t>
            </a:r>
          </a:p>
          <a:p>
            <a:r>
              <a:rPr lang="uk-UA" dirty="0"/>
              <a:t>геніальний здогад про боротьбу протилежностей як джерело руху.</a:t>
            </a:r>
          </a:p>
          <a:p>
            <a:r>
              <a:rPr lang="uk-UA" dirty="0"/>
              <a:t>Осмислював проблему співвідношення руху і спокою, плинність ще певною мірою поєднувалася з незмінністю: суще – це ріка, невпинний потік, але вогонь – субстанція, логос – усталений порядок у світі.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831723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err="1"/>
              <a:t>Елейська</a:t>
            </a:r>
            <a:r>
              <a:rPr lang="uk-UA" b="1" i="1" dirty="0"/>
              <a:t> </a:t>
            </a:r>
            <a:r>
              <a:rPr lang="uk-UA" b="1" i="1" dirty="0" smtClean="0"/>
              <a:t>школа:</a:t>
            </a:r>
            <a:br>
              <a:rPr lang="uk-UA" b="1" i="1" dirty="0" smtClean="0"/>
            </a:br>
            <a:r>
              <a:rPr lang="uk-UA" b="1" i="1" dirty="0" err="1"/>
              <a:t>Ксенофан</a:t>
            </a:r>
            <a:r>
              <a:rPr lang="uk-UA" b="1" i="1" dirty="0"/>
              <a:t>, </a:t>
            </a:r>
            <a:r>
              <a:rPr lang="uk-UA" b="1" i="1" dirty="0" err="1"/>
              <a:t>Парменід</a:t>
            </a:r>
            <a:r>
              <a:rPr lang="uk-UA" b="1" i="1" dirty="0"/>
              <a:t>, Зенон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/>
              <a:t>Вважали світ незмінним і нерухомим буттям. </a:t>
            </a:r>
            <a:endParaRPr lang="uk-UA" dirty="0" smtClean="0"/>
          </a:p>
          <a:p>
            <a:r>
              <a:rPr lang="uk-UA" dirty="0" smtClean="0"/>
              <a:t>Першоосновою </a:t>
            </a:r>
            <a:r>
              <a:rPr lang="uk-UA" dirty="0"/>
              <a:t>світу є буття, яке властиве всьому, що існує. Буття – це щось всезагальне. А небуття немає. Буття єдине, незмінне і неподільне</a:t>
            </a:r>
            <a:r>
              <a:rPr lang="uk-UA" dirty="0" smtClean="0"/>
              <a:t>.</a:t>
            </a:r>
          </a:p>
          <a:p>
            <a:r>
              <a:rPr lang="uk-UA" dirty="0" err="1"/>
              <a:t>Елеати</a:t>
            </a:r>
            <a:r>
              <a:rPr lang="uk-UA" dirty="0"/>
              <a:t> протиставляли видимий світ, в якому панують рух і зміни, справжньому буттю, яке не знає змін. Мінливий світ – уявне, оманливе знання.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081812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err="1"/>
              <a:t>Парменід</a:t>
            </a:r>
            <a:r>
              <a:rPr lang="uk-UA" dirty="0"/>
              <a:t> (540(520)-450 до н.е.) 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/>
              <a:t>Є тільки буття, а небуття немає, бо коли ми думаємо про небуття, то надаємо йому тим самим буття. </a:t>
            </a:r>
            <a:endParaRPr lang="uk-UA" dirty="0" smtClean="0"/>
          </a:p>
          <a:p>
            <a:r>
              <a:rPr lang="uk-UA" dirty="0" smtClean="0"/>
              <a:t>Таке </a:t>
            </a:r>
            <a:r>
              <a:rPr lang="uk-UA" dirty="0"/>
              <a:t>розуміння буття відриває його від реальних речей і перетворює його на ідею. Буття єдине, незмінне і неподільне.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489260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946812"/>
          </a:xfrm>
        </p:spPr>
        <p:txBody>
          <a:bodyPr/>
          <a:lstStyle/>
          <a:p>
            <a:r>
              <a:rPr lang="uk-UA" b="1" i="1" dirty="0"/>
              <a:t>Зенон</a:t>
            </a:r>
            <a:r>
              <a:rPr lang="uk-UA" dirty="0"/>
              <a:t> (бл.490-бл.430 до н.е.)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13774" y="1689316"/>
            <a:ext cx="10363826" cy="4726982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за допомогою апорій (суперечностей у логічному міркуванні) намагався спростувати видимий рух і підвести до думки про незмінність справжнього буття. Апорії "Ахілл і черепаха", "Стріла", "Дихотомія", "Стадіон". </a:t>
            </a:r>
          </a:p>
          <a:p>
            <a:r>
              <a:rPr lang="uk-UA" i="1" u="sng" dirty="0"/>
              <a:t>"Ахілл і черепаха"</a:t>
            </a:r>
            <a:r>
              <a:rPr lang="uk-UA" dirty="0"/>
              <a:t>: Зенон доводить, що прудкий Ахілл не наздожене черепаху, бо коли він дійде до того місця, де була черепаха, вона за цей час віддалиться ще на певну відстань; коли ж він долатиме цей відрізок, вона також здолає якусь відстань – і так до безкінечності. Отже, видимий рух – це позірність, визнання його породжує суперечності в міркуванні. Справжнє буття незмінне.</a:t>
            </a:r>
          </a:p>
          <a:p>
            <a:r>
              <a:rPr lang="uk-UA" dirty="0"/>
              <a:t>В апорії </a:t>
            </a:r>
            <a:r>
              <a:rPr lang="uk-UA" i="1" u="sng" dirty="0"/>
              <a:t>"Стріла"</a:t>
            </a:r>
            <a:r>
              <a:rPr lang="uk-UA" dirty="0"/>
              <a:t> доводить логічну неможливість руху. Стріла, що летить, нерухома, тому що в кожен момент часу вона перебуває в стані спокою; оскільки вона перебуває в стані спокою в кожний момент часу, то цей стан притаманний для неї в усі моменти часу, тобто стріла, що летить, завжди перебуває в стані спокою. Суть апорій проти руху полягає в тому, що рух мислиться як сума точок спокою, а за цієї умови рух зникає. 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59090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708745"/>
              </p:ext>
            </p:extLst>
          </p:nvPr>
        </p:nvGraphicFramePr>
        <p:xfrm>
          <a:off x="712920" y="719663"/>
          <a:ext cx="10802320" cy="516634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700580"/>
                <a:gridCol w="2700580"/>
                <a:gridCol w="2700580"/>
                <a:gridCol w="2700580"/>
              </a:tblGrid>
              <a:tr h="547469">
                <a:tc gridSpan="4">
                  <a:txBody>
                    <a:bodyPr/>
                    <a:lstStyle/>
                    <a:p>
                      <a:pPr algn="ctr"/>
                      <a:r>
                        <a:rPr lang="uk-UA" sz="2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Розпад родового ладу і формування ранньокласових суспільних організацій</a:t>
                      </a:r>
                      <a:endParaRPr lang="uk-UA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1956515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Єгипет, </a:t>
                      </a:r>
                    </a:p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Шумерська держава,</a:t>
                      </a:r>
                    </a:p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Вавилонська держава</a:t>
                      </a:r>
                    </a:p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 </a:t>
                      </a: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тис. до н.е.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Індія (долина р.</a:t>
                      </a:r>
                      <a:r>
                        <a:rPr lang="uk-UA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Ганг</a:t>
                      </a: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ІІІ тис. до н.е.</a:t>
                      </a:r>
                    </a:p>
                    <a:p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Китай </a:t>
                      </a:r>
                    </a:p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(долина р. Хуанхе, Янцзи-</a:t>
                      </a:r>
                      <a:r>
                        <a:rPr lang="uk-UA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зян</a:t>
                      </a: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тис. до н.е.</a:t>
                      </a:r>
                    </a:p>
                    <a:p>
                      <a:pPr algn="ctr"/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Балканський пів-в,</a:t>
                      </a:r>
                      <a:r>
                        <a:rPr lang="uk-UA" sz="2000" baseline="0" dirty="0" smtClean="0"/>
                        <a:t> </a:t>
                      </a:r>
                    </a:p>
                    <a:p>
                      <a:pPr algn="ctr"/>
                      <a:r>
                        <a:rPr lang="uk-UA" sz="2000" baseline="0" dirty="0" err="1" smtClean="0"/>
                        <a:t>Зх</a:t>
                      </a:r>
                      <a:r>
                        <a:rPr lang="uk-UA" sz="2000" baseline="0" dirty="0" smtClean="0"/>
                        <a:t> узбережжя Малої Азії, </a:t>
                      </a:r>
                      <a:r>
                        <a:rPr lang="uk-UA" sz="2000" baseline="0" dirty="0" err="1" smtClean="0"/>
                        <a:t>Пд</a:t>
                      </a:r>
                      <a:r>
                        <a:rPr lang="uk-UA" sz="2000" baseline="0" dirty="0" smtClean="0"/>
                        <a:t> узбережжя </a:t>
                      </a:r>
                      <a:r>
                        <a:rPr lang="uk-UA" sz="2000" baseline="0" dirty="0" err="1" smtClean="0"/>
                        <a:t>Апенінського</a:t>
                      </a:r>
                      <a:r>
                        <a:rPr lang="uk-UA" sz="2000" baseline="0" dirty="0" smtClean="0"/>
                        <a:t> пів-ва (Греція)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тис. до н.е.</a:t>
                      </a:r>
                    </a:p>
                    <a:p>
                      <a:pPr algn="ctr"/>
                      <a:endParaRPr lang="uk-UA" sz="2000" dirty="0"/>
                    </a:p>
                  </a:txBody>
                  <a:tcPr/>
                </a:tc>
              </a:tr>
              <a:tr h="2393839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Окремі елементи філософських ідей</a:t>
                      </a:r>
                    </a:p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uk-UA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протофілософія</a:t>
                      </a: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Становлення філософії з більш-менш чітко вираженою її специфікою як теоретичної форми світогляду.</a:t>
                      </a:r>
                    </a:p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«Стрижнева доба» філософії (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VIII-VI </a:t>
                      </a: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ст. до н.е.)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26972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400" dirty="0" smtClean="0"/>
              <a:t>Два способи розуміння буття</a:t>
            </a:r>
            <a:endParaRPr lang="uk-UA" sz="24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/>
              <a:t>Геракліт та </a:t>
            </a:r>
            <a:r>
              <a:rPr lang="uk-UA" dirty="0" err="1"/>
              <a:t>елеати</a:t>
            </a:r>
            <a:r>
              <a:rPr lang="uk-UA" dirty="0"/>
              <a:t> абсолютизували </a:t>
            </a:r>
            <a:r>
              <a:rPr lang="uk-UA" u="sng" dirty="0"/>
              <a:t>неперервність</a:t>
            </a:r>
            <a:r>
              <a:rPr lang="uk-UA" i="1" dirty="0"/>
              <a:t> </a:t>
            </a:r>
            <a:r>
              <a:rPr lang="uk-UA" dirty="0"/>
              <a:t>буття. </a:t>
            </a:r>
            <a:endParaRPr lang="uk-UA" dirty="0" smtClean="0"/>
          </a:p>
          <a:p>
            <a:r>
              <a:rPr lang="uk-UA" dirty="0" smtClean="0"/>
              <a:t>В </a:t>
            </a:r>
            <a:r>
              <a:rPr lang="uk-UA" dirty="0"/>
              <a:t>подальшому у філософії був запроваджений </a:t>
            </a:r>
            <a:r>
              <a:rPr lang="uk-UA" u="sng" dirty="0"/>
              <a:t>принцип дискретності</a:t>
            </a:r>
            <a:r>
              <a:rPr lang="uk-UA" dirty="0"/>
              <a:t> (</a:t>
            </a:r>
            <a:r>
              <a:rPr lang="uk-UA" dirty="0" err="1"/>
              <a:t>перервності</a:t>
            </a:r>
            <a:r>
              <a:rPr lang="uk-UA" dirty="0"/>
              <a:t> як способу побудови світу). На місці єдиної безперервної субстанції постала множинність субстанцій, тобто дискретність (</a:t>
            </a:r>
            <a:r>
              <a:rPr lang="uk-UA" dirty="0" err="1"/>
              <a:t>перервність</a:t>
            </a:r>
            <a:r>
              <a:rPr lang="uk-UA" dirty="0"/>
              <a:t>) буття.</a:t>
            </a:r>
            <a:br>
              <a:rPr lang="uk-UA" dirty="0"/>
            </a:b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060681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08805"/>
          </a:xfrm>
        </p:spPr>
        <p:txBody>
          <a:bodyPr>
            <a:normAutofit/>
          </a:bodyPr>
          <a:lstStyle/>
          <a:p>
            <a:r>
              <a:rPr lang="uk-UA" sz="2800" b="1" i="1" dirty="0"/>
              <a:t>Атомістична </a:t>
            </a:r>
            <a:r>
              <a:rPr lang="uk-UA" sz="2800" b="1" i="1" dirty="0" smtClean="0"/>
              <a:t>школа</a:t>
            </a:r>
            <a:br>
              <a:rPr lang="uk-UA" sz="2800" b="1" i="1" dirty="0" smtClean="0"/>
            </a:br>
            <a:r>
              <a:rPr lang="uk-UA" sz="2800" b="1" i="1" dirty="0" smtClean="0"/>
              <a:t> </a:t>
            </a:r>
            <a:r>
              <a:rPr lang="uk-UA" sz="2800" b="1" i="1" dirty="0"/>
              <a:t>(</a:t>
            </a:r>
            <a:r>
              <a:rPr lang="uk-UA" sz="2800" b="1" i="1" dirty="0" err="1"/>
              <a:t>Левкіпп</a:t>
            </a:r>
            <a:r>
              <a:rPr lang="uk-UA" sz="2800" b="1" i="1" dirty="0"/>
              <a:t> </a:t>
            </a:r>
            <a:r>
              <a:rPr lang="uk-UA" sz="2800" dirty="0"/>
              <a:t>(</a:t>
            </a:r>
            <a:r>
              <a:rPr lang="en-US" sz="2800" dirty="0"/>
              <a:t>V</a:t>
            </a:r>
            <a:r>
              <a:rPr lang="ru-RU" sz="2800" dirty="0" err="1"/>
              <a:t>ст</a:t>
            </a:r>
            <a:r>
              <a:rPr lang="uk-UA" sz="2800" dirty="0"/>
              <a:t>. До н.е.)</a:t>
            </a:r>
            <a:r>
              <a:rPr lang="uk-UA" sz="2800" b="1" i="1" dirty="0"/>
              <a:t> і </a:t>
            </a:r>
            <a:r>
              <a:rPr lang="uk-UA" sz="2800" b="1" i="1" dirty="0" err="1" smtClean="0"/>
              <a:t>ДемокрИт</a:t>
            </a:r>
            <a:r>
              <a:rPr lang="uk-UA" sz="2800" b="1" i="1" dirty="0" smtClean="0"/>
              <a:t> </a:t>
            </a:r>
            <a:r>
              <a:rPr lang="uk-UA" sz="2800" dirty="0"/>
              <a:t>(бл. 460-бл. 370 до н.е.)</a:t>
            </a:r>
            <a:r>
              <a:rPr lang="uk-UA" sz="2800" b="1" i="1" dirty="0"/>
              <a:t>)</a:t>
            </a:r>
            <a:endParaRPr lang="uk-UA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13774" y="1627322"/>
            <a:ext cx="10363826" cy="4163877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Світ складається з атомів (буття) і порожнечі (небуття). Виникнення і зникнення речей – це з'єднання і роз'єднання атомів. </a:t>
            </a:r>
            <a:endParaRPr lang="uk-UA" dirty="0" smtClean="0"/>
          </a:p>
          <a:p>
            <a:r>
              <a:rPr lang="uk-UA" dirty="0" err="1" smtClean="0"/>
              <a:t>ДемокрИт</a:t>
            </a:r>
            <a:r>
              <a:rPr lang="uk-UA" dirty="0" smtClean="0"/>
              <a:t> </a:t>
            </a:r>
            <a:r>
              <a:rPr lang="uk-UA" dirty="0"/>
              <a:t>висуває ідею жорсткої причинності. Усе в світі має причину, відбувається не спонтанно, а з певної причини. Тільки </a:t>
            </a:r>
            <a:r>
              <a:rPr lang="uk-UA" dirty="0" err="1"/>
              <a:t>елеати</a:t>
            </a:r>
            <a:r>
              <a:rPr lang="uk-UA" dirty="0"/>
              <a:t> це буття мислили єдиним, а </a:t>
            </a:r>
            <a:r>
              <a:rPr lang="uk-UA" dirty="0" err="1" smtClean="0"/>
              <a:t>ДемокрИт</a:t>
            </a:r>
            <a:r>
              <a:rPr lang="uk-UA" dirty="0" smtClean="0"/>
              <a:t> </a:t>
            </a:r>
            <a:r>
              <a:rPr lang="uk-UA" dirty="0"/>
              <a:t>вважав, що таких неділимих </a:t>
            </a:r>
            <a:r>
              <a:rPr lang="uk-UA" dirty="0" err="1"/>
              <a:t>буттів</a:t>
            </a:r>
            <a:r>
              <a:rPr lang="uk-UA" dirty="0"/>
              <a:t> нескінченно багато</a:t>
            </a:r>
            <a:r>
              <a:rPr lang="uk-UA" dirty="0" smtClean="0"/>
              <a:t>.</a:t>
            </a:r>
          </a:p>
          <a:p>
            <a:r>
              <a:rPr lang="uk-UA" dirty="0" smtClean="0"/>
              <a:t>розв'язав </a:t>
            </a:r>
            <a:r>
              <a:rPr lang="uk-UA" dirty="0"/>
              <a:t>практично всі логічні суперечності щодо структури сущого, які поставила натурфілософія. </a:t>
            </a:r>
            <a:r>
              <a:rPr lang="uk-UA" dirty="0" smtClean="0"/>
              <a:t>переконував</a:t>
            </a:r>
            <a:r>
              <a:rPr lang="uk-UA" dirty="0"/>
              <a:t>, що на основі атомів і пустоти можна поєднати буття і небуття. Атоми – буття, їх відсутність (пустота) – небуття. Атоми – дискретність, пустота – безперервна. На цій підставі знімалися проблеми зникнення речей (атоми, з яких вони складаються, роз'єднуються), збереження субстанції в усіх перетвореннях (атоми вічні). Зникнення і виникнення речей – це роз'єднання і з'єднання невидимих атомів. </a:t>
            </a:r>
            <a:endParaRPr lang="uk-UA" dirty="0" smtClean="0"/>
          </a:p>
          <a:p>
            <a:r>
              <a:rPr lang="uk-UA" dirty="0" smtClean="0"/>
              <a:t>Якщо </a:t>
            </a:r>
            <a:r>
              <a:rPr lang="uk-UA" dirty="0"/>
              <a:t>взяти до </a:t>
            </a:r>
            <a:r>
              <a:rPr lang="uk-UA" dirty="0" smtClean="0"/>
              <a:t>уваги ідею </a:t>
            </a:r>
            <a:r>
              <a:rPr lang="uk-UA" dirty="0"/>
              <a:t>жорсткої причинності (ніщо не відбувається без причини), то </a:t>
            </a:r>
            <a:r>
              <a:rPr lang="uk-UA" dirty="0" smtClean="0"/>
              <a:t>вчення </a:t>
            </a:r>
            <a:r>
              <a:rPr lang="uk-UA" dirty="0" err="1" smtClean="0"/>
              <a:t>Демокритабуло</a:t>
            </a:r>
            <a:r>
              <a:rPr lang="uk-UA" dirty="0" smtClean="0"/>
              <a:t> </a:t>
            </a:r>
            <a:r>
              <a:rPr lang="uk-UA" dirty="0"/>
              <a:t>найбільш завершеною теоретичною моделлю сущого, яку запропонувала давньогрецька натурфілософія. 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217571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6642225"/>
              </p:ext>
            </p:extLst>
          </p:nvPr>
        </p:nvGraphicFramePr>
        <p:xfrm>
          <a:off x="418450" y="356460"/>
          <a:ext cx="11406756" cy="6039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7672"/>
                <a:gridCol w="2665706"/>
                <a:gridCol w="2851689"/>
                <a:gridCol w="2851689"/>
              </a:tblGrid>
              <a:tr h="2107771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Класичний період античної філософії (IV-III ст. до н.е.)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b="1" i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Антропоцентризм</a:t>
                      </a:r>
                      <a:r>
                        <a:rPr lang="uk-UA" sz="2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uk-UA" sz="2800" b="1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грец</a:t>
                      </a:r>
                      <a:r>
                        <a:rPr lang="uk-UA" sz="2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2800" b="1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anthropos</a:t>
                      </a:r>
                      <a:r>
                        <a:rPr lang="uk-UA" sz="2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людина і </a:t>
                      </a:r>
                      <a:r>
                        <a:rPr lang="uk-UA" sz="2800" b="1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centrum</a:t>
                      </a:r>
                      <a:r>
                        <a:rPr lang="uk-UA" sz="2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центр) - </a:t>
                      </a:r>
                      <a:r>
                        <a:rPr lang="ru-RU" sz="2800" b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філософський</a:t>
                      </a:r>
                      <a:r>
                        <a:rPr lang="ru-RU" sz="2800" b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принцип, </a:t>
                      </a:r>
                      <a:r>
                        <a:rPr lang="ru-RU" sz="2800" b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згідно</a:t>
                      </a:r>
                      <a:r>
                        <a:rPr lang="ru-RU" sz="2800" b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ru-RU" sz="2800" b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яким</a:t>
                      </a:r>
                      <a:r>
                        <a:rPr lang="ru-RU" sz="2800" b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людина</a:t>
                      </a:r>
                      <a:r>
                        <a:rPr lang="ru-RU" sz="2800" b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вважається</a:t>
                      </a:r>
                      <a:r>
                        <a:rPr lang="ru-RU" sz="2800" b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центром </a:t>
                      </a:r>
                      <a:r>
                        <a:rPr lang="ru-RU" sz="2800" b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Всесвіту</a:t>
                      </a:r>
                      <a:r>
                        <a:rPr lang="ru-RU" sz="2800" b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b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найвищою</a:t>
                      </a:r>
                      <a:r>
                        <a:rPr lang="ru-RU" sz="2800" b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метою </a:t>
                      </a:r>
                      <a:r>
                        <a:rPr lang="ru-RU" sz="2800" b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всього</a:t>
                      </a:r>
                      <a:r>
                        <a:rPr lang="ru-RU" sz="2800" b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b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2800" b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відбувається</a:t>
                      </a:r>
                      <a:r>
                        <a:rPr lang="ru-RU" sz="2800" b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 </a:t>
                      </a:r>
                      <a:r>
                        <a:rPr lang="ru-RU" sz="2800" b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світі</a:t>
                      </a:r>
                      <a:endParaRPr lang="uk-UA" sz="2800" b="0" kern="1200" dirty="0" smtClean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800" b="0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uk-UA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1253297"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Софісти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(з давньогрецької – "мудреці")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Протагор,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Горгій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Антифонт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Продік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Гіппій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Лікофрон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Сократ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(469-399 до н.е.)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Платон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(пр. 428-427 - пр. 348-347).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Аристотель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(384-322 до н.е.)</a:t>
                      </a:r>
                      <a:endParaRPr lang="uk-UA" dirty="0"/>
                    </a:p>
                  </a:txBody>
                  <a:tcPr/>
                </a:tc>
              </a:tr>
              <a:tr h="2165047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Зробив предметом дослідження поняття,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порушив проблему їх тлумачення та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родовидової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субординації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Перша</a:t>
                      </a:r>
                      <a:r>
                        <a:rPr lang="uk-UA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систематизована концепція об'єктивного ідеалізму.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Світ ідей і світ речей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Тіло і душа в людині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Концепція ідеальної держави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«Матерія»</a:t>
                      </a:r>
                      <a:r>
                        <a:rPr lang="uk-UA" baseline="0" dirty="0" smtClean="0"/>
                        <a:t> і «форма»</a:t>
                      </a:r>
                    </a:p>
                    <a:p>
                      <a:r>
                        <a:rPr lang="uk-UA" dirty="0" smtClean="0"/>
                        <a:t>Вчення про душу. </a:t>
                      </a:r>
                    </a:p>
                    <a:p>
                      <a:r>
                        <a:rPr lang="uk-UA" dirty="0" smtClean="0"/>
                        <a:t>Соціальне вчення.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6351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i="1" dirty="0" smtClean="0"/>
              <a:t>Софісти </a:t>
            </a:r>
            <a:r>
              <a:rPr lang="uk-UA" sz="2400" dirty="0"/>
              <a:t>(з давньогрецької – "мудреці") – </a:t>
            </a:r>
            <a:r>
              <a:rPr lang="uk-UA" sz="2400" dirty="0" smtClean="0"/>
              <a:t>ідеологи </a:t>
            </a:r>
            <a:r>
              <a:rPr lang="uk-UA" sz="2400" dirty="0"/>
              <a:t>давньогрецької демократії</a:t>
            </a:r>
            <a:r>
              <a:rPr lang="uk-UA" sz="2400" dirty="0" smtClean="0"/>
              <a:t>.</a:t>
            </a:r>
            <a:br>
              <a:rPr lang="uk-UA" sz="2400" dirty="0" smtClean="0"/>
            </a:br>
            <a:r>
              <a:rPr lang="uk-UA" sz="2400" dirty="0"/>
              <a:t>Протагор, </a:t>
            </a:r>
            <a:r>
              <a:rPr lang="uk-UA" sz="2400" dirty="0" err="1"/>
              <a:t>Горгій</a:t>
            </a:r>
            <a:r>
              <a:rPr lang="uk-UA" sz="2400" dirty="0"/>
              <a:t>, </a:t>
            </a:r>
            <a:r>
              <a:rPr lang="uk-UA" sz="2400" dirty="0" err="1"/>
              <a:t>Антифонт</a:t>
            </a:r>
            <a:r>
              <a:rPr lang="uk-UA" sz="2400" dirty="0"/>
              <a:t>, </a:t>
            </a:r>
            <a:r>
              <a:rPr lang="uk-UA" sz="2400" dirty="0" err="1"/>
              <a:t>Продік</a:t>
            </a:r>
            <a:r>
              <a:rPr lang="uk-UA" sz="2400" dirty="0"/>
              <a:t>, </a:t>
            </a:r>
            <a:r>
              <a:rPr lang="uk-UA" sz="2400" dirty="0" err="1"/>
              <a:t>Гіппій</a:t>
            </a:r>
            <a:r>
              <a:rPr lang="uk-UA" sz="2400" dirty="0"/>
              <a:t>, </a:t>
            </a:r>
            <a:r>
              <a:rPr lang="uk-UA" sz="2400" dirty="0" err="1"/>
              <a:t>Лікофрон</a:t>
            </a:r>
            <a:r>
              <a:rPr lang="uk-UA" sz="2400" dirty="0"/>
              <a:t>.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/>
              <a:t>першими усвідомили протилежність людини і світу, суб'єктивного й об'єктивного. </a:t>
            </a:r>
            <a:endParaRPr lang="uk-UA" dirty="0" smtClean="0"/>
          </a:p>
          <a:p>
            <a:r>
              <a:rPr lang="uk-UA" b="1" i="1" dirty="0"/>
              <a:t>Протагор</a:t>
            </a:r>
            <a:r>
              <a:rPr lang="uk-UA" dirty="0"/>
              <a:t> (480–410 до н. е.) людина – "мірилом усіх речей".</a:t>
            </a:r>
          </a:p>
          <a:p>
            <a:r>
              <a:rPr lang="uk-UA" dirty="0"/>
              <a:t>Софісти були професійними "вчителями мудрості", навчання мудрості перетворили на соціальне заняття, яке оплачувалось. Вважали, що </a:t>
            </a:r>
            <a:r>
              <a:rPr lang="uk-UA" dirty="0" err="1"/>
              <a:t>істин</a:t>
            </a:r>
            <a:r>
              <a:rPr lang="uk-UA" dirty="0"/>
              <a:t> стільки ж, скільки і людей, а отже, всяке знання відносне і суб'єктивне, залежить від людини.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460201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22825"/>
          </a:xfrm>
        </p:spPr>
        <p:txBody>
          <a:bodyPr/>
          <a:lstStyle/>
          <a:p>
            <a:r>
              <a:rPr lang="uk-UA" dirty="0" smtClean="0"/>
              <a:t>софісти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13774" y="1689315"/>
            <a:ext cx="10363826" cy="4866467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Софісти були професійними "вчителями мудрості", навчання мудрості перетворили на соціальне заняття, яке оплачувалось. Вважали, що </a:t>
            </a:r>
            <a:r>
              <a:rPr lang="uk-UA" dirty="0" err="1"/>
              <a:t>істин</a:t>
            </a:r>
            <a:r>
              <a:rPr lang="uk-UA" dirty="0"/>
              <a:t> стільки ж, скільки і людей, а отже, всяке знання відносне і суб'єктивне, залежить від людини.</a:t>
            </a:r>
          </a:p>
          <a:p>
            <a:r>
              <a:rPr lang="uk-UA" i="1" dirty="0"/>
              <a:t>Протагор навіть пропонував вирішувати питання істини методом голосування.</a:t>
            </a:r>
            <a:endParaRPr lang="uk-UA" dirty="0"/>
          </a:p>
          <a:p>
            <a:r>
              <a:rPr lang="uk-UA" i="1" dirty="0"/>
              <a:t>Проте поза їх увагою не залишилося питання про соціально-практичний сенс знання. Це живило їх постійний інтерес до мови, ораторського мистецтва, методів і засобів переконання і заплутування суперника в дискусії. Через це терміни «софіст», «софістика» набули негативного значення.</a:t>
            </a:r>
            <a:endParaRPr lang="uk-UA" dirty="0"/>
          </a:p>
          <a:p>
            <a:r>
              <a:rPr lang="uk-UA" i="1" dirty="0"/>
              <a:t>Ставлячи під сумнів загальноприйняті світоглядні цінності, моральні та правові норми (кожна людина є мірилом добра і зла, справедливості й несправедливості), софісти підважували духовні засади існування суспільства. Адже воно не може нормально функціонувати за духовного розладу, відсутності згоди (консенсусу) щодо справедливості, добра, честі, прекрасного, істини тощо.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498754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/>
              <a:t>У боротьбі з софістами розвивалися філософські погляди </a:t>
            </a:r>
            <a:r>
              <a:rPr lang="uk-UA" sz="2800" b="1" i="1" dirty="0"/>
              <a:t>Сократа, Платона та </a:t>
            </a:r>
            <a:r>
              <a:rPr lang="uk-UA" sz="2800" b="1" i="1" dirty="0" smtClean="0"/>
              <a:t>Аристотеля</a:t>
            </a:r>
            <a:endParaRPr lang="uk-UA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235186"/>
          </a:xfrm>
        </p:spPr>
        <p:txBody>
          <a:bodyPr>
            <a:normAutofit/>
          </a:bodyPr>
          <a:lstStyle/>
          <a:p>
            <a:r>
              <a:rPr lang="uk-UA" dirty="0"/>
              <a:t>Вони почали досліджувати </a:t>
            </a:r>
            <a:r>
              <a:rPr lang="uk-UA" i="1" dirty="0"/>
              <a:t>теоретичне мислення – </a:t>
            </a:r>
            <a:r>
              <a:rPr lang="uk-UA" dirty="0"/>
              <a:t>сферу всезагальних ідей. </a:t>
            </a:r>
            <a:endParaRPr lang="uk-UA" dirty="0" smtClean="0"/>
          </a:p>
          <a:p>
            <a:r>
              <a:rPr lang="uk-UA" dirty="0" smtClean="0"/>
              <a:t>У </a:t>
            </a:r>
            <a:r>
              <a:rPr lang="uk-UA" dirty="0"/>
              <a:t>соціальному вченні вони стверджували значущість соціальних інститутів (звідси такий інтерес до феномена держави), а в </a:t>
            </a:r>
            <a:r>
              <a:rPr lang="uk-UA" dirty="0" err="1"/>
              <a:t>загальнофілософському</a:t>
            </a:r>
            <a:r>
              <a:rPr lang="uk-UA" dirty="0"/>
              <a:t> – намагалися відновити </a:t>
            </a:r>
            <a:r>
              <a:rPr lang="uk-UA" dirty="0" err="1"/>
              <a:t>загальнозначущість</a:t>
            </a:r>
            <a:r>
              <a:rPr lang="uk-UA" dirty="0"/>
              <a:t> ідей добра, прекрасного, істини, подолати релятивізм і суб'єктивізм софістів. </a:t>
            </a:r>
            <a:endParaRPr lang="uk-UA" dirty="0" smtClean="0"/>
          </a:p>
          <a:p>
            <a:r>
              <a:rPr lang="uk-UA" dirty="0" smtClean="0"/>
              <a:t>Заслугою </a:t>
            </a:r>
            <a:r>
              <a:rPr lang="uk-UA" dirty="0"/>
              <a:t>Сократа, Платона та </a:t>
            </a:r>
            <a:r>
              <a:rPr lang="uk-UA" dirty="0" err="1"/>
              <a:t>Арістотеля</a:t>
            </a:r>
            <a:r>
              <a:rPr lang="uk-UA" dirty="0"/>
              <a:t> перед філософією є те, що вони відкрили і почали досліджувати теоретичне мислення – сферу всезагальних ідей. </a:t>
            </a:r>
            <a:endParaRPr lang="uk-UA" dirty="0" smtClean="0"/>
          </a:p>
          <a:p>
            <a:r>
              <a:rPr lang="uk-UA" dirty="0" smtClean="0"/>
              <a:t>започаткували </a:t>
            </a:r>
            <a:r>
              <a:rPr lang="uk-UA" dirty="0"/>
              <a:t>аналіз ідей, категорій, законів логіки.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287538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698839"/>
          </a:xfrm>
        </p:spPr>
        <p:txBody>
          <a:bodyPr/>
          <a:lstStyle/>
          <a:p>
            <a:r>
              <a:rPr lang="uk-UA" b="1" i="1" dirty="0"/>
              <a:t>Сократ </a:t>
            </a:r>
            <a:r>
              <a:rPr lang="uk-UA" dirty="0"/>
              <a:t>(469-399 до н.е.)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13774" y="1317356"/>
            <a:ext cx="10363826" cy="5191932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зробив спробу відновити загальне у сфері, відкритій самими ж софістами – в людській суб'єктивності. Але якщо софісти зупинилися на рівні чуттєвості, яка за природою є неусталеною (звідси їх релятивізм і скептицизм), то Сократ відкрив сферу розуму, в якій відношення між поняттями регулюються логікою</a:t>
            </a:r>
            <a:r>
              <a:rPr lang="uk-UA" dirty="0" smtClean="0"/>
              <a:t>.</a:t>
            </a:r>
          </a:p>
          <a:p>
            <a:r>
              <a:rPr lang="uk-UA" dirty="0" smtClean="0"/>
              <a:t> </a:t>
            </a:r>
            <a:r>
              <a:rPr lang="uk-UA" dirty="0"/>
              <a:t>Зробив предметом дослідження поняття (</a:t>
            </a:r>
            <a:r>
              <a:rPr lang="uk-UA" i="1" dirty="0"/>
              <a:t>а не чуттєві речі: н-д, стіл, квітка тощо</a:t>
            </a:r>
            <a:r>
              <a:rPr lang="uk-UA" dirty="0"/>
              <a:t>), зробив їх предметом дослідження, порушив проблему їх тлумачення та </a:t>
            </a:r>
            <a:r>
              <a:rPr lang="uk-UA" dirty="0" err="1"/>
              <a:t>родовидової</a:t>
            </a:r>
            <a:r>
              <a:rPr lang="uk-UA" dirty="0"/>
              <a:t> субординації</a:t>
            </a:r>
            <a:r>
              <a:rPr lang="uk-UA" dirty="0" smtClean="0"/>
              <a:t>.</a:t>
            </a:r>
          </a:p>
          <a:p>
            <a:r>
              <a:rPr lang="uk-UA" dirty="0"/>
              <a:t>Цю проблему невдовзі було розвинуто Платоном у вченні про загальні ідеї та систематизовано </a:t>
            </a:r>
            <a:r>
              <a:rPr lang="uk-UA" dirty="0" err="1"/>
              <a:t>Арістотелем</a:t>
            </a:r>
            <a:r>
              <a:rPr lang="uk-UA" dirty="0"/>
              <a:t> у вченні про категорії та логіку. </a:t>
            </a:r>
            <a:endParaRPr lang="uk-UA" dirty="0" smtClean="0"/>
          </a:p>
          <a:p>
            <a:r>
              <a:rPr lang="uk-UA" dirty="0" smtClean="0"/>
              <a:t>започаткував </a:t>
            </a:r>
            <a:r>
              <a:rPr lang="uk-UA" dirty="0"/>
              <a:t>традицію теоретичного мислення, вищим здобутком якої у сфері давньогрецької науки стала геометрія Евкліда. </a:t>
            </a:r>
            <a:endParaRPr lang="uk-UA" dirty="0" smtClean="0"/>
          </a:p>
          <a:p>
            <a:r>
              <a:rPr lang="uk-UA" dirty="0" smtClean="0"/>
              <a:t>Проголосивши </a:t>
            </a:r>
            <a:r>
              <a:rPr lang="uk-UA" dirty="0"/>
              <a:t>предметом філософії сферу ідей, Сократ остаточно відірвав філософію від буденної свідомості, де вона час від часу перебувала в </a:t>
            </a:r>
            <a:r>
              <a:rPr lang="uk-UA" dirty="0" err="1"/>
              <a:t>досократівську</a:t>
            </a:r>
            <a:r>
              <a:rPr lang="uk-UA" dirty="0"/>
              <a:t> епоху.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548664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355046"/>
            <a:ext cx="10364451" cy="900317"/>
          </a:xfrm>
        </p:spPr>
        <p:txBody>
          <a:bodyPr/>
          <a:lstStyle/>
          <a:p>
            <a:r>
              <a:rPr lang="uk-UA" dirty="0" err="1" smtClean="0"/>
              <a:t>сократ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13774" y="1255363"/>
            <a:ext cx="10363826" cy="5145437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Був учнем софістів, проголосив гасло "пізнай самого себе" вищою мудрістю а мудрість – найвищою доброчесністю людини. </a:t>
            </a:r>
            <a:endParaRPr lang="uk-UA" dirty="0" smtClean="0"/>
          </a:p>
          <a:p>
            <a:r>
              <a:rPr lang="uk-UA" dirty="0" smtClean="0"/>
              <a:t>Моральні </a:t>
            </a:r>
            <a:r>
              <a:rPr lang="uk-UA" dirty="0" err="1"/>
              <a:t>пороки</a:t>
            </a:r>
            <a:r>
              <a:rPr lang="uk-UA" dirty="0"/>
              <a:t> – від незнання. Якщо людина знає, що таке добро, вона не вчинить всупереч йому. Знання у Сократа (як і в Конфуція) – джерело моральної досконалості людини. Обґрунтовував вічність і незмінність моральних цінностей, оскільки вони спираються на розум.</a:t>
            </a:r>
          </a:p>
          <a:p>
            <a:r>
              <a:rPr lang="uk-UA" i="1" dirty="0"/>
              <a:t>Обґрунтування розумом моральності було великим кроком уперед. Проте такий підхід ставив під сумнів святість традиційних норм, оскільки традиції, звичаєві норми, піддані критиці розуму, втрачають свою беззастережність і святість. Цим Сократ дуже нагадував афінянам софістів. За це нібито руйнування традиційних норм афіняни засудили Сократа до страти. Він помер, випивши чашу з отрутою, хоча мав змогу втекти з Афін. Слова філософа про те, що ідеї законів, які він захищав, витають навколо нього і не дають змоги йому порушити їх, є вищим виявом правосвідомості Сократа. Навіть своєю смертю він утверджував силу всезагального.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354987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07327"/>
          </a:xfrm>
        </p:spPr>
        <p:txBody>
          <a:bodyPr/>
          <a:lstStyle/>
          <a:p>
            <a:r>
              <a:rPr lang="uk-UA" dirty="0" smtClean="0"/>
              <a:t>Платон 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13774" y="1596326"/>
            <a:ext cx="10363826" cy="4194874"/>
          </a:xfrm>
        </p:spPr>
        <p:txBody>
          <a:bodyPr/>
          <a:lstStyle/>
          <a:p>
            <a:r>
              <a:rPr lang="uk-UA" dirty="0" smtClean="0"/>
              <a:t>Вчення про ідеї. Світ ідей і світ речей.</a:t>
            </a:r>
          </a:p>
          <a:p>
            <a:r>
              <a:rPr lang="uk-UA" dirty="0" smtClean="0"/>
              <a:t>Концепція людини</a:t>
            </a:r>
          </a:p>
          <a:p>
            <a:r>
              <a:rPr lang="uk-UA" dirty="0" smtClean="0"/>
              <a:t>Гносеологія</a:t>
            </a:r>
          </a:p>
          <a:p>
            <a:r>
              <a:rPr lang="uk-UA" dirty="0" smtClean="0"/>
              <a:t>Етичне і суспільно-політичне вчення</a:t>
            </a:r>
          </a:p>
          <a:p>
            <a:r>
              <a:rPr lang="uk-UA" dirty="0" smtClean="0"/>
              <a:t>Вчення про державу</a:t>
            </a:r>
          </a:p>
          <a:p>
            <a:r>
              <a:rPr lang="uk-UA" dirty="0" smtClean="0"/>
              <a:t>Платонівська академія</a:t>
            </a:r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651716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791829"/>
          </a:xfrm>
        </p:spPr>
        <p:txBody>
          <a:bodyPr/>
          <a:lstStyle/>
          <a:p>
            <a:r>
              <a:rPr lang="uk-UA" dirty="0" smtClean="0"/>
              <a:t>Аристотель (384-322 рр. до н.е.)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13774" y="1580828"/>
            <a:ext cx="10363826" cy="4210372"/>
          </a:xfrm>
        </p:spPr>
        <p:txBody>
          <a:bodyPr/>
          <a:lstStyle/>
          <a:p>
            <a:r>
              <a:rPr lang="uk-UA" dirty="0" smtClean="0"/>
              <a:t>Класифікація творів </a:t>
            </a:r>
            <a:r>
              <a:rPr lang="uk-UA" dirty="0" err="1" smtClean="0"/>
              <a:t>аристотеля</a:t>
            </a:r>
            <a:r>
              <a:rPr lang="uk-UA" dirty="0" smtClean="0"/>
              <a:t> (логічні, природничі, метафізика, етичні твори)</a:t>
            </a:r>
          </a:p>
          <a:p>
            <a:r>
              <a:rPr lang="uk-UA" dirty="0" smtClean="0"/>
              <a:t>вчення про матерію і форму</a:t>
            </a:r>
          </a:p>
          <a:p>
            <a:r>
              <a:rPr lang="uk-UA" dirty="0" err="1" smtClean="0"/>
              <a:t>Ентелехія</a:t>
            </a:r>
            <a:r>
              <a:rPr lang="uk-UA" dirty="0" smtClean="0"/>
              <a:t> і телеологія. </a:t>
            </a:r>
          </a:p>
          <a:p>
            <a:r>
              <a:rPr lang="uk-UA" dirty="0" smtClean="0"/>
              <a:t>Космічний </a:t>
            </a:r>
            <a:r>
              <a:rPr lang="uk-UA" dirty="0" err="1" smtClean="0"/>
              <a:t>першодвигун</a:t>
            </a:r>
            <a:endParaRPr lang="uk-UA" dirty="0" smtClean="0"/>
          </a:p>
          <a:p>
            <a:r>
              <a:rPr lang="uk-UA" dirty="0" smtClean="0"/>
              <a:t>Вчення про людину.</a:t>
            </a:r>
          </a:p>
          <a:p>
            <a:r>
              <a:rPr lang="uk-UA" dirty="0" smtClean="0"/>
              <a:t>Вчення про державу</a:t>
            </a:r>
          </a:p>
          <a:p>
            <a:r>
              <a:rPr lang="uk-UA" dirty="0" smtClean="0"/>
              <a:t>логіка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42615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 Стародавнього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Сходу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913774" y="1937288"/>
            <a:ext cx="4873474" cy="679994"/>
          </a:xfrm>
        </p:spPr>
        <p:txBody>
          <a:bodyPr/>
          <a:lstStyle/>
          <a:p>
            <a:pPr algn="ctr"/>
            <a:r>
              <a:rPr lang="uk-UA" dirty="0" smtClean="0"/>
              <a:t>Специфіка розвитку країн</a:t>
            </a: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uk-UA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розпад родового ладу і формування рабовласницьких відносин ускладнені і уповільнені феодально-ієрархічною організацією суспільства (</a:t>
            </a:r>
            <a:r>
              <a:rPr lang="uk-UA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чиновничо</a:t>
            </a:r>
            <a:r>
              <a:rPr lang="uk-UA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-бюрократична система </a:t>
            </a:r>
            <a:r>
              <a:rPr lang="uk-UA" cap="none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Китаї, </a:t>
            </a:r>
            <a:r>
              <a:rPr lang="uk-UA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кастовий лад в індії)</a:t>
            </a:r>
            <a:endParaRPr lang="uk-UA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396423" y="1937288"/>
            <a:ext cx="4881804" cy="1113724"/>
          </a:xfrm>
        </p:spPr>
        <p:txBody>
          <a:bodyPr/>
          <a:lstStyle/>
          <a:p>
            <a:pPr algn="ctr"/>
            <a:r>
              <a:rPr lang="uk-UA" dirty="0" smtClean="0"/>
              <a:t>Особливості </a:t>
            </a:r>
            <a:endParaRPr lang="uk-UA" dirty="0"/>
          </a:p>
          <a:p>
            <a:endParaRPr lang="uk-UA" dirty="0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14"/>
          </p:nvPr>
        </p:nvSpPr>
        <p:spPr>
          <a:xfrm>
            <a:off x="6172200" y="2617282"/>
            <a:ext cx="5105401" cy="3953999"/>
          </a:xfrm>
        </p:spPr>
        <p:txBody>
          <a:bodyPr>
            <a:normAutofit fontScale="92500"/>
          </a:bodyPr>
          <a:lstStyle/>
          <a:p>
            <a:r>
              <a:rPr lang="uk-UA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консервація традиційних релігійно-міфологічних уявлень</a:t>
            </a:r>
          </a:p>
          <a:p>
            <a:r>
              <a:rPr lang="uk-UA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 релігійно-моральної проблематики над науково-теоретичною, ідеалізму над матеріалізмом</a:t>
            </a:r>
          </a:p>
          <a:p>
            <a:r>
              <a:rPr lang="uk-UA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uk-UA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ілософія не так критично заперечувала міфологію і релігію, як намагалась побороти їх зсередини, шляхом </a:t>
            </a:r>
            <a:r>
              <a:rPr lang="uk-UA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раціоналізаціїі</a:t>
            </a:r>
            <a:r>
              <a:rPr lang="uk-UA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концептуального розвитку закладених у них світоглядних можливостей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770596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987632"/>
              </p:ext>
            </p:extLst>
          </p:nvPr>
        </p:nvGraphicFramePr>
        <p:xfrm>
          <a:off x="387456" y="719664"/>
          <a:ext cx="11329262" cy="57175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2103"/>
                <a:gridCol w="7687159"/>
              </a:tblGrid>
              <a:tr h="96264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Філософія епохи еллінізму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(ІІІ ст. до н.е. – V ст.)</a:t>
                      </a:r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962646"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Стоїцизм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грец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stoa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портик в Афінах, де збиралися стоїки)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Зенон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Луцій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Сенека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(4 до н. е. — 65)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Марк Аврелій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(121—180)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Ідеал мудреця: свобода від пристрастей, від чуттєвих бажань (апатія).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Ідея самоцінності особи </a:t>
                      </a:r>
                      <a:endParaRPr lang="uk-UA" dirty="0"/>
                    </a:p>
                  </a:txBody>
                  <a:tcPr/>
                </a:tc>
              </a:tr>
              <a:tr h="791219">
                <a:tc>
                  <a:txBody>
                    <a:bodyPr/>
                    <a:lstStyle/>
                    <a:p>
                      <a:r>
                        <a:rPr lang="uk-UA" b="1" i="1" dirty="0" smtClean="0"/>
                        <a:t>Епікурейство 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Епікур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(341—270 до н.е.)</a:t>
                      </a:r>
                      <a:endParaRPr lang="uk-UA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етична проблематика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відродив атомістичне вчення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Демокріта</a:t>
                      </a:r>
                      <a:endParaRPr lang="uk-UA" dirty="0" smtClean="0"/>
                    </a:p>
                    <a:p>
                      <a:endParaRPr lang="uk-UA" dirty="0"/>
                    </a:p>
                  </a:txBody>
                  <a:tcPr/>
                </a:tc>
              </a:tr>
              <a:tr h="962646"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Скептицизм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грец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skeptikos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той, що розглядає, досліджує)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Піррон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(360-280 до н.е.) 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Секст-Емпірик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(200-250)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Світ неможливо пізнати.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Етика:</a:t>
                      </a:r>
                      <a:r>
                        <a:rPr lang="uk-UA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тараксія </a:t>
                      </a:r>
                      <a:endParaRPr lang="uk-UA" dirty="0"/>
                    </a:p>
                  </a:txBody>
                  <a:tcPr/>
                </a:tc>
              </a:tr>
              <a:tr h="962646"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Неоплатонізм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Плотін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(204-270). 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Порфирій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(234-301(305)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Прокл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(410-485).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9646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Стародавня </a:t>
            </a:r>
            <a:r>
              <a:rPr lang="uk-UA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ндія </a:t>
            </a:r>
            <a:r>
              <a:rPr lang="uk-UA" sz="3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VI-</a:t>
            </a:r>
            <a:r>
              <a:rPr lang="uk-UA" sz="3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sz="3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uk-UA" sz="3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 до н.е.)</a:t>
            </a:r>
            <a:endParaRPr lang="uk-UA" sz="32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b="1" i="1" dirty="0" smtClean="0"/>
              <a:t>Ортодоксальні, класичні філософські школи (</a:t>
            </a:r>
            <a:r>
              <a:rPr lang="uk-UA" b="1" i="1" dirty="0" err="1" smtClean="0"/>
              <a:t>даршан</a:t>
            </a:r>
            <a:r>
              <a:rPr lang="uk-UA" b="1" i="1" dirty="0" smtClean="0"/>
              <a:t>)</a:t>
            </a:r>
          </a:p>
          <a:p>
            <a:r>
              <a:rPr lang="uk-UA" dirty="0" smtClean="0"/>
              <a:t>Веданта</a:t>
            </a:r>
          </a:p>
          <a:p>
            <a:r>
              <a:rPr lang="uk-UA" dirty="0" err="1" smtClean="0"/>
              <a:t>Міманса</a:t>
            </a:r>
            <a:endParaRPr lang="uk-UA" dirty="0" smtClean="0"/>
          </a:p>
          <a:p>
            <a:r>
              <a:rPr lang="uk-UA" dirty="0" err="1" smtClean="0"/>
              <a:t>Вайшешика</a:t>
            </a:r>
            <a:endParaRPr lang="uk-UA" dirty="0" smtClean="0"/>
          </a:p>
          <a:p>
            <a:r>
              <a:rPr lang="uk-UA" dirty="0" err="1" smtClean="0"/>
              <a:t>Санкг</a:t>
            </a:r>
            <a:r>
              <a:rPr lang="uk-UA" dirty="0" err="1"/>
              <a:t>'</a:t>
            </a:r>
            <a:r>
              <a:rPr lang="uk-UA" dirty="0" err="1" smtClean="0"/>
              <a:t>я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i="1" dirty="0" err="1" smtClean="0"/>
              <a:t>неОртодоксальні</a:t>
            </a:r>
            <a:r>
              <a:rPr lang="uk-UA" b="1" i="1" dirty="0" smtClean="0"/>
              <a:t>, некласичні філософські школи (</a:t>
            </a:r>
            <a:r>
              <a:rPr lang="uk-UA" b="1" i="1" dirty="0" err="1" smtClean="0"/>
              <a:t>настіка</a:t>
            </a:r>
            <a:r>
              <a:rPr lang="uk-UA" b="1" i="1" dirty="0" smtClean="0"/>
              <a:t>)</a:t>
            </a:r>
            <a:endParaRPr lang="uk-UA" b="1" i="1" dirty="0"/>
          </a:p>
          <a:p>
            <a:r>
              <a:rPr lang="uk-UA" dirty="0" err="1" smtClean="0"/>
              <a:t>Чарвака-локаята</a:t>
            </a:r>
            <a:endParaRPr lang="uk-UA" dirty="0" smtClean="0"/>
          </a:p>
          <a:p>
            <a:r>
              <a:rPr lang="uk-UA" dirty="0" smtClean="0"/>
              <a:t>Буддизм</a:t>
            </a:r>
          </a:p>
          <a:p>
            <a:r>
              <a:rPr lang="uk-UA" dirty="0" smtClean="0"/>
              <a:t>джайнізм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51384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63788"/>
          </a:xfrm>
        </p:spPr>
        <p:txBody>
          <a:bodyPr>
            <a:normAutofit fontScale="90000"/>
          </a:bodyPr>
          <a:lstStyle/>
          <a:p>
            <a:r>
              <a:rPr lang="uk-UA" b="1" i="1" dirty="0" smtClean="0"/>
              <a:t/>
            </a:r>
            <a:br>
              <a:rPr lang="uk-UA" b="1" i="1" dirty="0" smtClean="0"/>
            </a:br>
            <a:r>
              <a:rPr lang="uk-UA" b="1" i="1" dirty="0" smtClean="0"/>
              <a:t>класичні </a:t>
            </a:r>
            <a:r>
              <a:rPr lang="uk-UA" b="1" i="1" dirty="0"/>
              <a:t>філософські школи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13774" y="1782306"/>
            <a:ext cx="5106026" cy="4008893"/>
          </a:xfrm>
        </p:spPr>
        <p:txBody>
          <a:bodyPr>
            <a:normAutofit/>
          </a:bodyPr>
          <a:lstStyle/>
          <a:p>
            <a:endParaRPr lang="uk-UA" dirty="0" smtClean="0"/>
          </a:p>
          <a:p>
            <a:r>
              <a:rPr lang="uk-UA" dirty="0" smtClean="0"/>
              <a:t>Веданта</a:t>
            </a:r>
          </a:p>
          <a:p>
            <a:endParaRPr lang="uk-UA" dirty="0"/>
          </a:p>
          <a:p>
            <a:r>
              <a:rPr lang="uk-UA" dirty="0" err="1" smtClean="0"/>
              <a:t>Міманса</a:t>
            </a:r>
            <a:endParaRPr lang="uk-UA" dirty="0" smtClean="0"/>
          </a:p>
          <a:p>
            <a:endParaRPr lang="uk-UA" dirty="0"/>
          </a:p>
          <a:p>
            <a:r>
              <a:rPr lang="uk-UA" dirty="0" err="1" smtClean="0"/>
              <a:t>Вайшешика</a:t>
            </a:r>
            <a:endParaRPr lang="uk-UA" dirty="0" smtClean="0"/>
          </a:p>
          <a:p>
            <a:endParaRPr lang="uk-UA" dirty="0"/>
          </a:p>
          <a:p>
            <a:r>
              <a:rPr lang="uk-UA" dirty="0" err="1"/>
              <a:t>Санкг'я</a:t>
            </a:r>
            <a:r>
              <a:rPr lang="uk-UA" dirty="0"/>
              <a:t> 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4"/>
          </p:nvPr>
        </p:nvSpPr>
        <p:spPr>
          <a:xfrm>
            <a:off x="6172200" y="1534332"/>
            <a:ext cx="5105400" cy="4256867"/>
          </a:xfrm>
        </p:spPr>
        <p:txBody>
          <a:bodyPr/>
          <a:lstStyle/>
          <a:p>
            <a:pPr marL="0" indent="0" algn="ctr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ідеї:</a:t>
            </a:r>
            <a:endParaRPr lang="uk-UA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557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/>
              <a:t>некласичні філософські школи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2712829" cy="3424107"/>
          </a:xfrm>
        </p:spPr>
        <p:txBody>
          <a:bodyPr/>
          <a:lstStyle/>
          <a:p>
            <a:r>
              <a:rPr lang="uk-UA" dirty="0" err="1" smtClean="0"/>
              <a:t>Чарвака-локаята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Буддизм</a:t>
            </a:r>
          </a:p>
          <a:p>
            <a:endParaRPr lang="uk-UA" dirty="0" smtClean="0"/>
          </a:p>
          <a:p>
            <a:r>
              <a:rPr lang="uk-UA" dirty="0" smtClean="0"/>
              <a:t>Джайнізм </a:t>
            </a: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4"/>
          </p:nvPr>
        </p:nvSpPr>
        <p:spPr>
          <a:xfrm>
            <a:off x="6172200" y="1751308"/>
            <a:ext cx="5105400" cy="4039891"/>
          </a:xfrm>
        </p:spPr>
        <p:txBody>
          <a:bodyPr/>
          <a:lstStyle/>
          <a:p>
            <a:pPr marL="0" indent="0" algn="ctr">
              <a:buNone/>
            </a:pPr>
            <a:r>
              <a:rPr lang="uk-UA" b="1" i="1" dirty="0" smtClean="0"/>
              <a:t>Основні ідеї:</a:t>
            </a:r>
            <a:endParaRPr lang="uk-UA" b="1" i="1" dirty="0"/>
          </a:p>
        </p:txBody>
      </p:sp>
    </p:spTree>
    <p:extLst>
      <p:ext uri="{BB962C8B-B14F-4D97-AF65-F5344CB8AC3E}">
        <p14:creationId xmlns:p14="http://schemas.microsoft.com/office/powerpoint/2010/main" val="1297769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Стародавній Китай (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V-I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 до н.е.)</a:t>
            </a:r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конфуціанство</a:t>
            </a: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Моїзм</a:t>
            </a:r>
            <a:endParaRPr lang="uk-UA" sz="2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легізм</a:t>
            </a:r>
            <a:endParaRPr lang="uk-UA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даосизм</a:t>
            </a: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53543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939847"/>
              </p:ext>
            </p:extLst>
          </p:nvPr>
        </p:nvGraphicFramePr>
        <p:xfrm>
          <a:off x="836906" y="719666"/>
          <a:ext cx="10802320" cy="5557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5297"/>
                <a:gridCol w="3192651"/>
                <a:gridCol w="5734372"/>
              </a:tblGrid>
              <a:tr h="1111430">
                <a:tc>
                  <a:txBody>
                    <a:bodyPr/>
                    <a:lstStyle/>
                    <a:p>
                      <a:pPr algn="ctr"/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 виникнення, засновник (якщо є)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Основні ідеї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114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Конфуціанство</a:t>
                      </a:r>
                      <a:r>
                        <a:rPr lang="en-US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11114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Даосизм</a:t>
                      </a:r>
                      <a:r>
                        <a:rPr lang="en-US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11114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Моїзм</a:t>
                      </a:r>
                      <a:endParaRPr lang="uk-UA" sz="20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11114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Легізм</a:t>
                      </a:r>
                      <a:r>
                        <a:rPr lang="en-US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391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5894655"/>
              </p:ext>
            </p:extLst>
          </p:nvPr>
        </p:nvGraphicFramePr>
        <p:xfrm>
          <a:off x="805912" y="495947"/>
          <a:ext cx="10569843" cy="622776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37327"/>
                <a:gridCol w="4691328"/>
                <a:gridCol w="5441188"/>
              </a:tblGrid>
              <a:tr h="4115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Філософія Стародавнього Сходу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Антична філософія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871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1.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Нечітке розмежування між міфологією і філософією, релігією і філософією (буддизм, даосизм, конфуціанство).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Філософія не розчинялася в релігії. Тісний зв'язок філософії з наукою. 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871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2.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Домінування етичної (Індія) та соціально-етичної (Китай) проблематики.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Домінування вчення про світ (онтологія) і пізнання (гносеологія). Етична проблематика розглядається на окремих етапах розвитку і не в усіх системах.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871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3. 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Суб'єкт філософування – не особа, а філософська школа.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Суб'єкт філософування – окремий мислитель. Школи – виняток. Школа – це не просто коментування поглядів учителя, а розвиток, зміна ідей.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248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4.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Інтравертна філософія (спрямована на оволодінням внутрішнім світом). Звідси вчення про медитації, практики морального самовдосконалення тощо.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Екстравертна</a:t>
                      </a:r>
                      <a:r>
                        <a:rPr lang="uk-UA" sz="2000" dirty="0">
                          <a:effectLst/>
                        </a:rPr>
                        <a:t> філософія (спрямована на оволодіння зовнішнім світом). Звідси зв'язок: філософія-наука-техніка.</a:t>
                      </a:r>
                      <a:endParaRPr lang="uk-UA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8647262"/>
      </p:ext>
    </p:extLst>
  </p:cSld>
  <p:clrMapOvr>
    <a:masterClrMapping/>
  </p:clrMapOvr>
</p:sld>
</file>

<file path=ppt/theme/theme1.xml><?xml version="1.0" encoding="utf-8"?>
<a:theme xmlns:a="http://schemas.openxmlformats.org/drawingml/2006/main" name="Краплинка">
  <a:themeElements>
    <a:clrScheme name="Краплинка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Краплинк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раплинка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TM04033925[[fn=Краплинка]]</Template>
  <TotalTime>469</TotalTime>
  <Words>2438</Words>
  <Application>Microsoft Office PowerPoint</Application>
  <PresentationFormat>Широкий екран</PresentationFormat>
  <Paragraphs>244</Paragraphs>
  <Slides>30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30</vt:i4>
      </vt:variant>
    </vt:vector>
  </HeadingPairs>
  <TitlesOfParts>
    <vt:vector size="35" baseType="lpstr">
      <vt:lpstr>Arial</vt:lpstr>
      <vt:lpstr>Calibri</vt:lpstr>
      <vt:lpstr>Times New Roman</vt:lpstr>
      <vt:lpstr>Tw Cen MT</vt:lpstr>
      <vt:lpstr>Краплинка</vt:lpstr>
      <vt:lpstr>Філософія Стародавнього Світу</vt:lpstr>
      <vt:lpstr>Презентація PowerPoint</vt:lpstr>
      <vt:lpstr>Філософія Стародавнього Сходу</vt:lpstr>
      <vt:lpstr>Стародавня Індія (VI-ІI ст. до н.е.)</vt:lpstr>
      <vt:lpstr> класичні філософські школи : </vt:lpstr>
      <vt:lpstr>некласичні філософські школи</vt:lpstr>
      <vt:lpstr>Стародавній Китай (V-I ст. до н.е.)</vt:lpstr>
      <vt:lpstr>Презентація PowerPoint</vt:lpstr>
      <vt:lpstr>Презентація PowerPoint</vt:lpstr>
      <vt:lpstr>Філософія античності Поділяється на три періоди:</vt:lpstr>
      <vt:lpstr>Презентація PowerPoint</vt:lpstr>
      <vt:lpstr>До сократівський період : натурфілософія (VI-V ст. до н.е.)</vt:lpstr>
      <vt:lpstr>Мілетська школа </vt:lpstr>
      <vt:lpstr>Мілетська школа</vt:lpstr>
      <vt:lpstr>Піфагореїзм – напрям у давньогрецькій філософії, який абсолютизував та обожнював поняття числа і проголошував його першоосновою світу та сутністю речей. Перша ідеалістична школа </vt:lpstr>
      <vt:lpstr>Геракліт (544-483 до н.е.). </vt:lpstr>
      <vt:lpstr>Елейська школа: Ксенофан, Парменід, Зенон</vt:lpstr>
      <vt:lpstr>Парменід (540(520)-450 до н.е.) </vt:lpstr>
      <vt:lpstr>Зенон (бл.490-бл.430 до н.е.)</vt:lpstr>
      <vt:lpstr>Два способи розуміння буття</vt:lpstr>
      <vt:lpstr>Атомістична школа  (Левкіпп (Vст. До н.е.) і ДемокрИт (бл. 460-бл. 370 до н.е.))</vt:lpstr>
      <vt:lpstr>Презентація PowerPoint</vt:lpstr>
      <vt:lpstr>Софісти (з давньогрецької – "мудреці") – ідеологи давньогрецької демократії. Протагор, Горгій, Антифонт, Продік, Гіппій, Лікофрон.</vt:lpstr>
      <vt:lpstr>софісти</vt:lpstr>
      <vt:lpstr>У боротьбі з софістами розвивалися філософські погляди Сократа, Платона та Аристотеля</vt:lpstr>
      <vt:lpstr>Сократ (469-399 до н.е.)</vt:lpstr>
      <vt:lpstr>сократ</vt:lpstr>
      <vt:lpstr>Платон </vt:lpstr>
      <vt:lpstr>Аристотель (384-322 рр. до н.е.)</vt:lpstr>
      <vt:lpstr>Презентація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Admin</dc:creator>
  <cp:lastModifiedBy>Admin</cp:lastModifiedBy>
  <cp:revision>44</cp:revision>
  <dcterms:created xsi:type="dcterms:W3CDTF">2022-09-01T19:59:16Z</dcterms:created>
  <dcterms:modified xsi:type="dcterms:W3CDTF">2024-02-20T11:27:12Z</dcterms:modified>
</cp:coreProperties>
</file>