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374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099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5006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0687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136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8418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175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631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63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321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7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87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91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788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942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775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428E5-5E69-43AF-AC21-6B69B4982768}" type="datetimeFigureOut">
              <a:rPr lang="uk-UA" smtClean="0"/>
              <a:t>03.12.2024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2192E8-BC53-4865-9D96-1355B875D81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522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7103"/>
            <a:ext cx="8596668" cy="5154259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/>
              <a:t>Тема 8.Розвиток </a:t>
            </a:r>
            <a:r>
              <a:rPr lang="ru-RU" sz="2400" b="1" dirty="0" err="1"/>
              <a:t>банківської</a:t>
            </a:r>
            <a:r>
              <a:rPr lang="ru-RU" sz="2400" b="1" dirty="0"/>
              <a:t> </a:t>
            </a:r>
            <a:r>
              <a:rPr lang="ru-RU" sz="2400" b="1" dirty="0" err="1"/>
              <a:t>системи</a:t>
            </a:r>
            <a:r>
              <a:rPr lang="ru-RU" sz="2400" b="1" dirty="0"/>
              <a:t> в </a:t>
            </a:r>
            <a:r>
              <a:rPr lang="ru-RU" sz="2400" b="1" dirty="0" err="1"/>
              <a:t>контексті</a:t>
            </a:r>
            <a:r>
              <a:rPr lang="ru-RU" sz="2400" b="1" dirty="0"/>
              <a:t> </a:t>
            </a:r>
            <a:r>
              <a:rPr lang="ru-RU" sz="2400" b="1" dirty="0" err="1"/>
              <a:t>становлення</a:t>
            </a:r>
            <a:r>
              <a:rPr lang="ru-RU" sz="2400" b="1" dirty="0"/>
              <a:t> </a:t>
            </a:r>
            <a:r>
              <a:rPr lang="ru-RU" sz="2400" b="1" dirty="0" err="1"/>
              <a:t>світової</a:t>
            </a:r>
            <a:r>
              <a:rPr lang="ru-RU" sz="2400" b="1" dirty="0"/>
              <a:t> </a:t>
            </a:r>
            <a:r>
              <a:rPr lang="ru-RU" sz="2400" b="1" dirty="0" err="1"/>
              <a:t>валютної</a:t>
            </a:r>
            <a:r>
              <a:rPr lang="ru-RU" sz="2400" b="1" dirty="0"/>
              <a:t> </a:t>
            </a:r>
            <a:r>
              <a:rPr lang="ru-RU" sz="2400" b="1" dirty="0" err="1" smtClean="0"/>
              <a:t>системи</a:t>
            </a:r>
            <a:endParaRPr lang="ru-RU" sz="2400" b="1" dirty="0" smtClean="0"/>
          </a:p>
          <a:p>
            <a:pPr marL="0" indent="0">
              <a:buNone/>
            </a:pPr>
            <a:endParaRPr lang="ru-RU" dirty="0"/>
          </a:p>
          <a:p>
            <a:r>
              <a:rPr lang="uk-UA" sz="2000" dirty="0"/>
              <a:t>1. Валютні системи, їх суть та складові елементи</a:t>
            </a:r>
            <a:endParaRPr lang="ru-RU" sz="2000" dirty="0"/>
          </a:p>
          <a:p>
            <a:r>
              <a:rPr lang="uk-UA" sz="2000" dirty="0"/>
              <a:t>2</a:t>
            </a:r>
            <a:r>
              <a:rPr lang="uk-UA" sz="2000" dirty="0" smtClean="0"/>
              <a:t>. Паризька </a:t>
            </a:r>
            <a:r>
              <a:rPr lang="uk-UA" sz="2000" dirty="0"/>
              <a:t>валютна система.</a:t>
            </a:r>
            <a:endParaRPr lang="ru-RU" sz="2000" dirty="0"/>
          </a:p>
          <a:p>
            <a:r>
              <a:rPr lang="uk-UA" sz="2000" dirty="0"/>
              <a:t>3. Генуезька валютна система.</a:t>
            </a:r>
            <a:endParaRPr lang="ru-RU" sz="2000" dirty="0"/>
          </a:p>
          <a:p>
            <a:r>
              <a:rPr lang="uk-UA" sz="2000" dirty="0"/>
              <a:t>4. </a:t>
            </a:r>
            <a:r>
              <a:rPr lang="uk-UA" sz="2000" dirty="0" err="1"/>
              <a:t>Бреттон-Вудська</a:t>
            </a:r>
            <a:r>
              <a:rPr lang="uk-UA" sz="2000" dirty="0"/>
              <a:t> валютна система.</a:t>
            </a:r>
            <a:endParaRPr lang="ru-RU" sz="2000" dirty="0"/>
          </a:p>
          <a:p>
            <a:r>
              <a:rPr lang="uk-UA" sz="2000" dirty="0"/>
              <a:t>5. Ямайська валютна система.</a:t>
            </a:r>
            <a:endParaRPr lang="ru-RU" sz="2000" dirty="0"/>
          </a:p>
          <a:p>
            <a:r>
              <a:rPr lang="uk-UA" sz="2000" dirty="0"/>
              <a:t>6. Європейська валютна система.</a:t>
            </a:r>
            <a:endParaRPr lang="ru-RU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435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9244588" cy="5841242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валютна</a:t>
            </a:r>
            <a:r>
              <a:rPr lang="ru-RU" dirty="0"/>
              <a:t> </a:t>
            </a:r>
            <a:r>
              <a:rPr lang="ru-RU" dirty="0" err="1"/>
              <a:t>ліквідність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 smtClean="0"/>
              <a:t>компоненти</a:t>
            </a:r>
            <a:r>
              <a:rPr lang="ru-RU" dirty="0"/>
              <a:t>: </a:t>
            </a:r>
          </a:p>
          <a:p>
            <a:r>
              <a:rPr lang="ru-RU" dirty="0"/>
              <a:t>1) </a:t>
            </a:r>
            <a:r>
              <a:rPr lang="ru-RU" dirty="0" err="1"/>
              <a:t>монетарне</a:t>
            </a:r>
            <a:r>
              <a:rPr lang="ru-RU" dirty="0"/>
              <a:t> золото, яке </a:t>
            </a:r>
            <a:r>
              <a:rPr lang="ru-RU" dirty="0" err="1"/>
              <a:t>знаходиться</a:t>
            </a:r>
            <a:r>
              <a:rPr lang="ru-RU" dirty="0"/>
              <a:t> в </a:t>
            </a:r>
            <a:r>
              <a:rPr lang="ru-RU" dirty="0" err="1"/>
              <a:t>розпорядженні</a:t>
            </a:r>
            <a:r>
              <a:rPr lang="ru-RU" dirty="0"/>
              <a:t> центрального банку </a:t>
            </a:r>
            <a:r>
              <a:rPr lang="ru-RU" dirty="0" err="1"/>
              <a:t>або</a:t>
            </a:r>
            <a:r>
              <a:rPr lang="ru-RU" dirty="0"/>
              <a:t> уряду </a:t>
            </a:r>
            <a:r>
              <a:rPr lang="ru-RU" dirty="0" err="1"/>
              <a:t>країни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реалізоване</a:t>
            </a:r>
            <a:r>
              <a:rPr lang="ru-RU" dirty="0"/>
              <a:t> на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smtClean="0"/>
              <a:t>ринках </a:t>
            </a:r>
            <a:r>
              <a:rPr lang="ru-RU" dirty="0"/>
              <a:t>золота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міжнародним</a:t>
            </a:r>
            <a:r>
              <a:rPr lang="ru-RU" dirty="0"/>
              <a:t> </a:t>
            </a:r>
            <a:r>
              <a:rPr lang="ru-RU" dirty="0" err="1"/>
              <a:t>організаціям</a:t>
            </a:r>
            <a:r>
              <a:rPr lang="ru-RU" dirty="0"/>
              <a:t> за </a:t>
            </a:r>
            <a:r>
              <a:rPr lang="ru-RU" dirty="0" err="1"/>
              <a:t>іноземну</a:t>
            </a:r>
            <a:r>
              <a:rPr lang="ru-RU" dirty="0"/>
              <a:t> валюту; </a:t>
            </a:r>
          </a:p>
          <a:p>
            <a:r>
              <a:rPr lang="ru-RU" dirty="0"/>
              <a:t>2)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активи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, </a:t>
            </a:r>
            <a:r>
              <a:rPr lang="ru-RU" dirty="0" err="1" smtClean="0"/>
              <a:t>банківських</a:t>
            </a:r>
            <a:r>
              <a:rPr lang="ru-RU" dirty="0" smtClean="0"/>
              <a:t> </a:t>
            </a:r>
            <a:r>
              <a:rPr lang="ru-RU" dirty="0" err="1"/>
              <a:t>депозитів</a:t>
            </a:r>
            <a:r>
              <a:rPr lang="ru-RU" dirty="0"/>
              <a:t>,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акцій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активи</a:t>
            </a:r>
            <a:r>
              <a:rPr lang="ru-RU" dirty="0"/>
              <a:t> 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резервних</a:t>
            </a:r>
            <a:r>
              <a:rPr lang="ru-RU" dirty="0"/>
              <a:t> </a:t>
            </a:r>
            <a:r>
              <a:rPr lang="ru-RU" dirty="0" err="1" smtClean="0"/>
              <a:t>активів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; </a:t>
            </a:r>
          </a:p>
          <a:p>
            <a:r>
              <a:rPr lang="ru-RU" dirty="0"/>
              <a:t>3) </a:t>
            </a:r>
            <a:r>
              <a:rPr lang="ru-RU" dirty="0" err="1"/>
              <a:t>розрахунки</a:t>
            </a:r>
            <a:r>
              <a:rPr lang="ru-RU" dirty="0"/>
              <a:t> в СПЗ та </a:t>
            </a:r>
            <a:r>
              <a:rPr lang="ru-RU" dirty="0" err="1"/>
              <a:t>євро</a:t>
            </a:r>
            <a:r>
              <a:rPr lang="ru-RU" dirty="0"/>
              <a:t>; </a:t>
            </a:r>
          </a:p>
          <a:p>
            <a:r>
              <a:rPr lang="ru-RU" dirty="0"/>
              <a:t>4) </a:t>
            </a:r>
            <a:r>
              <a:rPr lang="ru-RU" dirty="0" err="1"/>
              <a:t>резервна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 в МВФ, </a:t>
            </a:r>
            <a:r>
              <a:rPr lang="ru-RU" dirty="0" err="1"/>
              <a:t>тобто</a:t>
            </a:r>
            <a:r>
              <a:rPr lang="ru-RU" dirty="0"/>
              <a:t> сума </a:t>
            </a:r>
            <a:r>
              <a:rPr lang="ru-RU" dirty="0" err="1"/>
              <a:t>резервної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в </a:t>
            </a:r>
            <a:r>
              <a:rPr lang="ru-RU" dirty="0" err="1"/>
              <a:t>капіталі</a:t>
            </a:r>
            <a:r>
              <a:rPr lang="ru-RU" dirty="0"/>
              <a:t> МВФ (</a:t>
            </a:r>
            <a:r>
              <a:rPr lang="ru-RU" dirty="0" err="1"/>
              <a:t>складає</a:t>
            </a:r>
            <a:r>
              <a:rPr lang="ru-RU" dirty="0"/>
              <a:t> 25 % </a:t>
            </a:r>
            <a:r>
              <a:rPr lang="ru-RU" dirty="0" err="1"/>
              <a:t>квоти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в </a:t>
            </a:r>
            <a:r>
              <a:rPr lang="ru-RU" dirty="0" err="1"/>
              <a:t>капіталі</a:t>
            </a:r>
            <a:r>
              <a:rPr lang="ru-RU" dirty="0"/>
              <a:t> фонду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/>
              <a:t>Режим валютного ринку і ринку золота є </a:t>
            </a:r>
            <a:r>
              <a:rPr lang="ru-RU" dirty="0" err="1"/>
              <a:t>об’єктом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і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</a:p>
          <a:p>
            <a:r>
              <a:rPr lang="ru-RU" dirty="0" err="1"/>
              <a:t>Валютний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купівлі</a:t>
            </a:r>
            <a:r>
              <a:rPr lang="ru-RU" dirty="0"/>
              <a:t>-продажу </a:t>
            </a:r>
            <a:r>
              <a:rPr lang="ru-RU" dirty="0" err="1"/>
              <a:t>іноземних</a:t>
            </a:r>
            <a:r>
              <a:rPr lang="ru-RU" dirty="0"/>
              <a:t> валют,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,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деривативів</a:t>
            </a:r>
            <a:r>
              <a:rPr lang="ru-RU" dirty="0"/>
              <a:t>,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де </a:t>
            </a:r>
            <a:r>
              <a:rPr lang="ru-RU" dirty="0" err="1"/>
              <a:t>цінами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72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080815" cy="5841242"/>
          </a:xfrm>
        </p:spPr>
        <p:txBody>
          <a:bodyPr>
            <a:normAutofit/>
          </a:bodyPr>
          <a:lstStyle/>
          <a:p>
            <a:r>
              <a:rPr lang="uk-UA" dirty="0"/>
              <a:t>2.Паризька валютна система.</a:t>
            </a:r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світовою</a:t>
            </a:r>
            <a:r>
              <a:rPr lang="ru-RU" dirty="0"/>
              <a:t> валютною системою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smtClean="0"/>
              <a:t>система,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спиралася</a:t>
            </a:r>
            <a:r>
              <a:rPr lang="ru-RU" dirty="0"/>
              <a:t> на </a:t>
            </a:r>
            <a:r>
              <a:rPr lang="ru-RU" dirty="0" err="1"/>
              <a:t>єдині</a:t>
            </a:r>
            <a:r>
              <a:rPr lang="ru-RU" dirty="0"/>
              <a:t> правила </a:t>
            </a:r>
            <a:r>
              <a:rPr lang="ru-RU" dirty="0" err="1"/>
              <a:t>обігу</a:t>
            </a:r>
            <a:r>
              <a:rPr lang="ru-RU" dirty="0"/>
              <a:t> золотого грошового </a:t>
            </a:r>
            <a:r>
              <a:rPr lang="ru-RU" dirty="0" smtClean="0"/>
              <a:t>товару. Вона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золотого стандарту.</a:t>
            </a:r>
          </a:p>
          <a:p>
            <a:r>
              <a:rPr lang="ru-RU" dirty="0"/>
              <a:t>Початок золотого стандарту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покладений</a:t>
            </a:r>
            <a:r>
              <a:rPr lang="ru-RU" dirty="0"/>
              <a:t> Банком </a:t>
            </a:r>
            <a:r>
              <a:rPr lang="ru-RU" dirty="0" err="1"/>
              <a:t>Англії</a:t>
            </a:r>
            <a:r>
              <a:rPr lang="ru-RU" dirty="0"/>
              <a:t> </a:t>
            </a:r>
            <a:r>
              <a:rPr lang="ru-RU" dirty="0" smtClean="0"/>
              <a:t>в 1821 </a:t>
            </a:r>
            <a:r>
              <a:rPr lang="ru-RU" dirty="0"/>
              <a:t>р. </a:t>
            </a:r>
            <a:r>
              <a:rPr lang="ru-RU" dirty="0" err="1"/>
              <a:t>Юридично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система </a:t>
            </a:r>
            <a:r>
              <a:rPr lang="ru-RU" dirty="0" err="1"/>
              <a:t>була</a:t>
            </a:r>
            <a:r>
              <a:rPr lang="ru-RU" dirty="0"/>
              <a:t> оформлена </a:t>
            </a:r>
            <a:r>
              <a:rPr lang="ru-RU" dirty="0" err="1" smtClean="0"/>
              <a:t>міждержавною</a:t>
            </a:r>
            <a:r>
              <a:rPr lang="ru-RU" dirty="0" smtClean="0"/>
              <a:t> </a:t>
            </a:r>
            <a:r>
              <a:rPr lang="ru-RU" dirty="0" err="1" smtClean="0"/>
              <a:t>угодою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Паризькій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в 1867 р.,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визнало</a:t>
            </a:r>
            <a:r>
              <a:rPr lang="ru-RU" dirty="0"/>
              <a:t> </a:t>
            </a:r>
            <a:r>
              <a:rPr lang="ru-RU" dirty="0" smtClean="0"/>
              <a:t>золото </a:t>
            </a:r>
            <a:r>
              <a:rPr lang="ru-RU" dirty="0" err="1" smtClean="0"/>
              <a:t>єдиною</a:t>
            </a:r>
            <a:r>
              <a:rPr lang="ru-RU" dirty="0" smtClean="0"/>
              <a:t> </a:t>
            </a:r>
            <a:r>
              <a:rPr lang="ru-RU" dirty="0"/>
              <a:t>формою </a:t>
            </a:r>
            <a:r>
              <a:rPr lang="ru-RU" dirty="0" err="1"/>
              <a:t>світових</a:t>
            </a:r>
            <a:r>
              <a:rPr lang="ru-RU" dirty="0"/>
              <a:t> грошей. </a:t>
            </a:r>
            <a:r>
              <a:rPr lang="ru-RU" dirty="0" err="1"/>
              <a:t>Тобто</a:t>
            </a:r>
            <a:r>
              <a:rPr lang="ru-RU" dirty="0"/>
              <a:t> за системою «золотого стандарту»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фіксований</a:t>
            </a:r>
            <a:r>
              <a:rPr lang="ru-RU" dirty="0"/>
              <a:t>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англійський</a:t>
            </a:r>
            <a:r>
              <a:rPr lang="ru-RU" dirty="0"/>
              <a:t> ф. ст. </a:t>
            </a:r>
            <a:r>
              <a:rPr lang="ru-RU" dirty="0" smtClean="0"/>
              <a:t>з 1821 </a:t>
            </a:r>
            <a:r>
              <a:rPr lang="ru-RU" dirty="0"/>
              <a:t>р.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дорівнював</a:t>
            </a:r>
            <a:r>
              <a:rPr lang="ru-RU" dirty="0"/>
              <a:t> 7,322385 г золота, 1 </a:t>
            </a: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/>
              <a:t>марка — 0,385422 г золота (з 1873 р.). </a:t>
            </a:r>
            <a:r>
              <a:rPr lang="ru-RU" dirty="0" err="1"/>
              <a:t>валютний</a:t>
            </a:r>
            <a:r>
              <a:rPr lang="ru-RU" dirty="0"/>
              <a:t> курс </a:t>
            </a:r>
            <a:r>
              <a:rPr lang="ru-RU" dirty="0" err="1"/>
              <a:t>визначався</a:t>
            </a:r>
            <a:r>
              <a:rPr lang="ru-RU" dirty="0"/>
              <a:t> </a:t>
            </a:r>
            <a:r>
              <a:rPr lang="ru-RU" dirty="0" err="1" smtClean="0"/>
              <a:t>відношенням</a:t>
            </a:r>
            <a:r>
              <a:rPr lang="ru-RU" dirty="0" smtClean="0"/>
              <a:t> </a:t>
            </a:r>
            <a:r>
              <a:rPr lang="ru-RU" dirty="0"/>
              <a:t>золотого </a:t>
            </a:r>
            <a:r>
              <a:rPr lang="ru-RU" dirty="0" err="1"/>
              <a:t>вмісту</a:t>
            </a:r>
            <a:r>
              <a:rPr lang="ru-RU" dirty="0"/>
              <a:t> валют. У </a:t>
            </a:r>
            <a:r>
              <a:rPr lang="ru-RU" dirty="0" err="1"/>
              <a:t>нашому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— 1:20,3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Золотий</a:t>
            </a:r>
            <a:r>
              <a:rPr lang="ru-RU" dirty="0" smtClean="0"/>
              <a:t> </a:t>
            </a:r>
            <a:r>
              <a:rPr lang="ru-RU" dirty="0"/>
              <a:t>стандарт </a:t>
            </a:r>
            <a:r>
              <a:rPr lang="ru-RU" dirty="0" err="1"/>
              <a:t>ґрунтувався</a:t>
            </a:r>
            <a:r>
              <a:rPr lang="ru-RU" dirty="0"/>
              <a:t> на таких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 smtClean="0"/>
              <a:t>прин</a:t>
            </a:r>
            <a:r>
              <a:rPr lang="uk-UA" dirty="0" err="1" smtClean="0"/>
              <a:t>ципах</a:t>
            </a:r>
            <a:r>
              <a:rPr lang="uk-UA" dirty="0"/>
              <a:t>:</a:t>
            </a:r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/>
              <a:t>основою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золотомонетний</a:t>
            </a:r>
            <a:r>
              <a:rPr lang="ru-RU" dirty="0"/>
              <a:t> стандарт;</a:t>
            </a:r>
          </a:p>
          <a:p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/>
              <a:t>валюта мала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. Курс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smtClean="0"/>
              <a:t>валют </a:t>
            </a:r>
            <a:r>
              <a:rPr lang="ru-RU" dirty="0" err="1" smtClean="0"/>
              <a:t>жорстко</a:t>
            </a:r>
            <a:r>
              <a:rPr lang="ru-RU" dirty="0" smtClean="0"/>
              <a:t> </a:t>
            </a:r>
            <a:r>
              <a:rPr lang="ru-RU" dirty="0" err="1"/>
              <a:t>прив’язувався</a:t>
            </a:r>
            <a:r>
              <a:rPr lang="ru-RU" dirty="0"/>
              <a:t> до золота і через </a:t>
            </a:r>
            <a:r>
              <a:rPr lang="ru-RU" dirty="0" err="1"/>
              <a:t>золотий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 smtClean="0"/>
              <a:t>валюти</a:t>
            </a:r>
            <a:r>
              <a:rPr lang="ru-RU" dirty="0"/>
              <a:t> </a:t>
            </a:r>
            <a:r>
              <a:rPr lang="ru-RU" dirty="0" err="1" smtClean="0"/>
              <a:t>співвідносився</a:t>
            </a:r>
            <a:r>
              <a:rPr lang="ru-RU" dirty="0" smtClean="0"/>
              <a:t> </a:t>
            </a:r>
            <a:r>
              <a:rPr lang="ru-RU" dirty="0"/>
              <a:t>один з одним за твердим </a:t>
            </a:r>
            <a:r>
              <a:rPr lang="ru-RU" dirty="0" err="1"/>
              <a:t>валютним</a:t>
            </a:r>
            <a:r>
              <a:rPr lang="ru-RU" dirty="0"/>
              <a:t> курсом. </a:t>
            </a:r>
            <a:r>
              <a:rPr lang="ru-RU" dirty="0" err="1"/>
              <a:t>Від</a:t>
            </a:r>
            <a:r>
              <a:rPr lang="ru-RU" dirty="0"/>
              <a:t>-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224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299179" cy="584124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Золотомонетний стандарт базувався на безпосередньому зв’язку із золотом. За цією системою: </a:t>
            </a:r>
          </a:p>
          <a:p>
            <a:r>
              <a:rPr lang="uk-UA" dirty="0" smtClean="0"/>
              <a:t>валюти вільно конвертувались у золото; </a:t>
            </a:r>
          </a:p>
          <a:p>
            <a:r>
              <a:rPr lang="uk-UA" dirty="0" smtClean="0"/>
              <a:t>- зливки золота мали можливість вільно обмінюватися на монети; </a:t>
            </a:r>
          </a:p>
          <a:p>
            <a:r>
              <a:rPr lang="uk-UA" dirty="0" smtClean="0"/>
              <a:t>- золото вільно експортувалося, імпортувалося та продавалося на міжнародних ринках, тобто ринки золота та валютні ринки були взаємозалежними;</a:t>
            </a:r>
          </a:p>
          <a:p>
            <a:r>
              <a:rPr lang="uk-UA" dirty="0" smtClean="0"/>
              <a:t> - всі країни підтримували жорстке співвідношення між своїми запасами золота і кількістю грошей в обігу. </a:t>
            </a:r>
          </a:p>
          <a:p>
            <a:pPr marL="0" indent="0">
              <a:buNone/>
            </a:pPr>
            <a:r>
              <a:rPr lang="uk-UA" dirty="0" smtClean="0"/>
              <a:t>Валютний курс коливався у досить вузьких межах, тому систему золотого стандарту визнають як валютну систему з фіксованими курсами. Органи валютного контролю проводили політику регулювання, яка дозволяла забезпечити стабільність валюти та рівновагу платіжного балансу. Міжнародні розрахунки золотомонетного стандарту здійснювалися в основному шляхом використання перевідних векселів, які виписувалися у національній валюті, переважно в англійській. Золото використовувалося лише для оплати пасивного сальдо платіжного балансу країни. Вже наприкінці ХІХ ст. частка золота у грошовій масі суттєво зменшилось і поступово розмінні кредитні гроші витіснили золото з обігу. На початку першої світової війни золотомонетний стандарт себе вичерпав, оскільки перестав відповідати масштабам господарчих </a:t>
            </a:r>
            <a:r>
              <a:rPr lang="uk-UA" dirty="0" err="1" smtClean="0"/>
              <a:t>зв’язків</a:t>
            </a:r>
            <a:r>
              <a:rPr lang="uk-UA" dirty="0" smtClean="0"/>
              <a:t>, які зросли, та умовам регулювання ринкової економіки.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065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804148" cy="60732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/>
              <a:t>3. Генуезька валютна система.</a:t>
            </a:r>
            <a:endParaRPr lang="ru-RU" b="1" dirty="0"/>
          </a:p>
          <a:p>
            <a:r>
              <a:rPr lang="uk-UA" dirty="0" smtClean="0"/>
              <a:t>Друга світова валютна система юридично була оформлена у 1922 р. міждержавною умовою Генуезької міжнародної економічної конференції. </a:t>
            </a:r>
          </a:p>
          <a:p>
            <a:pPr marL="0" indent="0">
              <a:buNone/>
            </a:pPr>
            <a:r>
              <a:rPr lang="uk-UA" dirty="0" smtClean="0"/>
              <a:t>В її основу було покладено золото-девізний (золотовалютний) стандарт, що базувався на золоті та провідних валютах, які конвертувалися у золото. До характерних рис Генуезької валютної системи належали такі:</a:t>
            </a:r>
          </a:p>
          <a:p>
            <a:r>
              <a:rPr lang="uk-UA" dirty="0" smtClean="0"/>
              <a:t> 1) основою системи виступали золото та девізи (іноземні валюти). Резервною валютою були названі валюти, які в будь-який час можна було обміняти на золото. Такому критерію на той час (у 1922 р.) відповідав фунт стерлінгів, французький франк і долар США. На </a:t>
            </a:r>
            <a:r>
              <a:rPr lang="uk-UA" dirty="0" err="1" smtClean="0"/>
              <a:t>золотодевізному</a:t>
            </a:r>
            <a:r>
              <a:rPr lang="uk-UA" dirty="0" smtClean="0"/>
              <a:t> стандарті базувалися грошові системи 30 країн; </a:t>
            </a:r>
          </a:p>
          <a:p>
            <a:r>
              <a:rPr lang="uk-UA" dirty="0" smtClean="0"/>
              <a:t>2) збережені золоті </a:t>
            </a:r>
            <a:r>
              <a:rPr lang="uk-UA" dirty="0" err="1" smtClean="0"/>
              <a:t>паритети</a:t>
            </a:r>
            <a:r>
              <a:rPr lang="uk-UA" dirty="0" smtClean="0"/>
              <a:t>. Конверсію валют у золото здійснювали безпосередньо й опосередковано (через іноземні валюти) Велика Британія, США, Франція, Бельгія, Нідерланди Німеччина та ін. Однак, на відміну від золотого стандарту, валюти цих країн обмінювалися не на будь-яку кількість золота, а на золоті зливки не менш як 12,4 кг кожний; </a:t>
            </a:r>
          </a:p>
          <a:p>
            <a:r>
              <a:rPr lang="uk-UA" dirty="0" smtClean="0"/>
              <a:t>3) валютні курси вільно коливалися; </a:t>
            </a:r>
          </a:p>
          <a:p>
            <a:r>
              <a:rPr lang="uk-UA" dirty="0" smtClean="0"/>
              <a:t>4) валютне регулювання здійснювалось у формі міжнародних конференцій, нарад, активної валютної політики; </a:t>
            </a:r>
          </a:p>
          <a:p>
            <a:r>
              <a:rPr lang="uk-UA" dirty="0" smtClean="0"/>
              <a:t>5) обмін паперових грошей на золото для приватних осіб</a:t>
            </a:r>
            <a:r>
              <a:rPr lang="ru-RU" dirty="0" smtClean="0"/>
              <a:t> </a:t>
            </a:r>
            <a:r>
              <a:rPr lang="ru-RU" dirty="0"/>
              <a:t>не проводиться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4217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766918" cy="5841242"/>
          </a:xfrm>
        </p:spPr>
        <p:txBody>
          <a:bodyPr/>
          <a:lstStyle/>
          <a:p>
            <a:r>
              <a:rPr lang="uk-UA" dirty="0" smtClean="0"/>
              <a:t>Відносна валютна стабілізація в світі спостерігалася з 1922 р. по 1928 р., але вона була підірвана світовою економічною кризою 1929 — 1933 рр. У результаті кризи зазнав краху золото-девізний стандарт. Курс низки валют знизився на 50 — 84%, зросло накопичення приватними особами золота, припинилися зовнішні платежі, утворилася маса «гарячих» грошей, що стихійно переміщалася від однієї країни до іншої в пошуках одержання спекулятивного надприбутку. Це призвело до валютної війни, в якій використовувалась валютна інтервенція, валютний демпінг, валютні обмеження, валютні </a:t>
            </a:r>
            <a:r>
              <a:rPr lang="ru-RU" dirty="0" smtClean="0"/>
              <a:t>блоки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Світова</a:t>
            </a:r>
            <a:r>
              <a:rPr lang="ru-RU" dirty="0" smtClean="0"/>
              <a:t> </a:t>
            </a:r>
            <a:r>
              <a:rPr lang="ru-RU" dirty="0" err="1"/>
              <a:t>економічна</a:t>
            </a:r>
            <a:r>
              <a:rPr lang="ru-RU" dirty="0"/>
              <a:t> криза 1929-1933 </a:t>
            </a:r>
            <a:r>
              <a:rPr lang="en-US" dirty="0"/>
              <a:t>pp. </a:t>
            </a:r>
            <a:r>
              <a:rPr lang="ru-RU" dirty="0" err="1"/>
              <a:t>зашкодила</a:t>
            </a:r>
            <a:r>
              <a:rPr lang="ru-RU" dirty="0"/>
              <a:t> засадам </a:t>
            </a:r>
            <a:r>
              <a:rPr lang="ru-RU" dirty="0" err="1"/>
              <a:t>Генуезької</a:t>
            </a:r>
            <a:r>
              <a:rPr lang="ru-RU" dirty="0"/>
              <a:t> </a:t>
            </a:r>
            <a:r>
              <a:rPr lang="uk-UA" dirty="0" smtClean="0"/>
              <a:t>валютної системи. Обмін банкнот на зливки припи­нили Велика Британія та Франція. США залишилися єдиною країною, яка обмінювала національну валюту на золото. У 1937 р. світову валютну систему потрясла нова економічна криза, відбулася масова девальвація валют. На передодні другої світової війни не залишилося жодної стабільної валюти</a:t>
            </a:r>
            <a:r>
              <a:rPr lang="ru-RU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396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4. </a:t>
            </a:r>
            <a:r>
              <a:rPr lang="uk-UA" dirty="0" err="1" smtClean="0"/>
              <a:t>Бреттон-Вудська</a:t>
            </a:r>
            <a:r>
              <a:rPr lang="uk-UA" dirty="0" smtClean="0"/>
              <a:t> </a:t>
            </a:r>
            <a:r>
              <a:rPr lang="uk-UA" dirty="0"/>
              <a:t>валютна </a:t>
            </a:r>
            <a:r>
              <a:rPr lang="uk-UA" dirty="0" smtClean="0"/>
              <a:t>система</a:t>
            </a:r>
          </a:p>
          <a:p>
            <a:r>
              <a:rPr lang="ru-RU" dirty="0" smtClean="0"/>
              <a:t>На </a:t>
            </a:r>
            <a:r>
              <a:rPr lang="uk-UA" dirty="0" smtClean="0"/>
              <a:t>міжнародній конференції в </a:t>
            </a:r>
            <a:r>
              <a:rPr lang="uk-UA" dirty="0" err="1" smtClean="0"/>
              <a:t>Бреттон-Вудсі</a:t>
            </a:r>
            <a:r>
              <a:rPr lang="uk-UA" dirty="0" smtClean="0"/>
              <a:t> в 1944 р. провідні країни Заходу узгодили основні принципи </a:t>
            </a:r>
            <a:r>
              <a:rPr lang="uk-UA" dirty="0" err="1" smtClean="0"/>
              <a:t>Бреттон-Вудської</a:t>
            </a:r>
            <a:r>
              <a:rPr lang="uk-UA" dirty="0" smtClean="0"/>
              <a:t> валютної системи. Засновується міжнародна організація — Міжнародний валютний фонд (МВФ), — «зобов’язанням» якої є забезпечення нормального функціонування системи і дотримання принципів, закріплених загальною угодою. </a:t>
            </a:r>
          </a:p>
          <a:p>
            <a:r>
              <a:rPr lang="uk-UA" dirty="0" smtClean="0"/>
              <a:t>Також засновано Міжнародний банк реконструкції та розвитку (МБРР) з метою надання допомоги країнам-членам у реконструкції та розвитку їхнього господарства шляхом полегшення інвестування капіталу. </a:t>
            </a:r>
          </a:p>
          <a:p>
            <a:pPr marL="0" indent="0">
              <a:buNone/>
            </a:pPr>
            <a:r>
              <a:rPr lang="uk-UA" dirty="0" smtClean="0"/>
              <a:t>Основні принципи організації валютних відносин згідно з </a:t>
            </a:r>
            <a:r>
              <a:rPr lang="uk-UA" dirty="0" err="1" smtClean="0"/>
              <a:t>Бреттон-Вудською</a:t>
            </a:r>
            <a:r>
              <a:rPr lang="uk-UA" dirty="0" smtClean="0"/>
              <a:t> системою такі: </a:t>
            </a:r>
          </a:p>
          <a:p>
            <a:r>
              <a:rPr lang="uk-UA" dirty="0" smtClean="0"/>
              <a:t>1) ґрунтувалась на золотовалютному стандарті. Зберігалася роль золота як загального еквівалента, платіжного засобу та розрахункової одиниці в міжнародному обігу. У </a:t>
            </a:r>
            <a:r>
              <a:rPr lang="uk-UA" dirty="0" err="1" smtClean="0"/>
              <a:t>Бреттон-Вудській</a:t>
            </a:r>
            <a:r>
              <a:rPr lang="uk-UA" dirty="0" smtClean="0"/>
              <a:t> угоді було записано: «</a:t>
            </a:r>
            <a:r>
              <a:rPr lang="uk-UA" dirty="0" err="1" smtClean="0"/>
              <a:t>Паритети</a:t>
            </a:r>
            <a:r>
              <a:rPr lang="uk-UA" dirty="0" smtClean="0"/>
              <a:t> валют усіх країн-учасниць мають виражатися у золоті, яке є загальним еквівалентом, а також у доларах США за їхнім золотим вмістом на 1 липня 1944». Однак на практиці це положення не виконувалося, зв’язок усіх валют із золотом був опосередкованим (через іноземні валюти). Лише долар зберігав зовнішню конвертованість у золото і виступав як різновид світових </a:t>
            </a:r>
            <a:r>
              <a:rPr lang="ru-RU" dirty="0" smtClean="0"/>
              <a:t>грошей;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432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8"/>
            <a:ext cx="9831442" cy="59367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2) </a:t>
            </a:r>
            <a:r>
              <a:rPr lang="uk-UA" dirty="0" smtClean="0"/>
              <a:t>установлення фіксованих </a:t>
            </a:r>
            <a:r>
              <a:rPr lang="uk-UA" dirty="0" err="1" smtClean="0"/>
              <a:t>паритетів</a:t>
            </a:r>
            <a:r>
              <a:rPr lang="uk-UA" dirty="0" smtClean="0"/>
              <a:t>, погоджених в рамках МВФ, на основі яких порівнювалися і обмінювалися валюти. Щоб забезпечити відповідність реального курсу своєї валюти оголошеному паритету, кожна країна могла: </a:t>
            </a:r>
          </a:p>
          <a:p>
            <a:r>
              <a:rPr lang="uk-UA" dirty="0" smtClean="0"/>
              <a:t>- або гарантувати конвертованість своєї валюти в золото за офіційним паритетом, цей варіант обрали США, встановивши у 1945 р. такий паритет: 35 </a:t>
            </a:r>
            <a:r>
              <a:rPr lang="uk-UA" dirty="0" err="1" smtClean="0"/>
              <a:t>дол</a:t>
            </a:r>
            <a:r>
              <a:rPr lang="uk-UA" dirty="0" smtClean="0"/>
              <a:t>. за 1 унцію золота;</a:t>
            </a:r>
          </a:p>
          <a:p>
            <a:r>
              <a:rPr lang="uk-UA" dirty="0" smtClean="0"/>
              <a:t>- або підтримати на ринках курс своєї валюти по відношенню до решти в межах коливань ± 1% її паритету (вибрали решта країн). Курси валют відхилялись від своїх </a:t>
            </a:r>
            <a:r>
              <a:rPr lang="uk-UA" dirty="0" err="1" smtClean="0"/>
              <a:t>паритетів</a:t>
            </a:r>
            <a:r>
              <a:rPr lang="uk-UA" dirty="0" smtClean="0"/>
              <a:t> несуттєво, оскільки вони знаходились під державним і міждержавним впливом. МВФ контролював механізм міжнародних розрахунків, вдаючись до валютних інтервенцій, в основному в доларах США. При фундаментальних порушеннях рівноваги, за згодою з МВФ, проводились девальвації і ревальвації валют розвинутих країн;</a:t>
            </a:r>
          </a:p>
          <a:p>
            <a:r>
              <a:rPr lang="uk-UA" dirty="0" smtClean="0"/>
              <a:t>3) вільна конвертованість валют, свобода і багатосторонність платежів за поточними операціями;</a:t>
            </a:r>
          </a:p>
          <a:p>
            <a:r>
              <a:rPr lang="uk-UA" dirty="0" smtClean="0"/>
              <a:t>4) заборона вільної (приватної) купівлі-продажу золота. </a:t>
            </a:r>
            <a:r>
              <a:rPr lang="uk-UA" dirty="0" err="1" smtClean="0"/>
              <a:t>Бреттон-Вудський</a:t>
            </a:r>
            <a:r>
              <a:rPr lang="uk-UA" dirty="0" smtClean="0"/>
              <a:t> режим діяв протягом майже 30 років. Це були роки відновлення економіки країн Західної Європи та Японії, «економічного дива», відносно помірних темпів інфляції в промислово розвинутих країнах.</a:t>
            </a:r>
          </a:p>
          <a:p>
            <a:pPr marL="0" indent="0">
              <a:buNone/>
            </a:pPr>
            <a:r>
              <a:rPr lang="uk-UA" dirty="0" smtClean="0"/>
              <a:t> Однак в міру зростання світової економіки, посилення конкурентної боротьби, наростання інфляції, різкого збільшення обсягу фінансових операцій, не пов’язаних з конкретними зовнішньоторговельними угодами, а також у зв’язку з кризою ключової валюти системи — долара США, </a:t>
            </a:r>
            <a:r>
              <a:rPr lang="uk-UA" dirty="0" err="1" smtClean="0"/>
              <a:t>Бреттон-Вудська</a:t>
            </a:r>
            <a:r>
              <a:rPr lang="uk-UA" dirty="0" smtClean="0"/>
              <a:t> валютна система дедалі менше задовольняла потреби міжнародної торгівлі і руху капіталу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5308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9708612" cy="5841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5. Ямайська валютна система.</a:t>
            </a:r>
            <a:endParaRPr lang="ru-RU" dirty="0"/>
          </a:p>
          <a:p>
            <a:r>
              <a:rPr lang="uk-UA" dirty="0" smtClean="0"/>
              <a:t>Ямайською системою передбачалося скасування золота як офіційного міжнародного розрахункового засобу та міри вартості. </a:t>
            </a:r>
          </a:p>
          <a:p>
            <a:r>
              <a:rPr lang="uk-UA" dirty="0" smtClean="0"/>
              <a:t>Була скасована офіційна ціна золота й почалась його демонетизація тобто позбавлення золота функції грошей. Золото могло бути національним резервним засобом, але всі розрахунки між МВФ і національними валютними установами здійснювалися лише в СДР. </a:t>
            </a:r>
          </a:p>
          <a:p>
            <a:r>
              <a:rPr lang="uk-UA" dirty="0" smtClean="0"/>
              <a:t>Перехід від золотовалютного стандарту до нової системи валютних відносин зайняв декілька років. Після першого істотного кроку — припинення обміну доларів на золото — сталися такі події. В березні 1973 р. були введені плаваючі валютні курси. З 1974 р. всі провідні валюти (долар, фунт стерлінгів, німецька марка, єна, французький франк) вже вільно плавали по відношенню один до одного. В тому ж році «Спеціальні права запозичення» — «кошик СПЗ» став новим еталоном цінності валют. </a:t>
            </a:r>
          </a:p>
          <a:p>
            <a:r>
              <a:rPr lang="uk-UA" dirty="0" smtClean="0"/>
              <a:t>В 1976 р. МВФ ухвалив рішення відмовитись від фіксації офіційної ціни золота, припинивши операції з ним в рамках МВФ, надавши право національним валютним органам розпоряджатися власним золотом на свій розсуд. І нарешті, у 1978 р. в статуті МВФ була закріплена відмова від фіксованих </a:t>
            </a:r>
            <a:r>
              <a:rPr lang="uk-UA" dirty="0" err="1" smtClean="0"/>
              <a:t>паритетів</a:t>
            </a:r>
            <a:r>
              <a:rPr lang="uk-UA" dirty="0" smtClean="0"/>
              <a:t> і офіційно введена в дію Ямайська (</a:t>
            </a:r>
            <a:r>
              <a:rPr lang="uk-UA" dirty="0" err="1" smtClean="0"/>
              <a:t>Кінгстонська</a:t>
            </a:r>
            <a:r>
              <a:rPr lang="uk-UA" dirty="0" smtClean="0"/>
              <a:t>) валютна система.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1308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Основні відмінності Ямайської валютної системи від </a:t>
            </a:r>
            <a:r>
              <a:rPr lang="uk-UA" dirty="0" err="1" smtClean="0"/>
              <a:t>Бреттон-Вудської</a:t>
            </a:r>
            <a:r>
              <a:rPr lang="uk-UA" dirty="0" smtClean="0"/>
              <a:t>: </a:t>
            </a:r>
          </a:p>
          <a:p>
            <a:r>
              <a:rPr lang="uk-UA" dirty="0" smtClean="0"/>
              <a:t>1. Змінився носій світових грошей. Нова валютна система спирається на СДР (колективну валюту МВФ). Ця валюта стала елементом в структурі міжнародної ліквідності. </a:t>
            </a:r>
          </a:p>
          <a:p>
            <a:r>
              <a:rPr lang="uk-UA" dirty="0" smtClean="0"/>
              <a:t>2. Нова валютна система дозволяє як фіксовані, так і плаваючі валютні курси або їх змішаний варіант. </a:t>
            </a:r>
          </a:p>
          <a:p>
            <a:r>
              <a:rPr lang="uk-UA" dirty="0" smtClean="0"/>
              <a:t>3. Наявність замкнутих валютних блоків, які, з одного боку, є учасниками світової валютної системи, а з іншого — всередині них існують особливі відносини між країнами-учасницями. Найбільш характерним прикладом є Європейська валютна система (ЄВС) — породження ЄЕС. </a:t>
            </a:r>
          </a:p>
          <a:p>
            <a:r>
              <a:rPr lang="uk-UA" dirty="0" smtClean="0"/>
              <a:t>4. В Ямайській валютній системі права МВФ щодо нагляду за валютними курсами розширені. МВФ виробив основні принципи, яких повинні дотримуватись країни-члени МВФ при проведенні курсової політики, з тим, щоб міжнародна валютна система в цілому функціонувала ефективно.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0962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299179" cy="5841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Суть </a:t>
            </a:r>
            <a:r>
              <a:rPr lang="uk-UA" dirty="0" smtClean="0"/>
              <a:t>цих принципів зводиться до такого: </a:t>
            </a:r>
          </a:p>
          <a:p>
            <a:r>
              <a:rPr lang="uk-UA" dirty="0" smtClean="0"/>
              <a:t>- валютний курс повинен бути економічно обґрунтований. Країни повинні уникати маніпулювання валютним курсом з метою недопущення необхідного регулювання платіжного балансу або отримання несправедливих конкурентних переваг. </a:t>
            </a:r>
          </a:p>
          <a:p>
            <a:r>
              <a:rPr lang="uk-UA" dirty="0" smtClean="0"/>
              <a:t>- здійснювати інтервенцію з метою згладжування значних хаотичних короткострокових курсових коливань. </a:t>
            </a:r>
          </a:p>
          <a:p>
            <a:r>
              <a:rPr lang="uk-UA" dirty="0" smtClean="0"/>
              <a:t>- при проведенні інтервенції враховувати інтереси інших країн. Було розроблено також основні критерії для визначення, чи виконує країна ці принципи. </a:t>
            </a:r>
          </a:p>
          <a:p>
            <a:pPr marL="0" indent="0">
              <a:buNone/>
            </a:pPr>
            <a:r>
              <a:rPr lang="uk-UA" dirty="0" smtClean="0"/>
              <a:t>На країни-члени МВФ покладалися зобов’язання: </a:t>
            </a:r>
          </a:p>
          <a:p>
            <a:r>
              <a:rPr lang="uk-UA" dirty="0" smtClean="0"/>
              <a:t>при виборі нового валютного режиму інформувати МВФ;</a:t>
            </a:r>
          </a:p>
          <a:p>
            <a:r>
              <a:rPr lang="uk-UA" dirty="0" smtClean="0"/>
              <a:t> співпраця країн-членів з МВФ та між собою у розв’язанні валютних проблем; </a:t>
            </a:r>
          </a:p>
          <a:p>
            <a:r>
              <a:rPr lang="uk-UA" dirty="0" smtClean="0"/>
              <a:t>національна економічна політика країн-членів повинна сприяти стабілізації валютних курсів. </a:t>
            </a:r>
          </a:p>
          <a:p>
            <a:pPr marL="0" indent="0">
              <a:buNone/>
            </a:pPr>
            <a:r>
              <a:rPr lang="uk-UA" dirty="0" smtClean="0"/>
              <a:t>На практиці Ямайська валютна система функціонує як система керованих плаваючих курсів (з тенденцією до посилення у валютній політиці окремих країн елементів «управління</a:t>
            </a:r>
            <a:r>
              <a:rPr lang="ru-RU" dirty="0" smtClean="0"/>
              <a:t>»).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3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r>
              <a:rPr lang="uk-UA" dirty="0"/>
              <a:t>1. Валютні системи, їх суть та складові </a:t>
            </a:r>
            <a:r>
              <a:rPr lang="uk-UA" dirty="0" smtClean="0"/>
              <a:t>елементи</a:t>
            </a:r>
          </a:p>
          <a:p>
            <a:endParaRPr lang="ru-RU" dirty="0" smtClean="0"/>
          </a:p>
          <a:p>
            <a:r>
              <a:rPr lang="ru-RU" b="1" i="1" u="sng" dirty="0" err="1"/>
              <a:t>Валютна</a:t>
            </a:r>
            <a:r>
              <a:rPr lang="ru-RU" b="1" i="1" u="sng" dirty="0"/>
              <a:t> система </a:t>
            </a:r>
            <a:r>
              <a:rPr lang="ru-RU" dirty="0"/>
              <a:t>– </a:t>
            </a:r>
            <a:r>
              <a:rPr lang="ru-RU" dirty="0" err="1"/>
              <a:t>сукупність</a:t>
            </a:r>
            <a:r>
              <a:rPr lang="ru-RU" dirty="0"/>
              <a:t> валютно-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історично</a:t>
            </a:r>
            <a:r>
              <a:rPr lang="ru-RU" dirty="0"/>
              <a:t> </a:t>
            </a:r>
            <a:r>
              <a:rPr lang="ru-RU" dirty="0" err="1"/>
              <a:t>склалися</a:t>
            </a:r>
            <a:r>
              <a:rPr lang="ru-RU" dirty="0"/>
              <a:t> на засадах </a:t>
            </a:r>
            <a:r>
              <a:rPr lang="ru-RU" dirty="0" err="1"/>
              <a:t>інтернаціоналізації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 і </a:t>
            </a:r>
            <a:r>
              <a:rPr lang="ru-RU" dirty="0" err="1"/>
              <a:t>закріплені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норм </a:t>
            </a:r>
            <a:r>
              <a:rPr lang="ru-RU" dirty="0" err="1"/>
              <a:t>міжнародного</a:t>
            </a:r>
            <a:r>
              <a:rPr lang="ru-RU" dirty="0"/>
              <a:t> права,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міждержавними</a:t>
            </a:r>
            <a:r>
              <a:rPr lang="ru-RU" dirty="0"/>
              <a:t> </a:t>
            </a:r>
            <a:r>
              <a:rPr lang="ru-RU" dirty="0" err="1"/>
              <a:t>угодами</a:t>
            </a:r>
            <a:r>
              <a:rPr lang="ru-RU" dirty="0"/>
              <a:t>. </a:t>
            </a:r>
          </a:p>
          <a:p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, </a:t>
            </a:r>
            <a:r>
              <a:rPr lang="ru-RU" dirty="0" err="1"/>
              <a:t>регіональну</a:t>
            </a:r>
            <a:r>
              <a:rPr lang="ru-RU" dirty="0"/>
              <a:t> та </a:t>
            </a:r>
            <a:r>
              <a:rPr lang="ru-RU" dirty="0" err="1"/>
              <a:t>світову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i="1" u="sng" dirty="0" err="1" smtClean="0"/>
              <a:t>Національна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валютна</a:t>
            </a:r>
            <a:r>
              <a:rPr lang="ru-RU" b="1" i="1" u="sng" dirty="0"/>
              <a:t> система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яка є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самостійною</a:t>
            </a:r>
            <a:r>
              <a:rPr lang="ru-RU" dirty="0"/>
              <a:t> і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кордони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i="1" u="sng" dirty="0" err="1" smtClean="0"/>
              <a:t>Регіональна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валютна</a:t>
            </a:r>
            <a:r>
              <a:rPr lang="ru-RU" b="1" i="1" u="sng" dirty="0"/>
              <a:t> система </a:t>
            </a:r>
            <a:r>
              <a:rPr lang="ru-RU" dirty="0"/>
              <a:t>– </a:t>
            </a:r>
            <a:r>
              <a:rPr lang="ru-RU" dirty="0" err="1"/>
              <a:t>валютна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формується</a:t>
            </a:r>
            <a:r>
              <a:rPr lang="ru-RU" dirty="0"/>
              <a:t> у межах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інтеграційних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. </a:t>
            </a:r>
            <a:r>
              <a:rPr lang="ru-RU" dirty="0" err="1"/>
              <a:t>Регіональна</a:t>
            </a:r>
            <a:r>
              <a:rPr lang="ru-RU" dirty="0"/>
              <a:t> </a:t>
            </a:r>
            <a:r>
              <a:rPr lang="ru-RU" dirty="0" err="1"/>
              <a:t>валютна</a:t>
            </a:r>
            <a:r>
              <a:rPr lang="ru-RU" dirty="0"/>
              <a:t> система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регіонах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</a:p>
          <a:p>
            <a:r>
              <a:rPr lang="ru-RU" b="1" i="1" u="sng" dirty="0" err="1"/>
              <a:t>Світова</a:t>
            </a:r>
            <a:r>
              <a:rPr lang="ru-RU" b="1" i="1" u="sng" dirty="0"/>
              <a:t> </a:t>
            </a:r>
            <a:r>
              <a:rPr lang="ru-RU" b="1" i="1" u="sng" dirty="0" err="1"/>
              <a:t>валютна</a:t>
            </a:r>
            <a:r>
              <a:rPr lang="ru-RU" b="1" i="1" u="sng" dirty="0"/>
              <a:t> система </a:t>
            </a:r>
            <a:r>
              <a:rPr lang="ru-RU" dirty="0"/>
              <a:t>–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,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(</a:t>
            </a:r>
            <a:r>
              <a:rPr lang="ru-RU" dirty="0" err="1"/>
              <a:t>інститутів</a:t>
            </a:r>
            <a:r>
              <a:rPr lang="ru-RU" dirty="0"/>
              <a:t>),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межах </a:t>
            </a:r>
            <a:r>
              <a:rPr lang="ru-RU" dirty="0" err="1"/>
              <a:t>світового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5328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Центральні емісійні банки здійснюють інтервенції з метою надання валютним курсам сприятливого для національних інтересів рівня шляхом: </a:t>
            </a:r>
          </a:p>
          <a:p>
            <a:r>
              <a:rPr lang="uk-UA" dirty="0" smtClean="0"/>
              <a:t>1) купівлі або продажу на зовнішніх ринках як іноземної, так і власної валюти; </a:t>
            </a:r>
          </a:p>
          <a:p>
            <a:r>
              <a:rPr lang="uk-UA" dirty="0" smtClean="0"/>
              <a:t>2) обмеження або заборони купівлі або продажу певних валют, прямого контролю над приватними зовнішніми переказами, введення від’ємних відсоткових 6 ставок щодо іноземних вкладів тощо. </a:t>
            </a:r>
          </a:p>
          <a:p>
            <a:pPr marL="0" indent="0">
              <a:buNone/>
            </a:pPr>
            <a:r>
              <a:rPr lang="uk-UA" dirty="0" smtClean="0"/>
              <a:t>Незважаючи на те, що Ямайська валютна система має ряд негативних моментів, її функціонування справляє істотний вплив на прискорення темпів розвитку промислово розвинутих країн і багатьох країн так званого «третього світу» в напрямку подальшої соціально-економічної інтеграції. </a:t>
            </a:r>
          </a:p>
          <a:p>
            <a:r>
              <a:rPr lang="uk-UA" dirty="0" smtClean="0"/>
              <a:t>Сучасну світову валютну систему в цілому характеризують такі риси: суттєве коливання валютних курсів, зокрема, щодо американського долара (періоди недооцінки долара змінюються періодами завишення його вартості); значна гнучкість валютних курсів, які, як правило, нескоординовані, незважаючи на існування вільного плавання, світова економіка не може звільнитися від міжнародної взаємозалежності, що накладає певні обмеження на здійснення національної економічної політики; нестійкість світової валютної системи до валютних криз та чутливість до зовнішніх шоків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3883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6. Європейська валютна система.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13 </a:t>
            </a:r>
            <a:r>
              <a:rPr lang="ru-RU" dirty="0" err="1"/>
              <a:t>березня</a:t>
            </a:r>
            <a:r>
              <a:rPr lang="ru-RU" dirty="0"/>
              <a:t> 1979 </a:t>
            </a:r>
            <a:r>
              <a:rPr lang="ru-RU" dirty="0" err="1" smtClean="0"/>
              <a:t>р.створено</a:t>
            </a:r>
            <a:r>
              <a:rPr lang="ru-RU" dirty="0" smtClean="0"/>
              <a:t> </a:t>
            </a:r>
            <a:r>
              <a:rPr lang="ru-RU" dirty="0" err="1"/>
              <a:t>Європейську</a:t>
            </a:r>
            <a:r>
              <a:rPr lang="ru-RU" dirty="0"/>
              <a:t> </a:t>
            </a:r>
            <a:r>
              <a:rPr lang="ru-RU" dirty="0" err="1"/>
              <a:t>валютну</a:t>
            </a:r>
            <a:r>
              <a:rPr lang="ru-RU" dirty="0"/>
              <a:t> систему (ЄВС) з метою:</a:t>
            </a:r>
          </a:p>
          <a:p>
            <a:r>
              <a:rPr lang="uk-UA" dirty="0" smtClean="0"/>
              <a:t>забезпечення </a:t>
            </a:r>
            <a:r>
              <a:rPr lang="uk-UA" dirty="0"/>
              <a:t>економічної інтеграції;</a:t>
            </a:r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з </a:t>
            </a:r>
            <a:r>
              <a:rPr lang="ru-RU" dirty="0" err="1"/>
              <a:t>власною</a:t>
            </a:r>
            <a:r>
              <a:rPr lang="ru-RU" dirty="0"/>
              <a:t> валютою </a:t>
            </a:r>
            <a:r>
              <a:rPr lang="ru-RU" dirty="0" smtClean="0"/>
              <a:t>на </a:t>
            </a:r>
            <a:r>
              <a:rPr lang="uk-UA" dirty="0" smtClean="0"/>
              <a:t>противагу </a:t>
            </a:r>
            <a:r>
              <a:rPr lang="uk-UA" dirty="0"/>
              <a:t>Ямайській валютній системі;</a:t>
            </a:r>
          </a:p>
          <a:p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Спільного</a:t>
            </a:r>
            <a:r>
              <a:rPr lang="ru-RU" dirty="0"/>
              <a:t> ринку»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експансії</a:t>
            </a:r>
            <a:r>
              <a:rPr lang="ru-RU" dirty="0"/>
              <a:t> </a:t>
            </a:r>
            <a:r>
              <a:rPr lang="ru-RU" dirty="0" err="1"/>
              <a:t>долара</a:t>
            </a:r>
            <a:r>
              <a:rPr lang="ru-RU" dirty="0"/>
              <a:t>;</a:t>
            </a:r>
          </a:p>
          <a:p>
            <a:r>
              <a:rPr lang="uk-UA" dirty="0" smtClean="0"/>
              <a:t>зближення </a:t>
            </a:r>
            <a:r>
              <a:rPr lang="uk-UA" dirty="0"/>
              <a:t>економічної та фінансової політики країн-учасниць.</a:t>
            </a:r>
          </a:p>
          <a:p>
            <a:pPr marL="0" indent="0">
              <a:buNone/>
            </a:pPr>
            <a:r>
              <a:rPr lang="uk-UA" dirty="0" smtClean="0"/>
              <a:t>Виконання цих завдань мало сприяти європейській валютній організації, що була б здатна відбивати спекулятивні атаки ринку, а також стримувати коливання в міжнародній валютній системі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З </a:t>
            </a:r>
            <a:r>
              <a:rPr lang="ru-RU" dirty="0" err="1"/>
              <a:t>правової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ЄВС – </a:t>
            </a:r>
            <a:r>
              <a:rPr lang="ru-RU" dirty="0" err="1"/>
              <a:t>це</a:t>
            </a:r>
            <a:r>
              <a:rPr lang="ru-RU" dirty="0"/>
              <a:t> державно-</a:t>
            </a:r>
            <a:r>
              <a:rPr lang="ru-RU" dirty="0" err="1"/>
              <a:t>правова</a:t>
            </a:r>
            <a:r>
              <a:rPr lang="ru-RU" dirty="0"/>
              <a:t> форма </a:t>
            </a:r>
            <a:r>
              <a:rPr lang="ru-RU" dirty="0" err="1" smtClean="0"/>
              <a:t>організації</a:t>
            </a:r>
            <a:r>
              <a:rPr lang="ru-RU" dirty="0"/>
              <a:t> </a:t>
            </a:r>
            <a:r>
              <a:rPr lang="uk-UA" dirty="0" smtClean="0"/>
              <a:t>валютних </a:t>
            </a:r>
            <a:r>
              <a:rPr lang="uk-UA" dirty="0"/>
              <a:t>відносин країн «Спільного ринку», що створена з метою </a:t>
            </a:r>
            <a:r>
              <a:rPr lang="uk-UA" dirty="0" smtClean="0"/>
              <a:t>стабілізації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uk-UA" dirty="0" smtClean="0"/>
              <a:t>курсів і стимулювання інтеграційних процесів.</a:t>
            </a:r>
          </a:p>
          <a:p>
            <a:pPr marL="0" indent="0">
              <a:buNone/>
            </a:pPr>
            <a:r>
              <a:rPr lang="uk-UA" dirty="0" smtClean="0"/>
              <a:t>До 1 липня 1990 більшість держав-членів ЄВС відмовилася від валютного контролю та контролю за рухом капіталу, й відразу ж виникла проблема «несумісного квартету» політичних цілей: а) вільної торгівлі; б) свободи руху капіталу; в) стабільності фіксованих (керованих) валютних курсів</a:t>
            </a:r>
            <a:r>
              <a:rPr lang="ru-RU" dirty="0" smtClean="0"/>
              <a:t>; </a:t>
            </a:r>
            <a:r>
              <a:rPr lang="uk-UA" dirty="0" smtClean="0"/>
              <a:t>г</a:t>
            </a:r>
            <a:r>
              <a:rPr lang="uk-UA" dirty="0"/>
              <a:t>) незалежної кредитно-грошової політики.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3135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654021" cy="5841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У 1990 р. відбувається розширення ЄВС. До її складу </a:t>
            </a:r>
            <a:r>
              <a:rPr lang="uk-UA" dirty="0" smtClean="0"/>
              <a:t>приєднуються Великобританія</a:t>
            </a:r>
            <a:r>
              <a:rPr lang="uk-UA" dirty="0"/>
              <a:t>, Іспанія, Португалія. У цьому ж році </a:t>
            </a:r>
            <a:r>
              <a:rPr lang="uk-UA" dirty="0" smtClean="0"/>
              <a:t>підписується Маастрихтський </a:t>
            </a:r>
            <a:r>
              <a:rPr lang="uk-UA" dirty="0"/>
              <a:t>договір про створення єдиного європейського простору. </a:t>
            </a:r>
            <a:r>
              <a:rPr lang="uk-UA" dirty="0" smtClean="0"/>
              <a:t>В рамках </a:t>
            </a:r>
            <a:r>
              <a:rPr lang="uk-UA" dirty="0"/>
              <a:t>цього договору голови урядів-членів ЄС домовляються про </a:t>
            </a:r>
            <a:r>
              <a:rPr lang="uk-UA" dirty="0" err="1" smtClean="0"/>
              <a:t>створеннявалютного</a:t>
            </a:r>
            <a:r>
              <a:rPr lang="uk-UA" dirty="0" smtClean="0"/>
              <a:t> </a:t>
            </a:r>
            <a:r>
              <a:rPr lang="uk-UA" dirty="0"/>
              <a:t>союзу.</a:t>
            </a:r>
          </a:p>
          <a:p>
            <a:r>
              <a:rPr lang="uk-UA" dirty="0"/>
              <a:t>У 1989 Ж. </a:t>
            </a:r>
            <a:r>
              <a:rPr lang="uk-UA" dirty="0" err="1"/>
              <a:t>Делор</a:t>
            </a:r>
            <a:r>
              <a:rPr lang="uk-UA" dirty="0"/>
              <a:t>, видатний діяч ЄС (голова Комісії </a:t>
            </a:r>
            <a:r>
              <a:rPr lang="uk-UA" dirty="0" smtClean="0"/>
              <a:t>європейських співтовариств</a:t>
            </a:r>
            <a:r>
              <a:rPr lang="uk-UA" dirty="0"/>
              <a:t>), представив звіт, в якому виклав триступеневий план </a:t>
            </a:r>
            <a:r>
              <a:rPr lang="uk-UA" dirty="0" smtClean="0"/>
              <a:t>валютного об'єднання </a:t>
            </a:r>
            <a:r>
              <a:rPr lang="uk-UA" dirty="0"/>
              <a:t>Європи. Цей план включав такі заходи:</a:t>
            </a:r>
          </a:p>
          <a:p>
            <a:r>
              <a:rPr lang="uk-UA" dirty="0" smtClean="0"/>
              <a:t>здійснення </a:t>
            </a:r>
            <a:r>
              <a:rPr lang="uk-UA" dirty="0"/>
              <a:t>скоординованої економічної та валютної політики </a:t>
            </a:r>
            <a:r>
              <a:rPr lang="uk-UA" dirty="0" smtClean="0"/>
              <a:t>окремих країн </a:t>
            </a:r>
            <a:r>
              <a:rPr lang="uk-UA" dirty="0"/>
              <a:t>ЄС;</a:t>
            </a:r>
          </a:p>
          <a:p>
            <a:r>
              <a:rPr lang="uk-UA" dirty="0" smtClean="0"/>
              <a:t>створення </a:t>
            </a:r>
            <a:r>
              <a:rPr lang="uk-UA" dirty="0"/>
              <a:t>центрального банку ЄС;</a:t>
            </a:r>
          </a:p>
          <a:p>
            <a:r>
              <a:rPr lang="uk-UA" dirty="0" smtClean="0"/>
              <a:t>утворення </a:t>
            </a:r>
            <a:r>
              <a:rPr lang="uk-UA" dirty="0"/>
              <a:t>колективної валюти.</a:t>
            </a:r>
          </a:p>
          <a:p>
            <a:pPr marL="0" indent="0">
              <a:buNone/>
            </a:pPr>
            <a:r>
              <a:rPr lang="uk-UA" dirty="0"/>
              <a:t>ЄВС протягом багатьох років успішно справлялася з покладеними на </a:t>
            </a:r>
            <a:r>
              <a:rPr lang="uk-UA" dirty="0" smtClean="0"/>
              <a:t>неї функціями</a:t>
            </a:r>
            <a:r>
              <a:rPr lang="uk-UA" dirty="0"/>
              <a:t>. До 1992 р. в ЄС спостерігалася стабільність обмінних курсів. За </a:t>
            </a:r>
            <a:r>
              <a:rPr lang="uk-UA" dirty="0" smtClean="0"/>
              <a:t>5 років </a:t>
            </a:r>
            <a:r>
              <a:rPr lang="uk-UA" dirty="0"/>
              <a:t>(1987-1992) Центральні курси основних валют не змінилися, тоді як у </a:t>
            </a:r>
            <a:r>
              <a:rPr lang="uk-UA" dirty="0" smtClean="0"/>
              <a:t>цей же </a:t>
            </a:r>
            <a:r>
              <a:rPr lang="uk-UA" dirty="0"/>
              <a:t>час долар встиг втратити і знову набрати 30% від своєї вартості </a:t>
            </a:r>
            <a:r>
              <a:rPr lang="uk-UA" dirty="0" smtClean="0"/>
              <a:t>відносно французького </a:t>
            </a:r>
            <a:r>
              <a:rPr lang="uk-UA" dirty="0"/>
              <a:t>франка і німецької марки.</a:t>
            </a:r>
          </a:p>
        </p:txBody>
      </p:sp>
    </p:spTree>
    <p:extLst>
      <p:ext uri="{BB962C8B-B14F-4D97-AF65-F5344CB8AC3E}">
        <p14:creationId xmlns:p14="http://schemas.microsoft.com/office/powerpoint/2010/main" val="2340845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2" y="491318"/>
            <a:ext cx="10063455" cy="60050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реальні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ЄВС </a:t>
            </a:r>
            <a:r>
              <a:rPr lang="ru-RU" dirty="0" err="1"/>
              <a:t>полягали</a:t>
            </a:r>
            <a:r>
              <a:rPr lang="ru-RU" dirty="0"/>
              <a:t> в:</a:t>
            </a:r>
          </a:p>
          <a:p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/>
              <a:t>ЕКЮ, яка </a:t>
            </a:r>
            <a:r>
              <a:rPr lang="ru-RU" dirty="0" err="1"/>
              <a:t>придбала</a:t>
            </a:r>
            <a:r>
              <a:rPr lang="ru-RU" dirty="0"/>
              <a:t> ряд рис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smtClean="0"/>
              <a:t>не стала </a:t>
            </a:r>
            <a:r>
              <a:rPr lang="ru-RU" dirty="0"/>
              <a:t>нею в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;</a:t>
            </a:r>
          </a:p>
          <a:p>
            <a:r>
              <a:rPr lang="ru-RU" dirty="0" err="1" smtClean="0"/>
              <a:t>створенні</a:t>
            </a:r>
            <a:r>
              <a:rPr lang="ru-RU" dirty="0" smtClean="0"/>
              <a:t> </a:t>
            </a:r>
            <a:r>
              <a:rPr lang="ru-RU" dirty="0"/>
              <a:t>режиму </a:t>
            </a:r>
            <a:r>
              <a:rPr lang="ru-RU" dirty="0" err="1"/>
              <a:t>узгодженого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у </a:t>
            </a:r>
            <a:r>
              <a:rPr lang="ru-RU" dirty="0" err="1" smtClean="0"/>
              <a:t>вузьких</a:t>
            </a:r>
            <a:r>
              <a:rPr lang="ru-RU" dirty="0"/>
              <a:t> </a:t>
            </a:r>
            <a:r>
              <a:rPr lang="uk-UA" dirty="0" smtClean="0"/>
              <a:t>межах</a:t>
            </a:r>
            <a:r>
              <a:rPr lang="uk-UA" dirty="0"/>
              <a:t>;</a:t>
            </a:r>
          </a:p>
          <a:p>
            <a:r>
              <a:rPr lang="ru-RU" dirty="0" err="1" smtClean="0"/>
              <a:t>об'єднанні</a:t>
            </a:r>
            <a:r>
              <a:rPr lang="ru-RU" dirty="0" smtClean="0"/>
              <a:t> </a:t>
            </a:r>
            <a:r>
              <a:rPr lang="ru-RU" dirty="0"/>
              <a:t>20%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золотодоларових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;</a:t>
            </a:r>
          </a:p>
          <a:p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/>
              <a:t>кредитно-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країн-членів</a:t>
            </a:r>
            <a:r>
              <a:rPr lang="ru-RU" dirty="0"/>
              <a:t>;</a:t>
            </a:r>
          </a:p>
          <a:p>
            <a:r>
              <a:rPr lang="ru-RU" dirty="0" err="1" smtClean="0"/>
              <a:t>міждержавному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наднаціональному</a:t>
            </a:r>
            <a:r>
              <a:rPr lang="ru-RU" dirty="0"/>
              <a:t> </a:t>
            </a:r>
            <a:r>
              <a:rPr lang="ru-RU" dirty="0" err="1"/>
              <a:t>регулюванні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Досягнення</a:t>
            </a:r>
            <a:r>
              <a:rPr lang="ru-RU" dirty="0"/>
              <a:t> ЄВС </a:t>
            </a:r>
            <a:r>
              <a:rPr lang="ru-RU" dirty="0" err="1"/>
              <a:t>обумовлювалися</a:t>
            </a:r>
            <a:r>
              <a:rPr lang="ru-RU" dirty="0"/>
              <a:t> </a:t>
            </a:r>
            <a:r>
              <a:rPr lang="ru-RU" dirty="0" err="1"/>
              <a:t>поступальним</a:t>
            </a:r>
            <a:r>
              <a:rPr lang="ru-RU" dirty="0"/>
              <a:t> </a:t>
            </a:r>
            <a:r>
              <a:rPr lang="ru-RU" dirty="0" err="1" smtClean="0"/>
              <a:t>розвитком</a:t>
            </a:r>
            <a:r>
              <a:rPr lang="ru-RU" dirty="0"/>
              <a:t> </a:t>
            </a:r>
            <a:r>
              <a:rPr lang="ru-RU" dirty="0" err="1" smtClean="0"/>
              <a:t>західноєвропейської</a:t>
            </a:r>
            <a:r>
              <a:rPr lang="ru-RU" dirty="0" smtClean="0"/>
              <a:t> </a:t>
            </a:r>
            <a:r>
              <a:rPr lang="ru-RU" dirty="0" err="1"/>
              <a:t>інтеграції</a:t>
            </a:r>
            <a:r>
              <a:rPr lang="ru-RU" dirty="0"/>
              <a:t>, але у 1993 року 5 з 8,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у </a:t>
            </a:r>
            <a:r>
              <a:rPr lang="ru-RU" dirty="0" err="1" smtClean="0"/>
              <a:t>системі</a:t>
            </a:r>
            <a:r>
              <a:rPr lang="ru-RU" dirty="0"/>
              <a:t> </a:t>
            </a:r>
            <a:r>
              <a:rPr lang="ru-RU" dirty="0" smtClean="0"/>
              <a:t>ЄВС</a:t>
            </a:r>
            <a:r>
              <a:rPr lang="ru-RU" dirty="0"/>
              <a:t>,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: </a:t>
            </a:r>
            <a:r>
              <a:rPr lang="ru-RU" dirty="0" err="1"/>
              <a:t>французький</a:t>
            </a:r>
            <a:r>
              <a:rPr lang="ru-RU" dirty="0"/>
              <a:t> і </a:t>
            </a:r>
            <a:r>
              <a:rPr lang="ru-RU" dirty="0" err="1"/>
              <a:t>бельгійський</a:t>
            </a:r>
            <a:r>
              <a:rPr lang="ru-RU" dirty="0"/>
              <a:t> франк, </a:t>
            </a:r>
            <a:r>
              <a:rPr lang="ru-RU" dirty="0" err="1"/>
              <a:t>датська</a:t>
            </a:r>
            <a:r>
              <a:rPr lang="ru-RU" dirty="0"/>
              <a:t> </a:t>
            </a:r>
            <a:r>
              <a:rPr lang="ru-RU" dirty="0" err="1" smtClean="0"/>
              <a:t>крона,песета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ескудо</a:t>
            </a:r>
            <a:r>
              <a:rPr lang="ru-RU" dirty="0"/>
              <a:t> впали до </a:t>
            </a:r>
            <a:r>
              <a:rPr lang="ru-RU" dirty="0" err="1"/>
              <a:t>встановленої</a:t>
            </a:r>
            <a:r>
              <a:rPr lang="ru-RU" dirty="0"/>
              <a:t> для них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. </a:t>
            </a:r>
            <a:r>
              <a:rPr lang="ru-RU" dirty="0" err="1" smtClean="0"/>
              <a:t>Центральними</a:t>
            </a:r>
            <a:r>
              <a:rPr lang="ru-RU" dirty="0"/>
              <a:t> </a:t>
            </a:r>
            <a:r>
              <a:rPr lang="ru-RU" dirty="0" smtClean="0"/>
              <a:t>банками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не </a:t>
            </a:r>
            <a:r>
              <a:rPr lang="ru-RU" dirty="0" err="1"/>
              <a:t>підтримувати</a:t>
            </a:r>
            <a:r>
              <a:rPr lang="ru-RU" dirty="0"/>
              <a:t> штучно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. </a:t>
            </a:r>
            <a:r>
              <a:rPr lang="ru-RU" dirty="0" err="1" smtClean="0"/>
              <a:t>Курси</a:t>
            </a:r>
            <a:r>
              <a:rPr lang="ru-RU" dirty="0"/>
              <a:t> </a:t>
            </a:r>
            <a:r>
              <a:rPr lang="ru-RU" dirty="0" smtClean="0"/>
              <a:t>валют </a:t>
            </a:r>
            <a:r>
              <a:rPr lang="ru-RU" dirty="0" err="1"/>
              <a:t>країн-членів</a:t>
            </a:r>
            <a:r>
              <a:rPr lang="ru-RU" dirty="0"/>
              <a:t> могли </a:t>
            </a:r>
            <a:r>
              <a:rPr lang="ru-RU" dirty="0" err="1"/>
              <a:t>коливатися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фіксованих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у межах 15 </a:t>
            </a:r>
            <a:r>
              <a:rPr lang="ru-RU" dirty="0" smtClean="0"/>
              <a:t>% у </a:t>
            </a:r>
            <a:r>
              <a:rPr lang="ru-RU" dirty="0"/>
              <a:t>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сторону. </a:t>
            </a:r>
            <a:r>
              <a:rPr lang="ru-RU" dirty="0" err="1"/>
              <a:t>Центральні</a:t>
            </a:r>
            <a:r>
              <a:rPr lang="ru-RU" dirty="0"/>
              <a:t> банки </a:t>
            </a:r>
            <a:r>
              <a:rPr lang="ru-RU" dirty="0" err="1"/>
              <a:t>також</a:t>
            </a:r>
            <a:r>
              <a:rPr lang="ru-RU" dirty="0"/>
              <a:t> могли </a:t>
            </a:r>
            <a:r>
              <a:rPr lang="ru-RU" dirty="0" err="1"/>
              <a:t>знижувати</a:t>
            </a:r>
            <a:r>
              <a:rPr lang="ru-RU" dirty="0"/>
              <a:t> </a:t>
            </a:r>
            <a:r>
              <a:rPr lang="ru-RU" dirty="0" err="1" smtClean="0"/>
              <a:t>облікові</a:t>
            </a:r>
            <a:r>
              <a:rPr lang="ru-RU" dirty="0"/>
              <a:t> </a:t>
            </a:r>
            <a:r>
              <a:rPr lang="ru-RU" dirty="0" smtClean="0"/>
              <a:t>ставки </a:t>
            </a:r>
            <a:r>
              <a:rPr lang="ru-RU" dirty="0"/>
              <a:t>з метою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обмінних</a:t>
            </a:r>
            <a:r>
              <a:rPr lang="ru-RU" dirty="0"/>
              <a:t> </a:t>
            </a:r>
            <a:r>
              <a:rPr lang="ru-RU" dirty="0" err="1" smtClean="0"/>
              <a:t>курсів</a:t>
            </a:r>
            <a:r>
              <a:rPr lang="ru-RU" dirty="0" smtClean="0"/>
              <a:t>.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західноєвропейського</a:t>
            </a:r>
            <a:r>
              <a:rPr lang="ru-RU" dirty="0"/>
              <a:t> </a:t>
            </a:r>
            <a:r>
              <a:rPr lang="ru-RU" dirty="0" err="1"/>
              <a:t>господарського</a:t>
            </a:r>
            <a:r>
              <a:rPr lang="ru-RU" dirty="0"/>
              <a:t> комплексу, </a:t>
            </a:r>
            <a:r>
              <a:rPr lang="ru-RU" dirty="0" err="1" smtClean="0"/>
              <a:t>збільшення</a:t>
            </a:r>
            <a:r>
              <a:rPr lang="ru-RU" dirty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/>
              <a:t>інтегрованості</a:t>
            </a:r>
            <a:r>
              <a:rPr lang="ru-RU" dirty="0"/>
              <a:t> </a:t>
            </a:r>
            <a:r>
              <a:rPr lang="ru-RU" dirty="0" err="1"/>
              <a:t>економік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сприяли</a:t>
            </a:r>
            <a:r>
              <a:rPr lang="ru-RU" dirty="0"/>
              <a:t> </a:t>
            </a:r>
            <a:r>
              <a:rPr lang="ru-RU" dirty="0" err="1" smtClean="0"/>
              <a:t>наростанню</a:t>
            </a:r>
            <a:r>
              <a:rPr lang="ru-RU" dirty="0"/>
              <a:t> </a:t>
            </a:r>
            <a:r>
              <a:rPr lang="ru-RU" dirty="0" smtClean="0"/>
              <a:t>потреб </a:t>
            </a:r>
            <a:r>
              <a:rPr lang="ru-RU" dirty="0"/>
              <a:t>у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макроекономічної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з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smtClean="0"/>
              <a:t>боку, </a:t>
            </a:r>
            <a:r>
              <a:rPr lang="uk-UA" dirty="0" smtClean="0"/>
              <a:t>відмінності </a:t>
            </a:r>
            <a:r>
              <a:rPr lang="uk-UA" dirty="0"/>
              <a:t>у бюджетній, грошово-кредитній, валютній політиці </a:t>
            </a:r>
            <a:r>
              <a:rPr lang="uk-UA" dirty="0" smtClean="0"/>
              <a:t>країн-членів </a:t>
            </a:r>
            <a:r>
              <a:rPr lang="ru-RU" dirty="0" smtClean="0"/>
              <a:t>ЄС </a:t>
            </a:r>
            <a:r>
              <a:rPr lang="ru-RU" dirty="0"/>
              <a:t>вели до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</a:t>
            </a:r>
            <a:r>
              <a:rPr lang="ru-RU" dirty="0" err="1"/>
              <a:t>процентних</a:t>
            </a:r>
            <a:r>
              <a:rPr lang="ru-RU" dirty="0"/>
              <a:t> ставок,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5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73207"/>
            <a:ext cx="10022512" cy="57730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Перераховані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та низка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призвели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/>
              <a:t>змін</a:t>
            </a:r>
            <a:r>
              <a:rPr lang="ru-RU" dirty="0"/>
              <a:t>. У </a:t>
            </a:r>
            <a:r>
              <a:rPr lang="ru-RU" dirty="0" err="1"/>
              <a:t>вересні</a:t>
            </a:r>
            <a:r>
              <a:rPr lang="ru-RU" dirty="0"/>
              <a:t> 1993 р.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Маастрихтського</a:t>
            </a:r>
            <a:r>
              <a:rPr lang="ru-RU" dirty="0"/>
              <a:t> </a:t>
            </a:r>
            <a:r>
              <a:rPr lang="ru-RU" dirty="0" smtClean="0"/>
              <a:t>договору «абсолютна </a:t>
            </a:r>
            <a:r>
              <a:rPr lang="ru-RU" dirty="0"/>
              <a:t>вага» валют в ЕКЮ </a:t>
            </a:r>
            <a:r>
              <a:rPr lang="ru-RU" dirty="0" err="1"/>
              <a:t>була</a:t>
            </a:r>
            <a:r>
              <a:rPr lang="ru-RU" dirty="0"/>
              <a:t> заморожена,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відносна</a:t>
            </a:r>
            <a:r>
              <a:rPr lang="ru-RU" dirty="0"/>
              <a:t> </a:t>
            </a:r>
            <a:r>
              <a:rPr lang="ru-RU" dirty="0" smtClean="0"/>
              <a:t>вага </a:t>
            </a:r>
            <a:r>
              <a:rPr lang="ru-RU" dirty="0" err="1" smtClean="0"/>
              <a:t>продовжувала</a:t>
            </a:r>
            <a:r>
              <a:rPr lang="ru-RU" dirty="0" smtClean="0"/>
              <a:t> </a:t>
            </a:r>
            <a:r>
              <a:rPr lang="ru-RU" dirty="0" err="1"/>
              <a:t>коливатися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ринкового</a:t>
            </a:r>
            <a:r>
              <a:rPr lang="ru-RU" dirty="0"/>
              <a:t> курсу. Так, у </a:t>
            </a:r>
            <a:r>
              <a:rPr lang="ru-RU" dirty="0" err="1" smtClean="0"/>
              <a:t>жовтні</a:t>
            </a:r>
            <a:r>
              <a:rPr lang="ru-RU" dirty="0"/>
              <a:t> </a:t>
            </a:r>
            <a:r>
              <a:rPr lang="ru-RU" dirty="0" smtClean="0"/>
              <a:t>1993 </a:t>
            </a:r>
            <a:r>
              <a:rPr lang="ru-RU" dirty="0"/>
              <a:t>року </a:t>
            </a:r>
            <a:r>
              <a:rPr lang="ru-RU" dirty="0" err="1"/>
              <a:t>частка</a:t>
            </a:r>
            <a:r>
              <a:rPr lang="ru-RU" dirty="0"/>
              <a:t> марки ФРН </a:t>
            </a:r>
            <a:r>
              <a:rPr lang="ru-RU" dirty="0" err="1"/>
              <a:t>дорівнювала</a:t>
            </a:r>
            <a:r>
              <a:rPr lang="ru-RU" dirty="0"/>
              <a:t> 32,6%, </a:t>
            </a:r>
            <a:r>
              <a:rPr lang="ru-RU" dirty="0" err="1"/>
              <a:t>французького</a:t>
            </a:r>
            <a:r>
              <a:rPr lang="ru-RU" dirty="0"/>
              <a:t> франка - 19,9</a:t>
            </a:r>
            <a:r>
              <a:rPr lang="ru-RU" dirty="0" smtClean="0"/>
              <a:t>%, </a:t>
            </a:r>
            <a:r>
              <a:rPr lang="uk-UA" dirty="0" smtClean="0"/>
              <a:t>фунта </a:t>
            </a:r>
            <a:r>
              <a:rPr lang="uk-UA" dirty="0"/>
              <a:t>стерлінгів - 11,5%, італійської ліри - 8,1%, датської крони - 2,7% </a:t>
            </a:r>
            <a:r>
              <a:rPr lang="uk-UA" dirty="0" smtClean="0"/>
              <a:t>тощо.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переглядів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і </a:t>
            </a:r>
            <a:r>
              <a:rPr lang="ru-RU" dirty="0" err="1"/>
              <a:t>від</a:t>
            </a:r>
            <a:r>
              <a:rPr lang="ru-RU" dirty="0"/>
              <a:t> валютного контролю,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/>
              <a:t>контролю за </a:t>
            </a:r>
            <a:r>
              <a:rPr lang="ru-RU" dirty="0" err="1"/>
              <a:t>рухом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час </a:t>
            </a:r>
            <a:r>
              <a:rPr lang="ru-RU" dirty="0" err="1"/>
              <a:t>здавалася</a:t>
            </a:r>
            <a:r>
              <a:rPr lang="ru-RU" dirty="0"/>
              <a:t> </a:t>
            </a:r>
            <a:r>
              <a:rPr lang="ru-RU" dirty="0" err="1"/>
              <a:t>успішною</a:t>
            </a:r>
            <a:r>
              <a:rPr lang="ru-RU" dirty="0"/>
              <a:t>, але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серпні</a:t>
            </a:r>
            <a:r>
              <a:rPr lang="ru-RU" dirty="0" smtClean="0"/>
              <a:t> </a:t>
            </a:r>
            <a:r>
              <a:rPr lang="ru-RU" dirty="0"/>
              <a:t>1993 р. курсовому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довелося</a:t>
            </a:r>
            <a:r>
              <a:rPr lang="ru-RU" dirty="0"/>
              <a:t> </a:t>
            </a:r>
            <a:r>
              <a:rPr lang="ru-RU" dirty="0" err="1"/>
              <a:t>пережити</a:t>
            </a:r>
            <a:r>
              <a:rPr lang="ru-RU" dirty="0"/>
              <a:t> </a:t>
            </a:r>
            <a:r>
              <a:rPr lang="ru-RU" dirty="0" err="1"/>
              <a:t>важке</a:t>
            </a:r>
            <a:r>
              <a:rPr lang="ru-RU" dirty="0"/>
              <a:t> </a:t>
            </a:r>
            <a:r>
              <a:rPr lang="ru-RU" dirty="0" err="1" smtClean="0"/>
              <a:t>випробування</a:t>
            </a:r>
            <a:r>
              <a:rPr lang="ru-RU" dirty="0" smtClean="0"/>
              <a:t>: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/>
              <a:t>спекулянтів</a:t>
            </a:r>
            <a:r>
              <a:rPr lang="ru-RU" dirty="0"/>
              <a:t> </a:t>
            </a:r>
            <a:r>
              <a:rPr lang="ru-RU" dirty="0" err="1"/>
              <a:t>змусили</a:t>
            </a:r>
            <a:r>
              <a:rPr lang="ru-RU" dirty="0"/>
              <a:t> ЄВС </a:t>
            </a:r>
            <a:r>
              <a:rPr lang="ru-RU" dirty="0" err="1"/>
              <a:t>розширити</a:t>
            </a:r>
            <a:r>
              <a:rPr lang="ru-RU" dirty="0"/>
              <a:t> </a:t>
            </a:r>
            <a:r>
              <a:rPr lang="ru-RU" dirty="0" err="1"/>
              <a:t>діапазон</a:t>
            </a:r>
            <a:r>
              <a:rPr lang="ru-RU" dirty="0"/>
              <a:t> </a:t>
            </a:r>
            <a:r>
              <a:rPr lang="ru-RU" dirty="0" err="1"/>
              <a:t>допустимих</a:t>
            </a:r>
            <a:r>
              <a:rPr lang="ru-RU" dirty="0"/>
              <a:t> </a:t>
            </a:r>
            <a:r>
              <a:rPr lang="ru-RU" dirty="0" err="1" smtClean="0"/>
              <a:t>коливань</a:t>
            </a:r>
            <a:r>
              <a:rPr lang="ru-RU" dirty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/>
              <a:t>курсів</a:t>
            </a:r>
            <a:r>
              <a:rPr lang="ru-RU" dirty="0"/>
              <a:t> з 2,5% до 15%. По </a:t>
            </a:r>
            <a:r>
              <a:rPr lang="ru-RU" dirty="0" err="1"/>
              <a:t>суті</a:t>
            </a:r>
            <a:r>
              <a:rPr lang="ru-RU" dirty="0"/>
              <a:t>, </a:t>
            </a:r>
            <a:r>
              <a:rPr lang="ru-RU" dirty="0" err="1"/>
              <a:t>плавання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валют </a:t>
            </a:r>
            <a:r>
              <a:rPr lang="ru-RU" dirty="0" smtClean="0"/>
              <a:t>стало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вільним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будь-коли </a:t>
            </a:r>
            <a:r>
              <a:rPr lang="ru-RU" dirty="0" err="1"/>
              <a:t>раніше</a:t>
            </a:r>
            <a:r>
              <a:rPr lang="ru-RU" dirty="0"/>
              <a:t>.</a:t>
            </a:r>
          </a:p>
          <a:p>
            <a:r>
              <a:rPr lang="ru-RU" dirty="0" err="1"/>
              <a:t>Мадридська</a:t>
            </a:r>
            <a:r>
              <a:rPr lang="ru-RU" dirty="0"/>
              <a:t> </a:t>
            </a:r>
            <a:r>
              <a:rPr lang="ru-RU" dirty="0" err="1"/>
              <a:t>зустріч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відбулася</a:t>
            </a:r>
            <a:r>
              <a:rPr lang="ru-RU" dirty="0"/>
              <a:t> у 1995 р. </a:t>
            </a:r>
            <a:r>
              <a:rPr lang="ru-RU" dirty="0" err="1"/>
              <a:t>підтвердила</a:t>
            </a:r>
            <a:r>
              <a:rPr lang="ru-RU" dirty="0"/>
              <a:t> </a:t>
            </a:r>
            <a:r>
              <a:rPr lang="ru-RU" dirty="0" err="1"/>
              <a:t>остаточний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безповоротний</a:t>
            </a:r>
            <a:r>
              <a:rPr lang="ru-RU" dirty="0" smtClean="0"/>
              <a:t> </a:t>
            </a:r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фіксованих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при </a:t>
            </a:r>
            <a:r>
              <a:rPr lang="ru-RU" dirty="0" err="1" smtClean="0"/>
              <a:t>одночасному</a:t>
            </a:r>
            <a:r>
              <a:rPr lang="ru-RU" dirty="0"/>
              <a:t> </a:t>
            </a:r>
            <a:r>
              <a:rPr lang="ru-RU" dirty="0" err="1" smtClean="0"/>
              <a:t>введенні</a:t>
            </a:r>
            <a:r>
              <a:rPr lang="ru-RU" dirty="0" smtClean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Мадридського</a:t>
            </a:r>
            <a:r>
              <a:rPr lang="ru-RU" dirty="0"/>
              <a:t> договору 1 </a:t>
            </a:r>
            <a:r>
              <a:rPr lang="ru-RU" dirty="0" err="1"/>
              <a:t>липня</a:t>
            </a:r>
            <a:r>
              <a:rPr lang="ru-RU" dirty="0"/>
              <a:t> 1998 на </a:t>
            </a:r>
            <a:r>
              <a:rPr lang="ru-RU" dirty="0" err="1" smtClean="0"/>
              <a:t>базі</a:t>
            </a:r>
            <a:r>
              <a:rPr lang="ru-RU" dirty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</a:t>
            </a:r>
            <a:r>
              <a:rPr lang="ru-RU" dirty="0"/>
              <a:t>валютного </a:t>
            </a:r>
            <a:r>
              <a:rPr lang="ru-RU" dirty="0" err="1"/>
              <a:t>інституту</a:t>
            </a:r>
            <a:r>
              <a:rPr lang="ru-RU" dirty="0"/>
              <a:t> у </a:t>
            </a:r>
            <a:r>
              <a:rPr lang="ru-RU" dirty="0" err="1"/>
              <a:t>Франкфурті</a:t>
            </a:r>
            <a:r>
              <a:rPr lang="ru-RU" dirty="0"/>
              <a:t>-на-</a:t>
            </a:r>
            <a:r>
              <a:rPr lang="ru-RU" dirty="0" err="1"/>
              <a:t>Майні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 smtClean="0"/>
              <a:t>заснований</a:t>
            </a:r>
            <a:r>
              <a:rPr lang="ru-RU" dirty="0"/>
              <a:t> </a:t>
            </a:r>
            <a:r>
              <a:rPr lang="ru-RU" dirty="0" err="1" smtClean="0"/>
              <a:t>Європейський</a:t>
            </a:r>
            <a:r>
              <a:rPr lang="ru-RU" dirty="0" smtClean="0"/>
              <a:t> </a:t>
            </a:r>
            <a:r>
              <a:rPr lang="ru-RU" dirty="0" err="1"/>
              <a:t>центральний</a:t>
            </a:r>
            <a:r>
              <a:rPr lang="ru-RU" dirty="0"/>
              <a:t> банк. </a:t>
            </a:r>
            <a:r>
              <a:rPr lang="ru-RU" dirty="0" err="1"/>
              <a:t>Його</a:t>
            </a:r>
            <a:r>
              <a:rPr lang="ru-RU" dirty="0"/>
              <a:t> прерогативою стало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 smtClean="0"/>
              <a:t>єдиної</a:t>
            </a:r>
            <a:r>
              <a:rPr lang="ru-RU" dirty="0"/>
              <a:t> </a:t>
            </a:r>
            <a:r>
              <a:rPr lang="uk-UA" dirty="0" smtClean="0"/>
              <a:t>грошово-кредитної </a:t>
            </a:r>
            <a:r>
              <a:rPr lang="uk-UA" dirty="0"/>
              <a:t>і валютної політики ЄС. З січня 1999 р. одинадцять країн (</a:t>
            </a:r>
            <a:r>
              <a:rPr lang="uk-UA" dirty="0" smtClean="0"/>
              <a:t>із </a:t>
            </a:r>
            <a:r>
              <a:rPr lang="ru-RU" dirty="0" err="1" smtClean="0"/>
              <a:t>п’ятнадцяти</a:t>
            </a:r>
            <a:r>
              <a:rPr lang="ru-RU" dirty="0"/>
              <a:t>) </a:t>
            </a:r>
            <a:r>
              <a:rPr lang="ru-RU" dirty="0" err="1"/>
              <a:t>Європейського</a:t>
            </a:r>
            <a:r>
              <a:rPr lang="ru-RU" dirty="0"/>
              <a:t> Союзу </a:t>
            </a:r>
            <a:r>
              <a:rPr lang="ru-RU" dirty="0" err="1"/>
              <a:t>перейшли</a:t>
            </a:r>
            <a:r>
              <a:rPr lang="ru-RU" dirty="0"/>
              <a:t> до </a:t>
            </a:r>
            <a:r>
              <a:rPr lang="ru-RU" dirty="0" err="1"/>
              <a:t>єдиноївалюти</a:t>
            </a:r>
            <a:r>
              <a:rPr lang="ru-RU" dirty="0"/>
              <a:t>. </a:t>
            </a:r>
            <a:r>
              <a:rPr lang="ru-RU" dirty="0" err="1" smtClean="0"/>
              <a:t>Протягом</a:t>
            </a:r>
            <a:r>
              <a:rPr lang="ru-RU" dirty="0"/>
              <a:t> </a:t>
            </a:r>
            <a:r>
              <a:rPr lang="ru-RU" dirty="0" smtClean="0"/>
              <a:t>1999-2001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безготівкових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бухгалтерського</a:t>
            </a:r>
            <a:r>
              <a:rPr lang="ru-RU" dirty="0" smtClean="0"/>
              <a:t> </a:t>
            </a:r>
            <a:r>
              <a:rPr lang="ru-RU" dirty="0" err="1"/>
              <a:t>обліку</a:t>
            </a:r>
            <a:r>
              <a:rPr lang="ru-RU" dirty="0"/>
              <a:t>, а з 1 </a:t>
            </a:r>
            <a:r>
              <a:rPr lang="ru-RU" dirty="0" err="1"/>
              <a:t>січня</a:t>
            </a:r>
            <a:r>
              <a:rPr lang="ru-RU" dirty="0"/>
              <a:t> 2002 р. </a:t>
            </a:r>
            <a:r>
              <a:rPr lang="ru-RU" dirty="0" err="1"/>
              <a:t>єдина</a:t>
            </a:r>
            <a:r>
              <a:rPr lang="ru-RU" dirty="0"/>
              <a:t> валюта </a:t>
            </a:r>
            <a:r>
              <a:rPr lang="ru-RU" dirty="0" err="1"/>
              <a:t>була</a:t>
            </a:r>
            <a:r>
              <a:rPr lang="ru-RU" dirty="0"/>
              <a:t> введена </a:t>
            </a:r>
            <a:r>
              <a:rPr lang="ru-RU" dirty="0" smtClean="0"/>
              <a:t>в </a:t>
            </a:r>
            <a:r>
              <a:rPr lang="ru-RU" dirty="0" err="1" smtClean="0"/>
              <a:t>готівковий</a:t>
            </a:r>
            <a:r>
              <a:rPr lang="ru-RU" dirty="0" smtClean="0"/>
              <a:t> </a:t>
            </a:r>
            <a:r>
              <a:rPr lang="ru-RU" dirty="0" err="1"/>
              <a:t>обіг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Європейська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</a:t>
            </a:r>
            <a:r>
              <a:rPr lang="ru-RU" dirty="0" err="1"/>
              <a:t>встановила</a:t>
            </a:r>
            <a:r>
              <a:rPr lang="ru-RU" dirty="0"/>
              <a:t> правила, за </a:t>
            </a:r>
            <a:r>
              <a:rPr lang="ru-RU" dirty="0" err="1" smtClean="0"/>
              <a:t>якими</a:t>
            </a:r>
            <a:r>
              <a:rPr lang="ru-RU" dirty="0"/>
              <a:t> </a:t>
            </a:r>
            <a:r>
              <a:rPr lang="ru-RU" dirty="0" err="1" smtClean="0"/>
              <a:t>операціїщодо</a:t>
            </a:r>
            <a:r>
              <a:rPr lang="ru-RU" dirty="0" smtClean="0"/>
              <a:t> </a:t>
            </a:r>
            <a:r>
              <a:rPr lang="ru-RU" dirty="0" err="1"/>
              <a:t>переведення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у </a:t>
            </a:r>
            <a:r>
              <a:rPr lang="ru-RU" dirty="0" err="1"/>
              <a:t>євро</a:t>
            </a:r>
            <a:r>
              <a:rPr lang="ru-RU" dirty="0"/>
              <a:t>,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внески</a:t>
            </a:r>
            <a:r>
              <a:rPr lang="ru-RU" dirty="0"/>
              <a:t>, </a:t>
            </a:r>
            <a:r>
              <a:rPr lang="ru-RU" dirty="0" err="1"/>
              <a:t>обмін</a:t>
            </a:r>
            <a:r>
              <a:rPr lang="ru-RU" dirty="0"/>
              <a:t> валют </a:t>
            </a:r>
            <a:r>
              <a:rPr lang="ru-RU" dirty="0" err="1" smtClean="0"/>
              <a:t>тощо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оподатковуватися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у </a:t>
            </a:r>
            <a:r>
              <a:rPr lang="ru-RU" dirty="0" err="1"/>
              <a:t>зв’язку</a:t>
            </a:r>
            <a:r>
              <a:rPr lang="ru-RU" dirty="0"/>
              <a:t> з переходом на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smtClean="0"/>
              <a:t>валюту будь-</a:t>
            </a:r>
            <a:r>
              <a:rPr lang="ru-RU" dirty="0" err="1" smtClean="0"/>
              <a:t>якіекономічніугоди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переглядалися</a:t>
            </a:r>
            <a:r>
              <a:rPr lang="ru-RU" dirty="0"/>
              <a:t>. </a:t>
            </a:r>
            <a:r>
              <a:rPr lang="ru-RU" dirty="0" err="1"/>
              <a:t>Запорукою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став </a:t>
            </a:r>
            <a:r>
              <a:rPr lang="ru-RU" dirty="0" smtClean="0"/>
              <a:t>курс </a:t>
            </a:r>
            <a:r>
              <a:rPr lang="ru-RU" dirty="0" err="1" smtClean="0"/>
              <a:t>євро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до ЕКЮ у пропорції1:1.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5274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13899"/>
            <a:ext cx="9913329" cy="6018662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Понад</a:t>
            </a:r>
            <a:r>
              <a:rPr lang="ru-RU" dirty="0" smtClean="0"/>
              <a:t> 17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 як </a:t>
            </a:r>
            <a:r>
              <a:rPr lang="ru-RU" dirty="0" err="1"/>
              <a:t>офіційну</a:t>
            </a:r>
            <a:r>
              <a:rPr lang="ru-RU" dirty="0"/>
              <a:t> валюту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 smtClean="0"/>
              <a:t>Австрія</a:t>
            </a:r>
            <a:r>
              <a:rPr lang="ru-RU" dirty="0" smtClean="0"/>
              <a:t>,</a:t>
            </a:r>
            <a:r>
              <a:rPr lang="uk-UA" dirty="0" smtClean="0"/>
              <a:t>Бельгія</a:t>
            </a:r>
            <a:r>
              <a:rPr lang="uk-UA" dirty="0"/>
              <a:t>, Німеччина, Іспанія, Італія, Ірландія, Люксембург, </a:t>
            </a:r>
            <a:r>
              <a:rPr lang="uk-UA" dirty="0" smtClean="0"/>
              <a:t>Нідерланди, Португалія</a:t>
            </a:r>
            <a:r>
              <a:rPr lang="uk-UA" dirty="0"/>
              <a:t>, Франція, Фінляндія, Греція, Словенія, Кіпр, Мальта, Словаччина </a:t>
            </a:r>
            <a:r>
              <a:rPr lang="uk-UA" dirty="0" smtClean="0"/>
              <a:t>і </a:t>
            </a:r>
            <a:r>
              <a:rPr lang="ru-RU" dirty="0" err="1" smtClean="0"/>
              <a:t>Естонія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Єврозону</a:t>
            </a:r>
            <a:r>
              <a:rPr lang="ru-RU" dirty="0"/>
              <a:t>, а </a:t>
            </a:r>
            <a:r>
              <a:rPr lang="ru-RU" dirty="0" err="1"/>
              <a:t>відтак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 smtClean="0"/>
              <a:t>випускати</a:t>
            </a:r>
            <a:r>
              <a:rPr lang="ru-RU" dirty="0" smtClean="0"/>
              <a:t> </a:t>
            </a:r>
            <a:r>
              <a:rPr lang="ru-RU" dirty="0" err="1" smtClean="0"/>
              <a:t>монети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банкноти</a:t>
            </a:r>
            <a:r>
              <a:rPr lang="ru-RU" dirty="0"/>
              <a:t>, </a:t>
            </a:r>
            <a:r>
              <a:rPr lang="ru-RU" dirty="0" err="1"/>
              <a:t>номіновані</a:t>
            </a:r>
            <a:r>
              <a:rPr lang="ru-RU" dirty="0"/>
              <a:t> в </a:t>
            </a:r>
            <a:r>
              <a:rPr lang="ru-RU" dirty="0" err="1"/>
              <a:t>євро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Створена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європейська</a:t>
            </a:r>
            <a:r>
              <a:rPr lang="ru-RU" dirty="0"/>
              <a:t> валюта за роки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 smtClean="0"/>
              <a:t>набула</a:t>
            </a:r>
            <a:r>
              <a:rPr lang="ru-RU" dirty="0"/>
              <a:t> </a:t>
            </a:r>
            <a:r>
              <a:rPr lang="uk-UA" dirty="0" smtClean="0"/>
              <a:t>статусу </a:t>
            </a:r>
            <a:r>
              <a:rPr lang="uk-UA" dirty="0"/>
              <a:t>однієї з двох провідних світових валют, відтіснивши японську </a:t>
            </a:r>
            <a:r>
              <a:rPr lang="uk-UA" dirty="0" smtClean="0"/>
              <a:t>ієну, </a:t>
            </a:r>
            <a:r>
              <a:rPr lang="ru-RU" dirty="0" err="1" smtClean="0"/>
              <a:t>швейцарський</a:t>
            </a:r>
            <a:r>
              <a:rPr lang="ru-RU" dirty="0" smtClean="0"/>
              <a:t> </a:t>
            </a:r>
            <a:r>
              <a:rPr lang="ru-RU" dirty="0"/>
              <a:t>франк і </a:t>
            </a:r>
            <a:r>
              <a:rPr lang="ru-RU" dirty="0" err="1"/>
              <a:t>британський</a:t>
            </a:r>
            <a:r>
              <a:rPr lang="ru-RU" dirty="0"/>
              <a:t> фунт </a:t>
            </a:r>
            <a:r>
              <a:rPr lang="ru-RU" dirty="0" err="1"/>
              <a:t>стерлінгів</a:t>
            </a:r>
            <a:r>
              <a:rPr lang="ru-RU" dirty="0"/>
              <a:t>. До </a:t>
            </a:r>
            <a:r>
              <a:rPr lang="ru-RU" dirty="0" err="1"/>
              <a:t>переваг</a:t>
            </a:r>
            <a:r>
              <a:rPr lang="ru-RU" dirty="0"/>
              <a:t> при </a:t>
            </a:r>
            <a:r>
              <a:rPr lang="ru-RU" dirty="0" err="1"/>
              <a:t>переході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uk-UA" dirty="0" smtClean="0"/>
              <a:t>колективну </a:t>
            </a:r>
            <a:r>
              <a:rPr lang="uk-UA" dirty="0"/>
              <a:t>валюту належать такі:</a:t>
            </a:r>
          </a:p>
          <a:p>
            <a:r>
              <a:rPr lang="uk-UA" dirty="0" smtClean="0"/>
              <a:t>ліквідація </a:t>
            </a:r>
            <a:r>
              <a:rPr lang="uk-UA" dirty="0"/>
              <a:t>ризиків обмінних курсів національних валют і економія </a:t>
            </a:r>
            <a:r>
              <a:rPr lang="uk-UA" dirty="0" smtClean="0"/>
              <a:t>на </a:t>
            </a:r>
            <a:r>
              <a:rPr lang="ru-RU" dirty="0" err="1" smtClean="0"/>
              <a:t>витратах</a:t>
            </a: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валютообмінних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uk-UA" dirty="0" smtClean="0"/>
              <a:t>стабілізація </a:t>
            </a:r>
            <a:r>
              <a:rPr lang="uk-UA" dirty="0"/>
              <a:t>цін, зменшення темпів інфляції та інфляційних очікувань</a:t>
            </a:r>
            <a:r>
              <a:rPr lang="uk-UA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в рамках ЄС;</a:t>
            </a:r>
          </a:p>
          <a:p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/>
              <a:t>довіри</a:t>
            </a:r>
            <a:r>
              <a:rPr lang="ru-RU" dirty="0"/>
              <a:t> до </a:t>
            </a:r>
            <a:r>
              <a:rPr lang="ru-RU" dirty="0" err="1"/>
              <a:t>монетарної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євро</a:t>
            </a:r>
            <a:r>
              <a:rPr lang="ru-RU" dirty="0"/>
              <a:t>, </a:t>
            </a:r>
            <a:r>
              <a:rPr lang="ru-RU" dirty="0" err="1" smtClean="0"/>
              <a:t>зменшення</a:t>
            </a:r>
            <a:r>
              <a:rPr lang="ru-RU" dirty="0"/>
              <a:t> </a:t>
            </a:r>
            <a:r>
              <a:rPr lang="ru-RU" dirty="0" err="1" smtClean="0"/>
              <a:t>волатильності</a:t>
            </a:r>
            <a:r>
              <a:rPr lang="ru-RU" dirty="0" smtClean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і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 smtClean="0"/>
              <a:t>транскордонних</a:t>
            </a:r>
            <a:r>
              <a:rPr lang="ru-RU" dirty="0"/>
              <a:t> </a:t>
            </a:r>
            <a:r>
              <a:rPr lang="uk-UA" dirty="0" smtClean="0"/>
              <a:t>фінансових </a:t>
            </a:r>
            <a:r>
              <a:rPr lang="uk-UA" dirty="0"/>
              <a:t>операцій;</a:t>
            </a:r>
          </a:p>
          <a:p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у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валютній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084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Історично спочатку виникли національні валютні системи, закріплені національними законодавствами з урахуванням норм міжнародного права. Їх особливості визначаються ступенем розвитку і станом національних економік та зовнішньоекономічних </a:t>
            </a:r>
            <a:r>
              <a:rPr lang="uk-UA" dirty="0" err="1" smtClean="0"/>
              <a:t>зв’язків</a:t>
            </a:r>
            <a:r>
              <a:rPr lang="uk-UA" dirty="0" smtClean="0"/>
              <a:t> країн. </a:t>
            </a:r>
          </a:p>
          <a:p>
            <a:r>
              <a:rPr lang="uk-UA" dirty="0" smtClean="0"/>
              <a:t>Еволюція світової валютної системи визначається розвитком та потребами як національної, так і світової економіки, змінами, що відбуваються у світовому господарстві, періодичним виникненням валютних криз. Валютні кризи супроводжуються порушенням стабільності валютних курсів, перерозподілом золотовалютних резервів, валютними обмеженнями, погіршенням міжнародної валютної ліквідності, що призводить до подальшої зміни валютної системи. </a:t>
            </a:r>
          </a:p>
          <a:p>
            <a:pPr marL="0" indent="0">
              <a:buNone/>
            </a:pPr>
            <a:r>
              <a:rPr lang="uk-UA" u="sng" dirty="0" smtClean="0"/>
              <a:t>Головні завдання світової валютної системи: </a:t>
            </a:r>
          </a:p>
          <a:p>
            <a:r>
              <a:rPr lang="uk-UA" dirty="0" smtClean="0"/>
              <a:t>ефективне опосередкування платежів за експорт і імпорт товарів, капіталу, послуг та інших видів міжнародної діяльності; </a:t>
            </a:r>
          </a:p>
          <a:p>
            <a:r>
              <a:rPr lang="uk-UA" dirty="0" smtClean="0"/>
              <a:t>реалізація механізмів встановлення курсових співвідношень між національними грошовими одиницями різних країн; </a:t>
            </a:r>
          </a:p>
          <a:p>
            <a:r>
              <a:rPr lang="uk-UA" dirty="0" smtClean="0"/>
              <a:t>створення сприятливих умов для розвитку виробництва та міжнародного поділу праці; </a:t>
            </a:r>
          </a:p>
          <a:p>
            <a:r>
              <a:rPr lang="uk-UA" dirty="0" smtClean="0"/>
              <a:t>забезпечення безперебійного функціонування економічної системи. </a:t>
            </a:r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887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86869"/>
            <a:ext cx="6387152" cy="645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6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r>
              <a:rPr lang="uk-UA" i="1" dirty="0" smtClean="0"/>
              <a:t>Іноземна валюта </a:t>
            </a:r>
            <a:r>
              <a:rPr lang="uk-UA" dirty="0" smtClean="0"/>
              <a:t>– грошові знаки іноземних держав, кредитні та платіжні засоби, які виражені в іноземних грошових одиницях і які використовуються в міжнародних розрахунках. </a:t>
            </a:r>
          </a:p>
          <a:p>
            <a:r>
              <a:rPr lang="uk-UA" i="1" dirty="0" smtClean="0"/>
              <a:t>Міжнародна (регіональна) валюта </a:t>
            </a:r>
            <a:r>
              <a:rPr lang="uk-UA" dirty="0" smtClean="0"/>
              <a:t>– міжнародна або регіональна грошова розрахункова одиниця, платіжний та резервний засіб. Наприклад, СПЗ (</a:t>
            </a:r>
            <a:r>
              <a:rPr lang="uk-UA" i="1" dirty="0" smtClean="0"/>
              <a:t>SDR – </a:t>
            </a:r>
            <a:r>
              <a:rPr lang="uk-UA" i="1" dirty="0" err="1" smtClean="0"/>
              <a:t>Special</a:t>
            </a:r>
            <a:r>
              <a:rPr lang="uk-UA" i="1" dirty="0" smtClean="0"/>
              <a:t> </a:t>
            </a:r>
            <a:r>
              <a:rPr lang="uk-UA" i="1" dirty="0" err="1" smtClean="0"/>
              <a:t>Drawing</a:t>
            </a:r>
            <a:r>
              <a:rPr lang="uk-UA" i="1" dirty="0" smtClean="0"/>
              <a:t> </a:t>
            </a:r>
            <a:r>
              <a:rPr lang="uk-UA" i="1" dirty="0" err="1" smtClean="0"/>
              <a:t>Rights</a:t>
            </a:r>
            <a:r>
              <a:rPr lang="uk-UA" dirty="0" smtClean="0"/>
              <a:t>) – спеціальні права запозичення), які є міжнародним платіжним засобом, що використовується МВФ для безготівкових міжнародних розрахунків шляхом записів на спеціальних рахунках, і є розрахунковою одиницею МВФ; євро – регіональна міжнародна розрахункова одиниця, яка була введена у 1999 р. в межах Європейської валютної системи і є розрахунковою одиницею країн ЄС. </a:t>
            </a:r>
          </a:p>
          <a:p>
            <a:r>
              <a:rPr lang="uk-UA" dirty="0" smtClean="0"/>
              <a:t>Особливою категорією конвертованої національної валюти є </a:t>
            </a:r>
            <a:r>
              <a:rPr lang="uk-UA" i="1" dirty="0" smtClean="0"/>
              <a:t>резервна валюта </a:t>
            </a:r>
            <a:r>
              <a:rPr lang="uk-UA" dirty="0" smtClean="0"/>
              <a:t>– валюта, в якій країни тримають свої ліквідні міжнародні резервні активи, необхідні для покриття боргів. </a:t>
            </a:r>
            <a:r>
              <a:rPr lang="uk-UA" i="1" dirty="0" smtClean="0"/>
              <a:t>Резервна валюта </a:t>
            </a:r>
            <a:r>
              <a:rPr lang="uk-UA" dirty="0" smtClean="0"/>
              <a:t>виконує функції міжнародного платіжного і резервного засобу, слугує базою визначення валютного паритету і валютного курсу для інших країн, широко використовується для проведення валютної інтервенції з метою регулювання курсу валют країн – учасниць світової валютної системи. Як резервну валюту використовують долар США, євро, фунт стерлінгів.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599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271885" cy="5841242"/>
          </a:xfrm>
        </p:spPr>
        <p:txBody>
          <a:bodyPr>
            <a:normAutofit/>
          </a:bodyPr>
          <a:lstStyle/>
          <a:p>
            <a:r>
              <a:rPr lang="uk-UA" i="1" dirty="0" smtClean="0"/>
              <a:t>Конвертованість валюти </a:t>
            </a:r>
            <a:r>
              <a:rPr lang="uk-UA" dirty="0" smtClean="0"/>
              <a:t>– це здатність резидентів вільно, без будь-яких обмежень обмінювати національну валюту на іноземну і використовувати іноземну валюту в угодах з реальними і фінансовими активами. Конвертованість означає свободу будь-якої юридичної чи фізичної особи брати участь у зовнішньоекономічній діяльності, надає право вільно купувати, продавати або обмінювати національну валюту на іноземну за наявними курсами без обмежень чи прямого втручання держави. </a:t>
            </a:r>
          </a:p>
          <a:p>
            <a:pPr marL="0" indent="0">
              <a:buNone/>
            </a:pPr>
            <a:r>
              <a:rPr lang="uk-UA" dirty="0" smtClean="0"/>
              <a:t>За ступенем конвертованості валюти розрізняють: </a:t>
            </a:r>
          </a:p>
          <a:p>
            <a:r>
              <a:rPr lang="uk-UA" dirty="0" smtClean="0"/>
              <a:t>вільно конвертовані валюти – валюти, які без обмежень можуть бути обміняні на будь-які іноземні валюти. </a:t>
            </a:r>
          </a:p>
          <a:p>
            <a:r>
              <a:rPr lang="uk-UA" dirty="0" smtClean="0"/>
              <a:t>частково конвертовані валюти країн, де зберігаються валютні обмеження; </a:t>
            </a:r>
          </a:p>
          <a:p>
            <a:r>
              <a:rPr lang="uk-UA" dirty="0" smtClean="0"/>
              <a:t>неконвертовані валюти країн. </a:t>
            </a:r>
          </a:p>
          <a:p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i="1" dirty="0" err="1"/>
              <a:t>валютний</a:t>
            </a:r>
            <a:r>
              <a:rPr lang="ru-RU" i="1" dirty="0"/>
              <a:t> курс та </a:t>
            </a:r>
            <a:r>
              <a:rPr lang="ru-RU" i="1" dirty="0" smtClean="0"/>
              <a:t>режим валютного </a:t>
            </a:r>
            <a:r>
              <a:rPr lang="ru-RU" i="1" dirty="0"/>
              <a:t>курсу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валютним</a:t>
            </a:r>
            <a:r>
              <a:rPr lang="ru-RU" dirty="0"/>
              <a:t> курсом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мінову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грошової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виражену</a:t>
            </a:r>
            <a:r>
              <a:rPr lang="ru-RU" dirty="0"/>
              <a:t> в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одиницях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 </a:t>
            </a:r>
            <a:r>
              <a:rPr lang="ru-RU" dirty="0" err="1"/>
              <a:t>Ціни</a:t>
            </a:r>
            <a:r>
              <a:rPr lang="ru-RU" dirty="0"/>
              <a:t> на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конвертовану</a:t>
            </a:r>
            <a:r>
              <a:rPr lang="ru-RU" dirty="0"/>
              <a:t> валюту </a:t>
            </a:r>
            <a:r>
              <a:rPr lang="ru-RU" dirty="0" err="1"/>
              <a:t>визначаються</a:t>
            </a:r>
            <a:r>
              <a:rPr lang="ru-RU" dirty="0"/>
              <a:t> на </a:t>
            </a:r>
            <a:r>
              <a:rPr lang="ru-RU" dirty="0" err="1"/>
              <a:t>міжнародному</a:t>
            </a:r>
            <a:r>
              <a:rPr lang="ru-RU" dirty="0"/>
              <a:t> валютному ринку,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попиту</a:t>
            </a:r>
            <a:r>
              <a:rPr lang="ru-RU" dirty="0"/>
              <a:t> та </a:t>
            </a:r>
            <a:r>
              <a:rPr lang="ru-RU" dirty="0" err="1"/>
              <a:t>пропозиції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, а в </a:t>
            </a:r>
            <a:r>
              <a:rPr lang="ru-RU" dirty="0" err="1"/>
              <a:t>країнах</a:t>
            </a:r>
            <a:r>
              <a:rPr lang="ru-RU" dirty="0"/>
              <a:t> з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конвертованою</a:t>
            </a:r>
            <a:r>
              <a:rPr lang="ru-RU" dirty="0"/>
              <a:t> валютою </a:t>
            </a:r>
            <a:r>
              <a:rPr lang="ru-RU" dirty="0" err="1"/>
              <a:t>ціна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валюти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центральним</a:t>
            </a:r>
            <a:r>
              <a:rPr lang="ru-RU" dirty="0"/>
              <a:t> банком. </a:t>
            </a:r>
          </a:p>
        </p:txBody>
      </p:sp>
    </p:spTree>
    <p:extLst>
      <p:ext uri="{BB962C8B-B14F-4D97-AF65-F5344CB8AC3E}">
        <p14:creationId xmlns:p14="http://schemas.microsoft.com/office/powerpoint/2010/main" val="240948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917042" cy="584124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режими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: </a:t>
            </a:r>
            <a:r>
              <a:rPr lang="ru-RU" dirty="0" err="1"/>
              <a:t>фіксовані</a:t>
            </a:r>
            <a:r>
              <a:rPr lang="ru-RU" dirty="0"/>
              <a:t>, </a:t>
            </a:r>
            <a:r>
              <a:rPr lang="ru-RU" dirty="0" err="1"/>
              <a:t>плаваючі</a:t>
            </a:r>
            <a:r>
              <a:rPr lang="ru-RU" dirty="0"/>
              <a:t> (</a:t>
            </a:r>
            <a:r>
              <a:rPr lang="ru-RU" dirty="0" err="1"/>
              <a:t>гнучкі</a:t>
            </a:r>
            <a:r>
              <a:rPr lang="ru-RU" dirty="0"/>
              <a:t>), </a:t>
            </a:r>
            <a:r>
              <a:rPr lang="ru-RU" dirty="0" err="1" smtClean="0"/>
              <a:t>змішані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гібридні</a:t>
            </a:r>
            <a:r>
              <a:rPr lang="ru-RU" dirty="0"/>
              <a:t>). </a:t>
            </a:r>
          </a:p>
          <a:p>
            <a:r>
              <a:rPr lang="ru-RU" dirty="0"/>
              <a:t>Режим </a:t>
            </a:r>
            <a:r>
              <a:rPr lang="ru-RU" dirty="0" err="1"/>
              <a:t>фіксованих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система,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валютний</a:t>
            </a:r>
            <a:r>
              <a:rPr lang="ru-RU" dirty="0"/>
              <a:t> курс </a:t>
            </a:r>
            <a:r>
              <a:rPr lang="ru-RU" dirty="0" err="1"/>
              <a:t>фіксується</a:t>
            </a:r>
            <a:r>
              <a:rPr lang="ru-RU" dirty="0"/>
              <a:t>, 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усуваються</a:t>
            </a:r>
            <a:r>
              <a:rPr lang="ru-RU" dirty="0"/>
              <a:t> </a:t>
            </a:r>
            <a:r>
              <a:rPr lang="ru-RU" dirty="0" err="1"/>
              <a:t>проведенням</a:t>
            </a:r>
            <a:r>
              <a:rPr lang="ru-RU" dirty="0"/>
              <a:t> державою </a:t>
            </a:r>
            <a:r>
              <a:rPr lang="ru-RU" dirty="0" err="1"/>
              <a:t>стабілізаційних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Гнучкі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плаваючі</a:t>
            </a:r>
            <a:r>
              <a:rPr lang="ru-RU" dirty="0"/>
              <a:t>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– режим,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валют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. </a:t>
            </a:r>
            <a:r>
              <a:rPr lang="ru-RU" dirty="0" err="1"/>
              <a:t>Ринок</a:t>
            </a:r>
            <a:r>
              <a:rPr lang="ru-RU" dirty="0"/>
              <a:t> валют </a:t>
            </a:r>
            <a:r>
              <a:rPr lang="ru-RU" dirty="0" err="1"/>
              <a:t>урівноважується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цінового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курсового </a:t>
            </a:r>
            <a:r>
              <a:rPr lang="ru-RU" dirty="0" err="1"/>
              <a:t>механізму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Змішані</a:t>
            </a:r>
            <a:r>
              <a:rPr lang="ru-RU" dirty="0" smtClean="0"/>
              <a:t> (</a:t>
            </a:r>
            <a:r>
              <a:rPr lang="ru-RU" dirty="0" err="1" smtClean="0"/>
              <a:t>гібридні</a:t>
            </a:r>
            <a:r>
              <a:rPr lang="ru-RU" dirty="0"/>
              <a:t>)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курси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режим,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поєд-нуються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фіксування</a:t>
            </a:r>
            <a:r>
              <a:rPr lang="ru-RU" dirty="0"/>
              <a:t> і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плавання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, а </a:t>
            </a:r>
            <a:r>
              <a:rPr lang="ru-RU" dirty="0" err="1"/>
              <a:t>регулювання</a:t>
            </a:r>
            <a:r>
              <a:rPr lang="ru-RU" dirty="0"/>
              <a:t> валютного ринку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</a:t>
            </a:r>
            <a:r>
              <a:rPr lang="ru-RU" dirty="0" smtClean="0"/>
              <a:t>самих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12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91319"/>
            <a:ext cx="9422009" cy="5841242"/>
          </a:xfrm>
        </p:spPr>
        <p:txBody>
          <a:bodyPr/>
          <a:lstStyle/>
          <a:p>
            <a:r>
              <a:rPr lang="uk-UA" dirty="0" smtClean="0"/>
              <a:t>Елементом валютної системи є </a:t>
            </a:r>
            <a:r>
              <a:rPr lang="uk-UA" i="1" dirty="0" smtClean="0"/>
              <a:t>валютний паритет </a:t>
            </a:r>
            <a:r>
              <a:rPr lang="uk-UA" dirty="0" smtClean="0"/>
              <a:t>– співвідношення між двома валютами, яке встановлюється в законодавчому по-рядку. </a:t>
            </a:r>
          </a:p>
          <a:p>
            <a:r>
              <a:rPr lang="uk-UA" dirty="0" smtClean="0"/>
              <a:t>При монометалізмі – золотому або срібному – базою валютного курсу був монетний паритет – співвідношення грошових одиниць різних країн за їх металевим змістом. Він збігався з поняттям валютного паритету. </a:t>
            </a:r>
          </a:p>
          <a:p>
            <a:r>
              <a:rPr lang="uk-UA" dirty="0" smtClean="0"/>
              <a:t>При золотому монометалізмі валютний курс опирався на </a:t>
            </a:r>
            <a:r>
              <a:rPr lang="uk-UA" i="1" dirty="0" smtClean="0"/>
              <a:t>золотий паритет </a:t>
            </a:r>
            <a:r>
              <a:rPr lang="uk-UA" dirty="0" smtClean="0"/>
              <a:t>– співвідношення валют за їх офіційним золотим змістом – та стихійно коливався навколо нього в межах золотих точок. Класичний механізм </a:t>
            </a:r>
            <a:r>
              <a:rPr lang="uk-UA" i="1" dirty="0" smtClean="0"/>
              <a:t>золотих точок </a:t>
            </a:r>
            <a:r>
              <a:rPr lang="uk-UA" dirty="0" smtClean="0"/>
              <a:t>діяв за двох умов: вільна купівля-продаж золота та його необмежений вивіз. З відміною золотого стандарту механізм золотих точок перестав діяти. До середини 70-х років базою валютного курсу слугували золотий зміст валют – офіційний масштаб цін – та золоті </a:t>
            </a:r>
            <a:r>
              <a:rPr lang="uk-UA" dirty="0" err="1" smtClean="0"/>
              <a:t>паритети</a:t>
            </a:r>
            <a:r>
              <a:rPr lang="uk-UA" dirty="0" smtClean="0"/>
              <a:t>, які після Другої світової війни фіксувались МВФ. Мірилом співвідношення валют була офіційна ціна золота в кредитних грошах, котра поряд з товарними цінами виступала показником ступеня знецінення національних валют.</a:t>
            </a:r>
          </a:p>
          <a:p>
            <a:r>
              <a:rPr lang="uk-UA" dirty="0" smtClean="0"/>
              <a:t>У сучасних умовах валютний курс базується на валютному паритеті (співвідношення між валютами), встановленому у законодавчому порядку, і коливається навколо нього. Згідно зі зміненим Статутом МВФ </a:t>
            </a:r>
            <a:r>
              <a:rPr lang="uk-UA" dirty="0" err="1" smtClean="0"/>
              <a:t>паритети</a:t>
            </a:r>
            <a:r>
              <a:rPr lang="uk-UA" dirty="0" smtClean="0"/>
              <a:t> валют можуть встановлюватися в СПЗ або інших між-народних валютних одиницях.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994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9135406" cy="5841242"/>
          </a:xfrm>
        </p:spPr>
        <p:txBody>
          <a:bodyPr/>
          <a:lstStyle/>
          <a:p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законодавча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адміністративна</a:t>
            </a:r>
            <a:r>
              <a:rPr lang="ru-RU" dirty="0"/>
              <a:t> заборона, </a:t>
            </a:r>
            <a:r>
              <a:rPr lang="ru-RU" dirty="0" err="1"/>
              <a:t>лімітування</a:t>
            </a:r>
            <a:r>
              <a:rPr lang="ru-RU" dirty="0"/>
              <a:t> і </a:t>
            </a:r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резидентів</a:t>
            </a:r>
            <a:r>
              <a:rPr lang="ru-RU" dirty="0"/>
              <a:t> і </a:t>
            </a:r>
            <a:r>
              <a:rPr lang="ru-RU" dirty="0" err="1"/>
              <a:t>нерезидентів</a:t>
            </a:r>
            <a:r>
              <a:rPr lang="ru-RU" dirty="0"/>
              <a:t> з валютою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валютними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обігу</a:t>
            </a:r>
            <a:r>
              <a:rPr lang="ru-RU" dirty="0"/>
              <a:t>, то </a:t>
            </a:r>
            <a:r>
              <a:rPr lang="ru-RU" dirty="0" err="1"/>
              <a:t>регламентація</a:t>
            </a:r>
            <a:r>
              <a:rPr lang="ru-RU" dirty="0"/>
              <a:t> правил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з </a:t>
            </a:r>
            <a:r>
              <a:rPr lang="ru-RU" dirty="0" err="1" smtClean="0"/>
              <a:t>уніфікованими</a:t>
            </a:r>
            <a:r>
              <a:rPr lang="ru-RU" dirty="0" smtClean="0"/>
              <a:t> </a:t>
            </a:r>
            <a:r>
              <a:rPr lang="ru-RU" dirty="0" err="1"/>
              <a:t>міжнародними</a:t>
            </a:r>
            <a:r>
              <a:rPr lang="ru-RU" dirty="0"/>
              <a:t> нормами. </a:t>
            </a:r>
            <a:r>
              <a:rPr lang="ru-RU" dirty="0" err="1"/>
              <a:t>Серед</a:t>
            </a:r>
            <a:r>
              <a:rPr lang="ru-RU" dirty="0"/>
              <a:t> них – </a:t>
            </a:r>
            <a:r>
              <a:rPr lang="ru-RU" dirty="0" err="1"/>
              <a:t>Женевські</a:t>
            </a:r>
            <a:r>
              <a:rPr lang="ru-RU" dirty="0"/>
              <a:t> </a:t>
            </a:r>
            <a:r>
              <a:rPr lang="ru-RU" dirty="0" err="1"/>
              <a:t>конвенції</a:t>
            </a:r>
            <a:r>
              <a:rPr lang="ru-RU" dirty="0"/>
              <a:t> (</a:t>
            </a:r>
            <a:r>
              <a:rPr lang="ru-RU" dirty="0" err="1"/>
              <a:t>вексельна</a:t>
            </a:r>
            <a:r>
              <a:rPr lang="ru-RU" dirty="0"/>
              <a:t> і </a:t>
            </a:r>
            <a:r>
              <a:rPr lang="ru-RU" dirty="0" err="1"/>
              <a:t>чекова</a:t>
            </a:r>
            <a:r>
              <a:rPr lang="ru-RU" dirty="0" smtClean="0"/>
              <a:t>).</a:t>
            </a:r>
          </a:p>
          <a:p>
            <a:r>
              <a:rPr lang="ru-RU" dirty="0" err="1"/>
              <a:t>Регламентація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як одна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та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/>
              <a:t>систем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Уніфікованих</a:t>
            </a:r>
            <a:r>
              <a:rPr lang="ru-RU" dirty="0"/>
              <a:t> правил та </a:t>
            </a:r>
            <a:r>
              <a:rPr lang="ru-RU" dirty="0" err="1"/>
              <a:t>звичаїв</a:t>
            </a:r>
            <a:r>
              <a:rPr lang="ru-RU" dirty="0"/>
              <a:t> для </a:t>
            </a:r>
            <a:r>
              <a:rPr lang="ru-RU" dirty="0" err="1" smtClean="0"/>
              <a:t>документарних</a:t>
            </a:r>
            <a:r>
              <a:rPr lang="ru-RU" dirty="0" smtClean="0"/>
              <a:t> </a:t>
            </a:r>
            <a:r>
              <a:rPr lang="ru-RU" dirty="0" err="1"/>
              <a:t>акредитивів</a:t>
            </a:r>
            <a:r>
              <a:rPr lang="ru-RU" dirty="0"/>
              <a:t> і </a:t>
            </a:r>
            <a:r>
              <a:rPr lang="ru-RU" dirty="0" err="1"/>
              <a:t>інкасо</a:t>
            </a:r>
            <a:r>
              <a:rPr lang="ru-RU" dirty="0"/>
              <a:t>.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(</a:t>
            </a:r>
            <a:r>
              <a:rPr lang="ru-RU" dirty="0" err="1"/>
              <a:t>комерційних</a:t>
            </a:r>
            <a:r>
              <a:rPr lang="ru-RU" dirty="0"/>
              <a:t> і </a:t>
            </a:r>
            <a:r>
              <a:rPr lang="ru-RU" dirty="0" err="1"/>
              <a:t>некомерційних</a:t>
            </a:r>
            <a:r>
              <a:rPr lang="ru-RU" dirty="0"/>
              <a:t> </a:t>
            </a:r>
            <a:r>
              <a:rPr lang="ru-RU" dirty="0" err="1" smtClean="0"/>
              <a:t>платежів</a:t>
            </a:r>
            <a:r>
              <a:rPr lang="ru-RU" dirty="0"/>
              <a:t>).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i="1" dirty="0"/>
              <a:t>формами </a:t>
            </a:r>
            <a:r>
              <a:rPr lang="ru-RU" i="1" dirty="0" err="1"/>
              <a:t>міжнародних</a:t>
            </a:r>
            <a:r>
              <a:rPr lang="ru-RU" i="1" dirty="0"/>
              <a:t> </a:t>
            </a:r>
            <a:r>
              <a:rPr lang="ru-RU" i="1" dirty="0" err="1"/>
              <a:t>розрахунків</a:t>
            </a:r>
            <a:r>
              <a:rPr lang="ru-RU" i="1" dirty="0"/>
              <a:t> </a:t>
            </a:r>
            <a:r>
              <a:rPr lang="ru-RU" dirty="0"/>
              <a:t>у </a:t>
            </a:r>
            <a:r>
              <a:rPr lang="ru-RU" dirty="0" err="1"/>
              <a:t>міжнародній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є </a:t>
            </a:r>
            <a:r>
              <a:rPr lang="ru-RU" dirty="0" err="1"/>
              <a:t>товарний</a:t>
            </a:r>
            <a:r>
              <a:rPr lang="ru-RU" dirty="0"/>
              <a:t> </a:t>
            </a:r>
            <a:r>
              <a:rPr lang="ru-RU" dirty="0" err="1"/>
              <a:t>акредитив</a:t>
            </a:r>
            <a:r>
              <a:rPr lang="ru-RU" dirty="0"/>
              <a:t> і акцепт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переданих</a:t>
            </a:r>
            <a:r>
              <a:rPr lang="ru-RU" dirty="0"/>
              <a:t> банку на </a:t>
            </a:r>
            <a:r>
              <a:rPr lang="ru-RU" dirty="0" err="1"/>
              <a:t>інкасо</a:t>
            </a:r>
            <a:r>
              <a:rPr lang="ru-RU" dirty="0"/>
              <a:t>, аванс,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, </a:t>
            </a:r>
            <a:r>
              <a:rPr lang="ru-RU" dirty="0" err="1"/>
              <a:t>банківський</a:t>
            </a:r>
            <a:r>
              <a:rPr lang="ru-RU" dirty="0"/>
              <a:t> </a:t>
            </a:r>
            <a:r>
              <a:rPr lang="ru-RU" dirty="0" err="1" smtClean="0"/>
              <a:t>переказ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валютної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 як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 smtClean="0"/>
              <a:t>валютної</a:t>
            </a:r>
            <a:r>
              <a:rPr lang="ru-RU" dirty="0" smtClean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забезпеченості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/>
              <a:t>платіжними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 В </a:t>
            </a:r>
            <a:r>
              <a:rPr lang="ru-RU" dirty="0" err="1"/>
              <a:t>аспекті</a:t>
            </a:r>
            <a:r>
              <a:rPr lang="ru-RU" dirty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МВЛ </a:t>
            </a:r>
            <a:r>
              <a:rPr lang="ru-RU" dirty="0" err="1"/>
              <a:t>вживається</a:t>
            </a:r>
            <a:r>
              <a:rPr lang="ru-RU" dirty="0"/>
              <a:t> як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платоспроможності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070292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733</TotalTime>
  <Words>3491</Words>
  <Application>Microsoft Office PowerPoint</Application>
  <PresentationFormat>Широкоэкранный</PresentationFormat>
  <Paragraphs>142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14</cp:revision>
  <dcterms:created xsi:type="dcterms:W3CDTF">2024-12-03T11:48:01Z</dcterms:created>
  <dcterms:modified xsi:type="dcterms:W3CDTF">2024-12-04T00:01:02Z</dcterms:modified>
</cp:coreProperties>
</file>