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notesMasterIdLst>
    <p:notesMasterId r:id="rId40"/>
  </p:notesMasterIdLst>
  <p:sldIdLst>
    <p:sldId id="281" r:id="rId2"/>
    <p:sldId id="282" r:id="rId3"/>
    <p:sldId id="283" r:id="rId4"/>
    <p:sldId id="284" r:id="rId5"/>
    <p:sldId id="289" r:id="rId6"/>
    <p:sldId id="290" r:id="rId7"/>
    <p:sldId id="285" r:id="rId8"/>
    <p:sldId id="286" r:id="rId9"/>
    <p:sldId id="287" r:id="rId10"/>
    <p:sldId id="288" r:id="rId11"/>
    <p:sldId id="292" r:id="rId12"/>
    <p:sldId id="291" r:id="rId13"/>
    <p:sldId id="293" r:id="rId14"/>
    <p:sldId id="294" r:id="rId15"/>
    <p:sldId id="257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74" r:id="rId33"/>
    <p:sldId id="275" r:id="rId34"/>
    <p:sldId id="276" r:id="rId35"/>
    <p:sldId id="279" r:id="rId36"/>
    <p:sldId id="277" r:id="rId37"/>
    <p:sldId id="278" r:id="rId38"/>
    <p:sldId id="280" r:id="rId3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без заголовка" id="{F8029CE1-A969-4913-B098-6DFC483F2834}">
          <p14:sldIdLst>
            <p14:sldId id="281"/>
            <p14:sldId id="282"/>
            <p14:sldId id="283"/>
            <p14:sldId id="284"/>
            <p14:sldId id="289"/>
            <p14:sldId id="290"/>
            <p14:sldId id="285"/>
            <p14:sldId id="286"/>
            <p14:sldId id="287"/>
            <p14:sldId id="288"/>
            <p14:sldId id="292"/>
            <p14:sldId id="291"/>
            <p14:sldId id="293"/>
            <p14:sldId id="294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9"/>
            <p14:sldId id="277"/>
            <p14:sldId id="278"/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38"/>
    <p:restoredTop sz="94499"/>
  </p:normalViewPr>
  <p:slideViewPr>
    <p:cSldViewPr snapToGrid="0">
      <p:cViewPr varScale="1">
        <p:scale>
          <a:sx n="69" d="100"/>
          <a:sy n="69" d="100"/>
        </p:scale>
        <p:origin x="106" y="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3285B-11AC-7642-9C6B-920D57C185AB}" type="datetimeFigureOut">
              <a:rPr lang="ru-UA" smtClean="0"/>
              <a:t>16.04.2026</a:t>
            </a:fld>
            <a:endParaRPr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0DCD3-D53A-2E45-8BF9-A09D3758F76A}" type="slidenum">
              <a:rPr lang="ru-UA" smtClean="0"/>
              <a:t>‹№›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8613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507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86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90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0639032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783648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88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581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32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83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6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34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6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0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0AE7F-EA69-4E32-9860-D3241C34D63C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03C3E-D595-4DA5-923C-F42AC868656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35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663" r:id="rId14"/>
    <p:sldLayoutId id="214748366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95" y="1"/>
            <a:ext cx="11772243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07834" y="2401290"/>
            <a:ext cx="5776331" cy="237291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kern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</a:t>
            </a:r>
            <a: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10-11. </a:t>
            </a:r>
            <a:b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ru-RU" sz="2400" b="1" kern="0" cap="all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2400" b="1" kern="0" cap="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kern="0" cap="all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400" b="1" kern="0" cap="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400" b="1" kern="0" cap="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СУТЬ ПРОМИСЛОВОГО МАРКЕТИНГУ</a:t>
            </a:r>
            <a:r>
              <a:rPr lang="ru-RU" sz="36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kern="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7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34963" y="188913"/>
            <a:ext cx="11522075" cy="600164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5.3. </a:t>
            </a:r>
            <a:r>
              <a:rPr lang="ru-RU" sz="32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Преміальне</a:t>
            </a:r>
            <a:r>
              <a:rPr lang="ru-RU" sz="32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32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Premium pricing)</a:t>
            </a:r>
          </a:p>
          <a:p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підкреслення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статусу, бренду.</a:t>
            </a:r>
            <a:b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відповідав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очікуванням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5.4. </a:t>
            </a:r>
            <a:r>
              <a:rPr lang="ru-RU" sz="32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Конкурентне</a:t>
            </a:r>
            <a:r>
              <a:rPr lang="ru-RU" sz="32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endParaRPr lang="ru-RU" sz="32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на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коридори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гнучкі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5.5. </a:t>
            </a:r>
            <a:r>
              <a:rPr lang="ru-RU" sz="32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Дисконтна</a:t>
            </a:r>
            <a:r>
              <a:rPr lang="ru-RU" sz="32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32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сегментовані</a:t>
            </a:r>
            <a:r>
              <a:rPr lang="ru-RU" sz="32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endParaRPr lang="ru-RU" sz="32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сегмента: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тарифні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пакети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32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32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0331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4963" y="1103971"/>
            <a:ext cx="11522075" cy="53245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🛠️</a:t>
            </a:r>
          </a:p>
          <a:p>
            <a:r>
              <a:rPr lang="en-US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6.1.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endParaRPr lang="ru-RU" sz="20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Вони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сезонні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розпродажів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(опт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промоактивність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(за умов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лояльність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накопичувальні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“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керовані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маржа;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звичка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знижкою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6.2.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Пакетування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набори</a:t>
            </a:r>
            <a:endParaRPr lang="ru-RU" sz="20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комбо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основний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+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з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рівнями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чек;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підвищити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0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09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4963" y="188913"/>
            <a:ext cx="11522075" cy="56938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6.3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Динамічне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endParaRPr lang="ru-RU" sz="28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залишків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завантаженості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авіаквитки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готелі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Підходить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всім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бізнесам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сферах з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чітким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попитом.</a:t>
            </a:r>
          </a:p>
          <a:p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6.4.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Психологічне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endParaRPr lang="ru-RU" sz="28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типу “99”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“100”;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якірні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тарифів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разом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реальною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цінністю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продукту.</a:t>
            </a:r>
            <a:endParaRPr lang="ru-RU" sz="2800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634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4963" y="0"/>
            <a:ext cx="11396120" cy="48320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srgbClr val="4B5563"/>
              </a:solidFill>
              <a:latin typeface="Inter"/>
            </a:endParaRPr>
          </a:p>
          <a:p>
            <a:r>
              <a:rPr lang="ru-RU" sz="2800" b="1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Типові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ціновій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політиці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⚠️</a:t>
            </a:r>
          </a:p>
          <a:p>
            <a:pPr>
              <a:buFont typeface="+mj-lt"/>
              <a:buAutoNum type="arabicPeriod"/>
            </a:pP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Неконтрольовані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падіння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маржі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сегментації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сценаріїв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+mj-lt"/>
              <a:buAutoNum type="arabicPeriod"/>
            </a:pP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узгоджена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позиціонуванням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преміум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-бренд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продаватись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“дешево”).</a:t>
            </a:r>
          </a:p>
          <a:p>
            <a:pPr>
              <a:buFont typeface="+mj-lt"/>
              <a:buAutoNum type="arabicPeriod"/>
            </a:pP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Непрозорість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(коли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платять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+mj-lt"/>
              <a:buAutoNum type="arabicPeriod"/>
            </a:pP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Ігнорування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ризиків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недобросовісні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800" b="0" i="0" dirty="0">
              <a:solidFill>
                <a:srgbClr val="4B556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183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4963" y="188912"/>
            <a:ext cx="11440726" cy="56938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поєднує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Ефективне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допустимої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еластичності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оцінці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конкурентного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відповідному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позиціонуванні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адекватних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penetration, skimming, premium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пакетів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гнучких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інструментів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збалансований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досягати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0" i="0" dirty="0">
              <a:solidFill>
                <a:srgbClr val="4B556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5619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характеристика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Методологічною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b="0" dirty="0" smtClean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1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соціально-економічних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виробників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у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коливання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ринковими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узгодження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інтересів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обміну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промисловими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 та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перепродажу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здачі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бурхливо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в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світу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algn="just">
              <a:lnSpc>
                <a:spcPct val="100000"/>
              </a:lnSpc>
            </a:pP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консалтинг,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ноу-хау,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Зараз продаж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одного боку, вони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постачальниками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з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перед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їхня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потрапляє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вступають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такими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суб’єктами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як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оптові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величиною </a:t>
            </a:r>
            <a:r>
              <a:rPr lang="ru-RU" sz="21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1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196673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Прикладом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ТОВ „АСКОН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ВАТ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Крюківський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вагонобудівний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завод”, ВАТ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Херсонський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суднобудівний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завод”, „Авто ВАЗ”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номенклатури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збалансованого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гармонійного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Основною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закріплення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стійкого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галузях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благ,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країни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гідного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народу.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представляють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чорна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металургія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паливна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машинобудування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ремонт та монтаж машин і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хімічна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нафтохімічна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лісова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деревообробна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будматеріалів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легка і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харчова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промисловість</a:t>
            </a:r>
            <a:r>
              <a:rPr lang="ru-RU" sz="19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08336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</a:p>
          <a:p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комплектуючих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світовій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маркетинг” (</a:t>
            </a:r>
            <a:r>
              <a:rPr lang="en-US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industrial marketing)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часом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business to business marketing”,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 Тут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підкреслюється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тому,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веде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непорозуміння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13203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-продажу. 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поділу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характер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-продажу, а характер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для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електротехнічне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стільці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мова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йде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маркетинг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сектору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774901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сталь,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ніколи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вступають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так і на ринку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(ТКС).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ІВМ,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ТКС.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спонукало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корпорацію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Sony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шляхом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товару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автоматики для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офісів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Обидві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змушені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реорганізувати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калькулятор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фундаментально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відрізнятися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спільні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них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Ось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заслуговує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ставить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маркетингового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Менеджери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перевищують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3794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758283" y="0"/>
            <a:ext cx="10983951" cy="61247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одним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виручку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попит,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формує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конкурентоспроможність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цифра в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прайсі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комплексне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управлінське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спирається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попит,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 smtClean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?? суть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dirty="0" err="1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dirty="0" err="1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dirty="0" err="1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sz="2800" dirty="0" err="1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</a:t>
            </a: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помилки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12304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(ТПП) —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лікарні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 метою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приєднання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офісів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свою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ринки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(ТКС)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розфасовані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бакалійні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те, як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товар. 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урядові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установи,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безприбуткові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ТПП.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ринку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окрім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(маркетингу ТПП),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(маркетинг ТКС).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поповнення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 з метою перепродажу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товару),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магазин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морозильні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камери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вантажівки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для перепродажу,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111940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довільного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напівфабрикатів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машинобудівної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важкого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верстатів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низку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ТПП, показано на рис.1.1.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них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гірничодобувна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будівництво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транспорт,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сільське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рибне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сфера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347352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endParaRPr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C17C255-3F6D-5B8F-B85E-88B3479DCD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51" y="1297"/>
            <a:ext cx="7951191" cy="5840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96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Займаючись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маркетингом,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інакше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будує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обумовлено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природою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так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товару.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табл. 1.1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порівнянні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характеристики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Критеріями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характер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природа самого товару, характер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6973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</p:spPr>
        <p:txBody>
          <a:bodyPr/>
          <a:lstStyle/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EA4DC4-6999-770E-B9D4-151322DB9F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94" y="0"/>
            <a:ext cx="7446488" cy="6027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394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ринками ТПП та ТКС: 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ринку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потужніші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 з одним-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сконцентрований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розпорошеністю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 ринку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ТКС.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спроможність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послаблюється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попит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ТПП;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ступенем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переробки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продажу.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вузька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конструкторами і технологами;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0319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колегіальною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структурою на кожному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Чим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широкого кола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продиктовані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сировини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напівфабрикатів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організаціями-споживачами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носить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раціональніший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 Потреби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ТКС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сімейні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ТПП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соціально-економічні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переговорах.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ширших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інколи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неприйнятні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них;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маркетингу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стверджують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тягне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коливань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 на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ТКС, то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ТКС.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910272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Величезні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ринками ТПП та ТКС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породжують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думки про те,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ТПП,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галуззю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закони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автоматично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перенесені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призвести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негативного результату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часу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93311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Розглянемо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ТПП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ТКС: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 Товар.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(особливо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комплектністю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здійснюватись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державному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незбереження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стати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ТПП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коли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організацією-споживачем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вистачає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простору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маневрування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індустріального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ТКС,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До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суттєвіші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відіграють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визначальну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роль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586201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Нерідко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величиною, вона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торгах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переговорах,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змінюватись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умов оплати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машини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договору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оплату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Канали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ТПП, як правило,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одно-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двоступеневі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багатоярусні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закінчуються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торгівлею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Торгово-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розподільча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ТКС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Для ринку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найхарактернішими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(„директ-мейл”)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газети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газетах,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журналах;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виставках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ринку ТКС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найхарактернішими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телебаченню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газетах;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паблік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рилейшнз”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571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624468" y="612845"/>
            <a:ext cx="10827834" cy="600164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1.Поняття 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24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4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4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роль у 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b="1" u="sng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b="1" u="sng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правил і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встановлює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коригує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потужності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попит,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важлива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виручку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рентабельність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Ринковий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сигнал: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через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оцінює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статус бренду,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посилювати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позиції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попит: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реагують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по-різному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b="0" i="0" dirty="0">
              <a:solidFill>
                <a:srgbClr val="4B556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433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покупцями-організаціями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продавцями-організаціями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ТПП.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ТКС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покупець-продавець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продажу. А для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подальше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кваліфікаційний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ремонт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оренда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ТПП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співпрацею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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ТПП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пояснюється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людей;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обізнаності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агентів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врахувати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оточуючого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ринку з метою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науково-дослідницьких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конструкторських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маркетингом;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портфеля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логістичної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аудит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маркетингом.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70014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8BFD989-369D-302B-9896-905D828DEF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01881" y="166256"/>
            <a:ext cx="11655157" cy="560430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особливою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галуззю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яка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ринках,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свою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Взаємовплив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тісний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зв’язок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того, і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тому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</a:t>
            </a:r>
          </a:p>
          <a:p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аспекти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ними.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принципами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дійсна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діловими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партнерами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908033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Специфіка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багатьох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чинників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загального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ритму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ділової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активності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країни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матеріально-технічних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запасів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сировини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стану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економіки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місцевому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динаміки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галузей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декілька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характерних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рис,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відрізняють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зумовлює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специфіку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товарами,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визначає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особливості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ринково-продуктової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визначений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як: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вторинний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похідний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нееластичний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нестійкий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546798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попитом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дорожчим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складнішим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спочатку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вивчити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тенденції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ринку. Треба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зазначити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середньому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споживчому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всього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10%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призводить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в 5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разів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нееластичний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призводять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відчутних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них.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наслідком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вторинності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Нестійкість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пов’язана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динамічною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технологічних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оновленням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Тому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постійно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потреба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досконалих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технічному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відношенні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Парність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зумовлена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більшості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 одного роду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одночасно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зумовлює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товар,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першим.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Якщо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підприємство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виготовляє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граблі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лопати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водночас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попитом на метали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виникає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дерев’яні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держаки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виготовлення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продукту.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02956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організацій-споживачів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Організації-споживачі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поділені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п’ять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консультативні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перепродажем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організаціям-споживачам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морозильники,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запасні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роздрібна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оптовиків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фірм-виробників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становлять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продовольчих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бензозаправні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аптеки,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Як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закуповує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з великою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у т.ч.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дизайном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рекламою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зауважити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торговою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територією</a:t>
            </a:r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32796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Підприємства-посередник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перепродажу,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справу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 для перепродажу.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руки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машинобудування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складне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збуваються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системою прямого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поштового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відправлення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Урядові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ланки державного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традиційним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 другого боку,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урядових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Неприбуткові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музеї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ідеї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одержати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ж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210283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неабияке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маркетингової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класифікації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перенесення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амортизація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роль того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купівлю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Найпоширенішою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Споруди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капітальне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рисами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нееластичний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попит,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закупівлю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17132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2F4440-807D-7C6E-1AF4-FE7FE6F056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42504"/>
            <a:ext cx="11667033" cy="5628059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Звідси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як: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переговори про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ремонті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підгонці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 продажу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тягачі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вантажопідйомники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коротший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співвіднесення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капітальним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параметрах,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надійності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Допоміжне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клерків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(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калькулятори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офісне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На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стандартизованістю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складного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канали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довші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1655018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A7253E8-96CB-E7E8-2F48-73769AAA5D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90006"/>
            <a:ext cx="11667033" cy="5580558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Деталі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незначною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коротким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довшими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каналами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Оброблені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хімічні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пластмаси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Сирі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руда,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вугілля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нафта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продукту. Вони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добуваються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великих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обсягах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еластичний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попит. Часто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стандартами. Канали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як короткими, так і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Промислові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банками,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агентствами,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конторами, агентствами з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працевлаштування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консалтинговими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фірмами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промислових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промисловий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зріс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значну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купувати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професіоналів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дешевше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виробляти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самому.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продукту, вони не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часто </a:t>
            </a:r>
            <a:r>
              <a:rPr lang="ru-RU" sz="2000" b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змінюються</a:t>
            </a:r>
            <a:r>
              <a:rPr lang="ru-RU" sz="20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b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7781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501805" y="-79653"/>
            <a:ext cx="11262732" cy="6370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endParaRPr lang="ru-RU" sz="2400" b="1" u="sng" dirty="0" smtClean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u="sng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b="1" u="sng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Мета та </a:t>
            </a:r>
            <a:r>
              <a:rPr lang="ru-RU" sz="2400" b="1" u="sng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400" b="1" u="sng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2400" b="1" u="sng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u="sng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400" b="1" u="sng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u="sng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різною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прибутковості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максимізація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маржі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+mj-lt"/>
              <a:buAutoNum type="arabicPeriod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більшої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+mj-lt"/>
              <a:buAutoNum type="arabicPeriod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Проникнення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стартового “входу”).</a:t>
            </a:r>
          </a:p>
          <a:p>
            <a:pPr>
              <a:buFont typeface="+mj-lt"/>
              <a:buAutoNum type="arabicPeriod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бренду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преміальні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сигнал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+mj-lt"/>
              <a:buAutoNum type="arabicPeriod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Стабілізація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виживання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(у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+mj-lt"/>
              <a:buAutoNum type="arabicPeriod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Вирівнювання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сезонні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тарифи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узгодженість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маркетинговою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стратегією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позиціювання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продуктова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політика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цінність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“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проїдати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маржу);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відповідність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етичним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правовим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нормам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(особливо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ЄС/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конкуренції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b="0" i="0" dirty="0">
              <a:solidFill>
                <a:srgbClr val="4B556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760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4963" y="188913"/>
            <a:ext cx="11522075" cy="6370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🔍</a:t>
            </a:r>
          </a:p>
          <a:p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формується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“сама по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Витратні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endParaRPr lang="ru-RU" sz="24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логістика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збори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основа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мінімальної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конкурентоспроможності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Попит і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еластичність</a:t>
            </a:r>
            <a:endParaRPr lang="ru-RU" sz="24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чутливість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аналогів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 for money);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доходи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цільового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сегмента.</a:t>
            </a:r>
          </a:p>
          <a:p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“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першої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необхідності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попит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еластичний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для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люксових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модних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часто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психологічно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чутливий</a:t>
            </a:r>
            <a:r>
              <a:rPr lang="ru-RU" sz="24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751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6478" y="1028343"/>
            <a:ext cx="11600560" cy="526297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3.3.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Конкурентне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endParaRPr lang="ru-RU" sz="24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позиціонування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перехресного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(як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реагуватимуть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3.4.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endParaRPr lang="ru-RU" sz="2400" b="1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регулюватися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ліцензуванням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тарифами;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податковими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механізмами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антимонопольними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обмеженнями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недобросовісних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практик.</a:t>
            </a:r>
          </a:p>
          <a:p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3.5. </a:t>
            </a: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Позиціонування</a:t>
            </a:r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бренд</a:t>
            </a:r>
          </a:p>
          <a:p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як сигнал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середньою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як баланс “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ціна-якість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як сигнал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преміальності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статусу, </a:t>
            </a:r>
            <a:r>
              <a:rPr lang="ru-RU" sz="24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технологічності</a:t>
            </a:r>
            <a:r>
              <a:rPr lang="ru-RU" sz="24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67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245327" y="335846"/>
            <a:ext cx="10917044" cy="62478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🧠</a:t>
            </a:r>
          </a:p>
          <a:p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підходів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4.1.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Витратний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(</a:t>
            </a:r>
            <a:r>
              <a:rPr lang="en-US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Cost-plus)</a:t>
            </a:r>
          </a:p>
          <a:p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Собівартість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Націнка</a:t>
            </a:r>
            <a:endParaRPr lang="ru-RU" sz="2000" dirty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Плюси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застосувати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зрозуміла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логіка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Мінуси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попит і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не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відповідає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ринку.</a:t>
            </a:r>
          </a:p>
          <a:p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 Метод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Demand-based)</a:t>
            </a:r>
          </a:p>
          <a:p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платити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аналізують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еластичність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Плюс: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точніше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орієнтує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Мінус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складніше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sz="20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0" i="0" dirty="0">
              <a:solidFill>
                <a:srgbClr val="4B556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241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434898" y="58847"/>
            <a:ext cx="11757102" cy="56323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4B5563"/>
                </a:solidFill>
                <a:latin typeface="Inter"/>
              </a:rPr>
              <a:t>4.3. </a:t>
            </a:r>
            <a:r>
              <a:rPr lang="ru-RU" b="1" dirty="0" err="1">
                <a:solidFill>
                  <a:srgbClr val="4B5563"/>
                </a:solidFill>
                <a:latin typeface="Inter"/>
              </a:rPr>
              <a:t>Орієнтація</a:t>
            </a:r>
            <a:r>
              <a:rPr lang="ru-RU" b="1" dirty="0">
                <a:solidFill>
                  <a:srgbClr val="4B5563"/>
                </a:solidFill>
                <a:latin typeface="Inter"/>
              </a:rPr>
              <a:t> на </a:t>
            </a:r>
            <a:r>
              <a:rPr lang="ru-RU" b="1" dirty="0" err="1">
                <a:solidFill>
                  <a:srgbClr val="4B5563"/>
                </a:solidFill>
                <a:latin typeface="Inter"/>
              </a:rPr>
              <a:t>конкурентів</a:t>
            </a:r>
            <a:r>
              <a:rPr lang="ru-RU" b="1" dirty="0">
                <a:solidFill>
                  <a:srgbClr val="4B5563"/>
                </a:solidFill>
                <a:latin typeface="Inter"/>
              </a:rPr>
              <a:t> (</a:t>
            </a:r>
            <a:r>
              <a:rPr lang="en-US" b="1" dirty="0">
                <a:solidFill>
                  <a:srgbClr val="4B5563"/>
                </a:solidFill>
                <a:latin typeface="Inter"/>
              </a:rPr>
              <a:t>Competition-based)</a:t>
            </a:r>
          </a:p>
          <a:p>
            <a:r>
              <a:rPr lang="ru-RU" dirty="0" err="1">
                <a:solidFill>
                  <a:srgbClr val="4B5563"/>
                </a:solidFill>
                <a:latin typeface="Inter"/>
              </a:rPr>
              <a:t>Сутність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: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підприємство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встановлює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ціну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близько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до ринку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або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відхиляється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залежно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від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позиціонування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.</a:t>
            </a:r>
          </a:p>
          <a:p>
            <a:r>
              <a:rPr lang="ru-RU" dirty="0" err="1">
                <a:solidFill>
                  <a:srgbClr val="4B5563"/>
                </a:solidFill>
                <a:latin typeface="Inter"/>
              </a:rPr>
              <a:t>Приклади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B5563"/>
                </a:solidFill>
                <a:latin typeface="Inter"/>
              </a:rPr>
              <a:t>“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ціна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як у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лідера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B5563"/>
                </a:solidFill>
                <a:latin typeface="Inter"/>
              </a:rPr>
              <a:t>“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ціна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нижча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, але за умов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певного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сервісу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”;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B5563"/>
                </a:solidFill>
                <a:latin typeface="Inter"/>
              </a:rPr>
              <a:t>“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ціна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вища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через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додану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цінність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”.</a:t>
            </a:r>
          </a:p>
          <a:p>
            <a:r>
              <a:rPr lang="ru-RU" b="1" dirty="0">
                <a:solidFill>
                  <a:srgbClr val="4B5563"/>
                </a:solidFill>
                <a:latin typeface="Inter"/>
              </a:rPr>
              <a:t>4.4. </a:t>
            </a:r>
            <a:r>
              <a:rPr lang="ru-RU" b="1" dirty="0" err="1">
                <a:solidFill>
                  <a:srgbClr val="4B5563"/>
                </a:solidFill>
                <a:latin typeface="Inter"/>
              </a:rPr>
              <a:t>Ціноутворення</a:t>
            </a:r>
            <a:r>
              <a:rPr lang="ru-RU" b="1" dirty="0">
                <a:solidFill>
                  <a:srgbClr val="4B5563"/>
                </a:solidFill>
                <a:latin typeface="Inter"/>
              </a:rPr>
              <a:t> на </a:t>
            </a:r>
            <a:r>
              <a:rPr lang="ru-RU" b="1" dirty="0" err="1">
                <a:solidFill>
                  <a:srgbClr val="4B5563"/>
                </a:solidFill>
                <a:latin typeface="Inter"/>
              </a:rPr>
              <a:t>основі</a:t>
            </a:r>
            <a:r>
              <a:rPr lang="ru-RU" b="1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b="1" dirty="0" err="1">
                <a:solidFill>
                  <a:srgbClr val="4B5563"/>
                </a:solidFill>
                <a:latin typeface="Inter"/>
              </a:rPr>
              <a:t>цінності</a:t>
            </a:r>
            <a:r>
              <a:rPr lang="ru-RU" b="1" dirty="0">
                <a:solidFill>
                  <a:srgbClr val="4B5563"/>
                </a:solidFill>
                <a:latin typeface="Inter"/>
              </a:rPr>
              <a:t> (</a:t>
            </a:r>
            <a:r>
              <a:rPr lang="en-US" b="1" dirty="0">
                <a:solidFill>
                  <a:srgbClr val="4B5563"/>
                </a:solidFill>
                <a:latin typeface="Inter"/>
              </a:rPr>
              <a:t>Value-based pricing)</a:t>
            </a:r>
          </a:p>
          <a:p>
            <a:r>
              <a:rPr lang="ru-RU" dirty="0" err="1">
                <a:solidFill>
                  <a:srgbClr val="4B5563"/>
                </a:solidFill>
                <a:latin typeface="Inter"/>
              </a:rPr>
              <a:t>Сутність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: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ціна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формується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через те, яку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вигоду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отримує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клієнт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(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економія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часу,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менше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витрат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,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вища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якість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,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зручність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тощо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).</a:t>
            </a:r>
          </a:p>
          <a:p>
            <a:r>
              <a:rPr lang="ru-RU" dirty="0" err="1">
                <a:solidFill>
                  <a:srgbClr val="4B5563"/>
                </a:solidFill>
                <a:latin typeface="Inter"/>
              </a:rPr>
              <a:t>Це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сучасний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підхід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, особливо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актуальний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для: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B5563"/>
                </a:solidFill>
                <a:latin typeface="Inter"/>
              </a:rPr>
              <a:t>IT-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сервісів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B5563"/>
                </a:solidFill>
                <a:latin typeface="Inter"/>
              </a:rPr>
              <a:t>консалтингу;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4B5563"/>
                </a:solidFill>
                <a:latin typeface="Inter"/>
              </a:rPr>
              <a:t>промислових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послуг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4B5563"/>
                </a:solidFill>
                <a:latin typeface="Inter"/>
              </a:rPr>
              <a:t>медицини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/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освіти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(де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цінність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часто неочевидна “на око”).</a:t>
            </a:r>
          </a:p>
          <a:p>
            <a:r>
              <a:rPr lang="ru-RU" b="1" dirty="0">
                <a:solidFill>
                  <a:srgbClr val="4B5563"/>
                </a:solidFill>
                <a:latin typeface="Inter"/>
              </a:rPr>
              <a:t>4.5. </a:t>
            </a:r>
            <a:r>
              <a:rPr lang="ru-RU" b="1" dirty="0" err="1">
                <a:solidFill>
                  <a:srgbClr val="4B5563"/>
                </a:solidFill>
                <a:latin typeface="Inter"/>
              </a:rPr>
              <a:t>Параметричні</a:t>
            </a:r>
            <a:r>
              <a:rPr lang="ru-RU" b="1" dirty="0">
                <a:solidFill>
                  <a:srgbClr val="4B5563"/>
                </a:solidFill>
                <a:latin typeface="Inter"/>
              </a:rPr>
              <a:t> та </a:t>
            </a:r>
            <a:r>
              <a:rPr lang="ru-RU" b="1" dirty="0" err="1">
                <a:solidFill>
                  <a:srgbClr val="4B5563"/>
                </a:solidFill>
                <a:latin typeface="Inter"/>
              </a:rPr>
              <a:t>статистичні</a:t>
            </a:r>
            <a:r>
              <a:rPr lang="ru-RU" b="1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b="1" dirty="0" err="1">
                <a:solidFill>
                  <a:srgbClr val="4B5563"/>
                </a:solidFill>
                <a:latin typeface="Inter"/>
              </a:rPr>
              <a:t>методи</a:t>
            </a:r>
            <a:endParaRPr lang="ru-RU" b="1" dirty="0">
              <a:solidFill>
                <a:srgbClr val="4B5563"/>
              </a:solidFill>
              <a:latin typeface="Inter"/>
            </a:endParaRPr>
          </a:p>
          <a:p>
            <a:r>
              <a:rPr lang="ru-RU" dirty="0" err="1">
                <a:solidFill>
                  <a:srgbClr val="4B5563"/>
                </a:solidFill>
                <a:latin typeface="Inter"/>
              </a:rPr>
              <a:t>Застосовують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4B5563"/>
                </a:solidFill>
                <a:latin typeface="Inter"/>
              </a:rPr>
              <a:t>регресії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4B5563"/>
                </a:solidFill>
                <a:latin typeface="Inter"/>
              </a:rPr>
              <a:t>аналіз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ринку;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4B5563"/>
                </a:solidFill>
                <a:latin typeface="Inter"/>
              </a:rPr>
              <a:t>бенчмаркінг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rgbClr val="4B5563"/>
                </a:solidFill>
                <a:latin typeface="Inter"/>
              </a:rPr>
              <a:t>моделі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 </a:t>
            </a:r>
            <a:r>
              <a:rPr lang="ru-RU" dirty="0" err="1">
                <a:solidFill>
                  <a:srgbClr val="4B5563"/>
                </a:solidFill>
                <a:latin typeface="Inter"/>
              </a:rPr>
              <a:t>еластичності</a:t>
            </a:r>
            <a:r>
              <a:rPr lang="ru-RU" dirty="0">
                <a:solidFill>
                  <a:srgbClr val="4B5563"/>
                </a:solidFill>
                <a:latin typeface="Inter"/>
              </a:rPr>
              <a:t>.</a:t>
            </a:r>
            <a:endParaRPr lang="ru-RU" b="0" i="0" dirty="0">
              <a:solidFill>
                <a:srgbClr val="4B5563"/>
              </a:solidFill>
              <a:effectLst/>
              <a:latin typeface="Inter"/>
            </a:endParaRPr>
          </a:p>
        </p:txBody>
      </p:sp>
    </p:spTree>
    <p:extLst>
      <p:ext uri="{BB962C8B-B14F-4D97-AF65-F5344CB8AC3E}">
        <p14:creationId xmlns:p14="http://schemas.microsoft.com/office/powerpoint/2010/main" val="717752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34963" y="0"/>
            <a:ext cx="11318061" cy="66787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 smtClean="0">
              <a:solidFill>
                <a:srgbClr val="4B556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Цінова</a:t>
            </a:r>
            <a:r>
              <a:rPr lang="ru-RU" sz="2800" dirty="0" smtClean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довгостроковий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підхід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5.1.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проникнення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en-US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Penetration pricing)</a:t>
            </a:r>
          </a:p>
          <a:p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Суть: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низьких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старті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ринку.</a:t>
            </a:r>
          </a:p>
          <a:p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маржа;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складність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5.2.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зняття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вершків</a:t>
            </a:r>
            <a:r>
              <a:rPr lang="ru-RU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en-US" sz="2800" b="1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Skimming pricing)</a:t>
            </a:r>
          </a:p>
          <a:p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Суть: старт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“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ранніх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і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поступове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Підходить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слабка</a:t>
            </a:r>
            <a:r>
              <a:rPr lang="ru-RU" sz="2800" dirty="0">
                <a:solidFill>
                  <a:srgbClr val="4B556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4840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2945</TotalTime>
  <Words>4355</Words>
  <Application>Microsoft Office PowerPoint</Application>
  <PresentationFormat>Широкий екран</PresentationFormat>
  <Paragraphs>283</Paragraphs>
  <Slides>38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38</vt:i4>
      </vt:variant>
    </vt:vector>
  </HeadingPairs>
  <TitlesOfParts>
    <vt:vector size="45" baseType="lpstr">
      <vt:lpstr>Arial Unicode MS</vt:lpstr>
      <vt:lpstr>Arial</vt:lpstr>
      <vt:lpstr>Calibri</vt:lpstr>
      <vt:lpstr>Calibri Light</vt:lpstr>
      <vt:lpstr>Inter</vt:lpstr>
      <vt:lpstr>Times New Roman</vt:lpstr>
      <vt:lpstr>Тема Office</vt:lpstr>
      <vt:lpstr>     Лекція 10-11.   Тема: Цінова політика.  СУТЬ ПРОМИСЛОВОГО МАРКЕТИНГУ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Natalya</cp:lastModifiedBy>
  <cp:revision>296</cp:revision>
  <dcterms:created xsi:type="dcterms:W3CDTF">2023-01-12T09:20:21Z</dcterms:created>
  <dcterms:modified xsi:type="dcterms:W3CDTF">2026-04-16T10:16:05Z</dcterms:modified>
</cp:coreProperties>
</file>