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40"/>
  </p:notesMasterIdLst>
  <p:sldIdLst>
    <p:sldId id="281" r:id="rId2"/>
    <p:sldId id="282" r:id="rId3"/>
    <p:sldId id="283" r:id="rId4"/>
    <p:sldId id="284" r:id="rId5"/>
    <p:sldId id="289" r:id="rId6"/>
    <p:sldId id="290" r:id="rId7"/>
    <p:sldId id="285" r:id="rId8"/>
    <p:sldId id="286" r:id="rId9"/>
    <p:sldId id="287" r:id="rId10"/>
    <p:sldId id="288" r:id="rId11"/>
    <p:sldId id="292" r:id="rId12"/>
    <p:sldId id="291" r:id="rId13"/>
    <p:sldId id="293" r:id="rId14"/>
    <p:sldId id="294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9" r:id="rId36"/>
    <p:sldId id="277" r:id="rId37"/>
    <p:sldId id="278" r:id="rId38"/>
    <p:sldId id="280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без заголовка" id="{F8029CE1-A969-4913-B098-6DFC483F2834}">
          <p14:sldIdLst>
            <p14:sldId id="281"/>
            <p14:sldId id="282"/>
            <p14:sldId id="283"/>
            <p14:sldId id="284"/>
            <p14:sldId id="289"/>
            <p14:sldId id="290"/>
            <p14:sldId id="285"/>
            <p14:sldId id="286"/>
            <p14:sldId id="287"/>
            <p14:sldId id="288"/>
            <p14:sldId id="292"/>
            <p14:sldId id="291"/>
            <p14:sldId id="293"/>
            <p14:sldId id="294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9"/>
            <p14:sldId id="277"/>
            <p14:sldId id="278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38"/>
    <p:restoredTop sz="94499"/>
  </p:normalViewPr>
  <p:slideViewPr>
    <p:cSldViewPr snapToGrid="0">
      <p:cViewPr varScale="1">
        <p:scale>
          <a:sx n="69" d="100"/>
          <a:sy n="69" d="100"/>
        </p:scale>
        <p:origin x="106" y="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16.04.2026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07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8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90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63903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783648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8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81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2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83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6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4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46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0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0AE7F-EA69-4E32-9860-D3241C34D63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03C3E-D595-4DA5-923C-F42AC868656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3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663" r:id="rId14"/>
    <p:sldLayoutId id="214748366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5" y="1"/>
            <a:ext cx="1177224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7834" y="2401290"/>
            <a:ext cx="5776331" cy="23729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</a:t>
            </a: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10-11. </a:t>
            </a:r>
            <a:b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kern="0" cap="all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400" b="1" kern="0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cap="all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kern="0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b="1" kern="0" cap="al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ПРОМИСЛОВОГО МАРКЕТИНГУ</a:t>
            </a:r>
            <a:r>
              <a:rPr lang="ru-RU" sz="3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7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34963" y="188913"/>
            <a:ext cx="11522075" cy="60016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5.3.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Преміальне</a:t>
            </a:r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Premium pricing)</a:t>
            </a:r>
          </a:p>
          <a:p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підкреслення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статусу, бренду.</a:t>
            </a:r>
            <a:b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відповідав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очікуванням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5.4.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endParaRPr lang="ru-RU" sz="32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на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коридори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гнучкі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5.5.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Дисконтна</a:t>
            </a:r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сегментовані</a:t>
            </a:r>
            <a:r>
              <a:rPr lang="ru-RU" sz="32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endParaRPr lang="ru-RU" sz="32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тарифні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пакети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32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31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4963" y="1103971"/>
            <a:ext cx="11522075" cy="5324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🛠️</a:t>
            </a:r>
          </a:p>
          <a:p>
            <a:r>
              <a:rPr lang="en-US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6.1.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endParaRPr lang="ru-RU" sz="20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розпродажів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(опт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промоактивність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(за умов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накопичувальні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“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маржа;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звичка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знижкою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Пакетування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набори</a:t>
            </a:r>
            <a:endParaRPr lang="ru-RU" sz="20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комбо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 +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з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чек;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09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4963" y="188913"/>
            <a:ext cx="11522075" cy="56938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Динамічне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endParaRPr lang="ru-RU" sz="28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завантаженості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авіаквитки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всім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бізнесам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сферах з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чітким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попитом.</a:t>
            </a:r>
          </a:p>
          <a:p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6.4.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Психологічне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endParaRPr lang="ru-RU" sz="28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типу “99”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“100”;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якірні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реальною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цінністю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</a:t>
            </a:r>
            <a:endParaRPr lang="ru-RU" sz="28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34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4963" y="0"/>
            <a:ext cx="1139612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4B5563"/>
              </a:solidFill>
              <a:latin typeface="Inter"/>
            </a:endParaRPr>
          </a:p>
          <a:p>
            <a:r>
              <a:rPr lang="ru-RU" sz="2800" b="1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ціновій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⚠️</a:t>
            </a:r>
          </a:p>
          <a:p>
            <a:pPr>
              <a:buFont typeface="+mj-lt"/>
              <a:buAutoNum type="arabicPeriod"/>
            </a:pP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Неконтрольовані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маржі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сценаріїв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узгоджена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позиціонуванням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-бренд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продаватись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“дешево”).</a:t>
            </a:r>
          </a:p>
          <a:p>
            <a:pPr>
              <a:buFont typeface="+mj-lt"/>
              <a:buAutoNum type="arabicPeriod"/>
            </a:pP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Непрозорість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(коли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платять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Ігнорування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недобросовісні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b="0" i="0" dirty="0">
              <a:solidFill>
                <a:srgbClr val="4B556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183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4963" y="188912"/>
            <a:ext cx="11440726" cy="56938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допустимої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еластичності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відповідному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адекватних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penetration, skimming, premium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гнучких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збалансований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0" i="0" dirty="0">
              <a:solidFill>
                <a:srgbClr val="4B556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19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характеристика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 та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перепродажу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здачі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бурхливо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в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>
              <a:lnSpc>
                <a:spcPct val="100000"/>
              </a:lnSpc>
            </a:pP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консалтинг,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ноу-хау,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Зараз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вони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перед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потрапляє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такими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як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величиною </a:t>
            </a:r>
            <a:r>
              <a:rPr lang="ru-RU" sz="21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1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9667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ТОВ „АСКОН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ВАТ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Крюківський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вагонобудівний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завод”, ВАТ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суднобудівний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завод”, „Авто ВАЗ”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благ,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чорна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металургія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паливна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 та монтаж машин і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нафтохімічна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лісова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деревообробна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будматеріалів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легка і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харчова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19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833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маркетинг” (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 marketing)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 to business marketing”,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Тут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13203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характер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-продажу, а характер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стільці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маркетинг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7490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сталь,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так і на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(ТКС).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ІВМ,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ТКС.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Sony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автоматики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калькулятор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фундаментально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них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заслуговує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маркетингового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379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58283" y="0"/>
            <a:ext cx="10983951" cy="61247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одним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виручку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попит,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цифра в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прайсі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спирається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попит,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 суть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800" dirty="0" err="1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dirty="0" err="1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30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(ТПП)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ринки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(ТКС)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розфасовані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те,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безприбуткові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ТПП.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(маркетингу ТПП),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(маркетинг ТКС).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 з метою перепродажу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товару),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морозильні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для перепродажу,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1194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напівфабрикатів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машинобудівної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показано на рис.1.1.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них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гірничодобувна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рибне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сфера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735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17C255-3F6D-5B8F-B85E-88B3479DC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51" y="1297"/>
            <a:ext cx="7951191" cy="584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6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природою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табл. 1.1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природа самого товару,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6973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EA4DC4-6999-770E-B9D4-151322DB9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94" y="0"/>
            <a:ext cx="7446488" cy="60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9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ринками ТПП та ТКС: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 з одним-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розпорошеністю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ТПП;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продажу.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конструкторами і технологами;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31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на кожному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продиктовані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напівфабрикатів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організаціями-споживачами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носить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переговорах.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неприйнятні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тягне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ТКС, то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027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ринками ТПП та ТКС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думки про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автоматично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негативного результату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часу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331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ТКС: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Товар.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державному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незбереження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організацією-споживачем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86201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величиною,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умов оплати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одно-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двоступеневі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багатоярусні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Торгово-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найхарактернішими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(„директ-мейл”)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газети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газетах,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журналах;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ринку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найхарактернішими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газетах;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рилейшнз”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57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624468" y="612845"/>
            <a:ext cx="10827834" cy="60016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1.Поняття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u="sng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 і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коригує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попит,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критично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виручку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сигнал: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через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оцінює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статус бренду,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посилювати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попит: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реагують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по-різному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b="0" i="0" dirty="0">
              <a:solidFill>
                <a:srgbClr val="4B556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433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покупцями-організаціями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продавцями-організаціями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покупець-продавець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 А для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подальше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маркетингом;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аудит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маркетингом.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70014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яка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Взаємовплив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тісний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того,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принципами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партнерами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0803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ринково-продуктової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як: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нееластичний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нестійкий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46798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дорожчим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в 5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нееластичний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них.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Нестійкість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досконалих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одного роду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першим.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граблі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лопати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попитом на метали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дерев’яні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держаки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0295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перепродажем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організаціям-споживачам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морозильники,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бензозаправні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аптеки,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т.ч.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територією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796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Підприємства-посередник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перепродажу,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 для перепродажу.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руки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складне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системою прямого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ланки державного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другого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Неприбуткові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1028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неабияке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роль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рисами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нееластичний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1713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тягачі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вантажопідйомники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співвіднесення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клерків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65501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7253E8-96CB-E7E8-2F48-73769AAA5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90006"/>
            <a:ext cx="11667033" cy="558055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коротким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Оброблені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руда,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вугілля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нафта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добуваються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попит.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стандартами.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короткими,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конторами, агентствами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самому.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вони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778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01805" y="-79653"/>
            <a:ext cx="11262732" cy="6370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sz="2400" b="1" u="sng" dirty="0" smtClean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u="sng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u="sng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Мета та </a:t>
            </a:r>
            <a:r>
              <a:rPr lang="ru-RU" sz="2400" b="1" u="sng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1" u="sng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400" b="1" u="sng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u="sng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u="sng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різною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прибутковості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маржі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стартового “входу”).</a:t>
            </a:r>
          </a:p>
          <a:p>
            <a:pPr>
              <a:buFont typeface="+mj-lt"/>
              <a:buAutoNum type="arabicPeriod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бренду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преміальні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сигнал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(у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Вирівнювання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тарифи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маркетинговою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позиціювання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знижок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“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проїдати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маржу);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етичним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правовим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(особливо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ЄС/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b="0" i="0" dirty="0">
              <a:solidFill>
                <a:srgbClr val="4B556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760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4963" y="188913"/>
            <a:ext cx="11522075" cy="63709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🔍</a:t>
            </a:r>
          </a:p>
          <a:p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“сама по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Витратні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endParaRPr lang="ru-RU" sz="24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Попит і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endParaRPr lang="ru-RU" sz="24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 for money);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доходи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сегмента.</a:t>
            </a:r>
          </a:p>
          <a:p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“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попит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еластичний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люксових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модних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часто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чутливий</a:t>
            </a:r>
            <a:r>
              <a:rPr lang="ru-RU" sz="24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5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6478" y="1028343"/>
            <a:ext cx="1160056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Конкурентне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endParaRPr lang="ru-RU" sz="24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перехресного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реагуватимуть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Державне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endParaRPr lang="ru-RU" sz="2400" b="1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регулюватися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ліцензуванням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тарифами;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податковими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механізмами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антимонопольними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обмеженнями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недобросовісних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практик.</a:t>
            </a:r>
          </a:p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 </a:t>
            </a: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бренд</a:t>
            </a:r>
          </a:p>
          <a:p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як сигнал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середньою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як баланс “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ціна-якість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як сигнал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преміальності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статусу, </a:t>
            </a:r>
            <a:r>
              <a:rPr lang="ru-RU" sz="24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технологічності</a:t>
            </a:r>
            <a:r>
              <a:rPr lang="ru-RU" sz="24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7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45327" y="335846"/>
            <a:ext cx="10917044" cy="62478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🧠</a:t>
            </a: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Витратний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(</a:t>
            </a:r>
            <a:r>
              <a:rPr lang="en-US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Cost-plus)</a:t>
            </a: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Націнка</a:t>
            </a:r>
            <a:endParaRPr lang="ru-RU" sz="2000" dirty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зрозуміла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логіка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Мінуси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і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 Метод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Demand-based)</a:t>
            </a:r>
          </a:p>
          <a:p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Плюс: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точніше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орієнтує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Мінус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складніше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sz="20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i="0" dirty="0">
              <a:solidFill>
                <a:srgbClr val="4B556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4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434898" y="58847"/>
            <a:ext cx="11757102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4B5563"/>
                </a:solidFill>
                <a:latin typeface="Inter"/>
              </a:rPr>
              <a:t>4.3.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Орієнтація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на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конкурентів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(</a:t>
            </a:r>
            <a:r>
              <a:rPr lang="en-US" b="1" dirty="0">
                <a:solidFill>
                  <a:srgbClr val="4B5563"/>
                </a:solidFill>
                <a:latin typeface="Inter"/>
              </a:rPr>
              <a:t>Competition-based)</a:t>
            </a:r>
          </a:p>
          <a:p>
            <a:r>
              <a:rPr lang="ru-RU" dirty="0" err="1">
                <a:solidFill>
                  <a:srgbClr val="4B5563"/>
                </a:solidFill>
                <a:latin typeface="Inter"/>
              </a:rPr>
              <a:t>Сутність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: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підприємство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встановлює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ціну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близько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до ринку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або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відхиляється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залежно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від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позиціонування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.</a:t>
            </a:r>
          </a:p>
          <a:p>
            <a:r>
              <a:rPr lang="ru-RU" dirty="0" err="1">
                <a:solidFill>
                  <a:srgbClr val="4B5563"/>
                </a:solidFill>
                <a:latin typeface="Inter"/>
              </a:rPr>
              <a:t>Приклади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B5563"/>
                </a:solidFill>
                <a:latin typeface="Inter"/>
              </a:rPr>
              <a:t>“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як у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лідера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”;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B5563"/>
                </a:solidFill>
                <a:latin typeface="Inter"/>
              </a:rPr>
              <a:t>“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нижча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, але за умов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певного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сервісу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”;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B5563"/>
                </a:solidFill>
                <a:latin typeface="Inter"/>
              </a:rPr>
              <a:t>“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вища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через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додану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цінність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”.</a:t>
            </a:r>
          </a:p>
          <a:p>
            <a:r>
              <a:rPr lang="ru-RU" b="1" dirty="0">
                <a:solidFill>
                  <a:srgbClr val="4B5563"/>
                </a:solidFill>
                <a:latin typeface="Inter"/>
              </a:rPr>
              <a:t>4.4.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Ціноутворення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на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основі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цінності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(</a:t>
            </a:r>
            <a:r>
              <a:rPr lang="en-US" b="1" dirty="0">
                <a:solidFill>
                  <a:srgbClr val="4B5563"/>
                </a:solidFill>
                <a:latin typeface="Inter"/>
              </a:rPr>
              <a:t>Value-based pricing)</a:t>
            </a:r>
          </a:p>
          <a:p>
            <a:r>
              <a:rPr lang="ru-RU" dirty="0" err="1">
                <a:solidFill>
                  <a:srgbClr val="4B5563"/>
                </a:solidFill>
                <a:latin typeface="Inter"/>
              </a:rPr>
              <a:t>Сутність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: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формується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через те, яку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вигоду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отримує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клієнт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(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економія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часу,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менше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витрат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,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вища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якість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,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зручність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тощо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).</a:t>
            </a:r>
          </a:p>
          <a:p>
            <a:r>
              <a:rPr lang="ru-RU" dirty="0" err="1">
                <a:solidFill>
                  <a:srgbClr val="4B5563"/>
                </a:solidFill>
                <a:latin typeface="Inter"/>
              </a:rPr>
              <a:t>Це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сучасний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підхід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, особливо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актуальний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для: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B5563"/>
                </a:solidFill>
                <a:latin typeface="Inter"/>
              </a:rPr>
              <a:t>IT-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сервісів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B5563"/>
                </a:solidFill>
                <a:latin typeface="Inter"/>
              </a:rPr>
              <a:t>консалтингу;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4B5563"/>
                </a:solidFill>
                <a:latin typeface="Inter"/>
              </a:rPr>
              <a:t>промислових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послуг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4B5563"/>
                </a:solidFill>
                <a:latin typeface="Inter"/>
              </a:rPr>
              <a:t>медицини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/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освіти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(де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цінність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часто неочевидна “на око”).</a:t>
            </a:r>
          </a:p>
          <a:p>
            <a:r>
              <a:rPr lang="ru-RU" b="1" dirty="0">
                <a:solidFill>
                  <a:srgbClr val="4B5563"/>
                </a:solidFill>
                <a:latin typeface="Inter"/>
              </a:rPr>
              <a:t>4.5.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Параметричні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та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статистичні</a:t>
            </a:r>
            <a:r>
              <a:rPr lang="ru-RU" b="1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b="1" dirty="0" err="1">
                <a:solidFill>
                  <a:srgbClr val="4B5563"/>
                </a:solidFill>
                <a:latin typeface="Inter"/>
              </a:rPr>
              <a:t>методи</a:t>
            </a:r>
            <a:endParaRPr lang="ru-RU" b="1" dirty="0">
              <a:solidFill>
                <a:srgbClr val="4B5563"/>
              </a:solidFill>
              <a:latin typeface="Inter"/>
            </a:endParaRPr>
          </a:p>
          <a:p>
            <a:r>
              <a:rPr lang="ru-RU" dirty="0" err="1">
                <a:solidFill>
                  <a:srgbClr val="4B5563"/>
                </a:solidFill>
                <a:latin typeface="Inter"/>
              </a:rPr>
              <a:t>Застосовують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4B5563"/>
                </a:solidFill>
                <a:latin typeface="Inter"/>
              </a:rPr>
              <a:t>регресії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4B5563"/>
                </a:solidFill>
                <a:latin typeface="Inter"/>
              </a:rPr>
              <a:t>аналіз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ринку;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4B5563"/>
                </a:solidFill>
                <a:latin typeface="Inter"/>
              </a:rPr>
              <a:t>бенчмаркінг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4B5563"/>
                </a:solidFill>
                <a:latin typeface="Inter"/>
              </a:rPr>
              <a:t>моделі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 </a:t>
            </a:r>
            <a:r>
              <a:rPr lang="ru-RU" dirty="0" err="1">
                <a:solidFill>
                  <a:srgbClr val="4B5563"/>
                </a:solidFill>
                <a:latin typeface="Inter"/>
              </a:rPr>
              <a:t>еластичності</a:t>
            </a:r>
            <a:r>
              <a:rPr lang="ru-RU" dirty="0">
                <a:solidFill>
                  <a:srgbClr val="4B5563"/>
                </a:solidFill>
                <a:latin typeface="Inter"/>
              </a:rPr>
              <a:t>.</a:t>
            </a:r>
            <a:endParaRPr lang="ru-RU" b="0" i="0" dirty="0">
              <a:solidFill>
                <a:srgbClr val="4B5563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717752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334963" y="0"/>
            <a:ext cx="11318061" cy="6678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solidFill>
                <a:srgbClr val="4B55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800" dirty="0" smtClean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5.1.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Penetration pricing)</a:t>
            </a:r>
          </a:p>
          <a:p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Суть: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старті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маржа;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5.2.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вершків</a:t>
            </a:r>
            <a:r>
              <a:rPr lang="ru-RU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2800" b="1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Skimming pricing)</a:t>
            </a:r>
          </a:p>
          <a:p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Суть: старт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“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ранніх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і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поступове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Підходить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слабка</a:t>
            </a:r>
            <a:r>
              <a:rPr lang="ru-RU" sz="2800" dirty="0">
                <a:solidFill>
                  <a:srgbClr val="4B55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484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2945</TotalTime>
  <Words>4355</Words>
  <Application>Microsoft Office PowerPoint</Application>
  <PresentationFormat>Широкий екран</PresentationFormat>
  <Paragraphs>283</Paragraphs>
  <Slides>38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5" baseType="lpstr">
      <vt:lpstr>Arial Unicode MS</vt:lpstr>
      <vt:lpstr>Arial</vt:lpstr>
      <vt:lpstr>Calibri</vt:lpstr>
      <vt:lpstr>Calibri Light</vt:lpstr>
      <vt:lpstr>Inter</vt:lpstr>
      <vt:lpstr>Times New Roman</vt:lpstr>
      <vt:lpstr>Тема Office</vt:lpstr>
      <vt:lpstr>     Лекція 10-11.   Тема: Цінова політика.  СУТЬ ПРОМИСЛОВОГО МАРКЕТИНГУ 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Natalya</cp:lastModifiedBy>
  <cp:revision>296</cp:revision>
  <dcterms:created xsi:type="dcterms:W3CDTF">2023-01-12T09:20:21Z</dcterms:created>
  <dcterms:modified xsi:type="dcterms:W3CDTF">2026-04-16T10:16:05Z</dcterms:modified>
</cp:coreProperties>
</file>