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1" d="100"/>
          <a:sy n="91" d="100"/>
        </p:scale>
        <p:origin x="34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6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Візуал: глобальний маркетплейс із цифровою мережею. Акцент: міжнародний маркетинг = адаптація цінності до різних ринків.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Візуал: три великі числа й короткий бар-чарт. Дані показують, що міжнародний маркетинг став цифровим і алгоритмічним.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Сильна історія: українська компанія з пасіками, що пережили війну, виходить на ринок Німеччини. Кейс навчальний, але побудований на типових проблемах міжнародного маркетингу.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photorealistic_composite_scene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1F3A">
              <a:alpha val="78000"/>
            </a:srgbClr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58368" y="566928"/>
            <a:ext cx="201168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A8DAD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658368" y="1005840"/>
            <a:ext cx="6492240" cy="74980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Міжнародний маркетинг</a:t>
            </a:r>
            <a:endParaRPr lang="en-US" sz="3800" dirty="0"/>
          </a:p>
        </p:txBody>
      </p:sp>
      <p:sp>
        <p:nvSpPr>
          <p:cNvPr id="6" name="Text 3"/>
          <p:cNvSpPr/>
          <p:nvPr/>
        </p:nvSpPr>
        <p:spPr>
          <a:xfrm>
            <a:off x="658368" y="1874520"/>
            <a:ext cx="6126480" cy="56692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E6F2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Особливості та інструменти просування товарів і послуг на міжнародних ринках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658368" y="5074920"/>
            <a:ext cx="5943600" cy="749808"/>
          </a:xfrm>
          <a:prstGeom prst="roundRect">
            <a:avLst>
              <a:gd name="adj" fmla="val 12195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658368" y="5074920"/>
            <a:ext cx="100584" cy="749808"/>
          </a:xfrm>
          <a:prstGeom prst="rect">
            <a:avLst/>
          </a:prstGeom>
          <a:solidFill>
            <a:srgbClr val="F3B13E"/>
          </a:solidFill>
          <a:ln w="12700">
            <a:solidFill>
              <a:srgbClr val="F3B13E">
                <a:alpha val="0"/>
              </a:srgbClr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14400" y="5239512"/>
            <a:ext cx="55229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“У міжнародному маркетингу продають не тільки продукт — продають культурно зрозумілу цінність.”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72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STP у міжнародному маркетингу: сегментація → таргетинг → позиціонування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777240" y="1463040"/>
            <a:ext cx="3425952" cy="1600200"/>
          </a:xfrm>
          <a:prstGeom prst="roundRect">
            <a:avLst>
              <a:gd name="adj" fmla="val 4571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86968" y="157276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886968" y="1901952"/>
            <a:ext cx="3206496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Segmentation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886968" y="2322576"/>
            <a:ext cx="3206496" cy="6400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Поділ ринку за географією, доходом, стилем життя, потребами, каналами.</a:t>
            </a:r>
            <a:endParaRPr lang="en-US" sz="830" dirty="0"/>
          </a:p>
        </p:txBody>
      </p:sp>
      <p:sp>
        <p:nvSpPr>
          <p:cNvPr id="10" name="Shape 8"/>
          <p:cNvSpPr/>
          <p:nvPr/>
        </p:nvSpPr>
        <p:spPr>
          <a:xfrm>
            <a:off x="4230624" y="2263140"/>
            <a:ext cx="109728" cy="0"/>
          </a:xfrm>
          <a:prstGeom prst="line">
            <a:avLst/>
          </a:prstGeom>
          <a:noFill/>
          <a:ln w="15240">
            <a:solidFill>
              <a:srgbClr val="0F5C8C"/>
            </a:solidFill>
            <a:prstDash val="solid"/>
            <a:headEnd type="none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4367784" y="1463040"/>
            <a:ext cx="3425952" cy="1600200"/>
          </a:xfrm>
          <a:prstGeom prst="roundRect">
            <a:avLst>
              <a:gd name="adj" fmla="val 4571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477512" y="157276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4477512" y="1901952"/>
            <a:ext cx="3206496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Targeting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4477512" y="2322576"/>
            <a:ext cx="3206496" cy="6400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Вибір сегментів, де бренд має перевагу та достатній потенціал.</a:t>
            </a:r>
            <a:endParaRPr lang="en-US" sz="830" dirty="0"/>
          </a:p>
        </p:txBody>
      </p:sp>
      <p:sp>
        <p:nvSpPr>
          <p:cNvPr id="15" name="Shape 13"/>
          <p:cNvSpPr/>
          <p:nvPr/>
        </p:nvSpPr>
        <p:spPr>
          <a:xfrm>
            <a:off x="7821168" y="2263140"/>
            <a:ext cx="109728" cy="0"/>
          </a:xfrm>
          <a:prstGeom prst="line">
            <a:avLst/>
          </a:prstGeom>
          <a:noFill/>
          <a:ln w="15240">
            <a:solidFill>
              <a:srgbClr val="0F5C8C"/>
            </a:solidFill>
            <a:prstDash val="solid"/>
            <a:headEnd type="none"/>
            <a:tailEnd type="triangle"/>
          </a:ln>
        </p:spPr>
      </p:sp>
      <p:sp>
        <p:nvSpPr>
          <p:cNvPr id="16" name="Shape 14"/>
          <p:cNvSpPr/>
          <p:nvPr/>
        </p:nvSpPr>
        <p:spPr>
          <a:xfrm>
            <a:off x="7958328" y="1463040"/>
            <a:ext cx="3425952" cy="1600200"/>
          </a:xfrm>
          <a:prstGeom prst="roundRect">
            <a:avLst>
              <a:gd name="adj" fmla="val 4571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8068056" y="157276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8068056" y="1901952"/>
            <a:ext cx="3206496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Positioning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8068056" y="2322576"/>
            <a:ext cx="3206496" cy="6400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Формування чіткої обіцянки цінності для конкретного сегмента.</a:t>
            </a:r>
            <a:endParaRPr lang="en-US" sz="830" dirty="0"/>
          </a:p>
        </p:txBody>
      </p:sp>
      <p:sp>
        <p:nvSpPr>
          <p:cNvPr id="20" name="Shape 18"/>
          <p:cNvSpPr/>
          <p:nvPr/>
        </p:nvSpPr>
        <p:spPr>
          <a:xfrm>
            <a:off x="914400" y="3657600"/>
            <a:ext cx="320040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1078992" y="379476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Географічна сегментація</a:t>
            </a:r>
            <a:endParaRPr lang="en-US" sz="1250" dirty="0"/>
          </a:p>
        </p:txBody>
      </p:sp>
      <p:sp>
        <p:nvSpPr>
          <p:cNvPr id="22" name="Text 20"/>
          <p:cNvSpPr/>
          <p:nvPr/>
        </p:nvSpPr>
        <p:spPr>
          <a:xfrm>
            <a:off x="1078992" y="4160520"/>
            <a:ext cx="287121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країна, регіон, клімат, урбанізація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4480560" y="3657600"/>
            <a:ext cx="320040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4645152" y="379476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Поведінкова сегментація</a:t>
            </a:r>
            <a:endParaRPr lang="en-US" sz="1250" dirty="0"/>
          </a:p>
        </p:txBody>
      </p:sp>
      <p:sp>
        <p:nvSpPr>
          <p:cNvPr id="25" name="Text 23"/>
          <p:cNvSpPr/>
          <p:nvPr/>
        </p:nvSpPr>
        <p:spPr>
          <a:xfrm>
            <a:off x="4645152" y="4160520"/>
            <a:ext cx="287121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частота купівлі, канал, лояльність, ціна</a:t>
            </a:r>
            <a:endParaRPr lang="en-US" sz="1050" dirty="0"/>
          </a:p>
        </p:txBody>
      </p:sp>
      <p:sp>
        <p:nvSpPr>
          <p:cNvPr id="26" name="Shape 24"/>
          <p:cNvSpPr/>
          <p:nvPr/>
        </p:nvSpPr>
        <p:spPr>
          <a:xfrm>
            <a:off x="8046720" y="3657600"/>
            <a:ext cx="320040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8211312" y="379476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Психографічна сегментація</a:t>
            </a:r>
            <a:endParaRPr lang="en-US" sz="1250" dirty="0"/>
          </a:p>
        </p:txBody>
      </p:sp>
      <p:sp>
        <p:nvSpPr>
          <p:cNvPr id="28" name="Text 26"/>
          <p:cNvSpPr/>
          <p:nvPr/>
        </p:nvSpPr>
        <p:spPr>
          <a:xfrm>
            <a:off x="8211312" y="4160520"/>
            <a:ext cx="287121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цінності, мотивації, стиль життя, статус</a:t>
            </a:r>
            <a:endParaRPr lang="en-US" sz="1050" dirty="0"/>
          </a:p>
        </p:txBody>
      </p:sp>
      <p:sp>
        <p:nvSpPr>
          <p:cNvPr id="29" name="Shape 27"/>
          <p:cNvSpPr/>
          <p:nvPr/>
        </p:nvSpPr>
        <p:spPr>
          <a:xfrm>
            <a:off x="1463040" y="5074920"/>
            <a:ext cx="9144000" cy="658368"/>
          </a:xfrm>
          <a:prstGeom prst="roundRect">
            <a:avLst>
              <a:gd name="adj" fmla="val 13889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30" name="Shape 28"/>
          <p:cNvSpPr/>
          <p:nvPr/>
        </p:nvSpPr>
        <p:spPr>
          <a:xfrm>
            <a:off x="1463040" y="5074920"/>
            <a:ext cx="100584" cy="658368"/>
          </a:xfrm>
          <a:prstGeom prst="rect">
            <a:avLst/>
          </a:prstGeom>
          <a:solidFill>
            <a:srgbClr val="007C7A"/>
          </a:solidFill>
          <a:ln w="12700">
            <a:solidFill>
              <a:srgbClr val="007C7A">
                <a:alpha val="0"/>
              </a:srgbClr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1719072" y="5239512"/>
            <a:ext cx="8723376" cy="32918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“Позиціонування повинно відповідати не тому, що бренд хоче сказати, а тому, що ринок готовий почути.”</a:t>
            </a:r>
            <a:endParaRPr lang="en-US" sz="1400" dirty="0"/>
          </a:p>
        </p:txBody>
      </p:sp>
      <p:sp>
        <p:nvSpPr>
          <p:cNvPr id="32" name="Shape 30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</a:t>
            </a:r>
            <a:endParaRPr lang="en-US" sz="72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Стандартизація чи адаптація: головна дилема міжнародного маркетингу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822960" y="1280160"/>
            <a:ext cx="5029200" cy="3429000"/>
          </a:xfrm>
          <a:prstGeom prst="rect">
            <a:avLst/>
          </a:prstGeom>
          <a:solidFill>
            <a:srgbClr val="FFFFFF"/>
          </a:solidFill>
          <a:ln w="8890">
            <a:solidFill>
              <a:srgbClr val="CAD5E1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3337560" y="1280160"/>
            <a:ext cx="0" cy="3429000"/>
          </a:xfrm>
          <a:prstGeom prst="line">
            <a:avLst/>
          </a:prstGeom>
          <a:noFill/>
          <a:ln w="12700">
            <a:solidFill>
              <a:srgbClr val="CAD5E1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22960" y="2994660"/>
            <a:ext cx="5029200" cy="0"/>
          </a:xfrm>
          <a:prstGeom prst="line">
            <a:avLst/>
          </a:prstGeom>
          <a:noFill/>
          <a:ln w="12700">
            <a:solidFill>
              <a:srgbClr val="CAD5E1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960120" y="1408176"/>
            <a:ext cx="2240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Стандартний продукт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960120" y="1709928"/>
            <a:ext cx="2240280" cy="12755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Економія масштабу, нижчі витрати, швидкий запуск.</a:t>
            </a:r>
            <a:endParaRPr lang="en-US" sz="820" dirty="0"/>
          </a:p>
        </p:txBody>
      </p:sp>
      <p:sp>
        <p:nvSpPr>
          <p:cNvPr id="11" name="Text 9"/>
          <p:cNvSpPr/>
          <p:nvPr/>
        </p:nvSpPr>
        <p:spPr>
          <a:xfrm>
            <a:off x="3474720" y="1408176"/>
            <a:ext cx="2240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E98B2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Локальна адаптація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3474720" y="1709928"/>
            <a:ext cx="2240280" cy="12755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Краще культурне прийняття, вища релевантність.</a:t>
            </a:r>
            <a:endParaRPr lang="en-US" sz="820" dirty="0"/>
          </a:p>
        </p:txBody>
      </p:sp>
      <p:sp>
        <p:nvSpPr>
          <p:cNvPr id="13" name="Text 11"/>
          <p:cNvSpPr/>
          <p:nvPr/>
        </p:nvSpPr>
        <p:spPr>
          <a:xfrm>
            <a:off x="960120" y="3122676"/>
            <a:ext cx="2240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007C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Глобальна платформа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960120" y="3424428"/>
            <a:ext cx="2240280" cy="12755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Єдиний бренд і технологія, але локальні кампанії.</a:t>
            </a:r>
            <a:endParaRPr lang="en-US" sz="820" dirty="0"/>
          </a:p>
        </p:txBody>
      </p:sp>
      <p:sp>
        <p:nvSpPr>
          <p:cNvPr id="15" name="Text 13"/>
          <p:cNvSpPr/>
          <p:nvPr/>
        </p:nvSpPr>
        <p:spPr>
          <a:xfrm>
            <a:off x="3474720" y="3122676"/>
            <a:ext cx="2240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6153C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Глокалізація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3474720" y="3424428"/>
            <a:ext cx="2240280" cy="12755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Глобальна ідентичність + локальний продукт/меседж.</a:t>
            </a:r>
            <a:endParaRPr lang="en-US" sz="820" dirty="0"/>
          </a:p>
        </p:txBody>
      </p:sp>
      <p:sp>
        <p:nvSpPr>
          <p:cNvPr id="17" name="Shape 15"/>
          <p:cNvSpPr/>
          <p:nvPr/>
        </p:nvSpPr>
        <p:spPr>
          <a:xfrm>
            <a:off x="6400800" y="1325880"/>
            <a:ext cx="4937760" cy="914400"/>
          </a:xfrm>
          <a:prstGeom prst="roundRect">
            <a:avLst>
              <a:gd name="adj" fmla="val 8000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565392" y="1463040"/>
            <a:ext cx="4608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Стандартизація</a:t>
            </a:r>
            <a:endParaRPr lang="en-US" sz="1250" dirty="0"/>
          </a:p>
        </p:txBody>
      </p:sp>
      <p:sp>
        <p:nvSpPr>
          <p:cNvPr id="19" name="Text 17"/>
          <p:cNvSpPr/>
          <p:nvPr/>
        </p:nvSpPr>
        <p:spPr>
          <a:xfrm>
            <a:off x="6565392" y="1828800"/>
            <a:ext cx="4608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корисна, коли потреби схожі, регулювання просте, бренд сильний, а витрати критичні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6400800" y="2651760"/>
            <a:ext cx="4937760" cy="914400"/>
          </a:xfrm>
          <a:prstGeom prst="roundRect">
            <a:avLst>
              <a:gd name="adj" fmla="val 8000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565392" y="2788920"/>
            <a:ext cx="4608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E98B2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Адаптація</a:t>
            </a:r>
            <a:endParaRPr lang="en-US" sz="1250" dirty="0"/>
          </a:p>
        </p:txBody>
      </p:sp>
      <p:sp>
        <p:nvSpPr>
          <p:cNvPr id="22" name="Text 20"/>
          <p:cNvSpPr/>
          <p:nvPr/>
        </p:nvSpPr>
        <p:spPr>
          <a:xfrm>
            <a:off x="6565392" y="3154680"/>
            <a:ext cx="4608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потрібна, коли важливі мова, смак, культура, упаковка, правові вимоги або канали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6400800" y="3977640"/>
            <a:ext cx="4937760" cy="914400"/>
          </a:xfrm>
          <a:prstGeom prst="roundRect">
            <a:avLst>
              <a:gd name="adj" fmla="val 8000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6565392" y="4114800"/>
            <a:ext cx="4608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Оптимум</a:t>
            </a:r>
            <a:endParaRPr lang="en-US" sz="1250" dirty="0"/>
          </a:p>
        </p:txBody>
      </p:sp>
      <p:sp>
        <p:nvSpPr>
          <p:cNvPr id="25" name="Text 23"/>
          <p:cNvSpPr/>
          <p:nvPr/>
        </p:nvSpPr>
        <p:spPr>
          <a:xfrm>
            <a:off x="6565392" y="4480560"/>
            <a:ext cx="4608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стандартизувати “ядро” бренду, адаптувати “інтерфейс” взаємодії зі споживачем</a:t>
            </a:r>
            <a:endParaRPr lang="en-US" sz="1050" dirty="0"/>
          </a:p>
        </p:txBody>
      </p:sp>
      <p:sp>
        <p:nvSpPr>
          <p:cNvPr id="26" name="Shape 24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11</a:t>
            </a:r>
            <a:endParaRPr lang="en-US" sz="72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Маркетинг-мікс у міжнародному бізнесі: 4P + 3P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822960" y="1325880"/>
            <a:ext cx="2240280" cy="960120"/>
          </a:xfrm>
          <a:prstGeom prst="roundRect">
            <a:avLst>
              <a:gd name="adj" fmla="val 7619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87552" y="1463040"/>
            <a:ext cx="19110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Product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87552" y="1828800"/>
            <a:ext cx="19110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9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продукт, упаковка, сервіс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3520440" y="1325880"/>
            <a:ext cx="2240280" cy="960120"/>
          </a:xfrm>
          <a:prstGeom prst="roundRect">
            <a:avLst>
              <a:gd name="adj" fmla="val 7619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685032" y="1463040"/>
            <a:ext cx="19110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Price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685032" y="1828800"/>
            <a:ext cx="19110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9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ціна, валюта, мита, маржа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6217920" y="1325880"/>
            <a:ext cx="2240280" cy="960120"/>
          </a:xfrm>
          <a:prstGeom prst="roundRect">
            <a:avLst>
              <a:gd name="adj" fmla="val 7619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382512" y="1463040"/>
            <a:ext cx="19110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Place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6382512" y="1828800"/>
            <a:ext cx="19110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9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канали, дистрибуція, логістика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8915400" y="1325880"/>
            <a:ext cx="2240280" cy="960120"/>
          </a:xfrm>
          <a:prstGeom prst="roundRect">
            <a:avLst>
              <a:gd name="adj" fmla="val 7619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079992" y="1463040"/>
            <a:ext cx="19110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Promotion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9079992" y="1828800"/>
            <a:ext cx="19110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9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реклама, PR, SMM, digital</a:t>
            </a:r>
            <a:endParaRPr lang="en-US" sz="950" dirty="0"/>
          </a:p>
        </p:txBody>
      </p:sp>
      <p:sp>
        <p:nvSpPr>
          <p:cNvPr id="18" name="Shape 16"/>
          <p:cNvSpPr/>
          <p:nvPr/>
        </p:nvSpPr>
        <p:spPr>
          <a:xfrm>
            <a:off x="1828800" y="3063240"/>
            <a:ext cx="2240280" cy="960120"/>
          </a:xfrm>
          <a:prstGeom prst="roundRect">
            <a:avLst>
              <a:gd name="adj" fmla="val 7619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1993392" y="3200400"/>
            <a:ext cx="19110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People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1993392" y="3566160"/>
            <a:ext cx="19110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9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продавці, сервіс, інфлюенсери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4572000" y="3063240"/>
            <a:ext cx="2240280" cy="960120"/>
          </a:xfrm>
          <a:prstGeom prst="roundRect">
            <a:avLst>
              <a:gd name="adj" fmla="val 7619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4736592" y="3200400"/>
            <a:ext cx="19110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4736592" y="3566160"/>
            <a:ext cx="19110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9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шлях клієнта й виконання замовлення</a:t>
            </a:r>
            <a:endParaRPr lang="en-US" sz="950" dirty="0"/>
          </a:p>
        </p:txBody>
      </p:sp>
      <p:sp>
        <p:nvSpPr>
          <p:cNvPr id="24" name="Shape 22"/>
          <p:cNvSpPr/>
          <p:nvPr/>
        </p:nvSpPr>
        <p:spPr>
          <a:xfrm>
            <a:off x="7315200" y="3063240"/>
            <a:ext cx="2240280" cy="960120"/>
          </a:xfrm>
          <a:prstGeom prst="roundRect">
            <a:avLst>
              <a:gd name="adj" fmla="val 7619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7479792" y="3200400"/>
            <a:ext cx="19110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Physical evidence</a:t>
            </a:r>
            <a:endParaRPr lang="en-US" sz="1500" dirty="0"/>
          </a:p>
        </p:txBody>
      </p:sp>
      <p:sp>
        <p:nvSpPr>
          <p:cNvPr id="26" name="Text 24"/>
          <p:cNvSpPr/>
          <p:nvPr/>
        </p:nvSpPr>
        <p:spPr>
          <a:xfrm>
            <a:off x="7479792" y="3566160"/>
            <a:ext cx="19110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9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докази якості, відгуки, сертифікація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1463040" y="4800600"/>
            <a:ext cx="9326880" cy="731520"/>
          </a:xfrm>
          <a:prstGeom prst="roundRect">
            <a:avLst>
              <a:gd name="adj" fmla="val 12500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1463040" y="4800600"/>
            <a:ext cx="100584" cy="731520"/>
          </a:xfrm>
          <a:prstGeom prst="rect">
            <a:avLst/>
          </a:prstGeom>
          <a:solidFill>
            <a:srgbClr val="2D8A5B"/>
          </a:solidFill>
          <a:ln w="12700">
            <a:solidFill>
              <a:srgbClr val="2D8A5B">
                <a:alpha val="0"/>
              </a:srgbClr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1719072" y="4965192"/>
            <a:ext cx="8906256" cy="40233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“На міжнародному ринку 4P часто не вистачає: сервіс, процес і докази якості стають частиною довіри.”</a:t>
            </a:r>
            <a:endParaRPr lang="en-US" sz="1400" dirty="0"/>
          </a:p>
        </p:txBody>
      </p:sp>
      <p:sp>
        <p:nvSpPr>
          <p:cNvPr id="30" name="Shape 28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12</a:t>
            </a:r>
            <a:endParaRPr lang="en-US" sz="72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Адаптація продукту: що саме змінюється</a:t>
            </a:r>
            <a:endParaRPr lang="en-US" sz="2500" dirty="0"/>
          </a:p>
        </p:txBody>
      </p:sp>
      <p:pic>
        <p:nvPicPr>
          <p:cNvPr id="6" name="Image 0" descr="/mnt/data/a_realistic_high_resolution_wide_shot_inside_a_br.png"/>
          <p:cNvPicPr>
            <a:picLocks noChangeAspect="1"/>
          </p:cNvPicPr>
          <p:nvPr/>
        </p:nvPicPr>
        <p:blipFill>
          <a:blip r:embed="rId3"/>
          <a:srcRect l="13584" r="13584"/>
          <a:stretch/>
        </p:blipFill>
        <p:spPr>
          <a:xfrm>
            <a:off x="6446520" y="1097280"/>
            <a:ext cx="5029200" cy="388620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685800" y="1188720"/>
            <a:ext cx="2606040" cy="82296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50392" y="1325880"/>
            <a:ext cx="22768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Функція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850392" y="1691640"/>
            <a:ext cx="2276856" cy="201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технічні характеристики, розмір, смак, склад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3611880" y="1188720"/>
            <a:ext cx="2606040" cy="82296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3776472" y="1325880"/>
            <a:ext cx="22768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Упаковка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3776472" y="1691640"/>
            <a:ext cx="2276856" cy="201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мова, одиниці виміру, символи, колір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685800" y="2331720"/>
            <a:ext cx="2606040" cy="82296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50392" y="2468880"/>
            <a:ext cx="22768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Право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850392" y="2834640"/>
            <a:ext cx="2276856" cy="201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сертифікація, маркування, стандарти безпеки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3611880" y="2331720"/>
            <a:ext cx="2606040" cy="82296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3776472" y="2468880"/>
            <a:ext cx="22768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Сервіс</a:t>
            </a:r>
            <a:endParaRPr lang="en-US" sz="1250" dirty="0"/>
          </a:p>
        </p:txBody>
      </p:sp>
      <p:sp>
        <p:nvSpPr>
          <p:cNvPr id="18" name="Text 15"/>
          <p:cNvSpPr/>
          <p:nvPr/>
        </p:nvSpPr>
        <p:spPr>
          <a:xfrm>
            <a:off x="3776472" y="2834640"/>
            <a:ext cx="2276856" cy="201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гарантія, інструкції, локальна підтримка</a:t>
            </a:r>
            <a:endParaRPr lang="en-US" sz="1050" dirty="0"/>
          </a:p>
        </p:txBody>
      </p:sp>
      <p:sp>
        <p:nvSpPr>
          <p:cNvPr id="19" name="Shape 16"/>
          <p:cNvSpPr/>
          <p:nvPr/>
        </p:nvSpPr>
        <p:spPr>
          <a:xfrm>
            <a:off x="685800" y="3474720"/>
            <a:ext cx="2606040" cy="82296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850392" y="3611880"/>
            <a:ext cx="22768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Комунікація</a:t>
            </a:r>
            <a:endParaRPr lang="en-US" sz="1250" dirty="0"/>
          </a:p>
        </p:txBody>
      </p:sp>
      <p:sp>
        <p:nvSpPr>
          <p:cNvPr id="21" name="Text 18"/>
          <p:cNvSpPr/>
          <p:nvPr/>
        </p:nvSpPr>
        <p:spPr>
          <a:xfrm>
            <a:off x="850392" y="3977640"/>
            <a:ext cx="2276856" cy="201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назва, слоган, історія, докази довіри</a:t>
            </a:r>
            <a:endParaRPr lang="en-US" sz="1050" dirty="0"/>
          </a:p>
        </p:txBody>
      </p:sp>
      <p:sp>
        <p:nvSpPr>
          <p:cNvPr id="22" name="Shape 19"/>
          <p:cNvSpPr/>
          <p:nvPr/>
        </p:nvSpPr>
        <p:spPr>
          <a:xfrm>
            <a:off x="3611880" y="3474720"/>
            <a:ext cx="2606040" cy="82296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3776472" y="3611880"/>
            <a:ext cx="22768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Цінність</a:t>
            </a:r>
            <a:endParaRPr lang="en-US" sz="1250" dirty="0"/>
          </a:p>
        </p:txBody>
      </p:sp>
      <p:sp>
        <p:nvSpPr>
          <p:cNvPr id="24" name="Text 21"/>
          <p:cNvSpPr/>
          <p:nvPr/>
        </p:nvSpPr>
        <p:spPr>
          <a:xfrm>
            <a:off x="3776472" y="3977640"/>
            <a:ext cx="2276856" cy="201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що саме покупець вважає вигодою</a:t>
            </a:r>
            <a:endParaRPr lang="en-US" sz="1050" dirty="0"/>
          </a:p>
        </p:txBody>
      </p:sp>
      <p:sp>
        <p:nvSpPr>
          <p:cNvPr id="25" name="Shape 22"/>
          <p:cNvSpPr/>
          <p:nvPr/>
        </p:nvSpPr>
        <p:spPr>
          <a:xfrm>
            <a:off x="731520" y="4800600"/>
            <a:ext cx="5394960" cy="685800"/>
          </a:xfrm>
          <a:prstGeom prst="roundRect">
            <a:avLst>
              <a:gd name="adj" fmla="val 13333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26" name="Shape 23"/>
          <p:cNvSpPr/>
          <p:nvPr/>
        </p:nvSpPr>
        <p:spPr>
          <a:xfrm>
            <a:off x="731520" y="4800600"/>
            <a:ext cx="100584" cy="685800"/>
          </a:xfrm>
          <a:prstGeom prst="rect">
            <a:avLst/>
          </a:prstGeom>
          <a:solidFill>
            <a:srgbClr val="E98B2A"/>
          </a:solidFill>
          <a:ln w="12700">
            <a:solidFill>
              <a:srgbClr val="E98B2A">
                <a:alpha val="0"/>
              </a:srgbClr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987552" y="4965192"/>
            <a:ext cx="4974336" cy="35661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“Адаптація продукту — це не “косметика”. Це підлаштування пропозиції до реального життя споживача.”</a:t>
            </a:r>
            <a:endParaRPr lang="en-US" sz="1400" dirty="0"/>
          </a:p>
        </p:txBody>
      </p:sp>
      <p:sp>
        <p:nvSpPr>
          <p:cNvPr id="28" name="Shape 25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9" name="Text 26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13</a:t>
            </a:r>
            <a:endParaRPr lang="en-US" sz="72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Міжнародне ціноутворення: ціна має витримати кордон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40080" y="1143000"/>
            <a:ext cx="5120640" cy="96012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Ціна на міжнародному ринку формується не лише з собівартості та бажаної маржі. Вона включає валюту контракту, мита, податки, логістику, комісії каналів і сприйняття цінності.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777240" y="2514600"/>
            <a:ext cx="2551176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86968" y="262432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886968" y="2953512"/>
            <a:ext cx="233172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Собівартість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886968" y="3374136"/>
            <a:ext cx="233172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виробництво + упаковка + сертифікація</a:t>
            </a:r>
            <a:endParaRPr lang="en-US" sz="830" dirty="0"/>
          </a:p>
        </p:txBody>
      </p:sp>
      <p:sp>
        <p:nvSpPr>
          <p:cNvPr id="11" name="Shape 9"/>
          <p:cNvSpPr/>
          <p:nvPr/>
        </p:nvSpPr>
        <p:spPr>
          <a:xfrm>
            <a:off x="3355848" y="3223260"/>
            <a:ext cx="109728" cy="0"/>
          </a:xfrm>
          <a:prstGeom prst="line">
            <a:avLst/>
          </a:prstGeom>
          <a:noFill/>
          <a:ln w="15240">
            <a:solidFill>
              <a:srgbClr val="E98B2A"/>
            </a:solidFill>
            <a:prstDash val="solid"/>
            <a:headEnd type="none"/>
            <a:tailEnd type="triangle"/>
          </a:ln>
        </p:spPr>
      </p:sp>
      <p:sp>
        <p:nvSpPr>
          <p:cNvPr id="12" name="Shape 10"/>
          <p:cNvSpPr/>
          <p:nvPr/>
        </p:nvSpPr>
        <p:spPr>
          <a:xfrm>
            <a:off x="3493008" y="2514600"/>
            <a:ext cx="2551176" cy="1417320"/>
          </a:xfrm>
          <a:prstGeom prst="roundRect">
            <a:avLst>
              <a:gd name="adj" fmla="val 5161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3602736" y="262432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3602736" y="2953512"/>
            <a:ext cx="233172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Кордон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3602736" y="3374136"/>
            <a:ext cx="233172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мито + логістика + страховка</a:t>
            </a:r>
            <a:endParaRPr lang="en-US" sz="830" dirty="0"/>
          </a:p>
        </p:txBody>
      </p:sp>
      <p:sp>
        <p:nvSpPr>
          <p:cNvPr id="16" name="Shape 14"/>
          <p:cNvSpPr/>
          <p:nvPr/>
        </p:nvSpPr>
        <p:spPr>
          <a:xfrm>
            <a:off x="6071616" y="3223260"/>
            <a:ext cx="109728" cy="0"/>
          </a:xfrm>
          <a:prstGeom prst="line">
            <a:avLst/>
          </a:prstGeom>
          <a:noFill/>
          <a:ln w="15240">
            <a:solidFill>
              <a:srgbClr val="E98B2A"/>
            </a:solidFill>
            <a:prstDash val="solid"/>
            <a:headEnd type="none"/>
            <a:tailEnd type="triangle"/>
          </a:ln>
        </p:spPr>
      </p:sp>
      <p:sp>
        <p:nvSpPr>
          <p:cNvPr id="17" name="Shape 15"/>
          <p:cNvSpPr/>
          <p:nvPr/>
        </p:nvSpPr>
        <p:spPr>
          <a:xfrm>
            <a:off x="6208776" y="2514600"/>
            <a:ext cx="2551176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318504" y="262432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19" name="Text 17"/>
          <p:cNvSpPr/>
          <p:nvPr/>
        </p:nvSpPr>
        <p:spPr>
          <a:xfrm>
            <a:off x="6318504" y="2953512"/>
            <a:ext cx="233172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Канал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6318504" y="3374136"/>
            <a:ext cx="233172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дистриб’ютор + маркетплейс + промо</a:t>
            </a:r>
            <a:endParaRPr lang="en-US" sz="830" dirty="0"/>
          </a:p>
        </p:txBody>
      </p:sp>
      <p:sp>
        <p:nvSpPr>
          <p:cNvPr id="21" name="Shape 19"/>
          <p:cNvSpPr/>
          <p:nvPr/>
        </p:nvSpPr>
        <p:spPr>
          <a:xfrm>
            <a:off x="8787384" y="3223260"/>
            <a:ext cx="109728" cy="0"/>
          </a:xfrm>
          <a:prstGeom prst="line">
            <a:avLst/>
          </a:prstGeom>
          <a:noFill/>
          <a:ln w="15240">
            <a:solidFill>
              <a:srgbClr val="E98B2A"/>
            </a:solidFill>
            <a:prstDash val="solid"/>
            <a:headEnd type="none"/>
            <a:tailEnd type="triangle"/>
          </a:ln>
        </p:spPr>
      </p:sp>
      <p:sp>
        <p:nvSpPr>
          <p:cNvPr id="22" name="Shape 20"/>
          <p:cNvSpPr/>
          <p:nvPr/>
        </p:nvSpPr>
        <p:spPr>
          <a:xfrm>
            <a:off x="8924544" y="2514600"/>
            <a:ext cx="2551176" cy="1417320"/>
          </a:xfrm>
          <a:prstGeom prst="roundRect">
            <a:avLst>
              <a:gd name="adj" fmla="val 5161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9034272" y="262432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000" dirty="0"/>
          </a:p>
        </p:txBody>
      </p:sp>
      <p:sp>
        <p:nvSpPr>
          <p:cNvPr id="24" name="Text 22"/>
          <p:cNvSpPr/>
          <p:nvPr/>
        </p:nvSpPr>
        <p:spPr>
          <a:xfrm>
            <a:off x="9034272" y="2953512"/>
            <a:ext cx="233172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Цінність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9034272" y="3374136"/>
            <a:ext cx="233172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готовність платити + позиціонування</a:t>
            </a:r>
            <a:endParaRPr lang="en-US" sz="830" dirty="0"/>
          </a:p>
        </p:txBody>
      </p:sp>
      <p:sp>
        <p:nvSpPr>
          <p:cNvPr id="26" name="Shape 24"/>
          <p:cNvSpPr/>
          <p:nvPr/>
        </p:nvSpPr>
        <p:spPr>
          <a:xfrm>
            <a:off x="914400" y="4480560"/>
            <a:ext cx="2926080" cy="777240"/>
          </a:xfrm>
          <a:prstGeom prst="roundRect">
            <a:avLst>
              <a:gd name="adj" fmla="val 9412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1078992" y="4617720"/>
            <a:ext cx="25968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Price corridor</a:t>
            </a:r>
            <a:endParaRPr lang="en-US" sz="1250" dirty="0"/>
          </a:p>
        </p:txBody>
      </p:sp>
      <p:sp>
        <p:nvSpPr>
          <p:cNvPr id="28" name="Text 26"/>
          <p:cNvSpPr/>
          <p:nvPr/>
        </p:nvSpPr>
        <p:spPr>
          <a:xfrm>
            <a:off x="1078992" y="4983480"/>
            <a:ext cx="2596896" cy="1554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мінімальна ціна = витрати; максимальна = сприйнята цінність</a:t>
            </a:r>
            <a:endParaRPr lang="en-US" sz="1050" dirty="0"/>
          </a:p>
        </p:txBody>
      </p:sp>
      <p:sp>
        <p:nvSpPr>
          <p:cNvPr id="29" name="Shape 27"/>
          <p:cNvSpPr/>
          <p:nvPr/>
        </p:nvSpPr>
        <p:spPr>
          <a:xfrm>
            <a:off x="4343400" y="4480560"/>
            <a:ext cx="2926080" cy="777240"/>
          </a:xfrm>
          <a:prstGeom prst="roundRect">
            <a:avLst>
              <a:gd name="adj" fmla="val 9412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4507992" y="4617720"/>
            <a:ext cx="25968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Currency exposure</a:t>
            </a:r>
            <a:endParaRPr lang="en-US" sz="1250" dirty="0"/>
          </a:p>
        </p:txBody>
      </p:sp>
      <p:sp>
        <p:nvSpPr>
          <p:cNvPr id="31" name="Text 29"/>
          <p:cNvSpPr/>
          <p:nvPr/>
        </p:nvSpPr>
        <p:spPr>
          <a:xfrm>
            <a:off x="4507992" y="4983480"/>
            <a:ext cx="2596896" cy="1554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коливання курсу змінює реальну маржу</a:t>
            </a:r>
            <a:endParaRPr lang="en-US" sz="1050" dirty="0"/>
          </a:p>
        </p:txBody>
      </p:sp>
      <p:sp>
        <p:nvSpPr>
          <p:cNvPr id="32" name="Shape 30"/>
          <p:cNvSpPr/>
          <p:nvPr/>
        </p:nvSpPr>
        <p:spPr>
          <a:xfrm>
            <a:off x="7772400" y="4480560"/>
            <a:ext cx="2926080" cy="777240"/>
          </a:xfrm>
          <a:prstGeom prst="roundRect">
            <a:avLst>
              <a:gd name="adj" fmla="val 9412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7936992" y="4617720"/>
            <a:ext cx="25968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Local affordability</a:t>
            </a:r>
            <a:endParaRPr lang="en-US" sz="1250" dirty="0"/>
          </a:p>
        </p:txBody>
      </p:sp>
      <p:sp>
        <p:nvSpPr>
          <p:cNvPr id="34" name="Text 32"/>
          <p:cNvSpPr/>
          <p:nvPr/>
        </p:nvSpPr>
        <p:spPr>
          <a:xfrm>
            <a:off x="7936992" y="4983480"/>
            <a:ext cx="2596896" cy="1554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купівельна спроможність визначає межі ціни</a:t>
            </a:r>
            <a:endParaRPr lang="en-US" sz="1050" dirty="0"/>
          </a:p>
        </p:txBody>
      </p:sp>
      <p:sp>
        <p:nvSpPr>
          <p:cNvPr id="35" name="Shape 33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14</a:t>
            </a:r>
            <a:endParaRPr lang="en-US" sz="72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Канали дистрибуції: від імпортера до маркетплейсу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731520" y="1417320"/>
            <a:ext cx="2026310" cy="1554480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41248" y="152704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841248" y="1856232"/>
            <a:ext cx="1806854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Експортер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841248" y="2276856"/>
            <a:ext cx="1806854" cy="59436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виробник або бренд, який виходить на зовнішній ринок</a:t>
            </a:r>
            <a:endParaRPr lang="en-US" sz="830" dirty="0"/>
          </a:p>
        </p:txBody>
      </p:sp>
      <p:sp>
        <p:nvSpPr>
          <p:cNvPr id="10" name="Shape 8"/>
          <p:cNvSpPr/>
          <p:nvPr/>
        </p:nvSpPr>
        <p:spPr>
          <a:xfrm>
            <a:off x="2785262" y="219456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2922422" y="1417320"/>
            <a:ext cx="2026310" cy="1554480"/>
          </a:xfrm>
          <a:prstGeom prst="roundRect">
            <a:avLst>
              <a:gd name="adj" fmla="val 4706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032150" y="152704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3032150" y="1856232"/>
            <a:ext cx="1806854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Імпортер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3032150" y="2276856"/>
            <a:ext cx="1806854" cy="59436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митне оформлення, складування, локальні вимоги</a:t>
            </a:r>
            <a:endParaRPr lang="en-US" sz="830" dirty="0"/>
          </a:p>
        </p:txBody>
      </p:sp>
      <p:sp>
        <p:nvSpPr>
          <p:cNvPr id="15" name="Shape 13"/>
          <p:cNvSpPr/>
          <p:nvPr/>
        </p:nvSpPr>
        <p:spPr>
          <a:xfrm>
            <a:off x="4976165" y="219456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16" name="Shape 14"/>
          <p:cNvSpPr/>
          <p:nvPr/>
        </p:nvSpPr>
        <p:spPr>
          <a:xfrm>
            <a:off x="5113325" y="1417320"/>
            <a:ext cx="2026310" cy="1554480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5223053" y="152704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5223053" y="1856232"/>
            <a:ext cx="1806854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Дистриб’ютор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5223053" y="2276856"/>
            <a:ext cx="1806854" cy="59436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мережі, гурт, локальні партнери</a:t>
            </a:r>
            <a:endParaRPr lang="en-US" sz="830" dirty="0"/>
          </a:p>
        </p:txBody>
      </p:sp>
      <p:sp>
        <p:nvSpPr>
          <p:cNvPr id="20" name="Shape 18"/>
          <p:cNvSpPr/>
          <p:nvPr/>
        </p:nvSpPr>
        <p:spPr>
          <a:xfrm>
            <a:off x="7167067" y="219456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21" name="Shape 19"/>
          <p:cNvSpPr/>
          <p:nvPr/>
        </p:nvSpPr>
        <p:spPr>
          <a:xfrm>
            <a:off x="7304227" y="1417320"/>
            <a:ext cx="2026310" cy="1554480"/>
          </a:xfrm>
          <a:prstGeom prst="roundRect">
            <a:avLst>
              <a:gd name="adj" fmla="val 4706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413955" y="152704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7413955" y="1856232"/>
            <a:ext cx="1806854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Retail / e-commerce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7413955" y="2276856"/>
            <a:ext cx="1806854" cy="59436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магазин, маркетплейс, D2C сайт</a:t>
            </a:r>
            <a:endParaRPr lang="en-US" sz="830" dirty="0"/>
          </a:p>
        </p:txBody>
      </p:sp>
      <p:sp>
        <p:nvSpPr>
          <p:cNvPr id="25" name="Shape 23"/>
          <p:cNvSpPr/>
          <p:nvPr/>
        </p:nvSpPr>
        <p:spPr>
          <a:xfrm>
            <a:off x="9357970" y="219456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26" name="Shape 24"/>
          <p:cNvSpPr/>
          <p:nvPr/>
        </p:nvSpPr>
        <p:spPr>
          <a:xfrm>
            <a:off x="9495130" y="1417320"/>
            <a:ext cx="2026310" cy="1554480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9604858" y="152704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</a:t>
            </a:r>
            <a:endParaRPr lang="en-US" sz="1000" dirty="0"/>
          </a:p>
        </p:txBody>
      </p:sp>
      <p:sp>
        <p:nvSpPr>
          <p:cNvPr id="28" name="Text 26"/>
          <p:cNvSpPr/>
          <p:nvPr/>
        </p:nvSpPr>
        <p:spPr>
          <a:xfrm>
            <a:off x="9604858" y="1856232"/>
            <a:ext cx="1806854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Споживач</a:t>
            </a:r>
            <a:endParaRPr lang="en-US" sz="1050" dirty="0"/>
          </a:p>
        </p:txBody>
      </p:sp>
      <p:sp>
        <p:nvSpPr>
          <p:cNvPr id="29" name="Text 27"/>
          <p:cNvSpPr/>
          <p:nvPr/>
        </p:nvSpPr>
        <p:spPr>
          <a:xfrm>
            <a:off x="9604858" y="2276856"/>
            <a:ext cx="1806854" cy="59436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досвід, сервіс, лояльність</a:t>
            </a:r>
            <a:endParaRPr lang="en-US" sz="830" dirty="0"/>
          </a:p>
        </p:txBody>
      </p:sp>
      <p:sp>
        <p:nvSpPr>
          <p:cNvPr id="30" name="Shape 28"/>
          <p:cNvSpPr/>
          <p:nvPr/>
        </p:nvSpPr>
        <p:spPr>
          <a:xfrm>
            <a:off x="868680" y="3703320"/>
            <a:ext cx="3108960" cy="914400"/>
          </a:xfrm>
          <a:prstGeom prst="roundRect">
            <a:avLst>
              <a:gd name="adj" fmla="val 8000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1033272" y="3840480"/>
            <a:ext cx="27797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D2C</a:t>
            </a:r>
            <a:endParaRPr lang="en-US" sz="1250" dirty="0"/>
          </a:p>
        </p:txBody>
      </p:sp>
      <p:sp>
        <p:nvSpPr>
          <p:cNvPr id="32" name="Text 30"/>
          <p:cNvSpPr/>
          <p:nvPr/>
        </p:nvSpPr>
        <p:spPr>
          <a:xfrm>
            <a:off x="1033272" y="4206240"/>
            <a:ext cx="27797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Direct-to-consumer: бренд продає напряму через власний сайт або додаток.</a:t>
            </a:r>
            <a:endParaRPr lang="en-US" sz="1050" dirty="0"/>
          </a:p>
        </p:txBody>
      </p:sp>
      <p:sp>
        <p:nvSpPr>
          <p:cNvPr id="33" name="Shape 31"/>
          <p:cNvSpPr/>
          <p:nvPr/>
        </p:nvSpPr>
        <p:spPr>
          <a:xfrm>
            <a:off x="4526280" y="3703320"/>
            <a:ext cx="3108960" cy="914400"/>
          </a:xfrm>
          <a:prstGeom prst="roundRect">
            <a:avLst>
              <a:gd name="adj" fmla="val 8000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4690872" y="3840480"/>
            <a:ext cx="27797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Marketplace</a:t>
            </a:r>
            <a:endParaRPr lang="en-US" sz="1250" dirty="0"/>
          </a:p>
        </p:txBody>
      </p:sp>
      <p:sp>
        <p:nvSpPr>
          <p:cNvPr id="35" name="Text 33"/>
          <p:cNvSpPr/>
          <p:nvPr/>
        </p:nvSpPr>
        <p:spPr>
          <a:xfrm>
            <a:off x="4690872" y="4206240"/>
            <a:ext cx="27797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Amazon, Alibaba, eBay та локальні платформи дають швидкий доступ до попиту.</a:t>
            </a:r>
            <a:endParaRPr lang="en-US" sz="1050" dirty="0"/>
          </a:p>
        </p:txBody>
      </p:sp>
      <p:sp>
        <p:nvSpPr>
          <p:cNvPr id="36" name="Shape 34"/>
          <p:cNvSpPr/>
          <p:nvPr/>
        </p:nvSpPr>
        <p:spPr>
          <a:xfrm>
            <a:off x="8183880" y="3703320"/>
            <a:ext cx="3108960" cy="914400"/>
          </a:xfrm>
          <a:prstGeom prst="roundRect">
            <a:avLst>
              <a:gd name="adj" fmla="val 8000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8348472" y="3840480"/>
            <a:ext cx="27797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Омніканальність</a:t>
            </a:r>
            <a:endParaRPr lang="en-US" sz="1250" dirty="0"/>
          </a:p>
        </p:txBody>
      </p:sp>
      <p:sp>
        <p:nvSpPr>
          <p:cNvPr id="38" name="Text 36"/>
          <p:cNvSpPr/>
          <p:nvPr/>
        </p:nvSpPr>
        <p:spPr>
          <a:xfrm>
            <a:off x="8348472" y="4206240"/>
            <a:ext cx="27797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Клієнт бачить єдиний бренд у магазині, онлайн, соцмережах і сервісі.</a:t>
            </a:r>
            <a:endParaRPr lang="en-US" sz="1050" dirty="0"/>
          </a:p>
        </p:txBody>
      </p:sp>
      <p:sp>
        <p:nvSpPr>
          <p:cNvPr id="39" name="Shape 37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15</a:t>
            </a:r>
            <a:endParaRPr lang="en-US" sz="72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Рисунок 7.1. Основні інструменти просування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640080" y="1234440"/>
            <a:ext cx="2651760" cy="1051560"/>
          </a:xfrm>
          <a:prstGeom prst="roundRect">
            <a:avLst>
              <a:gd name="adj" fmla="val 6957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04672" y="1371600"/>
            <a:ext cx="2322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Реклама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804672" y="1737360"/>
            <a:ext cx="232257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TV, радіо, преса; Google Ads, Meta Ads, YouTube</a:t>
            </a:r>
            <a:endParaRPr lang="en-US" sz="870" dirty="0"/>
          </a:p>
        </p:txBody>
      </p:sp>
      <p:sp>
        <p:nvSpPr>
          <p:cNvPr id="9" name="Shape 7"/>
          <p:cNvSpPr/>
          <p:nvPr/>
        </p:nvSpPr>
        <p:spPr>
          <a:xfrm>
            <a:off x="3383280" y="1234440"/>
            <a:ext cx="2651760" cy="1051560"/>
          </a:xfrm>
          <a:prstGeom prst="roundRect">
            <a:avLst>
              <a:gd name="adj" fmla="val 6957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547872" y="1371600"/>
            <a:ext cx="2322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Діджитал-маркетинг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3547872" y="1737360"/>
            <a:ext cx="232257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SEO, контент, SMM, email, performance</a:t>
            </a:r>
            <a:endParaRPr lang="en-US" sz="870" dirty="0"/>
          </a:p>
        </p:txBody>
      </p:sp>
      <p:sp>
        <p:nvSpPr>
          <p:cNvPr id="12" name="Shape 10"/>
          <p:cNvSpPr/>
          <p:nvPr/>
        </p:nvSpPr>
        <p:spPr>
          <a:xfrm>
            <a:off x="6126480" y="1234440"/>
            <a:ext cx="2651760" cy="1051560"/>
          </a:xfrm>
          <a:prstGeom prst="roundRect">
            <a:avLst>
              <a:gd name="adj" fmla="val 6957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291072" y="1371600"/>
            <a:ext cx="2322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E98B2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 і бренд-менеджмент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6291072" y="1737360"/>
            <a:ext cx="232257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ЗМІ, події, спонсорство, лідери думок</a:t>
            </a:r>
            <a:endParaRPr lang="en-US" sz="870" dirty="0"/>
          </a:p>
        </p:txBody>
      </p:sp>
      <p:sp>
        <p:nvSpPr>
          <p:cNvPr id="15" name="Shape 13"/>
          <p:cNvSpPr/>
          <p:nvPr/>
        </p:nvSpPr>
        <p:spPr>
          <a:xfrm>
            <a:off x="8869680" y="1234440"/>
            <a:ext cx="2651760" cy="1051560"/>
          </a:xfrm>
          <a:prstGeom prst="roundRect">
            <a:avLst>
              <a:gd name="adj" fmla="val 6957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034272" y="1371600"/>
            <a:ext cx="2322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6153C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Маркетплейси та e-commerce</a:t>
            </a:r>
            <a:endParaRPr lang="en-US" sz="1250" dirty="0"/>
          </a:p>
        </p:txBody>
      </p:sp>
      <p:sp>
        <p:nvSpPr>
          <p:cNvPr id="17" name="Text 15"/>
          <p:cNvSpPr/>
          <p:nvPr/>
        </p:nvSpPr>
        <p:spPr>
          <a:xfrm>
            <a:off x="9034272" y="1737360"/>
            <a:ext cx="232257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Amazon, eBay, Alibaba, власний магазин</a:t>
            </a:r>
            <a:endParaRPr lang="en-US" sz="870" dirty="0"/>
          </a:p>
        </p:txBody>
      </p:sp>
      <p:sp>
        <p:nvSpPr>
          <p:cNvPr id="18" name="Shape 16"/>
          <p:cNvSpPr/>
          <p:nvPr/>
        </p:nvSpPr>
        <p:spPr>
          <a:xfrm>
            <a:off x="1920240" y="3246120"/>
            <a:ext cx="265176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2084832" y="3383280"/>
            <a:ext cx="2322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07C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Лояльність і партнерства</a:t>
            </a:r>
            <a:endParaRPr lang="en-US" sz="1250" dirty="0"/>
          </a:p>
        </p:txBody>
      </p:sp>
      <p:sp>
        <p:nvSpPr>
          <p:cNvPr id="20" name="Text 18"/>
          <p:cNvSpPr/>
          <p:nvPr/>
        </p:nvSpPr>
        <p:spPr>
          <a:xfrm>
            <a:off x="2084832" y="3749040"/>
            <a:ext cx="232257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бонуси, кешбек, affiliate, локальні партнери</a:t>
            </a:r>
            <a:endParaRPr lang="en-US" sz="870" dirty="0"/>
          </a:p>
        </p:txBody>
      </p:sp>
      <p:sp>
        <p:nvSpPr>
          <p:cNvPr id="21" name="Shape 19"/>
          <p:cNvSpPr/>
          <p:nvPr/>
        </p:nvSpPr>
        <p:spPr>
          <a:xfrm>
            <a:off x="6766560" y="3246120"/>
            <a:ext cx="265176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6931152" y="3383280"/>
            <a:ext cx="2322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C94B4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Персоналізація і Big Data</a:t>
            </a:r>
            <a:endParaRPr lang="en-US" sz="1250" dirty="0"/>
          </a:p>
        </p:txBody>
      </p:sp>
      <p:sp>
        <p:nvSpPr>
          <p:cNvPr id="23" name="Text 21"/>
          <p:cNvSpPr/>
          <p:nvPr/>
        </p:nvSpPr>
        <p:spPr>
          <a:xfrm>
            <a:off x="6931152" y="3749040"/>
            <a:ext cx="232257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AI-аналітика, ретаргетинг, автоматизація</a:t>
            </a:r>
            <a:endParaRPr lang="en-US" sz="870" dirty="0"/>
          </a:p>
        </p:txBody>
      </p:sp>
      <p:sp>
        <p:nvSpPr>
          <p:cNvPr id="24" name="Shape 22"/>
          <p:cNvSpPr/>
          <p:nvPr/>
        </p:nvSpPr>
        <p:spPr>
          <a:xfrm>
            <a:off x="4251960" y="2560320"/>
            <a:ext cx="3749040" cy="411480"/>
          </a:xfrm>
          <a:prstGeom prst="roundRect">
            <a:avLst>
              <a:gd name="adj" fmla="val 17778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4343400" y="2642616"/>
            <a:ext cx="3566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Інтегрована система просування</a:t>
            </a:r>
            <a:endParaRPr lang="en-US" sz="1150" dirty="0"/>
          </a:p>
        </p:txBody>
      </p:sp>
      <p:sp>
        <p:nvSpPr>
          <p:cNvPr id="26" name="Text 24"/>
          <p:cNvSpPr/>
          <p:nvPr/>
        </p:nvSpPr>
        <p:spPr>
          <a:xfrm>
            <a:off x="530352" y="6327648"/>
            <a:ext cx="10789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7A869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Візуальна реконструкція Рисунку 7.1 лекційного матеріалу.</a:t>
            </a:r>
            <a:endParaRPr lang="en-US" sz="640" dirty="0"/>
          </a:p>
        </p:txBody>
      </p:sp>
      <p:sp>
        <p:nvSpPr>
          <p:cNvPr id="27" name="Shape 25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16</a:t>
            </a:r>
            <a:endParaRPr lang="en-US" sz="72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Таблиця 7.3. Традиційний і цифровий маркетинг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85800" y="1143000"/>
            <a:ext cx="182880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Категорія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2514600" y="1143000"/>
            <a:ext cx="429768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Традиційний маркетинг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6812280" y="1143000"/>
            <a:ext cx="470916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Цифровий маркетинг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685800" y="1600200"/>
            <a:ext cx="182880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Реклама</a:t>
            </a:r>
            <a:endParaRPr lang="en-US" sz="870" dirty="0"/>
          </a:p>
        </p:txBody>
      </p:sp>
      <p:sp>
        <p:nvSpPr>
          <p:cNvPr id="10" name="Text 8"/>
          <p:cNvSpPr/>
          <p:nvPr/>
        </p:nvSpPr>
        <p:spPr>
          <a:xfrm>
            <a:off x="2514600" y="1600200"/>
            <a:ext cx="429768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Телебачення, радіо, преса</a:t>
            </a:r>
            <a:endParaRPr lang="en-US" sz="870" dirty="0"/>
          </a:p>
        </p:txBody>
      </p:sp>
      <p:sp>
        <p:nvSpPr>
          <p:cNvPr id="11" name="Text 9"/>
          <p:cNvSpPr/>
          <p:nvPr/>
        </p:nvSpPr>
        <p:spPr>
          <a:xfrm>
            <a:off x="6812280" y="1600200"/>
            <a:ext cx="470916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Google Ads, SMM, контент-маркетинг</a:t>
            </a:r>
            <a:endParaRPr lang="en-US" sz="870" dirty="0"/>
          </a:p>
        </p:txBody>
      </p:sp>
      <p:sp>
        <p:nvSpPr>
          <p:cNvPr id="12" name="Text 10"/>
          <p:cNvSpPr/>
          <p:nvPr/>
        </p:nvSpPr>
        <p:spPr>
          <a:xfrm>
            <a:off x="685800" y="2167128"/>
            <a:ext cx="1828800" cy="566928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Продажі</a:t>
            </a:r>
            <a:endParaRPr lang="en-US" sz="870" dirty="0"/>
          </a:p>
        </p:txBody>
      </p:sp>
      <p:sp>
        <p:nvSpPr>
          <p:cNvPr id="13" name="Text 11"/>
          <p:cNvSpPr/>
          <p:nvPr/>
        </p:nvSpPr>
        <p:spPr>
          <a:xfrm>
            <a:off x="2514600" y="2167128"/>
            <a:ext cx="4297680" cy="566928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Офлайн-магазини, дистриб’ютори</a:t>
            </a:r>
            <a:endParaRPr lang="en-US" sz="870" dirty="0"/>
          </a:p>
        </p:txBody>
      </p:sp>
      <p:sp>
        <p:nvSpPr>
          <p:cNvPr id="14" name="Text 12"/>
          <p:cNvSpPr/>
          <p:nvPr/>
        </p:nvSpPr>
        <p:spPr>
          <a:xfrm>
            <a:off x="6812280" y="2167128"/>
            <a:ext cx="4709160" cy="566928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Онлайн-магазини, маркетплейси</a:t>
            </a:r>
            <a:endParaRPr lang="en-US" sz="870" dirty="0"/>
          </a:p>
        </p:txBody>
      </p:sp>
      <p:sp>
        <p:nvSpPr>
          <p:cNvPr id="15" name="Text 13"/>
          <p:cNvSpPr/>
          <p:nvPr/>
        </p:nvSpPr>
        <p:spPr>
          <a:xfrm>
            <a:off x="685800" y="2734056"/>
            <a:ext cx="1828800" cy="65836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Персоналізація</a:t>
            </a:r>
            <a:endParaRPr lang="en-US" sz="870" dirty="0"/>
          </a:p>
        </p:txBody>
      </p:sp>
      <p:sp>
        <p:nvSpPr>
          <p:cNvPr id="16" name="Text 14"/>
          <p:cNvSpPr/>
          <p:nvPr/>
        </p:nvSpPr>
        <p:spPr>
          <a:xfrm>
            <a:off x="2514600" y="2734056"/>
            <a:ext cx="4297680" cy="65836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Обмежена, масова реклама</a:t>
            </a:r>
            <a:endParaRPr lang="en-US" sz="870" dirty="0"/>
          </a:p>
        </p:txBody>
      </p:sp>
      <p:sp>
        <p:nvSpPr>
          <p:cNvPr id="17" name="Text 15"/>
          <p:cNvSpPr/>
          <p:nvPr/>
        </p:nvSpPr>
        <p:spPr>
          <a:xfrm>
            <a:off x="6812280" y="2734056"/>
            <a:ext cx="4709160" cy="65836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Big Data, AI-аналітика, ретаргетинг</a:t>
            </a:r>
            <a:endParaRPr lang="en-US" sz="870" dirty="0"/>
          </a:p>
        </p:txBody>
      </p:sp>
      <p:sp>
        <p:nvSpPr>
          <p:cNvPr id="18" name="Text 16"/>
          <p:cNvSpPr/>
          <p:nvPr/>
        </p:nvSpPr>
        <p:spPr>
          <a:xfrm>
            <a:off x="685800" y="3392424"/>
            <a:ext cx="1828800" cy="566928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Взаємодія</a:t>
            </a:r>
            <a:endParaRPr lang="en-US" sz="870" dirty="0"/>
          </a:p>
        </p:txBody>
      </p:sp>
      <p:sp>
        <p:nvSpPr>
          <p:cNvPr id="19" name="Text 17"/>
          <p:cNvSpPr/>
          <p:nvPr/>
        </p:nvSpPr>
        <p:spPr>
          <a:xfrm>
            <a:off x="2514600" y="3392424"/>
            <a:ext cx="4297680" cy="566928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Кол-центри, виставки, події</a:t>
            </a:r>
            <a:endParaRPr lang="en-US" sz="870" dirty="0"/>
          </a:p>
        </p:txBody>
      </p:sp>
      <p:sp>
        <p:nvSpPr>
          <p:cNvPr id="20" name="Text 18"/>
          <p:cNvSpPr/>
          <p:nvPr/>
        </p:nvSpPr>
        <p:spPr>
          <a:xfrm>
            <a:off x="6812280" y="3392424"/>
            <a:ext cx="4709160" cy="566928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Чати, email, соціальні мережі</a:t>
            </a:r>
            <a:endParaRPr lang="en-US" sz="870" dirty="0"/>
          </a:p>
        </p:txBody>
      </p:sp>
      <p:sp>
        <p:nvSpPr>
          <p:cNvPr id="21" name="Text 19"/>
          <p:cNvSpPr/>
          <p:nvPr/>
        </p:nvSpPr>
        <p:spPr>
          <a:xfrm>
            <a:off x="685800" y="3959352"/>
            <a:ext cx="182880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Вартість</a:t>
            </a:r>
            <a:endParaRPr lang="en-US" sz="870" dirty="0"/>
          </a:p>
        </p:txBody>
      </p:sp>
      <p:sp>
        <p:nvSpPr>
          <p:cNvPr id="22" name="Text 20"/>
          <p:cNvSpPr/>
          <p:nvPr/>
        </p:nvSpPr>
        <p:spPr>
          <a:xfrm>
            <a:off x="2514600" y="3959352"/>
            <a:ext cx="429768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Висока, значні інвестиції</a:t>
            </a:r>
            <a:endParaRPr lang="en-US" sz="870" dirty="0"/>
          </a:p>
        </p:txBody>
      </p:sp>
      <p:sp>
        <p:nvSpPr>
          <p:cNvPr id="23" name="Text 21"/>
          <p:cNvSpPr/>
          <p:nvPr/>
        </p:nvSpPr>
        <p:spPr>
          <a:xfrm>
            <a:off x="6812280" y="3959352"/>
            <a:ext cx="470916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Гнучка, залежить від масштабу кампанії</a:t>
            </a:r>
            <a:endParaRPr lang="en-US" sz="870" dirty="0"/>
          </a:p>
        </p:txBody>
      </p:sp>
      <p:sp>
        <p:nvSpPr>
          <p:cNvPr id="24" name="Text 22"/>
          <p:cNvSpPr/>
          <p:nvPr/>
        </p:nvSpPr>
        <p:spPr>
          <a:xfrm>
            <a:off x="530352" y="6327648"/>
            <a:ext cx="10789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7A869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Складено за Таблицею 7.3 лекційного матеріалу.</a:t>
            </a:r>
            <a:endParaRPr lang="en-US" sz="640" dirty="0"/>
          </a:p>
        </p:txBody>
      </p:sp>
      <p:sp>
        <p:nvSpPr>
          <p:cNvPr id="25" name="Shape 23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17</a:t>
            </a:r>
            <a:endParaRPr lang="en-US" sz="72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Digital-маркетинг: де концентрується увага і бюджет</a:t>
            </a:r>
            <a:endParaRPr lang="en-US" sz="2500" dirty="0"/>
          </a:p>
        </p:txBody>
      </p:sp>
      <p:pic>
        <p:nvPicPr>
          <p:cNvPr id="6" name="Image 0" descr="/mnt/data/a_wide_cinematic_high_tech_control_room_office.png"/>
          <p:cNvPicPr>
            <a:picLocks noChangeAspect="1"/>
          </p:cNvPicPr>
          <p:nvPr/>
        </p:nvPicPr>
        <p:blipFill>
          <a:blip r:embed="rId3"/>
          <a:srcRect l="14007" r="14007"/>
          <a:stretch/>
        </p:blipFill>
        <p:spPr>
          <a:xfrm>
            <a:off x="6446520" y="1097280"/>
            <a:ext cx="5029200" cy="393192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77240" y="1536192"/>
            <a:ext cx="1097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Digital</a:t>
            </a:r>
            <a:endParaRPr lang="en-US" sz="830" dirty="0"/>
          </a:p>
        </p:txBody>
      </p:sp>
      <p:sp>
        <p:nvSpPr>
          <p:cNvPr id="8" name="Shape 5"/>
          <p:cNvSpPr/>
          <p:nvPr/>
        </p:nvSpPr>
        <p:spPr>
          <a:xfrm>
            <a:off x="2011680" y="1572768"/>
            <a:ext cx="2423160" cy="175565"/>
          </a:xfrm>
          <a:prstGeom prst="rect">
            <a:avLst/>
          </a:prstGeom>
          <a:solidFill>
            <a:srgbClr val="E7EDF5"/>
          </a:solidFill>
          <a:ln w="12700">
            <a:solidFill>
              <a:srgbClr val="E7EDF5">
                <a:alpha val="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2011680" y="1572768"/>
            <a:ext cx="2349427" cy="175565"/>
          </a:xfrm>
          <a:prstGeom prst="rect">
            <a:avLst/>
          </a:prstGeom>
          <a:solidFill>
            <a:srgbClr val="0F5C8C"/>
          </a:solidFill>
          <a:ln w="12700">
            <a:solidFill>
              <a:srgbClr val="0F5C8C">
                <a:alpha val="0"/>
              </a:srgbClr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526280" y="1536192"/>
            <a:ext cx="822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678.7 млрд $</a:t>
            </a:r>
            <a:endParaRPr lang="en-US" sz="830" dirty="0"/>
          </a:p>
        </p:txBody>
      </p:sp>
      <p:sp>
        <p:nvSpPr>
          <p:cNvPr id="11" name="Text 8"/>
          <p:cNvSpPr/>
          <p:nvPr/>
        </p:nvSpPr>
        <p:spPr>
          <a:xfrm>
            <a:off x="777240" y="1901952"/>
            <a:ext cx="1097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Other media</a:t>
            </a:r>
            <a:endParaRPr lang="en-US" sz="830" dirty="0"/>
          </a:p>
        </p:txBody>
      </p:sp>
      <p:sp>
        <p:nvSpPr>
          <p:cNvPr id="12" name="Shape 9"/>
          <p:cNvSpPr/>
          <p:nvPr/>
        </p:nvSpPr>
        <p:spPr>
          <a:xfrm>
            <a:off x="2011680" y="1938528"/>
            <a:ext cx="2423160" cy="175565"/>
          </a:xfrm>
          <a:prstGeom prst="rect">
            <a:avLst/>
          </a:prstGeom>
          <a:solidFill>
            <a:srgbClr val="E7EDF5"/>
          </a:solidFill>
          <a:ln w="12700">
            <a:solidFill>
              <a:srgbClr val="E7EDF5">
                <a:alpha val="0"/>
              </a:srgbClr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2011680" y="1938528"/>
            <a:ext cx="1084537" cy="175565"/>
          </a:xfrm>
          <a:prstGeom prst="rect">
            <a:avLst/>
          </a:prstGeom>
          <a:solidFill>
            <a:srgbClr val="A5B4C4"/>
          </a:solidFill>
          <a:ln w="12700">
            <a:solidFill>
              <a:srgbClr val="A5B4C4">
                <a:alpha val="0"/>
              </a:srgbClr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526280" y="1901952"/>
            <a:ext cx="822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313.3 млрд $</a:t>
            </a:r>
            <a:endParaRPr lang="en-US" sz="830" dirty="0"/>
          </a:p>
        </p:txBody>
      </p:sp>
      <p:sp>
        <p:nvSpPr>
          <p:cNvPr id="15" name="Shape 12"/>
          <p:cNvSpPr/>
          <p:nvPr/>
        </p:nvSpPr>
        <p:spPr>
          <a:xfrm>
            <a:off x="777240" y="2743200"/>
            <a:ext cx="150876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905256" y="2816352"/>
            <a:ext cx="1252728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E98B2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$992B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905256" y="3310128"/>
            <a:ext cx="1252728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прогноз світових</a:t>
            </a:r>
            <a:endParaRPr lang="en-US" sz="820" dirty="0"/>
          </a:p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витрат на рекламу 2025</a:t>
            </a:r>
            <a:endParaRPr lang="en-US" sz="820" dirty="0"/>
          </a:p>
        </p:txBody>
      </p:sp>
      <p:sp>
        <p:nvSpPr>
          <p:cNvPr id="18" name="Shape 15"/>
          <p:cNvSpPr/>
          <p:nvPr/>
        </p:nvSpPr>
        <p:spPr>
          <a:xfrm>
            <a:off x="2468880" y="2743200"/>
            <a:ext cx="150876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2596896" y="2816352"/>
            <a:ext cx="1252728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2D8A5B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7,9%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2596896" y="3310128"/>
            <a:ext cx="1252728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очікуване зростання</a:t>
            </a:r>
            <a:endParaRPr lang="en-US" sz="820" dirty="0"/>
          </a:p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digital у 2025</a:t>
            </a:r>
            <a:endParaRPr lang="en-US" sz="820" dirty="0"/>
          </a:p>
        </p:txBody>
      </p:sp>
      <p:sp>
        <p:nvSpPr>
          <p:cNvPr id="21" name="Shape 18"/>
          <p:cNvSpPr/>
          <p:nvPr/>
        </p:nvSpPr>
        <p:spPr>
          <a:xfrm>
            <a:off x="4160520" y="2743200"/>
            <a:ext cx="150876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4288536" y="2816352"/>
            <a:ext cx="1252728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0F5C8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68,4%</a:t>
            </a:r>
            <a:endParaRPr lang="en-US" sz="2100" dirty="0"/>
          </a:p>
        </p:txBody>
      </p:sp>
      <p:sp>
        <p:nvSpPr>
          <p:cNvPr id="23" name="Text 20"/>
          <p:cNvSpPr/>
          <p:nvPr/>
        </p:nvSpPr>
        <p:spPr>
          <a:xfrm>
            <a:off x="4288536" y="3310128"/>
            <a:ext cx="1252728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частка digital</a:t>
            </a:r>
            <a:endParaRPr lang="en-US" sz="820" dirty="0"/>
          </a:p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у бюджетах</a:t>
            </a:r>
            <a:endParaRPr lang="en-US" sz="820" dirty="0"/>
          </a:p>
        </p:txBody>
      </p:sp>
      <p:sp>
        <p:nvSpPr>
          <p:cNvPr id="24" name="Shape 21"/>
          <p:cNvSpPr/>
          <p:nvPr/>
        </p:nvSpPr>
        <p:spPr>
          <a:xfrm>
            <a:off x="822960" y="4297680"/>
            <a:ext cx="4892040" cy="822960"/>
          </a:xfrm>
          <a:prstGeom prst="roundRect">
            <a:avLst>
              <a:gd name="adj" fmla="val 8889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987552" y="4434840"/>
            <a:ext cx="45628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Висновок</a:t>
            </a:r>
            <a:endParaRPr lang="en-US" sz="1250" dirty="0"/>
          </a:p>
        </p:txBody>
      </p:sp>
      <p:sp>
        <p:nvSpPr>
          <p:cNvPr id="26" name="Text 23"/>
          <p:cNvSpPr/>
          <p:nvPr/>
        </p:nvSpPr>
        <p:spPr>
          <a:xfrm>
            <a:off x="987552" y="4800600"/>
            <a:ext cx="4562856" cy="201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Digital — це не один канал, а аналітична інфраструктура: пошук, соціальні мережі, відео, retail media, програматик і маркетплейси.</a:t>
            </a:r>
            <a:endParaRPr lang="en-US" sz="1050" dirty="0"/>
          </a:p>
        </p:txBody>
      </p:sp>
      <p:sp>
        <p:nvSpPr>
          <p:cNvPr id="27" name="Text 24"/>
          <p:cNvSpPr/>
          <p:nvPr/>
        </p:nvSpPr>
        <p:spPr>
          <a:xfrm>
            <a:off x="530352" y="6327648"/>
            <a:ext cx="10789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7A869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Дані: dentsu Global Ad Spend Forecasts 2025.</a:t>
            </a:r>
            <a:endParaRPr lang="en-US" sz="640" dirty="0"/>
          </a:p>
        </p:txBody>
      </p:sp>
      <p:sp>
        <p:nvSpPr>
          <p:cNvPr id="28" name="Shape 25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9" name="Text 26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18</a:t>
            </a:r>
            <a:endParaRPr lang="en-US" sz="72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Data-driven marketing: персоналізація без втрати довіри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685800" y="1325880"/>
            <a:ext cx="2574036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95528" y="1435608"/>
            <a:ext cx="256032" cy="256032"/>
          </a:xfrm>
          <a:prstGeom prst="rect">
            <a:avLst/>
          </a:prstGeom>
          <a:solidFill>
            <a:srgbClr val="6153C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795528" y="1764792"/>
            <a:ext cx="23545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Дані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795528" y="2185416"/>
            <a:ext cx="235458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поведінка, пошук, покупки, CRM, відгуки</a:t>
            </a:r>
            <a:endParaRPr lang="en-US" sz="830" dirty="0"/>
          </a:p>
        </p:txBody>
      </p:sp>
      <p:sp>
        <p:nvSpPr>
          <p:cNvPr id="10" name="Shape 8"/>
          <p:cNvSpPr/>
          <p:nvPr/>
        </p:nvSpPr>
        <p:spPr>
          <a:xfrm>
            <a:off x="3287268" y="2034540"/>
            <a:ext cx="109728" cy="0"/>
          </a:xfrm>
          <a:prstGeom prst="line">
            <a:avLst/>
          </a:prstGeom>
          <a:noFill/>
          <a:ln w="15240">
            <a:solidFill>
              <a:srgbClr val="6153CC"/>
            </a:solidFill>
            <a:prstDash val="solid"/>
            <a:headEnd type="none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3424428" y="1325880"/>
            <a:ext cx="2574036" cy="1417320"/>
          </a:xfrm>
          <a:prstGeom prst="roundRect">
            <a:avLst>
              <a:gd name="adj" fmla="val 5161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534156" y="1435608"/>
            <a:ext cx="256032" cy="256032"/>
          </a:xfrm>
          <a:prstGeom prst="rect">
            <a:avLst/>
          </a:prstGeom>
          <a:solidFill>
            <a:srgbClr val="6153C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3534156" y="1764792"/>
            <a:ext cx="23545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Сегмент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3534156" y="2185416"/>
            <a:ext cx="235458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хто, де, що шукає, який бар’єр купівлі</a:t>
            </a:r>
            <a:endParaRPr lang="en-US" sz="830" dirty="0"/>
          </a:p>
        </p:txBody>
      </p:sp>
      <p:sp>
        <p:nvSpPr>
          <p:cNvPr id="15" name="Shape 13"/>
          <p:cNvSpPr/>
          <p:nvPr/>
        </p:nvSpPr>
        <p:spPr>
          <a:xfrm>
            <a:off x="6025896" y="2034540"/>
            <a:ext cx="109728" cy="0"/>
          </a:xfrm>
          <a:prstGeom prst="line">
            <a:avLst/>
          </a:prstGeom>
          <a:noFill/>
          <a:ln w="15240">
            <a:solidFill>
              <a:srgbClr val="6153CC"/>
            </a:solidFill>
            <a:prstDash val="solid"/>
            <a:headEnd type="none"/>
            <a:tailEnd type="triangle"/>
          </a:ln>
        </p:spPr>
      </p:sp>
      <p:sp>
        <p:nvSpPr>
          <p:cNvPr id="16" name="Shape 14"/>
          <p:cNvSpPr/>
          <p:nvPr/>
        </p:nvSpPr>
        <p:spPr>
          <a:xfrm>
            <a:off x="6163056" y="1325880"/>
            <a:ext cx="2574036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272784" y="1435608"/>
            <a:ext cx="256032" cy="256032"/>
          </a:xfrm>
          <a:prstGeom prst="rect">
            <a:avLst/>
          </a:prstGeom>
          <a:solidFill>
            <a:srgbClr val="6153C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272784" y="1764792"/>
            <a:ext cx="23545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Меседж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6272784" y="2185416"/>
            <a:ext cx="235458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персоналізована пропозиція й креатив</a:t>
            </a:r>
            <a:endParaRPr lang="en-US" sz="830" dirty="0"/>
          </a:p>
        </p:txBody>
      </p:sp>
      <p:sp>
        <p:nvSpPr>
          <p:cNvPr id="20" name="Shape 18"/>
          <p:cNvSpPr/>
          <p:nvPr/>
        </p:nvSpPr>
        <p:spPr>
          <a:xfrm>
            <a:off x="8764524" y="2034540"/>
            <a:ext cx="109728" cy="0"/>
          </a:xfrm>
          <a:prstGeom prst="line">
            <a:avLst/>
          </a:prstGeom>
          <a:noFill/>
          <a:ln w="15240">
            <a:solidFill>
              <a:srgbClr val="6153CC"/>
            </a:solidFill>
            <a:prstDash val="solid"/>
            <a:headEnd type="none"/>
            <a:tailEnd type="triangle"/>
          </a:ln>
        </p:spPr>
      </p:sp>
      <p:sp>
        <p:nvSpPr>
          <p:cNvPr id="21" name="Shape 19"/>
          <p:cNvSpPr/>
          <p:nvPr/>
        </p:nvSpPr>
        <p:spPr>
          <a:xfrm>
            <a:off x="8901684" y="1325880"/>
            <a:ext cx="2574036" cy="1417320"/>
          </a:xfrm>
          <a:prstGeom prst="roundRect">
            <a:avLst>
              <a:gd name="adj" fmla="val 5161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011412" y="1435608"/>
            <a:ext cx="256032" cy="256032"/>
          </a:xfrm>
          <a:prstGeom prst="rect">
            <a:avLst/>
          </a:prstGeom>
          <a:solidFill>
            <a:srgbClr val="6153C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9011412" y="1764792"/>
            <a:ext cx="23545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Тест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9011412" y="2185416"/>
            <a:ext cx="235458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A/B, інкрементальність, частота, CAC</a:t>
            </a:r>
            <a:endParaRPr lang="en-US" sz="830" dirty="0"/>
          </a:p>
        </p:txBody>
      </p:sp>
      <p:sp>
        <p:nvSpPr>
          <p:cNvPr id="25" name="Shape 23"/>
          <p:cNvSpPr/>
          <p:nvPr/>
        </p:nvSpPr>
        <p:spPr>
          <a:xfrm>
            <a:off x="777240" y="3429000"/>
            <a:ext cx="3200400" cy="914400"/>
          </a:xfrm>
          <a:prstGeom prst="roundRect">
            <a:avLst>
              <a:gd name="adj" fmla="val 8000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941832" y="356616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Big Data</a:t>
            </a:r>
            <a:endParaRPr lang="en-US" sz="1250" dirty="0"/>
          </a:p>
        </p:txBody>
      </p:sp>
      <p:sp>
        <p:nvSpPr>
          <p:cNvPr id="27" name="Text 25"/>
          <p:cNvSpPr/>
          <p:nvPr/>
        </p:nvSpPr>
        <p:spPr>
          <a:xfrm>
            <a:off x="941832" y="393192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великі масиви даних, які дозволяють бачити повторювані поведінкові патерни</a:t>
            </a:r>
            <a:endParaRPr lang="en-US" sz="1050" dirty="0"/>
          </a:p>
        </p:txBody>
      </p:sp>
      <p:sp>
        <p:nvSpPr>
          <p:cNvPr id="28" name="Shape 26"/>
          <p:cNvSpPr/>
          <p:nvPr/>
        </p:nvSpPr>
        <p:spPr>
          <a:xfrm>
            <a:off x="4434840" y="3429000"/>
            <a:ext cx="3200400" cy="914400"/>
          </a:xfrm>
          <a:prstGeom prst="roundRect">
            <a:avLst>
              <a:gd name="adj" fmla="val 8000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4599432" y="356616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AI-аналітика</a:t>
            </a:r>
            <a:endParaRPr lang="en-US" sz="1250" dirty="0"/>
          </a:p>
        </p:txBody>
      </p:sp>
      <p:sp>
        <p:nvSpPr>
          <p:cNvPr id="30" name="Text 28"/>
          <p:cNvSpPr/>
          <p:nvPr/>
        </p:nvSpPr>
        <p:spPr>
          <a:xfrm>
            <a:off x="4599432" y="393192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алгоритми прогнозують попит, ймовірність покупки та ефективність креативів</a:t>
            </a:r>
            <a:endParaRPr lang="en-US" sz="1050" dirty="0"/>
          </a:p>
        </p:txBody>
      </p:sp>
      <p:sp>
        <p:nvSpPr>
          <p:cNvPr id="31" name="Shape 29"/>
          <p:cNvSpPr/>
          <p:nvPr/>
        </p:nvSpPr>
        <p:spPr>
          <a:xfrm>
            <a:off x="8092440" y="3429000"/>
            <a:ext cx="3200400" cy="914400"/>
          </a:xfrm>
          <a:prstGeom prst="roundRect">
            <a:avLst>
              <a:gd name="adj" fmla="val 8000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8257032" y="356616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Ретаргетинг</a:t>
            </a:r>
            <a:endParaRPr lang="en-US" sz="1250" dirty="0"/>
          </a:p>
        </p:txBody>
      </p:sp>
      <p:sp>
        <p:nvSpPr>
          <p:cNvPr id="33" name="Text 31"/>
          <p:cNvSpPr/>
          <p:nvPr/>
        </p:nvSpPr>
        <p:spPr>
          <a:xfrm>
            <a:off x="8257032" y="393192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повторна взаємодія з тими, хто вже проявив інтерес до продукту</a:t>
            </a:r>
            <a:endParaRPr lang="en-US" sz="1050" dirty="0"/>
          </a:p>
        </p:txBody>
      </p:sp>
      <p:sp>
        <p:nvSpPr>
          <p:cNvPr id="34" name="Shape 32"/>
          <p:cNvSpPr/>
          <p:nvPr/>
        </p:nvSpPr>
        <p:spPr>
          <a:xfrm>
            <a:off x="1325880" y="4892040"/>
            <a:ext cx="9418320" cy="658368"/>
          </a:xfrm>
          <a:prstGeom prst="roundRect">
            <a:avLst>
              <a:gd name="adj" fmla="val 13889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35" name="Shape 33"/>
          <p:cNvSpPr/>
          <p:nvPr/>
        </p:nvSpPr>
        <p:spPr>
          <a:xfrm>
            <a:off x="1325880" y="4892040"/>
            <a:ext cx="100584" cy="658368"/>
          </a:xfrm>
          <a:prstGeom prst="rect">
            <a:avLst/>
          </a:prstGeom>
          <a:solidFill>
            <a:srgbClr val="6153CC"/>
          </a:solidFill>
          <a:ln w="12700">
            <a:solidFill>
              <a:srgbClr val="6153CC">
                <a:alpha val="0"/>
              </a:srgbClr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1581912" y="5056632"/>
            <a:ext cx="8997696" cy="32918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“Персоналізація ефективна лише тоді, коли вона сприймається як допомога, а не як вторгнення.”</a:t>
            </a:r>
            <a:endParaRPr lang="en-US" sz="1400" dirty="0"/>
          </a:p>
        </p:txBody>
      </p:sp>
      <p:sp>
        <p:nvSpPr>
          <p:cNvPr id="37" name="Shape 35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19</a:t>
            </a:r>
            <a:endParaRPr lang="en-US" sz="72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Чому міжнародний маркетинг критично важливий зараз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594360" y="1261872"/>
            <a:ext cx="5029200" cy="100584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Глобальні ринки стали цифровими, культурно фрагментованими і надзвичайно конкурентними. Компанія має одночасно розуміти локального споживача, працювати з даними та будувати довіру до бренду.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989320" y="1143000"/>
            <a:ext cx="1755648" cy="1124712"/>
          </a:xfrm>
          <a:prstGeom prst="roundRect">
            <a:avLst>
              <a:gd name="adj" fmla="val 6504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117336" y="1216152"/>
            <a:ext cx="1499616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0F5C8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5,56 млрд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6117336" y="1709928"/>
            <a:ext cx="1499616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інтернет-користувачів</a:t>
            </a:r>
            <a:endParaRPr lang="en-US" sz="820" dirty="0"/>
          </a:p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на поч. 2025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7936992" y="1143000"/>
            <a:ext cx="1755648" cy="1124712"/>
          </a:xfrm>
          <a:prstGeom prst="roundRect">
            <a:avLst>
              <a:gd name="adj" fmla="val 6504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065008" y="1216152"/>
            <a:ext cx="1499616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6153C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5,24 млрд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8065008" y="1709928"/>
            <a:ext cx="1499616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соцмедіа-ідентичностей</a:t>
            </a:r>
            <a:endParaRPr lang="en-US" sz="820" dirty="0"/>
          </a:p>
        </p:txBody>
      </p:sp>
      <p:sp>
        <p:nvSpPr>
          <p:cNvPr id="13" name="Shape 11"/>
          <p:cNvSpPr/>
          <p:nvPr/>
        </p:nvSpPr>
        <p:spPr>
          <a:xfrm>
            <a:off x="9884664" y="1143000"/>
            <a:ext cx="1755648" cy="1124712"/>
          </a:xfrm>
          <a:prstGeom prst="roundRect">
            <a:avLst>
              <a:gd name="adj" fmla="val 6504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012680" y="1216152"/>
            <a:ext cx="1499616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E98B2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68,4%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10012680" y="1709928"/>
            <a:ext cx="1499616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частка digital у</a:t>
            </a:r>
            <a:endParaRPr lang="en-US" sz="820" dirty="0"/>
          </a:p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світових ad spend 2025</a:t>
            </a:r>
            <a:endParaRPr lang="en-US" sz="820" dirty="0"/>
          </a:p>
        </p:txBody>
      </p:sp>
      <p:sp>
        <p:nvSpPr>
          <p:cNvPr id="16" name="Shape 14"/>
          <p:cNvSpPr/>
          <p:nvPr/>
        </p:nvSpPr>
        <p:spPr>
          <a:xfrm>
            <a:off x="594360" y="2743200"/>
            <a:ext cx="3474720" cy="1005840"/>
          </a:xfrm>
          <a:prstGeom prst="roundRect">
            <a:avLst>
              <a:gd name="adj" fmla="val 7273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58952" y="2880360"/>
            <a:ext cx="31455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1. Ринок став “always-on”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758952" y="3246120"/>
            <a:ext cx="314553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Споживач порівнює бренди, читає відгуки та очікує миттєвої реакції.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4343400" y="2743200"/>
            <a:ext cx="3474720" cy="1005840"/>
          </a:xfrm>
          <a:prstGeom prst="roundRect">
            <a:avLst>
              <a:gd name="adj" fmla="val 7273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4507992" y="2880360"/>
            <a:ext cx="31455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 Культура визначає зміст</a:t>
            </a:r>
            <a:endParaRPr lang="en-US" sz="1250" dirty="0"/>
          </a:p>
        </p:txBody>
      </p:sp>
      <p:sp>
        <p:nvSpPr>
          <p:cNvPr id="21" name="Text 19"/>
          <p:cNvSpPr/>
          <p:nvPr/>
        </p:nvSpPr>
        <p:spPr>
          <a:xfrm>
            <a:off x="4507992" y="3246120"/>
            <a:ext cx="314553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Один меседж може бути переконливим в одній країні й неприйнятним в іншій.</a:t>
            </a:r>
            <a:endParaRPr lang="en-US" sz="1050" dirty="0"/>
          </a:p>
        </p:txBody>
      </p:sp>
      <p:sp>
        <p:nvSpPr>
          <p:cNvPr id="22" name="Shape 20"/>
          <p:cNvSpPr/>
          <p:nvPr/>
        </p:nvSpPr>
        <p:spPr>
          <a:xfrm>
            <a:off x="8092440" y="2743200"/>
            <a:ext cx="3474720" cy="1005840"/>
          </a:xfrm>
          <a:prstGeom prst="roundRect">
            <a:avLst>
              <a:gd name="adj" fmla="val 7273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8257032" y="2880360"/>
            <a:ext cx="31455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 Дані формують перевагу</a:t>
            </a:r>
            <a:endParaRPr lang="en-US" sz="1250" dirty="0"/>
          </a:p>
        </p:txBody>
      </p:sp>
      <p:sp>
        <p:nvSpPr>
          <p:cNvPr id="24" name="Text 22"/>
          <p:cNvSpPr/>
          <p:nvPr/>
        </p:nvSpPr>
        <p:spPr>
          <a:xfrm>
            <a:off x="8257032" y="3246120"/>
            <a:ext cx="314553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Аналітика, AI та персоналізація зменшують вартість помилки на новому ринку.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6537960" y="4325112"/>
            <a:ext cx="1097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Digital</a:t>
            </a:r>
            <a:endParaRPr lang="en-US" sz="830" dirty="0"/>
          </a:p>
        </p:txBody>
      </p:sp>
      <p:sp>
        <p:nvSpPr>
          <p:cNvPr id="26" name="Shape 24"/>
          <p:cNvSpPr/>
          <p:nvPr/>
        </p:nvSpPr>
        <p:spPr>
          <a:xfrm>
            <a:off x="7772400" y="4361688"/>
            <a:ext cx="1965960" cy="186538"/>
          </a:xfrm>
          <a:prstGeom prst="rect">
            <a:avLst/>
          </a:prstGeom>
          <a:solidFill>
            <a:srgbClr val="E7EDF5"/>
          </a:solidFill>
          <a:ln w="12700">
            <a:solidFill>
              <a:srgbClr val="E7EDF5">
                <a:alpha val="0"/>
              </a:srgbClr>
            </a:solidFill>
            <a:prstDash val="solid"/>
          </a:ln>
        </p:spPr>
      </p:sp>
      <p:sp>
        <p:nvSpPr>
          <p:cNvPr id="27" name="Shape 25"/>
          <p:cNvSpPr/>
          <p:nvPr/>
        </p:nvSpPr>
        <p:spPr>
          <a:xfrm>
            <a:off x="7772400" y="4361688"/>
            <a:ext cx="1344717" cy="186538"/>
          </a:xfrm>
          <a:prstGeom prst="rect">
            <a:avLst/>
          </a:prstGeom>
          <a:solidFill>
            <a:srgbClr val="E98B2A"/>
          </a:solidFill>
          <a:ln w="12700">
            <a:solidFill>
              <a:srgbClr val="E98B2A">
                <a:alpha val="0"/>
              </a:srgbClr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9829800" y="4325112"/>
            <a:ext cx="822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68.4%</a:t>
            </a:r>
            <a:endParaRPr lang="en-US" sz="830" dirty="0"/>
          </a:p>
        </p:txBody>
      </p:sp>
      <p:sp>
        <p:nvSpPr>
          <p:cNvPr id="29" name="Text 27"/>
          <p:cNvSpPr/>
          <p:nvPr/>
        </p:nvSpPr>
        <p:spPr>
          <a:xfrm>
            <a:off x="6537960" y="4713732"/>
            <a:ext cx="1097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Інші медіа</a:t>
            </a:r>
            <a:endParaRPr lang="en-US" sz="830" dirty="0"/>
          </a:p>
        </p:txBody>
      </p:sp>
      <p:sp>
        <p:nvSpPr>
          <p:cNvPr id="30" name="Shape 28"/>
          <p:cNvSpPr/>
          <p:nvPr/>
        </p:nvSpPr>
        <p:spPr>
          <a:xfrm>
            <a:off x="7772400" y="4750308"/>
            <a:ext cx="1965960" cy="186538"/>
          </a:xfrm>
          <a:prstGeom prst="rect">
            <a:avLst/>
          </a:prstGeom>
          <a:solidFill>
            <a:srgbClr val="E7EDF5"/>
          </a:solidFill>
          <a:ln w="12700">
            <a:solidFill>
              <a:srgbClr val="E7EDF5">
                <a:alpha val="0"/>
              </a:srgbClr>
            </a:solidFill>
            <a:prstDash val="solid"/>
          </a:ln>
        </p:spPr>
      </p:sp>
      <p:sp>
        <p:nvSpPr>
          <p:cNvPr id="31" name="Shape 29"/>
          <p:cNvSpPr/>
          <p:nvPr/>
        </p:nvSpPr>
        <p:spPr>
          <a:xfrm>
            <a:off x="7772400" y="4750308"/>
            <a:ext cx="621243" cy="186538"/>
          </a:xfrm>
          <a:prstGeom prst="rect">
            <a:avLst/>
          </a:prstGeom>
          <a:solidFill>
            <a:srgbClr val="92A3B8"/>
          </a:solidFill>
          <a:ln w="12700">
            <a:solidFill>
              <a:srgbClr val="92A3B8">
                <a:alpha val="0"/>
              </a:srgbClr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9829800" y="4713732"/>
            <a:ext cx="822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31.6%</a:t>
            </a:r>
            <a:endParaRPr lang="en-US" sz="830" dirty="0"/>
          </a:p>
        </p:txBody>
      </p:sp>
      <p:sp>
        <p:nvSpPr>
          <p:cNvPr id="33" name="Text 31"/>
          <p:cNvSpPr/>
          <p:nvPr/>
        </p:nvSpPr>
        <p:spPr>
          <a:xfrm>
            <a:off x="530352" y="6327648"/>
            <a:ext cx="10789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7A869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Дані: DataReportal Digital 2025; dentsu Global Ad Spend Forecasts 2025.</a:t>
            </a:r>
            <a:endParaRPr lang="en-US" sz="640" dirty="0"/>
          </a:p>
        </p:txBody>
      </p:sp>
      <p:sp>
        <p:nvSpPr>
          <p:cNvPr id="35" name="Shape 32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72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Маркетплейси та cross-border e-commerce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85800" y="1188720"/>
            <a:ext cx="5303520" cy="914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Маркетплейс скорочує шлях до іноземного споживача, але переносить конкуренцію в середовище, де бренд порівнюють за ціною, рейтингом, доставкою та відгуками.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777240" y="2514600"/>
            <a:ext cx="2560320" cy="960120"/>
          </a:xfrm>
          <a:prstGeom prst="roundRect">
            <a:avLst>
              <a:gd name="adj" fmla="val 7619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41832" y="265176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Amazon / eBay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941832" y="3017520"/>
            <a:ext cx="223113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західні ринки, сильна роль відгуків і сервісу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3611880" y="2514600"/>
            <a:ext cx="2560320" cy="960120"/>
          </a:xfrm>
          <a:prstGeom prst="roundRect">
            <a:avLst>
              <a:gd name="adj" fmla="val 7619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776472" y="265176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Alibaba / B2B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3776472" y="3017520"/>
            <a:ext cx="223113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глобальний sourcing і гуртові продажі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777240" y="3749040"/>
            <a:ext cx="2560320" cy="960120"/>
          </a:xfrm>
          <a:prstGeom prst="roundRect">
            <a:avLst>
              <a:gd name="adj" fmla="val 7619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41832" y="388620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D2C website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941832" y="4251960"/>
            <a:ext cx="223113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вищий контроль бренду, але потрібен трафік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3611880" y="3749040"/>
            <a:ext cx="2560320" cy="960120"/>
          </a:xfrm>
          <a:prstGeom prst="roundRect">
            <a:avLst>
              <a:gd name="adj" fmla="val 7619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3776472" y="388620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Local platforms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3776472" y="4251960"/>
            <a:ext cx="223113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довіра до локальних методів оплати та доставки</a:t>
            </a:r>
            <a:endParaRPr lang="en-US" sz="1050" dirty="0"/>
          </a:p>
        </p:txBody>
      </p:sp>
      <p:pic>
        <p:nvPicPr>
          <p:cNvPr id="19" name="Image 0" descr="/mnt/data/a_wide_cinematic_photorealistic_composite_scene.png"/>
          <p:cNvPicPr>
            <a:picLocks noChangeAspect="1"/>
          </p:cNvPicPr>
          <p:nvPr/>
        </p:nvPicPr>
        <p:blipFill>
          <a:blip r:embed="rId3"/>
          <a:srcRect l="13667" r="13667"/>
          <a:stretch/>
        </p:blipFill>
        <p:spPr>
          <a:xfrm>
            <a:off x="6629400" y="1143000"/>
            <a:ext cx="4663440" cy="3611880"/>
          </a:xfrm>
          <a:prstGeom prst="rect">
            <a:avLst/>
          </a:prstGeom>
        </p:spPr>
      </p:pic>
      <p:sp>
        <p:nvSpPr>
          <p:cNvPr id="20" name="Shape 17"/>
          <p:cNvSpPr/>
          <p:nvPr/>
        </p:nvSpPr>
        <p:spPr>
          <a:xfrm>
            <a:off x="6629400" y="5074920"/>
            <a:ext cx="4663440" cy="594360"/>
          </a:xfrm>
          <a:prstGeom prst="roundRect">
            <a:avLst>
              <a:gd name="adj" fmla="val 15385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6629400" y="5074920"/>
            <a:ext cx="100584" cy="594360"/>
          </a:xfrm>
          <a:prstGeom prst="rect">
            <a:avLst/>
          </a:prstGeom>
          <a:solidFill>
            <a:srgbClr val="E98B2A"/>
          </a:solidFill>
          <a:ln w="12700">
            <a:solidFill>
              <a:srgbClr val="E98B2A">
                <a:alpha val="0"/>
              </a:srgbClr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6885432" y="5239512"/>
            <a:ext cx="4242816" cy="2651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“Маркетплейс дає доступ до попиту, але не замінює стратегію бренду.”</a:t>
            </a:r>
            <a:endParaRPr lang="en-US" sz="1400" dirty="0"/>
          </a:p>
        </p:txBody>
      </p:sp>
      <p:sp>
        <p:nvSpPr>
          <p:cNvPr id="23" name="Shape 20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20</a:t>
            </a:r>
            <a:endParaRPr lang="en-US" sz="72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Соціальні мережі та інфлюенсери: довіра через спільноти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85800" y="1188720"/>
            <a:ext cx="5212080" cy="914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Соціальні мережі перетворили міжнародне просування на діалог. Успіх залежить не лише від охоплення, а від культурної релевантності, доказів якості та довіри до джерела повідомлення.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6400800" y="1143000"/>
            <a:ext cx="169164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528816" y="1216152"/>
            <a:ext cx="1435608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6153C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5,24 млрд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6528816" y="1709928"/>
            <a:ext cx="1435608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соцмедіа-ідентичностей</a:t>
            </a:r>
            <a:endParaRPr lang="en-US" sz="820" dirty="0"/>
          </a:p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на поч. 2025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8366760" y="1143000"/>
            <a:ext cx="169164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494776" y="1216152"/>
            <a:ext cx="1435608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2D8A5B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+206 млн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8494776" y="1709928"/>
            <a:ext cx="1435608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нових ідентичностей</a:t>
            </a:r>
            <a:endParaRPr lang="en-US" sz="820" dirty="0"/>
          </a:p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за 12 міс.</a:t>
            </a:r>
            <a:endParaRPr lang="en-US" sz="820" dirty="0"/>
          </a:p>
        </p:txBody>
      </p:sp>
      <p:sp>
        <p:nvSpPr>
          <p:cNvPr id="13" name="Shape 11"/>
          <p:cNvSpPr/>
          <p:nvPr/>
        </p:nvSpPr>
        <p:spPr>
          <a:xfrm>
            <a:off x="10332720" y="1143000"/>
            <a:ext cx="114300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460736" y="1216152"/>
            <a:ext cx="886968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E98B2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63,9%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10460736" y="1709928"/>
            <a:ext cx="886968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населення</a:t>
            </a:r>
            <a:endParaRPr lang="en-US" sz="820" dirty="0"/>
          </a:p>
          <a:p>
            <a:pPr marL="0" indent="0" algn="ctr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світу</a:t>
            </a:r>
            <a:endParaRPr lang="en-US" sz="820" dirty="0"/>
          </a:p>
        </p:txBody>
      </p:sp>
      <p:sp>
        <p:nvSpPr>
          <p:cNvPr id="16" name="Shape 14"/>
          <p:cNvSpPr/>
          <p:nvPr/>
        </p:nvSpPr>
        <p:spPr>
          <a:xfrm>
            <a:off x="868680" y="2788920"/>
            <a:ext cx="237744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33272" y="292608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Reach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1033272" y="329184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скільки людей потенційно побачить бренд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3429000" y="2788920"/>
            <a:ext cx="237744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593592" y="292608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Engagement</a:t>
            </a:r>
            <a:endParaRPr lang="en-US" sz="1250" dirty="0"/>
          </a:p>
        </p:txBody>
      </p:sp>
      <p:sp>
        <p:nvSpPr>
          <p:cNvPr id="21" name="Text 19"/>
          <p:cNvSpPr/>
          <p:nvPr/>
        </p:nvSpPr>
        <p:spPr>
          <a:xfrm>
            <a:off x="3593592" y="329184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коментарі, збереження, поширення, реакції</a:t>
            </a:r>
            <a:endParaRPr lang="en-US" sz="1050" dirty="0"/>
          </a:p>
        </p:txBody>
      </p:sp>
      <p:sp>
        <p:nvSpPr>
          <p:cNvPr id="22" name="Shape 20"/>
          <p:cNvSpPr/>
          <p:nvPr/>
        </p:nvSpPr>
        <p:spPr>
          <a:xfrm>
            <a:off x="5989320" y="2788920"/>
            <a:ext cx="237744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6153912" y="292608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Trust</a:t>
            </a:r>
            <a:endParaRPr lang="en-US" sz="1250" dirty="0"/>
          </a:p>
        </p:txBody>
      </p:sp>
      <p:sp>
        <p:nvSpPr>
          <p:cNvPr id="24" name="Text 22"/>
          <p:cNvSpPr/>
          <p:nvPr/>
        </p:nvSpPr>
        <p:spPr>
          <a:xfrm>
            <a:off x="6153912" y="329184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локальна довіра до блогера, експерта або спільноти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8549640" y="2788920"/>
            <a:ext cx="237744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8714232" y="292608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Conversion</a:t>
            </a:r>
            <a:endParaRPr lang="en-US" sz="1250" dirty="0"/>
          </a:p>
        </p:txBody>
      </p:sp>
      <p:sp>
        <p:nvSpPr>
          <p:cNvPr id="27" name="Text 25"/>
          <p:cNvSpPr/>
          <p:nvPr/>
        </p:nvSpPr>
        <p:spPr>
          <a:xfrm>
            <a:off x="8714232" y="329184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дії: підписка, лід, купівля, повторне замовлення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530352" y="6327648"/>
            <a:ext cx="10789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7A869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Дані: DataReportal Digital 2025 Global Overview.</a:t>
            </a:r>
            <a:endParaRPr lang="en-US" sz="640" dirty="0"/>
          </a:p>
        </p:txBody>
      </p:sp>
      <p:sp>
        <p:nvSpPr>
          <p:cNvPr id="29" name="Shape 27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21</a:t>
            </a:r>
            <a:endParaRPr lang="en-US" sz="72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 і бренд-менеджмент: як створюється міжнародна довіра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731520" y="1234440"/>
            <a:ext cx="3108960" cy="1005840"/>
          </a:xfrm>
          <a:prstGeom prst="roundRect">
            <a:avLst>
              <a:gd name="adj" fmla="val 7273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96112" y="1371600"/>
            <a:ext cx="27797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896112" y="1737360"/>
            <a:ext cx="277977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публікації, експертність, події, кризові комунікації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526280" y="1234440"/>
            <a:ext cx="3108960" cy="1005840"/>
          </a:xfrm>
          <a:prstGeom prst="roundRect">
            <a:avLst>
              <a:gd name="adj" fmla="val 7273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690872" y="1371600"/>
            <a:ext cx="27797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Бренд-менеджмент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4690872" y="1737360"/>
            <a:ext cx="277977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єдина ідентичність, обіцянка, впізнаваність, тон комунікації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8321040" y="1234440"/>
            <a:ext cx="3108960" cy="1005840"/>
          </a:xfrm>
          <a:prstGeom prst="roundRect">
            <a:avLst>
              <a:gd name="adj" fmla="val 7273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485632" y="1371600"/>
            <a:ext cx="27797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Докази довіри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8485632" y="1737360"/>
            <a:ext cx="277977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сертифікація, відгуки, нагороди, партнерства, локальні референси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914400" y="3337560"/>
            <a:ext cx="2459736" cy="13716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24128" y="344728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17" name="Text 15"/>
          <p:cNvSpPr/>
          <p:nvPr/>
        </p:nvSpPr>
        <p:spPr>
          <a:xfrm>
            <a:off x="1024128" y="3776472"/>
            <a:ext cx="22402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Відомість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1024128" y="4197096"/>
            <a:ext cx="2240280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споживач чує про бренд</a:t>
            </a:r>
            <a:endParaRPr lang="en-US" sz="830" dirty="0"/>
          </a:p>
        </p:txBody>
      </p:sp>
      <p:sp>
        <p:nvSpPr>
          <p:cNvPr id="19" name="Shape 17"/>
          <p:cNvSpPr/>
          <p:nvPr/>
        </p:nvSpPr>
        <p:spPr>
          <a:xfrm>
            <a:off x="3401568" y="4023360"/>
            <a:ext cx="109728" cy="0"/>
          </a:xfrm>
          <a:prstGeom prst="line">
            <a:avLst/>
          </a:prstGeom>
          <a:noFill/>
          <a:ln w="15240">
            <a:solidFill>
              <a:srgbClr val="0F5C8C"/>
            </a:solidFill>
            <a:prstDash val="solid"/>
            <a:headEnd type="none"/>
            <a:tailEnd type="triangle"/>
          </a:ln>
        </p:spPr>
      </p:sp>
      <p:sp>
        <p:nvSpPr>
          <p:cNvPr id="20" name="Shape 18"/>
          <p:cNvSpPr/>
          <p:nvPr/>
        </p:nvSpPr>
        <p:spPr>
          <a:xfrm>
            <a:off x="3538728" y="3337560"/>
            <a:ext cx="2459736" cy="1371600"/>
          </a:xfrm>
          <a:prstGeom prst="roundRect">
            <a:avLst>
              <a:gd name="adj" fmla="val 5333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3648456" y="344728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22" name="Text 20"/>
          <p:cNvSpPr/>
          <p:nvPr/>
        </p:nvSpPr>
        <p:spPr>
          <a:xfrm>
            <a:off x="3648456" y="3776472"/>
            <a:ext cx="22402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Розуміння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3648456" y="4197096"/>
            <a:ext cx="2240280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споживач бачить, у чому цінність</a:t>
            </a:r>
            <a:endParaRPr lang="en-US" sz="830" dirty="0"/>
          </a:p>
        </p:txBody>
      </p:sp>
      <p:sp>
        <p:nvSpPr>
          <p:cNvPr id="24" name="Shape 22"/>
          <p:cNvSpPr/>
          <p:nvPr/>
        </p:nvSpPr>
        <p:spPr>
          <a:xfrm>
            <a:off x="6025896" y="4023360"/>
            <a:ext cx="109728" cy="0"/>
          </a:xfrm>
          <a:prstGeom prst="line">
            <a:avLst/>
          </a:prstGeom>
          <a:noFill/>
          <a:ln w="15240">
            <a:solidFill>
              <a:srgbClr val="0F5C8C"/>
            </a:solidFill>
            <a:prstDash val="solid"/>
            <a:headEnd type="none"/>
            <a:tailEnd type="triangle"/>
          </a:ln>
        </p:spPr>
      </p:sp>
      <p:sp>
        <p:nvSpPr>
          <p:cNvPr id="25" name="Shape 23"/>
          <p:cNvSpPr/>
          <p:nvPr/>
        </p:nvSpPr>
        <p:spPr>
          <a:xfrm>
            <a:off x="6163056" y="3337560"/>
            <a:ext cx="2459736" cy="13716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6272784" y="344728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27" name="Text 25"/>
          <p:cNvSpPr/>
          <p:nvPr/>
        </p:nvSpPr>
        <p:spPr>
          <a:xfrm>
            <a:off x="6272784" y="3776472"/>
            <a:ext cx="22402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Довіра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6272784" y="4197096"/>
            <a:ext cx="2240280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є докази якості й соціальне підтвердження</a:t>
            </a:r>
            <a:endParaRPr lang="en-US" sz="830" dirty="0"/>
          </a:p>
        </p:txBody>
      </p:sp>
      <p:sp>
        <p:nvSpPr>
          <p:cNvPr id="29" name="Shape 27"/>
          <p:cNvSpPr/>
          <p:nvPr/>
        </p:nvSpPr>
        <p:spPr>
          <a:xfrm>
            <a:off x="8650224" y="4023360"/>
            <a:ext cx="109728" cy="0"/>
          </a:xfrm>
          <a:prstGeom prst="line">
            <a:avLst/>
          </a:prstGeom>
          <a:noFill/>
          <a:ln w="15240">
            <a:solidFill>
              <a:srgbClr val="0F5C8C"/>
            </a:solidFill>
            <a:prstDash val="solid"/>
            <a:headEnd type="none"/>
            <a:tailEnd type="triangle"/>
          </a:ln>
        </p:spPr>
      </p:sp>
      <p:sp>
        <p:nvSpPr>
          <p:cNvPr id="30" name="Shape 28"/>
          <p:cNvSpPr/>
          <p:nvPr/>
        </p:nvSpPr>
        <p:spPr>
          <a:xfrm>
            <a:off x="8787384" y="3337560"/>
            <a:ext cx="2459736" cy="1371600"/>
          </a:xfrm>
          <a:prstGeom prst="roundRect">
            <a:avLst>
              <a:gd name="adj" fmla="val 5333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8897112" y="344728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000" dirty="0"/>
          </a:p>
        </p:txBody>
      </p:sp>
      <p:sp>
        <p:nvSpPr>
          <p:cNvPr id="32" name="Text 30"/>
          <p:cNvSpPr/>
          <p:nvPr/>
        </p:nvSpPr>
        <p:spPr>
          <a:xfrm>
            <a:off x="8897112" y="3776472"/>
            <a:ext cx="22402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Лояльність</a:t>
            </a:r>
            <a:endParaRPr lang="en-US" sz="1050" dirty="0"/>
          </a:p>
        </p:txBody>
      </p:sp>
      <p:sp>
        <p:nvSpPr>
          <p:cNvPr id="33" name="Text 31"/>
          <p:cNvSpPr/>
          <p:nvPr/>
        </p:nvSpPr>
        <p:spPr>
          <a:xfrm>
            <a:off x="8897112" y="4197096"/>
            <a:ext cx="2240280" cy="4114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бренд стає частиною звички</a:t>
            </a:r>
            <a:endParaRPr lang="en-US" sz="830" dirty="0"/>
          </a:p>
        </p:txBody>
      </p:sp>
      <p:sp>
        <p:nvSpPr>
          <p:cNvPr id="34" name="Shape 32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22</a:t>
            </a:r>
            <a:endParaRPr lang="en-US" sz="72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Програми лояльності: утримання дешевше за постійне залучення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85800" y="1234440"/>
            <a:ext cx="5074920" cy="914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На міжнародних ринках важливо не тільки залучити покупця, а й перетворити першу покупку на повторну. Лояльність знижує залежність від дорогих рекламних кампаній.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6263640" y="1143000"/>
            <a:ext cx="2468880" cy="914400"/>
          </a:xfrm>
          <a:prstGeom prst="roundRect">
            <a:avLst>
              <a:gd name="adj" fmla="val 8000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428232" y="128016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Бонуси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6428232" y="164592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бали, кешбек, подарунки за повторні покупки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9006840" y="1143000"/>
            <a:ext cx="2468880" cy="914400"/>
          </a:xfrm>
          <a:prstGeom prst="roundRect">
            <a:avLst>
              <a:gd name="adj" fmla="val 8000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171432" y="128016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Membership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9171432" y="164592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клуби, підписки, ранній доступ, персональні ціни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6263640" y="2423160"/>
            <a:ext cx="2468880" cy="914400"/>
          </a:xfrm>
          <a:prstGeom prst="roundRect">
            <a:avLst>
              <a:gd name="adj" fmla="val 8000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428232" y="256032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Referral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6428232" y="292608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залучення друзів через рекомендації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9006840" y="2423160"/>
            <a:ext cx="2468880" cy="914400"/>
          </a:xfrm>
          <a:prstGeom prst="roundRect">
            <a:avLst>
              <a:gd name="adj" fmla="val 8000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171432" y="256032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Community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9171432" y="292608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спільнота навколо цінностей бренду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822960" y="4069080"/>
            <a:ext cx="2505456" cy="1143000"/>
          </a:xfrm>
          <a:prstGeom prst="roundRect">
            <a:avLst>
              <a:gd name="adj" fmla="val 6400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932688" y="417880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932688" y="4507992"/>
            <a:ext cx="228600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Перша покупка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932688" y="4928616"/>
            <a:ext cx="2286000" cy="1828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зняти бар’єр ризику</a:t>
            </a:r>
            <a:endParaRPr lang="en-US" sz="830" dirty="0"/>
          </a:p>
        </p:txBody>
      </p:sp>
      <p:sp>
        <p:nvSpPr>
          <p:cNvPr id="23" name="Shape 21"/>
          <p:cNvSpPr/>
          <p:nvPr/>
        </p:nvSpPr>
        <p:spPr>
          <a:xfrm>
            <a:off x="3355848" y="4640580"/>
            <a:ext cx="109728" cy="0"/>
          </a:xfrm>
          <a:prstGeom prst="line">
            <a:avLst/>
          </a:prstGeom>
          <a:noFill/>
          <a:ln w="15240">
            <a:solidFill>
              <a:srgbClr val="E98B2A"/>
            </a:solidFill>
            <a:prstDash val="solid"/>
            <a:headEnd type="none"/>
            <a:tailEnd type="triangle"/>
          </a:ln>
        </p:spPr>
      </p:sp>
      <p:sp>
        <p:nvSpPr>
          <p:cNvPr id="24" name="Shape 22"/>
          <p:cNvSpPr/>
          <p:nvPr/>
        </p:nvSpPr>
        <p:spPr>
          <a:xfrm>
            <a:off x="3493008" y="4069080"/>
            <a:ext cx="2505456" cy="1143000"/>
          </a:xfrm>
          <a:prstGeom prst="roundRect">
            <a:avLst>
              <a:gd name="adj" fmla="val 6400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3602736" y="417880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26" name="Text 24"/>
          <p:cNvSpPr/>
          <p:nvPr/>
        </p:nvSpPr>
        <p:spPr>
          <a:xfrm>
            <a:off x="3602736" y="4507992"/>
            <a:ext cx="228600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Повтор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3602736" y="4928616"/>
            <a:ext cx="2286000" cy="1828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дати зрозумілу винагороду</a:t>
            </a:r>
            <a:endParaRPr lang="en-US" sz="830" dirty="0"/>
          </a:p>
        </p:txBody>
      </p:sp>
      <p:sp>
        <p:nvSpPr>
          <p:cNvPr id="28" name="Shape 26"/>
          <p:cNvSpPr/>
          <p:nvPr/>
        </p:nvSpPr>
        <p:spPr>
          <a:xfrm>
            <a:off x="6025896" y="4640580"/>
            <a:ext cx="109728" cy="0"/>
          </a:xfrm>
          <a:prstGeom prst="line">
            <a:avLst/>
          </a:prstGeom>
          <a:noFill/>
          <a:ln w="15240">
            <a:solidFill>
              <a:srgbClr val="E98B2A"/>
            </a:solidFill>
            <a:prstDash val="solid"/>
            <a:headEnd type="none"/>
            <a:tailEnd type="triangle"/>
          </a:ln>
        </p:spPr>
      </p:sp>
      <p:sp>
        <p:nvSpPr>
          <p:cNvPr id="29" name="Shape 27"/>
          <p:cNvSpPr/>
          <p:nvPr/>
        </p:nvSpPr>
        <p:spPr>
          <a:xfrm>
            <a:off x="6163056" y="4069080"/>
            <a:ext cx="2505456" cy="1143000"/>
          </a:xfrm>
          <a:prstGeom prst="roundRect">
            <a:avLst>
              <a:gd name="adj" fmla="val 6400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6272784" y="417880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31" name="Text 29"/>
          <p:cNvSpPr/>
          <p:nvPr/>
        </p:nvSpPr>
        <p:spPr>
          <a:xfrm>
            <a:off x="6272784" y="4507992"/>
            <a:ext cx="228600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Звичка</a:t>
            </a:r>
            <a:endParaRPr lang="en-US" sz="1050" dirty="0"/>
          </a:p>
        </p:txBody>
      </p:sp>
      <p:sp>
        <p:nvSpPr>
          <p:cNvPr id="32" name="Text 30"/>
          <p:cNvSpPr/>
          <p:nvPr/>
        </p:nvSpPr>
        <p:spPr>
          <a:xfrm>
            <a:off x="6272784" y="4928616"/>
            <a:ext cx="2286000" cy="1828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спростити наступну покупку</a:t>
            </a:r>
            <a:endParaRPr lang="en-US" sz="830" dirty="0"/>
          </a:p>
        </p:txBody>
      </p:sp>
      <p:sp>
        <p:nvSpPr>
          <p:cNvPr id="33" name="Shape 31"/>
          <p:cNvSpPr/>
          <p:nvPr/>
        </p:nvSpPr>
        <p:spPr>
          <a:xfrm>
            <a:off x="8695944" y="4640580"/>
            <a:ext cx="109728" cy="0"/>
          </a:xfrm>
          <a:prstGeom prst="line">
            <a:avLst/>
          </a:prstGeom>
          <a:noFill/>
          <a:ln w="15240">
            <a:solidFill>
              <a:srgbClr val="E98B2A"/>
            </a:solidFill>
            <a:prstDash val="solid"/>
            <a:headEnd type="none"/>
            <a:tailEnd type="triangle"/>
          </a:ln>
        </p:spPr>
      </p:sp>
      <p:sp>
        <p:nvSpPr>
          <p:cNvPr id="34" name="Shape 32"/>
          <p:cNvSpPr/>
          <p:nvPr/>
        </p:nvSpPr>
        <p:spPr>
          <a:xfrm>
            <a:off x="8833104" y="4069080"/>
            <a:ext cx="2505456" cy="1143000"/>
          </a:xfrm>
          <a:prstGeom prst="roundRect">
            <a:avLst>
              <a:gd name="adj" fmla="val 6400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8942832" y="417880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000" dirty="0"/>
          </a:p>
        </p:txBody>
      </p:sp>
      <p:sp>
        <p:nvSpPr>
          <p:cNvPr id="36" name="Text 34"/>
          <p:cNvSpPr/>
          <p:nvPr/>
        </p:nvSpPr>
        <p:spPr>
          <a:xfrm>
            <a:off x="8942832" y="4507992"/>
            <a:ext cx="228600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Адвокація</a:t>
            </a:r>
            <a:endParaRPr lang="en-US" sz="1050" dirty="0"/>
          </a:p>
        </p:txBody>
      </p:sp>
      <p:sp>
        <p:nvSpPr>
          <p:cNvPr id="37" name="Text 35"/>
          <p:cNvSpPr/>
          <p:nvPr/>
        </p:nvSpPr>
        <p:spPr>
          <a:xfrm>
            <a:off x="8942832" y="4928616"/>
            <a:ext cx="2286000" cy="1828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перетворити клієнта на промоутера</a:t>
            </a:r>
            <a:endParaRPr lang="en-US" sz="830" dirty="0"/>
          </a:p>
        </p:txBody>
      </p:sp>
      <p:sp>
        <p:nvSpPr>
          <p:cNvPr id="38" name="Shape 36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23</a:t>
            </a:r>
            <a:endParaRPr lang="en-US" sz="72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Омніканальна стратегія: один бренд у багатьох точках контакту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731520" y="1325880"/>
            <a:ext cx="202631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41248" y="143560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841248" y="1764792"/>
            <a:ext cx="1806854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Search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841248" y="2185416"/>
            <a:ext cx="1806854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споживач шукає рішення</a:t>
            </a:r>
            <a:endParaRPr lang="en-US" sz="830" dirty="0"/>
          </a:p>
        </p:txBody>
      </p:sp>
      <p:sp>
        <p:nvSpPr>
          <p:cNvPr id="10" name="Shape 8"/>
          <p:cNvSpPr/>
          <p:nvPr/>
        </p:nvSpPr>
        <p:spPr>
          <a:xfrm>
            <a:off x="2785262" y="203454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2922422" y="1325880"/>
            <a:ext cx="2026310" cy="1417320"/>
          </a:xfrm>
          <a:prstGeom prst="roundRect">
            <a:avLst>
              <a:gd name="adj" fmla="val 5161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032150" y="143560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3032150" y="1764792"/>
            <a:ext cx="1806854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Social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3032150" y="2185416"/>
            <a:ext cx="1806854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бачить відгуки і контент</a:t>
            </a:r>
            <a:endParaRPr lang="en-US" sz="830" dirty="0"/>
          </a:p>
        </p:txBody>
      </p:sp>
      <p:sp>
        <p:nvSpPr>
          <p:cNvPr id="15" name="Shape 13"/>
          <p:cNvSpPr/>
          <p:nvPr/>
        </p:nvSpPr>
        <p:spPr>
          <a:xfrm>
            <a:off x="4976165" y="203454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16" name="Shape 14"/>
          <p:cNvSpPr/>
          <p:nvPr/>
        </p:nvSpPr>
        <p:spPr>
          <a:xfrm>
            <a:off x="5113325" y="1325880"/>
            <a:ext cx="202631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5223053" y="143560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5223053" y="1764792"/>
            <a:ext cx="1806854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Marketplace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5223053" y="2185416"/>
            <a:ext cx="1806854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порівнює ціну та рейтинг</a:t>
            </a:r>
            <a:endParaRPr lang="en-US" sz="830" dirty="0"/>
          </a:p>
        </p:txBody>
      </p:sp>
      <p:sp>
        <p:nvSpPr>
          <p:cNvPr id="20" name="Shape 18"/>
          <p:cNvSpPr/>
          <p:nvPr/>
        </p:nvSpPr>
        <p:spPr>
          <a:xfrm>
            <a:off x="7167067" y="203454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21" name="Shape 19"/>
          <p:cNvSpPr/>
          <p:nvPr/>
        </p:nvSpPr>
        <p:spPr>
          <a:xfrm>
            <a:off x="7304227" y="1325880"/>
            <a:ext cx="2026310" cy="1417320"/>
          </a:xfrm>
          <a:prstGeom prst="roundRect">
            <a:avLst>
              <a:gd name="adj" fmla="val 5161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413955" y="143560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7413955" y="1764792"/>
            <a:ext cx="1806854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Store / D2C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7413955" y="2185416"/>
            <a:ext cx="1806854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купує або тестує продукт</a:t>
            </a:r>
            <a:endParaRPr lang="en-US" sz="830" dirty="0"/>
          </a:p>
        </p:txBody>
      </p:sp>
      <p:sp>
        <p:nvSpPr>
          <p:cNvPr id="25" name="Shape 23"/>
          <p:cNvSpPr/>
          <p:nvPr/>
        </p:nvSpPr>
        <p:spPr>
          <a:xfrm>
            <a:off x="9357970" y="203454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26" name="Shape 24"/>
          <p:cNvSpPr/>
          <p:nvPr/>
        </p:nvSpPr>
        <p:spPr>
          <a:xfrm>
            <a:off x="9495130" y="1325880"/>
            <a:ext cx="202631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9604858" y="143560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</a:t>
            </a:r>
            <a:endParaRPr lang="en-US" sz="1000" dirty="0"/>
          </a:p>
        </p:txBody>
      </p:sp>
      <p:sp>
        <p:nvSpPr>
          <p:cNvPr id="28" name="Text 26"/>
          <p:cNvSpPr/>
          <p:nvPr/>
        </p:nvSpPr>
        <p:spPr>
          <a:xfrm>
            <a:off x="9604858" y="1764792"/>
            <a:ext cx="1806854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Service</a:t>
            </a:r>
            <a:endParaRPr lang="en-US" sz="1050" dirty="0"/>
          </a:p>
        </p:txBody>
      </p:sp>
      <p:sp>
        <p:nvSpPr>
          <p:cNvPr id="29" name="Text 27"/>
          <p:cNvSpPr/>
          <p:nvPr/>
        </p:nvSpPr>
        <p:spPr>
          <a:xfrm>
            <a:off x="9604858" y="2185416"/>
            <a:ext cx="1806854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отримує підтримку і повторює покупку</a:t>
            </a:r>
            <a:endParaRPr lang="en-US" sz="830" dirty="0"/>
          </a:p>
        </p:txBody>
      </p:sp>
      <p:sp>
        <p:nvSpPr>
          <p:cNvPr id="30" name="Shape 28"/>
          <p:cNvSpPr/>
          <p:nvPr/>
        </p:nvSpPr>
        <p:spPr>
          <a:xfrm>
            <a:off x="822960" y="3337560"/>
            <a:ext cx="3200400" cy="914400"/>
          </a:xfrm>
          <a:prstGeom prst="roundRect">
            <a:avLst>
              <a:gd name="adj" fmla="val 8000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987552" y="347472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Multichannel</a:t>
            </a:r>
            <a:endParaRPr lang="en-US" sz="1250" dirty="0"/>
          </a:p>
        </p:txBody>
      </p:sp>
      <p:sp>
        <p:nvSpPr>
          <p:cNvPr id="32" name="Text 30"/>
          <p:cNvSpPr/>
          <p:nvPr/>
        </p:nvSpPr>
        <p:spPr>
          <a:xfrm>
            <a:off x="987552" y="384048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бренд присутній у багатьох каналах, але вони можуть працювати окремо</a:t>
            </a:r>
            <a:endParaRPr lang="en-US" sz="1050" dirty="0"/>
          </a:p>
        </p:txBody>
      </p:sp>
      <p:sp>
        <p:nvSpPr>
          <p:cNvPr id="33" name="Shape 31"/>
          <p:cNvSpPr/>
          <p:nvPr/>
        </p:nvSpPr>
        <p:spPr>
          <a:xfrm>
            <a:off x="4480560" y="3337560"/>
            <a:ext cx="3200400" cy="914400"/>
          </a:xfrm>
          <a:prstGeom prst="roundRect">
            <a:avLst>
              <a:gd name="adj" fmla="val 8000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4645152" y="347472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Omnichannel</a:t>
            </a:r>
            <a:endParaRPr lang="en-US" sz="1250" dirty="0"/>
          </a:p>
        </p:txBody>
      </p:sp>
      <p:sp>
        <p:nvSpPr>
          <p:cNvPr id="35" name="Text 33"/>
          <p:cNvSpPr/>
          <p:nvPr/>
        </p:nvSpPr>
        <p:spPr>
          <a:xfrm>
            <a:off x="4645152" y="384048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канали пов’язані, дані клієнта переходять між ними</a:t>
            </a:r>
            <a:endParaRPr lang="en-US" sz="1050" dirty="0"/>
          </a:p>
        </p:txBody>
      </p:sp>
      <p:sp>
        <p:nvSpPr>
          <p:cNvPr id="36" name="Shape 34"/>
          <p:cNvSpPr/>
          <p:nvPr/>
        </p:nvSpPr>
        <p:spPr>
          <a:xfrm>
            <a:off x="8138160" y="3337560"/>
            <a:ext cx="3200400" cy="914400"/>
          </a:xfrm>
          <a:prstGeom prst="roundRect">
            <a:avLst>
              <a:gd name="adj" fmla="val 8000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8302752" y="347472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Customer journey</a:t>
            </a:r>
            <a:endParaRPr lang="en-US" sz="1250" dirty="0"/>
          </a:p>
        </p:txBody>
      </p:sp>
      <p:sp>
        <p:nvSpPr>
          <p:cNvPr id="38" name="Text 36"/>
          <p:cNvSpPr/>
          <p:nvPr/>
        </p:nvSpPr>
        <p:spPr>
          <a:xfrm>
            <a:off x="8302752" y="384048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керований шлях від першого контакту до лояльності</a:t>
            </a:r>
            <a:endParaRPr lang="en-US" sz="1050" dirty="0"/>
          </a:p>
        </p:txBody>
      </p:sp>
      <p:sp>
        <p:nvSpPr>
          <p:cNvPr id="39" name="Shape 37"/>
          <p:cNvSpPr/>
          <p:nvPr/>
        </p:nvSpPr>
        <p:spPr>
          <a:xfrm>
            <a:off x="1463040" y="4892040"/>
            <a:ext cx="9144000" cy="640080"/>
          </a:xfrm>
          <a:prstGeom prst="roundRect">
            <a:avLst>
              <a:gd name="adj" fmla="val 14286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40" name="Shape 38"/>
          <p:cNvSpPr/>
          <p:nvPr/>
        </p:nvSpPr>
        <p:spPr>
          <a:xfrm>
            <a:off x="1463040" y="4892040"/>
            <a:ext cx="100584" cy="640080"/>
          </a:xfrm>
          <a:prstGeom prst="rect">
            <a:avLst/>
          </a:prstGeom>
          <a:solidFill>
            <a:srgbClr val="007C7A"/>
          </a:solidFill>
          <a:ln w="12700">
            <a:solidFill>
              <a:srgbClr val="007C7A">
                <a:alpha val="0"/>
              </a:srgbClr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1719072" y="5056632"/>
            <a:ext cx="8723376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“Клієнт не мислить каналами — він очікує єдиного досвіду бренду.”</a:t>
            </a:r>
            <a:endParaRPr lang="en-US" sz="1400" dirty="0"/>
          </a:p>
        </p:txBody>
      </p:sp>
      <p:sp>
        <p:nvSpPr>
          <p:cNvPr id="42" name="Shape 40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43" name="Text 41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24</a:t>
            </a:r>
            <a:endParaRPr lang="en-US" sz="72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Локалізація: переклад ≠ адаптація</a:t>
            </a:r>
            <a:endParaRPr lang="en-US" sz="2500" dirty="0"/>
          </a:p>
        </p:txBody>
      </p:sp>
      <p:pic>
        <p:nvPicPr>
          <p:cNvPr id="6" name="Image 0" descr="/mnt/data/a_realistic_high_resolution_wide_shot_inside_a_br.png"/>
          <p:cNvPicPr>
            <a:picLocks noChangeAspect="1"/>
          </p:cNvPicPr>
          <p:nvPr/>
        </p:nvPicPr>
        <p:blipFill>
          <a:blip r:embed="rId3"/>
          <a:srcRect l="13253" r="13253"/>
          <a:stretch/>
        </p:blipFill>
        <p:spPr>
          <a:xfrm>
            <a:off x="594360" y="1143000"/>
            <a:ext cx="5074920" cy="388620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6172200" y="1234440"/>
            <a:ext cx="2468880" cy="960120"/>
          </a:xfrm>
          <a:prstGeom prst="roundRect">
            <a:avLst>
              <a:gd name="adj" fmla="val 7619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36792" y="137160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Translation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336792" y="1737360"/>
            <a:ext cx="21396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мовна заміна слів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9006840" y="1234440"/>
            <a:ext cx="2468880" cy="960120"/>
          </a:xfrm>
          <a:prstGeom prst="roundRect">
            <a:avLst>
              <a:gd name="adj" fmla="val 7619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171432" y="137160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Localization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9171432" y="1737360"/>
            <a:ext cx="21396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адаптація змісту, коду, формату, доказів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6172200" y="2606040"/>
            <a:ext cx="2468880" cy="960120"/>
          </a:xfrm>
          <a:prstGeom prst="roundRect">
            <a:avLst>
              <a:gd name="adj" fmla="val 7619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36792" y="274320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E98B2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Transcreation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6336792" y="3108960"/>
            <a:ext cx="21396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створення нового меседжу з тим самим стратегічним змістом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9006840" y="2606040"/>
            <a:ext cx="2468880" cy="960120"/>
          </a:xfrm>
          <a:prstGeom prst="roundRect">
            <a:avLst>
              <a:gd name="adj" fmla="val 7619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171432" y="274320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6153C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Cultural fit</a:t>
            </a:r>
            <a:endParaRPr lang="en-US" sz="1250" dirty="0"/>
          </a:p>
        </p:txBody>
      </p:sp>
      <p:sp>
        <p:nvSpPr>
          <p:cNvPr id="18" name="Text 15"/>
          <p:cNvSpPr/>
          <p:nvPr/>
        </p:nvSpPr>
        <p:spPr>
          <a:xfrm>
            <a:off x="9171432" y="3108960"/>
            <a:ext cx="21396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відповідність нормам, символам і очікуванням ринку</a:t>
            </a:r>
            <a:endParaRPr lang="en-US" sz="1050" dirty="0"/>
          </a:p>
        </p:txBody>
      </p:sp>
      <p:sp>
        <p:nvSpPr>
          <p:cNvPr id="19" name="Shape 16"/>
          <p:cNvSpPr/>
          <p:nvPr/>
        </p:nvSpPr>
        <p:spPr>
          <a:xfrm>
            <a:off x="6172200" y="4160520"/>
            <a:ext cx="5303520" cy="658368"/>
          </a:xfrm>
          <a:prstGeom prst="roundRect">
            <a:avLst>
              <a:gd name="adj" fmla="val 13889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6172200" y="4160520"/>
            <a:ext cx="100584" cy="658368"/>
          </a:xfrm>
          <a:prstGeom prst="rect">
            <a:avLst/>
          </a:prstGeom>
          <a:solidFill>
            <a:srgbClr val="E98B2A"/>
          </a:solidFill>
          <a:ln w="12700">
            <a:solidFill>
              <a:srgbClr val="E98B2A">
                <a:alpha val="0"/>
              </a:srgbClr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428232" y="4325112"/>
            <a:ext cx="4882896" cy="32918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“Словник перекладає слова. Маркетинг перекладає цінність.”</a:t>
            </a:r>
            <a:endParaRPr lang="en-US" sz="1400" dirty="0"/>
          </a:p>
        </p:txBody>
      </p:sp>
      <p:sp>
        <p:nvSpPr>
          <p:cNvPr id="22" name="Shape 19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25</a:t>
            </a:r>
            <a:endParaRPr lang="en-US" sz="72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Кольори, символи та назви: маленькі деталі — великі ризики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731520" y="1188720"/>
            <a:ext cx="2560320" cy="960120"/>
          </a:xfrm>
          <a:prstGeom prst="roundRect">
            <a:avLst>
              <a:gd name="adj" fmla="val 7619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96112" y="132588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Колір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896112" y="1691640"/>
            <a:ext cx="223113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може означати радість, статус, жалобу або небезпеку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3611880" y="1188720"/>
            <a:ext cx="2560320" cy="960120"/>
          </a:xfrm>
          <a:prstGeom prst="roundRect">
            <a:avLst>
              <a:gd name="adj" fmla="val 7619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776472" y="132588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Символ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3776472" y="1691640"/>
            <a:ext cx="223113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образи тварин, релігійні знаки, числа, жести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6492240" y="1188720"/>
            <a:ext cx="2560320" cy="960120"/>
          </a:xfrm>
          <a:prstGeom prst="roundRect">
            <a:avLst>
              <a:gd name="adj" fmla="val 7619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656832" y="132588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Назва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6656832" y="1691640"/>
            <a:ext cx="223113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транскрипція, асоціації, вимова, юридична охорона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9372600" y="1188720"/>
            <a:ext cx="2103120" cy="960120"/>
          </a:xfrm>
          <a:prstGeom prst="roundRect">
            <a:avLst>
              <a:gd name="adj" fmla="val 7619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537192" y="1325880"/>
            <a:ext cx="17739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Гумор</a:t>
            </a:r>
            <a:endParaRPr lang="en-US" sz="1250" dirty="0"/>
          </a:p>
        </p:txBody>
      </p:sp>
      <p:sp>
        <p:nvSpPr>
          <p:cNvPr id="17" name="Text 15"/>
          <p:cNvSpPr/>
          <p:nvPr/>
        </p:nvSpPr>
        <p:spPr>
          <a:xfrm>
            <a:off x="9537192" y="1691640"/>
            <a:ext cx="177393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часто не переноситься між культурами</a:t>
            </a:r>
            <a:endParaRPr lang="en-US" sz="1050" dirty="0"/>
          </a:p>
        </p:txBody>
      </p:sp>
      <p:pic>
        <p:nvPicPr>
          <p:cNvPr id="18" name="Image 0" descr="/mnt/data/a_highly_detailed_cinematic_infographic_style_sce.png"/>
          <p:cNvPicPr>
            <a:picLocks noChangeAspect="1"/>
          </p:cNvPicPr>
          <p:nvPr/>
        </p:nvPicPr>
        <p:blipFill>
          <a:blip r:embed="rId3"/>
          <a:srcRect t="8047" b="8047"/>
          <a:stretch/>
        </p:blipFill>
        <p:spPr>
          <a:xfrm>
            <a:off x="822960" y="2880360"/>
            <a:ext cx="4937760" cy="2331720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6217920" y="2880360"/>
            <a:ext cx="5120640" cy="96012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Перед запуском міжнародної кампанії потрібно тестувати не тільки слоган, а й упаковку, колірну систему, фото, назву продукту, приклади використання і реакцію локальних споживачів.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09360" y="4572000"/>
            <a:ext cx="4937760" cy="658368"/>
          </a:xfrm>
          <a:prstGeom prst="roundRect">
            <a:avLst>
              <a:gd name="adj" fmla="val 13889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6309360" y="4572000"/>
            <a:ext cx="100584" cy="658368"/>
          </a:xfrm>
          <a:prstGeom prst="rect">
            <a:avLst/>
          </a:prstGeom>
          <a:solidFill>
            <a:srgbClr val="C94B4B"/>
          </a:solidFill>
          <a:ln w="12700">
            <a:solidFill>
              <a:srgbClr val="C94B4B">
                <a:alpha val="0"/>
              </a:srgbClr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6565392" y="4736592"/>
            <a:ext cx="4517136" cy="32918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“Культурна помилка може коштувати дорожче, ніж рекламний бюджет.”</a:t>
            </a:r>
            <a:endParaRPr lang="en-US" sz="1400" dirty="0"/>
          </a:p>
        </p:txBody>
      </p:sp>
      <p:sp>
        <p:nvSpPr>
          <p:cNvPr id="23" name="Shape 20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26</a:t>
            </a:r>
            <a:endParaRPr lang="en-US" sz="72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Правові та етичні межі міжнародного просування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85800" y="1234440"/>
            <a:ext cx="5120640" cy="914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У різних країнах відрізняються правила щодо реклами, персональних даних, захисту споживачів, маркування, інтелектуальної власності та claims щодо продукту.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6172200" y="1143000"/>
            <a:ext cx="2423160" cy="914400"/>
          </a:xfrm>
          <a:prstGeom prst="roundRect">
            <a:avLst>
              <a:gd name="adj" fmla="val 8000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336792" y="128016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Advertising law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6336792" y="164592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заборона оманливої реклами та обмеження для окремих товарів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8915400" y="1143000"/>
            <a:ext cx="2423160" cy="914400"/>
          </a:xfrm>
          <a:prstGeom prst="roundRect">
            <a:avLst>
              <a:gd name="adj" fmla="val 8000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079992" y="128016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Data privacy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9079992" y="164592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збір і використання персональних даних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6172200" y="2423160"/>
            <a:ext cx="2423160" cy="914400"/>
          </a:xfrm>
          <a:prstGeom prst="roundRect">
            <a:avLst>
              <a:gd name="adj" fmla="val 8000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336792" y="256032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IP rights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6336792" y="292608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торгові марки, дизайн, авторські права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8915400" y="2423160"/>
            <a:ext cx="2423160" cy="914400"/>
          </a:xfrm>
          <a:prstGeom prst="roundRect">
            <a:avLst>
              <a:gd name="adj" fmla="val 8000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079992" y="256032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Consumer protection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9079992" y="292608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право на інформацію, повернення, безпеку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868680" y="3520440"/>
            <a:ext cx="4892040" cy="1005840"/>
          </a:xfrm>
          <a:prstGeom prst="roundRect">
            <a:avLst>
              <a:gd name="adj" fmla="val 7273"/>
            </a:avLst>
          </a:prstGeom>
          <a:solidFill>
            <a:srgbClr val="FFF1F2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033272" y="3657600"/>
            <a:ext cx="45628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C94B4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Greenwashing risk</a:t>
            </a:r>
            <a:endParaRPr lang="en-US" sz="1250" dirty="0"/>
          </a:p>
        </p:txBody>
      </p:sp>
      <p:sp>
        <p:nvSpPr>
          <p:cNvPr id="21" name="Text 19"/>
          <p:cNvSpPr/>
          <p:nvPr/>
        </p:nvSpPr>
        <p:spPr>
          <a:xfrm>
            <a:off x="1033272" y="4023360"/>
            <a:ext cx="456285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екологічні твердження мають бути доказовими, інакше бренд втрачає довіру та може отримати санкції.</a:t>
            </a:r>
            <a:endParaRPr lang="en-US" sz="1050" dirty="0"/>
          </a:p>
        </p:txBody>
      </p:sp>
      <p:sp>
        <p:nvSpPr>
          <p:cNvPr id="22" name="Shape 20"/>
          <p:cNvSpPr/>
          <p:nvPr/>
        </p:nvSpPr>
        <p:spPr>
          <a:xfrm>
            <a:off x="6172200" y="4160520"/>
            <a:ext cx="5166360" cy="658368"/>
          </a:xfrm>
          <a:prstGeom prst="roundRect">
            <a:avLst>
              <a:gd name="adj" fmla="val 13889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23" name="Shape 21"/>
          <p:cNvSpPr/>
          <p:nvPr/>
        </p:nvSpPr>
        <p:spPr>
          <a:xfrm>
            <a:off x="6172200" y="4160520"/>
            <a:ext cx="100584" cy="658368"/>
          </a:xfrm>
          <a:prstGeom prst="rect">
            <a:avLst/>
          </a:prstGeom>
          <a:solidFill>
            <a:srgbClr val="2D8A5B"/>
          </a:solidFill>
          <a:ln w="12700">
            <a:solidFill>
              <a:srgbClr val="2D8A5B">
                <a:alpha val="0"/>
              </a:srgbClr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6428232" y="4325112"/>
            <a:ext cx="4745736" cy="32918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“Етичний маркетинг — це не “м’яка тема”, а інструмент довгострокової довіри.”</a:t>
            </a:r>
            <a:endParaRPr lang="en-US" sz="1400" dirty="0"/>
          </a:p>
        </p:txBody>
      </p:sp>
      <p:sp>
        <p:nvSpPr>
          <p:cNvPr id="25" name="Shape 23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27</a:t>
            </a:r>
            <a:endParaRPr lang="en-US" sz="72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Оцінка ефективності міжнародних кампаній: KPI і аналітика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85800" y="1188720"/>
            <a:ext cx="192024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Етап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2606040" y="1188720"/>
            <a:ext cx="374904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KPI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6355080" y="1188720"/>
            <a:ext cx="516636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Що показує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685800" y="1645920"/>
            <a:ext cx="1920240" cy="59436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Awareness</a:t>
            </a:r>
            <a:endParaRPr lang="en-US" sz="870" dirty="0"/>
          </a:p>
        </p:txBody>
      </p:sp>
      <p:sp>
        <p:nvSpPr>
          <p:cNvPr id="10" name="Text 8"/>
          <p:cNvSpPr/>
          <p:nvPr/>
        </p:nvSpPr>
        <p:spPr>
          <a:xfrm>
            <a:off x="2606040" y="1645920"/>
            <a:ext cx="3749040" cy="59436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Reach, impressions, share of search</a:t>
            </a:r>
            <a:endParaRPr lang="en-US" sz="870" dirty="0"/>
          </a:p>
        </p:txBody>
      </p:sp>
      <p:sp>
        <p:nvSpPr>
          <p:cNvPr id="11" name="Text 9"/>
          <p:cNvSpPr/>
          <p:nvPr/>
        </p:nvSpPr>
        <p:spPr>
          <a:xfrm>
            <a:off x="6355080" y="1645920"/>
            <a:ext cx="5166360" cy="59436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чи дізнався ринок про бренд</a:t>
            </a:r>
            <a:endParaRPr lang="en-US" sz="870" dirty="0"/>
          </a:p>
        </p:txBody>
      </p:sp>
      <p:sp>
        <p:nvSpPr>
          <p:cNvPr id="12" name="Text 10"/>
          <p:cNvSpPr/>
          <p:nvPr/>
        </p:nvSpPr>
        <p:spPr>
          <a:xfrm>
            <a:off x="685800" y="2240280"/>
            <a:ext cx="1920240" cy="59436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Engagement</a:t>
            </a:r>
            <a:endParaRPr lang="en-US" sz="870" dirty="0"/>
          </a:p>
        </p:txBody>
      </p:sp>
      <p:sp>
        <p:nvSpPr>
          <p:cNvPr id="13" name="Text 11"/>
          <p:cNvSpPr/>
          <p:nvPr/>
        </p:nvSpPr>
        <p:spPr>
          <a:xfrm>
            <a:off x="2606040" y="2240280"/>
            <a:ext cx="3749040" cy="59436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CTR, comments, saves, video completion</a:t>
            </a:r>
            <a:endParaRPr lang="en-US" sz="870" dirty="0"/>
          </a:p>
        </p:txBody>
      </p:sp>
      <p:sp>
        <p:nvSpPr>
          <p:cNvPr id="14" name="Text 12"/>
          <p:cNvSpPr/>
          <p:nvPr/>
        </p:nvSpPr>
        <p:spPr>
          <a:xfrm>
            <a:off x="6355080" y="2240280"/>
            <a:ext cx="5166360" cy="59436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чи зацікавив меседж</a:t>
            </a:r>
            <a:endParaRPr lang="en-US" sz="870" dirty="0"/>
          </a:p>
        </p:txBody>
      </p:sp>
      <p:sp>
        <p:nvSpPr>
          <p:cNvPr id="15" name="Text 13"/>
          <p:cNvSpPr/>
          <p:nvPr/>
        </p:nvSpPr>
        <p:spPr>
          <a:xfrm>
            <a:off x="685800" y="2834640"/>
            <a:ext cx="1920240" cy="59436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Conversion</a:t>
            </a:r>
            <a:endParaRPr lang="en-US" sz="870" dirty="0"/>
          </a:p>
        </p:txBody>
      </p:sp>
      <p:sp>
        <p:nvSpPr>
          <p:cNvPr id="16" name="Text 14"/>
          <p:cNvSpPr/>
          <p:nvPr/>
        </p:nvSpPr>
        <p:spPr>
          <a:xfrm>
            <a:off x="2606040" y="2834640"/>
            <a:ext cx="3749040" cy="59436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CVR, CAC, ROAS, CPA</a:t>
            </a:r>
            <a:endParaRPr lang="en-US" sz="870" dirty="0"/>
          </a:p>
        </p:txBody>
      </p:sp>
      <p:sp>
        <p:nvSpPr>
          <p:cNvPr id="17" name="Text 15"/>
          <p:cNvSpPr/>
          <p:nvPr/>
        </p:nvSpPr>
        <p:spPr>
          <a:xfrm>
            <a:off x="6355080" y="2834640"/>
            <a:ext cx="5166360" cy="59436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чи кампанія веде до продажу</a:t>
            </a:r>
            <a:endParaRPr lang="en-US" sz="870" dirty="0"/>
          </a:p>
        </p:txBody>
      </p:sp>
      <p:sp>
        <p:nvSpPr>
          <p:cNvPr id="18" name="Text 16"/>
          <p:cNvSpPr/>
          <p:nvPr/>
        </p:nvSpPr>
        <p:spPr>
          <a:xfrm>
            <a:off x="685800" y="3429000"/>
            <a:ext cx="1920240" cy="59436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Retention</a:t>
            </a:r>
            <a:endParaRPr lang="en-US" sz="870" dirty="0"/>
          </a:p>
        </p:txBody>
      </p:sp>
      <p:sp>
        <p:nvSpPr>
          <p:cNvPr id="19" name="Text 17"/>
          <p:cNvSpPr/>
          <p:nvPr/>
        </p:nvSpPr>
        <p:spPr>
          <a:xfrm>
            <a:off x="2606040" y="3429000"/>
            <a:ext cx="3749040" cy="59436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Repeat purchase, churn, LTV</a:t>
            </a:r>
            <a:endParaRPr lang="en-US" sz="870" dirty="0"/>
          </a:p>
        </p:txBody>
      </p:sp>
      <p:sp>
        <p:nvSpPr>
          <p:cNvPr id="20" name="Text 18"/>
          <p:cNvSpPr/>
          <p:nvPr/>
        </p:nvSpPr>
        <p:spPr>
          <a:xfrm>
            <a:off x="6355080" y="3429000"/>
            <a:ext cx="5166360" cy="59436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чи формується лояльність</a:t>
            </a:r>
            <a:endParaRPr lang="en-US" sz="870" dirty="0"/>
          </a:p>
        </p:txBody>
      </p:sp>
      <p:sp>
        <p:nvSpPr>
          <p:cNvPr id="21" name="Text 19"/>
          <p:cNvSpPr/>
          <p:nvPr/>
        </p:nvSpPr>
        <p:spPr>
          <a:xfrm>
            <a:off x="685800" y="4023360"/>
            <a:ext cx="1920240" cy="59436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Brand health</a:t>
            </a:r>
            <a:endParaRPr lang="en-US" sz="870" dirty="0"/>
          </a:p>
        </p:txBody>
      </p:sp>
      <p:sp>
        <p:nvSpPr>
          <p:cNvPr id="22" name="Text 20"/>
          <p:cNvSpPr/>
          <p:nvPr/>
        </p:nvSpPr>
        <p:spPr>
          <a:xfrm>
            <a:off x="2606040" y="4023360"/>
            <a:ext cx="3749040" cy="59436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NPS, sentiment, brand lift</a:t>
            </a:r>
            <a:endParaRPr lang="en-US" sz="870" dirty="0"/>
          </a:p>
        </p:txBody>
      </p:sp>
      <p:sp>
        <p:nvSpPr>
          <p:cNvPr id="23" name="Text 21"/>
          <p:cNvSpPr/>
          <p:nvPr/>
        </p:nvSpPr>
        <p:spPr>
          <a:xfrm>
            <a:off x="6355080" y="4023360"/>
            <a:ext cx="5166360" cy="59436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чи зростає довіра до бренду</a:t>
            </a:r>
            <a:endParaRPr lang="en-US" sz="870" dirty="0"/>
          </a:p>
        </p:txBody>
      </p:sp>
      <p:sp>
        <p:nvSpPr>
          <p:cNvPr id="24" name="Text 22"/>
          <p:cNvSpPr/>
          <p:nvPr/>
        </p:nvSpPr>
        <p:spPr>
          <a:xfrm>
            <a:off x="530352" y="6327648"/>
            <a:ext cx="10789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7A869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KPI: ключові показники ефективності. ROAS = return on ad spend; CAC = customer acquisition cost; LTV = lifetime value.</a:t>
            </a:r>
            <a:endParaRPr lang="en-US" sz="640" dirty="0"/>
          </a:p>
        </p:txBody>
      </p:sp>
      <p:sp>
        <p:nvSpPr>
          <p:cNvPr id="25" name="Shape 23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28</a:t>
            </a:r>
            <a:endParaRPr lang="en-US" sz="72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0B1F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pic>
        <p:nvPicPr>
          <p:cNvPr id="3" name="Image 0" descr="/mnt/data/a_wide_shallow_depth_of_field_supermarket_or_groc.png"/>
          <p:cNvPicPr>
            <a:picLocks noChangeAspect="1"/>
          </p:cNvPicPr>
          <p:nvPr/>
        </p:nvPicPr>
        <p:blipFill>
          <a:blip r:embed="rId3"/>
          <a:srcRect l="23248" r="23248"/>
          <a:stretch/>
        </p:blipFill>
        <p:spPr>
          <a:xfrm>
            <a:off x="5669280" y="0"/>
            <a:ext cx="6519672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669280" y="0"/>
            <a:ext cx="6519672" cy="6858000"/>
          </a:xfrm>
          <a:prstGeom prst="rect">
            <a:avLst/>
          </a:prstGeom>
          <a:solidFill>
            <a:srgbClr val="000000">
              <a:alpha val="5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5800" y="1325880"/>
            <a:ext cx="4389120" cy="32004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A8DAD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НАВЧАЛЬНИЙ КЕЙС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685800" y="1783080"/>
            <a:ext cx="4983480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Mriia Honey: як український мед шукає свого покупця в Німеччині</a:t>
            </a:r>
            <a:endParaRPr lang="en-US" sz="3200" dirty="0"/>
          </a:p>
        </p:txBody>
      </p:sp>
      <p:sp>
        <p:nvSpPr>
          <p:cNvPr id="7" name="Shape 4"/>
          <p:cNvSpPr/>
          <p:nvPr/>
        </p:nvSpPr>
        <p:spPr>
          <a:xfrm>
            <a:off x="685800" y="3246120"/>
            <a:ext cx="1280160" cy="64008"/>
          </a:xfrm>
          <a:prstGeom prst="rect">
            <a:avLst/>
          </a:prstGeom>
          <a:solidFill>
            <a:srgbClr val="F3B13E"/>
          </a:solidFill>
          <a:ln w="12700">
            <a:solidFill>
              <a:srgbClr val="F3B13E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29</a:t>
            </a:r>
            <a:endParaRPr lang="en-US" sz="72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 err="1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Логіка</a:t>
            </a: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500" b="1" dirty="0" err="1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лекці</a:t>
            </a:r>
            <a:r>
              <a:rPr lang="uk-UA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ї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658368" y="1600200"/>
            <a:ext cx="2044598" cy="18288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8096" y="170992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768096" y="2039112"/>
            <a:ext cx="1825142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Сутність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768096" y="2459736"/>
            <a:ext cx="1825142" cy="8686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Мета, завдання та роль міжнародного маркетингу.</a:t>
            </a:r>
            <a:endParaRPr lang="en-US" sz="830" dirty="0"/>
          </a:p>
        </p:txBody>
      </p:sp>
      <p:sp>
        <p:nvSpPr>
          <p:cNvPr id="10" name="Shape 8"/>
          <p:cNvSpPr/>
          <p:nvPr/>
        </p:nvSpPr>
        <p:spPr>
          <a:xfrm>
            <a:off x="2730398" y="251460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2867558" y="1600200"/>
            <a:ext cx="2044598" cy="1828800"/>
          </a:xfrm>
          <a:prstGeom prst="roundRect">
            <a:avLst>
              <a:gd name="adj" fmla="val 4000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2977286" y="170992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2977286" y="2039112"/>
            <a:ext cx="1825142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Відмінності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2977286" y="2459736"/>
            <a:ext cx="1825142" cy="8686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Порівняння внутрішнього та міжнародного маркетингу.</a:t>
            </a:r>
            <a:endParaRPr lang="en-US" sz="830" dirty="0"/>
          </a:p>
        </p:txBody>
      </p:sp>
      <p:sp>
        <p:nvSpPr>
          <p:cNvPr id="15" name="Shape 13"/>
          <p:cNvSpPr/>
          <p:nvPr/>
        </p:nvSpPr>
        <p:spPr>
          <a:xfrm>
            <a:off x="4939589" y="251460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16" name="Shape 14"/>
          <p:cNvSpPr/>
          <p:nvPr/>
        </p:nvSpPr>
        <p:spPr>
          <a:xfrm>
            <a:off x="5076749" y="1600200"/>
            <a:ext cx="2044598" cy="18288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5186477" y="170992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5186477" y="2039112"/>
            <a:ext cx="1825142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Інструменти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5186477" y="2459736"/>
            <a:ext cx="1825142" cy="8686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Реклама, PR, digital, маркетплейси, лояльність.</a:t>
            </a:r>
            <a:endParaRPr lang="en-US" sz="830" dirty="0"/>
          </a:p>
        </p:txBody>
      </p:sp>
      <p:sp>
        <p:nvSpPr>
          <p:cNvPr id="20" name="Shape 18"/>
          <p:cNvSpPr/>
          <p:nvPr/>
        </p:nvSpPr>
        <p:spPr>
          <a:xfrm>
            <a:off x="7148779" y="251460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21" name="Shape 19"/>
          <p:cNvSpPr/>
          <p:nvPr/>
        </p:nvSpPr>
        <p:spPr>
          <a:xfrm>
            <a:off x="7285939" y="1600200"/>
            <a:ext cx="2044598" cy="1828800"/>
          </a:xfrm>
          <a:prstGeom prst="roundRect">
            <a:avLst>
              <a:gd name="adj" fmla="val 4000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395667" y="170992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7395667" y="2039112"/>
            <a:ext cx="1825142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Стратегії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7395667" y="2459736"/>
            <a:ext cx="1825142" cy="8686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Глобалізація, локалізація, бренд, омніканальність.</a:t>
            </a:r>
            <a:endParaRPr lang="en-US" sz="830" dirty="0"/>
          </a:p>
        </p:txBody>
      </p:sp>
      <p:sp>
        <p:nvSpPr>
          <p:cNvPr id="25" name="Shape 23"/>
          <p:cNvSpPr/>
          <p:nvPr/>
        </p:nvSpPr>
        <p:spPr>
          <a:xfrm>
            <a:off x="9357970" y="251460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26" name="Shape 24"/>
          <p:cNvSpPr/>
          <p:nvPr/>
        </p:nvSpPr>
        <p:spPr>
          <a:xfrm>
            <a:off x="9495130" y="1600200"/>
            <a:ext cx="2044598" cy="18288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9604858" y="170992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</a:t>
            </a:r>
            <a:endParaRPr lang="en-US" sz="1000" dirty="0"/>
          </a:p>
        </p:txBody>
      </p:sp>
      <p:sp>
        <p:nvSpPr>
          <p:cNvPr id="28" name="Text 26"/>
          <p:cNvSpPr/>
          <p:nvPr/>
        </p:nvSpPr>
        <p:spPr>
          <a:xfrm>
            <a:off x="9604858" y="2039112"/>
            <a:ext cx="1825142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Кейс</a:t>
            </a:r>
            <a:endParaRPr lang="en-US" sz="1050" dirty="0"/>
          </a:p>
        </p:txBody>
      </p:sp>
      <p:sp>
        <p:nvSpPr>
          <p:cNvPr id="29" name="Text 27"/>
          <p:cNvSpPr/>
          <p:nvPr/>
        </p:nvSpPr>
        <p:spPr>
          <a:xfrm>
            <a:off x="9604858" y="2459736"/>
            <a:ext cx="1825142" cy="8686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Як адаптація рятує вихід продукту на ринок ЄС.</a:t>
            </a:r>
            <a:endParaRPr lang="en-US" sz="830" dirty="0"/>
          </a:p>
        </p:txBody>
      </p:sp>
      <p:sp>
        <p:nvSpPr>
          <p:cNvPr id="30" name="Shape 28"/>
          <p:cNvSpPr/>
          <p:nvPr/>
        </p:nvSpPr>
        <p:spPr>
          <a:xfrm>
            <a:off x="1463040" y="4160520"/>
            <a:ext cx="9235440" cy="868680"/>
          </a:xfrm>
          <a:prstGeom prst="roundRect">
            <a:avLst>
              <a:gd name="adj" fmla="val 10526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31" name="Shape 29"/>
          <p:cNvSpPr/>
          <p:nvPr/>
        </p:nvSpPr>
        <p:spPr>
          <a:xfrm>
            <a:off x="1463040" y="4160520"/>
            <a:ext cx="100584" cy="868680"/>
          </a:xfrm>
          <a:prstGeom prst="rect">
            <a:avLst/>
          </a:prstGeom>
          <a:solidFill>
            <a:srgbClr val="007C7A"/>
          </a:solidFill>
          <a:ln w="12700">
            <a:solidFill>
              <a:srgbClr val="007C7A">
                <a:alpha val="0"/>
              </a:srgbClr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1719072" y="4325112"/>
            <a:ext cx="8814816" cy="5394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“Ми рухаємося від питання “що таке міжнародний маркетинг?” до питання “як створити кампанію, яка працює в іншій культурі”.”</a:t>
            </a:r>
            <a:endParaRPr lang="en-US" sz="1400" dirty="0"/>
          </a:p>
        </p:txBody>
      </p:sp>
      <p:sp>
        <p:nvSpPr>
          <p:cNvPr id="33" name="Shape 31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72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Кейс. Перший запуск: чому продукт не купують?</a:t>
            </a:r>
            <a:endParaRPr lang="en-US" sz="2500" dirty="0"/>
          </a:p>
        </p:txBody>
      </p:sp>
      <p:pic>
        <p:nvPicPr>
          <p:cNvPr id="6" name="Image 0" descr="/mnt/data/a_wide_shallow_depth_of_field_supermarket_or_groc.png"/>
          <p:cNvPicPr>
            <a:picLocks noChangeAspect="1"/>
          </p:cNvPicPr>
          <p:nvPr/>
        </p:nvPicPr>
        <p:blipFill>
          <a:blip r:embed="rId3"/>
          <a:srcRect l="13353" r="13353"/>
          <a:stretch/>
        </p:blipFill>
        <p:spPr>
          <a:xfrm>
            <a:off x="594360" y="1097280"/>
            <a:ext cx="5120640" cy="393192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126480" y="1188720"/>
            <a:ext cx="5166360" cy="8229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Компанія “Mriia Honey” привозить якісний український мед до Німеччини. Продукт отримує місце на полиці, але перші продажі нижчі за очікування.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126480" y="2331720"/>
            <a:ext cx="2468880" cy="960120"/>
          </a:xfrm>
          <a:prstGeom prst="roundRect">
            <a:avLst>
              <a:gd name="adj" fmla="val 7619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291072" y="246888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Назва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291072" y="2834640"/>
            <a:ext cx="21396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тепла для українців, але незрозуміла німецькому покупцю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8915400" y="2331720"/>
            <a:ext cx="2468880" cy="960120"/>
          </a:xfrm>
          <a:prstGeom prst="roundRect">
            <a:avLst>
              <a:gd name="adj" fmla="val 7619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079992" y="246888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Упаковка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9079992" y="2834640"/>
            <a:ext cx="21396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мало доказів походження, смаку і сертифікації</a:t>
            </a:r>
            <a:endParaRPr lang="en-US" sz="1050" dirty="0"/>
          </a:p>
        </p:txBody>
      </p:sp>
      <p:sp>
        <p:nvSpPr>
          <p:cNvPr id="14" name="Shape 11"/>
          <p:cNvSpPr/>
          <p:nvPr/>
        </p:nvSpPr>
        <p:spPr>
          <a:xfrm>
            <a:off x="6126480" y="3657600"/>
            <a:ext cx="2468880" cy="960120"/>
          </a:xfrm>
          <a:prstGeom prst="roundRect">
            <a:avLst>
              <a:gd name="adj" fmla="val 7619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291072" y="379476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Ціна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6291072" y="4160520"/>
            <a:ext cx="21396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преміальна ціна без пояснення цінності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8915400" y="3657600"/>
            <a:ext cx="2468880" cy="960120"/>
          </a:xfrm>
          <a:prstGeom prst="roundRect">
            <a:avLst>
              <a:gd name="adj" fmla="val 7619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9079992" y="379476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Канал</a:t>
            </a:r>
            <a:endParaRPr lang="en-US" sz="1250" dirty="0"/>
          </a:p>
        </p:txBody>
      </p:sp>
      <p:sp>
        <p:nvSpPr>
          <p:cNvPr id="19" name="Text 16"/>
          <p:cNvSpPr/>
          <p:nvPr/>
        </p:nvSpPr>
        <p:spPr>
          <a:xfrm>
            <a:off x="9079992" y="4160520"/>
            <a:ext cx="21396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покупець не знає бренд і не бачить відгуків</a:t>
            </a:r>
            <a:endParaRPr lang="en-US" sz="1050" dirty="0"/>
          </a:p>
        </p:txBody>
      </p:sp>
      <p:sp>
        <p:nvSpPr>
          <p:cNvPr id="20" name="Shape 17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30</a:t>
            </a:r>
            <a:endParaRPr lang="en-US" sz="72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Кейс. Дослідження: що насправді шукає споживач?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731520" y="1325880"/>
            <a:ext cx="2574036" cy="146304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41248" y="143560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841248" y="1764792"/>
            <a:ext cx="23545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Інтерв’ю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841248" y="2185416"/>
            <a:ext cx="23545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локальні покупці пояснюють бар’єри довіри</a:t>
            </a:r>
            <a:endParaRPr lang="en-US" sz="830" dirty="0"/>
          </a:p>
        </p:txBody>
      </p:sp>
      <p:sp>
        <p:nvSpPr>
          <p:cNvPr id="10" name="Shape 8"/>
          <p:cNvSpPr/>
          <p:nvPr/>
        </p:nvSpPr>
        <p:spPr>
          <a:xfrm>
            <a:off x="3332988" y="205740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3470148" y="1325880"/>
            <a:ext cx="2574036" cy="1463040"/>
          </a:xfrm>
          <a:prstGeom prst="roundRect">
            <a:avLst>
              <a:gd name="adj" fmla="val 5000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579876" y="143560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3579876" y="1764792"/>
            <a:ext cx="23545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Полиці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3579876" y="2185416"/>
            <a:ext cx="23545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аналіз конкурентів: bio, regional, fair, premium</a:t>
            </a:r>
            <a:endParaRPr lang="en-US" sz="830" dirty="0"/>
          </a:p>
        </p:txBody>
      </p:sp>
      <p:sp>
        <p:nvSpPr>
          <p:cNvPr id="15" name="Shape 13"/>
          <p:cNvSpPr/>
          <p:nvPr/>
        </p:nvSpPr>
        <p:spPr>
          <a:xfrm>
            <a:off x="6071616" y="205740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16" name="Shape 14"/>
          <p:cNvSpPr/>
          <p:nvPr/>
        </p:nvSpPr>
        <p:spPr>
          <a:xfrm>
            <a:off x="6208776" y="1325880"/>
            <a:ext cx="2574036" cy="146304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318504" y="143560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6318504" y="1764792"/>
            <a:ext cx="23545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Пошук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6318504" y="2185416"/>
            <a:ext cx="23545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SEO-запити: honey, organic, Ukraine, gift</a:t>
            </a:r>
            <a:endParaRPr lang="en-US" sz="830" dirty="0"/>
          </a:p>
        </p:txBody>
      </p:sp>
      <p:sp>
        <p:nvSpPr>
          <p:cNvPr id="20" name="Shape 18"/>
          <p:cNvSpPr/>
          <p:nvPr/>
        </p:nvSpPr>
        <p:spPr>
          <a:xfrm>
            <a:off x="8810244" y="2057400"/>
            <a:ext cx="109728" cy="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headEnd type="none"/>
            <a:tailEnd type="triangle"/>
          </a:ln>
        </p:spPr>
      </p:sp>
      <p:sp>
        <p:nvSpPr>
          <p:cNvPr id="21" name="Shape 19"/>
          <p:cNvSpPr/>
          <p:nvPr/>
        </p:nvSpPr>
        <p:spPr>
          <a:xfrm>
            <a:off x="8947404" y="1325880"/>
            <a:ext cx="2574036" cy="1463040"/>
          </a:xfrm>
          <a:prstGeom prst="roundRect">
            <a:avLst>
              <a:gd name="adj" fmla="val 5000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057132" y="1435608"/>
            <a:ext cx="256032" cy="256032"/>
          </a:xfrm>
          <a:prstGeom prst="rect">
            <a:avLst/>
          </a:prstGeom>
          <a:solidFill>
            <a:srgbClr val="007C7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9057132" y="1764792"/>
            <a:ext cx="235458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Тест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9057132" y="2185416"/>
            <a:ext cx="23545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A/B упаковки та меседжів у соцмережах</a:t>
            </a:r>
            <a:endParaRPr lang="en-US" sz="830" dirty="0"/>
          </a:p>
        </p:txBody>
      </p:sp>
      <p:sp>
        <p:nvSpPr>
          <p:cNvPr id="25" name="Shape 23"/>
          <p:cNvSpPr/>
          <p:nvPr/>
        </p:nvSpPr>
        <p:spPr>
          <a:xfrm>
            <a:off x="868680" y="3520440"/>
            <a:ext cx="3200400" cy="914400"/>
          </a:xfrm>
          <a:prstGeom prst="roundRect">
            <a:avLst>
              <a:gd name="adj" fmla="val 8000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1033272" y="365760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Insight 1</a:t>
            </a:r>
            <a:endParaRPr lang="en-US" sz="1250" dirty="0"/>
          </a:p>
        </p:txBody>
      </p:sp>
      <p:sp>
        <p:nvSpPr>
          <p:cNvPr id="27" name="Text 25"/>
          <p:cNvSpPr/>
          <p:nvPr/>
        </p:nvSpPr>
        <p:spPr>
          <a:xfrm>
            <a:off x="1033272" y="402336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споживач хоче зрозуміле походження і гарантію якості</a:t>
            </a:r>
            <a:endParaRPr lang="en-US" sz="1050" dirty="0"/>
          </a:p>
        </p:txBody>
      </p:sp>
      <p:sp>
        <p:nvSpPr>
          <p:cNvPr id="28" name="Shape 26"/>
          <p:cNvSpPr/>
          <p:nvPr/>
        </p:nvSpPr>
        <p:spPr>
          <a:xfrm>
            <a:off x="4480560" y="3520440"/>
            <a:ext cx="3200400" cy="914400"/>
          </a:xfrm>
          <a:prstGeom prst="roundRect">
            <a:avLst>
              <a:gd name="adj" fmla="val 8000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4645152" y="365760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Insight 2</a:t>
            </a:r>
            <a:endParaRPr lang="en-US" sz="1250" dirty="0"/>
          </a:p>
        </p:txBody>
      </p:sp>
      <p:sp>
        <p:nvSpPr>
          <p:cNvPr id="30" name="Text 28"/>
          <p:cNvSpPr/>
          <p:nvPr/>
        </p:nvSpPr>
        <p:spPr>
          <a:xfrm>
            <a:off x="4645152" y="402336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емоційна історія працює лише разом із доказами</a:t>
            </a:r>
            <a:endParaRPr lang="en-US" sz="1050" dirty="0"/>
          </a:p>
        </p:txBody>
      </p:sp>
      <p:sp>
        <p:nvSpPr>
          <p:cNvPr id="31" name="Shape 29"/>
          <p:cNvSpPr/>
          <p:nvPr/>
        </p:nvSpPr>
        <p:spPr>
          <a:xfrm>
            <a:off x="8092440" y="3520440"/>
            <a:ext cx="3200400" cy="914400"/>
          </a:xfrm>
          <a:prstGeom prst="roundRect">
            <a:avLst>
              <a:gd name="adj" fmla="val 8000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8257032" y="365760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Insight 3</a:t>
            </a:r>
            <a:endParaRPr lang="en-US" sz="1250" dirty="0"/>
          </a:p>
        </p:txBody>
      </p:sp>
      <p:sp>
        <p:nvSpPr>
          <p:cNvPr id="33" name="Text 31"/>
          <p:cNvSpPr/>
          <p:nvPr/>
        </p:nvSpPr>
        <p:spPr>
          <a:xfrm>
            <a:off x="8257032" y="402336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подарунковий сегмент готовий платити більше</a:t>
            </a:r>
            <a:endParaRPr lang="en-US" sz="1050" dirty="0"/>
          </a:p>
        </p:txBody>
      </p:sp>
      <p:sp>
        <p:nvSpPr>
          <p:cNvPr id="34" name="Shape 32"/>
          <p:cNvSpPr/>
          <p:nvPr/>
        </p:nvSpPr>
        <p:spPr>
          <a:xfrm>
            <a:off x="1463040" y="4983480"/>
            <a:ext cx="9144000" cy="640080"/>
          </a:xfrm>
          <a:prstGeom prst="roundRect">
            <a:avLst>
              <a:gd name="adj" fmla="val 14286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35" name="Shape 33"/>
          <p:cNvSpPr/>
          <p:nvPr/>
        </p:nvSpPr>
        <p:spPr>
          <a:xfrm>
            <a:off x="1463040" y="4983480"/>
            <a:ext cx="100584" cy="640080"/>
          </a:xfrm>
          <a:prstGeom prst="rect">
            <a:avLst/>
          </a:prstGeom>
          <a:solidFill>
            <a:srgbClr val="007C7A"/>
          </a:solidFill>
          <a:ln w="12700">
            <a:solidFill>
              <a:srgbClr val="007C7A">
                <a:alpha val="0"/>
              </a:srgbClr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1719072" y="5148072"/>
            <a:ext cx="8723376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“Успішний міжнародний маркетинг починається не з креативу, а з уважного слухання.”</a:t>
            </a:r>
            <a:endParaRPr lang="en-US" sz="1400" dirty="0"/>
          </a:p>
        </p:txBody>
      </p:sp>
      <p:sp>
        <p:nvSpPr>
          <p:cNvPr id="37" name="Shape 35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31</a:t>
            </a:r>
            <a:endParaRPr lang="en-US" sz="72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Кейс. Рішення: від “український мед” до “історія стійкості”</a:t>
            </a:r>
            <a:endParaRPr lang="en-US" sz="2500" dirty="0"/>
          </a:p>
        </p:txBody>
      </p:sp>
      <p:pic>
        <p:nvPicPr>
          <p:cNvPr id="6" name="Image 0" descr="/mnt/data/a_wide_shallow_depth_of_field_supermarket_or_groc.png"/>
          <p:cNvPicPr>
            <a:picLocks noChangeAspect="1"/>
          </p:cNvPicPr>
          <p:nvPr/>
        </p:nvPicPr>
        <p:blipFill>
          <a:blip r:embed="rId3"/>
          <a:srcRect l="14246" r="14246"/>
          <a:stretch/>
        </p:blipFill>
        <p:spPr>
          <a:xfrm>
            <a:off x="6492240" y="1097280"/>
            <a:ext cx="4937760" cy="388620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31520" y="1234440"/>
            <a:ext cx="5212080" cy="777240"/>
          </a:xfrm>
          <a:prstGeom prst="roundRect">
            <a:avLst>
              <a:gd name="adj" fmla="val 9412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96112" y="1371600"/>
            <a:ext cx="48828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E98B2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Нове позиціонування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896112" y="1737360"/>
            <a:ext cx="4882896" cy="1554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“Premium Ukrainian honey with a story of resilience and biodiversity”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731520" y="2331720"/>
            <a:ext cx="237744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96112" y="246888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Упаковка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896112" y="283464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німецька мова, QR-код, сертифікація, смакові ноти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3429000" y="2331720"/>
            <a:ext cx="251460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3593592" y="2468880"/>
            <a:ext cx="21854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Комунікація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3593592" y="2834640"/>
            <a:ext cx="21854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історії пасічників, природа, якість, подарункова цінність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731520" y="3566160"/>
            <a:ext cx="237744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96112" y="370332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Канал</a:t>
            </a:r>
            <a:endParaRPr lang="en-US" sz="1250" dirty="0"/>
          </a:p>
        </p:txBody>
      </p:sp>
      <p:sp>
        <p:nvSpPr>
          <p:cNvPr id="18" name="Text 15"/>
          <p:cNvSpPr/>
          <p:nvPr/>
        </p:nvSpPr>
        <p:spPr>
          <a:xfrm>
            <a:off x="896112" y="406908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delicatessen + marketplace + локальні food bloggers</a:t>
            </a:r>
            <a:endParaRPr lang="en-US" sz="1050" dirty="0"/>
          </a:p>
        </p:txBody>
      </p:sp>
      <p:sp>
        <p:nvSpPr>
          <p:cNvPr id="19" name="Shape 16"/>
          <p:cNvSpPr/>
          <p:nvPr/>
        </p:nvSpPr>
        <p:spPr>
          <a:xfrm>
            <a:off x="3429000" y="3566160"/>
            <a:ext cx="251460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3593592" y="3703320"/>
            <a:ext cx="21854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Ціна</a:t>
            </a:r>
            <a:endParaRPr lang="en-US" sz="1250" dirty="0"/>
          </a:p>
        </p:txBody>
      </p:sp>
      <p:sp>
        <p:nvSpPr>
          <p:cNvPr id="21" name="Text 18"/>
          <p:cNvSpPr/>
          <p:nvPr/>
        </p:nvSpPr>
        <p:spPr>
          <a:xfrm>
            <a:off x="3593592" y="4069080"/>
            <a:ext cx="21854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преміум-позиція обґрунтована походженням і досвідом</a:t>
            </a:r>
            <a:endParaRPr lang="en-US" sz="1050" dirty="0"/>
          </a:p>
        </p:txBody>
      </p:sp>
      <p:sp>
        <p:nvSpPr>
          <p:cNvPr id="22" name="Shape 19"/>
          <p:cNvSpPr/>
          <p:nvPr/>
        </p:nvSpPr>
        <p:spPr>
          <a:xfrm>
            <a:off x="822960" y="4892040"/>
            <a:ext cx="5029200" cy="594360"/>
          </a:xfrm>
          <a:prstGeom prst="roundRect">
            <a:avLst>
              <a:gd name="adj" fmla="val 15385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822960" y="4892040"/>
            <a:ext cx="100584" cy="594360"/>
          </a:xfrm>
          <a:prstGeom prst="rect">
            <a:avLst/>
          </a:prstGeom>
          <a:solidFill>
            <a:srgbClr val="E98B2A"/>
          </a:solidFill>
          <a:ln w="12700">
            <a:solidFill>
              <a:srgbClr val="E98B2A">
                <a:alpha val="0"/>
              </a:srgbClr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1078992" y="5056632"/>
            <a:ext cx="4608576" cy="2651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“Продукт не змінився. Змінилася зрозумілість його цінності.”</a:t>
            </a:r>
            <a:endParaRPr lang="en-US" sz="1400" dirty="0"/>
          </a:p>
        </p:txBody>
      </p:sp>
      <p:sp>
        <p:nvSpPr>
          <p:cNvPr id="25" name="Shape 22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6" name="Text 23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32</a:t>
            </a:r>
            <a:endParaRPr lang="en-US" sz="72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Кейс. Маркетинг-мікс Mriia Honey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777240" y="1234440"/>
            <a:ext cx="5120640" cy="3383280"/>
          </a:xfrm>
          <a:prstGeom prst="rect">
            <a:avLst/>
          </a:prstGeom>
          <a:solidFill>
            <a:srgbClr val="FFFFFF"/>
          </a:solidFill>
          <a:ln w="8890">
            <a:solidFill>
              <a:srgbClr val="CAD5E1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3337560" y="1234440"/>
            <a:ext cx="0" cy="3383280"/>
          </a:xfrm>
          <a:prstGeom prst="line">
            <a:avLst/>
          </a:prstGeom>
          <a:noFill/>
          <a:ln w="12700">
            <a:solidFill>
              <a:srgbClr val="CAD5E1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77240" y="2926080"/>
            <a:ext cx="5120640" cy="0"/>
          </a:xfrm>
          <a:prstGeom prst="line">
            <a:avLst/>
          </a:prstGeom>
          <a:noFill/>
          <a:ln w="12700">
            <a:solidFill>
              <a:srgbClr val="CAD5E1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914400" y="1362456"/>
            <a:ext cx="2286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E98B2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Product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914400" y="1664208"/>
            <a:ext cx="2286000" cy="12527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смакові лінійки, QR-історія, EU-compliant labeling</a:t>
            </a:r>
            <a:endParaRPr lang="en-US" sz="820" dirty="0"/>
          </a:p>
        </p:txBody>
      </p:sp>
      <p:sp>
        <p:nvSpPr>
          <p:cNvPr id="11" name="Text 9"/>
          <p:cNvSpPr/>
          <p:nvPr/>
        </p:nvSpPr>
        <p:spPr>
          <a:xfrm>
            <a:off x="3474720" y="1362456"/>
            <a:ext cx="2286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Price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3474720" y="1664208"/>
            <a:ext cx="2286000" cy="12527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premium-gift price, bundle, trial size</a:t>
            </a:r>
            <a:endParaRPr lang="en-US" sz="820" dirty="0"/>
          </a:p>
        </p:txBody>
      </p:sp>
      <p:sp>
        <p:nvSpPr>
          <p:cNvPr id="13" name="Text 11"/>
          <p:cNvSpPr/>
          <p:nvPr/>
        </p:nvSpPr>
        <p:spPr>
          <a:xfrm>
            <a:off x="914400" y="3054096"/>
            <a:ext cx="2286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Place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914400" y="3355848"/>
            <a:ext cx="2286000" cy="12527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ніші делікатесів, маркетплейс, локальні фестивалі</a:t>
            </a:r>
            <a:endParaRPr lang="en-US" sz="820" dirty="0"/>
          </a:p>
        </p:txBody>
      </p:sp>
      <p:sp>
        <p:nvSpPr>
          <p:cNvPr id="15" name="Text 13"/>
          <p:cNvSpPr/>
          <p:nvPr/>
        </p:nvSpPr>
        <p:spPr>
          <a:xfrm>
            <a:off x="3474720" y="3054096"/>
            <a:ext cx="2286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6153C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Promotion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3474720" y="3355848"/>
            <a:ext cx="2286000" cy="12527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food bloggers, PR про українські пасіки, email follow-up</a:t>
            </a:r>
            <a:endParaRPr lang="en-US" sz="820" dirty="0"/>
          </a:p>
        </p:txBody>
      </p:sp>
      <p:sp>
        <p:nvSpPr>
          <p:cNvPr id="17" name="Shape 15"/>
          <p:cNvSpPr/>
          <p:nvPr/>
        </p:nvSpPr>
        <p:spPr>
          <a:xfrm>
            <a:off x="6355080" y="1463040"/>
            <a:ext cx="1110996" cy="1417320"/>
          </a:xfrm>
          <a:prstGeom prst="roundRect">
            <a:avLst>
              <a:gd name="adj" fmla="val 6584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464808" y="157276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19" name="Text 17"/>
          <p:cNvSpPr/>
          <p:nvPr/>
        </p:nvSpPr>
        <p:spPr>
          <a:xfrm>
            <a:off x="6464808" y="1901952"/>
            <a:ext cx="89154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Awareness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6464808" y="2322576"/>
            <a:ext cx="89154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 + локальні інфлюенсери</a:t>
            </a:r>
            <a:endParaRPr lang="en-US" sz="830" dirty="0"/>
          </a:p>
        </p:txBody>
      </p:sp>
      <p:sp>
        <p:nvSpPr>
          <p:cNvPr id="21" name="Shape 19"/>
          <p:cNvSpPr/>
          <p:nvPr/>
        </p:nvSpPr>
        <p:spPr>
          <a:xfrm>
            <a:off x="7493508" y="2171700"/>
            <a:ext cx="109728" cy="0"/>
          </a:xfrm>
          <a:prstGeom prst="line">
            <a:avLst/>
          </a:prstGeom>
          <a:noFill/>
          <a:ln w="15240">
            <a:solidFill>
              <a:srgbClr val="E98B2A"/>
            </a:solidFill>
            <a:prstDash val="solid"/>
            <a:headEnd type="none"/>
            <a:tailEnd type="triangle"/>
          </a:ln>
        </p:spPr>
      </p:sp>
      <p:sp>
        <p:nvSpPr>
          <p:cNvPr id="22" name="Shape 20"/>
          <p:cNvSpPr/>
          <p:nvPr/>
        </p:nvSpPr>
        <p:spPr>
          <a:xfrm>
            <a:off x="7630668" y="1463040"/>
            <a:ext cx="1110996" cy="1417320"/>
          </a:xfrm>
          <a:prstGeom prst="roundRect">
            <a:avLst>
              <a:gd name="adj" fmla="val 6584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7740396" y="157276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24" name="Text 22"/>
          <p:cNvSpPr/>
          <p:nvPr/>
        </p:nvSpPr>
        <p:spPr>
          <a:xfrm>
            <a:off x="7740396" y="1901952"/>
            <a:ext cx="89154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Trust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7740396" y="2322576"/>
            <a:ext cx="89154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сертифікація + відгуки</a:t>
            </a:r>
            <a:endParaRPr lang="en-US" sz="830" dirty="0"/>
          </a:p>
        </p:txBody>
      </p:sp>
      <p:sp>
        <p:nvSpPr>
          <p:cNvPr id="26" name="Shape 24"/>
          <p:cNvSpPr/>
          <p:nvPr/>
        </p:nvSpPr>
        <p:spPr>
          <a:xfrm>
            <a:off x="8769096" y="2171700"/>
            <a:ext cx="109728" cy="0"/>
          </a:xfrm>
          <a:prstGeom prst="line">
            <a:avLst/>
          </a:prstGeom>
          <a:noFill/>
          <a:ln w="15240">
            <a:solidFill>
              <a:srgbClr val="E98B2A"/>
            </a:solidFill>
            <a:prstDash val="solid"/>
            <a:headEnd type="none"/>
            <a:tailEnd type="triangle"/>
          </a:ln>
        </p:spPr>
      </p:sp>
      <p:sp>
        <p:nvSpPr>
          <p:cNvPr id="27" name="Shape 25"/>
          <p:cNvSpPr/>
          <p:nvPr/>
        </p:nvSpPr>
        <p:spPr>
          <a:xfrm>
            <a:off x="8906256" y="1463040"/>
            <a:ext cx="1110996" cy="1417320"/>
          </a:xfrm>
          <a:prstGeom prst="roundRect">
            <a:avLst>
              <a:gd name="adj" fmla="val 6584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9015984" y="157276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29" name="Text 27"/>
          <p:cNvSpPr/>
          <p:nvPr/>
        </p:nvSpPr>
        <p:spPr>
          <a:xfrm>
            <a:off x="9015984" y="1901952"/>
            <a:ext cx="89154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Trial</a:t>
            </a:r>
            <a:endParaRPr lang="en-US" sz="1050" dirty="0"/>
          </a:p>
        </p:txBody>
      </p:sp>
      <p:sp>
        <p:nvSpPr>
          <p:cNvPr id="30" name="Text 28"/>
          <p:cNvSpPr/>
          <p:nvPr/>
        </p:nvSpPr>
        <p:spPr>
          <a:xfrm>
            <a:off x="9015984" y="2322576"/>
            <a:ext cx="89154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малий формат + дегустації</a:t>
            </a:r>
            <a:endParaRPr lang="en-US" sz="830" dirty="0"/>
          </a:p>
        </p:txBody>
      </p:sp>
      <p:sp>
        <p:nvSpPr>
          <p:cNvPr id="31" name="Shape 29"/>
          <p:cNvSpPr/>
          <p:nvPr/>
        </p:nvSpPr>
        <p:spPr>
          <a:xfrm>
            <a:off x="10044684" y="2171700"/>
            <a:ext cx="109728" cy="0"/>
          </a:xfrm>
          <a:prstGeom prst="line">
            <a:avLst/>
          </a:prstGeom>
          <a:noFill/>
          <a:ln w="15240">
            <a:solidFill>
              <a:srgbClr val="E98B2A"/>
            </a:solidFill>
            <a:prstDash val="solid"/>
            <a:headEnd type="none"/>
            <a:tailEnd type="triangle"/>
          </a:ln>
        </p:spPr>
      </p:sp>
      <p:sp>
        <p:nvSpPr>
          <p:cNvPr id="32" name="Shape 30"/>
          <p:cNvSpPr/>
          <p:nvPr/>
        </p:nvSpPr>
        <p:spPr>
          <a:xfrm>
            <a:off x="10181844" y="1463040"/>
            <a:ext cx="1110996" cy="1417320"/>
          </a:xfrm>
          <a:prstGeom prst="roundRect">
            <a:avLst>
              <a:gd name="adj" fmla="val 6584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10291572" y="1572768"/>
            <a:ext cx="256032" cy="256032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000" dirty="0"/>
          </a:p>
        </p:txBody>
      </p:sp>
      <p:sp>
        <p:nvSpPr>
          <p:cNvPr id="34" name="Text 32"/>
          <p:cNvSpPr/>
          <p:nvPr/>
        </p:nvSpPr>
        <p:spPr>
          <a:xfrm>
            <a:off x="10291572" y="1901952"/>
            <a:ext cx="89154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Repeat</a:t>
            </a:r>
            <a:endParaRPr lang="en-US" sz="1050" dirty="0"/>
          </a:p>
        </p:txBody>
      </p:sp>
      <p:sp>
        <p:nvSpPr>
          <p:cNvPr id="35" name="Text 33"/>
          <p:cNvSpPr/>
          <p:nvPr/>
        </p:nvSpPr>
        <p:spPr>
          <a:xfrm>
            <a:off x="10291572" y="2322576"/>
            <a:ext cx="891540" cy="4572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подарункові набори + email</a:t>
            </a:r>
            <a:endParaRPr lang="en-US" sz="830" dirty="0"/>
          </a:p>
        </p:txBody>
      </p:sp>
      <p:sp>
        <p:nvSpPr>
          <p:cNvPr id="36" name="Shape 34"/>
          <p:cNvSpPr/>
          <p:nvPr/>
        </p:nvSpPr>
        <p:spPr>
          <a:xfrm>
            <a:off x="6446520" y="3474720"/>
            <a:ext cx="4800600" cy="1051560"/>
          </a:xfrm>
          <a:prstGeom prst="roundRect">
            <a:avLst>
              <a:gd name="adj" fmla="val 6957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6611112" y="3611880"/>
            <a:ext cx="44714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Ключовий KPI</a:t>
            </a:r>
            <a:endParaRPr lang="en-US" sz="1250" dirty="0"/>
          </a:p>
        </p:txBody>
      </p:sp>
      <p:sp>
        <p:nvSpPr>
          <p:cNvPr id="38" name="Text 36"/>
          <p:cNvSpPr/>
          <p:nvPr/>
        </p:nvSpPr>
        <p:spPr>
          <a:xfrm>
            <a:off x="6611112" y="3977640"/>
            <a:ext cx="447141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не тільки продажі першого місяця, а repeat purchase, review rate, CAC, маржа по каналах і частка органічного трафіку</a:t>
            </a:r>
            <a:endParaRPr lang="en-US" sz="1050" dirty="0"/>
          </a:p>
        </p:txBody>
      </p:sp>
      <p:sp>
        <p:nvSpPr>
          <p:cNvPr id="39" name="Shape 37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33</a:t>
            </a:r>
            <a:endParaRPr lang="en-US" sz="72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Кейс. Уроки: що запам’ятати аудиторії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822960" y="1234440"/>
            <a:ext cx="3200400" cy="960120"/>
          </a:xfrm>
          <a:prstGeom prst="roundRect">
            <a:avLst>
              <a:gd name="adj" fmla="val 7619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87552" y="137160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1. Якість ≠ зрозумілість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987552" y="1737360"/>
            <a:ext cx="287121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споживач має побачити, чому продукт вартий уваги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480560" y="1234440"/>
            <a:ext cx="3200400" cy="960120"/>
          </a:xfrm>
          <a:prstGeom prst="roundRect">
            <a:avLst>
              <a:gd name="adj" fmla="val 7619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645152" y="137160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 Локалізація = довіра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4645152" y="1737360"/>
            <a:ext cx="287121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мова, докази, формат і культурний код мають збігатися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8138160" y="1234440"/>
            <a:ext cx="3200400" cy="960120"/>
          </a:xfrm>
          <a:prstGeom prst="roundRect">
            <a:avLst>
              <a:gd name="adj" fmla="val 7619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302752" y="1371600"/>
            <a:ext cx="28712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 Історія має доказ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8302752" y="1737360"/>
            <a:ext cx="287121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емоційний меседж працює разом із сертифікацією і відгуками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6217920" y="3154680"/>
            <a:ext cx="4846320" cy="822960"/>
          </a:xfrm>
          <a:prstGeom prst="roundRect">
            <a:avLst>
              <a:gd name="adj" fmla="val 11111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6217920" y="3154680"/>
            <a:ext cx="100584" cy="822960"/>
          </a:xfrm>
          <a:prstGeom prst="rect">
            <a:avLst/>
          </a:prstGeom>
          <a:solidFill>
            <a:srgbClr val="E98B2A"/>
          </a:solidFill>
          <a:ln w="12700">
            <a:solidFill>
              <a:srgbClr val="E98B2A">
                <a:alpha val="0"/>
              </a:srgbClr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473952" y="3319272"/>
            <a:ext cx="4425696" cy="4937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“Міжнародний маркетинг — це мистецтво зробити “своє” зрозумілим для “іншого” ринку.”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6263640" y="4251960"/>
            <a:ext cx="4800600" cy="713232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3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Цей кейс можна використати як основу для практичного завдання: обрати ринок, сформулювати позиціонування, адаптувати 4P і визначити KPI запуску.</a:t>
            </a:r>
            <a:endParaRPr lang="en-US" sz="1320" dirty="0"/>
          </a:p>
        </p:txBody>
      </p:sp>
      <p:sp>
        <p:nvSpPr>
          <p:cNvPr id="20" name="Shape 17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34</a:t>
            </a:r>
            <a:endParaRPr lang="en-US" sz="72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Рисунок 7.2. Маркетингові стратегії у глобальному середовищі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640080" y="1234440"/>
            <a:ext cx="2560320" cy="1005840"/>
          </a:xfrm>
          <a:prstGeom prst="roundRect">
            <a:avLst>
              <a:gd name="adj" fmla="val 7273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04672" y="137160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E98B2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Локалізація та адаптація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804672" y="1737360"/>
            <a:ext cx="223113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переклад, контент, локальні методи просування</a:t>
            </a:r>
            <a:endParaRPr lang="en-US" sz="870" dirty="0"/>
          </a:p>
        </p:txBody>
      </p:sp>
      <p:sp>
        <p:nvSpPr>
          <p:cNvPr id="9" name="Shape 7"/>
          <p:cNvSpPr/>
          <p:nvPr/>
        </p:nvSpPr>
        <p:spPr>
          <a:xfrm>
            <a:off x="3520440" y="1234440"/>
            <a:ext cx="2560320" cy="1005840"/>
          </a:xfrm>
          <a:prstGeom prst="roundRect">
            <a:avLst>
              <a:gd name="adj" fmla="val 7273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685032" y="137160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Глобальний брендинг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3685032" y="1737360"/>
            <a:ext cx="223113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єдиний імідж і стиль бренду у світі</a:t>
            </a:r>
            <a:endParaRPr lang="en-US" sz="870" dirty="0"/>
          </a:p>
        </p:txBody>
      </p:sp>
      <p:sp>
        <p:nvSpPr>
          <p:cNvPr id="12" name="Shape 10"/>
          <p:cNvSpPr/>
          <p:nvPr/>
        </p:nvSpPr>
        <p:spPr>
          <a:xfrm>
            <a:off x="6400800" y="1234440"/>
            <a:ext cx="2560320" cy="1005840"/>
          </a:xfrm>
          <a:prstGeom prst="roundRect">
            <a:avLst>
              <a:gd name="adj" fmla="val 7273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565392" y="137160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Диверсифікація каналів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6565392" y="1737360"/>
            <a:ext cx="223113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offline, e-commerce, дистриб’ютори, омніканальність</a:t>
            </a:r>
            <a:endParaRPr lang="en-US" sz="870" dirty="0"/>
          </a:p>
        </p:txBody>
      </p:sp>
      <p:sp>
        <p:nvSpPr>
          <p:cNvPr id="15" name="Shape 13"/>
          <p:cNvSpPr/>
          <p:nvPr/>
        </p:nvSpPr>
        <p:spPr>
          <a:xfrm>
            <a:off x="640080" y="3246120"/>
            <a:ext cx="256032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04672" y="338328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07C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Гнучкість</a:t>
            </a:r>
            <a:endParaRPr lang="en-US" sz="1250" dirty="0"/>
          </a:p>
        </p:txBody>
      </p:sp>
      <p:sp>
        <p:nvSpPr>
          <p:cNvPr id="17" name="Text 15"/>
          <p:cNvSpPr/>
          <p:nvPr/>
        </p:nvSpPr>
        <p:spPr>
          <a:xfrm>
            <a:off x="804672" y="3749040"/>
            <a:ext cx="223113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швидка реакція на ринок і дані аналітики</a:t>
            </a:r>
            <a:endParaRPr lang="en-US" sz="870" dirty="0"/>
          </a:p>
        </p:txBody>
      </p:sp>
      <p:sp>
        <p:nvSpPr>
          <p:cNvPr id="18" name="Shape 16"/>
          <p:cNvSpPr/>
          <p:nvPr/>
        </p:nvSpPr>
        <p:spPr>
          <a:xfrm>
            <a:off x="3520440" y="3246120"/>
            <a:ext cx="256032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685032" y="338328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6153C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Конкурентна стратегія</a:t>
            </a:r>
            <a:endParaRPr lang="en-US" sz="1250" dirty="0"/>
          </a:p>
        </p:txBody>
      </p:sp>
      <p:sp>
        <p:nvSpPr>
          <p:cNvPr id="20" name="Text 18"/>
          <p:cNvSpPr/>
          <p:nvPr/>
        </p:nvSpPr>
        <p:spPr>
          <a:xfrm>
            <a:off x="3685032" y="3749040"/>
            <a:ext cx="223113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Porter’s Five Forces, диференціація, позиціонування</a:t>
            </a:r>
            <a:endParaRPr lang="en-US" sz="870" dirty="0"/>
          </a:p>
        </p:txBody>
      </p:sp>
      <p:sp>
        <p:nvSpPr>
          <p:cNvPr id="21" name="Shape 19"/>
          <p:cNvSpPr/>
          <p:nvPr/>
        </p:nvSpPr>
        <p:spPr>
          <a:xfrm>
            <a:off x="6400800" y="3246120"/>
            <a:ext cx="256032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6565392" y="3383280"/>
            <a:ext cx="22311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CSR і сталість</a:t>
            </a:r>
            <a:endParaRPr lang="en-US" sz="1250" dirty="0"/>
          </a:p>
        </p:txBody>
      </p:sp>
      <p:sp>
        <p:nvSpPr>
          <p:cNvPr id="23" name="Text 21"/>
          <p:cNvSpPr/>
          <p:nvPr/>
        </p:nvSpPr>
        <p:spPr>
          <a:xfrm>
            <a:off x="6565392" y="3749040"/>
            <a:ext cx="223113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екологічні та етичні цінності бренду</a:t>
            </a:r>
            <a:endParaRPr lang="en-US" sz="870" dirty="0"/>
          </a:p>
        </p:txBody>
      </p:sp>
      <p:sp>
        <p:nvSpPr>
          <p:cNvPr id="24" name="Shape 22"/>
          <p:cNvSpPr/>
          <p:nvPr/>
        </p:nvSpPr>
        <p:spPr>
          <a:xfrm>
            <a:off x="9418320" y="2084832"/>
            <a:ext cx="2103120" cy="1234440"/>
          </a:xfrm>
          <a:prstGeom prst="roundRect">
            <a:avLst>
              <a:gd name="adj" fmla="val 8889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9582912" y="2249424"/>
            <a:ext cx="1783080" cy="86868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Глобальна стратегія =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єдиний бренд +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локальна релевантність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530352" y="6327648"/>
            <a:ext cx="10789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7A869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Візуальна реконструкція Рисунку 7.2 лекційного матеріалу.</a:t>
            </a:r>
            <a:endParaRPr lang="en-US" sz="640" dirty="0"/>
          </a:p>
        </p:txBody>
      </p:sp>
      <p:sp>
        <p:nvSpPr>
          <p:cNvPr id="27" name="Shape 25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35</a:t>
            </a:r>
            <a:endParaRPr lang="en-US" sz="72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Глобальний брендинг vs локальна релевантність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85800" y="1234440"/>
            <a:ext cx="5212080" cy="914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Глобальний бренд дає впізнаваність і економію масштабу. Локальна релевантність дає культурну близькість, довіру й конверсію. Сила міжнародного маркетингу — в балансі.</a:t>
            </a:r>
            <a:endParaRPr lang="en-US" sz="1500" dirty="0"/>
          </a:p>
        </p:txBody>
      </p:sp>
      <p:pic>
        <p:nvPicPr>
          <p:cNvPr id="7" name="Image 0" descr="/mnt/data/a_wide_cinematic_photorealistic_composite_scene.png"/>
          <p:cNvPicPr>
            <a:picLocks noChangeAspect="1"/>
          </p:cNvPicPr>
          <p:nvPr/>
        </p:nvPicPr>
        <p:blipFill>
          <a:blip r:embed="rId3"/>
          <a:srcRect l="8901" r="8901"/>
          <a:stretch/>
        </p:blipFill>
        <p:spPr>
          <a:xfrm>
            <a:off x="6400800" y="1143000"/>
            <a:ext cx="5074920" cy="347472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822960" y="2697480"/>
            <a:ext cx="4800600" cy="2286000"/>
          </a:xfrm>
          <a:prstGeom prst="rect">
            <a:avLst/>
          </a:prstGeom>
          <a:solidFill>
            <a:srgbClr val="FFFFFF"/>
          </a:solidFill>
          <a:ln w="8890">
            <a:solidFill>
              <a:srgbClr val="CAD5E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23260" y="2697480"/>
            <a:ext cx="0" cy="2286000"/>
          </a:xfrm>
          <a:prstGeom prst="line">
            <a:avLst/>
          </a:prstGeom>
          <a:noFill/>
          <a:ln w="12700">
            <a:solidFill>
              <a:srgbClr val="CAD5E1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3840480"/>
            <a:ext cx="4800600" cy="0"/>
          </a:xfrm>
          <a:prstGeom prst="line">
            <a:avLst/>
          </a:prstGeom>
          <a:noFill/>
          <a:ln w="12700">
            <a:solidFill>
              <a:srgbClr val="CAD5E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60120" y="2825496"/>
            <a:ext cx="21259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C94B4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Фрагментація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960120" y="3127248"/>
            <a:ext cx="2125980" cy="7040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локальні кампанії без єдиного бренду</a:t>
            </a:r>
            <a:endParaRPr lang="en-US" sz="820" dirty="0"/>
          </a:p>
        </p:txBody>
      </p:sp>
      <p:sp>
        <p:nvSpPr>
          <p:cNvPr id="13" name="Text 10"/>
          <p:cNvSpPr/>
          <p:nvPr/>
        </p:nvSpPr>
        <p:spPr>
          <a:xfrm>
            <a:off x="3360420" y="2825496"/>
            <a:ext cx="21259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Glocal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3360420" y="3127248"/>
            <a:ext cx="2125980" cy="7040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єдина платформа, локальні меседжі</a:t>
            </a:r>
            <a:endParaRPr lang="en-US" sz="820" dirty="0"/>
          </a:p>
        </p:txBody>
      </p:sp>
      <p:sp>
        <p:nvSpPr>
          <p:cNvPr id="15" name="Text 12"/>
          <p:cNvSpPr/>
          <p:nvPr/>
        </p:nvSpPr>
        <p:spPr>
          <a:xfrm>
            <a:off x="960120" y="3968496"/>
            <a:ext cx="21259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Global only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960120" y="4270248"/>
            <a:ext cx="2125980" cy="7040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сильний бренд, але ризик культурної дистанції</a:t>
            </a:r>
            <a:endParaRPr lang="en-US" sz="820" dirty="0"/>
          </a:p>
        </p:txBody>
      </p:sp>
      <p:sp>
        <p:nvSpPr>
          <p:cNvPr id="17" name="Text 14"/>
          <p:cNvSpPr/>
          <p:nvPr/>
        </p:nvSpPr>
        <p:spPr>
          <a:xfrm>
            <a:off x="3360420" y="3968496"/>
            <a:ext cx="21259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E98B2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Оптимум</a:t>
            </a:r>
            <a:endParaRPr lang="en-US" sz="1100" dirty="0"/>
          </a:p>
        </p:txBody>
      </p:sp>
      <p:sp>
        <p:nvSpPr>
          <p:cNvPr id="18" name="Text 15"/>
          <p:cNvSpPr/>
          <p:nvPr/>
        </p:nvSpPr>
        <p:spPr>
          <a:xfrm>
            <a:off x="3360420" y="4270248"/>
            <a:ext cx="2125980" cy="7040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brand codes + локальні докази цінності</a:t>
            </a:r>
            <a:endParaRPr lang="en-US" sz="820" dirty="0"/>
          </a:p>
        </p:txBody>
      </p:sp>
      <p:sp>
        <p:nvSpPr>
          <p:cNvPr id="19" name="Shape 16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36</a:t>
            </a:r>
            <a:endParaRPr lang="en-US" sz="72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Конкурентна стратегія: Porter’s Five Forces у міжнародному маркетингу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4663440" y="2606040"/>
            <a:ext cx="2834640" cy="777240"/>
          </a:xfrm>
          <a:prstGeom prst="roundRect">
            <a:avLst>
              <a:gd name="adj" fmla="val 9412"/>
            </a:avLst>
          </a:prstGeom>
          <a:solidFill>
            <a:srgbClr val="0B1F3A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828032" y="2743200"/>
            <a:ext cx="25054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Галузева конкуренція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4828032" y="3108960"/>
            <a:ext cx="2505456" cy="1554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локальні та глобальні гравці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914400" y="2606040"/>
            <a:ext cx="2926080" cy="777240"/>
          </a:xfrm>
          <a:prstGeom prst="roundRect">
            <a:avLst>
              <a:gd name="adj" fmla="val 9412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78992" y="2743200"/>
            <a:ext cx="25968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Покупці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1078992" y="3108960"/>
            <a:ext cx="2596896" cy="1554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переговорна сила, звички, чутливість до ціни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8321040" y="2606040"/>
            <a:ext cx="2926080" cy="777240"/>
          </a:xfrm>
          <a:prstGeom prst="roundRect">
            <a:avLst>
              <a:gd name="adj" fmla="val 9412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485632" y="2743200"/>
            <a:ext cx="25968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Постачальники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8485632" y="3108960"/>
            <a:ext cx="2596896" cy="1554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доступ до ресурсів, каналів і даних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4663440" y="1234440"/>
            <a:ext cx="2834640" cy="777240"/>
          </a:xfrm>
          <a:prstGeom prst="roundRect">
            <a:avLst>
              <a:gd name="adj" fmla="val 9412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828032" y="1371600"/>
            <a:ext cx="25054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Нові входи</a:t>
            </a:r>
            <a:endParaRPr lang="en-US" sz="1250" dirty="0"/>
          </a:p>
        </p:txBody>
      </p:sp>
      <p:sp>
        <p:nvSpPr>
          <p:cNvPr id="17" name="Text 15"/>
          <p:cNvSpPr/>
          <p:nvPr/>
        </p:nvSpPr>
        <p:spPr>
          <a:xfrm>
            <a:off x="4828032" y="1737360"/>
            <a:ext cx="2505456" cy="1554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бар’єри входу, сертифікація, канали</a:t>
            </a:r>
            <a:endParaRPr lang="en-US" sz="1050" dirty="0"/>
          </a:p>
        </p:txBody>
      </p:sp>
      <p:sp>
        <p:nvSpPr>
          <p:cNvPr id="18" name="Shape 16"/>
          <p:cNvSpPr/>
          <p:nvPr/>
        </p:nvSpPr>
        <p:spPr>
          <a:xfrm>
            <a:off x="4663440" y="3977640"/>
            <a:ext cx="2834640" cy="777240"/>
          </a:xfrm>
          <a:prstGeom prst="roundRect">
            <a:avLst>
              <a:gd name="adj" fmla="val 9412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4828032" y="4114800"/>
            <a:ext cx="25054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Субститути</a:t>
            </a:r>
            <a:endParaRPr lang="en-US" sz="1250" dirty="0"/>
          </a:p>
        </p:txBody>
      </p:sp>
      <p:sp>
        <p:nvSpPr>
          <p:cNvPr id="20" name="Text 18"/>
          <p:cNvSpPr/>
          <p:nvPr/>
        </p:nvSpPr>
        <p:spPr>
          <a:xfrm>
            <a:off x="4828032" y="4480560"/>
            <a:ext cx="2505456" cy="1554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інші способи задоволення потреби</a:t>
            </a:r>
            <a:endParaRPr lang="en-US" sz="1050" dirty="0"/>
          </a:p>
        </p:txBody>
      </p:sp>
      <p:sp>
        <p:nvSpPr>
          <p:cNvPr id="21" name="Shape 19"/>
          <p:cNvSpPr/>
          <p:nvPr/>
        </p:nvSpPr>
        <p:spPr>
          <a:xfrm>
            <a:off x="3840480" y="2999232"/>
            <a:ext cx="731520" cy="0"/>
          </a:xfrm>
          <a:prstGeom prst="line">
            <a:avLst/>
          </a:prstGeom>
          <a:noFill/>
          <a:ln w="15240">
            <a:solidFill>
              <a:srgbClr val="0F5C8C"/>
            </a:solidFill>
            <a:prstDash val="solid"/>
            <a:tailEnd type="triangle"/>
          </a:ln>
        </p:spPr>
      </p:sp>
      <p:sp>
        <p:nvSpPr>
          <p:cNvPr id="22" name="Shape 20"/>
          <p:cNvSpPr/>
          <p:nvPr/>
        </p:nvSpPr>
        <p:spPr>
          <a:xfrm>
            <a:off x="7498080" y="2999232"/>
            <a:ext cx="731520" cy="0"/>
          </a:xfrm>
          <a:prstGeom prst="line">
            <a:avLst/>
          </a:prstGeom>
          <a:noFill/>
          <a:ln w="15240">
            <a:solidFill>
              <a:srgbClr val="E98B2A"/>
            </a:solidFill>
            <a:prstDash val="solid"/>
            <a:tailEnd type="triangle"/>
          </a:ln>
        </p:spPr>
      </p:sp>
      <p:sp>
        <p:nvSpPr>
          <p:cNvPr id="23" name="Shape 21"/>
          <p:cNvSpPr/>
          <p:nvPr/>
        </p:nvSpPr>
        <p:spPr>
          <a:xfrm>
            <a:off x="6080760" y="2057400"/>
            <a:ext cx="0" cy="502920"/>
          </a:xfrm>
          <a:prstGeom prst="line">
            <a:avLst/>
          </a:prstGeom>
          <a:noFill/>
          <a:ln w="15240">
            <a:solidFill>
              <a:srgbClr val="2D8A5B"/>
            </a:solidFill>
            <a:prstDash val="solid"/>
            <a:tailEnd type="triangle"/>
          </a:ln>
        </p:spPr>
      </p:sp>
      <p:sp>
        <p:nvSpPr>
          <p:cNvPr id="24" name="Shape 22"/>
          <p:cNvSpPr/>
          <p:nvPr/>
        </p:nvSpPr>
        <p:spPr>
          <a:xfrm>
            <a:off x="6080760" y="3429000"/>
            <a:ext cx="0" cy="502920"/>
          </a:xfrm>
          <a:prstGeom prst="line">
            <a:avLst/>
          </a:prstGeom>
          <a:noFill/>
          <a:ln w="15240">
            <a:solidFill>
              <a:srgbClr val="6153CC"/>
            </a:solidFill>
            <a:prstDash val="solid"/>
            <a:tailEnd type="triangle"/>
          </a:ln>
        </p:spPr>
      </p:sp>
      <p:sp>
        <p:nvSpPr>
          <p:cNvPr id="25" name="Shape 23"/>
          <p:cNvSpPr/>
          <p:nvPr/>
        </p:nvSpPr>
        <p:spPr>
          <a:xfrm>
            <a:off x="1463040" y="5120640"/>
            <a:ext cx="9144000" cy="594360"/>
          </a:xfrm>
          <a:prstGeom prst="roundRect">
            <a:avLst>
              <a:gd name="adj" fmla="val 15385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26" name="Shape 24"/>
          <p:cNvSpPr/>
          <p:nvPr/>
        </p:nvSpPr>
        <p:spPr>
          <a:xfrm>
            <a:off x="1463040" y="5120640"/>
            <a:ext cx="100584" cy="594360"/>
          </a:xfrm>
          <a:prstGeom prst="rect">
            <a:avLst/>
          </a:prstGeom>
          <a:solidFill>
            <a:srgbClr val="6153CC"/>
          </a:solidFill>
          <a:ln w="12700">
            <a:solidFill>
              <a:srgbClr val="6153CC">
                <a:alpha val="0"/>
              </a:srgbClr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1719072" y="5285232"/>
            <a:ext cx="8723376" cy="2651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“Позиціонування має відповідати не тільки споживачу, а й структурі конкуренції на ринку.”</a:t>
            </a:r>
            <a:endParaRPr lang="en-US" sz="1400" dirty="0"/>
          </a:p>
        </p:txBody>
      </p:sp>
      <p:sp>
        <p:nvSpPr>
          <p:cNvPr id="28" name="Shape 26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37</a:t>
            </a:r>
            <a:endParaRPr lang="en-US" sz="72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Соціальна відповідальність і сталість як фактор міжнародного маркетингу</a:t>
            </a:r>
            <a:endParaRPr lang="en-US" sz="2500" dirty="0"/>
          </a:p>
        </p:txBody>
      </p:sp>
      <p:pic>
        <p:nvPicPr>
          <p:cNvPr id="6" name="Image 0" descr="/mnt/data/a_wide_bright_cinematic_environmental_collage_sc.png"/>
          <p:cNvPicPr>
            <a:picLocks noChangeAspect="1"/>
          </p:cNvPicPr>
          <p:nvPr/>
        </p:nvPicPr>
        <p:blipFill>
          <a:blip r:embed="rId3"/>
          <a:srcRect t="9687" b="9687"/>
          <a:stretch/>
        </p:blipFill>
        <p:spPr>
          <a:xfrm>
            <a:off x="0" y="502920"/>
            <a:ext cx="12191695" cy="553212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0" y="502920"/>
            <a:ext cx="12191695" cy="5532120"/>
          </a:xfrm>
          <a:prstGeom prst="rect">
            <a:avLst/>
          </a:prstGeom>
          <a:solidFill>
            <a:srgbClr val="000000">
              <a:alpha val="5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77240" y="1234440"/>
            <a:ext cx="5943600" cy="59436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Сталість стала частиною очікуваної цінності бренду</a:t>
            </a:r>
            <a:endParaRPr lang="en-US" sz="2800" dirty="0"/>
          </a:p>
        </p:txBody>
      </p:sp>
      <p:sp>
        <p:nvSpPr>
          <p:cNvPr id="9" name="Shape 6"/>
          <p:cNvSpPr/>
          <p:nvPr/>
        </p:nvSpPr>
        <p:spPr>
          <a:xfrm>
            <a:off x="822960" y="2788920"/>
            <a:ext cx="246888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987552" y="292608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Environmental</a:t>
            </a:r>
            <a:endParaRPr lang="en-US" sz="1250" dirty="0"/>
          </a:p>
        </p:txBody>
      </p:sp>
      <p:sp>
        <p:nvSpPr>
          <p:cNvPr id="11" name="Text 8"/>
          <p:cNvSpPr/>
          <p:nvPr/>
        </p:nvSpPr>
        <p:spPr>
          <a:xfrm>
            <a:off x="987552" y="3291840"/>
            <a:ext cx="21396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екологічна упаковка, слід, ресурси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3611880" y="2788920"/>
            <a:ext cx="246888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3776472" y="292608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Social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3776472" y="3291840"/>
            <a:ext cx="21396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умови праці, інклюзія, локальні спільноти</a:t>
            </a:r>
            <a:endParaRPr lang="en-US" sz="1050" dirty="0"/>
          </a:p>
        </p:txBody>
      </p:sp>
      <p:sp>
        <p:nvSpPr>
          <p:cNvPr id="15" name="Shape 12"/>
          <p:cNvSpPr/>
          <p:nvPr/>
        </p:nvSpPr>
        <p:spPr>
          <a:xfrm>
            <a:off x="6400800" y="2788920"/>
            <a:ext cx="246888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6565392" y="2926080"/>
            <a:ext cx="213969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6153C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Governance</a:t>
            </a:r>
            <a:endParaRPr lang="en-US" sz="1250" dirty="0"/>
          </a:p>
        </p:txBody>
      </p:sp>
      <p:sp>
        <p:nvSpPr>
          <p:cNvPr id="17" name="Text 14"/>
          <p:cNvSpPr/>
          <p:nvPr/>
        </p:nvSpPr>
        <p:spPr>
          <a:xfrm>
            <a:off x="6565392" y="3291840"/>
            <a:ext cx="2139696" cy="3383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прозорість, етика, відповідальні claims</a:t>
            </a:r>
            <a:endParaRPr lang="en-US" sz="1050" dirty="0"/>
          </a:p>
        </p:txBody>
      </p:sp>
      <p:sp>
        <p:nvSpPr>
          <p:cNvPr id="18" name="Shape 15"/>
          <p:cNvSpPr/>
          <p:nvPr/>
        </p:nvSpPr>
        <p:spPr>
          <a:xfrm>
            <a:off x="914400" y="4800600"/>
            <a:ext cx="10332720" cy="594360"/>
          </a:xfrm>
          <a:prstGeom prst="roundRect">
            <a:avLst>
              <a:gd name="adj" fmla="val 15385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914400" y="4800600"/>
            <a:ext cx="100584" cy="594360"/>
          </a:xfrm>
          <a:prstGeom prst="rect">
            <a:avLst/>
          </a:prstGeom>
          <a:solidFill>
            <a:srgbClr val="2D8A5B"/>
          </a:solidFill>
          <a:ln w="12700">
            <a:solidFill>
              <a:srgbClr val="2D8A5B">
                <a:alpha val="0"/>
              </a:srgbClr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1170432" y="4965192"/>
            <a:ext cx="9912096" cy="2651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“Сталий маркетинг має бути доказовим: менше гасел — більше перевірюваних фактів.”</a:t>
            </a:r>
            <a:endParaRPr lang="en-US" sz="1400" dirty="0"/>
          </a:p>
        </p:txBody>
      </p:sp>
      <p:sp>
        <p:nvSpPr>
          <p:cNvPr id="21" name="Shape 18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38</a:t>
            </a:r>
            <a:endParaRPr lang="en-US" sz="72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AI у міжнародному маркетингу: від автоматизації до стратегічної переваги</a:t>
            </a:r>
            <a:endParaRPr lang="en-US" sz="2500" dirty="0"/>
          </a:p>
        </p:txBody>
      </p:sp>
      <p:pic>
        <p:nvPicPr>
          <p:cNvPr id="6" name="Image 0" descr="/mnt/data/a_wide_cinematic_high_tech_control_room_office.png"/>
          <p:cNvPicPr>
            <a:picLocks noChangeAspect="1"/>
          </p:cNvPicPr>
          <p:nvPr/>
        </p:nvPicPr>
        <p:blipFill>
          <a:blip r:embed="rId3"/>
          <a:srcRect l="13253" r="13253"/>
          <a:stretch/>
        </p:blipFill>
        <p:spPr>
          <a:xfrm>
            <a:off x="6400800" y="1097280"/>
            <a:ext cx="5074920" cy="388620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31520" y="1234440"/>
            <a:ext cx="5120640" cy="777240"/>
          </a:xfrm>
          <a:prstGeom prst="roundRect">
            <a:avLst>
              <a:gd name="adj" fmla="val 9412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96112" y="1371600"/>
            <a:ext cx="47914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6153C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AI не замінює маркетингову стратегію — він прискорює тестування, персоналізацію та аналіз.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731520" y="2331720"/>
            <a:ext cx="242316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96112" y="246888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Content</a:t>
            </a:r>
            <a:endParaRPr lang="en-US" sz="1250" dirty="0"/>
          </a:p>
        </p:txBody>
      </p:sp>
      <p:sp>
        <p:nvSpPr>
          <p:cNvPr id="11" name="Text 8"/>
          <p:cNvSpPr/>
          <p:nvPr/>
        </p:nvSpPr>
        <p:spPr>
          <a:xfrm>
            <a:off x="896112" y="283464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генерація варіантів креативів і локалізація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3429000" y="2331720"/>
            <a:ext cx="242316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3593592" y="246888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Targeting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3593592" y="283464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моделі схожих аудиторій і ймовірності покупки</a:t>
            </a:r>
            <a:endParaRPr lang="en-US" sz="1050" dirty="0"/>
          </a:p>
        </p:txBody>
      </p:sp>
      <p:sp>
        <p:nvSpPr>
          <p:cNvPr id="15" name="Shape 12"/>
          <p:cNvSpPr/>
          <p:nvPr/>
        </p:nvSpPr>
        <p:spPr>
          <a:xfrm>
            <a:off x="731520" y="3566160"/>
            <a:ext cx="242316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96112" y="370332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Analytics</a:t>
            </a:r>
            <a:endParaRPr lang="en-US" sz="1250" dirty="0"/>
          </a:p>
        </p:txBody>
      </p:sp>
      <p:sp>
        <p:nvSpPr>
          <p:cNvPr id="17" name="Text 14"/>
          <p:cNvSpPr/>
          <p:nvPr/>
        </p:nvSpPr>
        <p:spPr>
          <a:xfrm>
            <a:off x="896112" y="406908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прогноз попиту, churn, маркетинговий мікс</a:t>
            </a:r>
            <a:endParaRPr lang="en-US" sz="1050" dirty="0"/>
          </a:p>
        </p:txBody>
      </p:sp>
      <p:sp>
        <p:nvSpPr>
          <p:cNvPr id="18" name="Shape 15"/>
          <p:cNvSpPr/>
          <p:nvPr/>
        </p:nvSpPr>
        <p:spPr>
          <a:xfrm>
            <a:off x="3429000" y="3566160"/>
            <a:ext cx="242316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3593592" y="370332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Governance</a:t>
            </a:r>
            <a:endParaRPr lang="en-US" sz="1250" dirty="0"/>
          </a:p>
        </p:txBody>
      </p:sp>
      <p:sp>
        <p:nvSpPr>
          <p:cNvPr id="20" name="Text 17"/>
          <p:cNvSpPr/>
          <p:nvPr/>
        </p:nvSpPr>
        <p:spPr>
          <a:xfrm>
            <a:off x="3593592" y="4069080"/>
            <a:ext cx="2093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контроль bias, даних, приватності й брендової безпеки</a:t>
            </a:r>
            <a:endParaRPr lang="en-US" sz="1050" dirty="0"/>
          </a:p>
        </p:txBody>
      </p:sp>
      <p:sp>
        <p:nvSpPr>
          <p:cNvPr id="21" name="Text 18"/>
          <p:cNvSpPr/>
          <p:nvPr/>
        </p:nvSpPr>
        <p:spPr>
          <a:xfrm>
            <a:off x="530352" y="6327648"/>
            <a:ext cx="10789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7A869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Контекст тренду: dentsu Global Ad Spend Forecasts 2025 — алгоритмічна реклама та data-enabled media.</a:t>
            </a:r>
            <a:endParaRPr lang="en-US" sz="640" dirty="0"/>
          </a:p>
        </p:txBody>
      </p:sp>
      <p:sp>
        <p:nvSpPr>
          <p:cNvPr id="22" name="Shape 19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39</a:t>
            </a:r>
            <a:endParaRPr lang="en-US" sz="72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Міжнародний маркетинг: сутність поняття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40080" y="1234440"/>
            <a:ext cx="4937760" cy="11430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Міжнародний маркетинг — це процес планування, ціноутворення, просування та розповсюдження товарів і послуг на міжнародних ринках з урахуванням культурних, економічних і правових особливостей.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6126480" y="1188720"/>
            <a:ext cx="187452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291072" y="1325880"/>
            <a:ext cx="15453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07C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Дослідити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6291072" y="1691640"/>
            <a:ext cx="154533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потреби, попит, конкурентів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8229600" y="1188720"/>
            <a:ext cx="187452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394192" y="1325880"/>
            <a:ext cx="15453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E98B2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Адаптувати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8394192" y="1691640"/>
            <a:ext cx="154533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продукт, ціну, комунікацію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10332720" y="1188720"/>
            <a:ext cx="128016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497312" y="1325880"/>
            <a:ext cx="9509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6153C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Просунути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10497312" y="1691640"/>
            <a:ext cx="95097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канали та кампанії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7114032" y="2395728"/>
            <a:ext cx="0" cy="411480"/>
          </a:xfrm>
          <a:prstGeom prst="line">
            <a:avLst/>
          </a:prstGeom>
          <a:noFill/>
          <a:ln w="15240">
            <a:solidFill>
              <a:srgbClr val="007C7A"/>
            </a:solidFill>
            <a:prstDash val="solid"/>
            <a:tailEnd type="triangle"/>
          </a:ln>
        </p:spPr>
      </p:sp>
      <p:sp>
        <p:nvSpPr>
          <p:cNvPr id="17" name="Shape 15"/>
          <p:cNvSpPr/>
          <p:nvPr/>
        </p:nvSpPr>
        <p:spPr>
          <a:xfrm>
            <a:off x="9171432" y="2395728"/>
            <a:ext cx="0" cy="411480"/>
          </a:xfrm>
          <a:prstGeom prst="line">
            <a:avLst/>
          </a:prstGeom>
          <a:noFill/>
          <a:ln w="15240">
            <a:solidFill>
              <a:srgbClr val="E98B2A"/>
            </a:solidFill>
            <a:prstDash val="solid"/>
            <a:tailEnd type="triangle"/>
          </a:ln>
        </p:spPr>
      </p:sp>
      <p:sp>
        <p:nvSpPr>
          <p:cNvPr id="18" name="Shape 16"/>
          <p:cNvSpPr/>
          <p:nvPr/>
        </p:nvSpPr>
        <p:spPr>
          <a:xfrm>
            <a:off x="10972800" y="2395728"/>
            <a:ext cx="0" cy="411480"/>
          </a:xfrm>
          <a:prstGeom prst="line">
            <a:avLst/>
          </a:prstGeom>
          <a:noFill/>
          <a:ln w="15240">
            <a:solidFill>
              <a:srgbClr val="6153CC"/>
            </a:solidFill>
            <a:prstDash val="solid"/>
            <a:tailEnd type="triangle"/>
          </a:ln>
        </p:spPr>
      </p:sp>
      <p:sp>
        <p:nvSpPr>
          <p:cNvPr id="19" name="Shape 17"/>
          <p:cNvSpPr/>
          <p:nvPr/>
        </p:nvSpPr>
        <p:spPr>
          <a:xfrm>
            <a:off x="6035040" y="2971800"/>
            <a:ext cx="5577840" cy="1051560"/>
          </a:xfrm>
          <a:prstGeom prst="roundRect">
            <a:avLst>
              <a:gd name="adj" fmla="val 6957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199632" y="3108960"/>
            <a:ext cx="52486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2D8A5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Стратегічний результат</a:t>
            </a:r>
            <a:endParaRPr lang="en-US" sz="1250" dirty="0"/>
          </a:p>
        </p:txBody>
      </p:sp>
      <p:sp>
        <p:nvSpPr>
          <p:cNvPr id="21" name="Text 19"/>
          <p:cNvSpPr/>
          <p:nvPr/>
        </p:nvSpPr>
        <p:spPr>
          <a:xfrm>
            <a:off x="6199632" y="3474720"/>
            <a:ext cx="524865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Зростання бренду, конкурентна перевага, продажі та довгострокові відносини зі споживачем.</a:t>
            </a:r>
            <a:endParaRPr lang="en-US" sz="1050" dirty="0"/>
          </a:p>
        </p:txBody>
      </p:sp>
      <p:sp>
        <p:nvSpPr>
          <p:cNvPr id="22" name="Shape 20"/>
          <p:cNvSpPr/>
          <p:nvPr/>
        </p:nvSpPr>
        <p:spPr>
          <a:xfrm>
            <a:off x="640080" y="3794760"/>
            <a:ext cx="2331720" cy="1051560"/>
          </a:xfrm>
          <a:prstGeom prst="roundRect">
            <a:avLst>
              <a:gd name="adj" fmla="val 6957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804672" y="3931920"/>
            <a:ext cx="20025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Не лише реклама</a:t>
            </a:r>
            <a:endParaRPr lang="en-US" sz="1250" dirty="0"/>
          </a:p>
        </p:txBody>
      </p:sp>
      <p:sp>
        <p:nvSpPr>
          <p:cNvPr id="24" name="Text 22"/>
          <p:cNvSpPr/>
          <p:nvPr/>
        </p:nvSpPr>
        <p:spPr>
          <a:xfrm>
            <a:off x="804672" y="4297680"/>
            <a:ext cx="200253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Маркетинг охоплює дослідження, продукт, ціну, канали та сервіс.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3200400" y="3794760"/>
            <a:ext cx="2331720" cy="1051560"/>
          </a:xfrm>
          <a:prstGeom prst="roundRect">
            <a:avLst>
              <a:gd name="adj" fmla="val 6957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364992" y="3931920"/>
            <a:ext cx="200253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Не копіювання</a:t>
            </a:r>
            <a:endParaRPr lang="en-US" sz="1250" dirty="0"/>
          </a:p>
        </p:txBody>
      </p:sp>
      <p:sp>
        <p:nvSpPr>
          <p:cNvPr id="27" name="Text 25"/>
          <p:cNvSpPr/>
          <p:nvPr/>
        </p:nvSpPr>
        <p:spPr>
          <a:xfrm>
            <a:off x="3364992" y="4297680"/>
            <a:ext cx="200253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Механічний перенос локальної кампанії часто створює помилки.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530352" y="6327648"/>
            <a:ext cx="10789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7A869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Базове визначення та поняття: лекційний матеріал Теми 7.</a:t>
            </a:r>
            <a:endParaRPr lang="en-US" sz="640" dirty="0"/>
          </a:p>
        </p:txBody>
      </p:sp>
      <p:sp>
        <p:nvSpPr>
          <p:cNvPr id="29" name="Shape 27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72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Integrated campaign playbook: від market insight до brand growth</a:t>
            </a:r>
            <a:endParaRPr lang="en-US" sz="2500" dirty="0"/>
          </a:p>
        </p:txBody>
      </p:sp>
      <p:sp>
        <p:nvSpPr>
          <p:cNvPr id="6" name="Shape 4"/>
          <p:cNvSpPr/>
          <p:nvPr/>
        </p:nvSpPr>
        <p:spPr>
          <a:xfrm>
            <a:off x="594360" y="1325880"/>
            <a:ext cx="2062886" cy="1645920"/>
          </a:xfrm>
          <a:prstGeom prst="roundRect">
            <a:avLst>
              <a:gd name="adj" fmla="val 4444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04088" y="143560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704088" y="1764792"/>
            <a:ext cx="184343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Insight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704088" y="2185416"/>
            <a:ext cx="1843430" cy="6858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дослідження ринку, культури, конкуренції</a:t>
            </a:r>
            <a:endParaRPr lang="en-US" sz="830" dirty="0"/>
          </a:p>
        </p:txBody>
      </p:sp>
      <p:sp>
        <p:nvSpPr>
          <p:cNvPr id="10" name="Shape 8"/>
          <p:cNvSpPr/>
          <p:nvPr/>
        </p:nvSpPr>
        <p:spPr>
          <a:xfrm>
            <a:off x="2684678" y="2148840"/>
            <a:ext cx="109728" cy="0"/>
          </a:xfrm>
          <a:prstGeom prst="line">
            <a:avLst/>
          </a:prstGeom>
          <a:noFill/>
          <a:ln w="15240">
            <a:solidFill>
              <a:srgbClr val="0F5C8C"/>
            </a:solidFill>
            <a:prstDash val="solid"/>
            <a:headEnd type="none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2821838" y="1325880"/>
            <a:ext cx="2062886" cy="1645920"/>
          </a:xfrm>
          <a:prstGeom prst="roundRect">
            <a:avLst>
              <a:gd name="adj" fmla="val 4444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2931566" y="143560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2931566" y="1764792"/>
            <a:ext cx="184343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Strategy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2931566" y="2185416"/>
            <a:ext cx="1843430" cy="6858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STP, позиціонування, 4P/7P</a:t>
            </a:r>
            <a:endParaRPr lang="en-US" sz="830" dirty="0"/>
          </a:p>
        </p:txBody>
      </p:sp>
      <p:sp>
        <p:nvSpPr>
          <p:cNvPr id="15" name="Shape 13"/>
          <p:cNvSpPr/>
          <p:nvPr/>
        </p:nvSpPr>
        <p:spPr>
          <a:xfrm>
            <a:off x="4912157" y="2148840"/>
            <a:ext cx="109728" cy="0"/>
          </a:xfrm>
          <a:prstGeom prst="line">
            <a:avLst/>
          </a:prstGeom>
          <a:noFill/>
          <a:ln w="15240">
            <a:solidFill>
              <a:srgbClr val="0F5C8C"/>
            </a:solidFill>
            <a:prstDash val="solid"/>
            <a:headEnd type="none"/>
            <a:tailEnd type="triangle"/>
          </a:ln>
        </p:spPr>
      </p:sp>
      <p:sp>
        <p:nvSpPr>
          <p:cNvPr id="16" name="Shape 14"/>
          <p:cNvSpPr/>
          <p:nvPr/>
        </p:nvSpPr>
        <p:spPr>
          <a:xfrm>
            <a:off x="5049317" y="1325880"/>
            <a:ext cx="2062886" cy="1645920"/>
          </a:xfrm>
          <a:prstGeom prst="roundRect">
            <a:avLst>
              <a:gd name="adj" fmla="val 4444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5159045" y="143560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5159045" y="1764792"/>
            <a:ext cx="184343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Localization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5159045" y="2185416"/>
            <a:ext cx="1843430" cy="6858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мова, упаковка, докази, канали</a:t>
            </a:r>
            <a:endParaRPr lang="en-US" sz="830" dirty="0"/>
          </a:p>
        </p:txBody>
      </p:sp>
      <p:sp>
        <p:nvSpPr>
          <p:cNvPr id="20" name="Shape 18"/>
          <p:cNvSpPr/>
          <p:nvPr/>
        </p:nvSpPr>
        <p:spPr>
          <a:xfrm>
            <a:off x="7139635" y="2148840"/>
            <a:ext cx="109728" cy="0"/>
          </a:xfrm>
          <a:prstGeom prst="line">
            <a:avLst/>
          </a:prstGeom>
          <a:noFill/>
          <a:ln w="15240">
            <a:solidFill>
              <a:srgbClr val="0F5C8C"/>
            </a:solidFill>
            <a:prstDash val="solid"/>
            <a:headEnd type="none"/>
            <a:tailEnd type="triangle"/>
          </a:ln>
        </p:spPr>
      </p:sp>
      <p:sp>
        <p:nvSpPr>
          <p:cNvPr id="21" name="Shape 19"/>
          <p:cNvSpPr/>
          <p:nvPr/>
        </p:nvSpPr>
        <p:spPr>
          <a:xfrm>
            <a:off x="7276795" y="1325880"/>
            <a:ext cx="2062886" cy="1645920"/>
          </a:xfrm>
          <a:prstGeom prst="roundRect">
            <a:avLst>
              <a:gd name="adj" fmla="val 4444"/>
            </a:avLst>
          </a:prstGeom>
          <a:solidFill>
            <a:srgbClr val="EAF4FB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386523" y="143560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7386523" y="1764792"/>
            <a:ext cx="184343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Activation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7386523" y="2185416"/>
            <a:ext cx="1843430" cy="6858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PR, digital, marketplace, influencer, loyalty</a:t>
            </a:r>
            <a:endParaRPr lang="en-US" sz="830" dirty="0"/>
          </a:p>
        </p:txBody>
      </p:sp>
      <p:sp>
        <p:nvSpPr>
          <p:cNvPr id="25" name="Shape 23"/>
          <p:cNvSpPr/>
          <p:nvPr/>
        </p:nvSpPr>
        <p:spPr>
          <a:xfrm>
            <a:off x="9367114" y="2148840"/>
            <a:ext cx="109728" cy="0"/>
          </a:xfrm>
          <a:prstGeom prst="line">
            <a:avLst/>
          </a:prstGeom>
          <a:noFill/>
          <a:ln w="15240">
            <a:solidFill>
              <a:srgbClr val="0F5C8C"/>
            </a:solidFill>
            <a:prstDash val="solid"/>
            <a:headEnd type="none"/>
            <a:tailEnd type="triangle"/>
          </a:ln>
        </p:spPr>
      </p:sp>
      <p:sp>
        <p:nvSpPr>
          <p:cNvPr id="26" name="Shape 24"/>
          <p:cNvSpPr/>
          <p:nvPr/>
        </p:nvSpPr>
        <p:spPr>
          <a:xfrm>
            <a:off x="9504274" y="1325880"/>
            <a:ext cx="2062886" cy="1645920"/>
          </a:xfrm>
          <a:prstGeom prst="roundRect">
            <a:avLst>
              <a:gd name="adj" fmla="val 4444"/>
            </a:avLst>
          </a:prstGeom>
          <a:solidFill>
            <a:srgbClr val="FFFFFF"/>
          </a:solidFill>
          <a:ln w="8890">
            <a:solidFill>
              <a:srgbClr val="D0D7E2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9614002" y="1435608"/>
            <a:ext cx="256032" cy="256032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</a:t>
            </a:r>
            <a:endParaRPr lang="en-US" sz="1000" dirty="0"/>
          </a:p>
        </p:txBody>
      </p:sp>
      <p:sp>
        <p:nvSpPr>
          <p:cNvPr id="28" name="Text 26"/>
          <p:cNvSpPr/>
          <p:nvPr/>
        </p:nvSpPr>
        <p:spPr>
          <a:xfrm>
            <a:off x="9614002" y="1764792"/>
            <a:ext cx="184343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Measurement</a:t>
            </a:r>
            <a:endParaRPr lang="en-US" sz="1050" dirty="0"/>
          </a:p>
        </p:txBody>
      </p:sp>
      <p:sp>
        <p:nvSpPr>
          <p:cNvPr id="29" name="Text 27"/>
          <p:cNvSpPr/>
          <p:nvPr/>
        </p:nvSpPr>
        <p:spPr>
          <a:xfrm>
            <a:off x="9614002" y="2185416"/>
            <a:ext cx="1843430" cy="6858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KPI, ROAS, CAC, LTV, brand lift</a:t>
            </a:r>
            <a:endParaRPr lang="en-US" sz="830" dirty="0"/>
          </a:p>
        </p:txBody>
      </p:sp>
      <p:sp>
        <p:nvSpPr>
          <p:cNvPr id="30" name="Shape 28"/>
          <p:cNvSpPr/>
          <p:nvPr/>
        </p:nvSpPr>
        <p:spPr>
          <a:xfrm>
            <a:off x="777240" y="3749040"/>
            <a:ext cx="3429000" cy="914400"/>
          </a:xfrm>
          <a:prstGeom prst="roundRect">
            <a:avLst>
              <a:gd name="adj" fmla="val 8000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941832" y="3886200"/>
            <a:ext cx="30998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Команда</a:t>
            </a:r>
            <a:endParaRPr lang="en-US" sz="1250" dirty="0"/>
          </a:p>
        </p:txBody>
      </p:sp>
      <p:sp>
        <p:nvSpPr>
          <p:cNvPr id="32" name="Text 30"/>
          <p:cNvSpPr/>
          <p:nvPr/>
        </p:nvSpPr>
        <p:spPr>
          <a:xfrm>
            <a:off x="941832" y="4251960"/>
            <a:ext cx="30998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маркетинг + продажі + логістика + юристи + фінанси</a:t>
            </a:r>
            <a:endParaRPr lang="en-US" sz="1050" dirty="0"/>
          </a:p>
        </p:txBody>
      </p:sp>
      <p:sp>
        <p:nvSpPr>
          <p:cNvPr id="33" name="Shape 31"/>
          <p:cNvSpPr/>
          <p:nvPr/>
        </p:nvSpPr>
        <p:spPr>
          <a:xfrm>
            <a:off x="4434840" y="3749040"/>
            <a:ext cx="3429000" cy="914400"/>
          </a:xfrm>
          <a:prstGeom prst="roundRect">
            <a:avLst>
              <a:gd name="adj" fmla="val 8000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4599432" y="3886200"/>
            <a:ext cx="30998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Документи</a:t>
            </a:r>
            <a:endParaRPr lang="en-US" sz="1250" dirty="0"/>
          </a:p>
        </p:txBody>
      </p:sp>
      <p:sp>
        <p:nvSpPr>
          <p:cNvPr id="35" name="Text 33"/>
          <p:cNvSpPr/>
          <p:nvPr/>
        </p:nvSpPr>
        <p:spPr>
          <a:xfrm>
            <a:off x="4599432" y="4251960"/>
            <a:ext cx="30998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креативний бриф, медіаплан, локалізаційний гайд, KPI-dashboard</a:t>
            </a:r>
            <a:endParaRPr lang="en-US" sz="1050" dirty="0"/>
          </a:p>
        </p:txBody>
      </p:sp>
      <p:sp>
        <p:nvSpPr>
          <p:cNvPr id="36" name="Shape 34"/>
          <p:cNvSpPr/>
          <p:nvPr/>
        </p:nvSpPr>
        <p:spPr>
          <a:xfrm>
            <a:off x="8092440" y="3749040"/>
            <a:ext cx="3429000" cy="914400"/>
          </a:xfrm>
          <a:prstGeom prst="roundRect">
            <a:avLst>
              <a:gd name="adj" fmla="val 8000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8257032" y="3886200"/>
            <a:ext cx="30998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Ритм управління</a:t>
            </a:r>
            <a:endParaRPr lang="en-US" sz="1250" dirty="0"/>
          </a:p>
        </p:txBody>
      </p:sp>
      <p:sp>
        <p:nvSpPr>
          <p:cNvPr id="38" name="Text 36"/>
          <p:cNvSpPr/>
          <p:nvPr/>
        </p:nvSpPr>
        <p:spPr>
          <a:xfrm>
            <a:off x="8257032" y="4251960"/>
            <a:ext cx="309981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щотижневе тестування, місячний аналіз, квартальна корекція стратегії</a:t>
            </a:r>
            <a:endParaRPr lang="en-US" sz="1050" dirty="0"/>
          </a:p>
        </p:txBody>
      </p:sp>
      <p:sp>
        <p:nvSpPr>
          <p:cNvPr id="39" name="Shape 37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40</a:t>
            </a:r>
            <a:endParaRPr lang="en-US" sz="72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10 правил міжнародного маркетингу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85800" y="1207008"/>
            <a:ext cx="320040" cy="228600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1143000" y="1143000"/>
            <a:ext cx="48920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Не переносити локальну кампанію без дослідження</a:t>
            </a:r>
            <a:endParaRPr lang="en-US" sz="1220" dirty="0"/>
          </a:p>
        </p:txBody>
      </p:sp>
      <p:sp>
        <p:nvSpPr>
          <p:cNvPr id="8" name="Text 6"/>
          <p:cNvSpPr/>
          <p:nvPr/>
        </p:nvSpPr>
        <p:spPr>
          <a:xfrm>
            <a:off x="685800" y="2148840"/>
            <a:ext cx="320040" cy="228600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1143000" y="2084832"/>
            <a:ext cx="48920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Стандартизувати брендове ядро, адаптувати контакт зі споживачем</a:t>
            </a:r>
            <a:endParaRPr lang="en-US" sz="1220" dirty="0"/>
          </a:p>
        </p:txBody>
      </p:sp>
      <p:sp>
        <p:nvSpPr>
          <p:cNvPr id="10" name="Text 8"/>
          <p:cNvSpPr/>
          <p:nvPr/>
        </p:nvSpPr>
        <p:spPr>
          <a:xfrm>
            <a:off x="685800" y="3090672"/>
            <a:ext cx="320040" cy="228600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1143000" y="3026664"/>
            <a:ext cx="48920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Тестувати назву, колір, упаковку і слоган</a:t>
            </a:r>
            <a:endParaRPr lang="en-US" sz="1220" dirty="0"/>
          </a:p>
        </p:txBody>
      </p:sp>
      <p:sp>
        <p:nvSpPr>
          <p:cNvPr id="12" name="Text 10"/>
          <p:cNvSpPr/>
          <p:nvPr/>
        </p:nvSpPr>
        <p:spPr>
          <a:xfrm>
            <a:off x="685800" y="4032504"/>
            <a:ext cx="320040" cy="228600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1143000" y="3968496"/>
            <a:ext cx="48920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Моделювати ціну з урахуванням кордону та каналу</a:t>
            </a:r>
            <a:endParaRPr lang="en-US" sz="1220" dirty="0"/>
          </a:p>
        </p:txBody>
      </p:sp>
      <p:sp>
        <p:nvSpPr>
          <p:cNvPr id="14" name="Text 12"/>
          <p:cNvSpPr/>
          <p:nvPr/>
        </p:nvSpPr>
        <p:spPr>
          <a:xfrm>
            <a:off x="685800" y="4974336"/>
            <a:ext cx="320040" cy="228600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1143000" y="4910328"/>
            <a:ext cx="48920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Будувати довіру через докази, а не лише емоцію</a:t>
            </a:r>
            <a:endParaRPr lang="en-US" sz="1220" dirty="0"/>
          </a:p>
        </p:txBody>
      </p:sp>
      <p:sp>
        <p:nvSpPr>
          <p:cNvPr id="16" name="Text 14"/>
          <p:cNvSpPr/>
          <p:nvPr/>
        </p:nvSpPr>
        <p:spPr>
          <a:xfrm>
            <a:off x="6263640" y="1207008"/>
            <a:ext cx="320040" cy="228600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6</a:t>
            </a:r>
            <a:endParaRPr lang="en-US" sz="900" dirty="0"/>
          </a:p>
        </p:txBody>
      </p:sp>
      <p:sp>
        <p:nvSpPr>
          <p:cNvPr id="17" name="Text 15"/>
          <p:cNvSpPr/>
          <p:nvPr/>
        </p:nvSpPr>
        <p:spPr>
          <a:xfrm>
            <a:off x="6720840" y="1143000"/>
            <a:ext cx="48920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Обирати канали за поведінкою споживача, а не модою</a:t>
            </a:r>
            <a:endParaRPr lang="en-US" sz="1220" dirty="0"/>
          </a:p>
        </p:txBody>
      </p:sp>
      <p:sp>
        <p:nvSpPr>
          <p:cNvPr id="18" name="Text 16"/>
          <p:cNvSpPr/>
          <p:nvPr/>
        </p:nvSpPr>
        <p:spPr>
          <a:xfrm>
            <a:off x="6263640" y="2148840"/>
            <a:ext cx="320040" cy="228600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7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6720840" y="2084832"/>
            <a:ext cx="48920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Поєднувати PR, digital, marketplace і лояльність</a:t>
            </a:r>
            <a:endParaRPr lang="en-US" sz="1220" dirty="0"/>
          </a:p>
        </p:txBody>
      </p:sp>
      <p:sp>
        <p:nvSpPr>
          <p:cNvPr id="20" name="Text 18"/>
          <p:cNvSpPr/>
          <p:nvPr/>
        </p:nvSpPr>
        <p:spPr>
          <a:xfrm>
            <a:off x="6263640" y="3090672"/>
            <a:ext cx="320040" cy="228600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8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6720840" y="3026664"/>
            <a:ext cx="48920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Захищати дані та не переходити етичні межі</a:t>
            </a:r>
            <a:endParaRPr lang="en-US" sz="1220" dirty="0"/>
          </a:p>
        </p:txBody>
      </p:sp>
      <p:sp>
        <p:nvSpPr>
          <p:cNvPr id="22" name="Text 20"/>
          <p:cNvSpPr/>
          <p:nvPr/>
        </p:nvSpPr>
        <p:spPr>
          <a:xfrm>
            <a:off x="6263640" y="4032504"/>
            <a:ext cx="320040" cy="228600"/>
          </a:xfrm>
          <a:prstGeom prst="rect">
            <a:avLst/>
          </a:prstGeom>
          <a:solidFill>
            <a:srgbClr val="E98B2A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9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6720840" y="3968496"/>
            <a:ext cx="48920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Вимірювати не тільки охоплення, а й конверсію та лояльність</a:t>
            </a:r>
            <a:endParaRPr lang="en-US" sz="1220" dirty="0"/>
          </a:p>
        </p:txBody>
      </p:sp>
      <p:sp>
        <p:nvSpPr>
          <p:cNvPr id="24" name="Text 22"/>
          <p:cNvSpPr/>
          <p:nvPr/>
        </p:nvSpPr>
        <p:spPr>
          <a:xfrm>
            <a:off x="6263640" y="4974336"/>
            <a:ext cx="320040" cy="228600"/>
          </a:xfrm>
          <a:prstGeom prst="rect">
            <a:avLst/>
          </a:prstGeom>
          <a:solidFill>
            <a:srgbClr val="0F5C8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</a:t>
            </a:r>
            <a:endParaRPr lang="en-US" sz="900" dirty="0"/>
          </a:p>
        </p:txBody>
      </p:sp>
      <p:sp>
        <p:nvSpPr>
          <p:cNvPr id="25" name="Text 23"/>
          <p:cNvSpPr/>
          <p:nvPr/>
        </p:nvSpPr>
        <p:spPr>
          <a:xfrm>
            <a:off x="6720840" y="4910328"/>
            <a:ext cx="48920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2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Вчитися швидко: тестувати, аналізувати, адаптуватися</a:t>
            </a:r>
            <a:endParaRPr lang="en-US" sz="1220" dirty="0"/>
          </a:p>
        </p:txBody>
      </p:sp>
      <p:sp>
        <p:nvSpPr>
          <p:cNvPr id="26" name="Shape 24"/>
          <p:cNvSpPr/>
          <p:nvPr/>
        </p:nvSpPr>
        <p:spPr>
          <a:xfrm>
            <a:off x="1325880" y="5623560"/>
            <a:ext cx="9601200" cy="457200"/>
          </a:xfrm>
          <a:prstGeom prst="roundRect">
            <a:avLst>
              <a:gd name="adj" fmla="val 20000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27" name="Shape 25"/>
          <p:cNvSpPr/>
          <p:nvPr/>
        </p:nvSpPr>
        <p:spPr>
          <a:xfrm>
            <a:off x="1325880" y="5623560"/>
            <a:ext cx="100584" cy="457200"/>
          </a:xfrm>
          <a:prstGeom prst="rect">
            <a:avLst/>
          </a:prstGeom>
          <a:solidFill>
            <a:srgbClr val="007C7A"/>
          </a:solidFill>
          <a:ln w="12700">
            <a:solidFill>
              <a:srgbClr val="007C7A">
                <a:alpha val="0"/>
              </a:srgbClr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1581912" y="5788152"/>
            <a:ext cx="9180576" cy="12801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“Міжнародний маркетинг — це дисципліна поваги до відмінностей, підкріплена даними й системним управлінням.”</a:t>
            </a:r>
            <a:endParaRPr lang="en-US" sz="1400" dirty="0"/>
          </a:p>
        </p:txBody>
      </p:sp>
      <p:sp>
        <p:nvSpPr>
          <p:cNvPr id="29" name="Shape 27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41</a:t>
            </a:r>
            <a:endParaRPr lang="en-US" sz="72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0B1F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85800" y="777240"/>
            <a:ext cx="6126480" cy="59436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Питання для дискусії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822960" y="1737360"/>
            <a:ext cx="320040" cy="256032"/>
          </a:xfrm>
          <a:prstGeom prst="rect">
            <a:avLst/>
          </a:prstGeom>
          <a:solidFill>
            <a:srgbClr val="A8DAD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1234440" y="1700784"/>
            <a:ext cx="8046720" cy="3200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E6F2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Чи можна створити один глобальний маркетинговий меседж для всіх ринків?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822960" y="2331720"/>
            <a:ext cx="320040" cy="256032"/>
          </a:xfrm>
          <a:prstGeom prst="rect">
            <a:avLst/>
          </a:prstGeom>
          <a:solidFill>
            <a:srgbClr val="A8DAD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1234440" y="2295144"/>
            <a:ext cx="8046720" cy="3200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E6F2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Які елементи продукту можна стандартизувати, а які потрібно локалізувати?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822960" y="2926080"/>
            <a:ext cx="320040" cy="256032"/>
          </a:xfrm>
          <a:prstGeom prst="rect">
            <a:avLst/>
          </a:prstGeom>
          <a:solidFill>
            <a:srgbClr val="A8DAD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234440" y="2889504"/>
            <a:ext cx="8046720" cy="3200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E6F2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Як зрозуміти, що інфлюенсер справді впливає на продажі, а не лише дає охоплення?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822960" y="3520440"/>
            <a:ext cx="320040" cy="256032"/>
          </a:xfrm>
          <a:prstGeom prst="rect">
            <a:avLst/>
          </a:prstGeom>
          <a:solidFill>
            <a:srgbClr val="A8DAD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1234440" y="3483864"/>
            <a:ext cx="8046720" cy="3200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E6F2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Які KPI варто вважати головними при виході бренду на новий ринок?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822960" y="4114800"/>
            <a:ext cx="320040" cy="256032"/>
          </a:xfrm>
          <a:prstGeom prst="rect">
            <a:avLst/>
          </a:prstGeom>
          <a:solidFill>
            <a:srgbClr val="A8DADC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1234440" y="4078224"/>
            <a:ext cx="8046720" cy="3200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E6F2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Як уникнути greenwashing у міжнародній комунікації?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822960" y="5074920"/>
            <a:ext cx="10424160" cy="786384"/>
          </a:xfrm>
          <a:prstGeom prst="roundRect">
            <a:avLst>
              <a:gd name="adj" fmla="val 11628"/>
            </a:avLst>
          </a:prstGeom>
          <a:solidFill>
            <a:srgbClr val="FFFFFF">
              <a:alpha val="8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960120" y="5285232"/>
            <a:ext cx="10149840" cy="32918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950" dirty="0">
                <a:solidFill>
                  <a:srgbClr val="D6E7F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Джерела: лекційний матеріал Теми 7; DataReportal Digital 2025; dentsu Global Ad Spend Forecasts 2025; GSMA Mobile Economy / Mobile Internet Connectivity 2025.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822960" y="6080760"/>
            <a:ext cx="3840480" cy="41148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Дякую за увагу</a:t>
            </a:r>
            <a:endParaRPr lang="en-US" sz="2400" dirty="0"/>
          </a:p>
        </p:txBody>
      </p:sp>
      <p:sp>
        <p:nvSpPr>
          <p:cNvPr id="17" name="Shape 15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42</a:t>
            </a:r>
            <a:endParaRPr lang="en-US" sz="72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Таблиця 7.1. Основні завдання міжнародного маркетингу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548640" y="1188720"/>
            <a:ext cx="224028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Завдання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2788920" y="1188720"/>
            <a:ext cx="461772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Що означає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406640" y="1188720"/>
            <a:ext cx="425196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Навіщо компанії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548640" y="1645920"/>
            <a:ext cx="2240280" cy="68580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Дослідження ринків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2788920" y="1645920"/>
            <a:ext cx="4617720" cy="68580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Вивчення потреб і переваг споживачів у різних країнах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7406640" y="1645920"/>
            <a:ext cx="4251960" cy="68580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Вибір перспективних ринків і сегментів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548640" y="2331720"/>
            <a:ext cx="2240280" cy="77724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Адаптація продукції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2788920" y="2331720"/>
            <a:ext cx="4617720" cy="77724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Підлаштування товарів під культуру, норми й купівельну спроможність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7406640" y="2331720"/>
            <a:ext cx="4251960" cy="77724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Зростання попиту та зменшення ризику відторгнення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548640" y="3108960"/>
            <a:ext cx="2240280" cy="68580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Ціноутворення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2788920" y="3108960"/>
            <a:ext cx="4617720" cy="68580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Визначення ціни з урахуванням конкурентів, витрат і сприйняття цінності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7406640" y="3108960"/>
            <a:ext cx="4251960" cy="68580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Баланс маржі та доступності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548640" y="3794760"/>
            <a:ext cx="2240280" cy="68580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Просування продукту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2788920" y="3794760"/>
            <a:ext cx="4617720" cy="68580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Реклама, PR, digital, SMM, маркетплейси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7406640" y="3794760"/>
            <a:ext cx="4251960" cy="68580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Впізнаваність і стимулювання продажів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548640" y="4480560"/>
            <a:ext cx="2240280" cy="68580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Будівництво бренду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2788920" y="4480560"/>
            <a:ext cx="4617720" cy="68580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Формування міжнародного іміджу й довіри</a:t>
            </a:r>
            <a:endParaRPr lang="en-US" sz="1200" dirty="0"/>
          </a:p>
        </p:txBody>
      </p:sp>
      <p:sp>
        <p:nvSpPr>
          <p:cNvPr id="23" name="Text 21"/>
          <p:cNvSpPr/>
          <p:nvPr/>
        </p:nvSpPr>
        <p:spPr>
          <a:xfrm>
            <a:off x="7406640" y="4480560"/>
            <a:ext cx="4251960" cy="685800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Перевага в довгостроковій конкуренції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530352" y="6327648"/>
            <a:ext cx="10789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7A869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Складено за Таблицею 7.1 лекційного матеріалу.</a:t>
            </a:r>
            <a:endParaRPr lang="en-US" sz="640" dirty="0"/>
          </a:p>
        </p:txBody>
      </p:sp>
      <p:sp>
        <p:nvSpPr>
          <p:cNvPr id="25" name="Shape 23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72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Внутрішній vs міжнародний маркетинг: зростання складності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40080" y="1234440"/>
            <a:ext cx="5029200" cy="10515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Внутрішній маркетинг працює в межах одного нормативного, культурного та економічного середовища. Міжнародний маркетинг — це множина ринків, де змінюються мова, споживчі мотиви, конкуренція, логістика, ціна і право.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6035040" y="1143000"/>
            <a:ext cx="5212080" cy="3566160"/>
          </a:xfrm>
          <a:prstGeom prst="rect">
            <a:avLst/>
          </a:prstGeom>
          <a:solidFill>
            <a:srgbClr val="FFFFFF"/>
          </a:solidFill>
          <a:ln w="8890">
            <a:solidFill>
              <a:srgbClr val="CAD5E1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641080" y="1143000"/>
            <a:ext cx="0" cy="3566160"/>
          </a:xfrm>
          <a:prstGeom prst="line">
            <a:avLst/>
          </a:prstGeom>
          <a:noFill/>
          <a:ln w="12700">
            <a:solidFill>
              <a:srgbClr val="CAD5E1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6035040" y="2926080"/>
            <a:ext cx="5212080" cy="0"/>
          </a:xfrm>
          <a:prstGeom prst="line">
            <a:avLst/>
          </a:prstGeom>
          <a:noFill/>
          <a:ln w="12700">
            <a:solidFill>
              <a:srgbClr val="CAD5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172200" y="1271016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Локальний фокус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6172200" y="1572768"/>
            <a:ext cx="2331720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Один ринок, один набір правил, стандартизовані кампанії.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8778240" y="1271016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07C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Експортний маркетинг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8778240" y="1572768"/>
            <a:ext cx="2331720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Перші іноземні ринки, часткова адаптація комунікацій і каналів.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6172200" y="3054096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E98B2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Мультинаціональний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6172200" y="3355848"/>
            <a:ext cx="2331720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Кожен ринок має власну стратегію, команду й бюджет.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8778240" y="3054096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6153C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Глобально-локальний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8778240" y="3355848"/>
            <a:ext cx="2331720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Єдиний бренд + локальна цінність, дані, швидке тестування.</a:t>
            </a:r>
            <a:endParaRPr lang="en-US" sz="1400" dirty="0"/>
          </a:p>
        </p:txBody>
      </p:sp>
      <p:sp>
        <p:nvSpPr>
          <p:cNvPr id="18" name="Shape 16"/>
          <p:cNvSpPr/>
          <p:nvPr/>
        </p:nvSpPr>
        <p:spPr>
          <a:xfrm>
            <a:off x="822960" y="4572000"/>
            <a:ext cx="4754880" cy="685800"/>
          </a:xfrm>
          <a:prstGeom prst="roundRect">
            <a:avLst>
              <a:gd name="adj" fmla="val 13333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822960" y="4572000"/>
            <a:ext cx="100584" cy="685800"/>
          </a:xfrm>
          <a:prstGeom prst="rect">
            <a:avLst/>
          </a:prstGeom>
          <a:solidFill>
            <a:srgbClr val="E98B2A"/>
          </a:solidFill>
          <a:ln w="12700">
            <a:solidFill>
              <a:srgbClr val="E98B2A">
                <a:alpha val="0"/>
              </a:srgbClr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078992" y="4736592"/>
            <a:ext cx="4334256" cy="35661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“Чим більше країн — тим менше працює інтуїція і тим більше потрібні дані.”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06</a:t>
            </a:r>
            <a:endParaRPr lang="en-US" sz="72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Таблиця 7.2. Відмінності між внутрішнім і міжнародним маркетингом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685800" y="1143000"/>
            <a:ext cx="182880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Критерій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2514600" y="1143000"/>
            <a:ext cx="406908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Внутрішній маркетинг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583680" y="1143000"/>
            <a:ext cx="4937760" cy="457200"/>
          </a:xfrm>
          <a:prstGeom prst="rect">
            <a:avLst/>
          </a:prstGeom>
          <a:solidFill>
            <a:srgbClr val="0B1F3A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Міжнародний маркетинг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685800" y="1600200"/>
            <a:ext cx="182880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Масштаб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2514600" y="1600200"/>
            <a:ext cx="406908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Один національний ринок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6583680" y="1600200"/>
            <a:ext cx="493776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Кілька країн і регіонів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685800" y="2167128"/>
            <a:ext cx="1828800" cy="64008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Продукт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2514600" y="2167128"/>
            <a:ext cx="4069080" cy="64008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Один стандарт продукту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6583680" y="2167128"/>
            <a:ext cx="4937760" cy="64008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Адаптація до культур і вимог ринку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685800" y="2807208"/>
            <a:ext cx="1828800" cy="713232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Ціна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2514600" y="2807208"/>
            <a:ext cx="4069080" cy="713232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Національні фактори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6583680" y="2807208"/>
            <a:ext cx="4937760" cy="713232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Валюти, мита, конкуренти, купівельна спроможність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685800" y="3520440"/>
            <a:ext cx="1828800" cy="64008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Логістика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2514600" y="3520440"/>
            <a:ext cx="4069080" cy="64008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Внутрішня дистрибуція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6583680" y="3520440"/>
            <a:ext cx="4937760" cy="640080"/>
          </a:xfrm>
          <a:prstGeom prst="rect">
            <a:avLst/>
          </a:prstGeom>
          <a:solidFill>
            <a:srgbClr val="F8FAFC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Міжнародні канали, митниця, кордони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685800" y="4160520"/>
            <a:ext cx="182880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Реклама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2514600" y="4160520"/>
            <a:ext cx="406908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Локальна кампанія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6583680" y="4160520"/>
            <a:ext cx="4937760" cy="566928"/>
          </a:xfrm>
          <a:prstGeom prst="rect">
            <a:avLst/>
          </a:prstGeom>
          <a:solidFill>
            <a:srgbClr val="FFFFFF"/>
          </a:solidFill>
          <a:ln w="5715">
            <a:solidFill>
              <a:srgbClr val="CBD5E1"/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Культурна адаптація повідомлень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530352" y="6327648"/>
            <a:ext cx="10789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7A869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Складено за Таблицею 7.2 лекційного матеріалу.</a:t>
            </a:r>
            <a:endParaRPr lang="en-US" sz="640" dirty="0"/>
          </a:p>
        </p:txBody>
      </p:sp>
      <p:sp>
        <p:nvSpPr>
          <p:cNvPr id="25" name="Shape 23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07</a:t>
            </a:r>
            <a:endParaRPr lang="en-US" sz="72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Вибір міжнародного ринку: PESTEL + CAGE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594360" y="1188720"/>
            <a:ext cx="5029200" cy="8686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Перш ніж просувати товар, компанія оцінює привабливість країни та відстані між ринками. Для цього зручно поєднувати PESTEL-аналіз і CAGE-framework.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594360" y="2331720"/>
            <a:ext cx="2377440" cy="1005840"/>
          </a:xfrm>
          <a:prstGeom prst="roundRect">
            <a:avLst>
              <a:gd name="adj" fmla="val 7273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58952" y="246888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F5C8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PESTEL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758952" y="2834640"/>
            <a:ext cx="204825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Political • Economic • Social • Technological • Environmental • Legal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3246120" y="2331720"/>
            <a:ext cx="2377440" cy="1005840"/>
          </a:xfrm>
          <a:prstGeom prst="roundRect">
            <a:avLst>
              <a:gd name="adj" fmla="val 7273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410712" y="246888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E98B2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CAGE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3410712" y="2834640"/>
            <a:ext cx="204825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Cultural • Administrative • Geographic • Economic distance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594360" y="3657600"/>
            <a:ext cx="237744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58952" y="379476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Ринкова привабливість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758952" y="4160520"/>
            <a:ext cx="204825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попит, конкуренція, маржа, канали, регуляторні бар’єри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3246120" y="3657600"/>
            <a:ext cx="2377440" cy="1051560"/>
          </a:xfrm>
          <a:prstGeom prst="roundRect">
            <a:avLst>
              <a:gd name="adj" fmla="val 6957"/>
            </a:avLst>
          </a:prstGeom>
          <a:solidFill>
            <a:srgbClr val="FFFF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3410712" y="3794760"/>
            <a:ext cx="204825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Вхідна складність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3410712" y="4160520"/>
            <a:ext cx="2048256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мовні бар’єри, логістика, сертифікація, витрати адаптації</a:t>
            </a:r>
            <a:endParaRPr lang="en-US" sz="1050" dirty="0"/>
          </a:p>
        </p:txBody>
      </p:sp>
      <p:pic>
        <p:nvPicPr>
          <p:cNvPr id="19" name="Image 0" descr="/mnt/data/a_highly_detailed_cinematic_infographic_style_sce.png"/>
          <p:cNvPicPr>
            <a:picLocks noChangeAspect="1"/>
          </p:cNvPicPr>
          <p:nvPr/>
        </p:nvPicPr>
        <p:blipFill>
          <a:blip r:embed="rId3"/>
          <a:srcRect l="11266" r="11266"/>
          <a:stretch/>
        </p:blipFill>
        <p:spPr>
          <a:xfrm>
            <a:off x="6126480" y="1234440"/>
            <a:ext cx="5349240" cy="3886200"/>
          </a:xfrm>
          <a:prstGeom prst="rect">
            <a:avLst/>
          </a:prstGeom>
        </p:spPr>
      </p:pic>
      <p:sp>
        <p:nvSpPr>
          <p:cNvPr id="20" name="Shape 17"/>
          <p:cNvSpPr/>
          <p:nvPr/>
        </p:nvSpPr>
        <p:spPr>
          <a:xfrm>
            <a:off x="6126480" y="4892040"/>
            <a:ext cx="5349240" cy="228600"/>
          </a:xfrm>
          <a:prstGeom prst="rect">
            <a:avLst/>
          </a:prstGeom>
          <a:solidFill>
            <a:srgbClr val="000000">
              <a:alpha val="4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309360" y="4928616"/>
            <a:ext cx="4983480" cy="15544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650" dirty="0">
                <a:solidFill>
                  <a:srgbClr val="FFFFFF"/>
                </a:solidFill>
              </a:rPr>
              <a:t>Візуалізація: різні ринки потребують різних упаковок, каналів і меседжів</a:t>
            </a:r>
            <a:endParaRPr lang="en-US" sz="650" dirty="0"/>
          </a:p>
        </p:txBody>
      </p:sp>
      <p:sp>
        <p:nvSpPr>
          <p:cNvPr id="22" name="Shape 19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08</a:t>
            </a:r>
            <a:endParaRPr lang="en-US" sz="72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6F8FB"/>
          </a:solidFill>
          <a:ln w="12700">
            <a:solidFill>
              <a:srgbClr val="F6F8F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02920" y="109728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70" dirty="0">
                <a:solidFill>
                  <a:srgbClr val="AFC8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Тема 7 • Міжнародний маркетинг</a:t>
            </a:r>
            <a:endParaRPr lang="en-US" sz="870" dirty="0"/>
          </a:p>
        </p:txBody>
      </p:sp>
      <p:sp>
        <p:nvSpPr>
          <p:cNvPr id="5" name="Text 3"/>
          <p:cNvSpPr/>
          <p:nvPr/>
        </p:nvSpPr>
        <p:spPr>
          <a:xfrm>
            <a:off x="502920" y="566928"/>
            <a:ext cx="11155680" cy="5029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Споживач у різних культурах: дослідження перед просуванням</a:t>
            </a:r>
            <a:endParaRPr lang="en-US" sz="2500" dirty="0"/>
          </a:p>
        </p:txBody>
      </p:sp>
      <p:pic>
        <p:nvPicPr>
          <p:cNvPr id="6" name="Image 0" descr="/mnt/data/a_realistic_high_resolution_wide_shot_inside_a_br.png"/>
          <p:cNvPicPr>
            <a:picLocks noChangeAspect="1"/>
          </p:cNvPicPr>
          <p:nvPr/>
        </p:nvPicPr>
        <p:blipFill>
          <a:blip r:embed="rId3"/>
          <a:srcRect l="12251" r="12251"/>
          <a:stretch/>
        </p:blipFill>
        <p:spPr>
          <a:xfrm>
            <a:off x="594360" y="1143000"/>
            <a:ext cx="5029200" cy="374904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5989320" y="1143000"/>
            <a:ext cx="2651760" cy="1005840"/>
          </a:xfrm>
          <a:prstGeom prst="roundRect">
            <a:avLst>
              <a:gd name="adj" fmla="val 7273"/>
            </a:avLst>
          </a:prstGeom>
          <a:solidFill>
            <a:srgbClr val="EAF4FB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53912" y="1280160"/>
            <a:ext cx="2322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Мова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153912" y="1645920"/>
            <a:ext cx="232257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не тільки переклад, а смисл, тон і контекст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8961120" y="1143000"/>
            <a:ext cx="2651760" cy="1005840"/>
          </a:xfrm>
          <a:prstGeom prst="roundRect">
            <a:avLst>
              <a:gd name="adj" fmla="val 7273"/>
            </a:avLst>
          </a:prstGeom>
          <a:solidFill>
            <a:srgbClr val="FFF4E5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125712" y="1280160"/>
            <a:ext cx="2322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Символи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9125712" y="1645920"/>
            <a:ext cx="232257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кольори, образи, жести, релігійні та історичні коди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5989320" y="2423160"/>
            <a:ext cx="2651760" cy="1005840"/>
          </a:xfrm>
          <a:prstGeom prst="roundRect">
            <a:avLst>
              <a:gd name="adj" fmla="val 7273"/>
            </a:avLst>
          </a:prstGeom>
          <a:solidFill>
            <a:srgbClr val="EAF7E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153912" y="2560320"/>
            <a:ext cx="2322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Цінності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6153912" y="2926080"/>
            <a:ext cx="232257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індивідуалізм/колективізм, статус, безпека, традиції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8961120" y="2423160"/>
            <a:ext cx="2651760" cy="1005840"/>
          </a:xfrm>
          <a:prstGeom prst="roundRect">
            <a:avLst>
              <a:gd name="adj" fmla="val 7273"/>
            </a:avLst>
          </a:prstGeom>
          <a:solidFill>
            <a:srgbClr val="F1EEFF"/>
          </a:solidFill>
          <a:ln w="7620">
            <a:solidFill>
              <a:srgbClr val="D7DEE8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125712" y="2560320"/>
            <a:ext cx="2322576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Поведінка</a:t>
            </a:r>
            <a:endParaRPr lang="en-US" sz="1250" dirty="0"/>
          </a:p>
        </p:txBody>
      </p:sp>
      <p:sp>
        <p:nvSpPr>
          <p:cNvPr id="18" name="Text 15"/>
          <p:cNvSpPr/>
          <p:nvPr/>
        </p:nvSpPr>
        <p:spPr>
          <a:xfrm>
            <a:off x="9125712" y="2926080"/>
            <a:ext cx="2322576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2D374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канали пошуку, довіра до відгуків, роль сім’ї та експертів</a:t>
            </a:r>
            <a:endParaRPr lang="en-US" sz="1050" dirty="0"/>
          </a:p>
        </p:txBody>
      </p:sp>
      <p:sp>
        <p:nvSpPr>
          <p:cNvPr id="19" name="Shape 16"/>
          <p:cNvSpPr/>
          <p:nvPr/>
        </p:nvSpPr>
        <p:spPr>
          <a:xfrm>
            <a:off x="5989320" y="3977640"/>
            <a:ext cx="5623560" cy="731520"/>
          </a:xfrm>
          <a:prstGeom prst="roundRect">
            <a:avLst>
              <a:gd name="adj" fmla="val 12500"/>
            </a:avLst>
          </a:prstGeom>
          <a:solidFill>
            <a:srgbClr val="FFF8ED"/>
          </a:solidFill>
          <a:ln w="10160">
            <a:solidFill>
              <a:srgbClr val="F1C06A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5989320" y="3977640"/>
            <a:ext cx="100584" cy="731520"/>
          </a:xfrm>
          <a:prstGeom prst="rect">
            <a:avLst/>
          </a:prstGeom>
          <a:solidFill>
            <a:srgbClr val="6153CC"/>
          </a:solidFill>
          <a:ln w="12700">
            <a:solidFill>
              <a:srgbClr val="6153CC">
                <a:alpha val="0"/>
              </a:srgbClr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245352" y="4142232"/>
            <a:ext cx="5202936" cy="40233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11182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“Культура не “прикрашає” маркетинг — вона визначає, що саме споживач вважає цінністю.”</a:t>
            </a:r>
            <a:endParaRPr lang="en-US" sz="1400" dirty="0"/>
          </a:p>
        </p:txBody>
      </p:sp>
      <p:sp>
        <p:nvSpPr>
          <p:cNvPr id="22" name="Shape 19"/>
          <p:cNvSpPr/>
          <p:nvPr/>
        </p:nvSpPr>
        <p:spPr>
          <a:xfrm>
            <a:off x="502920" y="6547104"/>
            <a:ext cx="11155680" cy="0"/>
          </a:xfrm>
          <a:prstGeom prst="line">
            <a:avLst/>
          </a:prstGeom>
          <a:noFill/>
          <a:ln w="8890">
            <a:solidFill>
              <a:srgbClr val="D8DEE9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11109960" y="6601968"/>
            <a:ext cx="50292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72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09</a:t>
            </a:r>
            <a:endParaRPr lang="en-US" sz="7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3693</Words>
  <Application>Microsoft Office PowerPoint</Application>
  <PresentationFormat>Widescreen</PresentationFormat>
  <Paragraphs>772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Zhytomyr Polytechnic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7. Міжнародний маркетинг</dc:title>
  <dc:subject>Міжнародний маркетинг</dc:subject>
  <dc:creator>OpenAI</dc:creator>
  <cp:lastModifiedBy>Pavlo Poplavskyi</cp:lastModifiedBy>
  <cp:revision>2</cp:revision>
  <dcterms:created xsi:type="dcterms:W3CDTF">2026-05-01T05:10:15Z</dcterms:created>
  <dcterms:modified xsi:type="dcterms:W3CDTF">2026-05-01T05:16:24Z</dcterms:modified>
</cp:coreProperties>
</file>