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C9021-195E-4AB5-9F5B-E609705446A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2A4DCF2-1FCE-402B-9651-1F43829A3E8E}" type="datetimeFigureOut">
              <a:rPr lang="ru-RU" smtClean="0"/>
              <a:t>15.10.2024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A0C9021-195E-4AB5-9F5B-E609705446AF}"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2A4DCF2-1FCE-402B-9651-1F43829A3E8E}" type="datetimeFigureOut">
              <a:rPr lang="ru-RU" smtClean="0"/>
              <a:t>15.10.2024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A0C9021-195E-4AB5-9F5B-E609705446A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628800"/>
            <a:ext cx="8280920" cy="1152128"/>
          </a:xfrm>
        </p:spPr>
        <p:txBody>
          <a:bodyPr>
            <a:noAutofit/>
          </a:bodyPr>
          <a:lstStyle/>
          <a:p>
            <a:pPr lvl="0" algn="ctr"/>
            <a:r>
              <a:rPr lang="sr-Latn-RS" sz="3200" dirty="0">
                <a:effectLst/>
              </a:rPr>
              <a:t>On-line vs Off-line Marketing Strategy</a:t>
            </a:r>
            <a:r>
              <a:rPr lang="ru-RU" sz="3200" dirty="0">
                <a:effectLst/>
              </a:rPr>
              <a:t/>
            </a:r>
            <a:br>
              <a:rPr lang="ru-RU" sz="3200" dirty="0">
                <a:effectLst/>
              </a:rPr>
            </a:br>
            <a:endParaRPr lang="ru-RU" sz="3200"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45024"/>
            <a:ext cx="403244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548" y="3645024"/>
            <a:ext cx="42789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15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183880" cy="1051560"/>
          </a:xfrm>
        </p:spPr>
        <p:txBody>
          <a:bodyPr/>
          <a:lstStyle/>
          <a:p>
            <a:r>
              <a:rPr lang="en-US" dirty="0"/>
              <a:t>Online Marketing:</a:t>
            </a:r>
            <a:endParaRPr lang="ru-RU" dirty="0"/>
          </a:p>
        </p:txBody>
      </p:sp>
      <p:sp>
        <p:nvSpPr>
          <p:cNvPr id="3" name="Объект 2"/>
          <p:cNvSpPr>
            <a:spLocks noGrp="1"/>
          </p:cNvSpPr>
          <p:nvPr>
            <p:ph idx="1"/>
          </p:nvPr>
        </p:nvSpPr>
        <p:spPr>
          <a:xfrm>
            <a:off x="251520" y="1355465"/>
            <a:ext cx="4069080" cy="4536504"/>
          </a:xfrm>
        </p:spPr>
        <p:txBody>
          <a:bodyPr>
            <a:normAutofit fontScale="85000" lnSpcReduction="20000"/>
          </a:bodyPr>
          <a:lstStyle/>
          <a:p>
            <a:r>
              <a:rPr lang="en-US" dirty="0"/>
              <a:t>Online Marketing </a:t>
            </a:r>
            <a:r>
              <a:rPr lang="en-US" dirty="0" err="1"/>
              <a:t>utilises</a:t>
            </a:r>
            <a:r>
              <a:rPr lang="en-US" dirty="0"/>
              <a:t> the Internet, its tools and applications to increase brand awareness. This includes registering on online listings, search engine </a:t>
            </a:r>
            <a:r>
              <a:rPr lang="en-US" dirty="0" err="1"/>
              <a:t>optimisation</a:t>
            </a:r>
            <a:r>
              <a:rPr lang="en-US" dirty="0"/>
              <a:t> (SEO), website creation, social media, online banner advertisements, email marketing, video blogging, and others.</a:t>
            </a:r>
            <a:endParaRPr lang="ru-RU" dirty="0"/>
          </a:p>
        </p:txBody>
      </p:sp>
      <p:pic>
        <p:nvPicPr>
          <p:cNvPr id="2050" name="Picture 2" descr="https://miro.medium.com/v2/resize:fit:585/0*IlcxAH-o3PXGbAt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556792"/>
            <a:ext cx="434798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6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8183880" cy="720080"/>
          </a:xfrm>
        </p:spPr>
        <p:txBody>
          <a:bodyPr>
            <a:normAutofit fontScale="90000"/>
          </a:bodyPr>
          <a:lstStyle/>
          <a:p>
            <a:pPr algn="ctr"/>
            <a:r>
              <a:rPr lang="en-US" dirty="0"/>
              <a:t>Pros of Online Marketing</a:t>
            </a:r>
            <a:br>
              <a:rPr lang="en-US" dirty="0"/>
            </a:br>
            <a:endParaRPr lang="ru-RU" dirty="0"/>
          </a:p>
        </p:txBody>
      </p:sp>
      <p:sp>
        <p:nvSpPr>
          <p:cNvPr id="3" name="Объект 2"/>
          <p:cNvSpPr>
            <a:spLocks noGrp="1"/>
          </p:cNvSpPr>
          <p:nvPr>
            <p:ph idx="1"/>
          </p:nvPr>
        </p:nvSpPr>
        <p:spPr>
          <a:xfrm>
            <a:off x="6582" y="3067816"/>
            <a:ext cx="8957906" cy="3755904"/>
          </a:xfrm>
        </p:spPr>
        <p:txBody>
          <a:bodyPr>
            <a:normAutofit fontScale="55000" lnSpcReduction="20000"/>
          </a:bodyPr>
          <a:lstStyle/>
          <a:p>
            <a:r>
              <a:rPr lang="en-US" dirty="0" smtClean="0"/>
              <a:t>There </a:t>
            </a:r>
            <a:r>
              <a:rPr lang="en-US" dirty="0"/>
              <a:t>are plenty of advantages businesses can gain when using this new form of marketing.</a:t>
            </a:r>
          </a:p>
          <a:p>
            <a:r>
              <a:rPr lang="en-US" i="1" dirty="0"/>
              <a:t>It is more measurable</a:t>
            </a:r>
            <a:r>
              <a:rPr lang="en-US" dirty="0"/>
              <a:t>. You can easily see the real-time results and measure the return on investment (ROI) of online marketing activities using online tools. You can see how many impressions, follows, likes, views, shares, and even purchases.</a:t>
            </a:r>
          </a:p>
          <a:p>
            <a:r>
              <a:rPr lang="en-US" i="1" dirty="0"/>
              <a:t>It is convenient</a:t>
            </a:r>
            <a:r>
              <a:rPr lang="en-US" dirty="0"/>
              <a:t>. Online marketing is accessible to all types of businesses from all over the globe as long as they have a computer and Internet connection.</a:t>
            </a:r>
          </a:p>
          <a:p>
            <a:r>
              <a:rPr lang="en-US" i="1" dirty="0"/>
              <a:t>It has a global reach</a:t>
            </a:r>
            <a:r>
              <a:rPr lang="en-US" dirty="0"/>
              <a:t>. Businesses are not limited to promoting their brand in their </a:t>
            </a:r>
            <a:r>
              <a:rPr lang="en-US" dirty="0" err="1"/>
              <a:t>neighbourhood</a:t>
            </a:r>
            <a:r>
              <a:rPr lang="en-US" dirty="0"/>
              <a:t>. Their business will be able to reach customers even outside their country.</a:t>
            </a:r>
          </a:p>
          <a:p>
            <a:r>
              <a:rPr lang="en-US" i="1" dirty="0"/>
              <a:t>It allows for direct feedback from customers</a:t>
            </a:r>
            <a:r>
              <a:rPr lang="en-US" dirty="0"/>
              <a:t>. Customers can just send an email or comment on your post if they have any comments, questions, and criticisms of your business. Meanwhile, you can quickly address their concerns through the appropriate channels</a:t>
            </a:r>
            <a:r>
              <a:rPr lang="en-US" dirty="0" smtClean="0"/>
              <a:t>.</a:t>
            </a:r>
            <a:endParaRPr lang="en-US"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744416" cy="18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Online Marketing: The Ultimate Strategy for an Online Business Malays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Online Marketing: The Ultimate Strategy for an Online Business Malays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Online Marketing: The Ultimate Strategy for an Online Business Malays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24744"/>
            <a:ext cx="3960440" cy="18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76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pPr algn="ctr"/>
            <a:r>
              <a:rPr lang="en-US" dirty="0"/>
              <a:t>Cons of Online Marketing</a:t>
            </a:r>
            <a:br>
              <a:rPr lang="en-US" dirty="0"/>
            </a:br>
            <a:endParaRPr lang="ru-RU" dirty="0"/>
          </a:p>
        </p:txBody>
      </p:sp>
      <p:sp>
        <p:nvSpPr>
          <p:cNvPr id="3" name="Объект 2"/>
          <p:cNvSpPr>
            <a:spLocks noGrp="1"/>
          </p:cNvSpPr>
          <p:nvPr>
            <p:ph idx="1"/>
          </p:nvPr>
        </p:nvSpPr>
        <p:spPr>
          <a:xfrm>
            <a:off x="107504" y="1124744"/>
            <a:ext cx="8687936" cy="3017496"/>
          </a:xfrm>
        </p:spPr>
        <p:txBody>
          <a:bodyPr>
            <a:normAutofit fontScale="55000" lnSpcReduction="20000"/>
          </a:bodyPr>
          <a:lstStyle/>
          <a:p>
            <a:r>
              <a:rPr lang="en-US" dirty="0" smtClean="0"/>
              <a:t>Though </a:t>
            </a:r>
            <a:r>
              <a:rPr lang="en-US" dirty="0"/>
              <a:t>online marketing has many benefits, there are also some downsides.</a:t>
            </a:r>
          </a:p>
          <a:p>
            <a:r>
              <a:rPr lang="en-US" dirty="0"/>
              <a:t>It requires special expertise. You need to learn how online marketing and online functions work before you can master how to make effective online marketing strategies.</a:t>
            </a:r>
          </a:p>
          <a:p>
            <a:r>
              <a:rPr lang="en-US" dirty="0"/>
              <a:t>It cannot reach those who are offline. With online marketing you cannot reach audiences, which do not use technology, have decided to switch off or simply got too annoyed with ads and turned off their social media adverts or decided to pay for applications that don’t contain ads.</a:t>
            </a:r>
          </a:p>
          <a:p>
            <a:r>
              <a:rPr lang="en-US" dirty="0"/>
              <a:t>The competition is tough. With so many local and international businesses marketing their brands online, it is difficult to make your brand stand out in the digital space.</a:t>
            </a:r>
          </a:p>
          <a:p>
            <a:r>
              <a:rPr lang="en-US" dirty="0"/>
              <a:t>It takes a while to build trust. People are always prone to online fraud, fake links, hacking, and data breaches when they participate in online activities. This makes it hard for customers to trust anything online.</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56290"/>
            <a:ext cx="3024336" cy="174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056290"/>
            <a:ext cx="2232248" cy="174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056290"/>
            <a:ext cx="2808311" cy="174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00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235" y="476672"/>
            <a:ext cx="8183880" cy="1051560"/>
          </a:xfrm>
        </p:spPr>
        <p:txBody>
          <a:bodyPr>
            <a:normAutofit fontScale="90000"/>
          </a:bodyPr>
          <a:lstStyle/>
          <a:p>
            <a:r>
              <a:rPr lang="en-US" dirty="0">
                <a:effectLst>
                  <a:outerShdw blurRad="38100" dist="38100" dir="2700000" algn="tl">
                    <a:srgbClr val="000000">
                      <a:alpha val="43137"/>
                    </a:srgbClr>
                  </a:outerShdw>
                </a:effectLst>
              </a:rPr>
              <a:t>What is Offline Marketing</a:t>
            </a:r>
            <a:r>
              <a:rPr lang="en-US" dirty="0">
                <a:effectLst/>
              </a:rPr>
              <a:t/>
            </a:r>
            <a:br>
              <a:rPr lang="en-US" dirty="0">
                <a:effectLst/>
              </a:rPr>
            </a:br>
            <a:endParaRPr lang="ru-RU" dirty="0"/>
          </a:p>
        </p:txBody>
      </p:sp>
      <p:sp>
        <p:nvSpPr>
          <p:cNvPr id="3" name="Объект 2"/>
          <p:cNvSpPr>
            <a:spLocks noGrp="1"/>
          </p:cNvSpPr>
          <p:nvPr>
            <p:ph idx="1"/>
          </p:nvPr>
        </p:nvSpPr>
        <p:spPr>
          <a:xfrm>
            <a:off x="33671" y="1052736"/>
            <a:ext cx="4464496" cy="5040560"/>
          </a:xfrm>
        </p:spPr>
        <p:txBody>
          <a:bodyPr>
            <a:normAutofit fontScale="85000" lnSpcReduction="20000"/>
          </a:bodyPr>
          <a:lstStyle/>
          <a:p>
            <a:r>
              <a:rPr lang="en-US" dirty="0"/>
              <a:t>Offline Marketing refers to creating brand awareness through traditional marketing strategies. These strategies do not involve the direct use of the Internet. This includes television and radio ads, direct mail, print publications, </a:t>
            </a:r>
            <a:r>
              <a:rPr lang="en-US" u="sng" dirty="0"/>
              <a:t>outdoor advertising</a:t>
            </a:r>
            <a:r>
              <a:rPr lang="en-US" dirty="0"/>
              <a:t>, joining trade shows and festivals, </a:t>
            </a:r>
            <a:r>
              <a:rPr lang="en-US" u="sng" dirty="0"/>
              <a:t>promotional gifts</a:t>
            </a:r>
            <a:r>
              <a:rPr lang="en-US" dirty="0"/>
              <a:t>, and even word-of-mouth.</a:t>
            </a:r>
            <a:endParaRPr lang="ru-RU" dirty="0"/>
          </a:p>
        </p:txBody>
      </p:sp>
      <p:pic>
        <p:nvPicPr>
          <p:cNvPr id="5122" name="Picture 2" descr="https://miro.medium.com/v2/resize:fit:585/0*PSFNwu3Xw94m2HC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96752"/>
            <a:ext cx="4252139" cy="434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1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183880" cy="589816"/>
          </a:xfrm>
        </p:spPr>
        <p:txBody>
          <a:bodyPr>
            <a:normAutofit fontScale="90000"/>
          </a:bodyPr>
          <a:lstStyle/>
          <a:p>
            <a:pPr algn="ctr"/>
            <a:r>
              <a:rPr lang="en-US" dirty="0">
                <a:effectLst>
                  <a:outerShdw blurRad="38100" dist="38100" dir="2700000" algn="tl">
                    <a:srgbClr val="000000">
                      <a:alpha val="43137"/>
                    </a:srgbClr>
                  </a:outerShdw>
                </a:effectLst>
              </a:rPr>
              <a:t>Pros of Offline Marketing</a:t>
            </a:r>
            <a:br>
              <a:rPr lang="en-US"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7504" y="2996952"/>
            <a:ext cx="8615928" cy="3384376"/>
          </a:xfrm>
        </p:spPr>
        <p:txBody>
          <a:bodyPr>
            <a:normAutofit fontScale="55000" lnSpcReduction="20000"/>
          </a:bodyPr>
          <a:lstStyle/>
          <a:p>
            <a:r>
              <a:rPr lang="en-US" dirty="0" smtClean="0"/>
              <a:t>Offline </a:t>
            </a:r>
            <a:r>
              <a:rPr lang="en-US" dirty="0"/>
              <a:t>marketing is quite underestimated nowadays for the impact that it has.</a:t>
            </a:r>
          </a:p>
          <a:p>
            <a:r>
              <a:rPr lang="en-US" i="1" dirty="0"/>
              <a:t>It builds trust faster</a:t>
            </a:r>
            <a:r>
              <a:rPr lang="en-US" dirty="0"/>
              <a:t>. Any business that uses high-quality traditional marketing media looks more credible in the eyes of the customer.</a:t>
            </a:r>
          </a:p>
          <a:p>
            <a:r>
              <a:rPr lang="en-US" i="1" dirty="0"/>
              <a:t>It creates a long-lasting impression on customers.</a:t>
            </a:r>
            <a:r>
              <a:rPr lang="en-US" dirty="0"/>
              <a:t> According to marketing statistics, people remember traditional ads, particularly print ads like </a:t>
            </a:r>
            <a:r>
              <a:rPr lang="en-US" u="sng" dirty="0"/>
              <a:t>flyers</a:t>
            </a:r>
            <a:r>
              <a:rPr lang="en-US" dirty="0"/>
              <a:t>, </a:t>
            </a:r>
            <a:r>
              <a:rPr lang="en-US" u="sng" dirty="0"/>
              <a:t>brochures</a:t>
            </a:r>
            <a:r>
              <a:rPr lang="en-US" dirty="0"/>
              <a:t> and </a:t>
            </a:r>
            <a:r>
              <a:rPr lang="en-US" u="sng" dirty="0"/>
              <a:t>posters</a:t>
            </a:r>
            <a:r>
              <a:rPr lang="en-US" dirty="0"/>
              <a:t>, better than online ads. Reading traditional ads requires more focus, since there are no distracting pop-up ads and notifications.</a:t>
            </a:r>
          </a:p>
          <a:p>
            <a:r>
              <a:rPr lang="en-US" i="1" dirty="0"/>
              <a:t>It cannot be ignored.</a:t>
            </a:r>
            <a:r>
              <a:rPr lang="en-US" dirty="0"/>
              <a:t> People encounter different forms of offline marketing when they go out into the world, whether they like it or not. It can be in the form of outdoor advertising, radio advertisements, </a:t>
            </a:r>
            <a:r>
              <a:rPr lang="en-US" u="sng" dirty="0"/>
              <a:t>product packaging</a:t>
            </a:r>
            <a:r>
              <a:rPr lang="en-US" dirty="0"/>
              <a:t>, or even a flyer given to them on the street.</a:t>
            </a:r>
          </a:p>
          <a:p>
            <a:r>
              <a:rPr lang="en-US" i="1" dirty="0"/>
              <a:t>It can target people offline.</a:t>
            </a:r>
            <a:r>
              <a:rPr lang="en-US" dirty="0"/>
              <a:t> A large chunk of the population, the older generation, those who chose to switch off and all those people, who for one reason or another are not online. Offline marketing helps brands target these groups.</a:t>
            </a:r>
          </a:p>
          <a:p>
            <a:r>
              <a:rPr lang="en-US" dirty="0"/>
              <a:t/>
            </a:r>
            <a:br>
              <a:rPr lang="en-US" dirty="0"/>
            </a:b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5"/>
            <a:ext cx="3888432" cy="183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24745"/>
            <a:ext cx="3888432"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7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936104"/>
          </a:xfrm>
        </p:spPr>
        <p:txBody>
          <a:bodyPr>
            <a:normAutofit fontScale="90000"/>
          </a:bodyPr>
          <a:lstStyle/>
          <a:p>
            <a:pPr algn="ctr"/>
            <a:r>
              <a:rPr lang="en-US" dirty="0"/>
              <a:t>Cons of Offline Marketing</a:t>
            </a:r>
            <a:br>
              <a:rPr lang="en-US" dirty="0"/>
            </a:br>
            <a:endParaRPr lang="ru-RU" dirty="0"/>
          </a:p>
        </p:txBody>
      </p:sp>
      <p:sp>
        <p:nvSpPr>
          <p:cNvPr id="3" name="Объект 2"/>
          <p:cNvSpPr>
            <a:spLocks noGrp="1"/>
          </p:cNvSpPr>
          <p:nvPr>
            <p:ph idx="1"/>
          </p:nvPr>
        </p:nvSpPr>
        <p:spPr>
          <a:xfrm>
            <a:off x="179512" y="1052736"/>
            <a:ext cx="8543920" cy="3168352"/>
          </a:xfrm>
        </p:spPr>
        <p:txBody>
          <a:bodyPr>
            <a:normAutofit fontScale="55000" lnSpcReduction="20000"/>
          </a:bodyPr>
          <a:lstStyle/>
          <a:p>
            <a:r>
              <a:rPr lang="en-US" dirty="0" smtClean="0"/>
              <a:t>While </a:t>
            </a:r>
            <a:r>
              <a:rPr lang="en-US" dirty="0"/>
              <a:t>there are numerous benefits to using offline marketing, it does have its limitations:</a:t>
            </a:r>
          </a:p>
          <a:p>
            <a:r>
              <a:rPr lang="en-US" i="1" dirty="0"/>
              <a:t>Its effectiveness cannot be accurately measured</a:t>
            </a:r>
            <a:r>
              <a:rPr lang="en-US" dirty="0"/>
              <a:t>. Though marketers have found ways to track the effectiveness of some offline marketing materials, their method of tracking is limited.</a:t>
            </a:r>
          </a:p>
          <a:p>
            <a:r>
              <a:rPr lang="en-US" i="1" dirty="0"/>
              <a:t>It can be costly</a:t>
            </a:r>
            <a:r>
              <a:rPr lang="en-US" dirty="0"/>
              <a:t>. While print marketing is cheap, other forms of offline marketing such as magazines, billboards, and television ads are expensive. This is due to costs in </a:t>
            </a:r>
            <a:r>
              <a:rPr lang="en-US" dirty="0" err="1"/>
              <a:t>labour</a:t>
            </a:r>
            <a:r>
              <a:rPr lang="en-US" dirty="0"/>
              <a:t>, production, distribution, and ad space.</a:t>
            </a:r>
          </a:p>
          <a:p>
            <a:r>
              <a:rPr lang="en-US" i="1" dirty="0"/>
              <a:t>Its reach is limited</a:t>
            </a:r>
            <a:r>
              <a:rPr lang="en-US" dirty="0"/>
              <a:t>. It all depends on your marketing budget. If you have a limited budget, it will be hard for you to target areas outside your </a:t>
            </a:r>
            <a:r>
              <a:rPr lang="en-US" dirty="0" err="1"/>
              <a:t>neighbourhood</a:t>
            </a:r>
            <a:r>
              <a:rPr lang="en-US" dirty="0"/>
              <a:t>.</a:t>
            </a:r>
          </a:p>
          <a:p>
            <a:r>
              <a:rPr lang="en-US" i="1" dirty="0"/>
              <a:t>Print ads are allowed only for a limited amount of time</a:t>
            </a:r>
            <a:r>
              <a:rPr lang="en-US" dirty="0"/>
              <a:t>. When you are using an ad space, you can only run your offline marketing in the period you paid for.</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38164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4 benefits of combining online and offline marketing strategies - Agility  PR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23" y="3717033"/>
            <a:ext cx="409182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26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530352"/>
            <a:ext cx="8507288" cy="3258688"/>
          </a:xfrm>
        </p:spPr>
        <p:txBody>
          <a:bodyPr>
            <a:normAutofit fontScale="92500" lnSpcReduction="20000"/>
          </a:bodyPr>
          <a:lstStyle/>
          <a:p>
            <a:r>
              <a:rPr lang="en-US" dirty="0"/>
              <a:t>To determine which strategy brings more business to restaurants, it largely depends on the restaurant's target audience and location. A combination of both online and offline strategies can be effective. For instance, using online marketing for global reach and data-driven insights and offline marketing for local engagement and personal touch can yield the best results.</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84969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66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a:bodyPr>
          <a:lstStyle/>
          <a:p>
            <a:pPr algn="ctr"/>
            <a:r>
              <a:rPr lang="en-US" sz="2000" dirty="0"/>
              <a:t>Here's a case study illustrating the success of a combined online and offline marketing strategy for a restaurant:</a:t>
            </a:r>
            <a:endParaRPr lang="ru-RU" sz="2000" dirty="0"/>
          </a:p>
        </p:txBody>
      </p:sp>
      <p:sp>
        <p:nvSpPr>
          <p:cNvPr id="3" name="Объект 2"/>
          <p:cNvSpPr>
            <a:spLocks noGrp="1"/>
          </p:cNvSpPr>
          <p:nvPr>
            <p:ph idx="1"/>
          </p:nvPr>
        </p:nvSpPr>
        <p:spPr>
          <a:xfrm>
            <a:off x="179512" y="1412776"/>
            <a:ext cx="8471912" cy="4824536"/>
          </a:xfrm>
        </p:spPr>
        <p:txBody>
          <a:bodyPr>
            <a:normAutofit fontScale="70000" lnSpcReduction="20000"/>
          </a:bodyPr>
          <a:lstStyle/>
          <a:p>
            <a:pPr algn="ctr"/>
            <a:endParaRPr lang="en-US" dirty="0"/>
          </a:p>
          <a:p>
            <a:r>
              <a:rPr lang="en-US" sz="2300" b="1" dirty="0"/>
              <a:t>Case Study: Restaurant X</a:t>
            </a:r>
            <a:endParaRPr lang="en-US" sz="2300" dirty="0"/>
          </a:p>
          <a:p>
            <a:r>
              <a:rPr lang="en-US" sz="2300" dirty="0"/>
              <a:t>Restaurant X, located in a small town, wanted to boost its business. They combined online and offline marketing strategies:</a:t>
            </a:r>
          </a:p>
          <a:p>
            <a:r>
              <a:rPr lang="en-US" sz="2300" b="1" dirty="0"/>
              <a:t>Online Presence</a:t>
            </a:r>
            <a:r>
              <a:rPr lang="en-US" sz="2300" dirty="0"/>
              <a:t>: They created an attractive website, optimized for mobile devices, and set up profiles on various social media platforms. They used online advertising to target potential customers from nearby cities.</a:t>
            </a:r>
          </a:p>
          <a:p>
            <a:r>
              <a:rPr lang="en-US" sz="2300" b="1" dirty="0"/>
              <a:t>Local Partnerships</a:t>
            </a:r>
            <a:r>
              <a:rPr lang="en-US" sz="2300" dirty="0"/>
              <a:t>: They partnered with local businesses and advertised in community newsletters. They also sponsored community events and had a presence at local festivals.</a:t>
            </a:r>
          </a:p>
          <a:p>
            <a:r>
              <a:rPr lang="en-US" sz="2300" b="1" dirty="0"/>
              <a:t>Customer Engagement</a:t>
            </a:r>
            <a:r>
              <a:rPr lang="en-US" sz="2300" dirty="0"/>
              <a:t>: Restaurant X engaged with customers through social media by posting updates, running contests, and sharing user-generated content.</a:t>
            </a:r>
          </a:p>
          <a:p>
            <a:r>
              <a:rPr lang="en-US" sz="2300" b="1" dirty="0"/>
              <a:t>Loyalty Program</a:t>
            </a:r>
            <a:r>
              <a:rPr lang="en-US" sz="2300" dirty="0"/>
              <a:t>: They launched a loyalty program where customers could earn discounts for repeat visits.</a:t>
            </a:r>
          </a:p>
          <a:p>
            <a:r>
              <a:rPr lang="en-US" sz="2300" b="1" dirty="0"/>
              <a:t>Offline Events</a:t>
            </a:r>
            <a:r>
              <a:rPr lang="en-US" sz="2300" dirty="0"/>
              <a:t>: The restaurant organized themed nights, live music, and charity events to attract a local crowd</a:t>
            </a:r>
            <a:r>
              <a:rPr lang="en-US" sz="2300" dirty="0" smtClean="0"/>
              <a:t>.</a:t>
            </a:r>
            <a:r>
              <a:rPr lang="en-US" sz="2300" dirty="0"/>
              <a:t> </a:t>
            </a:r>
            <a:endParaRPr lang="en-US" sz="2300" dirty="0" smtClean="0"/>
          </a:p>
          <a:p>
            <a:r>
              <a:rPr lang="en-US" sz="2300" b="1" dirty="0" smtClean="0"/>
              <a:t>As </a:t>
            </a:r>
            <a:r>
              <a:rPr lang="en-US" sz="2300" b="1" dirty="0"/>
              <a:t>a result</a:t>
            </a:r>
            <a:r>
              <a:rPr lang="en-US" sz="2300" dirty="0"/>
              <a:t>, Restaurant X saw a significant increase in both online and foot traffic. The combination of online visibility and local community engagement helped the restaurant thrive.</a:t>
            </a:r>
          </a:p>
          <a:p>
            <a:endParaRPr lang="ru-RU" dirty="0"/>
          </a:p>
        </p:txBody>
      </p:sp>
    </p:spTree>
    <p:extLst>
      <p:ext uri="{BB962C8B-B14F-4D97-AF65-F5344CB8AC3E}">
        <p14:creationId xmlns:p14="http://schemas.microsoft.com/office/powerpoint/2010/main" val="69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TotalTime>
  <Words>910</Words>
  <Application>Microsoft Office PowerPoint</Application>
  <PresentationFormat>Екран (4:3)</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9</vt:i4>
      </vt:variant>
    </vt:vector>
  </HeadingPairs>
  <TitlesOfParts>
    <vt:vector size="10" baseType="lpstr">
      <vt:lpstr>Аспект</vt:lpstr>
      <vt:lpstr>On-line vs Off-line Marketing Strategy </vt:lpstr>
      <vt:lpstr>Online Marketing:</vt:lpstr>
      <vt:lpstr>Pros of Online Marketing </vt:lpstr>
      <vt:lpstr>Cons of Online Marketing </vt:lpstr>
      <vt:lpstr>What is Offline Marketing </vt:lpstr>
      <vt:lpstr>Pros of Offline Marketing </vt:lpstr>
      <vt:lpstr>Cons of Offline Marketing </vt:lpstr>
      <vt:lpstr>Презентація PowerPoint</vt:lpstr>
      <vt:lpstr>Here's a case study illustrating the success of a combined online and offline marketing strategy for a restaurant: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vs Off-line Marketing Strategy</dc:title>
  <dc:creator>Admin</dc:creator>
  <cp:lastModifiedBy>Пользователь</cp:lastModifiedBy>
  <cp:revision>4</cp:revision>
  <dcterms:created xsi:type="dcterms:W3CDTF">2023-10-13T09:18:06Z</dcterms:created>
  <dcterms:modified xsi:type="dcterms:W3CDTF">2024-10-14T23:57:15Z</dcterms:modified>
</cp:coreProperties>
</file>