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2" r:id="rId1"/>
  </p:sldMasterIdLst>
  <p:sldIdLst>
    <p:sldId id="256" r:id="rId2"/>
    <p:sldId id="261" r:id="rId3"/>
    <p:sldId id="259" r:id="rId4"/>
    <p:sldId id="260" r:id="rId5"/>
    <p:sldId id="257" r:id="rId6"/>
    <p:sldId id="258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8663FD8-D4D4-426C-A8CE-A442119EC8E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B208F78-7227-4F00-8DBE-EE1C65C9FB2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86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3FD8-D4D4-426C-A8CE-A442119EC8E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F78-7227-4F00-8DBE-EE1C65C9F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71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3FD8-D4D4-426C-A8CE-A442119EC8E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F78-7227-4F00-8DBE-EE1C65C9FB2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822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3FD8-D4D4-426C-A8CE-A442119EC8E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F78-7227-4F00-8DBE-EE1C65C9FB2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39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3FD8-D4D4-426C-A8CE-A442119EC8E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F78-7227-4F00-8DBE-EE1C65C9F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653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3FD8-D4D4-426C-A8CE-A442119EC8E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F78-7227-4F00-8DBE-EE1C65C9FB2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407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3FD8-D4D4-426C-A8CE-A442119EC8E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F78-7227-4F00-8DBE-EE1C65C9FB2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51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3FD8-D4D4-426C-A8CE-A442119EC8E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F78-7227-4F00-8DBE-EE1C65C9FB2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828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3FD8-D4D4-426C-A8CE-A442119EC8E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F78-7227-4F00-8DBE-EE1C65C9FB2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59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3FD8-D4D4-426C-A8CE-A442119EC8E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F78-7227-4F00-8DBE-EE1C65C9F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80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3FD8-D4D4-426C-A8CE-A442119EC8E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F78-7227-4F00-8DBE-EE1C65C9FB2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24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3FD8-D4D4-426C-A8CE-A442119EC8E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F78-7227-4F00-8DBE-EE1C65C9F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1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3FD8-D4D4-426C-A8CE-A442119EC8E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F78-7227-4F00-8DBE-EE1C65C9FB2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86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3FD8-D4D4-426C-A8CE-A442119EC8E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F78-7227-4F00-8DBE-EE1C65C9FB2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62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3FD8-D4D4-426C-A8CE-A442119EC8E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F78-7227-4F00-8DBE-EE1C65C9F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49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3FD8-D4D4-426C-A8CE-A442119EC8E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F78-7227-4F00-8DBE-EE1C65C9FB2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23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3FD8-D4D4-426C-A8CE-A442119EC8E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F78-7227-4F00-8DBE-EE1C65C9F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46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663FD8-D4D4-426C-A8CE-A442119EC8E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208F78-7227-4F00-8DBE-EE1C65C9F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2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  <p:sldLayoutId id="21474840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uk-UA" cap="all" spc="200" dirty="0" smtClean="0">
                <a:solidFill>
                  <a:schemeClr val="tx2"/>
                </a:solidFill>
                <a:ea typeface="+mn-ea"/>
                <a:cs typeface="+mn-cs"/>
              </a:rPr>
              <a:t>Тектонічні</a:t>
            </a:r>
            <a:endParaRPr lang="ru-RU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5400" smtClean="0">
                <a:solidFill>
                  <a:schemeClr val="tx2"/>
                </a:solidFill>
              </a:rPr>
              <a:t>дислокації</a:t>
            </a:r>
            <a:endParaRPr lang="ru-RU" sz="54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203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345" y="627290"/>
            <a:ext cx="10413240" cy="1303867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Зсув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sz="2700" dirty="0" smtClean="0"/>
              <a:t>порушення природної рівноваги залягання верств гірських порід з розривом їх суцільності і переміщенням у горизонтальному або близькому до нього напрямі.</a:t>
            </a:r>
            <a:endParaRPr lang="uk-UA" sz="27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0423" y="2661313"/>
            <a:ext cx="5146258" cy="2333768"/>
          </a:xfrm>
          <a:prstGeom prst="rect">
            <a:avLst/>
          </a:prstGeom>
        </p:spPr>
      </p:pic>
      <p:pic>
        <p:nvPicPr>
          <p:cNvPr id="5122" name="Picture 2" descr="https://upload.wikimedia.org/wikipedia/commons/thumb/4/48/Piqiang_Fault%2C_China_detail.jpg/220px-Piqiang_Fault%2C_China_detai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33" y="2483893"/>
            <a:ext cx="5677469" cy="34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33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104" y="668741"/>
            <a:ext cx="10413242" cy="1528550"/>
          </a:xfrm>
        </p:spPr>
        <p:txBody>
          <a:bodyPr>
            <a:normAutofit fontScale="90000"/>
          </a:bodyPr>
          <a:lstStyle/>
          <a:p>
            <a:pPr algn="just"/>
            <a:r>
              <a:rPr lang="uk-UA" b="1" dirty="0" smtClean="0"/>
              <a:t>Шар</a:t>
            </a:r>
            <a:r>
              <a:rPr lang="en-US" b="1" dirty="0" smtClean="0"/>
              <a:t>’</a:t>
            </a:r>
            <a:r>
              <a:rPr lang="uk-UA" b="1" dirty="0" err="1" smtClean="0"/>
              <a:t>яж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700" dirty="0" smtClean="0"/>
              <a:t>пологий насув однієї маси гірських порід на інші (частіше більш древніх на більш молоді) з перекриттям першими других на великій площі з амплітудою переміщення в десятки – перші сотні км</a:t>
            </a:r>
            <a:endParaRPr lang="uk-UA" sz="27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9732" y="2473808"/>
            <a:ext cx="5295330" cy="3483151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9456" y="2473807"/>
            <a:ext cx="5511094" cy="27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83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56" y="627290"/>
            <a:ext cx="10467833" cy="1733773"/>
          </a:xfrm>
        </p:spPr>
        <p:txBody>
          <a:bodyPr>
            <a:noAutofit/>
          </a:bodyPr>
          <a:lstStyle/>
          <a:p>
            <a:pPr algn="just"/>
            <a:r>
              <a:rPr lang="uk-UA" sz="2800" b="1" dirty="0" smtClean="0"/>
              <a:t>Грабен</a:t>
            </a:r>
            <a:r>
              <a:rPr lang="uk-UA" sz="2800" dirty="0" smtClean="0"/>
              <a:t> </a:t>
            </a:r>
            <a:r>
              <a:rPr lang="uk-UA" sz="2800" dirty="0"/>
              <a:t>переважно видовжена ділянка земної кори, яка опустилася по лініях скидів нижче від навколишніх ділянок</a:t>
            </a:r>
            <a:br>
              <a:rPr lang="uk-UA" sz="2800" dirty="0"/>
            </a:br>
            <a:r>
              <a:rPr lang="uk-UA" sz="2800" b="1" dirty="0" smtClean="0"/>
              <a:t>Горст</a:t>
            </a:r>
            <a:r>
              <a:rPr lang="uk-UA" sz="2800" dirty="0" smtClean="0"/>
              <a:t> переважно видовжена, відносно піднята ділянка земної кори, яка обмежена опущеними по лініях скидами.</a:t>
            </a:r>
            <a:endParaRPr lang="uk-UA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5243" y="2713305"/>
            <a:ext cx="5079281" cy="211800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81113" y="2713305"/>
            <a:ext cx="5742288" cy="329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34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959" y="655094"/>
            <a:ext cx="10780808" cy="1446662"/>
          </a:xfrm>
        </p:spPr>
        <p:txBody>
          <a:bodyPr>
            <a:normAutofit fontScale="90000"/>
          </a:bodyPr>
          <a:lstStyle/>
          <a:p>
            <a:pPr algn="just"/>
            <a:r>
              <a:rPr lang="uk-UA" b="1" dirty="0" err="1" smtClean="0"/>
              <a:t>Рифт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sz="2200" dirty="0" smtClean="0"/>
              <a:t>лінійно витягнута подібна до рову тектонічна структура типу грабена, що розтинає земну кору. Довжина від сотень до тисяч км, ширина від десятків до 200-400 км. Частіше утворюється в зонах розтягнення земної кори. Виникнення </a:t>
            </a:r>
            <a:r>
              <a:rPr lang="uk-UA" sz="2200" dirty="0" err="1" smtClean="0"/>
              <a:t>рифту</a:t>
            </a:r>
            <a:r>
              <a:rPr lang="uk-UA" sz="2200" dirty="0" smtClean="0"/>
              <a:t> супроводжується сейсмічною активністю і </a:t>
            </a:r>
            <a:r>
              <a:rPr lang="uk-UA" sz="2200" dirty="0" err="1" smtClean="0"/>
              <a:t>магматизмом</a:t>
            </a:r>
            <a:r>
              <a:rPr lang="uk-UA" sz="2200" dirty="0" smtClean="0"/>
              <a:t>.</a:t>
            </a:r>
            <a:endParaRPr lang="uk-UA" sz="2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4130" y="2664512"/>
            <a:ext cx="3819525" cy="268605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16484" y="2572330"/>
            <a:ext cx="6961283" cy="277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25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Тектонічні порушення (дислокації)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67854" y="2462646"/>
            <a:ext cx="4718304" cy="576262"/>
          </a:xfrm>
        </p:spPr>
        <p:txBody>
          <a:bodyPr/>
          <a:lstStyle/>
          <a:p>
            <a:pPr algn="ctr"/>
            <a:r>
              <a:rPr lang="uk-UA" dirty="0" smtClean="0"/>
              <a:t>Плікативні (складчасті)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642318" y="2444200"/>
            <a:ext cx="4718304" cy="576262"/>
          </a:xfrm>
        </p:spPr>
        <p:txBody>
          <a:bodyPr/>
          <a:lstStyle/>
          <a:p>
            <a:pPr algn="ctr"/>
            <a:r>
              <a:rPr lang="uk-UA" dirty="0" smtClean="0"/>
              <a:t>Диз'юнктивні (розривні)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3572" y="3452883"/>
            <a:ext cx="5500605" cy="1794315"/>
          </a:xfrm>
          <a:prstGeom prst="rect">
            <a:avLst/>
          </a:prstGeom>
        </p:spPr>
      </p:pic>
      <p:pic>
        <p:nvPicPr>
          <p:cNvPr id="17" name="Объект 1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66741" y="3178662"/>
            <a:ext cx="5024674" cy="261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5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809" y="750120"/>
            <a:ext cx="10342264" cy="1242453"/>
          </a:xfrm>
        </p:spPr>
        <p:txBody>
          <a:bodyPr>
            <a:normAutofit fontScale="90000"/>
          </a:bodyPr>
          <a:lstStyle/>
          <a:p>
            <a:r>
              <a:rPr lang="uk-UA" b="1" dirty="0" err="1" smtClean="0"/>
              <a:t>Монокліналь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sz="2700" dirty="0"/>
              <a:t>пластичні деформації горизонтально </a:t>
            </a:r>
            <a:r>
              <a:rPr lang="uk-UA" sz="2700" dirty="0" err="1"/>
              <a:t>залягаючих</a:t>
            </a:r>
            <a:r>
              <a:rPr lang="uk-UA" sz="2700" dirty="0"/>
              <a:t> пластів осадових порід призвели до рівномірного однобічного нахилу (без розриву </a:t>
            </a:r>
            <a:r>
              <a:rPr lang="uk-UA" sz="2700" dirty="0" smtClean="0"/>
              <a:t>суцільності)</a:t>
            </a:r>
            <a:endParaRPr lang="ru-RU" sz="27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0878" y="2623937"/>
            <a:ext cx="3579848" cy="3492298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30726" y="2623937"/>
            <a:ext cx="6571347" cy="349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8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22824"/>
            <a:ext cx="10358651" cy="1303867"/>
          </a:xfrm>
        </p:spPr>
        <p:txBody>
          <a:bodyPr>
            <a:normAutofit/>
          </a:bodyPr>
          <a:lstStyle/>
          <a:p>
            <a:r>
              <a:rPr lang="uk-UA" b="1" dirty="0" smtClean="0"/>
              <a:t>Флексура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700" dirty="0" err="1"/>
              <a:t>коліноподібний</a:t>
            </a:r>
            <a:r>
              <a:rPr lang="uk-UA" sz="2700" dirty="0"/>
              <a:t> або </a:t>
            </a:r>
            <a:r>
              <a:rPr lang="uk-UA" sz="2700" dirty="0" err="1"/>
              <a:t>східчастоподібний</a:t>
            </a:r>
            <a:r>
              <a:rPr lang="uk-UA" sz="2700" dirty="0"/>
              <a:t> перегин шарів або пластів</a:t>
            </a:r>
            <a:r>
              <a:rPr lang="uk-UA" sz="2700" dirty="0" smtClean="0"/>
              <a:t> </a:t>
            </a:r>
            <a:endParaRPr lang="ru-RU" sz="27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908085"/>
            <a:ext cx="4718050" cy="261504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21450" y="2705894"/>
            <a:ext cx="40386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3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703" y="654586"/>
            <a:ext cx="10617825" cy="1569999"/>
          </a:xfrm>
        </p:spPr>
        <p:txBody>
          <a:bodyPr>
            <a:normAutofit fontScale="90000"/>
          </a:bodyPr>
          <a:lstStyle/>
          <a:p>
            <a:pPr algn="just"/>
            <a:r>
              <a:rPr lang="uk-UA" b="1" dirty="0" smtClean="0"/>
              <a:t>Антикліналь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700" dirty="0" smtClean="0">
                <a:solidFill>
                  <a:schemeClr val="tx1"/>
                </a:solidFill>
              </a:rPr>
              <a:t>складка шарів гірських порід, в центральній частині якої при перетині їх горизонтальною площиною розташовуються древніші за віком породи відносно її периферійних частин</a:t>
            </a:r>
            <a:endParaRPr lang="uk-UA" sz="2700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1032" name="Picture 8" descr="https://upload.wikimedia.org/wikipedia/commons/thumb/4/48/NJ_Route_23_anticline.jpg/220px-NJ_Route_23_antic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007" y="2560320"/>
            <a:ext cx="5421545" cy="327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03" y="2560319"/>
            <a:ext cx="5363304" cy="327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5458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Синкліналь</a:t>
            </a:r>
            <a:r>
              <a:rPr lang="ru-RU" dirty="0">
                <a:solidFill>
                  <a:schemeClr val="tx1"/>
                </a:solidFill>
              </a:rPr>
              <a:t> 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uk-UA" sz="2700" dirty="0" smtClean="0">
                <a:solidFill>
                  <a:schemeClr val="tx1"/>
                </a:solidFill>
              </a:rPr>
              <a:t>увігнута складка, ядро якої складено молодшими відкладами, аніж крила</a:t>
            </a:r>
            <a:endParaRPr lang="uk-UA" sz="27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9927" y="2770494"/>
            <a:ext cx="5078196" cy="318456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6752" y="2624931"/>
            <a:ext cx="4879846" cy="333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3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275" y="777416"/>
            <a:ext cx="10631605" cy="1303867"/>
          </a:xfrm>
        </p:spPr>
        <p:txBody>
          <a:bodyPr>
            <a:normAutofit fontScale="90000"/>
          </a:bodyPr>
          <a:lstStyle/>
          <a:p>
            <a:pPr algn="just"/>
            <a:r>
              <a:rPr lang="uk-UA" b="1" dirty="0" smtClean="0"/>
              <a:t>Скид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700" dirty="0" smtClean="0"/>
              <a:t>диз'юнктивне порушення, </a:t>
            </a:r>
            <a:r>
              <a:rPr lang="uk-UA" sz="2700" dirty="0"/>
              <a:t>яке має </a:t>
            </a:r>
            <a:r>
              <a:rPr lang="uk-UA" sz="2700" dirty="0" err="1"/>
              <a:t>зміщувач</a:t>
            </a:r>
            <a:r>
              <a:rPr lang="uk-UA" sz="2700" dirty="0"/>
              <a:t>, нахилений в бік опущеного крила </a:t>
            </a:r>
            <a:r>
              <a:rPr lang="uk-UA" sz="2700" dirty="0" smtClean="0"/>
              <a:t>розлому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0100" y="2702256"/>
            <a:ext cx="4843185" cy="2193819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72467" y="2565780"/>
            <a:ext cx="6240678" cy="346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8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uk-UA" b="1" dirty="0" err="1" smtClean="0"/>
              <a:t>Підкид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700" dirty="0" smtClean="0"/>
              <a:t>утворюється в умовах тангенціального стиснення, часто в зв'язку із складчастістю</a:t>
            </a:r>
            <a:endParaRPr lang="uk-UA" sz="27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015" y="2401733"/>
            <a:ext cx="4891773" cy="225215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02788" y="2510913"/>
            <a:ext cx="6187780" cy="345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0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866" y="791063"/>
            <a:ext cx="10385946" cy="1303867"/>
          </a:xfrm>
        </p:spPr>
        <p:txBody>
          <a:bodyPr>
            <a:normAutofit fontScale="90000"/>
          </a:bodyPr>
          <a:lstStyle/>
          <a:p>
            <a:pPr algn="just"/>
            <a:r>
              <a:rPr lang="uk-UA" b="1" dirty="0" smtClean="0"/>
              <a:t>Насув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sz="2700" dirty="0" smtClean="0"/>
              <a:t>розвивається в умовах інтенсивного горизонтального стиснення з пластичним перерозподілом гірських порід і їх видавлюванням з крил у замки складок.</a:t>
            </a:r>
            <a:endParaRPr lang="uk-UA" sz="27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0145" y="2611852"/>
            <a:ext cx="4688609" cy="209662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4978" y="2611851"/>
            <a:ext cx="6033526" cy="33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85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1300</TotalTime>
  <Words>38</Words>
  <Application>Microsoft Office PowerPoint</Application>
  <PresentationFormat>Широкоэкранный</PresentationFormat>
  <Paragraphs>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Garamond</vt:lpstr>
      <vt:lpstr>Натуральные материалы</vt:lpstr>
      <vt:lpstr>Тектонічні</vt:lpstr>
      <vt:lpstr>Тектонічні порушення (дислокації)</vt:lpstr>
      <vt:lpstr>Монокліналь  пластичні деформації горизонтально залягаючих пластів осадових порід призвели до рівномірного однобічного нахилу (без розриву суцільності)</vt:lpstr>
      <vt:lpstr>Флексура коліноподібний або східчастоподібний перегин шарів або пластів </vt:lpstr>
      <vt:lpstr>Антикліналь складка шарів гірських порід, в центральній частині якої при перетині їх горизонтальною площиною розташовуються древніші за віком породи відносно її периферійних частин</vt:lpstr>
      <vt:lpstr>Синкліналь  увігнута складка, ядро якої складено молодшими відкладами, аніж крила</vt:lpstr>
      <vt:lpstr>Скид диз'юнктивне порушення, яке має зміщувач, нахилений в бік опущеного крила розлому.</vt:lpstr>
      <vt:lpstr>Підкид утворюється в умовах тангенціального стиснення, часто в зв'язку із складчастістю</vt:lpstr>
      <vt:lpstr>Насув  розвивається в умовах інтенсивного горизонтального стиснення з пластичним перерозподілом гірських порід і їх видавлюванням з крил у замки складок.</vt:lpstr>
      <vt:lpstr>Зсув порушення природної рівноваги залягання верств гірських порід з розривом їх суцільності і переміщенням у горизонтальному або близькому до нього напрямі.</vt:lpstr>
      <vt:lpstr>Шар’яж пологий насув однієї маси гірських порід на інші (частіше більш древніх на більш молоді) з перекриттям першими других на великій площі з амплітудою переміщення в десятки – перші сотні км</vt:lpstr>
      <vt:lpstr>Грабен переважно видовжена ділянка земної кори, яка опустилася по лініях скидів нижче від навколишніх ділянок Горст переважно видовжена, відносно піднята ділянка земної кори, яка обмежена опущеними по лініях скидами.</vt:lpstr>
      <vt:lpstr>Рифт  лінійно витягнута подібна до рову тектонічна структура типу грабена, що розтинає земну кору. Довжина від сотень до тисяч км, ширина від десятків до 200-400 км. Частіше утворюється в зонах розтягнення земної кори. Виникнення рифту супроводжується сейсмічною активністю і магматизмом.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Тектонічні</dc:title>
  <dc:creator>Пользователь Windows</dc:creator>
  <cp:lastModifiedBy>Пользователь Windows</cp:lastModifiedBy>
  <cp:revision>18</cp:revision>
  <dcterms:created xsi:type="dcterms:W3CDTF">2020-05-02T10:41:42Z</dcterms:created>
  <dcterms:modified xsi:type="dcterms:W3CDTF">2020-05-03T13:40:44Z</dcterms:modified>
</cp:coreProperties>
</file>