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8" r:id="rId2"/>
    <p:sldId id="273" r:id="rId3"/>
    <p:sldId id="278" r:id="rId4"/>
    <p:sldId id="259" r:id="rId5"/>
    <p:sldId id="272" r:id="rId6"/>
    <p:sldId id="260" r:id="rId7"/>
    <p:sldId id="261" r:id="rId8"/>
    <p:sldId id="280" r:id="rId9"/>
    <p:sldId id="262" r:id="rId10"/>
    <p:sldId id="281" r:id="rId11"/>
    <p:sldId id="265" r:id="rId12"/>
    <p:sldId id="263" r:id="rId13"/>
    <p:sldId id="266" r:id="rId14"/>
    <p:sldId id="264" r:id="rId15"/>
    <p:sldId id="267" r:id="rId16"/>
    <p:sldId id="268" r:id="rId17"/>
    <p:sldId id="269" r:id="rId18"/>
    <p:sldId id="270" r:id="rId19"/>
    <p:sldId id="282" r:id="rId20"/>
    <p:sldId id="283" r:id="rId21"/>
    <p:sldId id="284" r:id="rId22"/>
    <p:sldId id="285" r:id="rId23"/>
    <p:sldId id="286" r:id="rId24"/>
    <p:sldId id="287" r:id="rId25"/>
    <p:sldId id="279" r:id="rId26"/>
    <p:sldId id="271" r:id="rId27"/>
    <p:sldId id="274" r:id="rId28"/>
    <p:sldId id="275" r:id="rId29"/>
    <p:sldId id="276" r:id="rId30"/>
    <p:sldId id="277" r:id="rId3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307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13.02.2025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1883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13.02.2025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4893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13.02.2025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9463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13.02.2025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8844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13.02.2025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4523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13.02.2025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25823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13.02.2025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6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13.02.2025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6058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13.02.2025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3324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13.02.2025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5209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13.02.2025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177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13.02.2025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7349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13.02.2025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3523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13.02.2025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9263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13.02.2025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8412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13.02.2025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2446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45F1B-CB0F-4AF4-B3D7-F8D2A60FD90A}" type="datetimeFigureOut">
              <a:rPr lang="uk-UA" smtClean="0"/>
              <a:pPr/>
              <a:t>13.02.2025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8744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A%D0%B0%D0%B1%D1%96%D0%BD%D0%B5%D1%82_%D0%9C%D1%96%D0%BD%D1%96%D1%81%D1%82%D1%80%D1%96%D0%B2_%D0%A3%D0%BA%D1%80%D0%B0%D1%97%D0%BD%D0%B8" TargetMode="External"/><Relationship Id="rId2" Type="http://schemas.openxmlformats.org/officeDocument/2006/relationships/hyperlink" Target="https://uk.wikipedia.org/wiki/%D0%92%D0%B8%D0%BA%D0%BE%D0%BD%D0%B0%D0%B2%D1%87%D0%B0_%D0%B2%D0%BB%D0%B0%D0%B4%D0%B0_%D0%B2_%D0%A3%D0%BA%D1%80%D0%B0%D1%97%D0%BD%D1%9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k.wikipedia.org/wiki/%D0%A1%D0%BF%D0%B8%D1%81%D0%BE%D0%BA_%D0%BC%D1%96%D0%BD%D1%96%D1%81%D1%82%D1%80%D1%96%D0%B2_%D1%84%D1%96%D0%BD%D0%B0%D0%BD%D1%81%D1%96%D0%B2_%D0%A3%D0%BA%D1%80%D0%B0%D1%97%D0%BD%D0%B8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254%D0%BA/96-%D0%B2%D1%8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4588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AF8D95AE-0B20-3679-61CC-0B27FEA7D0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42441" y="490194"/>
            <a:ext cx="5882326" cy="6099142"/>
          </a:xfrm>
        </p:spPr>
      </p:pic>
    </p:spTree>
    <p:extLst>
      <p:ext uri="{BB962C8B-B14F-4D97-AF65-F5344CB8AC3E}">
        <p14:creationId xmlns:p14="http://schemas.microsoft.com/office/powerpoint/2010/main" val="4193070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39057" y="1094282"/>
            <a:ext cx="7150307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зовнішній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контроль (аудит)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забезпечується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Рахунковою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палатою шляхом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аудиту, аудиту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експертизи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контрольних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Голова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Рахункової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палати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очолює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Рахункову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палату,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призначається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посаду Верховною Радою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поданням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Голови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Верховної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терміном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3 роки з правом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призначення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другий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4986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648919" y="474345"/>
            <a:ext cx="854439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Контрольні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повноваження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палати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розповсюджуються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Адміністрацію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Президента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Кабінет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Верховну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Раду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апарат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Секретаріат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Уповноваженого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Верховної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прав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центральні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виконавчої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Раду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національної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безпеки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оборони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судової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Генеральну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прокуратуру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правоохоронні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Вищу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раду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Центральну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виборчу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комісію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Національний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банк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місцеві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державні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адміністрації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місцевого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самоврядування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бюджетні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установи,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установи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частка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державного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майна, 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казенні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08865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03751" y="644577"/>
            <a:ext cx="923394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установи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банки,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фінансово-кредитні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установи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недержавних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громадські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об’єднання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недержавні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фонди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повноваження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палати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розповсюджуються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вони: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отримують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перераховують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Державного бюджету;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державну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керують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нею;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податкові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митні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пільги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переваги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68394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55077" y="359764"/>
            <a:ext cx="10916529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Рахункової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палати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належать: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контроль за доходами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видатками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Державного бюджету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Державного бюджету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органами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виконавчої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рівнів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бюджетними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установами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включаючи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установи,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знаходяться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 кордоном);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оперативний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контроль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виконанням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Державного бюджету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поточному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році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комплексна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ревізія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тематичні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перевірки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розділів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статей Державного бюджету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позабюджетних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фондів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управлінських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незалежно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того,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відображені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вони у Державному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бюджеті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фінансово-господарської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значна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переважна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частка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державного майна;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контроль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ефективністю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Національного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банку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контроль стану державного боргу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розробкою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пропозицій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скорочення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•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експертиза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проектів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законів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в тому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числі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проекту закону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бюджет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діючих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законів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постанов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Верховної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постанов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розпоряджень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Кабінету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програм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відноситься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відхилень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бюджетному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підготовка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пропозицій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ліквідації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удосконалення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бюджетного,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податкового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бюджетів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усіх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рівнів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покращення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стану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6117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843790" y="599606"/>
            <a:ext cx="963867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методологічне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нормативне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контролю,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перевірка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змісту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контролю;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координація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контролю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безпосередня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взаємодія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правоохоронними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органами;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стандартів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контрольно-ревізійних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заходів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експертно-аналітичної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уніфікація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ведення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єдиної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електронної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інформаційної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бази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державного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контролю;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співробітництво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контрольними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органами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іноземних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держав та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міжнародними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організаціями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укладення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ними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угод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консультативних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органам державного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контролю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належать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компетенції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02482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811277"/>
              </p:ext>
            </p:extLst>
          </p:nvPr>
        </p:nvGraphicFramePr>
        <p:xfrm>
          <a:off x="1645920" y="1304145"/>
          <a:ext cx="10142805" cy="4555458"/>
        </p:xfrm>
        <a:graphic>
          <a:graphicData uri="http://schemas.openxmlformats.org/drawingml/2006/table">
            <a:tbl>
              <a:tblPr/>
              <a:tblGrid>
                <a:gridCol w="16166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0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553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02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i="1" dirty="0">
                          <a:latin typeface="Times New Roman"/>
                          <a:ea typeface="Times New Roman"/>
                        </a:rPr>
                        <a:t>Країна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i="1" dirty="0">
                          <a:latin typeface="Times New Roman"/>
                          <a:ea typeface="Times New Roman"/>
                        </a:rPr>
                        <a:t>Вищий орган державного фінансового контролю по лінії законодавчої влади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i="1" dirty="0">
                          <a:latin typeface="Times New Roman"/>
                          <a:ea typeface="Times New Roman"/>
                        </a:rPr>
                        <a:t>Вищий орган державного фінансового контролю по лінії виконавчої влади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96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</a:rPr>
                        <a:t>США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</a:rPr>
                        <a:t>Головне бюджетно-контрольне управління Конгресу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Адміністративно-бюджетне управління при Президенті, система інспекторських служб у федеральних міністерствах та відомствах, Президентська рада з боротьби з фінансовими зловживаннями в урядових установах, ін.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1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</a:rPr>
                        <a:t>Великобританія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</a:rPr>
                        <a:t>Національне контрольно-ревізійне управління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Комітет громадських рахунків при Уряді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961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</a:rPr>
                        <a:t>Канада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Відомство генерального ревізора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Офіс генерального контролера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859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</a:rPr>
                        <a:t>Німеччина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</a:rPr>
                        <a:t>Рахункова палата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Федеральне фінансове відомство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859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</a:rPr>
                        <a:t>Фінляндія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П’ять державних ревізорів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Ревізійне управління державного господарства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429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</a:rPr>
                        <a:t>Індія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</a:rPr>
                        <a:t>Парламентські комітети державної звітності та бюджетних асигнувань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Департамент ревізій та </a:t>
                      </a:r>
                      <a:r>
                        <a:rPr lang="uk-UA" sz="1600" dirty="0" err="1">
                          <a:latin typeface="Times New Roman"/>
                          <a:ea typeface="Times New Roman"/>
                        </a:rPr>
                        <a:t>рахунковедення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443396" y="299802"/>
            <a:ext cx="924893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1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Вищі органи державного фінансового контролю по лінії законодавчої та виконавчої влади в різних країнах</a:t>
            </a:r>
            <a:endParaRPr kumimoji="0" lang="uk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2047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1738859" y="457200"/>
          <a:ext cx="9683646" cy="4654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4991100" imgH="2133600" progId="Word.Picture.8">
                  <p:embed/>
                </p:oleObj>
              </mc:Choice>
              <mc:Fallback>
                <p:oleObj name="Picture" r:id="rId2" imgW="4991100" imgH="2133600" progId="Word.Picture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859" y="457200"/>
                        <a:ext cx="9683646" cy="46544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2308485" y="5126636"/>
            <a:ext cx="7465102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400" i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400" i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Моделі формування Рахункових палат в світі</a:t>
            </a: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1026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428407" y="1124262"/>
          <a:ext cx="8739266" cy="3781684"/>
        </p:xfrm>
        <a:graphic>
          <a:graphicData uri="http://schemas.openxmlformats.org/drawingml/2006/table">
            <a:tbl>
              <a:tblPr/>
              <a:tblGrid>
                <a:gridCol w="24419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19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55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92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latin typeface="Times New Roman"/>
                          <a:ea typeface="Times New Roman"/>
                        </a:rPr>
                        <a:t>Назва варіанту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latin typeface="Times New Roman"/>
                          <a:ea typeface="Times New Roman"/>
                        </a:rPr>
                        <a:t>Переваги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latin typeface="Times New Roman"/>
                          <a:ea typeface="Times New Roman"/>
                        </a:rPr>
                        <a:t>Недоліки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52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1. Поєднання періодичного контролю з боку Верховної Ради України з суспільним контролем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Неупередженість та об’єктивність при контролі з боку членів суспільства 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1) можливість тиску парламентарів на діяльність Рахункової палати;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2) не розроблено інструментів контролю громадян за діяльністю Рахункової палати, оскільки є несформованим громадянське суспільство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68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2. Контроль з боку аналогічного органу іншої країни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Можливість поширення прогресивного світового досвіду контрольної діяльності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існує можливість необ’єктивності контролю з причини дружніх зв’язків, корпоративної солідарності тощо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863121" y="359764"/>
            <a:ext cx="843946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</a:t>
            </a:r>
            <a:r>
              <a:rPr kumimoji="0" lang="en-US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uk-UA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Варіанти здійснення контролю за діяльністю Рахункової палати</a:t>
            </a:r>
            <a:endParaRPr kumimoji="0" 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1616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2F43C21-7CE0-51CE-FF52-D5D824F8B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7811" y="1155469"/>
            <a:ext cx="9060873" cy="4755753"/>
          </a:xfrm>
        </p:spPr>
        <p:txBody>
          <a:bodyPr>
            <a:normAutofit/>
          </a:bodyPr>
          <a:lstStyle/>
          <a:p>
            <a:pPr algn="just"/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17 грудня Президент України підписав ухвалений Верховною Радою України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законопроєкт</a:t>
            </a:r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про внесення змін до Закону України «Про Рахункову палату» та деяких інших законодавчих актів України (реєстр. № 10044-д).</a:t>
            </a:r>
          </a:p>
          <a:p>
            <a:pPr algn="just"/>
            <a:r>
              <a:rPr lang="uk-UA" b="1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Проєкт</a:t>
            </a:r>
            <a:r>
              <a:rPr lang="uk-UA" b="1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Закону </a:t>
            </a:r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було розроблено робочою групою з опрацювання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законопроєктів</a:t>
            </a:r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щодо реформування Рахункової палати в Комітеті ВРУ з питань бюджету, до складу якої входили народні депутати України, представники Рахункової палати, Міністерства фінансів України, міжнародні експерти (від Представництва ЄС в Україні,  програми </a:t>
            </a:r>
            <a:r>
              <a:rPr lang="en-US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SIGMA </a:t>
            </a:r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та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проєкту</a:t>
            </a:r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МТД </a:t>
            </a:r>
            <a:r>
              <a:rPr lang="en-US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USAID) </a:t>
            </a:r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та представники громадськості. Свої пропозиції до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законопроєкту</a:t>
            </a:r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також були надані, зокрема вищими органами аудиту Естонії, Латвії, Литви, Німеччини, Чехії, а також ініціативою інституційного розвитку </a:t>
            </a:r>
            <a:r>
              <a:rPr lang="en-US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INTOSAI (IDI). </a:t>
            </a:r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Законодавчі пропозиції розроблено з урахуванням євроінтеграційних зобов’язань України та рекомендацій, відображених у звітах Європейської Комісії, </a:t>
            </a:r>
            <a:r>
              <a:rPr lang="en-US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SIGMA </a:t>
            </a:r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та меморандумів МВФ.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Мета Закону </a:t>
            </a:r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- наближення статусу та правових основ діяльності Рахункової палати до стандартів Міжнародної організації вищих органів аудиту (</a:t>
            </a:r>
            <a:r>
              <a:rPr lang="en-US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INTOSAI). </a:t>
            </a:r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Ключові зміни: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48058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025747" y="956603"/>
            <a:ext cx="8370277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br>
              <a:rPr lang="ru-RU" sz="2400" dirty="0"/>
            </a:br>
            <a:r>
              <a:rPr lang="ru-RU" sz="2400" b="1" dirty="0"/>
              <a:t>ЛЕКЦІЯ 2. </a:t>
            </a:r>
            <a:r>
              <a:rPr lang="ru-RU" sz="2400" b="1" dirty="0" err="1"/>
              <a:t>Органи</a:t>
            </a:r>
            <a:r>
              <a:rPr lang="ru-RU" sz="2400" b="1" dirty="0"/>
              <a:t> державного</a:t>
            </a:r>
            <a:br>
              <a:rPr lang="ru-RU" sz="2400" b="1" dirty="0"/>
            </a:br>
            <a:r>
              <a:rPr lang="ru-RU" sz="2400" b="1" dirty="0" err="1"/>
              <a:t>фінансового</a:t>
            </a:r>
            <a:r>
              <a:rPr lang="ru-RU" sz="2400" b="1" dirty="0"/>
              <a:t> контролю та </a:t>
            </a:r>
            <a:r>
              <a:rPr lang="ru-RU" sz="2400" b="1" dirty="0" err="1"/>
              <a:t>їх</a:t>
            </a:r>
            <a:r>
              <a:rPr lang="ru-RU" sz="2400" b="1" dirty="0"/>
              <a:t> характеристика</a:t>
            </a:r>
            <a:br>
              <a:rPr lang="ru-RU" sz="2400" dirty="0"/>
            </a:br>
            <a:endParaRPr lang="ru-RU" sz="2400" dirty="0"/>
          </a:p>
          <a:p>
            <a:r>
              <a:rPr lang="ru-RU" sz="2400" dirty="0"/>
              <a:t>2.1. Характеристика </a:t>
            </a:r>
            <a:r>
              <a:rPr lang="ru-RU" sz="2400" dirty="0" err="1"/>
              <a:t>органів</a:t>
            </a:r>
            <a:r>
              <a:rPr lang="ru-RU" sz="2400" dirty="0"/>
              <a:t> державного </a:t>
            </a:r>
            <a:r>
              <a:rPr lang="ru-RU" sz="2400" dirty="0" err="1"/>
              <a:t>фінансового</a:t>
            </a:r>
            <a:r>
              <a:rPr lang="ru-RU" sz="2400" dirty="0"/>
              <a:t> контролю.</a:t>
            </a:r>
            <a:br>
              <a:rPr lang="ru-RU" sz="2400" dirty="0"/>
            </a:br>
            <a:r>
              <a:rPr lang="ru-RU" sz="2400" dirty="0"/>
              <a:t>2.2. </a:t>
            </a:r>
            <a:r>
              <a:rPr lang="ru-RU" sz="2400" dirty="0" err="1"/>
              <a:t>Суб’єкти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здійснюють</a:t>
            </a:r>
            <a:r>
              <a:rPr lang="ru-RU" sz="2400" dirty="0"/>
              <a:t> </a:t>
            </a:r>
            <a:r>
              <a:rPr lang="ru-RU" sz="2400" dirty="0" err="1"/>
              <a:t>зовнішній</a:t>
            </a:r>
            <a:r>
              <a:rPr lang="ru-RU" sz="2400" dirty="0"/>
              <a:t> </a:t>
            </a:r>
            <a:r>
              <a:rPr lang="ru-RU" sz="2400" dirty="0" err="1"/>
              <a:t>фінансовий</a:t>
            </a:r>
            <a:r>
              <a:rPr lang="ru-RU" sz="2400" dirty="0"/>
              <a:t> контроль.</a:t>
            </a:r>
            <a:br>
              <a:rPr lang="ru-RU" sz="2400" dirty="0"/>
            </a:br>
            <a:r>
              <a:rPr lang="ru-RU" sz="2400" dirty="0"/>
              <a:t>2.3. </a:t>
            </a:r>
            <a:r>
              <a:rPr lang="ru-RU" sz="2400" dirty="0" err="1"/>
              <a:t>Органи</a:t>
            </a:r>
            <a:r>
              <a:rPr lang="ru-RU" sz="2400" dirty="0"/>
              <a:t> </a:t>
            </a:r>
            <a:r>
              <a:rPr lang="ru-RU" sz="2400" dirty="0" err="1"/>
              <a:t>внутрішнього</a:t>
            </a:r>
            <a:r>
              <a:rPr lang="ru-RU" sz="2400" dirty="0"/>
              <a:t> </a:t>
            </a:r>
            <a:r>
              <a:rPr lang="ru-RU" sz="2400" dirty="0" err="1"/>
              <a:t>фінансового</a:t>
            </a:r>
            <a:r>
              <a:rPr lang="ru-RU" sz="2400" dirty="0"/>
              <a:t> контролю.</a:t>
            </a:r>
            <a:br>
              <a:rPr lang="ru-RU" sz="2400" dirty="0"/>
            </a:br>
            <a:r>
              <a:rPr lang="ru-RU" sz="2400" dirty="0"/>
              <a:t>2.4. </a:t>
            </a:r>
            <a:r>
              <a:rPr lang="ru-RU" sz="2400" dirty="0" err="1"/>
              <a:t>Суб’єкти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здійснюють</a:t>
            </a:r>
            <a:r>
              <a:rPr lang="ru-RU" sz="2400" dirty="0"/>
              <a:t> </a:t>
            </a:r>
            <a:r>
              <a:rPr lang="ru-RU" sz="2400" dirty="0" err="1"/>
              <a:t>функції</a:t>
            </a:r>
            <a:r>
              <a:rPr lang="ru-RU" sz="2400" dirty="0"/>
              <a:t> </a:t>
            </a:r>
            <a:r>
              <a:rPr lang="ru-RU" sz="2400" dirty="0" err="1"/>
              <a:t>внутрішнього</a:t>
            </a:r>
            <a:r>
              <a:rPr lang="ru-RU" sz="2400" dirty="0"/>
              <a:t> державного </a:t>
            </a:r>
            <a:r>
              <a:rPr lang="ru-RU" sz="2400" dirty="0" err="1"/>
              <a:t>фінансового</a:t>
            </a:r>
            <a:r>
              <a:rPr lang="ru-RU" sz="2400" dirty="0"/>
              <a:t> контролю</a:t>
            </a:r>
            <a:endParaRPr lang="uk-UA" sz="2400" b="1" dirty="0"/>
          </a:p>
          <a:p>
            <a:pPr algn="just"/>
            <a:r>
              <a:rPr lang="ru-RU" dirty="0"/>
              <a:t>.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95056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CAE8EC-3499-AB91-9FA6-CC0B95E6C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55555"/>
          </a:xfrm>
        </p:spPr>
        <p:txBody>
          <a:bodyPr/>
          <a:lstStyle/>
          <a:p>
            <a:r>
              <a:rPr lang="uk-UA" b="1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Інституційний статус та повноваження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CCE508-7EE8-216D-0627-965F15637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63287"/>
            <a:ext cx="8915400" cy="4547935"/>
          </a:xfrm>
        </p:spPr>
        <p:txBody>
          <a:bodyPr/>
          <a:lstStyle/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–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Рахункову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палату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визначено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вищим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державним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колегіальним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органом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фінансового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контролю (аудиту);</a:t>
            </a:r>
          </a:p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– систему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професійних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документів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INTOSAI (IFPP)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визначено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основою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організаційно-методологічних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засад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здійснення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державного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зовнішнього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фінансового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контролю (аудиту);</a:t>
            </a:r>
          </a:p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–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повноваження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Рахункової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палати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розширено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на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суб’єкти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господарювання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державного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комунального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сектору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економіки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; на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кошти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отримані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від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іноземних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держав,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Європейського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Союзу,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іноземних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фінансових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установ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міжнародних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організацій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донорських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установ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вигляді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кредитів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(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позик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),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грантів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допомоги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та на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кошти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фондів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загальнообов’язкового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державного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соціального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і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пенсійного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страхування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(до прикладу,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Пенсійний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фонд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України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);</a:t>
            </a:r>
          </a:p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–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Рахункова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палата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зможе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здійснювати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аудити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консолідованої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фінансової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звітності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суб’єктів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державного сектору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бюджетів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778385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091315-4747-B8F7-11C5-D8B9D2C5C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88559"/>
          </a:xfrm>
        </p:spPr>
        <p:txBody>
          <a:bodyPr/>
          <a:lstStyle/>
          <a:p>
            <a:r>
              <a:rPr lang="ru-UA" dirty="0"/>
              <a:t>Гарант</a:t>
            </a:r>
            <a:r>
              <a:rPr lang="uk-UA" dirty="0" err="1"/>
              <a:t>ії</a:t>
            </a:r>
            <a:r>
              <a:rPr lang="uk-UA" dirty="0"/>
              <a:t> незалежності РПУ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9CC0D1-415F-B426-01DF-10FA88291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uk-UA" b="0" i="0" dirty="0">
              <a:solidFill>
                <a:srgbClr val="000000"/>
              </a:solidFill>
              <a:effectLst/>
              <a:latin typeface="PT Sans" panose="020B0503020203020204" pitchFamily="34" charset="-52"/>
            </a:endParaRPr>
          </a:p>
          <a:p>
            <a:pPr algn="just"/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– припинення чи обмеження повноважень Рахункової палати у разі закінчення строку повноважень ВРУ чи дострокового їх припинення, а також введення воєнного чи надзвичайного станів є неможливим;</a:t>
            </a:r>
          </a:p>
          <a:p>
            <a:pPr algn="just"/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– у разі неврахування у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проєкті</a:t>
            </a:r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закону про Державний бюджет України пропозицій Рахункової палати щодо її фінансового забезпечення, Уряд зобов’язаний аргументувати свою позицію;</a:t>
            </a:r>
          </a:p>
          <a:p>
            <a:pPr algn="just"/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– будь-який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законопроєкт</a:t>
            </a:r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, що стосується діяльності Рахункової палати чи її повноважень, має отримати відповідний висновок від інституції.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492696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632061-4ADC-5A64-017E-4373A6D54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Голова, члени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Рахункової</a:t>
            </a:r>
            <a:r>
              <a:rPr lang="ru-RU" b="1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палати</a:t>
            </a:r>
            <a:r>
              <a:rPr lang="ru-RU" b="1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,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аудитори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B8CC31-786A-F0F2-8D21-AB2176902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–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попередній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відбір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кандидатів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в члени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Рахункової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палати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здійснюватиме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дорадча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група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за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участі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міжнародних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експертів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оновлено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умови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відбіркового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конкурсу,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вимоги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до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кандидатів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голосування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за них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тощо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;</a:t>
            </a:r>
          </a:p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–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кількість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членів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Рахункової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палати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зменшено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до 11;</a:t>
            </a:r>
          </a:p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–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визначено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перелік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обов’язків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членів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Рахункової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палати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;</a:t>
            </a:r>
          </a:p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–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удосконалено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повноваження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членів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Рахункової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палати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в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частині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координування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контрольних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заходів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здійснення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такої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координації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двома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і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більше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членами;</a:t>
            </a:r>
          </a:p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–  Закон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встановлює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структуру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розмір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оплати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праці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членів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Рахункової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палати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, Секретаря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Рахункової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палати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аудиторського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складу. На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аудиторський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склад не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поширюються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норми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законодавства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про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державну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службу,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але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поширюється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дія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антикорупційного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законодавства</a:t>
            </a:r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987489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580B1D-1A2C-EF87-678F-611CE7200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Організаційні питання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401A53-E30F-E0D8-4265-EB0CD57B5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– кожні п’ять років Рахункова палата повинна здійснювати зовнішнє оцінювання своєї діяльності на відповідність міжнародним стандартам аудиту;</a:t>
            </a:r>
          </a:p>
          <a:p>
            <a:pPr algn="just"/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– впроваджується планування діяльності на основі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ризико</a:t>
            </a:r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-орієнтованого підходу;</a:t>
            </a:r>
          </a:p>
          <a:p>
            <a:pPr algn="just"/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– Рахункова палата не буде проводити позапланові заходи контролю;</a:t>
            </a:r>
          </a:p>
          <a:p>
            <a:pPr algn="just"/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– інформацію про засідання та технічні питання голосування на них розміщувати на сайті Рахункової палати;</a:t>
            </a:r>
          </a:p>
          <a:p>
            <a:pPr algn="just"/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– змінено підходи до документування результатів заходів контролю: зокрема, аудитори не готуватимуть акти за результатами аудитів;</a:t>
            </a:r>
          </a:p>
          <a:p>
            <a:pPr algn="just"/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– члени контрольної групи мають право на отримання необхідної інформації та даних (включаючи інформацію з автоматизованих інформаційних і довідкових систем, реєстрів та банків даних, держателем (адміністратором) яких є державні органи або органи місцевого самоврядування).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39001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6EDF62-B3EC-A804-A4D2-EBB7F90DE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Виконання рекомендацій  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5A73613-07E3-DC5F-3F82-BE5E92893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71600"/>
            <a:ext cx="8915400" cy="4539622"/>
          </a:xfrm>
        </p:spPr>
        <p:txBody>
          <a:bodyPr/>
          <a:lstStyle/>
          <a:p>
            <a:pPr algn="just"/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– розгляд звітів Рахункової палати у профільних комітетах Верховної Ради України є обов’язковим, як і відповідне реагування парламенту на інформацію Рахункової палати про неналежне виконання її рекомендацій;</a:t>
            </a:r>
          </a:p>
          <a:p>
            <a:pPr algn="just"/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– посилено процеси аналізу та моніторингу Рахунковою палатою її рекомендацій. Інформація про це розміщується на сайті інституції;</a:t>
            </a:r>
          </a:p>
          <a:p>
            <a:pPr algn="just"/>
            <a:r>
              <a:rPr lang="uk-UA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– разом зі щорічним звітом про свою діяльність Рахункова палата може надати ВРУ пропозиції щодо вжиття заходів відносно невиконання її рекомендацій;</a:t>
            </a:r>
          </a:p>
          <a:p>
            <a:pPr algn="just"/>
            <a:r>
              <a:rPr lang="uk-UA" b="0" i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– змінюються підходи до оскарження рішень Рахункової палати за результатами контрольних заходів у судовому порядку, а справи щодо втручання в роботу Рахункової палати перебуватимуть у підсудності Верховного Суду.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93015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C92EAF0-2759-D21B-579C-510883DA38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55185" y="631825"/>
            <a:ext cx="5410984" cy="5637000"/>
          </a:xfrm>
        </p:spPr>
      </p:pic>
    </p:spTree>
    <p:extLst>
      <p:ext uri="{BB962C8B-B14F-4D97-AF65-F5344CB8AC3E}">
        <p14:creationId xmlns:p14="http://schemas.microsoft.com/office/powerpoint/2010/main" val="11207275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048000" y="644577"/>
            <a:ext cx="752006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Контрольні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повноваження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Верховної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зовнішнього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контролю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реалізуються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безпосередньо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Верховною Радою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через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Рахункову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палату;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через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Комітет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Верховної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бюджету;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через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спеціально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створювані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тимчасові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контрольні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ревізійні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слідчі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комісії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Верховної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38090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58781" y="612845"/>
            <a:ext cx="905405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повноважень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Верховної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державного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контролю,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нею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безпосередньо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належать: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парламентського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контролю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контролю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Конституції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(п.п. 13 та 14 ст. 85, п.п.1 ст. 92);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контроль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дотриманням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бюджетного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кожній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стадії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бюджетного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резервного фонду;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контроль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дотриманням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бюджетного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щодо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Державного бюджету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у тому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числі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розпорядниками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бюджетних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48000" y="419724"/>
            <a:ext cx="813466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повноважень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Верховної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зовнішнього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контролю,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Рахункову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палату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належать: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доручень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Рахунковій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палаті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контролю,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належать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компетенції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заслуховування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звітів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звітів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спрямованих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вдосконалення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бюджетного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складових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47999" y="974361"/>
            <a:ext cx="768495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повноважень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Верховної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контролю,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Комітет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бюджету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належать: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контроль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Державного бюджету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напрямів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бюджетної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наступний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контроль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проектів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законів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поданих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розгляд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Верховної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бюджетному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законодавству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7E75DF3-02BE-929E-7A43-E384BD9AC7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88298" y="509047"/>
            <a:ext cx="6881566" cy="6165130"/>
          </a:xfrm>
        </p:spPr>
      </p:pic>
    </p:spTree>
    <p:extLst>
      <p:ext uri="{BB962C8B-B14F-4D97-AF65-F5344CB8AC3E}">
        <p14:creationId xmlns:p14="http://schemas.microsoft.com/office/powerpoint/2010/main" val="21651924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38466" y="989911"/>
            <a:ext cx="881421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повноважень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Верховної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контролю,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спеціально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створювані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тимчасові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контрольні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ревізійні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слідчі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комісії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Верховної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належить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депутатського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розслідування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в тому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числі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бюджетного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Відео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Рахункову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Палату: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https://www.youtube.com/watch?v=7JuVcHax_ss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678899" y="629587"/>
            <a:ext cx="957871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до чинного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Рахункова</a:t>
            </a:r>
            <a:r>
              <a:rPr lang="ru-RU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палата є </a:t>
            </a:r>
            <a:r>
              <a:rPr lang="ru-RU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вищим</a:t>
            </a:r>
            <a:r>
              <a:rPr lang="ru-RU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державним</a:t>
            </a:r>
            <a:r>
              <a:rPr lang="ru-RU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колегіальним</a:t>
            </a:r>
            <a:r>
              <a:rPr lang="ru-RU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органом </a:t>
            </a:r>
            <a:r>
              <a:rPr lang="ru-RU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фінансового</a:t>
            </a:r>
            <a:r>
              <a:rPr lang="ru-RU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контролю (аудиту).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Головним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органом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контролю,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здійснюють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внутрішній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контроль,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Державна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аудиторська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служба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sz="2800" dirty="0" err="1">
                <a:solidFill>
                  <a:srgbClr val="FB4A18"/>
                </a:solidFill>
                <a:latin typeface="Times New Roman" pitchFamily="18" charset="0"/>
                <a:cs typeface="Times New Roman" pitchFamily="18" charset="0"/>
                <a:hlinkClick r:id="rId2" tooltip="Виконавча влада в Україн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центральний</a:t>
            </a:r>
            <a:r>
              <a:rPr lang="ru-RU" sz="2800" dirty="0">
                <a:solidFill>
                  <a:srgbClr val="FB4A18"/>
                </a:solidFill>
                <a:latin typeface="Times New Roman" pitchFamily="18" charset="0"/>
                <a:cs typeface="Times New Roman" pitchFamily="18" charset="0"/>
                <a:hlinkClick r:id="rId2" tooltip="Виконавча влада в Україн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орган </a:t>
            </a:r>
            <a:r>
              <a:rPr lang="ru-RU" sz="2800" dirty="0" err="1">
                <a:solidFill>
                  <a:srgbClr val="FB4A18"/>
                </a:solidFill>
                <a:latin typeface="Times New Roman" pitchFamily="18" charset="0"/>
                <a:cs typeface="Times New Roman" pitchFamily="18" charset="0"/>
                <a:hlinkClick r:id="rId2" tooltip="Виконавча влада в Україн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виконавчої</a:t>
            </a:r>
            <a:r>
              <a:rPr lang="ru-RU" sz="2800" dirty="0">
                <a:solidFill>
                  <a:srgbClr val="FB4A18"/>
                </a:solidFill>
                <a:latin typeface="Times New Roman" pitchFamily="18" charset="0"/>
                <a:cs typeface="Times New Roman" pitchFamily="18" charset="0"/>
                <a:hlinkClick r:id="rId2" tooltip="Виконавча влада в Україн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  <a:hlinkClick r:id="rId2" tooltip="Виконавча влада в Україн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влади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інспекції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спрямовується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координується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FB4A18"/>
                </a:solidFill>
                <a:latin typeface="Times New Roman" pitchFamily="18" charset="0"/>
                <a:cs typeface="Times New Roman" pitchFamily="18" charset="0"/>
                <a:hlinkClick r:id="rId3" tooltip="Кабінет Міністрів Україн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Кабінетом</a:t>
            </a:r>
            <a:r>
              <a:rPr lang="ru-RU" sz="2800" dirty="0">
                <a:solidFill>
                  <a:srgbClr val="FB4A18"/>
                </a:solidFill>
                <a:latin typeface="Times New Roman" pitchFamily="18" charset="0"/>
                <a:cs typeface="Times New Roman" pitchFamily="18" charset="0"/>
                <a:hlinkClick r:id="rId3" tooltip="Кабінет Міністрів Україн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2800" dirty="0" err="1">
                <a:solidFill>
                  <a:srgbClr val="FB4A18"/>
                </a:solidFill>
                <a:latin typeface="Times New Roman" pitchFamily="18" charset="0"/>
                <a:cs typeface="Times New Roman" pitchFamily="18" charset="0"/>
                <a:hlinkClick r:id="rId3" tooltip="Кабінет Міністрів Україн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Міністрів</a:t>
            </a:r>
            <a:r>
              <a:rPr lang="ru-RU" sz="2800" dirty="0">
                <a:solidFill>
                  <a:srgbClr val="FB4A18"/>
                </a:solidFill>
                <a:latin typeface="Times New Roman" pitchFamily="18" charset="0"/>
                <a:cs typeface="Times New Roman" pitchFamily="18" charset="0"/>
                <a:hlinkClick r:id="rId3" tooltip="Кабінет Міністрів Україн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  <a:hlinkClick r:id="rId3" tooltip="Кабінет Міністрів Україн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України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800" dirty="0" err="1">
                <a:solidFill>
                  <a:srgbClr val="FB4A18"/>
                </a:solidFill>
                <a:latin typeface="Times New Roman" pitchFamily="18" charset="0"/>
                <a:cs typeface="Times New Roman" pitchFamily="18" charset="0"/>
                <a:hlinkClick r:id="rId4" tooltip="Список міністрів фінансів Україн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Міністра</a:t>
            </a:r>
            <a:r>
              <a:rPr lang="ru-RU" sz="2800" dirty="0">
                <a:solidFill>
                  <a:srgbClr val="FB4A18"/>
                </a:solidFill>
                <a:latin typeface="Times New Roman" pitchFamily="18" charset="0"/>
                <a:cs typeface="Times New Roman" pitchFamily="18" charset="0"/>
                <a:hlinkClick r:id="rId4" tooltip="Список міністрів фінансів Україн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2800" dirty="0" err="1">
                <a:solidFill>
                  <a:srgbClr val="FB4A18"/>
                </a:solidFill>
                <a:latin typeface="Times New Roman" pitchFamily="18" charset="0"/>
                <a:cs typeface="Times New Roman" pitchFamily="18" charset="0"/>
                <a:hlinkClick r:id="rId4" tooltip="Список міністрів фінансів Україн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фінансів</a:t>
            </a:r>
            <a:r>
              <a:rPr lang="ru-RU" sz="2800" dirty="0">
                <a:solidFill>
                  <a:srgbClr val="FB4A18"/>
                </a:solidFill>
                <a:latin typeface="Times New Roman" pitchFamily="18" charset="0"/>
                <a:cs typeface="Times New Roman" pitchFamily="18" charset="0"/>
                <a:hlinkClick r:id="rId4" tooltip="Список міністрів фінансів Україн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  <a:hlinkClick r:id="rId4" tooltip="Список міністрів фінансів Україн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України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реалізує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державну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політику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контролю.</a:t>
            </a: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37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025747" y="956603"/>
            <a:ext cx="8370277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Стаття 26 БКУ: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Верховної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надходженням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Державного бюджету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здійснює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Рахункова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палата.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центральних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виконавчої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забезпечують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контролю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дотриманням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бюджетного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(у межах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повноважень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встановлених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Кодексом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нормативно-правовими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актами),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спрямовується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координується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контролюється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Кабінетом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9505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8446" y="614597"/>
            <a:ext cx="8304551" cy="560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385279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28997" y="614596"/>
            <a:ext cx="95637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2.2.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Суб’єкти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здійснюють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зовнішній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контроль.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Рахункова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палата</a:t>
            </a: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Рахункова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палата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Верховної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здійснює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контроль за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надходженням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до Державного бюджету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Рахункова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палата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підзвітна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Верховній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Раді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регулярно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інформує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своєї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300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91BA4DED-009D-34F3-99CB-A44E598D1A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51868" y="527901"/>
            <a:ext cx="5674936" cy="5383949"/>
          </a:xfrm>
        </p:spPr>
      </p:pic>
    </p:spTree>
    <p:extLst>
      <p:ext uri="{BB962C8B-B14F-4D97-AF65-F5344CB8AC3E}">
        <p14:creationId xmlns:p14="http://schemas.microsoft.com/office/powerpoint/2010/main" val="2708025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62546" y="1141905"/>
            <a:ext cx="927891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палати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ґрунтується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принципах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законності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незалежності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об’єктивності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безсторонності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гласності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неупередженості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Рахункова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палата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організаційно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функціонально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незалежною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самостійно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планує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свою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Незалежність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палати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забезпечується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встановленим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  <a:hlinkClick r:id="rId2"/>
              </a:rPr>
              <a:t>Конституцією</a:t>
            </a:r>
            <a:r>
              <a:rPr lang="ru-RU" sz="2400" dirty="0"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  <a:hlinkClick r:id="rId2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Законом порядком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посади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звільнення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посад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членів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палати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визначеними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Законом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законами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гарантіями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палати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особливим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порядком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організаційного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палати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встановленим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законом.</a:t>
            </a:r>
          </a:p>
        </p:txBody>
      </p:sp>
    </p:spTree>
    <p:extLst>
      <p:ext uri="{BB962C8B-B14F-4D97-AF65-F5344CB8AC3E}">
        <p14:creationId xmlns:p14="http://schemas.microsoft.com/office/powerpoint/2010/main" val="2901906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1029</TotalTime>
  <Words>2095</Words>
  <Application>Microsoft Office PowerPoint</Application>
  <PresentationFormat>Широкоэкранный</PresentationFormat>
  <Paragraphs>123</Paragraphs>
  <Slides>30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8" baseType="lpstr">
      <vt:lpstr>Arial</vt:lpstr>
      <vt:lpstr>Century Gothic</vt:lpstr>
      <vt:lpstr>PT Sans</vt:lpstr>
      <vt:lpstr>Times New Roman</vt:lpstr>
      <vt:lpstr>Wingdings</vt:lpstr>
      <vt:lpstr>Wingdings 3</vt:lpstr>
      <vt:lpstr>Легкий дым</vt:lpstr>
      <vt:lpstr>Picture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Інституційний статус та повноваження</vt:lpstr>
      <vt:lpstr>Гарантії незалежності РПУ</vt:lpstr>
      <vt:lpstr>Голова, члени Рахункової палати, аудитори</vt:lpstr>
      <vt:lpstr>Організаційні питання</vt:lpstr>
      <vt:lpstr>Виконання рекомендацій  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Прохорчук Наталія Олегівна</dc:creator>
  <cp:lastModifiedBy>Користувач</cp:lastModifiedBy>
  <cp:revision>53</cp:revision>
  <dcterms:created xsi:type="dcterms:W3CDTF">2020-10-09T11:00:36Z</dcterms:created>
  <dcterms:modified xsi:type="dcterms:W3CDTF">2025-02-13T10:59:45Z</dcterms:modified>
</cp:coreProperties>
</file>