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49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1" r:id="rId45"/>
    <p:sldId id="300" r:id="rId46"/>
    <p:sldId id="302" r:id="rId47"/>
    <p:sldId id="303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1FD1B-6451-433B-9927-6953953D2882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B27BD-B968-4662-ADEF-C7C81CED8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C449-2F3F-4C2E-B140-0DB76A258E27}" type="datetime1">
              <a:rPr lang="ru-RU" smtClean="0"/>
              <a:pPr/>
              <a:t>31.10.2021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E469-B44B-4508-9043-22061B2F0AF3}" type="datetime1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413-4ACD-43AC-BA68-31458C91E31F}" type="datetime1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C397-9E9B-41B6-B307-FE2066D781E2}" type="datetime1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5E17-1A63-4C25-A70A-7FB0C5E4B984}" type="datetime1">
              <a:rPr lang="ru-RU" smtClean="0"/>
              <a:pPr/>
              <a:t>31.10.2021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E5B7FFA-3636-46F9-B5FB-6807D68F062C}" type="datetime1">
              <a:rPr lang="ru-RU" smtClean="0"/>
              <a:pPr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D6C6-2C59-4176-85F5-7303A1B7AA6B}" type="datetime1">
              <a:rPr lang="ru-RU" smtClean="0"/>
              <a:pPr/>
              <a:t>31.10.2021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BAF0-A92D-40B7-993C-AC8AA0842C7C}" type="datetime1">
              <a:rPr lang="ru-RU" smtClean="0"/>
              <a:pPr/>
              <a:t>31.10.2021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5310-DC60-48FF-A7A1-1828A8AD100D}" type="datetime1">
              <a:rPr lang="ru-RU" smtClean="0"/>
              <a:pPr/>
              <a:t>31.10.2021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7891-8FE6-4197-AE96-EEE7BD0C6162}" type="datetime1">
              <a:rPr lang="ru-RU" smtClean="0"/>
              <a:pPr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98B211E-5DCE-4231-99FC-1CB9FBF7C32B}" type="datetime1">
              <a:rPr lang="ru-RU" smtClean="0"/>
              <a:pPr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D0B991-6695-4D01-ADEC-48861A16B1AF}" type="datetime1">
              <a:rPr lang="ru-RU" smtClean="0"/>
              <a:pPr/>
              <a:t>31.10.2021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Morphology</a:t>
            </a:r>
            <a:endParaRPr lang="ru-RU" b="1" dirty="0"/>
          </a:p>
        </p:txBody>
      </p:sp>
      <p:pic>
        <p:nvPicPr>
          <p:cNvPr id="160770" name="Picture 2" descr="Morphology and Reading | Cracking the ABC Co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214686"/>
            <a:ext cx="4572032" cy="3078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The Principles of Classification </a:t>
            </a:r>
            <a:r>
              <a:rPr lang="en-US" sz="2000" b="1" dirty="0" smtClean="0"/>
              <a:t>as</a:t>
            </a:r>
            <a:r>
              <a:rPr lang="en-US" sz="2200" b="1" dirty="0" smtClean="0"/>
              <a:t> Used by </a:t>
            </a:r>
            <a:br>
              <a:rPr lang="en-US" sz="2200" b="1" dirty="0" smtClean="0"/>
            </a:br>
            <a:r>
              <a:rPr lang="en-US" sz="2200" b="1" dirty="0" smtClean="0"/>
              <a:t>Non-Structural Descriptive Grammarians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Henry Sweet </a:t>
            </a:r>
            <a:r>
              <a:rPr lang="ru-RU" dirty="0" smtClean="0"/>
              <a:t>(1892)</a:t>
            </a:r>
            <a:r>
              <a:rPr lang="en-US" dirty="0" smtClean="0"/>
              <a:t> speaks of three principles of classification: form, meaning, and function.</a:t>
            </a:r>
          </a:p>
          <a:p>
            <a:pPr algn="just"/>
            <a:r>
              <a:rPr lang="en-US" i="1" dirty="0" err="1" smtClean="0"/>
              <a:t>Declinables</a:t>
            </a:r>
            <a:r>
              <a:rPr lang="en-US" dirty="0" smtClean="0"/>
              <a:t>: noun-words (noun, noun-pronoun, noun-numeral, infinitive, gerund), adjective-words (adjective, adjective-pronoun, adjective numeral, </a:t>
            </a:r>
            <a:r>
              <a:rPr lang="fr-FR" dirty="0" smtClean="0"/>
              <a:t>participle), verb (finite verb), verbals (infinitive, gerund, participle).</a:t>
            </a:r>
          </a:p>
          <a:p>
            <a:pPr algn="just"/>
            <a:r>
              <a:rPr lang="en-US" i="1" dirty="0" err="1" smtClean="0"/>
              <a:t>Indeclinables</a:t>
            </a:r>
            <a:r>
              <a:rPr lang="en-US" dirty="0" smtClean="0"/>
              <a:t> (particles), adverb, preposition, conjunction, interjection.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The Principles of Classification as Used </a:t>
            </a:r>
            <a:br>
              <a:rPr lang="en-US" sz="2400" b="1" dirty="0" smtClean="0"/>
            </a:br>
            <a:r>
              <a:rPr lang="en-US" sz="2400" b="1" dirty="0" smtClean="0"/>
              <a:t>by Structural Descriptive Grammarians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traditional classification of words into parts of speech was </a:t>
            </a:r>
            <a:r>
              <a:rPr lang="en-US" i="1" dirty="0" smtClean="0"/>
              <a:t>rejected</a:t>
            </a:r>
            <a:r>
              <a:rPr lang="en-US" dirty="0" smtClean="0"/>
              <a:t> and </a:t>
            </a:r>
            <a:r>
              <a:rPr lang="en-US" i="1" dirty="0" smtClean="0"/>
              <a:t>criticized</a:t>
            </a:r>
            <a:r>
              <a:rPr lang="en-US" dirty="0" smtClean="0"/>
              <a:t> from 2 points.</a:t>
            </a:r>
          </a:p>
          <a:p>
            <a:pPr algn="just"/>
            <a:r>
              <a:rPr lang="en-US" dirty="0" smtClean="0"/>
              <a:t>First, traditional grammar relies heavily on the most subjective element in language, </a:t>
            </a:r>
            <a:r>
              <a:rPr lang="en-US" i="1" dirty="0" smtClean="0"/>
              <a:t>meaning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Second, it uses </a:t>
            </a:r>
            <a:r>
              <a:rPr lang="en-US" i="1" dirty="0" smtClean="0"/>
              <a:t>different criteria of classification</a:t>
            </a:r>
            <a:r>
              <a:rPr lang="en-US" dirty="0" smtClean="0"/>
              <a:t>: it distinguishes the noun, the verb and the interjection on the basis of </a:t>
            </a:r>
            <a:r>
              <a:rPr lang="en-US" i="1" dirty="0" smtClean="0"/>
              <a:t>meaning</a:t>
            </a:r>
            <a:r>
              <a:rPr lang="en-US" dirty="0" smtClean="0"/>
              <a:t>; the adjective, the adverb, the pronoun, and the conjunction, on the basis of </a:t>
            </a:r>
            <a:r>
              <a:rPr lang="en-US" i="1" dirty="0" smtClean="0"/>
              <a:t>function</a:t>
            </a:r>
            <a:r>
              <a:rPr lang="en-US" dirty="0" smtClean="0"/>
              <a:t>, and the preposition, partly on function and partly on </a:t>
            </a:r>
            <a:r>
              <a:rPr lang="en-US" i="1" dirty="0" smtClean="0"/>
              <a:t>form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Classification of Words </a:t>
            </a:r>
            <a:br>
              <a:rPr lang="en-US" b="1" dirty="0" smtClean="0"/>
            </a:br>
            <a:r>
              <a:rPr lang="en-US" b="1" dirty="0" smtClean="0"/>
              <a:t>in Post-Structural Traditional Grammar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0298" y="1643050"/>
            <a:ext cx="4357718" cy="9286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Complex Approach Criteria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2786058"/>
            <a:ext cx="2571768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Semantic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8992" y="2786058"/>
            <a:ext cx="2571768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Formal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57950" y="2714620"/>
            <a:ext cx="2571768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Functional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7224" y="4071942"/>
            <a:ext cx="1714512" cy="207170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grammatical meaning of the</a:t>
            </a:r>
          </a:p>
          <a:p>
            <a:pPr algn="ctr"/>
            <a:r>
              <a:rPr lang="en-US" sz="1600" dirty="0" smtClean="0"/>
              <a:t>whole class of words </a:t>
            </a:r>
          </a:p>
          <a:p>
            <a:pPr algn="ctr"/>
            <a:r>
              <a:rPr lang="en-US" sz="1600" dirty="0" smtClean="0"/>
              <a:t>(general grammatical meaning)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9058" y="4071942"/>
            <a:ext cx="1714512" cy="20717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paradigmatic properties: relevant grammatical categories, the form of the words,</a:t>
            </a:r>
          </a:p>
          <a:p>
            <a:pPr algn="ctr"/>
            <a:r>
              <a:rPr lang="en-US" sz="1200" dirty="0" smtClean="0"/>
              <a:t>their specific inflectional and derivational features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58016" y="4071942"/>
            <a:ext cx="1714512" cy="207170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concerns the syntactic function of words in the sentence and their combinability</a:t>
            </a:r>
            <a:endParaRPr lang="ru-RU" sz="1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285984" y="2643182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715140" y="2571744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4786314" y="2714620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2"/>
            <a:endCxn id="8" idx="0"/>
          </p:cNvCxnSpPr>
          <p:nvPr/>
        </p:nvCxnSpPr>
        <p:spPr>
          <a:xfrm rot="5400000">
            <a:off x="1607323" y="396478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  <a:endCxn id="9" idx="0"/>
          </p:cNvCxnSpPr>
          <p:nvPr/>
        </p:nvCxnSpPr>
        <p:spPr>
          <a:xfrm rot="16200000" flipH="1">
            <a:off x="4643438" y="3929066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7715272" y="3929066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of Speech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characterizing any part of speech we are to describe its: </a:t>
            </a:r>
          </a:p>
          <a:p>
            <a:r>
              <a:rPr lang="en-US" dirty="0" smtClean="0"/>
              <a:t>semantics;</a:t>
            </a:r>
          </a:p>
          <a:p>
            <a:r>
              <a:rPr lang="en-US" dirty="0" smtClean="0"/>
              <a:t> morphological features;</a:t>
            </a:r>
          </a:p>
          <a:p>
            <a:r>
              <a:rPr lang="en-US" dirty="0" smtClean="0"/>
              <a:t> syntactic peculiarities.</a:t>
            </a:r>
            <a:endParaRPr lang="ru-RU" dirty="0"/>
          </a:p>
        </p:txBody>
      </p:sp>
      <p:pic>
        <p:nvPicPr>
          <p:cNvPr id="4" name="Рисунок 3" descr="images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14744" y="3143248"/>
            <a:ext cx="2214578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1643050"/>
            <a:ext cx="2786082" cy="7858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Words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7290" y="2571744"/>
            <a:ext cx="2428892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Notional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57818" y="2571744"/>
            <a:ext cx="2428892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Functional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3643314"/>
            <a:ext cx="1643074" cy="114300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present</a:t>
            </a:r>
          </a:p>
          <a:p>
            <a:pPr algn="ctr"/>
            <a:r>
              <a:rPr lang="en-US" dirty="0" smtClean="0"/>
              <a:t>open classes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86446" y="3643314"/>
            <a:ext cx="1643074" cy="114300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present closed classes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5000636"/>
            <a:ext cx="1643074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article,  pronoun, preposition,  conjunction, </a:t>
            </a:r>
          </a:p>
          <a:p>
            <a:pPr algn="ctr"/>
            <a:r>
              <a:rPr lang="en-US" sz="1100" dirty="0" smtClean="0"/>
              <a:t>particle,  modal words, and interjection</a:t>
            </a:r>
            <a:endParaRPr lang="ru-RU" sz="11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14480" y="5000636"/>
            <a:ext cx="1643074" cy="11430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noun, adjective,  numeral, verb, and adverb</a:t>
            </a:r>
            <a:endParaRPr lang="ru-RU" sz="1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786050" y="2428868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857884" y="2428868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321703" y="3536157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>
            <a:off x="6429388" y="3500438"/>
            <a:ext cx="178595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2357422" y="4857760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0"/>
          </p:cNvCxnSpPr>
          <p:nvPr/>
        </p:nvCxnSpPr>
        <p:spPr>
          <a:xfrm rot="16200000" flipH="1">
            <a:off x="6590123" y="4911338"/>
            <a:ext cx="14287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Nouns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Meaning</a:t>
            </a:r>
            <a:r>
              <a:rPr lang="en-US" dirty="0" smtClean="0"/>
              <a:t>: </a:t>
            </a:r>
            <a:r>
              <a:rPr lang="en-US" dirty="0" err="1" smtClean="0"/>
              <a:t>thingness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Form:</a:t>
            </a:r>
            <a:r>
              <a:rPr lang="en-US" dirty="0" smtClean="0"/>
              <a:t> the </a:t>
            </a:r>
            <a:r>
              <a:rPr lang="en-US" i="1" dirty="0" smtClean="0"/>
              <a:t>category of number </a:t>
            </a:r>
            <a:r>
              <a:rPr lang="en-US" dirty="0" smtClean="0"/>
              <a:t>(singular and plural) and the </a:t>
            </a:r>
            <a:r>
              <a:rPr lang="en-US" i="1" dirty="0" smtClean="0"/>
              <a:t>category of case </a:t>
            </a:r>
            <a:r>
              <a:rPr lang="en-US" dirty="0" smtClean="0"/>
              <a:t>(common and genitive).</a:t>
            </a:r>
          </a:p>
          <a:p>
            <a:pPr algn="just"/>
            <a:r>
              <a:rPr lang="en-US" b="1" dirty="0" smtClean="0"/>
              <a:t>Function:</a:t>
            </a:r>
            <a:r>
              <a:rPr lang="en-US" dirty="0" smtClean="0"/>
              <a:t> (a) Combining with words to form phrases: a good student, a nice teacher. (b) Function in the sentence: a subject, the predicative, an object, an attribute, an adverbial modifier.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Adjectives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Meaning:</a:t>
            </a:r>
            <a:r>
              <a:rPr lang="en-US" dirty="0" smtClean="0"/>
              <a:t> property.</a:t>
            </a:r>
          </a:p>
          <a:p>
            <a:pPr algn="just"/>
            <a:r>
              <a:rPr lang="en-US" b="1" dirty="0" smtClean="0"/>
              <a:t>Form:</a:t>
            </a:r>
            <a:r>
              <a:rPr lang="en-US" dirty="0" smtClean="0"/>
              <a:t> invariable. Some adjectives form </a:t>
            </a:r>
            <a:r>
              <a:rPr lang="en-US" i="1" dirty="0" smtClean="0"/>
              <a:t>degrees of comparison</a:t>
            </a:r>
            <a:r>
              <a:rPr lang="en-US" dirty="0" smtClean="0"/>
              <a:t> (long, longer, longest).</a:t>
            </a:r>
          </a:p>
          <a:p>
            <a:pPr algn="just"/>
            <a:r>
              <a:rPr lang="en-US" b="1" dirty="0" smtClean="0"/>
              <a:t>Function: </a:t>
            </a:r>
            <a:r>
              <a:rPr lang="en-US" dirty="0" smtClean="0"/>
              <a:t>(a) Adjectives combine with nouns both preceding and (occasionally) following them </a:t>
            </a:r>
            <a:r>
              <a:rPr lang="en-US" i="1" dirty="0" smtClean="0"/>
              <a:t>(large room, times immemorial). </a:t>
            </a:r>
            <a:r>
              <a:rPr lang="en-US" dirty="0" smtClean="0"/>
              <a:t>(b) Function in the sentence: an attribute (</a:t>
            </a:r>
            <a:r>
              <a:rPr lang="en-US" i="1" dirty="0" smtClean="0"/>
              <a:t>large room) </a:t>
            </a:r>
            <a:r>
              <a:rPr lang="en-US" dirty="0" smtClean="0"/>
              <a:t>or a predicative </a:t>
            </a:r>
            <a:r>
              <a:rPr lang="en-US" i="1" dirty="0" smtClean="0"/>
              <a:t>(is large), </a:t>
            </a:r>
            <a:r>
              <a:rPr lang="en-US" dirty="0" smtClean="0"/>
              <a:t>an objective predicative (</a:t>
            </a:r>
            <a:r>
              <a:rPr lang="en-US" i="1" dirty="0" smtClean="0"/>
              <a:t>painted the door green).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Pronouns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Meaning</a:t>
            </a:r>
            <a:r>
              <a:rPr lang="en-US" dirty="0" smtClean="0"/>
              <a:t>: pronouns point to the things and properties without naming them.</a:t>
            </a:r>
          </a:p>
          <a:p>
            <a:pPr algn="just"/>
            <a:r>
              <a:rPr lang="en-US" b="1" dirty="0" smtClean="0"/>
              <a:t>Form: </a:t>
            </a:r>
            <a:r>
              <a:rPr lang="en-US" dirty="0" smtClean="0"/>
              <a:t>some pronouns have </a:t>
            </a:r>
            <a:r>
              <a:rPr lang="en-US" i="1" dirty="0" smtClean="0"/>
              <a:t>the category of number </a:t>
            </a:r>
            <a:r>
              <a:rPr lang="en-US" dirty="0" smtClean="0"/>
              <a:t>(singular and plural), e. g. this; some pronouns have </a:t>
            </a:r>
            <a:r>
              <a:rPr lang="en-US" i="1" dirty="0" smtClean="0"/>
              <a:t>the category of case </a:t>
            </a:r>
            <a:r>
              <a:rPr lang="en-US" dirty="0" smtClean="0"/>
              <a:t>(he - him, somebody - somebody's), while others have none (something)</a:t>
            </a:r>
            <a:r>
              <a:rPr lang="en-US" i="1" dirty="0" smtClean="0"/>
              <a:t>.</a:t>
            </a:r>
            <a:endParaRPr lang="uk-UA" i="1" dirty="0" smtClean="0"/>
          </a:p>
          <a:p>
            <a:pPr algn="just"/>
            <a:r>
              <a:rPr lang="en-US" b="1" dirty="0" smtClean="0"/>
              <a:t>Function:</a:t>
            </a:r>
            <a:r>
              <a:rPr lang="en-US" dirty="0" smtClean="0"/>
              <a:t> (a) Some pronouns combine with verbs (he speaks, find him), while others can also combine with a following noun (</a:t>
            </a:r>
            <a:r>
              <a:rPr lang="en-US" i="1" dirty="0" smtClean="0"/>
              <a:t>this room). </a:t>
            </a:r>
            <a:r>
              <a:rPr lang="en-US" dirty="0" smtClean="0"/>
              <a:t>(b) In a sentence: subject, object, attribute</a:t>
            </a:r>
            <a:r>
              <a:rPr lang="en-US" i="1" dirty="0" smtClean="0"/>
              <a:t>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Numerals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Meaning</a:t>
            </a:r>
            <a:r>
              <a:rPr lang="en-US" dirty="0" smtClean="0"/>
              <a:t>: denote either number or place in a series.</a:t>
            </a:r>
          </a:p>
          <a:p>
            <a:r>
              <a:rPr lang="en-US" b="1" dirty="0" smtClean="0"/>
              <a:t>Form</a:t>
            </a:r>
            <a:r>
              <a:rPr lang="en-US" dirty="0" smtClean="0"/>
              <a:t>: invariable.</a:t>
            </a:r>
          </a:p>
          <a:p>
            <a:pPr algn="just"/>
            <a:r>
              <a:rPr lang="en-US" b="1" dirty="0" smtClean="0"/>
              <a:t>Function</a:t>
            </a:r>
            <a:r>
              <a:rPr lang="en-US" dirty="0" smtClean="0"/>
              <a:t>: (a) Both cardinal and ordinal numerals combine with a noun (</a:t>
            </a:r>
            <a:r>
              <a:rPr lang="en-US" i="1" dirty="0" smtClean="0"/>
              <a:t>three rooms, third room).</a:t>
            </a:r>
            <a:r>
              <a:rPr lang="en-US" dirty="0" smtClean="0"/>
              <a:t> (b) In a sentence, an attribute (</a:t>
            </a:r>
            <a:r>
              <a:rPr lang="en-US" i="1" dirty="0" smtClean="0"/>
              <a:t>three rooms, the third room</a:t>
            </a:r>
            <a:r>
              <a:rPr lang="en-US" dirty="0" smtClean="0"/>
              <a:t>), can also be a subject, a predicative, and an object: </a:t>
            </a:r>
            <a:r>
              <a:rPr lang="en-US" i="1" dirty="0" smtClean="0"/>
              <a:t>Three of them came in time.</a:t>
            </a:r>
            <a:endParaRPr lang="en-US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Verbs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Meaning</a:t>
            </a:r>
            <a:r>
              <a:rPr lang="en-US" dirty="0" smtClean="0"/>
              <a:t>: expresses a process.</a:t>
            </a:r>
          </a:p>
          <a:p>
            <a:pPr algn="just"/>
            <a:r>
              <a:rPr lang="en-US" b="1" dirty="0" smtClean="0"/>
              <a:t>Form</a:t>
            </a:r>
            <a:r>
              <a:rPr lang="en-US" dirty="0" smtClean="0"/>
              <a:t>: tense, aspect, mood, voice, person, and number.</a:t>
            </a:r>
          </a:p>
          <a:p>
            <a:pPr algn="just"/>
            <a:r>
              <a:rPr lang="en-US" b="1" dirty="0" smtClean="0"/>
              <a:t>Function</a:t>
            </a:r>
            <a:r>
              <a:rPr lang="en-US" dirty="0" smtClean="0"/>
              <a:t>: (a) Verbs are connected with a preceding noun (</a:t>
            </a:r>
            <a:r>
              <a:rPr lang="en-US" i="1" dirty="0" smtClean="0"/>
              <a:t>children play)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dirty="0" smtClean="0"/>
              <a:t>with a following noun (</a:t>
            </a:r>
            <a:r>
              <a:rPr lang="en-US" i="1" dirty="0" smtClean="0"/>
              <a:t>play games). </a:t>
            </a:r>
            <a:r>
              <a:rPr lang="en-US" dirty="0" smtClean="0"/>
              <a:t>They are also connected with adverbs </a:t>
            </a:r>
            <a:r>
              <a:rPr lang="en-US" i="1" dirty="0" smtClean="0"/>
              <a:t>(write quickly). </a:t>
            </a:r>
            <a:r>
              <a:rPr lang="en-US" dirty="0" smtClean="0"/>
              <a:t>Occasionally a verb may combine with an adjective</a:t>
            </a:r>
            <a:r>
              <a:rPr lang="en-US" i="1" dirty="0" smtClean="0"/>
              <a:t> (married young). </a:t>
            </a:r>
            <a:r>
              <a:rPr lang="en-US" dirty="0" smtClean="0"/>
              <a:t>(b) In a sentence: the predicate or part of it (link verb).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MORPHOLOGY</a:t>
            </a:r>
            <a:r>
              <a:rPr lang="en-US" dirty="0" smtClean="0"/>
              <a:t> as a branch of Linguistics.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WORD</a:t>
            </a:r>
            <a:r>
              <a:rPr lang="en-US" dirty="0" smtClean="0"/>
              <a:t> and its structure.</a:t>
            </a:r>
            <a:r>
              <a:rPr lang="uk-UA" dirty="0" smtClean="0"/>
              <a:t> </a:t>
            </a:r>
            <a:r>
              <a:rPr lang="en-US" b="1" dirty="0" smtClean="0"/>
              <a:t>PARTS OF SPEECH.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MORPHEME</a:t>
            </a:r>
            <a:r>
              <a:rPr lang="en-US" dirty="0" smtClean="0"/>
              <a:t> and its classification.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ALLOMORPH</a:t>
            </a:r>
            <a:r>
              <a:rPr lang="en-US" dirty="0" smtClean="0"/>
              <a:t> and its positioning.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WORD FORMATION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Adverbs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smtClean="0"/>
              <a:t>Meaning</a:t>
            </a:r>
            <a:r>
              <a:rPr lang="en-US" dirty="0" smtClean="0"/>
              <a:t>: property of an action or of a property – some adverbs indicate time or place of an action (</a:t>
            </a:r>
            <a:r>
              <a:rPr lang="en-US" i="1" dirty="0" smtClean="0"/>
              <a:t>yesterday, here), </a:t>
            </a:r>
            <a:r>
              <a:rPr lang="en-US" dirty="0" smtClean="0"/>
              <a:t>while others indicate its property (</a:t>
            </a:r>
            <a:r>
              <a:rPr lang="en-US" i="1" dirty="0" smtClean="0"/>
              <a:t>quickly) </a:t>
            </a:r>
            <a:r>
              <a:rPr lang="en-US" dirty="0" smtClean="0"/>
              <a:t>and others again</a:t>
            </a:r>
            <a:r>
              <a:rPr lang="en-US" i="1" dirty="0" smtClean="0"/>
              <a:t> </a:t>
            </a:r>
            <a:r>
              <a:rPr lang="en-US" dirty="0" smtClean="0"/>
              <a:t>the degree of a property </a:t>
            </a:r>
            <a:r>
              <a:rPr lang="en-US" i="1" dirty="0" smtClean="0"/>
              <a:t>(very).</a:t>
            </a:r>
          </a:p>
          <a:p>
            <a:pPr algn="just"/>
            <a:r>
              <a:rPr lang="en-US" b="1" dirty="0" smtClean="0"/>
              <a:t>Form</a:t>
            </a:r>
            <a:r>
              <a:rPr lang="en-US" dirty="0" smtClean="0"/>
              <a:t>: invariable. Some of them, however, have </a:t>
            </a:r>
            <a:r>
              <a:rPr lang="en-US" i="1" dirty="0" smtClean="0"/>
              <a:t>degrees of comparison </a:t>
            </a:r>
            <a:r>
              <a:rPr lang="en-US" dirty="0" smtClean="0"/>
              <a:t>(fast, faster, fastest).</a:t>
            </a:r>
          </a:p>
          <a:p>
            <a:pPr algn="just"/>
            <a:r>
              <a:rPr lang="en-US" b="1" dirty="0" smtClean="0"/>
              <a:t>Function: </a:t>
            </a:r>
            <a:r>
              <a:rPr lang="en-US" dirty="0" smtClean="0"/>
              <a:t>(a) An adverb combines with a verb (</a:t>
            </a:r>
            <a:r>
              <a:rPr lang="en-US" i="1" dirty="0" smtClean="0"/>
              <a:t>run quickly), </a:t>
            </a:r>
            <a:r>
              <a:rPr lang="en-US" dirty="0" smtClean="0"/>
              <a:t>with an adjective (very long), occasionally with a noun (</a:t>
            </a:r>
            <a:r>
              <a:rPr lang="en-US" i="1" dirty="0" smtClean="0"/>
              <a:t>the then president) </a:t>
            </a:r>
            <a:r>
              <a:rPr lang="en-US" dirty="0" smtClean="0"/>
              <a:t>and with a phrase (</a:t>
            </a:r>
            <a:r>
              <a:rPr lang="en-US" i="1" dirty="0" smtClean="0"/>
              <a:t>so out of things). </a:t>
            </a:r>
            <a:r>
              <a:rPr lang="en-US" dirty="0" smtClean="0"/>
              <a:t>(b) In a sentence: an adverbial modifier, or part of it (</a:t>
            </a:r>
            <a:r>
              <a:rPr lang="en-US" i="1" dirty="0" smtClean="0"/>
              <a:t>from there), </a:t>
            </a:r>
            <a:r>
              <a:rPr lang="en-US" dirty="0" smtClean="0"/>
              <a:t>but it may occasionally be an attribute.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Prepositions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smtClean="0"/>
              <a:t>Meaning:</a:t>
            </a:r>
            <a:r>
              <a:rPr lang="en-US" dirty="0" smtClean="0"/>
              <a:t> relations between things and phenomena.</a:t>
            </a:r>
          </a:p>
          <a:p>
            <a:r>
              <a:rPr lang="en-US" b="1" dirty="0" smtClean="0"/>
              <a:t>Form</a:t>
            </a:r>
            <a:r>
              <a:rPr lang="en-US" dirty="0" smtClean="0"/>
              <a:t>: invariable.</a:t>
            </a:r>
          </a:p>
          <a:p>
            <a:pPr algn="just"/>
            <a:r>
              <a:rPr lang="en-US" b="1" dirty="0" smtClean="0"/>
              <a:t>Function:</a:t>
            </a:r>
            <a:r>
              <a:rPr lang="en-US" dirty="0" smtClean="0"/>
              <a:t> (a) Prepositions enter into phrases in which they are preceded by a noun, adjective, numeral, </a:t>
            </a:r>
            <a:r>
              <a:rPr lang="en-US" dirty="0" err="1" smtClean="0"/>
              <a:t>stative</a:t>
            </a:r>
            <a:r>
              <a:rPr lang="en-US" dirty="0" smtClean="0"/>
              <a:t>, verb or adverb, and followed by a noun, adjective, numeral or pronoun. (b) In a sentence a preposition never is a separate part of it. It goes together with the following word to form an object, adverbial modifier, predicative or attribute, and in extremely rare cases a subject (</a:t>
            </a:r>
            <a:r>
              <a:rPr lang="en-US" i="1" dirty="0" smtClean="0"/>
              <a:t>There were about a hundred people in the hall).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Conjunctions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Meaning:</a:t>
            </a:r>
            <a:r>
              <a:rPr lang="en-US" dirty="0" smtClean="0"/>
              <a:t> express connections between things and phenomena.</a:t>
            </a:r>
          </a:p>
          <a:p>
            <a:pPr algn="just"/>
            <a:r>
              <a:rPr lang="en-US" b="1" dirty="0" smtClean="0"/>
              <a:t>Form</a:t>
            </a:r>
            <a:r>
              <a:rPr lang="en-US" dirty="0" smtClean="0"/>
              <a:t>: invariable.</a:t>
            </a:r>
          </a:p>
          <a:p>
            <a:pPr algn="just"/>
            <a:r>
              <a:rPr lang="en-US" b="1" dirty="0" smtClean="0"/>
              <a:t>Function:</a:t>
            </a:r>
            <a:r>
              <a:rPr lang="en-US" dirty="0" smtClean="0"/>
              <a:t> (a) They connect any two words, phrases or clauses. (b) In a sentence, conjunctions are never a special part of it. They either connect homogeneous parts of a sentence or homogeneous clauses (the so-called coordinating conjunctions), or they join a subordinate clause to its head clause (the so-called subordinating conjunctions).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Chernysh</a:t>
            </a:r>
            <a:r>
              <a:rPr lang="en-US" dirty="0" smtClean="0"/>
              <a:t> </a:t>
            </a:r>
            <a:r>
              <a:rPr lang="en-US" dirty="0" err="1" smtClean="0"/>
              <a:t>Oksana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Particles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Meaning:</a:t>
            </a:r>
            <a:r>
              <a:rPr lang="en-US" dirty="0" smtClean="0"/>
              <a:t> denote subjective shades of meaning introduced by the speaker or writer serving to emphasize or limit some point in what he says.</a:t>
            </a:r>
          </a:p>
          <a:p>
            <a:r>
              <a:rPr lang="en-US" b="1" dirty="0" smtClean="0"/>
              <a:t>Form</a:t>
            </a:r>
            <a:r>
              <a:rPr lang="en-US" dirty="0" smtClean="0"/>
              <a:t>: invariable.</a:t>
            </a:r>
          </a:p>
          <a:p>
            <a:pPr algn="just"/>
            <a:r>
              <a:rPr lang="en-US" b="1" dirty="0" smtClean="0"/>
              <a:t>Function:</a:t>
            </a:r>
            <a:r>
              <a:rPr lang="en-US" dirty="0" smtClean="0"/>
              <a:t> (a) Particles may combine with practically every part of speech, more usually preceding it (</a:t>
            </a:r>
            <a:r>
              <a:rPr lang="en-US" i="1" dirty="0" smtClean="0"/>
              <a:t>only three), </a:t>
            </a:r>
            <a:r>
              <a:rPr lang="en-US" dirty="0" smtClean="0"/>
              <a:t>but occasionally following it </a:t>
            </a:r>
            <a:r>
              <a:rPr lang="en-US" i="1" dirty="0" smtClean="0"/>
              <a:t>(for advanced students only). (b) </a:t>
            </a:r>
            <a:r>
              <a:rPr lang="en-US" dirty="0" smtClean="0"/>
              <a:t>In a sentence: they enter the part of the sentence formed by the word (or phrase) to which they refer.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Interjections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Meaning: </a:t>
            </a:r>
            <a:r>
              <a:rPr lang="en-US" dirty="0" smtClean="0"/>
              <a:t>express feelings (</a:t>
            </a:r>
            <a:r>
              <a:rPr lang="en-US" i="1" dirty="0" smtClean="0"/>
              <a:t>ah, alas). </a:t>
            </a:r>
          </a:p>
          <a:p>
            <a:r>
              <a:rPr lang="en-US" b="1" dirty="0" smtClean="0"/>
              <a:t>Form:</a:t>
            </a:r>
            <a:r>
              <a:rPr lang="en-US" dirty="0" smtClean="0"/>
              <a:t> invariable.</a:t>
            </a:r>
          </a:p>
          <a:p>
            <a:r>
              <a:rPr lang="en-US" b="1" dirty="0" smtClean="0"/>
              <a:t>Function:</a:t>
            </a:r>
            <a:r>
              <a:rPr lang="en-US" dirty="0" smtClean="0"/>
              <a:t> (a) Interjections usually do not enter into phrases. Only in a few cases do they combine with a preposition and noun or pronoun, e.g. </a:t>
            </a:r>
            <a:r>
              <a:rPr lang="en-US" i="1" dirty="0" smtClean="0"/>
              <a:t>alas for him! </a:t>
            </a:r>
            <a:r>
              <a:rPr lang="en-US" dirty="0" smtClean="0"/>
              <a:t>(b) In a sentence: parenthesis. An interjection may also be a sentence in itself, e. g. </a:t>
            </a:r>
            <a:r>
              <a:rPr lang="en-US" i="1" dirty="0" smtClean="0"/>
              <a:t>Alas! </a:t>
            </a:r>
            <a:r>
              <a:rPr lang="en-US" dirty="0" smtClean="0"/>
              <a:t>as an answer to a question.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7554" y="1785926"/>
            <a:ext cx="2428892" cy="7858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Word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2857496"/>
            <a:ext cx="2571768" cy="7858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Simple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2857496"/>
            <a:ext cx="2571768" cy="7858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Complex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71604" y="3857628"/>
            <a:ext cx="1714512" cy="15716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consists of 1 morpheme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43570" y="3929066"/>
            <a:ext cx="1714512" cy="15716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consists of 2 or more morphemes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928926" y="2643182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15008" y="2643182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2"/>
          </p:cNvCxnSpPr>
          <p:nvPr/>
        </p:nvCxnSpPr>
        <p:spPr>
          <a:xfrm rot="5400000">
            <a:off x="2250265" y="3679033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</p:cNvCxnSpPr>
          <p:nvPr/>
        </p:nvCxnSpPr>
        <p:spPr>
          <a:xfrm rot="16200000" flipH="1">
            <a:off x="6429388" y="3714752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pic>
        <p:nvPicPr>
          <p:cNvPr id="5" name="Содержимое 4" descr="pt2_intro_morph_1.gif"/>
          <p:cNvPicPr>
            <a:picLocks noGrp="1" noChangeAspect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8" y="1857364"/>
            <a:ext cx="7816697" cy="3786213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Morpheme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Morpheme</a:t>
            </a:r>
            <a:r>
              <a:rPr lang="en-US" dirty="0" smtClean="0"/>
              <a:t> is the smallest meaningful unit in a language.</a:t>
            </a:r>
          </a:p>
          <a:p>
            <a:pPr algn="just"/>
            <a:r>
              <a:rPr lang="en-US" dirty="0" smtClean="0"/>
              <a:t>A </a:t>
            </a:r>
            <a:r>
              <a:rPr lang="en-US" b="1" dirty="0" smtClean="0"/>
              <a:t>morpheme</a:t>
            </a:r>
            <a:r>
              <a:rPr lang="en-US" dirty="0" smtClean="0"/>
              <a:t> is the smallest part of a word that has grammatical function or meaning.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Morpheme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pic>
        <p:nvPicPr>
          <p:cNvPr id="5" name="Содержимое 4" descr="Без названия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2357430"/>
            <a:ext cx="8646644" cy="27305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Morpheme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Morpheme can occur on its own as a word; it does not have to be attached to another morpheme. It is a </a:t>
            </a:r>
            <a:r>
              <a:rPr lang="en-US" b="1" dirty="0" smtClean="0"/>
              <a:t>free morpheme</a:t>
            </a:r>
            <a:r>
              <a:rPr lang="en-US" dirty="0" smtClean="0"/>
              <a:t>. Such morphemes must be affixed to some other unit; each can only occur as a part of a word. </a:t>
            </a:r>
          </a:p>
          <a:p>
            <a:pPr algn="just"/>
            <a:r>
              <a:rPr lang="en-US" dirty="0" smtClean="0"/>
              <a:t>Morphemes that must be attached as word parts are called </a:t>
            </a:r>
            <a:r>
              <a:rPr lang="en-US" b="1" dirty="0" smtClean="0"/>
              <a:t>bound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Morphology</a:t>
            </a:r>
            <a:r>
              <a:rPr lang="en-US" dirty="0" smtClean="0"/>
              <a:t> is a branch of Linguistics that studies the structure of words and types of their formation.</a:t>
            </a:r>
          </a:p>
          <a:p>
            <a:pPr algn="just"/>
            <a:r>
              <a:rPr lang="en-US" dirty="0" smtClean="0"/>
              <a:t>The term morphology is Greek and comes from  </a:t>
            </a:r>
            <a:r>
              <a:rPr lang="en-US" i="1" dirty="0" smtClean="0"/>
              <a:t>morph-</a:t>
            </a:r>
            <a:r>
              <a:rPr lang="en-US" dirty="0" smtClean="0"/>
              <a:t>  (shape, form), and </a:t>
            </a:r>
            <a:r>
              <a:rPr lang="en-US" i="1" dirty="0" smtClean="0"/>
              <a:t>-</a:t>
            </a:r>
            <a:r>
              <a:rPr lang="en-US" i="1" dirty="0" err="1" smtClean="0"/>
              <a:t>ology</a:t>
            </a:r>
            <a:r>
              <a:rPr lang="en-US" i="1" dirty="0" smtClean="0"/>
              <a:t> </a:t>
            </a:r>
            <a:r>
              <a:rPr lang="en-US" dirty="0" smtClean="0"/>
              <a:t>(study).</a:t>
            </a:r>
          </a:p>
          <a:p>
            <a:r>
              <a:rPr lang="en-US" dirty="0" smtClean="0"/>
              <a:t>first recorded in writing in </a:t>
            </a:r>
            <a:r>
              <a:rPr lang="en-US" b="1" dirty="0" smtClean="0"/>
              <a:t>1796</a:t>
            </a:r>
            <a:r>
              <a:rPr lang="en-US" dirty="0" smtClean="0"/>
              <a:t> by </a:t>
            </a:r>
            <a:r>
              <a:rPr lang="en-US" i="1" dirty="0" smtClean="0"/>
              <a:t>Goethe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first used in relation to linguistics in </a:t>
            </a:r>
            <a:r>
              <a:rPr lang="en-US" b="1" dirty="0" smtClean="0"/>
              <a:t>1859 </a:t>
            </a:r>
            <a:r>
              <a:rPr lang="en-US" dirty="0" smtClean="0"/>
              <a:t>by </a:t>
            </a:r>
            <a:r>
              <a:rPr lang="en-US" i="1" dirty="0" smtClean="0"/>
              <a:t>August Schleicher.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 descr="morphology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5984" y="4643446"/>
            <a:ext cx="4929222" cy="187618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Morpheme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Derivational morphemes </a:t>
            </a:r>
            <a:r>
              <a:rPr lang="en-US" dirty="0" smtClean="0"/>
              <a:t>are added to forms to create separate words: </a:t>
            </a:r>
            <a:r>
              <a:rPr lang="en-US" i="1" dirty="0" smtClean="0"/>
              <a:t>[-</a:t>
            </a:r>
            <a:r>
              <a:rPr lang="en-US" i="1" dirty="0" err="1" smtClean="0"/>
              <a:t>er</a:t>
            </a:r>
            <a:r>
              <a:rPr lang="en-US" i="1" dirty="0" smtClean="0"/>
              <a:t>] </a:t>
            </a:r>
            <a:r>
              <a:rPr lang="en-US" dirty="0" smtClean="0"/>
              <a:t>is a derivational suffix whose addition turns a verb into a noun, usually meaning the person or thing that performs the action denoted by the verb. For example, [paint]+[-</a:t>
            </a:r>
            <a:r>
              <a:rPr lang="en-US" dirty="0" err="1" smtClean="0"/>
              <a:t>er</a:t>
            </a:r>
            <a:r>
              <a:rPr lang="en-US" dirty="0" smtClean="0"/>
              <a:t>] creates painter, one of whose meanings is “someone who paints.”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Morpheme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Inflectional morphemes </a:t>
            </a:r>
            <a:r>
              <a:rPr lang="en-US" dirty="0" smtClean="0"/>
              <a:t>do not create separate words. They merely modify the word in which they occur in order to indicate grammatical properties such as plurality, as the </a:t>
            </a:r>
            <a:r>
              <a:rPr lang="en-US" i="1" dirty="0" smtClean="0"/>
              <a:t>[-s]</a:t>
            </a:r>
            <a:r>
              <a:rPr lang="en-US" dirty="0" smtClean="0"/>
              <a:t> of magazines does, or past tense, as the </a:t>
            </a:r>
            <a:r>
              <a:rPr lang="en-US" i="1" dirty="0" smtClean="0"/>
              <a:t>[</a:t>
            </a:r>
            <a:r>
              <a:rPr lang="en-US" i="1" dirty="0" err="1" smtClean="0"/>
              <a:t>ed</a:t>
            </a:r>
            <a:r>
              <a:rPr lang="en-US" i="1" dirty="0" smtClean="0"/>
              <a:t>]</a:t>
            </a:r>
            <a:r>
              <a:rPr lang="en-US" dirty="0" smtClean="0"/>
              <a:t> of </a:t>
            </a:r>
            <a:r>
              <a:rPr lang="en-US" dirty="0" err="1" smtClean="0"/>
              <a:t>babecued</a:t>
            </a:r>
            <a:r>
              <a:rPr lang="en-US" dirty="0" smtClean="0"/>
              <a:t> does.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Allomorph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variant forms of a given morpheme are its </a:t>
            </a:r>
            <a:r>
              <a:rPr lang="en-US" b="1" dirty="0" smtClean="0"/>
              <a:t>allomorphs</a:t>
            </a:r>
            <a:r>
              <a:rPr lang="en-US" dirty="0" smtClean="0"/>
              <a:t>. When we wish to refer to a minimal grammatical form merely as a form, we will use the term </a:t>
            </a:r>
            <a:r>
              <a:rPr lang="en-US" b="1" dirty="0" smtClean="0"/>
              <a:t>morph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Allomorph</a:t>
            </a:r>
            <a:r>
              <a:rPr lang="en-US" dirty="0" smtClean="0"/>
              <a:t> is a non-distinctive realization of a morpheme.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4357694"/>
            <a:ext cx="2643206" cy="5715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Morpheme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5214950"/>
            <a:ext cx="2428892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Allomorph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554" y="5214950"/>
            <a:ext cx="2428892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Allomorph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00760" y="5214950"/>
            <a:ext cx="2428892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Allomorph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428860" y="4929198"/>
            <a:ext cx="178595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857752" y="4929198"/>
            <a:ext cx="171451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7" idx="0"/>
          </p:cNvCxnSpPr>
          <p:nvPr/>
        </p:nvCxnSpPr>
        <p:spPr>
          <a:xfrm rot="16200000" flipH="1">
            <a:off x="4411264" y="5054214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Conditioning of Allomorphs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algn="just"/>
            <a:r>
              <a:rPr lang="en-US" dirty="0" smtClean="0"/>
              <a:t> </a:t>
            </a:r>
            <a:r>
              <a:rPr lang="en-US" b="1" dirty="0" smtClean="0"/>
              <a:t>Conditioning</a:t>
            </a:r>
            <a:r>
              <a:rPr lang="en-US" dirty="0" smtClean="0"/>
              <a:t> happens when the presence of one allomorph predicts the occurrence of the other.</a:t>
            </a:r>
          </a:p>
          <a:p>
            <a:pPr algn="just"/>
            <a:endParaRPr lang="en-US" dirty="0" smtClean="0"/>
          </a:p>
          <a:p>
            <a:pPr algn="just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28926" y="3000372"/>
            <a:ext cx="3214710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Conditioning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4414" y="4000504"/>
            <a:ext cx="2857520" cy="10001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Phonological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4000504"/>
            <a:ext cx="2857520" cy="10001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Morphological</a:t>
            </a:r>
            <a:endParaRPr lang="ru-RU" sz="24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857488" y="3786190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214942" y="3786190"/>
            <a:ext cx="85725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Phonological Conditioning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en-US" dirty="0" smtClean="0"/>
              <a:t>1. [-s] occurs with morphs ending with voiceless sounds except ‘sibilants’ and ‘affricates’. </a:t>
            </a:r>
          </a:p>
          <a:p>
            <a:pPr algn="just"/>
            <a:r>
              <a:rPr lang="en-US" b="1" dirty="0" smtClean="0"/>
              <a:t>For instance- cats, hats, books, caps etc. (-s sound) 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dirty="0" smtClean="0"/>
              <a:t>2. [-z] occurs with morphs ending with voiced sounds except ‘sibilants’ and ‘affricates’ </a:t>
            </a:r>
          </a:p>
          <a:p>
            <a:pPr algn="just"/>
            <a:r>
              <a:rPr lang="en-US" b="1" dirty="0" smtClean="0"/>
              <a:t>For instance- birds, dogs, beds, songs etc. (-z sound) 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dirty="0" smtClean="0"/>
              <a:t>3. [-</a:t>
            </a:r>
            <a:r>
              <a:rPr lang="en-US" dirty="0" err="1" smtClean="0"/>
              <a:t>iz</a:t>
            </a:r>
            <a:r>
              <a:rPr lang="en-US" dirty="0" smtClean="0"/>
              <a:t>] occurs with morphs ending with sibilants (s, z) and affricates (</a:t>
            </a:r>
            <a:r>
              <a:rPr lang="en-US" dirty="0" err="1" smtClean="0"/>
              <a:t>ch</a:t>
            </a:r>
            <a:r>
              <a:rPr lang="en-US" dirty="0" smtClean="0"/>
              <a:t> , j). </a:t>
            </a:r>
          </a:p>
          <a:p>
            <a:pPr algn="just"/>
            <a:r>
              <a:rPr lang="en-US" b="1" dirty="0" smtClean="0"/>
              <a:t>For instance- roses, churches, judges etc.( -</a:t>
            </a:r>
            <a:r>
              <a:rPr lang="en-US" b="1" dirty="0" err="1" smtClean="0"/>
              <a:t>iz</a:t>
            </a:r>
            <a:r>
              <a:rPr lang="en-US" b="1" dirty="0" smtClean="0"/>
              <a:t> sound)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Morphological Conditioning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When the conditioning factor is not determined by any phonological feature but it is determined by the specific morph to which it is attached. In pairs such as ‘man-men’, ‘child-children’, which seem to contain the ‘plural morpheme’, we cannot state the variation in terms of phonetic environment. Instead we must refer to each morpheme separately. </a:t>
            </a:r>
          </a:p>
          <a:p>
            <a:pPr algn="just"/>
            <a:r>
              <a:rPr lang="en-US" dirty="0" smtClean="0"/>
              <a:t>This kind of variation among allomorphs is known as </a:t>
            </a:r>
            <a:r>
              <a:rPr lang="en-US" b="1" dirty="0" smtClean="0"/>
              <a:t>morphological conditioning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Some other examples of morphological conditioning are:</a:t>
            </a:r>
          </a:p>
          <a:p>
            <a:pPr algn="ctr">
              <a:buNone/>
            </a:pPr>
            <a:r>
              <a:rPr lang="en-US" i="1" dirty="0" smtClean="0"/>
              <a:t>ox – oxen </a:t>
            </a:r>
          </a:p>
          <a:p>
            <a:pPr algn="ctr">
              <a:buNone/>
            </a:pPr>
            <a:r>
              <a:rPr lang="en-US" i="1" dirty="0" smtClean="0"/>
              <a:t>sheep – sheep </a:t>
            </a:r>
          </a:p>
          <a:p>
            <a:pPr algn="ctr">
              <a:buNone/>
            </a:pPr>
            <a:r>
              <a:rPr lang="en-US" i="1" dirty="0" smtClean="0"/>
              <a:t>goose – geese</a:t>
            </a:r>
            <a:endParaRPr lang="ru-RU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Formation (Derivation)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Derivation </a:t>
            </a:r>
            <a:r>
              <a:rPr lang="en-US" dirty="0" smtClean="0"/>
              <a:t>is the process of creating separate but morphologically related words.</a:t>
            </a:r>
          </a:p>
          <a:p>
            <a:pPr lvl="1" algn="just">
              <a:buNone/>
            </a:pPr>
            <a:endParaRPr lang="ru-RU" dirty="0"/>
          </a:p>
        </p:txBody>
      </p:sp>
      <p:pic>
        <p:nvPicPr>
          <p:cNvPr id="12290" name="Picture 2" descr="How to Draw a Cartoon Tree | Easy Step by Step Drawing Guides in 2020 | Cartoon  trees, Tree drawing for kids, Picture 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500306"/>
            <a:ext cx="4439872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Compounding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compound</a:t>
            </a:r>
            <a:r>
              <a:rPr lang="en-US" dirty="0" smtClean="0"/>
              <a:t> is the combination of two or more free roots that are considered one word.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00364" y="2500306"/>
            <a:ext cx="3000396" cy="7858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Compound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3643314"/>
            <a:ext cx="2714644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endocentric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7752" y="3643314"/>
            <a:ext cx="2714644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exocentric</a:t>
            </a:r>
            <a:endParaRPr lang="ru-RU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857488" y="3357562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72066" y="3357562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857356" y="4643446"/>
            <a:ext cx="1928826" cy="16430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daylight, waterbed, bedroom, sunset, sunrise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86380" y="4643446"/>
            <a:ext cx="1928826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egghead, birdbrain, paperback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6" idx="2"/>
          </p:cNvCxnSpPr>
          <p:nvPr/>
        </p:nvCxnSpPr>
        <p:spPr>
          <a:xfrm rot="5400000">
            <a:off x="2678893" y="4536289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  <a:endCxn id="13" idx="0"/>
          </p:cNvCxnSpPr>
          <p:nvPr/>
        </p:nvCxnSpPr>
        <p:spPr>
          <a:xfrm rot="16200000" flipH="1">
            <a:off x="6161495" y="4554148"/>
            <a:ext cx="14287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Compounding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Compound nouns</a:t>
            </a:r>
          </a:p>
          <a:p>
            <a:pPr>
              <a:buNone/>
            </a:pPr>
            <a:r>
              <a:rPr lang="en-US" dirty="0" smtClean="0"/>
              <a:t>a. Noun + noun: </a:t>
            </a:r>
            <a:r>
              <a:rPr lang="en-US" i="1" dirty="0" smtClean="0"/>
              <a:t>bath towel; boy-friend; death blow</a:t>
            </a:r>
          </a:p>
          <a:p>
            <a:pPr>
              <a:buNone/>
            </a:pPr>
            <a:r>
              <a:rPr lang="en-US" dirty="0" smtClean="0"/>
              <a:t>b. Verb + noun: </a:t>
            </a:r>
            <a:r>
              <a:rPr lang="en-US" i="1" dirty="0" smtClean="0"/>
              <a:t>pickpocket; breakfast</a:t>
            </a:r>
          </a:p>
          <a:p>
            <a:pPr>
              <a:buNone/>
            </a:pPr>
            <a:r>
              <a:rPr lang="en-US" dirty="0" smtClean="0"/>
              <a:t>c. Noun +verb: </a:t>
            </a:r>
            <a:r>
              <a:rPr lang="en-US" i="1" dirty="0" smtClean="0"/>
              <a:t>nosebleed; sunshine</a:t>
            </a:r>
          </a:p>
          <a:p>
            <a:pPr>
              <a:buNone/>
            </a:pPr>
            <a:r>
              <a:rPr lang="en-US" dirty="0" smtClean="0"/>
              <a:t>d. Verb +verb: </a:t>
            </a:r>
            <a:r>
              <a:rPr lang="en-US" i="1" dirty="0" smtClean="0"/>
              <a:t>make-believe</a:t>
            </a:r>
          </a:p>
          <a:p>
            <a:pPr>
              <a:buNone/>
            </a:pPr>
            <a:r>
              <a:rPr lang="en-US" dirty="0" smtClean="0"/>
              <a:t>e. Adjective + noun: </a:t>
            </a:r>
            <a:r>
              <a:rPr lang="en-US" i="1" dirty="0" smtClean="0"/>
              <a:t>deep structure; fast-food</a:t>
            </a:r>
          </a:p>
          <a:p>
            <a:pPr>
              <a:buNone/>
            </a:pPr>
            <a:r>
              <a:rPr lang="en-US" dirty="0" smtClean="0"/>
              <a:t>f. Particle + noun: </a:t>
            </a:r>
            <a:r>
              <a:rPr lang="en-US" i="1" dirty="0" smtClean="0"/>
              <a:t>in-crowd; down-town</a:t>
            </a:r>
          </a:p>
          <a:p>
            <a:pPr>
              <a:buNone/>
            </a:pPr>
            <a:r>
              <a:rPr lang="en-US" dirty="0" smtClean="0"/>
              <a:t>g. Adverb + noun: </a:t>
            </a:r>
            <a:r>
              <a:rPr lang="en-US" i="1" dirty="0" smtClean="0"/>
              <a:t>now generation</a:t>
            </a:r>
          </a:p>
          <a:p>
            <a:pPr>
              <a:buNone/>
            </a:pPr>
            <a:r>
              <a:rPr lang="en-US" dirty="0" smtClean="0"/>
              <a:t>h. Verb + particle: </a:t>
            </a:r>
            <a:r>
              <a:rPr lang="en-US" i="1" dirty="0" smtClean="0"/>
              <a:t>cop-out; drop-out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. Phrase compounds: </a:t>
            </a:r>
            <a:r>
              <a:rPr lang="en-US" i="1" dirty="0" smtClean="0"/>
              <a:t>son-in-law</a:t>
            </a:r>
            <a:endParaRPr lang="ru-RU" i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Compounding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Compound verbs</a:t>
            </a:r>
          </a:p>
          <a:p>
            <a:pPr>
              <a:buNone/>
            </a:pPr>
            <a:r>
              <a:rPr lang="en-US" dirty="0" smtClean="0"/>
              <a:t>a. Noun + verb: </a:t>
            </a:r>
            <a:r>
              <a:rPr lang="en-US" i="1" dirty="0" smtClean="0"/>
              <a:t>sky-dive</a:t>
            </a:r>
          </a:p>
          <a:p>
            <a:pPr>
              <a:buNone/>
            </a:pPr>
            <a:r>
              <a:rPr lang="en-US" dirty="0" smtClean="0"/>
              <a:t>b. Adjective + verb: </a:t>
            </a:r>
            <a:r>
              <a:rPr lang="en-US" i="1" dirty="0" smtClean="0"/>
              <a:t>fine-tune</a:t>
            </a:r>
          </a:p>
          <a:p>
            <a:pPr>
              <a:buNone/>
            </a:pPr>
            <a:r>
              <a:rPr lang="en-US" dirty="0" smtClean="0"/>
              <a:t>c. Particle + verb: </a:t>
            </a:r>
            <a:r>
              <a:rPr lang="en-US" i="1" dirty="0" smtClean="0"/>
              <a:t>overbook</a:t>
            </a:r>
          </a:p>
          <a:p>
            <a:pPr>
              <a:buNone/>
            </a:pPr>
            <a:r>
              <a:rPr lang="en-US" dirty="0" smtClean="0"/>
              <a:t>d. Adjective + noun:</a:t>
            </a:r>
            <a:r>
              <a:rPr lang="en-US" i="1" dirty="0" smtClean="0"/>
              <a:t> brown-bag</a:t>
            </a: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Morphology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Morphology refers to the </a:t>
            </a:r>
            <a:r>
              <a:rPr lang="en-US" i="1" dirty="0" smtClean="0"/>
              <a:t>systematic form-meaning relationship </a:t>
            </a:r>
            <a:r>
              <a:rPr lang="en-US" dirty="0" smtClean="0"/>
              <a:t>between words and the study of the </a:t>
            </a:r>
            <a:r>
              <a:rPr lang="en-US" i="1" dirty="0" smtClean="0"/>
              <a:t>internal structure of words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Morphology is intimately related to syntax. Morphology studies </a:t>
            </a:r>
            <a:r>
              <a:rPr lang="en-US" i="1" dirty="0" smtClean="0"/>
              <a:t>the structure of words only</a:t>
            </a:r>
            <a:r>
              <a:rPr lang="en-US" dirty="0" smtClean="0"/>
              <a:t>. Everything that is larger than a word is the domain of syntax.</a:t>
            </a:r>
            <a:endParaRPr lang="ru-RU" dirty="0"/>
          </a:p>
        </p:txBody>
      </p:sp>
      <p:pic>
        <p:nvPicPr>
          <p:cNvPr id="5" name="Рисунок 4" descr="images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3108" y="4214818"/>
            <a:ext cx="2214578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Compounding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Compound adjectives</a:t>
            </a:r>
          </a:p>
          <a:p>
            <a:pPr>
              <a:buNone/>
            </a:pPr>
            <a:r>
              <a:rPr lang="en-US" dirty="0" smtClean="0"/>
              <a:t>Noun + adjective: </a:t>
            </a:r>
            <a:r>
              <a:rPr lang="en-US" i="1" dirty="0" smtClean="0"/>
              <a:t>card-carrying; childproof</a:t>
            </a:r>
          </a:p>
          <a:p>
            <a:pPr>
              <a:buNone/>
            </a:pPr>
            <a:r>
              <a:rPr lang="en-US" dirty="0" smtClean="0"/>
              <a:t>Verb + adjective: </a:t>
            </a:r>
            <a:r>
              <a:rPr lang="en-US" i="1" dirty="0" smtClean="0"/>
              <a:t>fail safe</a:t>
            </a:r>
          </a:p>
          <a:p>
            <a:pPr>
              <a:buNone/>
            </a:pPr>
            <a:r>
              <a:rPr lang="en-US" dirty="0" smtClean="0"/>
              <a:t>Adjective + adjective: </a:t>
            </a:r>
            <a:r>
              <a:rPr lang="en-US" i="1" dirty="0" smtClean="0"/>
              <a:t>open-ended</a:t>
            </a:r>
          </a:p>
          <a:p>
            <a:pPr>
              <a:buNone/>
            </a:pPr>
            <a:r>
              <a:rPr lang="en-US" dirty="0" smtClean="0"/>
              <a:t>Adverb + adjective: </a:t>
            </a:r>
            <a:r>
              <a:rPr lang="en-US" i="1" dirty="0" smtClean="0"/>
              <a:t>cross-modal</a:t>
            </a:r>
          </a:p>
          <a:p>
            <a:pPr>
              <a:buNone/>
            </a:pPr>
            <a:r>
              <a:rPr lang="en-US" dirty="0" smtClean="0"/>
              <a:t>Particle + adjective: </a:t>
            </a:r>
            <a:r>
              <a:rPr lang="en-US" i="1" dirty="0" smtClean="0"/>
              <a:t>over-qualified</a:t>
            </a:r>
          </a:p>
          <a:p>
            <a:pPr>
              <a:buNone/>
            </a:pPr>
            <a:r>
              <a:rPr lang="en-US" dirty="0" smtClean="0"/>
              <a:t>Noun + noun: </a:t>
            </a:r>
            <a:r>
              <a:rPr lang="en-US" i="1" dirty="0" smtClean="0"/>
              <a:t>coffee-table</a:t>
            </a:r>
          </a:p>
          <a:p>
            <a:pPr>
              <a:buNone/>
            </a:pPr>
            <a:r>
              <a:rPr lang="en-US" dirty="0" smtClean="0"/>
              <a:t>Verb + noun: </a:t>
            </a:r>
            <a:r>
              <a:rPr lang="en-US" i="1" dirty="0" smtClean="0"/>
              <a:t>roll-neck</a:t>
            </a:r>
          </a:p>
          <a:p>
            <a:pPr>
              <a:buNone/>
            </a:pPr>
            <a:r>
              <a:rPr lang="en-US" dirty="0" smtClean="0"/>
              <a:t>Adjective + noun: </a:t>
            </a:r>
            <a:r>
              <a:rPr lang="en-US" i="1" dirty="0" smtClean="0"/>
              <a:t>red-brick; blue-collar</a:t>
            </a:r>
          </a:p>
          <a:p>
            <a:pPr>
              <a:buNone/>
            </a:pPr>
            <a:r>
              <a:rPr lang="en-US" dirty="0" smtClean="0"/>
              <a:t>Particle + noun: </a:t>
            </a:r>
            <a:r>
              <a:rPr lang="en-US" i="1" dirty="0" smtClean="0"/>
              <a:t>in-depth</a:t>
            </a:r>
          </a:p>
          <a:p>
            <a:pPr>
              <a:buNone/>
            </a:pPr>
            <a:r>
              <a:rPr lang="en-US" dirty="0" smtClean="0"/>
              <a:t>Verb + verb: </a:t>
            </a:r>
            <a:r>
              <a:rPr lang="en-US" i="1" dirty="0" smtClean="0"/>
              <a:t>go-go; make-believe</a:t>
            </a:r>
          </a:p>
          <a:p>
            <a:pPr>
              <a:buNone/>
            </a:pPr>
            <a:r>
              <a:rPr lang="en-US" dirty="0" smtClean="0"/>
              <a:t>Adjective/Adverb + verb: </a:t>
            </a:r>
            <a:r>
              <a:rPr lang="en-US" i="1" dirty="0" smtClean="0"/>
              <a:t>high-rise</a:t>
            </a:r>
          </a:p>
          <a:p>
            <a:pPr>
              <a:buNone/>
            </a:pPr>
            <a:r>
              <a:rPr lang="en-US" dirty="0" smtClean="0"/>
              <a:t>Verb + particle: </a:t>
            </a:r>
            <a:r>
              <a:rPr lang="en-US" i="1" dirty="0" smtClean="0"/>
              <a:t>see-through; tow-away</a:t>
            </a:r>
            <a:endParaRPr lang="ru-RU" i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Compounding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Compound adverbs</a:t>
            </a:r>
          </a:p>
          <a:p>
            <a:pPr>
              <a:buNone/>
            </a:pPr>
            <a:r>
              <a:rPr lang="en-US" i="1" dirty="0" err="1" smtClean="0"/>
              <a:t>uptightly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cross-modally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Neo-classical compounds</a:t>
            </a:r>
          </a:p>
          <a:p>
            <a:pPr>
              <a:buNone/>
            </a:pPr>
            <a:r>
              <a:rPr lang="en-US" i="1" dirty="0" err="1" smtClean="0"/>
              <a:t>astro-naut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hydro-electric</a:t>
            </a:r>
          </a:p>
          <a:p>
            <a:pPr>
              <a:buNone/>
            </a:pPr>
            <a:r>
              <a:rPr lang="en-US" i="1" dirty="0" err="1" smtClean="0"/>
              <a:t>mechano-phobe</a:t>
            </a:r>
            <a:endParaRPr lang="ru-RU" i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Coining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Coining</a:t>
            </a:r>
            <a:r>
              <a:rPr lang="en-US" dirty="0" smtClean="0"/>
              <a:t> is the creation of new words without reference to the existing morphological resources of the language, that is, solely out of the sounds of the language.</a:t>
            </a:r>
          </a:p>
          <a:p>
            <a:pPr algn="ctr">
              <a:buNone/>
            </a:pPr>
            <a:r>
              <a:rPr lang="en-US" i="1" dirty="0" smtClean="0"/>
              <a:t> </a:t>
            </a:r>
            <a:r>
              <a:rPr lang="en-US" dirty="0" smtClean="0"/>
              <a:t>e.g</a:t>
            </a:r>
            <a:r>
              <a:rPr lang="en-US" i="1" dirty="0" smtClean="0"/>
              <a:t>. Googol </a:t>
            </a:r>
            <a:r>
              <a:rPr lang="en-US" dirty="0" smtClean="0"/>
              <a:t>meaning  </a:t>
            </a:r>
          </a:p>
          <a:p>
            <a:pPr algn="just">
              <a:buNone/>
            </a:pPr>
            <a:r>
              <a:rPr lang="en-US" dirty="0" smtClean="0"/>
              <a:t>1940, by a nine-year-old nephew of a mathematician</a:t>
            </a: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3286124"/>
            <a:ext cx="7858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Abbreviation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en-US" b="1" dirty="0" smtClean="0"/>
              <a:t>Abbreviation</a:t>
            </a:r>
            <a:r>
              <a:rPr lang="en-US" dirty="0" smtClean="0"/>
              <a:t> involves the shortening of existing words to create other words, usually informal versions of the originals.</a:t>
            </a:r>
          </a:p>
          <a:p>
            <a:pPr algn="ctr">
              <a:buNone/>
            </a:pPr>
            <a:r>
              <a:rPr lang="en-US" i="1" dirty="0" err="1" smtClean="0"/>
              <a:t>prof</a:t>
            </a:r>
            <a:r>
              <a:rPr lang="en-US" i="1" dirty="0" smtClean="0"/>
              <a:t> – professor </a:t>
            </a:r>
          </a:p>
          <a:p>
            <a:pPr algn="ctr">
              <a:buNone/>
            </a:pPr>
            <a:r>
              <a:rPr lang="en-US" i="1" dirty="0" smtClean="0"/>
              <a:t>doc – doctor</a:t>
            </a:r>
          </a:p>
          <a:p>
            <a:pPr algn="ctr">
              <a:buNone/>
            </a:pPr>
            <a:r>
              <a:rPr lang="en-US" i="1" dirty="0" err="1" smtClean="0"/>
              <a:t>uni</a:t>
            </a:r>
            <a:r>
              <a:rPr lang="en-US" i="1" dirty="0" smtClean="0"/>
              <a:t> – university</a:t>
            </a:r>
          </a:p>
          <a:p>
            <a:pPr algn="just">
              <a:buNone/>
            </a:pPr>
            <a:r>
              <a:rPr lang="en-US" dirty="0" smtClean="0"/>
              <a:t>   Alternatively, we may use the first letter of each word in a phrase to create a new expression, an </a:t>
            </a:r>
            <a:r>
              <a:rPr lang="en-US" b="1" dirty="0" smtClean="0"/>
              <a:t>acronym, </a:t>
            </a:r>
            <a:r>
              <a:rPr lang="en-US" dirty="0" smtClean="0"/>
              <a:t>as in </a:t>
            </a:r>
            <a:r>
              <a:rPr lang="en-US" i="1" dirty="0" smtClean="0"/>
              <a:t>UN</a:t>
            </a:r>
            <a:r>
              <a:rPr lang="en-US" dirty="0" smtClean="0"/>
              <a:t>, </a:t>
            </a:r>
            <a:r>
              <a:rPr lang="en-US" i="1" dirty="0" smtClean="0"/>
              <a:t>US. </a:t>
            </a:r>
          </a:p>
          <a:p>
            <a:pPr algn="ctr">
              <a:buNone/>
            </a:pPr>
            <a:r>
              <a:rPr lang="en-US" i="1" dirty="0" smtClean="0"/>
              <a:t>     UNICEF</a:t>
            </a:r>
          </a:p>
          <a:p>
            <a:pPr algn="ctr">
              <a:buNone/>
            </a:pPr>
            <a:r>
              <a:rPr lang="en-US" dirty="0" smtClean="0"/>
              <a:t>(United Nations International Children’s Emergency Fund)</a:t>
            </a:r>
          </a:p>
          <a:p>
            <a:pPr algn="ctr">
              <a:buNone/>
            </a:pPr>
            <a:r>
              <a:rPr lang="en-US" dirty="0" smtClean="0"/>
              <a:t>AIDS </a:t>
            </a:r>
          </a:p>
          <a:p>
            <a:pPr algn="ctr">
              <a:buNone/>
            </a:pPr>
            <a:r>
              <a:rPr lang="en-US" dirty="0" smtClean="0"/>
              <a:t>(Acquired Immune Deficiency Syndrome)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Blending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Blending</a:t>
            </a:r>
            <a:r>
              <a:rPr lang="en-US" dirty="0" smtClean="0"/>
              <a:t> involves taking two or more words, removing parts of each, and joining the residues together to create a new word whose form and meaning are taken from the source words.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smoke + fog = smog</a:t>
            </a:r>
          </a:p>
          <a:p>
            <a:pPr algn="ctr">
              <a:buNone/>
            </a:pPr>
            <a:r>
              <a:rPr lang="en-US" i="1" dirty="0" smtClean="0"/>
              <a:t>motor + hotel = motel</a:t>
            </a:r>
          </a:p>
          <a:p>
            <a:pPr algn="ctr">
              <a:buNone/>
            </a:pPr>
            <a:r>
              <a:rPr lang="en-US" i="1" dirty="0" smtClean="0"/>
              <a:t>worldwide + seminar = webinar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Borrowing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Borrowing </a:t>
            </a:r>
            <a:r>
              <a:rPr lang="en-US" dirty="0" smtClean="0"/>
              <a:t>involves copying a word that originally belonged to one language into another language.</a:t>
            </a:r>
          </a:p>
          <a:p>
            <a:pPr algn="just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taco, burrito</a:t>
            </a:r>
            <a:r>
              <a:rPr lang="en-US" dirty="0" smtClean="0"/>
              <a:t> (Mexican food)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Over its 1500 year history English has borrowed from hundreds of languages, though the main ones are Latin (</a:t>
            </a:r>
            <a:r>
              <a:rPr lang="en-US" i="1" dirty="0" smtClean="0"/>
              <a:t>homicide), </a:t>
            </a:r>
            <a:r>
              <a:rPr lang="en-US" dirty="0" smtClean="0"/>
              <a:t>Greek</a:t>
            </a:r>
            <a:r>
              <a:rPr lang="en-US" i="1" dirty="0" smtClean="0"/>
              <a:t> (chorus), </a:t>
            </a:r>
            <a:r>
              <a:rPr lang="en-US" dirty="0" smtClean="0"/>
              <a:t>French</a:t>
            </a:r>
            <a:r>
              <a:rPr lang="en-US" i="1" dirty="0" smtClean="0"/>
              <a:t> (mutton), </a:t>
            </a:r>
            <a:r>
              <a:rPr lang="en-US" dirty="0" smtClean="0"/>
              <a:t>Italian</a:t>
            </a:r>
            <a:r>
              <a:rPr lang="en-US" i="1" dirty="0" smtClean="0"/>
              <a:t> (aria), </a:t>
            </a:r>
            <a:r>
              <a:rPr lang="en-US" dirty="0" smtClean="0"/>
              <a:t>Spanish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ranch), </a:t>
            </a:r>
            <a:r>
              <a:rPr lang="en-US" dirty="0" smtClean="0"/>
              <a:t>German</a:t>
            </a:r>
            <a:r>
              <a:rPr lang="en-US" i="1" dirty="0" smtClean="0"/>
              <a:t> (semester), </a:t>
            </a:r>
            <a:r>
              <a:rPr lang="en-US" dirty="0" smtClean="0"/>
              <a:t>and the Scandinavian languages </a:t>
            </a:r>
            <a:r>
              <a:rPr lang="en-US" i="1" dirty="0" smtClean="0"/>
              <a:t>(law).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 Formation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Back formation </a:t>
            </a:r>
            <a:r>
              <a:rPr lang="en-US" dirty="0" smtClean="0"/>
              <a:t>happens when the speakers derive a morphologically simple word from a form which they analyze, on the basis of derivational and inflectional patterns in English, as a morphologically complex word.</a:t>
            </a:r>
          </a:p>
          <a:p>
            <a:pPr algn="ctr">
              <a:buNone/>
            </a:pPr>
            <a:r>
              <a:rPr lang="en-US" i="1" dirty="0" smtClean="0"/>
              <a:t>typewriter – typewrite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Chernysh Oksana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en-US" dirty="0" smtClean="0"/>
              <a:t>Atkinson, M., D. </a:t>
            </a:r>
            <a:r>
              <a:rPr lang="en-US" dirty="0" err="1" smtClean="0"/>
              <a:t>Kilby</a:t>
            </a:r>
            <a:r>
              <a:rPr lang="en-US" dirty="0" smtClean="0"/>
              <a:t> and I. Roca 1982. Foundations of General Linguistics. London: George Allen &amp; </a:t>
            </a:r>
            <a:r>
              <a:rPr lang="en-US" dirty="0" err="1" smtClean="0"/>
              <a:t>Unwin</a:t>
            </a:r>
            <a:r>
              <a:rPr lang="en-US" dirty="0" smtClean="0"/>
              <a:t>. </a:t>
            </a:r>
            <a:endParaRPr lang="ru-RU" dirty="0" smtClean="0"/>
          </a:p>
          <a:p>
            <a:pPr lvl="0"/>
            <a:r>
              <a:rPr lang="en-US" dirty="0" smtClean="0"/>
              <a:t>Bloomfield, L. 1933. Language. New York: Holt, Rinehart and Winston. </a:t>
            </a:r>
            <a:endParaRPr lang="ru-RU" dirty="0" smtClean="0"/>
          </a:p>
          <a:p>
            <a:pPr lvl="0"/>
            <a:r>
              <a:rPr lang="en-US" dirty="0" err="1" smtClean="0"/>
              <a:t>Carrol</a:t>
            </a:r>
            <a:r>
              <a:rPr lang="en-US" dirty="0" smtClean="0"/>
              <a:t>. J. B. 1953. The Study of Language. Cambridge, Mass.: MIT Press. </a:t>
            </a:r>
            <a:endParaRPr lang="ru-RU" dirty="0" smtClean="0"/>
          </a:p>
          <a:p>
            <a:pPr lvl="0"/>
            <a:r>
              <a:rPr lang="en-US" dirty="0" smtClean="0"/>
              <a:t>Chomsky, Noam. 2000. New Horizons in the Study of Language and Mind. Cambridge, CUP. </a:t>
            </a:r>
            <a:endParaRPr lang="ru-RU" dirty="0" smtClean="0"/>
          </a:p>
          <a:p>
            <a:pPr lvl="0"/>
            <a:r>
              <a:rPr lang="en-US" dirty="0" smtClean="0"/>
              <a:t>Chomsky, Noam. The Architecture of Language, (</a:t>
            </a:r>
            <a:r>
              <a:rPr lang="en-US" dirty="0" err="1" smtClean="0"/>
              <a:t>ed</a:t>
            </a:r>
            <a:r>
              <a:rPr lang="en-US" dirty="0" smtClean="0"/>
              <a:t>). </a:t>
            </a:r>
            <a:r>
              <a:rPr lang="en-US" dirty="0" err="1" smtClean="0"/>
              <a:t>Nirmalangshu</a:t>
            </a:r>
            <a:r>
              <a:rPr lang="en-US" dirty="0" smtClean="0"/>
              <a:t> </a:t>
            </a:r>
            <a:r>
              <a:rPr lang="en-US" dirty="0" err="1" smtClean="0"/>
              <a:t>Mukherji</a:t>
            </a:r>
            <a:r>
              <a:rPr lang="en-US" dirty="0" smtClean="0"/>
              <a:t> et.al., Oxford University Press, New Delhi, 2000. </a:t>
            </a:r>
            <a:endParaRPr lang="ru-RU" dirty="0" smtClean="0"/>
          </a:p>
          <a:p>
            <a:pPr lvl="0"/>
            <a:r>
              <a:rPr lang="en-US" dirty="0" err="1" smtClean="0"/>
              <a:t>Dinneen</a:t>
            </a:r>
            <a:r>
              <a:rPr lang="en-US" dirty="0" smtClean="0"/>
              <a:t>, F.P. 1967. An Introduction to General Linguistics. New York etc: Holt, Rinehart and Winston. </a:t>
            </a:r>
            <a:endParaRPr lang="ru-RU" dirty="0" smtClean="0"/>
          </a:p>
          <a:p>
            <a:pPr lvl="0"/>
            <a:r>
              <a:rPr lang="en-US" dirty="0" err="1" smtClean="0"/>
              <a:t>Diringer</a:t>
            </a:r>
            <a:r>
              <a:rPr lang="en-US" dirty="0" smtClean="0"/>
              <a:t>, D. 1962. Writing: Its Origin and Early History. New York: </a:t>
            </a:r>
            <a:r>
              <a:rPr lang="en-US" dirty="0" err="1" smtClean="0"/>
              <a:t>Praeger</a:t>
            </a:r>
            <a:r>
              <a:rPr lang="en-US" dirty="0" smtClean="0"/>
              <a:t>. </a:t>
            </a:r>
            <a:endParaRPr lang="ru-RU" dirty="0" smtClean="0"/>
          </a:p>
          <a:p>
            <a:pPr lvl="0"/>
            <a:r>
              <a:rPr lang="en-US" dirty="0" err="1" smtClean="0"/>
              <a:t>Diringer</a:t>
            </a:r>
            <a:r>
              <a:rPr lang="en-US" dirty="0" smtClean="0"/>
              <a:t>, D. 1968.The Alphabet. (2 Volumes). (3rd edition). London etc: Hutchinson. </a:t>
            </a:r>
            <a:endParaRPr lang="ru-RU" dirty="0" smtClean="0"/>
          </a:p>
          <a:p>
            <a:pPr lvl="0"/>
            <a:r>
              <a:rPr lang="en-US" dirty="0" err="1" smtClean="0"/>
              <a:t>Fromkin</a:t>
            </a:r>
            <a:r>
              <a:rPr lang="en-US" dirty="0" smtClean="0"/>
              <a:t>, V. and R. Rodman 1983. An Introduction to Language. 3rd edition. New York: Holt, Rinehart and Winston. </a:t>
            </a:r>
            <a:endParaRPr lang="ru-RU" dirty="0" smtClean="0"/>
          </a:p>
          <a:p>
            <a:pPr lvl="0"/>
            <a:r>
              <a:rPr lang="en-US" dirty="0" smtClean="0"/>
              <a:t>Gelb, I.J.1952. A Study of Writing. Chicago: University of Chicago Press. </a:t>
            </a:r>
            <a:endParaRPr lang="ru-RU" dirty="0" smtClean="0"/>
          </a:p>
          <a:p>
            <a:pPr lvl="0"/>
            <a:r>
              <a:rPr lang="en-US" dirty="0" smtClean="0"/>
              <a:t>Gleason, H.A. 1970. An Introduction to Descriptive Linguistics. Rev </a:t>
            </a:r>
            <a:r>
              <a:rPr lang="en-US" dirty="0" err="1" smtClean="0"/>
              <a:t>edn</a:t>
            </a:r>
            <a:r>
              <a:rPr lang="en-US" dirty="0" smtClean="0"/>
              <a:t>. New York: Holt, Rinehart &amp; Winston. </a:t>
            </a:r>
            <a:endParaRPr lang="ru-RU" dirty="0" smtClean="0"/>
          </a:p>
          <a:p>
            <a:pPr lvl="0"/>
            <a:r>
              <a:rPr lang="en-US" dirty="0" smtClean="0"/>
              <a:t>Greenberg, J. 1966. Universals of Language. Cambridge, Mass.: MIT Press. </a:t>
            </a:r>
            <a:endParaRPr lang="ru-RU" dirty="0" smtClean="0"/>
          </a:p>
          <a:p>
            <a:pPr lvl="0"/>
            <a:r>
              <a:rPr lang="en-US" dirty="0" err="1" smtClean="0"/>
              <a:t>Hockett</a:t>
            </a:r>
            <a:r>
              <a:rPr lang="en-US" dirty="0" smtClean="0"/>
              <a:t>, C.F. 1958. A Course in Modern Linguistics. New York: Macmillan. (Indian edition New Delhi, Calcutta: Oxford and IBH). </a:t>
            </a:r>
            <a:endParaRPr lang="ru-RU" dirty="0" smtClean="0"/>
          </a:p>
          <a:p>
            <a:pPr lvl="0"/>
            <a:r>
              <a:rPr lang="en-US" dirty="0" smtClean="0"/>
              <a:t>Hudson, G.2000. Essential Introductory Linguistics. Oxford: Blackwell. </a:t>
            </a:r>
            <a:endParaRPr lang="ru-RU" dirty="0" smtClean="0"/>
          </a:p>
          <a:p>
            <a:pPr lvl="0"/>
            <a:r>
              <a:rPr lang="en-US" dirty="0" smtClean="0"/>
              <a:t>Hughes, J.P.1962. The Science of Language. New York: Random House-Alfred A. Knopf. </a:t>
            </a:r>
            <a:endParaRPr lang="ru-RU" dirty="0" smtClean="0"/>
          </a:p>
          <a:p>
            <a:pPr lvl="0"/>
            <a:r>
              <a:rPr lang="en-US" dirty="0" smtClean="0"/>
              <a:t>Jespersen, O. 1921. Language. London: George Allen &amp; </a:t>
            </a:r>
            <a:r>
              <a:rPr lang="en-US" dirty="0" err="1" smtClean="0"/>
              <a:t>Unwin</a:t>
            </a:r>
            <a:r>
              <a:rPr lang="en-US" dirty="0" smtClean="0"/>
              <a:t>. </a:t>
            </a:r>
            <a:endParaRPr lang="ru-RU" dirty="0" smtClean="0"/>
          </a:p>
          <a:p>
            <a:pPr lvl="0"/>
            <a:r>
              <a:rPr lang="en-US" dirty="0" err="1" smtClean="0"/>
              <a:t>Joos</a:t>
            </a:r>
            <a:r>
              <a:rPr lang="en-US" dirty="0" smtClean="0"/>
              <a:t>, M. (ed.) 1958. Readings in Linguistics: Development of Descriptive Linguistics in America since 1925. 3rd </a:t>
            </a:r>
            <a:r>
              <a:rPr lang="en-US" dirty="0" err="1" smtClean="0"/>
              <a:t>edn</a:t>
            </a:r>
            <a:r>
              <a:rPr lang="en-US" dirty="0" smtClean="0"/>
              <a:t>. New York: American Council of Learned Societies. </a:t>
            </a:r>
            <a:endParaRPr lang="ru-RU" dirty="0" smtClean="0"/>
          </a:p>
          <a:p>
            <a:pPr lvl="0"/>
            <a:r>
              <a:rPr lang="en-US" dirty="0" err="1" smtClean="0"/>
              <a:t>Kurath</a:t>
            </a:r>
            <a:r>
              <a:rPr lang="en-US" dirty="0" smtClean="0"/>
              <a:t>, H.1972. Studies in Areal linguistics. Bloomington: Indiana University Press. </a:t>
            </a:r>
            <a:endParaRPr lang="ru-RU" dirty="0" smtClean="0"/>
          </a:p>
          <a:p>
            <a:pPr lvl="0"/>
            <a:r>
              <a:rPr lang="en-US" dirty="0" smtClean="0"/>
              <a:t>Lyons, J.1968. Introduction to Theoretical Linguistics. Cambridge: Cambridge University Press. </a:t>
            </a:r>
            <a:endParaRPr lang="ru-RU" dirty="0" smtClean="0"/>
          </a:p>
          <a:p>
            <a:pPr lvl="0"/>
            <a:r>
              <a:rPr lang="en-US" dirty="0" smtClean="0"/>
              <a:t>Martinet, A. 1964. Elements of General Linguistics. London: Faber &amp; Faber. </a:t>
            </a:r>
            <a:endParaRPr lang="ru-RU" dirty="0" smtClean="0"/>
          </a:p>
          <a:p>
            <a:pPr lvl="0"/>
            <a:r>
              <a:rPr lang="en-US" dirty="0" smtClean="0"/>
              <a:t>Palmer, F.R.1971. Grammar. </a:t>
            </a:r>
            <a:r>
              <a:rPr lang="en-US" dirty="0" err="1" smtClean="0"/>
              <a:t>Harmondsworth</a:t>
            </a:r>
            <a:r>
              <a:rPr lang="en-US" dirty="0" smtClean="0"/>
              <a:t>: Penguin. </a:t>
            </a:r>
            <a:endParaRPr lang="ru-RU" dirty="0" smtClean="0"/>
          </a:p>
          <a:p>
            <a:pPr lvl="0"/>
            <a:r>
              <a:rPr lang="en-US" dirty="0" smtClean="0"/>
              <a:t>Pinker, Steven. 1994. The Language Instinct. London: Penguin </a:t>
            </a:r>
            <a:endParaRPr lang="ru-RU" dirty="0" smtClean="0"/>
          </a:p>
          <a:p>
            <a:pPr lvl="0"/>
            <a:r>
              <a:rPr lang="en-US" dirty="0" smtClean="0"/>
              <a:t>Robins, R.H. 1969. General Linguistics: An Introductory Survey. London: Longman. </a:t>
            </a:r>
            <a:endParaRPr lang="ru-RU" dirty="0" smtClean="0"/>
          </a:p>
          <a:p>
            <a:pPr lvl="0"/>
            <a:r>
              <a:rPr lang="en-US" dirty="0" smtClean="0"/>
              <a:t>Sapir, E. 1921. Language: An Introduction to the Study of Speech. </a:t>
            </a:r>
            <a:r>
              <a:rPr lang="ru-RU" dirty="0" err="1" smtClean="0"/>
              <a:t>New</a:t>
            </a:r>
            <a:r>
              <a:rPr lang="ru-RU" dirty="0" smtClean="0"/>
              <a:t> </a:t>
            </a:r>
            <a:r>
              <a:rPr lang="ru-RU" dirty="0" err="1" smtClean="0"/>
              <a:t>York</a:t>
            </a:r>
            <a:r>
              <a:rPr lang="ru-RU" dirty="0" smtClean="0"/>
              <a:t>: </a:t>
            </a:r>
            <a:r>
              <a:rPr lang="ru-RU" dirty="0" err="1" smtClean="0"/>
              <a:t>Harcourt</a:t>
            </a:r>
            <a:r>
              <a:rPr lang="ru-RU" dirty="0" smtClean="0"/>
              <a:t> </a:t>
            </a:r>
            <a:r>
              <a:rPr lang="ru-RU" dirty="0" err="1" smtClean="0"/>
              <a:t>Brace</a:t>
            </a:r>
            <a:r>
              <a:rPr lang="ru-RU" dirty="0" smtClean="0"/>
              <a:t> &amp; </a:t>
            </a:r>
            <a:r>
              <a:rPr lang="ru-RU" dirty="0" err="1" smtClean="0"/>
              <a:t>World</a:t>
            </a:r>
            <a:r>
              <a:rPr lang="ru-RU" dirty="0" smtClean="0"/>
              <a:t>. </a:t>
            </a:r>
          </a:p>
          <a:p>
            <a:pPr lvl="0"/>
            <a:r>
              <a:rPr lang="en-US" dirty="0" smtClean="0"/>
              <a:t>Saussure, Ferdinand de. Course in General Linguistics, (</a:t>
            </a:r>
            <a:r>
              <a:rPr lang="en-US" dirty="0" err="1" smtClean="0"/>
              <a:t>tr</a:t>
            </a:r>
            <a:r>
              <a:rPr lang="en-US" dirty="0" smtClean="0"/>
              <a:t>). Wade Baskin, McGraw-Hill, New York, 1959.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Morphology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714488"/>
            <a:ext cx="2786082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MORPHOLOGY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3357562"/>
            <a:ext cx="2786082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derivational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85852" y="3357562"/>
            <a:ext cx="2786082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inflectional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57356" y="4786322"/>
            <a:ext cx="1785950" cy="14287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studies inflections of a language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86446" y="4857760"/>
            <a:ext cx="1785950" cy="14287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studies the types of word formation 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572132" y="2857496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3214678" y="2857496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6500826" y="464344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2607455" y="460772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</a:t>
            </a:r>
            <a:r>
              <a:rPr lang="en-US" b="1" dirty="0" smtClean="0"/>
              <a:t> word</a:t>
            </a:r>
            <a:r>
              <a:rPr lang="en-US" dirty="0" smtClean="0"/>
              <a:t> is a unit of language</a:t>
            </a:r>
            <a:r>
              <a:rPr lang="en-US" b="1" dirty="0" smtClean="0"/>
              <a:t> </a:t>
            </a:r>
            <a:r>
              <a:rPr lang="en-US" dirty="0" smtClean="0"/>
              <a:t>that carries meaning and consists of one or more morphemes</a:t>
            </a:r>
            <a:r>
              <a:rPr lang="en-US" b="1" dirty="0" smtClean="0"/>
              <a:t> </a:t>
            </a:r>
            <a:r>
              <a:rPr lang="en-US" dirty="0" smtClean="0"/>
              <a:t>which are linked more or less tightly together, and has a phonetic value.</a:t>
            </a:r>
          </a:p>
          <a:p>
            <a:pPr algn="just"/>
            <a:r>
              <a:rPr lang="en-US" dirty="0" smtClean="0"/>
              <a:t>A </a:t>
            </a:r>
            <a:r>
              <a:rPr lang="en-US" b="1" dirty="0" smtClean="0"/>
              <a:t>word</a:t>
            </a:r>
            <a:r>
              <a:rPr lang="en-US" dirty="0" smtClean="0"/>
              <a:t> is the best defined in terms of </a:t>
            </a:r>
            <a:r>
              <a:rPr lang="en-US" i="1" dirty="0" smtClean="0"/>
              <a:t>internal stability</a:t>
            </a:r>
            <a:r>
              <a:rPr lang="en-US" dirty="0" smtClean="0"/>
              <a:t> (further divisible) and </a:t>
            </a:r>
            <a:r>
              <a:rPr lang="en-US" i="1" dirty="0" smtClean="0"/>
              <a:t>external mobility </a:t>
            </a:r>
            <a:r>
              <a:rPr lang="en-US" dirty="0" smtClean="0"/>
              <a:t>(can take different positions in a sentence).</a:t>
            </a:r>
          </a:p>
          <a:p>
            <a:pPr algn="just"/>
            <a:r>
              <a:rPr lang="en-US" dirty="0" smtClean="0"/>
              <a:t>Words</a:t>
            </a:r>
            <a:r>
              <a:rPr lang="en-US" b="1" dirty="0" smtClean="0"/>
              <a:t> </a:t>
            </a:r>
            <a:r>
              <a:rPr lang="en-US" dirty="0" smtClean="0"/>
              <a:t>can be combined to create</a:t>
            </a:r>
            <a:r>
              <a:rPr lang="en-US" b="1" dirty="0" smtClean="0"/>
              <a:t> </a:t>
            </a:r>
            <a:r>
              <a:rPr lang="en-US" i="1" dirty="0" smtClean="0"/>
              <a:t>phrases, clauses, and sentences.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Grammarians classify words according to their parts of speech and identify and list the forms that words can show up in.</a:t>
            </a:r>
            <a:endParaRPr lang="ru-RU" dirty="0"/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875" y="2847974"/>
            <a:ext cx="4845156" cy="3224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of Speech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b="1" dirty="0" smtClean="0"/>
              <a:t>parts of speech </a:t>
            </a:r>
            <a:r>
              <a:rPr lang="en-US" dirty="0" smtClean="0"/>
              <a:t>are classes of words, all the members of these classes having certain characteristics in common which distinguish them from the members of other classes.</a:t>
            </a:r>
          </a:p>
          <a:p>
            <a:pPr algn="just"/>
            <a:r>
              <a:rPr lang="en-US" b="1" u="sng" dirty="0" smtClean="0"/>
              <a:t>Approaches</a:t>
            </a:r>
            <a:r>
              <a:rPr lang="en-US" dirty="0" smtClean="0"/>
              <a:t>:</a:t>
            </a:r>
          </a:p>
          <a:p>
            <a:pPr lvl="1" algn="just"/>
            <a:r>
              <a:rPr lang="en-US" b="1" dirty="0" smtClean="0"/>
              <a:t>classical </a:t>
            </a:r>
            <a:r>
              <a:rPr lang="en-US" dirty="0" smtClean="0"/>
              <a:t>(by </a:t>
            </a:r>
            <a:r>
              <a:rPr lang="en-US" dirty="0" err="1" smtClean="0"/>
              <a:t>prescriptivists</a:t>
            </a:r>
            <a:r>
              <a:rPr lang="en-US" dirty="0" smtClean="0"/>
              <a:t>);</a:t>
            </a:r>
          </a:p>
          <a:p>
            <a:pPr lvl="1" algn="just"/>
            <a:r>
              <a:rPr lang="en-US" b="1" dirty="0" smtClean="0"/>
              <a:t>functional </a:t>
            </a:r>
            <a:r>
              <a:rPr lang="en-US" dirty="0" smtClean="0"/>
              <a:t>(by </a:t>
            </a:r>
            <a:r>
              <a:rPr lang="en-US" dirty="0" err="1" smtClean="0"/>
              <a:t>descriptivists</a:t>
            </a:r>
            <a:r>
              <a:rPr lang="en-US" dirty="0" smtClean="0"/>
              <a:t>);</a:t>
            </a:r>
          </a:p>
          <a:p>
            <a:pPr lvl="1" algn="just"/>
            <a:r>
              <a:rPr lang="en-US" b="1" dirty="0" smtClean="0"/>
              <a:t>distributional </a:t>
            </a:r>
            <a:r>
              <a:rPr lang="en-US" dirty="0" smtClean="0"/>
              <a:t>(by </a:t>
            </a:r>
            <a:r>
              <a:rPr lang="en-US" dirty="0" err="1" smtClean="0"/>
              <a:t>structuralists</a:t>
            </a:r>
            <a:r>
              <a:rPr lang="en-US" dirty="0" smtClean="0"/>
              <a:t>);</a:t>
            </a:r>
          </a:p>
          <a:p>
            <a:pPr lvl="1" algn="just"/>
            <a:r>
              <a:rPr lang="en-US" b="1" dirty="0" smtClean="0"/>
              <a:t>complex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Principles of Classification as Used by Prescriptive Grammarians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English in terms of Latin forms and </a:t>
            </a:r>
            <a:r>
              <a:rPr lang="en-US" i="1" dirty="0" smtClean="0"/>
              <a:t>Latin</a:t>
            </a:r>
            <a:r>
              <a:rPr lang="en-US" dirty="0" smtClean="0"/>
              <a:t> grammatical constraints.</a:t>
            </a:r>
          </a:p>
          <a:p>
            <a:pPr algn="just"/>
            <a:r>
              <a:rPr lang="en-US" dirty="0" smtClean="0"/>
              <a:t>Words in English were divided into </a:t>
            </a:r>
            <a:r>
              <a:rPr lang="en-US" i="1" dirty="0" err="1" smtClean="0"/>
              <a:t>declinables</a:t>
            </a:r>
            <a:r>
              <a:rPr lang="en-US" dirty="0" smtClean="0"/>
              <a:t> (nouns, adjectives, pronouns, verbs, participles) and </a:t>
            </a:r>
            <a:r>
              <a:rPr lang="en-US" i="1" dirty="0" err="1" smtClean="0"/>
              <a:t>indeclinables</a:t>
            </a:r>
            <a:r>
              <a:rPr lang="en-US" dirty="0" smtClean="0"/>
              <a:t> (adverbs, prepositions, conjunctions, interjections, articles).</a:t>
            </a:r>
          </a:p>
          <a:p>
            <a:r>
              <a:rPr lang="en-US" dirty="0" smtClean="0"/>
              <a:t>The key principle of the classification was </a:t>
            </a:r>
            <a:r>
              <a:rPr lang="en-US" b="1" i="1" dirty="0" smtClean="0"/>
              <a:t>form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366</TotalTime>
  <Words>3094</Words>
  <PresentationFormat>Экран (4:3)</PresentationFormat>
  <Paragraphs>300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Официальная</vt:lpstr>
      <vt:lpstr>Morphology</vt:lpstr>
      <vt:lpstr>OUTLINE</vt:lpstr>
      <vt:lpstr>Morphology</vt:lpstr>
      <vt:lpstr>Morphology</vt:lpstr>
      <vt:lpstr>Morphology</vt:lpstr>
      <vt:lpstr>Word</vt:lpstr>
      <vt:lpstr>Word</vt:lpstr>
      <vt:lpstr>Parts of Speech</vt:lpstr>
      <vt:lpstr>The Principles of Classification as Used by Prescriptive Grammarians</vt:lpstr>
      <vt:lpstr>The Principles of Classification as Used by  Non-Structural Descriptive Grammarians</vt:lpstr>
      <vt:lpstr>The Principles of Classification as Used  by Structural Descriptive Grammarians</vt:lpstr>
      <vt:lpstr>The Classification of Words  in Post-Structural Traditional Grammar</vt:lpstr>
      <vt:lpstr>Parts of Speech</vt:lpstr>
      <vt:lpstr>Word</vt:lpstr>
      <vt:lpstr>Nouns</vt:lpstr>
      <vt:lpstr>Adjectives</vt:lpstr>
      <vt:lpstr>Pronouns</vt:lpstr>
      <vt:lpstr>Numerals</vt:lpstr>
      <vt:lpstr>Verbs</vt:lpstr>
      <vt:lpstr>Adverbs</vt:lpstr>
      <vt:lpstr>Prepositions</vt:lpstr>
      <vt:lpstr>Conjunctions</vt:lpstr>
      <vt:lpstr>Particles</vt:lpstr>
      <vt:lpstr>Interjections</vt:lpstr>
      <vt:lpstr>Word</vt:lpstr>
      <vt:lpstr>Word</vt:lpstr>
      <vt:lpstr>Morpheme</vt:lpstr>
      <vt:lpstr>Morpheme</vt:lpstr>
      <vt:lpstr>Morpheme</vt:lpstr>
      <vt:lpstr>Morpheme</vt:lpstr>
      <vt:lpstr>Morpheme</vt:lpstr>
      <vt:lpstr>Allomorph</vt:lpstr>
      <vt:lpstr>Conditioning of Allomorphs</vt:lpstr>
      <vt:lpstr>Phonological Conditioning</vt:lpstr>
      <vt:lpstr>Morphological Conditioning</vt:lpstr>
      <vt:lpstr>Word Formation (Derivation)</vt:lpstr>
      <vt:lpstr>Compounding</vt:lpstr>
      <vt:lpstr>Compounding</vt:lpstr>
      <vt:lpstr>Compounding</vt:lpstr>
      <vt:lpstr>Compounding</vt:lpstr>
      <vt:lpstr>Compounding</vt:lpstr>
      <vt:lpstr>Coining</vt:lpstr>
      <vt:lpstr>Abbreviation</vt:lpstr>
      <vt:lpstr>Blending</vt:lpstr>
      <vt:lpstr>Borrowing</vt:lpstr>
      <vt:lpstr>Back Formation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Morphology</dc:title>
  <dc:creator>HP</dc:creator>
  <cp:lastModifiedBy>HP</cp:lastModifiedBy>
  <cp:revision>85</cp:revision>
  <dcterms:created xsi:type="dcterms:W3CDTF">2020-10-11T09:32:07Z</dcterms:created>
  <dcterms:modified xsi:type="dcterms:W3CDTF">2021-10-31T16:27:17Z</dcterms:modified>
</cp:coreProperties>
</file>