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Quicksand Bold" charset="1" panose="00000000000000000000"/>
      <p:regular r:id="rId23"/>
    </p:embeddedFont>
    <p:embeddedFont>
      <p:font typeface="Quicksand" charset="1" panose="00000000000000000000"/>
      <p:regular r:id="rId24"/>
    </p:embeddedFont>
    <p:embeddedFont>
      <p:font typeface="Lato Bold" charset="1" panose="020F0502020204030203"/>
      <p:regular r:id="rId25"/>
    </p:embeddedFont>
    <p:embeddedFont>
      <p:font typeface="Lato" charset="1" panose="020F0502020204030203"/>
      <p:regular r:id="rId26"/>
    </p:embeddedFont>
    <p:embeddedFont>
      <p:font typeface="Gaegu Bold" charset="1" panose="00000000000000000000"/>
      <p:regular r:id="rId27"/>
    </p:embeddedFont>
    <p:embeddedFont>
      <p:font typeface="Gaegu" charset="1" panose="000000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5.png" Type="http://schemas.openxmlformats.org/officeDocument/2006/relationships/image"/><Relationship Id="rId12" Target="../media/image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7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8.png" Type="http://schemas.openxmlformats.org/officeDocument/2006/relationships/image"/><Relationship Id="rId5" Target="../media/image49.png" Type="http://schemas.openxmlformats.org/officeDocument/2006/relationships/image"/><Relationship Id="rId6" Target="../media/image5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5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5.png" Type="http://schemas.openxmlformats.org/officeDocument/2006/relationships/image"/><Relationship Id="rId12" Target="../media/image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2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56118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858654" y="-2023754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7" y="0"/>
                </a:lnTo>
                <a:lnTo>
                  <a:pt x="9146267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8998" y="1994668"/>
            <a:ext cx="7905002" cy="6802928"/>
          </a:xfrm>
          <a:custGeom>
            <a:avLst/>
            <a:gdLst/>
            <a:ahLst/>
            <a:cxnLst/>
            <a:rect r="r" b="b" t="t" l="l"/>
            <a:pathLst>
              <a:path h="6802928" w="7905002">
                <a:moveTo>
                  <a:pt x="0" y="0"/>
                </a:moveTo>
                <a:lnTo>
                  <a:pt x="7905002" y="0"/>
                </a:lnTo>
                <a:lnTo>
                  <a:pt x="7905002" y="6802928"/>
                </a:lnTo>
                <a:lnTo>
                  <a:pt x="0" y="680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694555" y="3129569"/>
            <a:ext cx="7354357" cy="425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976"/>
              </a:lnSpc>
            </a:pPr>
            <a:r>
              <a:rPr lang="en-US" b="true" sz="11200" spc="-728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Оплата праці в Україні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047536" y="1927993"/>
            <a:ext cx="605276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171717"/>
                </a:solidFill>
                <a:latin typeface="Quicksand"/>
                <a:ea typeface="Quicksand"/>
                <a:cs typeface="Quicksand"/>
                <a:sym typeface="Quicksand"/>
              </a:rPr>
              <a:t>Малецька Анастасія ОО-9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752603" y="1256003"/>
            <a:ext cx="2316786" cy="1807093"/>
          </a:xfrm>
          <a:custGeom>
            <a:avLst/>
            <a:gdLst/>
            <a:ahLst/>
            <a:cxnLst/>
            <a:rect r="r" b="b" t="t" l="l"/>
            <a:pathLst>
              <a:path h="1807093" w="2316786">
                <a:moveTo>
                  <a:pt x="0" y="0"/>
                </a:moveTo>
                <a:lnTo>
                  <a:pt x="2316786" y="0"/>
                </a:lnTo>
                <a:lnTo>
                  <a:pt x="2316786" y="1807092"/>
                </a:lnTo>
                <a:lnTo>
                  <a:pt x="0" y="1807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20201" y="3177331"/>
            <a:ext cx="1709820" cy="1510859"/>
          </a:xfrm>
          <a:custGeom>
            <a:avLst/>
            <a:gdLst/>
            <a:ahLst/>
            <a:cxnLst/>
            <a:rect r="r" b="b" t="t" l="l"/>
            <a:pathLst>
              <a:path h="1510859" w="1709820">
                <a:moveTo>
                  <a:pt x="0" y="0"/>
                </a:moveTo>
                <a:lnTo>
                  <a:pt x="1709820" y="0"/>
                </a:lnTo>
                <a:lnTo>
                  <a:pt x="1709820" y="1510859"/>
                </a:lnTo>
                <a:lnTo>
                  <a:pt x="0" y="1510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047536" y="7912067"/>
            <a:ext cx="6227575" cy="137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sz="2639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Розбір Закону: права, гарантії та структура виплат</a:t>
            </a:r>
          </a:p>
          <a:p>
            <a:pPr algn="l">
              <a:lnSpc>
                <a:spcPts val="369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00112" y="3979948"/>
            <a:ext cx="16487775" cy="6786562"/>
            <a:chOff x="0" y="0"/>
            <a:chExt cx="21983700" cy="9048750"/>
          </a:xfrm>
        </p:grpSpPr>
        <p:sp>
          <p:nvSpPr>
            <p:cNvPr name="Freeform 8" id="8" descr="image.png"/>
            <p:cNvSpPr/>
            <p:nvPr/>
          </p:nvSpPr>
          <p:spPr>
            <a:xfrm flipH="false" flipV="false" rot="0">
              <a:off x="0" y="0"/>
              <a:ext cx="21983700" cy="9048750"/>
            </a:xfrm>
            <a:custGeom>
              <a:avLst/>
              <a:gdLst/>
              <a:ahLst/>
              <a:cxnLst/>
              <a:rect r="r" b="b" t="t" l="l"/>
              <a:pathLst>
                <a:path h="9048750" w="21983700">
                  <a:moveTo>
                    <a:pt x="0" y="0"/>
                  </a:moveTo>
                  <a:lnTo>
                    <a:pt x="21983700" y="0"/>
                  </a:lnTo>
                  <a:lnTo>
                    <a:pt x="21983700" y="9048750"/>
                  </a:lnTo>
                  <a:lnTo>
                    <a:pt x="0" y="9048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739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40619" y="7664839"/>
            <a:ext cx="15606763" cy="1593461"/>
            <a:chOff x="0" y="0"/>
            <a:chExt cx="21983700" cy="2244551"/>
          </a:xfrm>
        </p:grpSpPr>
        <p:sp>
          <p:nvSpPr>
            <p:cNvPr name="Freeform 10" id="10" descr="image.png"/>
            <p:cNvSpPr/>
            <p:nvPr/>
          </p:nvSpPr>
          <p:spPr>
            <a:xfrm flipH="false" flipV="false" rot="0">
              <a:off x="0" y="0"/>
              <a:ext cx="21983700" cy="2244551"/>
            </a:xfrm>
            <a:custGeom>
              <a:avLst/>
              <a:gdLst/>
              <a:ahLst/>
              <a:cxnLst/>
              <a:rect r="r" b="b" t="t" l="l"/>
              <a:pathLst>
                <a:path h="2244551" w="21983700">
                  <a:moveTo>
                    <a:pt x="0" y="0"/>
                  </a:moveTo>
                  <a:lnTo>
                    <a:pt x="21983700" y="0"/>
                  </a:lnTo>
                  <a:lnTo>
                    <a:pt x="21983700" y="2244551"/>
                  </a:lnTo>
                  <a:lnTo>
                    <a:pt x="0" y="224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48876" r="0" b="-52919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900113" y="4078210"/>
            <a:ext cx="16487775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9"/>
              </a:lnSpc>
            </a:pPr>
            <a:r>
              <a:rPr lang="en-US" sz="22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Система базується на оцінках складності та кваліфікації: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96440" y="8256752"/>
            <a:ext cx="14476326" cy="40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b="true" sz="25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Важливо:</a:t>
            </a:r>
            <a:r>
              <a:rPr lang="en-US" sz="25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 Мінімальний оклад у бюджетників ≥ Прожиткового мінімуму на 1 січня.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Та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рифна система (Ст. 6)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13353" y="4013988"/>
            <a:ext cx="6945947" cy="4073563"/>
          </a:xfrm>
          <a:custGeom>
            <a:avLst/>
            <a:gdLst/>
            <a:ahLst/>
            <a:cxnLst/>
            <a:rect r="r" b="b" t="t" l="l"/>
            <a:pathLst>
              <a:path h="4073563" w="6945947">
                <a:moveTo>
                  <a:pt x="0" y="0"/>
                </a:moveTo>
                <a:lnTo>
                  <a:pt x="6945947" y="0"/>
                </a:lnTo>
                <a:lnTo>
                  <a:pt x="6945947" y="4073563"/>
                </a:lnTo>
                <a:lnTo>
                  <a:pt x="0" y="4073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83347" y="4434794"/>
            <a:ext cx="2989659" cy="40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b="true" sz="2705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Грошова форма: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Ф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орми виплати (Ст. 23)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3347" y="4936345"/>
            <a:ext cx="8042852" cy="297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6" indent="-269873" lvl="1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Грошова форма виплат у національній валюті (Гривня).</a:t>
            </a:r>
          </a:p>
          <a:p>
            <a:pPr algn="l">
              <a:lnSpc>
                <a:spcPts val="2999"/>
              </a:lnSpc>
            </a:pPr>
          </a:p>
          <a:p>
            <a:pPr algn="l" marL="539746" indent="-269873" lvl="1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Банківські чеки або платіжні перекази на картку.</a:t>
            </a:r>
          </a:p>
          <a:p>
            <a:pPr algn="l">
              <a:lnSpc>
                <a:spcPts val="2999"/>
              </a:lnSpc>
            </a:pPr>
          </a:p>
          <a:p>
            <a:pPr algn="l" marL="539746" indent="-269873" lvl="1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Натуральна оплата (товаром) допускається як виняток — до 30% за собівартістю.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5031" y="3863427"/>
            <a:ext cx="16294214" cy="3300474"/>
          </a:xfrm>
          <a:custGeom>
            <a:avLst/>
            <a:gdLst/>
            <a:ahLst/>
            <a:cxnLst/>
            <a:rect r="r" b="b" t="t" l="l"/>
            <a:pathLst>
              <a:path h="3300474" w="16294214">
                <a:moveTo>
                  <a:pt x="0" y="0"/>
                </a:moveTo>
                <a:lnTo>
                  <a:pt x="16294215" y="0"/>
                </a:lnTo>
                <a:lnTo>
                  <a:pt x="16294215" y="3300474"/>
                </a:lnTo>
                <a:lnTo>
                  <a:pt x="0" y="3300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46" r="0" b="-214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роки та регулярність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00113" y="2630065"/>
            <a:ext cx="16504695" cy="5026870"/>
            <a:chOff x="0" y="0"/>
            <a:chExt cx="22006260" cy="6702494"/>
          </a:xfrm>
        </p:grpSpPr>
        <p:sp>
          <p:nvSpPr>
            <p:cNvPr name="Freeform 8" id="8" descr="image.png"/>
            <p:cNvSpPr/>
            <p:nvPr/>
          </p:nvSpPr>
          <p:spPr>
            <a:xfrm flipH="false" flipV="false" rot="0">
              <a:off x="0" y="0"/>
              <a:ext cx="22006260" cy="6702494"/>
            </a:xfrm>
            <a:custGeom>
              <a:avLst/>
              <a:gdLst/>
              <a:ahLst/>
              <a:cxnLst/>
              <a:rect r="r" b="b" t="t" l="l"/>
              <a:pathLst>
                <a:path h="6702494" w="22006260">
                  <a:moveTo>
                    <a:pt x="0" y="0"/>
                  </a:moveTo>
                  <a:lnTo>
                    <a:pt x="22006260" y="0"/>
                  </a:lnTo>
                  <a:lnTo>
                    <a:pt x="22006260" y="6702494"/>
                  </a:lnTo>
                  <a:lnTo>
                    <a:pt x="0" y="6702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7572" r="0" b="-18571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39039" y="5821505"/>
            <a:ext cx="15576841" cy="3895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500" b="true">
                <a:solidFill>
                  <a:srgbClr val="2D2A26"/>
                </a:solidFill>
                <a:latin typeface="Gaegu Bold"/>
                <a:ea typeface="Gaegu Bold"/>
                <a:cs typeface="Gaegu Bold"/>
                <a:sym typeface="Gaegu Bold"/>
              </a:rPr>
              <a:t>20%</a:t>
            </a:r>
          </a:p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Загальний ліміт</a:t>
            </a:r>
          </a:p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Максимальне в</a:t>
            </a: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ідрахування при стандартних стягненнях із однієї виплати.</a:t>
            </a:r>
          </a:p>
          <a:p>
            <a:pPr algn="l">
              <a:lnSpc>
                <a:spcPts val="3000"/>
              </a:lnSpc>
            </a:pPr>
            <a:r>
              <a:rPr lang="en-US" b="true" sz="2500">
                <a:solidFill>
                  <a:srgbClr val="2D2A26"/>
                </a:solidFill>
                <a:latin typeface="Gaegu Bold"/>
                <a:ea typeface="Gaegu Bold"/>
                <a:cs typeface="Gaegu Bold"/>
                <a:sym typeface="Gaegu Bold"/>
              </a:rPr>
              <a:t>50%</a:t>
            </a:r>
          </a:p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Окремі випадки</a:t>
            </a:r>
          </a:p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При стягненні за кількома виконавчими листами одночасно.</a:t>
            </a:r>
          </a:p>
          <a:p>
            <a:pPr algn="l">
              <a:lnSpc>
                <a:spcPts val="3000"/>
              </a:lnSpc>
            </a:pPr>
            <a:r>
              <a:rPr lang="en-US" b="true" sz="2500">
                <a:solidFill>
                  <a:srgbClr val="2D2A26"/>
                </a:solidFill>
                <a:latin typeface="Gaegu Bold"/>
                <a:ea typeface="Gaegu Bold"/>
                <a:cs typeface="Gaegu Bold"/>
                <a:sym typeface="Gaegu Bold"/>
              </a:rPr>
              <a:t>70%</a:t>
            </a:r>
          </a:p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Аліменти</a:t>
            </a:r>
          </a:p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Діє виключно для виправних робіт або стягнення аліментів на неповнолітніх дітей.</a:t>
            </a:r>
          </a:p>
          <a:p>
            <a:pPr algn="l">
              <a:lnSpc>
                <a:spcPts val="324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Лімі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ти на відрахування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510788" cy="24850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9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00112" y="6365081"/>
            <a:ext cx="9378182" cy="1671638"/>
            <a:chOff x="0" y="0"/>
            <a:chExt cx="12504242" cy="2228850"/>
          </a:xfrm>
        </p:grpSpPr>
        <p:sp>
          <p:nvSpPr>
            <p:cNvPr name="Freeform 8" id="8" descr="image.png"/>
            <p:cNvSpPr/>
            <p:nvPr/>
          </p:nvSpPr>
          <p:spPr>
            <a:xfrm flipH="false" flipV="false" rot="0">
              <a:off x="0" y="0"/>
              <a:ext cx="12504293" cy="2228850"/>
            </a:xfrm>
            <a:custGeom>
              <a:avLst/>
              <a:gdLst/>
              <a:ahLst/>
              <a:cxnLst/>
              <a:rect r="r" b="b" t="t" l="l"/>
              <a:pathLst>
                <a:path h="2228850" w="12504293">
                  <a:moveTo>
                    <a:pt x="0" y="0"/>
                  </a:moveTo>
                  <a:lnTo>
                    <a:pt x="12504293" y="0"/>
                  </a:lnTo>
                  <a:lnTo>
                    <a:pt x="12504293" y="2228850"/>
                  </a:lnTo>
                  <a:lnTo>
                    <a:pt x="0" y="2228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303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28700" y="3973116"/>
            <a:ext cx="9378182" cy="590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Роботодавець зобов'язаний видати </a:t>
            </a:r>
            <a:r>
              <a:rPr lang="en-US" b="true" sz="19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Розрахунковий лист</a:t>
            </a: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 при кожній виплаті: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3025" y="4707731"/>
            <a:ext cx="128588" cy="29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57338" y="4479131"/>
            <a:ext cx="8720957" cy="1123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Н</a:t>
            </a: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арахована загальна сума з розшифровкою.</a:t>
            </a:r>
          </a:p>
          <a:p>
            <a:pPr algn="l">
              <a:lnSpc>
                <a:spcPts val="479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343025" y="5164931"/>
            <a:ext cx="128588" cy="29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57338" y="4936331"/>
            <a:ext cx="8720957" cy="1123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Розмір та підстава проведених утримань/податків.</a:t>
            </a:r>
          </a:p>
          <a:p>
            <a:pPr algn="l">
              <a:lnSpc>
                <a:spcPts val="479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343025" y="5622131"/>
            <a:ext cx="128588" cy="29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57338" y="5393531"/>
            <a:ext cx="8720957" cy="523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Сума до видачі "на руки"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57312" y="6758077"/>
            <a:ext cx="8463782" cy="885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Про будь-яке погіршення чи зміну системи оплати праці роботодавець повинен письмово повідомити працівника мінімум за </a:t>
            </a:r>
            <a:r>
              <a:rPr lang="en-US" b="true" sz="19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два місяці.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1990665"/>
            <a:ext cx="14479291" cy="923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20"/>
              </a:lnSpc>
            </a:pPr>
            <a:r>
              <a:rPr lang="en-US" b="true" sz="6100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В</a:t>
            </a:r>
            <a:r>
              <a:rPr lang="en-US" b="true" sz="6100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аше право на інформацію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2264973" y="1887588"/>
            <a:ext cx="4994327" cy="7737690"/>
          </a:xfrm>
          <a:custGeom>
            <a:avLst/>
            <a:gdLst/>
            <a:ahLst/>
            <a:cxnLst/>
            <a:rect r="r" b="b" t="t" l="l"/>
            <a:pathLst>
              <a:path h="7737690" w="4994327">
                <a:moveTo>
                  <a:pt x="0" y="0"/>
                </a:moveTo>
                <a:lnTo>
                  <a:pt x="4994327" y="0"/>
                </a:lnTo>
                <a:lnTo>
                  <a:pt x="4994327" y="7737691"/>
                </a:lnTo>
                <a:lnTo>
                  <a:pt x="0" y="773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582708">
            <a:off x="11013604" y="4917337"/>
            <a:ext cx="1585682" cy="1331973"/>
          </a:xfrm>
          <a:custGeom>
            <a:avLst/>
            <a:gdLst/>
            <a:ahLst/>
            <a:cxnLst/>
            <a:rect r="r" b="b" t="t" l="l"/>
            <a:pathLst>
              <a:path h="1331973" w="1585682">
                <a:moveTo>
                  <a:pt x="0" y="0"/>
                </a:moveTo>
                <a:lnTo>
                  <a:pt x="1585683" y="0"/>
                </a:lnTo>
                <a:lnTo>
                  <a:pt x="1585683" y="1331973"/>
                </a:lnTo>
                <a:lnTo>
                  <a:pt x="0" y="1331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-454376">
            <a:off x="11573437" y="7541447"/>
            <a:ext cx="1709820" cy="1510859"/>
          </a:xfrm>
          <a:custGeom>
            <a:avLst/>
            <a:gdLst/>
            <a:ahLst/>
            <a:cxnLst/>
            <a:rect r="r" b="b" t="t" l="l"/>
            <a:pathLst>
              <a:path h="1510859" w="1709820">
                <a:moveTo>
                  <a:pt x="1709819" y="0"/>
                </a:moveTo>
                <a:lnTo>
                  <a:pt x="0" y="0"/>
                </a:lnTo>
                <a:lnTo>
                  <a:pt x="0" y="1510858"/>
                </a:lnTo>
                <a:lnTo>
                  <a:pt x="1709819" y="1510858"/>
                </a:lnTo>
                <a:lnTo>
                  <a:pt x="17098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830084">
            <a:off x="15607494" y="1982013"/>
            <a:ext cx="1480042" cy="1154433"/>
          </a:xfrm>
          <a:custGeom>
            <a:avLst/>
            <a:gdLst/>
            <a:ahLst/>
            <a:cxnLst/>
            <a:rect r="r" b="b" t="t" l="l"/>
            <a:pathLst>
              <a:path h="1154433" w="1480042">
                <a:moveTo>
                  <a:pt x="1480042" y="0"/>
                </a:moveTo>
                <a:lnTo>
                  <a:pt x="0" y="0"/>
                </a:lnTo>
                <a:lnTo>
                  <a:pt x="0" y="1154433"/>
                </a:lnTo>
                <a:lnTo>
                  <a:pt x="1480042" y="1154433"/>
                </a:lnTo>
                <a:lnTo>
                  <a:pt x="14800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0551" y="-4002768"/>
            <a:ext cx="20665348" cy="13719402"/>
            <a:chOff x="0" y="0"/>
            <a:chExt cx="27553798" cy="182925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5358774" y="0"/>
              <a:ext cx="12195024" cy="12195024"/>
            </a:xfrm>
            <a:custGeom>
              <a:avLst/>
              <a:gdLst/>
              <a:ahLst/>
              <a:cxnLst/>
              <a:rect r="r" b="b" t="t" l="l"/>
              <a:pathLst>
                <a:path h="12195024" w="12195024">
                  <a:moveTo>
                    <a:pt x="0" y="0"/>
                  </a:moveTo>
                  <a:lnTo>
                    <a:pt x="12195024" y="0"/>
                  </a:lnTo>
                  <a:lnTo>
                    <a:pt x="12195024" y="12195024"/>
                  </a:lnTo>
                  <a:lnTo>
                    <a:pt x="0" y="12195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0" y="6097512"/>
              <a:ext cx="22835863" cy="12195024"/>
              <a:chOff x="0" y="0"/>
              <a:chExt cx="4510788" cy="240889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510788" cy="2408894"/>
              </a:xfrm>
              <a:custGeom>
                <a:avLst/>
                <a:gdLst/>
                <a:ahLst/>
                <a:cxnLst/>
                <a:rect r="r" b="b" t="t" l="l"/>
                <a:pathLst>
                  <a:path h="2408894" w="4510788">
                    <a:moveTo>
                      <a:pt x="23054" y="0"/>
                    </a:moveTo>
                    <a:lnTo>
                      <a:pt x="4487734" y="0"/>
                    </a:lnTo>
                    <a:cubicBezTo>
                      <a:pt x="4500466" y="0"/>
                      <a:pt x="4510788" y="10321"/>
                      <a:pt x="4510788" y="23054"/>
                    </a:cubicBezTo>
                    <a:lnTo>
                      <a:pt x="4510788" y="2385840"/>
                    </a:lnTo>
                    <a:cubicBezTo>
                      <a:pt x="4510788" y="2391954"/>
                      <a:pt x="4508359" y="2397818"/>
                      <a:pt x="4504036" y="2402141"/>
                    </a:cubicBezTo>
                    <a:cubicBezTo>
                      <a:pt x="4499712" y="2406465"/>
                      <a:pt x="4493849" y="2408894"/>
                      <a:pt x="4487734" y="2408894"/>
                    </a:cubicBezTo>
                    <a:lnTo>
                      <a:pt x="23054" y="2408894"/>
                    </a:lnTo>
                    <a:cubicBezTo>
                      <a:pt x="16939" y="2408894"/>
                      <a:pt x="11076" y="2406465"/>
                      <a:pt x="6752" y="2402141"/>
                    </a:cubicBezTo>
                    <a:cubicBezTo>
                      <a:pt x="2429" y="2397818"/>
                      <a:pt x="0" y="2391954"/>
                      <a:pt x="0" y="2385840"/>
                    </a:cubicBezTo>
                    <a:lnTo>
                      <a:pt x="0" y="23054"/>
                    </a:lnTo>
                    <a:cubicBezTo>
                      <a:pt x="0" y="16939"/>
                      <a:pt x="2429" y="11076"/>
                      <a:pt x="6752" y="6752"/>
                    </a:cubicBezTo>
                    <a:cubicBezTo>
                      <a:pt x="11076" y="2429"/>
                      <a:pt x="16939" y="0"/>
                      <a:pt x="23054" y="0"/>
                    </a:cubicBezTo>
                    <a:close/>
                  </a:path>
                </a:pathLst>
              </a:custGeom>
              <a:ln w="38100" cap="rnd">
                <a:solidFill>
                  <a:srgbClr val="171717"/>
                </a:solidFill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85725"/>
                <a:ext cx="4510788" cy="249461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12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0" y="6097512"/>
              <a:ext cx="12195024" cy="12195024"/>
            </a:xfrm>
            <a:custGeom>
              <a:avLst/>
              <a:gdLst/>
              <a:ahLst/>
              <a:cxnLst/>
              <a:rect r="r" b="b" t="t" l="l"/>
              <a:pathLst>
                <a:path h="12195024" w="12195024">
                  <a:moveTo>
                    <a:pt x="0" y="0"/>
                  </a:moveTo>
                  <a:lnTo>
                    <a:pt x="12195024" y="0"/>
                  </a:lnTo>
                  <a:lnTo>
                    <a:pt x="12195024" y="12195024"/>
                  </a:lnTo>
                  <a:lnTo>
                    <a:pt x="0" y="12195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765381" y="3399082"/>
            <a:ext cx="757238" cy="857250"/>
            <a:chOff x="0" y="0"/>
            <a:chExt cx="1009650" cy="1143000"/>
          </a:xfrm>
        </p:grpSpPr>
        <p:sp>
          <p:nvSpPr>
            <p:cNvPr name="Freeform 9" id="9" descr="image.png"/>
            <p:cNvSpPr/>
            <p:nvPr/>
          </p:nvSpPr>
          <p:spPr>
            <a:xfrm flipH="false" flipV="false" rot="0">
              <a:off x="0" y="0"/>
              <a:ext cx="1009650" cy="1143000"/>
            </a:xfrm>
            <a:custGeom>
              <a:avLst/>
              <a:gdLst/>
              <a:ahLst/>
              <a:cxnLst/>
              <a:rect r="r" b="b" t="t" l="l"/>
              <a:pathLst>
                <a:path h="1143000" w="1009650">
                  <a:moveTo>
                    <a:pt x="0" y="0"/>
                  </a:moveTo>
                  <a:lnTo>
                    <a:pt x="1009650" y="0"/>
                  </a:lnTo>
                  <a:lnTo>
                    <a:pt x="100965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21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714625" y="4865932"/>
            <a:ext cx="12858750" cy="2515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b="true" sz="4050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"Забороняється будь-яке зниження розмірів оплати праці залежно від статі, раси, релігійних чи політичних переконань."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14625" y="7654452"/>
            <a:ext cx="1285875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150">
                <a:solidFill>
                  <a:srgbClr val="2D2A26"/>
                </a:solidFill>
                <a:latin typeface="Gaegu"/>
                <a:ea typeface="Gaegu"/>
                <a:cs typeface="Gaegu"/>
                <a:sym typeface="Gaegu"/>
              </a:rPr>
              <a:t>— Стаття 21 Закону України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Рівність та недискримінація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1710561">
            <a:off x="967954" y="6411103"/>
            <a:ext cx="2770397" cy="2327134"/>
          </a:xfrm>
          <a:custGeom>
            <a:avLst/>
            <a:gdLst/>
            <a:ahLst/>
            <a:cxnLst/>
            <a:rect r="r" b="b" t="t" l="l"/>
            <a:pathLst>
              <a:path h="2327134" w="2770397">
                <a:moveTo>
                  <a:pt x="0" y="0"/>
                </a:moveTo>
                <a:lnTo>
                  <a:pt x="2770397" y="0"/>
                </a:lnTo>
                <a:lnTo>
                  <a:pt x="2770397" y="2327134"/>
                </a:lnTo>
                <a:lnTo>
                  <a:pt x="0" y="232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830084">
            <a:off x="14240846" y="1973843"/>
            <a:ext cx="2534289" cy="1976745"/>
          </a:xfrm>
          <a:custGeom>
            <a:avLst/>
            <a:gdLst/>
            <a:ahLst/>
            <a:cxnLst/>
            <a:rect r="r" b="b" t="t" l="l"/>
            <a:pathLst>
              <a:path h="1976745" w="2534289">
                <a:moveTo>
                  <a:pt x="2534289" y="0"/>
                </a:moveTo>
                <a:lnTo>
                  <a:pt x="0" y="0"/>
                </a:lnTo>
                <a:lnTo>
                  <a:pt x="0" y="1976745"/>
                </a:lnTo>
                <a:lnTo>
                  <a:pt x="2534289" y="1976745"/>
                </a:lnTo>
                <a:lnTo>
                  <a:pt x="25342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0551" y="-4002768"/>
            <a:ext cx="20665348" cy="13719402"/>
            <a:chOff x="0" y="0"/>
            <a:chExt cx="27553798" cy="182925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5358774" y="0"/>
              <a:ext cx="12195024" cy="12195024"/>
            </a:xfrm>
            <a:custGeom>
              <a:avLst/>
              <a:gdLst/>
              <a:ahLst/>
              <a:cxnLst/>
              <a:rect r="r" b="b" t="t" l="l"/>
              <a:pathLst>
                <a:path h="12195024" w="12195024">
                  <a:moveTo>
                    <a:pt x="0" y="0"/>
                  </a:moveTo>
                  <a:lnTo>
                    <a:pt x="12195024" y="0"/>
                  </a:lnTo>
                  <a:lnTo>
                    <a:pt x="12195024" y="12195024"/>
                  </a:lnTo>
                  <a:lnTo>
                    <a:pt x="0" y="12195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0" y="6097512"/>
              <a:ext cx="22835863" cy="12195024"/>
              <a:chOff x="0" y="0"/>
              <a:chExt cx="4510788" cy="240889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510788" cy="2408894"/>
              </a:xfrm>
              <a:custGeom>
                <a:avLst/>
                <a:gdLst/>
                <a:ahLst/>
                <a:cxnLst/>
                <a:rect r="r" b="b" t="t" l="l"/>
                <a:pathLst>
                  <a:path h="2408894" w="4510788">
                    <a:moveTo>
                      <a:pt x="23054" y="0"/>
                    </a:moveTo>
                    <a:lnTo>
                      <a:pt x="4487734" y="0"/>
                    </a:lnTo>
                    <a:cubicBezTo>
                      <a:pt x="4500466" y="0"/>
                      <a:pt x="4510788" y="10321"/>
                      <a:pt x="4510788" y="23054"/>
                    </a:cubicBezTo>
                    <a:lnTo>
                      <a:pt x="4510788" y="2385840"/>
                    </a:lnTo>
                    <a:cubicBezTo>
                      <a:pt x="4510788" y="2391954"/>
                      <a:pt x="4508359" y="2397818"/>
                      <a:pt x="4504036" y="2402141"/>
                    </a:cubicBezTo>
                    <a:cubicBezTo>
                      <a:pt x="4499712" y="2406465"/>
                      <a:pt x="4493849" y="2408894"/>
                      <a:pt x="4487734" y="2408894"/>
                    </a:cubicBezTo>
                    <a:lnTo>
                      <a:pt x="23054" y="2408894"/>
                    </a:lnTo>
                    <a:cubicBezTo>
                      <a:pt x="16939" y="2408894"/>
                      <a:pt x="11076" y="2406465"/>
                      <a:pt x="6752" y="2402141"/>
                    </a:cubicBezTo>
                    <a:cubicBezTo>
                      <a:pt x="2429" y="2397818"/>
                      <a:pt x="0" y="2391954"/>
                      <a:pt x="0" y="2385840"/>
                    </a:cubicBezTo>
                    <a:lnTo>
                      <a:pt x="0" y="23054"/>
                    </a:lnTo>
                    <a:cubicBezTo>
                      <a:pt x="0" y="16939"/>
                      <a:pt x="2429" y="11076"/>
                      <a:pt x="6752" y="6752"/>
                    </a:cubicBezTo>
                    <a:cubicBezTo>
                      <a:pt x="11076" y="2429"/>
                      <a:pt x="16939" y="0"/>
                      <a:pt x="23054" y="0"/>
                    </a:cubicBezTo>
                    <a:close/>
                  </a:path>
                </a:pathLst>
              </a:custGeom>
              <a:ln w="38100" cap="rnd">
                <a:solidFill>
                  <a:srgbClr val="171717"/>
                </a:solidFill>
                <a:prstDash val="solid"/>
                <a:round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85725"/>
                <a:ext cx="4510788" cy="249461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12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0" y="6097512"/>
              <a:ext cx="12195024" cy="12195024"/>
            </a:xfrm>
            <a:custGeom>
              <a:avLst/>
              <a:gdLst/>
              <a:ahLst/>
              <a:cxnLst/>
              <a:rect r="r" b="b" t="t" l="l"/>
              <a:pathLst>
                <a:path h="12195024" w="12195024">
                  <a:moveTo>
                    <a:pt x="0" y="0"/>
                  </a:moveTo>
                  <a:lnTo>
                    <a:pt x="12195024" y="0"/>
                  </a:lnTo>
                  <a:lnTo>
                    <a:pt x="12195024" y="12195024"/>
                  </a:lnTo>
                  <a:lnTo>
                    <a:pt x="0" y="12195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8872538" y="7515225"/>
            <a:ext cx="542925" cy="714375"/>
            <a:chOff x="0" y="0"/>
            <a:chExt cx="723900" cy="952500"/>
          </a:xfrm>
        </p:grpSpPr>
        <p:sp>
          <p:nvSpPr>
            <p:cNvPr name="Freeform 9" id="9" descr="image.png"/>
            <p:cNvSpPr/>
            <p:nvPr/>
          </p:nvSpPr>
          <p:spPr>
            <a:xfrm flipH="false" flipV="false" rot="0">
              <a:off x="0" y="0"/>
              <a:ext cx="723900" cy="952500"/>
            </a:xfrm>
            <a:custGeom>
              <a:avLst/>
              <a:gdLst/>
              <a:ahLst/>
              <a:cxnLst/>
              <a:rect r="r" b="b" t="t" l="l"/>
              <a:pathLst>
                <a:path h="952500" w="723900">
                  <a:moveTo>
                    <a:pt x="0" y="0"/>
                  </a:moveTo>
                  <a:lnTo>
                    <a:pt x="723900" y="0"/>
                  </a:lnTo>
                  <a:lnTo>
                    <a:pt x="723900" y="952500"/>
                  </a:lnTo>
                  <a:lnTo>
                    <a:pt x="0" y="95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930422" y="4046880"/>
            <a:ext cx="8485041" cy="2566725"/>
          </a:xfrm>
          <a:custGeom>
            <a:avLst/>
            <a:gdLst/>
            <a:ahLst/>
            <a:cxnLst/>
            <a:rect r="r" b="b" t="t" l="l"/>
            <a:pathLst>
              <a:path h="2566725" w="8485041">
                <a:moveTo>
                  <a:pt x="0" y="0"/>
                </a:moveTo>
                <a:lnTo>
                  <a:pt x="8485040" y="0"/>
                </a:lnTo>
                <a:lnTo>
                  <a:pt x="8485040" y="2566725"/>
                </a:lnTo>
                <a:lnTo>
                  <a:pt x="0" y="2566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60401" y="3935314"/>
            <a:ext cx="7543692" cy="2789857"/>
          </a:xfrm>
          <a:custGeom>
            <a:avLst/>
            <a:gdLst/>
            <a:ahLst/>
            <a:cxnLst/>
            <a:rect r="r" b="b" t="t" l="l"/>
            <a:pathLst>
              <a:path h="2789857" w="7543692">
                <a:moveTo>
                  <a:pt x="0" y="0"/>
                </a:moveTo>
                <a:lnTo>
                  <a:pt x="7543692" y="0"/>
                </a:lnTo>
                <a:lnTo>
                  <a:pt x="7543692" y="2789857"/>
                </a:lnTo>
                <a:lnTo>
                  <a:pt x="0" y="27898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16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І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ндексація та затримки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2184581" y="4878685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6118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449387">
            <a:off x="1354044" y="7446391"/>
            <a:ext cx="1746520" cy="1362285"/>
          </a:xfrm>
          <a:custGeom>
            <a:avLst/>
            <a:gdLst/>
            <a:ahLst/>
            <a:cxnLst/>
            <a:rect r="r" b="b" t="t" l="l"/>
            <a:pathLst>
              <a:path h="1362285" w="1746520">
                <a:moveTo>
                  <a:pt x="0" y="0"/>
                </a:moveTo>
                <a:lnTo>
                  <a:pt x="1746520" y="0"/>
                </a:lnTo>
                <a:lnTo>
                  <a:pt x="1746520" y="1362285"/>
                </a:lnTo>
                <a:lnTo>
                  <a:pt x="0" y="1362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03775" y="1382260"/>
            <a:ext cx="1557912" cy="1376628"/>
          </a:xfrm>
          <a:custGeom>
            <a:avLst/>
            <a:gdLst/>
            <a:ahLst/>
            <a:cxnLst/>
            <a:rect r="r" b="b" t="t" l="l"/>
            <a:pathLst>
              <a:path h="1376628" w="1557912">
                <a:moveTo>
                  <a:pt x="0" y="0"/>
                </a:moveTo>
                <a:lnTo>
                  <a:pt x="1557912" y="0"/>
                </a:lnTo>
                <a:lnTo>
                  <a:pt x="1557912" y="1376628"/>
                </a:lnTo>
                <a:lnTo>
                  <a:pt x="0" y="1376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382260"/>
            <a:ext cx="6050528" cy="6128528"/>
          </a:xfrm>
          <a:custGeom>
            <a:avLst/>
            <a:gdLst/>
            <a:ahLst/>
            <a:cxnLst/>
            <a:rect r="r" b="b" t="t" l="l"/>
            <a:pathLst>
              <a:path h="6128528" w="6050528">
                <a:moveTo>
                  <a:pt x="0" y="0"/>
                </a:moveTo>
                <a:lnTo>
                  <a:pt x="6050528" y="0"/>
                </a:lnTo>
                <a:lnTo>
                  <a:pt x="6050528" y="6128528"/>
                </a:lnTo>
                <a:lnTo>
                  <a:pt x="0" y="6128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82708">
            <a:off x="4274523" y="7284403"/>
            <a:ext cx="1639296" cy="1377009"/>
          </a:xfrm>
          <a:custGeom>
            <a:avLst/>
            <a:gdLst/>
            <a:ahLst/>
            <a:cxnLst/>
            <a:rect r="r" b="b" t="t" l="l"/>
            <a:pathLst>
              <a:path h="1377009" w="1639296">
                <a:moveTo>
                  <a:pt x="0" y="0"/>
                </a:moveTo>
                <a:lnTo>
                  <a:pt x="1639296" y="0"/>
                </a:lnTo>
                <a:lnTo>
                  <a:pt x="1639296" y="1377009"/>
                </a:lnTo>
                <a:lnTo>
                  <a:pt x="0" y="1377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10714" y="3844228"/>
            <a:ext cx="7047202" cy="5414072"/>
          </a:xfrm>
          <a:custGeom>
            <a:avLst/>
            <a:gdLst/>
            <a:ahLst/>
            <a:cxnLst/>
            <a:rect r="r" b="b" t="t" l="l"/>
            <a:pathLst>
              <a:path h="5414072" w="7047202">
                <a:moveTo>
                  <a:pt x="0" y="0"/>
                </a:moveTo>
                <a:lnTo>
                  <a:pt x="7047202" y="0"/>
                </a:lnTo>
                <a:lnTo>
                  <a:pt x="7047202" y="5414072"/>
                </a:lnTo>
                <a:lnTo>
                  <a:pt x="0" y="54140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079228" y="1924784"/>
            <a:ext cx="10180072" cy="180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b="true" sz="59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Контроль та відповідальність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29569" y="440217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7"/>
                </a:lnTo>
                <a:lnTo>
                  <a:pt x="0" y="9146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0112" y="1863942"/>
            <a:ext cx="11657450" cy="819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b="true" sz="5400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Поняття заробітної плати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0112" y="3177330"/>
            <a:ext cx="9378182" cy="1915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2"/>
              </a:lnSpc>
            </a:pPr>
            <a:r>
              <a:rPr lang="en-US" b="true" sz="2700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Заробітна плата</a:t>
            </a:r>
            <a:r>
              <a:rPr lang="en-US" sz="27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 — це винагорода, яку роботодавець виплачує працівникові за виконану ним роботу згідно з трудовим договором.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25318" y="5961272"/>
            <a:ext cx="5619809" cy="552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b="true" sz="374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На що впливає закон?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9243" y="6901072"/>
            <a:ext cx="128588" cy="371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63555" y="6683426"/>
            <a:ext cx="7806557" cy="593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3"/>
              </a:lnSpc>
            </a:pPr>
            <a:r>
              <a:rPr lang="en-US" sz="23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Складність та умови роботи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49243" y="7312504"/>
            <a:ext cx="128588" cy="371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63555" y="7094858"/>
            <a:ext cx="7806557" cy="593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3"/>
              </a:lnSpc>
            </a:pPr>
            <a:r>
              <a:rPr lang="en-US" sz="23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Професійні якості працівника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9243" y="7723946"/>
            <a:ext cx="128588" cy="371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63555" y="7506291"/>
            <a:ext cx="7806557" cy="593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3"/>
              </a:lnSpc>
            </a:pPr>
            <a:r>
              <a:rPr lang="en-US" sz="2399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Кінцевий результат праці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675514">
            <a:off x="13053005" y="6969696"/>
            <a:ext cx="2072420" cy="1740833"/>
          </a:xfrm>
          <a:custGeom>
            <a:avLst/>
            <a:gdLst/>
            <a:ahLst/>
            <a:cxnLst/>
            <a:rect r="r" b="b" t="t" l="l"/>
            <a:pathLst>
              <a:path h="1740833" w="2072420">
                <a:moveTo>
                  <a:pt x="0" y="0"/>
                </a:moveTo>
                <a:lnTo>
                  <a:pt x="2072419" y="0"/>
                </a:lnTo>
                <a:lnTo>
                  <a:pt x="2072419" y="1740832"/>
                </a:lnTo>
                <a:lnTo>
                  <a:pt x="0" y="1740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830084">
            <a:off x="10235381" y="1747352"/>
            <a:ext cx="1991603" cy="1553450"/>
          </a:xfrm>
          <a:custGeom>
            <a:avLst/>
            <a:gdLst/>
            <a:ahLst/>
            <a:cxnLst/>
            <a:rect r="r" b="b" t="t" l="l"/>
            <a:pathLst>
              <a:path h="1553450" w="1991603">
                <a:moveTo>
                  <a:pt x="1991603" y="0"/>
                </a:moveTo>
                <a:lnTo>
                  <a:pt x="0" y="0"/>
                </a:lnTo>
                <a:lnTo>
                  <a:pt x="0" y="1553450"/>
                </a:lnTo>
                <a:lnTo>
                  <a:pt x="1991603" y="1553450"/>
                </a:lnTo>
                <a:lnTo>
                  <a:pt x="19916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151286">
            <a:off x="15152148" y="5173054"/>
            <a:ext cx="1574208" cy="1391028"/>
          </a:xfrm>
          <a:custGeom>
            <a:avLst/>
            <a:gdLst/>
            <a:ahLst/>
            <a:cxnLst/>
            <a:rect r="r" b="b" t="t" l="l"/>
            <a:pathLst>
              <a:path h="1391028" w="1574208">
                <a:moveTo>
                  <a:pt x="0" y="0"/>
                </a:moveTo>
                <a:lnTo>
                  <a:pt x="1574208" y="0"/>
                </a:lnTo>
                <a:lnTo>
                  <a:pt x="1574208" y="1391027"/>
                </a:lnTo>
                <a:lnTo>
                  <a:pt x="0" y="139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3507455">
            <a:off x="9587208" y="3992279"/>
            <a:ext cx="1481807" cy="1209694"/>
          </a:xfrm>
          <a:custGeom>
            <a:avLst/>
            <a:gdLst/>
            <a:ahLst/>
            <a:cxnLst/>
            <a:rect r="r" b="b" t="t" l="l"/>
            <a:pathLst>
              <a:path h="1209694" w="1481807">
                <a:moveTo>
                  <a:pt x="1481807" y="0"/>
                </a:moveTo>
                <a:lnTo>
                  <a:pt x="0" y="0"/>
                </a:lnTo>
                <a:lnTo>
                  <a:pt x="0" y="1209694"/>
                </a:lnTo>
                <a:lnTo>
                  <a:pt x="1481807" y="1209694"/>
                </a:lnTo>
                <a:lnTo>
                  <a:pt x="14818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078538" y="1531767"/>
            <a:ext cx="6465470" cy="6945330"/>
          </a:xfrm>
          <a:custGeom>
            <a:avLst/>
            <a:gdLst/>
            <a:ahLst/>
            <a:cxnLst/>
            <a:rect r="r" b="b" t="t" l="l"/>
            <a:pathLst>
              <a:path h="6945330" w="6465470">
                <a:moveTo>
                  <a:pt x="0" y="0"/>
                </a:moveTo>
                <a:lnTo>
                  <a:pt x="6465470" y="0"/>
                </a:lnTo>
                <a:lnTo>
                  <a:pt x="6465470" y="6945329"/>
                </a:lnTo>
                <a:lnTo>
                  <a:pt x="0" y="694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68689" y="-2104790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510788" cy="24469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9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855564"/>
            <a:ext cx="10793541" cy="904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b="true" sz="59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Структура заробітку (Ст. 2)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57312" y="3581519"/>
            <a:ext cx="571500" cy="571500"/>
            <a:chOff x="0" y="0"/>
            <a:chExt cx="762000" cy="762000"/>
          </a:xfrm>
        </p:grpSpPr>
        <p:sp>
          <p:nvSpPr>
            <p:cNvPr name="Freeform 9" id="9" descr="image.png"/>
            <p:cNvSpPr/>
            <p:nvPr/>
          </p:nvSpPr>
          <p:spPr>
            <a:xfrm flipH="false" flipV="false" rot="0">
              <a:off x="0" y="0"/>
              <a:ext cx="762000" cy="762000"/>
            </a:xfrm>
            <a:custGeom>
              <a:avLst/>
              <a:gdLst/>
              <a:ahLst/>
              <a:cxnLst/>
              <a:rect r="r" b="b" t="t" l="l"/>
              <a:pathLst>
                <a:path h="762000" w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250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57312" y="4553069"/>
            <a:ext cx="1707535" cy="504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9"/>
              </a:lnSpc>
            </a:pPr>
            <a:r>
              <a:rPr lang="en-US" b="true" sz="33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Основна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57312" y="5296019"/>
            <a:ext cx="4295623" cy="590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Lato"/>
                <a:ea typeface="Lato"/>
                <a:cs typeface="Lato"/>
                <a:sym typeface="Lato"/>
              </a:rPr>
              <a:t>Оклад, тарифні ставки та розцінки за виконання норм праці.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995960" y="3581519"/>
            <a:ext cx="571500" cy="571500"/>
            <a:chOff x="0" y="0"/>
            <a:chExt cx="762000" cy="762000"/>
          </a:xfrm>
        </p:grpSpPr>
        <p:sp>
          <p:nvSpPr>
            <p:cNvPr name="Freeform 13" id="13" descr="image.png"/>
            <p:cNvSpPr/>
            <p:nvPr/>
          </p:nvSpPr>
          <p:spPr>
            <a:xfrm flipH="false" flipV="false" rot="0">
              <a:off x="0" y="0"/>
              <a:ext cx="762000" cy="762000"/>
            </a:xfrm>
            <a:custGeom>
              <a:avLst/>
              <a:gdLst/>
              <a:ahLst/>
              <a:cxnLst/>
              <a:rect r="r" b="b" t="t" l="l"/>
              <a:pathLst>
                <a:path h="762000" w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6995960" y="4553069"/>
            <a:ext cx="2197060" cy="504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9"/>
              </a:lnSpc>
            </a:pPr>
            <a:r>
              <a:rPr lang="en-US" b="true" sz="33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Додаткова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95960" y="5296019"/>
            <a:ext cx="4295851" cy="590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Lato"/>
                <a:ea typeface="Lato"/>
                <a:cs typeface="Lato"/>
                <a:sym typeface="Lato"/>
              </a:rPr>
              <a:t>Надбавки, доплати за умови та премії за успіхи.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818367" y="6286500"/>
            <a:ext cx="571500" cy="571500"/>
            <a:chOff x="0" y="0"/>
            <a:chExt cx="762000" cy="762000"/>
          </a:xfrm>
        </p:grpSpPr>
        <p:sp>
          <p:nvSpPr>
            <p:cNvPr name="Freeform 17" id="17" descr="image.png"/>
            <p:cNvSpPr/>
            <p:nvPr/>
          </p:nvSpPr>
          <p:spPr>
            <a:xfrm flipH="false" flipV="false" rot="0">
              <a:off x="0" y="0"/>
              <a:ext cx="762000" cy="762000"/>
            </a:xfrm>
            <a:custGeom>
              <a:avLst/>
              <a:gdLst/>
              <a:ahLst/>
              <a:cxnLst/>
              <a:rect r="r" b="b" t="t" l="l"/>
              <a:pathLst>
                <a:path h="762000" w="762000">
                  <a:moveTo>
                    <a:pt x="0" y="0"/>
                  </a:moveTo>
                  <a:lnTo>
                    <a:pt x="762000" y="0"/>
                  </a:lnTo>
                  <a:lnTo>
                    <a:pt x="762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818367" y="7258050"/>
            <a:ext cx="2971443" cy="504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19"/>
              </a:lnSpc>
            </a:pPr>
            <a:r>
              <a:rPr lang="en-US" b="true" sz="33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Заохочувальна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818367" y="8001000"/>
            <a:ext cx="4295623" cy="590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2D2A26"/>
                </a:solidFill>
                <a:latin typeface="Lato"/>
                <a:ea typeface="Lato"/>
                <a:cs typeface="Lato"/>
                <a:sym typeface="Lato"/>
              </a:rPr>
              <a:t>Винагороди за рік, спеціальні премії та допомога.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1822241" y="3751150"/>
            <a:ext cx="5437059" cy="5507150"/>
          </a:xfrm>
          <a:custGeom>
            <a:avLst/>
            <a:gdLst/>
            <a:ahLst/>
            <a:cxnLst/>
            <a:rect r="r" b="b" t="t" l="l"/>
            <a:pathLst>
              <a:path h="5507150" w="5437059">
                <a:moveTo>
                  <a:pt x="0" y="0"/>
                </a:moveTo>
                <a:lnTo>
                  <a:pt x="5437059" y="0"/>
                </a:lnTo>
                <a:lnTo>
                  <a:pt x="5437059" y="5507150"/>
                </a:lnTo>
                <a:lnTo>
                  <a:pt x="0" y="550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454376">
            <a:off x="15229647" y="2108380"/>
            <a:ext cx="1709820" cy="1510859"/>
          </a:xfrm>
          <a:custGeom>
            <a:avLst/>
            <a:gdLst/>
            <a:ahLst/>
            <a:cxnLst/>
            <a:rect r="r" b="b" t="t" l="l"/>
            <a:pathLst>
              <a:path h="1510859" w="1709820">
                <a:moveTo>
                  <a:pt x="0" y="0"/>
                </a:moveTo>
                <a:lnTo>
                  <a:pt x="1709819" y="0"/>
                </a:lnTo>
                <a:lnTo>
                  <a:pt x="1709819" y="1510859"/>
                </a:lnTo>
                <a:lnTo>
                  <a:pt x="0" y="15108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830084">
            <a:off x="11187952" y="2687474"/>
            <a:ext cx="1991603" cy="1553450"/>
          </a:xfrm>
          <a:custGeom>
            <a:avLst/>
            <a:gdLst/>
            <a:ahLst/>
            <a:cxnLst/>
            <a:rect r="r" b="b" t="t" l="l"/>
            <a:pathLst>
              <a:path h="1553450" w="1991603">
                <a:moveTo>
                  <a:pt x="1991603" y="0"/>
                </a:moveTo>
                <a:lnTo>
                  <a:pt x="0" y="0"/>
                </a:lnTo>
                <a:lnTo>
                  <a:pt x="0" y="1553450"/>
                </a:lnTo>
                <a:lnTo>
                  <a:pt x="1991603" y="1553450"/>
                </a:lnTo>
                <a:lnTo>
                  <a:pt x="199160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2184581" y="4162717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6118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99071" y="1454645"/>
            <a:ext cx="9279637" cy="2042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840"/>
              </a:lnSpc>
            </a:pPr>
            <a:r>
              <a:rPr lang="en-US" b="true" sz="8000" spc="-520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Мінімальна заробітна плата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2088661">
            <a:off x="9856548" y="6529468"/>
            <a:ext cx="1623137" cy="1363435"/>
          </a:xfrm>
          <a:custGeom>
            <a:avLst/>
            <a:gdLst/>
            <a:ahLst/>
            <a:cxnLst/>
            <a:rect r="r" b="b" t="t" l="l"/>
            <a:pathLst>
              <a:path h="1363435" w="1623137">
                <a:moveTo>
                  <a:pt x="0" y="0"/>
                </a:moveTo>
                <a:lnTo>
                  <a:pt x="1623137" y="0"/>
                </a:lnTo>
                <a:lnTo>
                  <a:pt x="1623137" y="1363435"/>
                </a:lnTo>
                <a:lnTo>
                  <a:pt x="0" y="1363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830084">
            <a:off x="9672315" y="1747352"/>
            <a:ext cx="1991603" cy="1553450"/>
          </a:xfrm>
          <a:custGeom>
            <a:avLst/>
            <a:gdLst/>
            <a:ahLst/>
            <a:cxnLst/>
            <a:rect r="r" b="b" t="t" l="l"/>
            <a:pathLst>
              <a:path h="1553450" w="1991603">
                <a:moveTo>
                  <a:pt x="1991603" y="0"/>
                </a:moveTo>
                <a:lnTo>
                  <a:pt x="0" y="0"/>
                </a:lnTo>
                <a:lnTo>
                  <a:pt x="0" y="1553450"/>
                </a:lnTo>
                <a:lnTo>
                  <a:pt x="1991603" y="1553450"/>
                </a:lnTo>
                <a:lnTo>
                  <a:pt x="19916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54376">
            <a:off x="14801823" y="5722493"/>
            <a:ext cx="1574208" cy="1391028"/>
          </a:xfrm>
          <a:custGeom>
            <a:avLst/>
            <a:gdLst/>
            <a:ahLst/>
            <a:cxnLst/>
            <a:rect r="r" b="b" t="t" l="l"/>
            <a:pathLst>
              <a:path h="1391028" w="1574208">
                <a:moveTo>
                  <a:pt x="0" y="0"/>
                </a:moveTo>
                <a:lnTo>
                  <a:pt x="1574209" y="0"/>
                </a:lnTo>
                <a:lnTo>
                  <a:pt x="1574209" y="1391028"/>
                </a:lnTo>
                <a:lnTo>
                  <a:pt x="0" y="1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4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570974" y="1849902"/>
            <a:ext cx="6447753" cy="6885950"/>
          </a:xfrm>
          <a:custGeom>
            <a:avLst/>
            <a:gdLst/>
            <a:ahLst/>
            <a:cxnLst/>
            <a:rect r="r" b="b" t="t" l="l"/>
            <a:pathLst>
              <a:path h="6885950" w="6447753">
                <a:moveTo>
                  <a:pt x="0" y="0"/>
                </a:moveTo>
                <a:lnTo>
                  <a:pt x="6447753" y="0"/>
                </a:lnTo>
                <a:lnTo>
                  <a:pt x="6447753" y="6885949"/>
                </a:lnTo>
                <a:lnTo>
                  <a:pt x="0" y="6885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23965" y="4813249"/>
            <a:ext cx="9944100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25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Це встановлений законом мінімальний розмір оплати праці за виконану місячну або годинну норму.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66827" y="5902909"/>
            <a:ext cx="9944100" cy="49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2250">
                <a:solidFill>
                  <a:srgbClr val="334155"/>
                </a:solidFill>
                <a:latin typeface="Lato Bold"/>
                <a:ea typeface="Lato Bold"/>
                <a:cs typeface="Lato Bold"/>
                <a:sym typeface="Lato Bold"/>
              </a:rPr>
              <a:t>Важливі факти: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81202" y="6466417"/>
            <a:ext cx="9229725" cy="49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25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Обов'язкова на всій території України.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81202" y="7047442"/>
            <a:ext cx="9229725" cy="49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25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Для всіх форм власності (ТОВ, ФОП, держсектор).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81202" y="7624076"/>
            <a:ext cx="9229725" cy="49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25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Не може бути зменшена при зниженні прожиткового мінімуму.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166827" y="6685492"/>
            <a:ext cx="300038" cy="371475"/>
            <a:chOff x="0" y="0"/>
            <a:chExt cx="400050" cy="495300"/>
          </a:xfrm>
        </p:grpSpPr>
        <p:sp>
          <p:nvSpPr>
            <p:cNvPr name="Freeform 19" id="19" descr="image.png"/>
            <p:cNvSpPr/>
            <p:nvPr/>
          </p:nvSpPr>
          <p:spPr>
            <a:xfrm flipH="false" flipV="false" rot="0">
              <a:off x="0" y="0"/>
              <a:ext cx="400050" cy="495300"/>
            </a:xfrm>
            <a:custGeom>
              <a:avLst/>
              <a:gdLst/>
              <a:ahLst/>
              <a:cxnLst/>
              <a:rect r="r" b="b" t="t" l="l"/>
              <a:pathLst>
                <a:path h="495300" w="400050">
                  <a:moveTo>
                    <a:pt x="0" y="0"/>
                  </a:moveTo>
                  <a:lnTo>
                    <a:pt x="400050" y="0"/>
                  </a:lnTo>
                  <a:lnTo>
                    <a:pt x="400050" y="495300"/>
                  </a:lnTo>
                  <a:lnTo>
                    <a:pt x="0" y="49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66827" y="7266517"/>
            <a:ext cx="300038" cy="371475"/>
            <a:chOff x="0" y="0"/>
            <a:chExt cx="400050" cy="495300"/>
          </a:xfrm>
        </p:grpSpPr>
        <p:sp>
          <p:nvSpPr>
            <p:cNvPr name="Freeform 21" id="21" descr="image.png"/>
            <p:cNvSpPr/>
            <p:nvPr/>
          </p:nvSpPr>
          <p:spPr>
            <a:xfrm flipH="false" flipV="false" rot="0">
              <a:off x="0" y="0"/>
              <a:ext cx="400050" cy="495300"/>
            </a:xfrm>
            <a:custGeom>
              <a:avLst/>
              <a:gdLst/>
              <a:ahLst/>
              <a:cxnLst/>
              <a:rect r="r" b="b" t="t" l="l"/>
              <a:pathLst>
                <a:path h="495300" w="400050">
                  <a:moveTo>
                    <a:pt x="0" y="0"/>
                  </a:moveTo>
                  <a:lnTo>
                    <a:pt x="400050" y="0"/>
                  </a:lnTo>
                  <a:lnTo>
                    <a:pt x="400050" y="495300"/>
                  </a:lnTo>
                  <a:lnTo>
                    <a:pt x="0" y="49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166827" y="7843151"/>
            <a:ext cx="300038" cy="371475"/>
            <a:chOff x="0" y="0"/>
            <a:chExt cx="400050" cy="495300"/>
          </a:xfrm>
        </p:grpSpPr>
        <p:sp>
          <p:nvSpPr>
            <p:cNvPr name="Freeform 23" id="23" descr="image.png"/>
            <p:cNvSpPr/>
            <p:nvPr/>
          </p:nvSpPr>
          <p:spPr>
            <a:xfrm flipH="false" flipV="false" rot="0">
              <a:off x="0" y="0"/>
              <a:ext cx="400050" cy="495300"/>
            </a:xfrm>
            <a:custGeom>
              <a:avLst/>
              <a:gdLst/>
              <a:ahLst/>
              <a:cxnLst/>
              <a:rect r="r" b="b" t="t" l="l"/>
              <a:pathLst>
                <a:path h="495300" w="400050">
                  <a:moveTo>
                    <a:pt x="0" y="0"/>
                  </a:moveTo>
                  <a:lnTo>
                    <a:pt x="400050" y="0"/>
                  </a:lnTo>
                  <a:lnTo>
                    <a:pt x="400050" y="495300"/>
                  </a:lnTo>
                  <a:lnTo>
                    <a:pt x="0" y="49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123965" y="4265562"/>
            <a:ext cx="10229850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7"/>
              </a:lnSpc>
            </a:pPr>
            <a:r>
              <a:rPr lang="en-US" b="true" sz="2106">
                <a:solidFill>
                  <a:srgbClr val="0F172A"/>
                </a:solidFill>
                <a:latin typeface="Lato Bold"/>
                <a:ea typeface="Lato Bold"/>
                <a:cs typeface="Lato Bold"/>
                <a:sym typeface="Lato Bold"/>
              </a:rPr>
              <a:t>Державна соціальна гарантія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Доплати понад "мінімалку"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59588" y="3907616"/>
            <a:ext cx="11768825" cy="734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48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Наступні виплати </a:t>
            </a:r>
            <a:r>
              <a:rPr lang="en-US" b="true" sz="2480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НЕ враховуються</a:t>
            </a:r>
            <a:r>
              <a:rPr lang="en-US" sz="248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 до мінімальної зарплати (платяться зверху):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17084" y="4911653"/>
            <a:ext cx="11611329" cy="367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48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Нічний та надурочний час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3259588" y="5521950"/>
            <a:ext cx="11768825" cy="19687"/>
            <a:chOff x="0" y="0"/>
            <a:chExt cx="11388026" cy="190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88090" cy="19050"/>
            </a:xfrm>
            <a:custGeom>
              <a:avLst/>
              <a:gdLst/>
              <a:ahLst/>
              <a:cxnLst/>
              <a:rect r="r" b="b" t="t" l="l"/>
              <a:pathLst>
                <a:path h="19050" w="11388090">
                  <a:moveTo>
                    <a:pt x="0" y="0"/>
                  </a:moveTo>
                  <a:lnTo>
                    <a:pt x="11388090" y="0"/>
                  </a:lnTo>
                  <a:lnTo>
                    <a:pt x="113880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D2A26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469582" y="5738507"/>
            <a:ext cx="11558830" cy="367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48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Шкідливі умови та ризик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3259588" y="6348804"/>
            <a:ext cx="11768825" cy="19687"/>
            <a:chOff x="0" y="0"/>
            <a:chExt cx="11388026" cy="190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88090" cy="19050"/>
            </a:xfrm>
            <a:custGeom>
              <a:avLst/>
              <a:gdLst/>
              <a:ahLst/>
              <a:cxnLst/>
              <a:rect r="r" b="b" t="t" l="l"/>
              <a:pathLst>
                <a:path h="19050" w="11388090">
                  <a:moveTo>
                    <a:pt x="0" y="0"/>
                  </a:moveTo>
                  <a:lnTo>
                    <a:pt x="11388090" y="0"/>
                  </a:lnTo>
                  <a:lnTo>
                    <a:pt x="113880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D2A26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443333" y="6565362"/>
            <a:ext cx="11585080" cy="367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48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Премії до свят та ювілеїв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259588" y="7175659"/>
            <a:ext cx="11768825" cy="19687"/>
            <a:chOff x="0" y="0"/>
            <a:chExt cx="11388026" cy="190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388090" cy="19050"/>
            </a:xfrm>
            <a:custGeom>
              <a:avLst/>
              <a:gdLst/>
              <a:ahLst/>
              <a:cxnLst/>
              <a:rect r="r" b="b" t="t" l="l"/>
              <a:pathLst>
                <a:path h="19050" w="11388090">
                  <a:moveTo>
                    <a:pt x="0" y="0"/>
                  </a:moveTo>
                  <a:lnTo>
                    <a:pt x="11388090" y="0"/>
                  </a:lnTo>
                  <a:lnTo>
                    <a:pt x="113880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D2A26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469582" y="7392216"/>
            <a:ext cx="11558830" cy="367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6"/>
              </a:lnSpc>
            </a:pPr>
            <a:r>
              <a:rPr lang="en-US" sz="248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Роз'їзний характер робіт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3259588" y="5521950"/>
            <a:ext cx="11768825" cy="19687"/>
            <a:chOff x="0" y="0"/>
            <a:chExt cx="11388026" cy="1905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388090" cy="19050"/>
            </a:xfrm>
            <a:custGeom>
              <a:avLst/>
              <a:gdLst/>
              <a:ahLst/>
              <a:cxnLst/>
              <a:rect r="r" b="b" t="t" l="l"/>
              <a:pathLst>
                <a:path h="19050" w="11388090">
                  <a:moveTo>
                    <a:pt x="0" y="0"/>
                  </a:moveTo>
                  <a:lnTo>
                    <a:pt x="11388090" y="0"/>
                  </a:lnTo>
                  <a:lnTo>
                    <a:pt x="113880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D2A26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3259588" y="6348804"/>
            <a:ext cx="11768825" cy="19687"/>
            <a:chOff x="0" y="0"/>
            <a:chExt cx="11388026" cy="190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388090" cy="19050"/>
            </a:xfrm>
            <a:custGeom>
              <a:avLst/>
              <a:gdLst/>
              <a:ahLst/>
              <a:cxnLst/>
              <a:rect r="r" b="b" t="t" l="l"/>
              <a:pathLst>
                <a:path h="19050" w="11388090">
                  <a:moveTo>
                    <a:pt x="0" y="0"/>
                  </a:moveTo>
                  <a:lnTo>
                    <a:pt x="11388090" y="0"/>
                  </a:lnTo>
                  <a:lnTo>
                    <a:pt x="113880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D2A26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3259588" y="7175659"/>
            <a:ext cx="11768825" cy="19687"/>
            <a:chOff x="0" y="0"/>
            <a:chExt cx="11388026" cy="1905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388090" cy="19050"/>
            </a:xfrm>
            <a:custGeom>
              <a:avLst/>
              <a:gdLst/>
              <a:ahLst/>
              <a:cxnLst/>
              <a:rect r="r" b="b" t="t" l="l"/>
              <a:pathLst>
                <a:path h="19050" w="11388090">
                  <a:moveTo>
                    <a:pt x="0" y="0"/>
                  </a:moveTo>
                  <a:lnTo>
                    <a:pt x="11388090" y="0"/>
                  </a:lnTo>
                  <a:lnTo>
                    <a:pt x="1138809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D2A26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2860235" y="4911653"/>
            <a:ext cx="236244" cy="314992"/>
            <a:chOff x="0" y="0"/>
            <a:chExt cx="228600" cy="304800"/>
          </a:xfrm>
        </p:grpSpPr>
        <p:sp>
          <p:nvSpPr>
            <p:cNvPr name="Freeform 26" id="26" descr="image.png"/>
            <p:cNvSpPr/>
            <p:nvPr/>
          </p:nvSpPr>
          <p:spPr>
            <a:xfrm flipH="false" flipV="false" rot="0">
              <a:off x="0" y="0"/>
              <a:ext cx="228600" cy="304800"/>
            </a:xfrm>
            <a:custGeom>
              <a:avLst/>
              <a:gdLst/>
              <a:ahLst/>
              <a:cxnLst/>
              <a:rect r="r" b="b" t="t" l="l"/>
              <a:pathLst>
                <a:path h="304800" w="228600">
                  <a:moveTo>
                    <a:pt x="0" y="0"/>
                  </a:moveTo>
                  <a:lnTo>
                    <a:pt x="228600" y="0"/>
                  </a:lnTo>
                  <a:lnTo>
                    <a:pt x="228600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2820861" y="5738507"/>
            <a:ext cx="314992" cy="314992"/>
            <a:chOff x="0" y="0"/>
            <a:chExt cx="304800" cy="304800"/>
          </a:xfrm>
        </p:grpSpPr>
        <p:sp>
          <p:nvSpPr>
            <p:cNvPr name="Freeform 28" id="28" descr="image.png"/>
            <p:cNvSpPr/>
            <p:nvPr/>
          </p:nvSpPr>
          <p:spPr>
            <a:xfrm flipH="false" flipV="false" rot="0">
              <a:off x="0" y="0"/>
              <a:ext cx="304800" cy="304800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0" y="0"/>
                  </a:moveTo>
                  <a:lnTo>
                    <a:pt x="304800" y="0"/>
                  </a:lnTo>
                  <a:lnTo>
                    <a:pt x="304800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2820861" y="6567849"/>
            <a:ext cx="275618" cy="314992"/>
            <a:chOff x="0" y="0"/>
            <a:chExt cx="266700" cy="304800"/>
          </a:xfrm>
        </p:grpSpPr>
        <p:sp>
          <p:nvSpPr>
            <p:cNvPr name="Freeform 30" id="30" descr="image.png"/>
            <p:cNvSpPr/>
            <p:nvPr/>
          </p:nvSpPr>
          <p:spPr>
            <a:xfrm flipH="false" flipV="false" rot="0">
              <a:off x="0" y="0"/>
              <a:ext cx="266700" cy="304800"/>
            </a:xfrm>
            <a:custGeom>
              <a:avLst/>
              <a:gdLst/>
              <a:ahLst/>
              <a:cxnLst/>
              <a:rect r="r" b="b" t="t" l="l"/>
              <a:pathLst>
                <a:path h="304800" w="266700">
                  <a:moveTo>
                    <a:pt x="0" y="0"/>
                  </a:moveTo>
                  <a:lnTo>
                    <a:pt x="266700" y="0"/>
                  </a:lnTo>
                  <a:lnTo>
                    <a:pt x="266700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2820861" y="7392216"/>
            <a:ext cx="314992" cy="314992"/>
            <a:chOff x="0" y="0"/>
            <a:chExt cx="304800" cy="304800"/>
          </a:xfrm>
        </p:grpSpPr>
        <p:sp>
          <p:nvSpPr>
            <p:cNvPr name="Freeform 32" id="32" descr="image.png"/>
            <p:cNvSpPr/>
            <p:nvPr/>
          </p:nvSpPr>
          <p:spPr>
            <a:xfrm flipH="false" flipV="false" rot="0">
              <a:off x="0" y="0"/>
              <a:ext cx="304800" cy="304800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0" y="0"/>
                  </a:moveTo>
                  <a:lnTo>
                    <a:pt x="304800" y="0"/>
                  </a:lnTo>
                  <a:lnTo>
                    <a:pt x="304800" y="304800"/>
                  </a:lnTo>
                  <a:lnTo>
                    <a:pt x="0" y="3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5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-452338">
            <a:off x="11730575" y="7286087"/>
            <a:ext cx="1623137" cy="1363435"/>
          </a:xfrm>
          <a:custGeom>
            <a:avLst/>
            <a:gdLst/>
            <a:ahLst/>
            <a:cxnLst/>
            <a:rect r="r" b="b" t="t" l="l"/>
            <a:pathLst>
              <a:path h="1363435" w="1623137">
                <a:moveTo>
                  <a:pt x="0" y="0"/>
                </a:moveTo>
                <a:lnTo>
                  <a:pt x="1623136" y="0"/>
                </a:lnTo>
                <a:lnTo>
                  <a:pt x="1623136" y="1363435"/>
                </a:lnTo>
                <a:lnTo>
                  <a:pt x="0" y="13634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true" flipV="false" rot="-588605">
            <a:off x="15931862" y="1649160"/>
            <a:ext cx="1481807" cy="1209694"/>
          </a:xfrm>
          <a:custGeom>
            <a:avLst/>
            <a:gdLst/>
            <a:ahLst/>
            <a:cxnLst/>
            <a:rect r="r" b="b" t="t" l="l"/>
            <a:pathLst>
              <a:path h="1209694" w="1481807">
                <a:moveTo>
                  <a:pt x="1481808" y="0"/>
                </a:moveTo>
                <a:lnTo>
                  <a:pt x="0" y="0"/>
                </a:lnTo>
                <a:lnTo>
                  <a:pt x="0" y="1209694"/>
                </a:lnTo>
                <a:lnTo>
                  <a:pt x="1481808" y="1209694"/>
                </a:lnTo>
                <a:lnTo>
                  <a:pt x="148180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42771" y="451363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64823" y="-2096693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7"/>
                </a:lnTo>
                <a:lnTo>
                  <a:pt x="0" y="9146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884830" y="4267212"/>
          <a:ext cx="9334500" cy="2971800"/>
        </p:xfrm>
        <a:graphic>
          <a:graphicData uri="http://schemas.openxmlformats.org/drawingml/2006/table">
            <a:tbl>
              <a:tblPr/>
              <a:tblGrid>
                <a:gridCol w="6060111"/>
                <a:gridCol w="3274389"/>
              </a:tblGrid>
              <a:tr h="742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2D2A26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Нараховано (Gross)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2D2A26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8 647 ₴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42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2D2A26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ПДФО (18%)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2D2A26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- 1 556 ₴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</a:tr>
              <a:tr h="742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2D2A26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Військовий збір (5%)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2D2A26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- 433 ₴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</a:tr>
              <a:tr h="7429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2D2A26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Чиста виплата (Net)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07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160"/>
                        </a:lnSpc>
                        <a:defRPr/>
                      </a:pPr>
                      <a:r>
                        <a:rPr lang="en-US" b="true" sz="1800">
                          <a:solidFill>
                            <a:srgbClr val="2D2A26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6 658 ₴</a:t>
                      </a:r>
                      <a:endParaRPr lang="en-US" sz="1100"/>
                    </a:p>
                  </a:txBody>
                  <a:tcPr marL="63500" marR="63500" marT="63500" marB="635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070"/>
                    </a:solidFill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6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Розрахунок податків (на руки)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1368071">
            <a:off x="988953" y="7931635"/>
            <a:ext cx="2093277" cy="1632756"/>
          </a:xfrm>
          <a:custGeom>
            <a:avLst/>
            <a:gdLst/>
            <a:ahLst/>
            <a:cxnLst/>
            <a:rect r="r" b="b" t="t" l="l"/>
            <a:pathLst>
              <a:path h="1632756" w="2093277">
                <a:moveTo>
                  <a:pt x="0" y="0"/>
                </a:moveTo>
                <a:lnTo>
                  <a:pt x="2093277" y="0"/>
                </a:lnTo>
                <a:lnTo>
                  <a:pt x="2093277" y="1632756"/>
                </a:lnTo>
                <a:lnTo>
                  <a:pt x="0" y="163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218924" y="2734112"/>
            <a:ext cx="5271705" cy="5399325"/>
          </a:xfrm>
          <a:custGeom>
            <a:avLst/>
            <a:gdLst/>
            <a:ahLst/>
            <a:cxnLst/>
            <a:rect r="r" b="b" t="t" l="l"/>
            <a:pathLst>
              <a:path h="5399325" w="5271705">
                <a:moveTo>
                  <a:pt x="0" y="0"/>
                </a:moveTo>
                <a:lnTo>
                  <a:pt x="5271705" y="0"/>
                </a:lnTo>
                <a:lnTo>
                  <a:pt x="5271705" y="5399325"/>
                </a:lnTo>
                <a:lnTo>
                  <a:pt x="0" y="5399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981445" y="7446863"/>
            <a:ext cx="9652568" cy="1946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</a:p>
          <a:p>
            <a:pPr algn="l">
              <a:lnSpc>
                <a:spcPts val="2659"/>
              </a:lnSpc>
            </a:pPr>
            <a:r>
              <a:rPr lang="en-US" b="true" sz="1899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Навантаження на бізнес:</a:t>
            </a:r>
          </a:p>
          <a:p>
            <a:pPr algn="l">
              <a:lnSpc>
                <a:spcPts val="2659"/>
              </a:lnSpc>
            </a:pP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Роботодавець додатково зі свого бюджету сплачує ЄСВ (22%).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У 2026 році сума ЄСВ з мінімальної зарплати становить 1 902,34 ₴.</a:t>
            </a:r>
          </a:p>
          <a:p>
            <a:pPr algn="l">
              <a:lnSpc>
                <a:spcPts val="265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87709" y="4303841"/>
            <a:ext cx="4194108" cy="3877112"/>
          </a:xfrm>
          <a:custGeom>
            <a:avLst/>
            <a:gdLst/>
            <a:ahLst/>
            <a:cxnLst/>
            <a:rect r="r" b="b" t="t" l="l"/>
            <a:pathLst>
              <a:path h="3877112" w="4194108">
                <a:moveTo>
                  <a:pt x="0" y="0"/>
                </a:moveTo>
                <a:lnTo>
                  <a:pt x="4194108" y="0"/>
                </a:lnTo>
                <a:lnTo>
                  <a:pt x="4194108" y="3877112"/>
                </a:lnTo>
                <a:lnTo>
                  <a:pt x="0" y="3877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04173" y="4293928"/>
            <a:ext cx="4193445" cy="3877112"/>
          </a:xfrm>
          <a:custGeom>
            <a:avLst/>
            <a:gdLst/>
            <a:ahLst/>
            <a:cxnLst/>
            <a:rect r="r" b="b" t="t" l="l"/>
            <a:pathLst>
              <a:path h="3877112" w="4193445">
                <a:moveTo>
                  <a:pt x="0" y="0"/>
                </a:moveTo>
                <a:lnTo>
                  <a:pt x="4193445" y="0"/>
                </a:lnTo>
                <a:lnTo>
                  <a:pt x="4193445" y="3877111"/>
                </a:lnTo>
                <a:lnTo>
                  <a:pt x="0" y="3877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19974" y="4293928"/>
            <a:ext cx="4194108" cy="3887025"/>
          </a:xfrm>
          <a:custGeom>
            <a:avLst/>
            <a:gdLst/>
            <a:ahLst/>
            <a:cxnLst/>
            <a:rect r="r" b="b" t="t" l="l"/>
            <a:pathLst>
              <a:path h="3887025" w="4194108">
                <a:moveTo>
                  <a:pt x="0" y="0"/>
                </a:moveTo>
                <a:lnTo>
                  <a:pt x="4194108" y="0"/>
                </a:lnTo>
                <a:lnTo>
                  <a:pt x="4194108" y="3887025"/>
                </a:lnTo>
                <a:lnTo>
                  <a:pt x="0" y="3887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7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Дже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рела коштів (Ст. 4)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532681" y="-626544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87122" y="3543173"/>
            <a:ext cx="9378182" cy="26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Держава контролює ринок праці через: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44347" y="3843210"/>
            <a:ext cx="8720957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Встановлення мінімальних стандартів (МЗП)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4347" y="4345959"/>
            <a:ext cx="8720957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Оподаткування доходів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144347" y="4848698"/>
            <a:ext cx="8720957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Регулювання в бюджетній сфері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44347" y="5351437"/>
            <a:ext cx="8720957" cy="502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Спеціальні закони для суддів та медиків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8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981140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Де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ржавне регулювання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8847182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465938" y="2802434"/>
            <a:ext cx="5738155" cy="5717289"/>
          </a:xfrm>
          <a:custGeom>
            <a:avLst/>
            <a:gdLst/>
            <a:ahLst/>
            <a:cxnLst/>
            <a:rect r="r" b="b" t="t" l="l"/>
            <a:pathLst>
              <a:path h="5717289" w="5738155">
                <a:moveTo>
                  <a:pt x="0" y="0"/>
                </a:moveTo>
                <a:lnTo>
                  <a:pt x="5738155" y="0"/>
                </a:lnTo>
                <a:lnTo>
                  <a:pt x="5738155" y="5717290"/>
                </a:lnTo>
                <a:lnTo>
                  <a:pt x="0" y="5717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1591228">
            <a:off x="9354818" y="4868440"/>
            <a:ext cx="1734709" cy="1353073"/>
          </a:xfrm>
          <a:custGeom>
            <a:avLst/>
            <a:gdLst/>
            <a:ahLst/>
            <a:cxnLst/>
            <a:rect r="r" b="b" t="t" l="l"/>
            <a:pathLst>
              <a:path h="1353073" w="1734709">
                <a:moveTo>
                  <a:pt x="1734708" y="0"/>
                </a:moveTo>
                <a:lnTo>
                  <a:pt x="0" y="0"/>
                </a:lnTo>
                <a:lnTo>
                  <a:pt x="0" y="1353073"/>
                </a:lnTo>
                <a:lnTo>
                  <a:pt x="1734708" y="1353073"/>
                </a:lnTo>
                <a:lnTo>
                  <a:pt x="17347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79909" y="7400928"/>
            <a:ext cx="1612269" cy="1354306"/>
          </a:xfrm>
          <a:custGeom>
            <a:avLst/>
            <a:gdLst/>
            <a:ahLst/>
            <a:cxnLst/>
            <a:rect r="r" b="b" t="t" l="l"/>
            <a:pathLst>
              <a:path h="1354306" w="1612269">
                <a:moveTo>
                  <a:pt x="0" y="0"/>
                </a:moveTo>
                <a:lnTo>
                  <a:pt x="1612269" y="0"/>
                </a:lnTo>
                <a:lnTo>
                  <a:pt x="1612269" y="1354305"/>
                </a:lnTo>
                <a:lnTo>
                  <a:pt x="0" y="13543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6784766"/>
            <a:ext cx="5517356" cy="2473534"/>
          </a:xfrm>
          <a:custGeom>
            <a:avLst/>
            <a:gdLst/>
            <a:ahLst/>
            <a:cxnLst/>
            <a:rect r="r" b="b" t="t" l="l"/>
            <a:pathLst>
              <a:path h="2473534" w="5517356">
                <a:moveTo>
                  <a:pt x="0" y="0"/>
                </a:moveTo>
                <a:lnTo>
                  <a:pt x="5517356" y="0"/>
                </a:lnTo>
                <a:lnTo>
                  <a:pt x="5517356" y="2473534"/>
                </a:lnTo>
                <a:lnTo>
                  <a:pt x="0" y="2473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930034" y="4073239"/>
            <a:ext cx="128588" cy="26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930034" y="4575988"/>
            <a:ext cx="128588" cy="26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930034" y="5078727"/>
            <a:ext cx="128588" cy="26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930034" y="5581466"/>
            <a:ext cx="128588" cy="26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•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A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99632" y="-4002768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0551" y="570366"/>
            <a:ext cx="17126897" cy="9146268"/>
            <a:chOff x="0" y="0"/>
            <a:chExt cx="4510788" cy="2408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0788" cy="2408894"/>
            </a:xfrm>
            <a:custGeom>
              <a:avLst/>
              <a:gdLst/>
              <a:ahLst/>
              <a:cxnLst/>
              <a:rect r="r" b="b" t="t" l="l"/>
              <a:pathLst>
                <a:path h="2408894" w="4510788">
                  <a:moveTo>
                    <a:pt x="23054" y="0"/>
                  </a:moveTo>
                  <a:lnTo>
                    <a:pt x="4487734" y="0"/>
                  </a:lnTo>
                  <a:cubicBezTo>
                    <a:pt x="4500466" y="0"/>
                    <a:pt x="4510788" y="10321"/>
                    <a:pt x="4510788" y="23054"/>
                  </a:cubicBezTo>
                  <a:lnTo>
                    <a:pt x="4510788" y="2385840"/>
                  </a:lnTo>
                  <a:cubicBezTo>
                    <a:pt x="4510788" y="2391954"/>
                    <a:pt x="4508359" y="2397818"/>
                    <a:pt x="4504036" y="2402141"/>
                  </a:cubicBezTo>
                  <a:cubicBezTo>
                    <a:pt x="4499712" y="2406465"/>
                    <a:pt x="4493849" y="2408894"/>
                    <a:pt x="4487734" y="2408894"/>
                  </a:cubicBezTo>
                  <a:lnTo>
                    <a:pt x="23054" y="2408894"/>
                  </a:lnTo>
                  <a:cubicBezTo>
                    <a:pt x="16939" y="2408894"/>
                    <a:pt x="11076" y="2406465"/>
                    <a:pt x="6752" y="2402141"/>
                  </a:cubicBezTo>
                  <a:cubicBezTo>
                    <a:pt x="2429" y="2397818"/>
                    <a:pt x="0" y="2391954"/>
                    <a:pt x="0" y="2385840"/>
                  </a:cubicBezTo>
                  <a:lnTo>
                    <a:pt x="0" y="23054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4" y="0"/>
                  </a:cubicBezTo>
                  <a:close/>
                </a:path>
              </a:pathLst>
            </a:custGeom>
            <a:ln w="38100" cap="rnd">
              <a:solidFill>
                <a:srgbClr val="171717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4510788" cy="2494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80551" y="570366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8" y="0"/>
                </a:lnTo>
                <a:lnTo>
                  <a:pt x="9146268" y="9146268"/>
                </a:lnTo>
                <a:lnTo>
                  <a:pt x="0" y="9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28688" y="3164681"/>
            <a:ext cx="2314575" cy="871538"/>
            <a:chOff x="0" y="0"/>
            <a:chExt cx="3086100" cy="1162050"/>
          </a:xfrm>
        </p:grpSpPr>
        <p:sp>
          <p:nvSpPr>
            <p:cNvPr name="Freeform 8" id="8" descr="image.png"/>
            <p:cNvSpPr/>
            <p:nvPr/>
          </p:nvSpPr>
          <p:spPr>
            <a:xfrm flipH="false" flipV="false" rot="0">
              <a:off x="0" y="0"/>
              <a:ext cx="3086100" cy="1162050"/>
            </a:xfrm>
            <a:custGeom>
              <a:avLst/>
              <a:gdLst/>
              <a:ahLst/>
              <a:cxnLst/>
              <a:rect r="r" b="b" t="t" l="l"/>
              <a:pathLst>
                <a:path h="1162050" w="3086100">
                  <a:moveTo>
                    <a:pt x="0" y="0"/>
                  </a:moveTo>
                  <a:lnTo>
                    <a:pt x="3086100" y="0"/>
                  </a:lnTo>
                  <a:lnTo>
                    <a:pt x="3086100" y="116205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639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926550" y="4030871"/>
            <a:ext cx="7184471" cy="3254961"/>
          </a:xfrm>
          <a:custGeom>
            <a:avLst/>
            <a:gdLst/>
            <a:ahLst/>
            <a:cxnLst/>
            <a:rect r="r" b="b" t="t" l="l"/>
            <a:pathLst>
              <a:path h="3254961" w="7184471">
                <a:moveTo>
                  <a:pt x="0" y="0"/>
                </a:moveTo>
                <a:lnTo>
                  <a:pt x="7184470" y="0"/>
                </a:lnTo>
                <a:lnTo>
                  <a:pt x="7184470" y="3254962"/>
                </a:lnTo>
                <a:lnTo>
                  <a:pt x="0" y="325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44973" y="7960663"/>
            <a:ext cx="6023967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7"/>
              </a:lnSpc>
            </a:pPr>
            <a:r>
              <a:rPr lang="en-US" b="true" sz="2106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В</a:t>
            </a:r>
            <a:r>
              <a:rPr lang="en-US" b="true" sz="2106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ажливе правило тимчасового зниження: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44973" y="8382270"/>
            <a:ext cx="9414327" cy="1090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3"/>
              </a:lnSpc>
            </a:pPr>
            <a:r>
              <a:rPr lang="en-US" sz="2199" spc="-57">
                <a:solidFill>
                  <a:srgbClr val="2D2A26"/>
                </a:solidFill>
                <a:latin typeface="Quicksand"/>
                <a:ea typeface="Quicksand"/>
                <a:cs typeface="Quicksand"/>
                <a:sym typeface="Quicksand"/>
              </a:rPr>
              <a:t>Колдоговір може дозволити оплату нижче за галузеві норми при кризі, але не нижче за державні гарантії і тільки на термін до 6 місяців.</a:t>
            </a:r>
          </a:p>
          <a:p>
            <a:pPr algn="l">
              <a:lnSpc>
                <a:spcPts val="2903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4717028" y="1166007"/>
            <a:ext cx="248706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true">
                <a:solidFill>
                  <a:srgbClr val="171717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Сторінка 9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14908" y="1915259"/>
            <a:ext cx="14479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Д</a:t>
            </a:r>
            <a:r>
              <a:rPr lang="en-US" b="true" sz="6399">
                <a:solidFill>
                  <a:srgbClr val="2D2A26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оговірне регулювання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-2231359" y="5102130"/>
            <a:ext cx="9146268" cy="9146268"/>
          </a:xfrm>
          <a:custGeom>
            <a:avLst/>
            <a:gdLst/>
            <a:ahLst/>
            <a:cxnLst/>
            <a:rect r="r" b="b" t="t" l="l"/>
            <a:pathLst>
              <a:path h="9146268" w="9146268">
                <a:moveTo>
                  <a:pt x="0" y="0"/>
                </a:moveTo>
                <a:lnTo>
                  <a:pt x="9146267" y="0"/>
                </a:lnTo>
                <a:lnTo>
                  <a:pt x="9146267" y="9146267"/>
                </a:lnTo>
                <a:lnTo>
                  <a:pt x="0" y="9146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935655" y="1505532"/>
            <a:ext cx="4212450" cy="7722825"/>
          </a:xfrm>
          <a:custGeom>
            <a:avLst/>
            <a:gdLst/>
            <a:ahLst/>
            <a:cxnLst/>
            <a:rect r="r" b="b" t="t" l="l"/>
            <a:pathLst>
              <a:path h="7722825" w="4212450">
                <a:moveTo>
                  <a:pt x="0" y="0"/>
                </a:moveTo>
                <a:lnTo>
                  <a:pt x="4212450" y="0"/>
                </a:lnTo>
                <a:lnTo>
                  <a:pt x="4212450" y="7722825"/>
                </a:lnTo>
                <a:lnTo>
                  <a:pt x="0" y="7722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449387">
            <a:off x="1289810" y="1734461"/>
            <a:ext cx="2122227" cy="1655337"/>
          </a:xfrm>
          <a:custGeom>
            <a:avLst/>
            <a:gdLst/>
            <a:ahLst/>
            <a:cxnLst/>
            <a:rect r="r" b="b" t="t" l="l"/>
            <a:pathLst>
              <a:path h="1655337" w="2122227">
                <a:moveTo>
                  <a:pt x="0" y="0"/>
                </a:moveTo>
                <a:lnTo>
                  <a:pt x="2122228" y="0"/>
                </a:lnTo>
                <a:lnTo>
                  <a:pt x="2122228" y="1655337"/>
                </a:lnTo>
                <a:lnTo>
                  <a:pt x="0" y="1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330817" y="4464078"/>
            <a:ext cx="1371189" cy="1211632"/>
          </a:xfrm>
          <a:custGeom>
            <a:avLst/>
            <a:gdLst/>
            <a:ahLst/>
            <a:cxnLst/>
            <a:rect r="r" b="b" t="t" l="l"/>
            <a:pathLst>
              <a:path h="1211632" w="1371189">
                <a:moveTo>
                  <a:pt x="0" y="0"/>
                </a:moveTo>
                <a:lnTo>
                  <a:pt x="1371189" y="0"/>
                </a:lnTo>
                <a:lnTo>
                  <a:pt x="1371189" y="1211633"/>
                </a:lnTo>
                <a:lnTo>
                  <a:pt x="0" y="1211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096419">
            <a:off x="1224436" y="5678179"/>
            <a:ext cx="1612269" cy="1354306"/>
          </a:xfrm>
          <a:custGeom>
            <a:avLst/>
            <a:gdLst/>
            <a:ahLst/>
            <a:cxnLst/>
            <a:rect r="r" b="b" t="t" l="l"/>
            <a:pathLst>
              <a:path h="1354306" w="1612269">
                <a:moveTo>
                  <a:pt x="0" y="0"/>
                </a:moveTo>
                <a:lnTo>
                  <a:pt x="1612268" y="0"/>
                </a:lnTo>
                <a:lnTo>
                  <a:pt x="1612268" y="1354305"/>
                </a:lnTo>
                <a:lnTo>
                  <a:pt x="0" y="1354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DAHKNtjp3SI</dc:identifier>
  <dcterms:modified xsi:type="dcterms:W3CDTF">2011-08-01T06:04:30Z</dcterms:modified>
  <cp:revision>1</cp:revision>
  <dc:title>Black and Yellow Illustration Simple Stock Market Presentation</dc:title>
</cp:coreProperties>
</file>