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ітли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56" y="2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8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3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8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347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73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37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23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4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1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30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4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7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7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4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1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6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06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04665"/>
            <a:ext cx="6965245" cy="100811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Дихальна система людини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192688" cy="4680519"/>
          </a:xfrm>
        </p:spPr>
      </p:pic>
    </p:spTree>
    <p:extLst>
      <p:ext uri="{BB962C8B-B14F-4D97-AF65-F5344CB8AC3E}">
        <p14:creationId xmlns:p14="http://schemas.microsoft.com/office/powerpoint/2010/main" val="248950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4890" y="643467"/>
            <a:ext cx="2075777" cy="997640"/>
          </a:xfrm>
        </p:spPr>
        <p:txBody>
          <a:bodyPr anchor="b">
            <a:normAutofit/>
          </a:bodyPr>
          <a:lstStyle/>
          <a:p>
            <a:pPr algn="l"/>
            <a:r>
              <a:rPr lang="uk-UA" sz="3200" dirty="0"/>
              <a:t>Легені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880477"/>
            <a:ext cx="5409690" cy="30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74891" y="1641108"/>
            <a:ext cx="2075776" cy="45734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600" b="1" u="sng" dirty="0"/>
              <a:t>Будова:</a:t>
            </a:r>
            <a:r>
              <a:rPr lang="uk-UA" sz="1600" dirty="0"/>
              <a:t> </a:t>
            </a:r>
            <a:r>
              <a:rPr lang="uk-UA" sz="1600" i="1" dirty="0"/>
              <a:t>1. Вкриті плеврою. Між легенями і плеврою – плевральна порожнина. 2. Мають альвеолярну будову.</a:t>
            </a:r>
          </a:p>
          <a:p>
            <a:pPr marL="0" indent="0">
              <a:buNone/>
            </a:pPr>
            <a:r>
              <a:rPr lang="uk-UA" sz="1600" b="1" dirty="0"/>
              <a:t>Функції:</a:t>
            </a:r>
            <a:r>
              <a:rPr lang="uk-UA" sz="1600" dirty="0"/>
              <a:t> </a:t>
            </a:r>
            <a:r>
              <a:rPr lang="uk-UA" sz="1600" i="1" dirty="0"/>
              <a:t>1. </a:t>
            </a:r>
            <a:r>
              <a:rPr lang="uk-UA" sz="1600" i="1" dirty="0" err="1"/>
              <a:t>Повітроносна</a:t>
            </a:r>
            <a:r>
              <a:rPr lang="uk-UA" sz="1600" i="1" dirty="0"/>
              <a:t>. 2. Захисна. 3. Газообмін.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53572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2879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6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416824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>
                <a:solidFill>
                  <a:schemeClr val="tx2">
                    <a:lumMod val="75000"/>
                  </a:schemeClr>
                </a:solidFill>
              </a:rPr>
              <a:t>Дихальна система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</a:rPr>
              <a:t>це сукупність органів, що забезпечують надходження кисню, газообмін та виділення вуглекислого газу.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554461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2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5" y="4819137"/>
            <a:ext cx="7765321" cy="9403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/>
              <a:t>Заповнення таблиці «Будова та функції органів дихання»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8387"/>
              </p:ext>
            </p:extLst>
          </p:nvPr>
        </p:nvGraphicFramePr>
        <p:xfrm>
          <a:off x="482601" y="689662"/>
          <a:ext cx="8172537" cy="38361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14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2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4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380">
                <a:tc>
                  <a:txBody>
                    <a:bodyPr/>
                    <a:lstStyle/>
                    <a:p>
                      <a:pPr algn="ctr"/>
                      <a:r>
                        <a:rPr lang="uk-UA" sz="2200"/>
                        <a:t>Назва</a:t>
                      </a:r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/>
                        <a:t>Будова</a:t>
                      </a:r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/>
                        <a:t>Функції</a:t>
                      </a:r>
                      <a:endParaRPr lang="ru-RU" sz="2200"/>
                    </a:p>
                  </a:txBody>
                  <a:tcPr marL="113495" marR="113495" marT="56748" marB="567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866">
                <a:tc>
                  <a:txBody>
                    <a:bodyPr/>
                    <a:lstStyle/>
                    <a:p>
                      <a:r>
                        <a:rPr lang="uk-UA" sz="2200"/>
                        <a:t>Носова порожнина</a:t>
                      </a:r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13495" marR="113495" marT="56748" marB="567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80">
                <a:tc>
                  <a:txBody>
                    <a:bodyPr/>
                    <a:lstStyle/>
                    <a:p>
                      <a:r>
                        <a:rPr lang="uk-UA" sz="2200"/>
                        <a:t>Глотка</a:t>
                      </a:r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13495" marR="113495" marT="56748" marB="567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380">
                <a:tc>
                  <a:txBody>
                    <a:bodyPr/>
                    <a:lstStyle/>
                    <a:p>
                      <a:r>
                        <a:rPr lang="uk-UA" sz="2200"/>
                        <a:t>Гортань</a:t>
                      </a:r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13495" marR="113495" marT="56748" marB="567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380">
                <a:tc>
                  <a:txBody>
                    <a:bodyPr/>
                    <a:lstStyle/>
                    <a:p>
                      <a:r>
                        <a:rPr lang="uk-UA" sz="2200"/>
                        <a:t>Трахея</a:t>
                      </a:r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13495" marR="113495" marT="56748" marB="567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380">
                <a:tc>
                  <a:txBody>
                    <a:bodyPr/>
                    <a:lstStyle/>
                    <a:p>
                      <a:r>
                        <a:rPr lang="uk-UA" sz="2200"/>
                        <a:t>Бронхи</a:t>
                      </a:r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13495" marR="113495" marT="56748" marB="567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380">
                <a:tc>
                  <a:txBody>
                    <a:bodyPr/>
                    <a:lstStyle/>
                    <a:p>
                      <a:r>
                        <a:rPr lang="uk-UA" sz="2200"/>
                        <a:t>Легені</a:t>
                      </a:r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13495" marR="113495" marT="56748" marB="56748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13495" marR="113495" marT="56748" marB="5674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03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071" y="643466"/>
            <a:ext cx="7428089" cy="5571067"/>
          </a:xfrm>
          <a:prstGeom prst="rect">
            <a:avLst/>
          </a:prstGeom>
          <a:noFill/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4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4890" y="643467"/>
            <a:ext cx="2075777" cy="9976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1400"/>
              <a:t>Глотка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036526"/>
            <a:ext cx="5409690" cy="47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74891" y="1641108"/>
            <a:ext cx="2075776" cy="45734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000" b="1" u="sng"/>
              <a:t>Будова:</a:t>
            </a:r>
          </a:p>
          <a:p>
            <a:pPr marL="342900"/>
            <a:r>
              <a:rPr lang="en-US" sz="1000" i="1"/>
              <a:t>Має отвори (хоани), що з'єднуються з носовою порожниною.</a:t>
            </a:r>
          </a:p>
          <a:p>
            <a:pPr marL="342900"/>
            <a:r>
              <a:rPr lang="en-US" sz="1000" i="1"/>
              <a:t>Має скупчення лімфатичних вузлів (мигдалики).</a:t>
            </a:r>
          </a:p>
          <a:p>
            <a:pPr marL="0"/>
            <a:r>
              <a:rPr lang="en-US" sz="1000" b="1" u="sng"/>
              <a:t>Функції:</a:t>
            </a:r>
          </a:p>
          <a:p>
            <a:pPr marL="342900"/>
            <a:r>
              <a:rPr lang="en-US" sz="1000" i="1"/>
              <a:t>Повітроносна</a:t>
            </a:r>
          </a:p>
          <a:p>
            <a:pPr marL="342900"/>
            <a:r>
              <a:rPr lang="en-US" sz="1000" i="1"/>
              <a:t>Захисна</a:t>
            </a:r>
          </a:p>
        </p:txBody>
      </p:sp>
    </p:spTree>
    <p:extLst>
      <p:ext uri="{BB962C8B-B14F-4D97-AF65-F5344CB8AC3E}">
        <p14:creationId xmlns:p14="http://schemas.microsoft.com/office/powerpoint/2010/main" val="245888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4890" y="643467"/>
            <a:ext cx="2075777" cy="9976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1400"/>
              <a:t>Гортань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64554"/>
            <a:ext cx="5409690" cy="412889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74891" y="1641108"/>
            <a:ext cx="2075776" cy="45734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000" b="1" u="sng"/>
              <a:t>Будова:</a:t>
            </a:r>
          </a:p>
          <a:p>
            <a:pPr marL="457200"/>
            <a:r>
              <a:rPr lang="en-US" sz="1000" i="1"/>
              <a:t>Парні і непарні хрящі</a:t>
            </a:r>
          </a:p>
          <a:p>
            <a:pPr marL="457200"/>
            <a:r>
              <a:rPr lang="en-US" sz="1000" i="1"/>
              <a:t>Голосовий апарат</a:t>
            </a:r>
          </a:p>
          <a:p>
            <a:pPr marL="0"/>
            <a:r>
              <a:rPr lang="en-US" sz="1000" b="1" u="sng"/>
              <a:t>Функції:</a:t>
            </a:r>
          </a:p>
          <a:p>
            <a:pPr marL="457200"/>
            <a:r>
              <a:rPr lang="en-US" sz="1000" i="1"/>
              <a:t>Повітроносна</a:t>
            </a:r>
          </a:p>
          <a:p>
            <a:pPr marL="457200"/>
            <a:r>
              <a:rPr lang="en-US" sz="1000" i="1"/>
              <a:t>Захисна</a:t>
            </a:r>
          </a:p>
          <a:p>
            <a:pPr marL="457200"/>
            <a:r>
              <a:rPr lang="en-US" sz="1000" i="1"/>
              <a:t>Звукоутворююча</a:t>
            </a:r>
          </a:p>
        </p:txBody>
      </p:sp>
    </p:spTree>
    <p:extLst>
      <p:ext uri="{BB962C8B-B14F-4D97-AF65-F5344CB8AC3E}">
        <p14:creationId xmlns:p14="http://schemas.microsoft.com/office/powerpoint/2010/main" val="57111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04431" y="628651"/>
            <a:ext cx="2732362" cy="34956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700"/>
              <a:t>Голосовий апарат людини</a:t>
            </a:r>
          </a:p>
        </p:txBody>
      </p:sp>
      <p:sp>
        <p:nvSpPr>
          <p:cNvPr id="4103" name="Rectangle 4102">
            <a:extLst>
              <a:ext uri="{FF2B5EF4-FFF2-40B4-BE49-F238E27FC236}">
                <a16:creationId xmlns:a16="http://schemas.microsoft.com/office/drawing/2014/main" id="{5BC51F77-AE74-4F38-B1DC-29475E38C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5022056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r="14059"/>
          <a:stretch/>
        </p:blipFill>
        <p:spPr bwMode="auto">
          <a:xfrm>
            <a:off x="853117" y="1114868"/>
            <a:ext cx="4444534" cy="46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FCE87B8C-E5AA-4044-AB91-DDA3084B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40" y="799817"/>
            <a:ext cx="4924288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9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Трахея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7584" y="1484784"/>
            <a:ext cx="3671264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600" b="1" u="sng" dirty="0"/>
              <a:t>Будова:</a:t>
            </a:r>
          </a:p>
          <a:p>
            <a:pPr marL="0" indent="0" algn="just">
              <a:buNone/>
            </a:pPr>
            <a:r>
              <a:rPr lang="uk-UA" sz="1600" dirty="0"/>
              <a:t>1 – оболонка 2 – </a:t>
            </a:r>
            <a:r>
              <a:rPr lang="uk-UA" sz="1600" dirty="0" err="1"/>
              <a:t>напівкільцевий</a:t>
            </a:r>
            <a:r>
              <a:rPr lang="uk-UA" sz="1600" dirty="0"/>
              <a:t> хрящ  3 – слизова </a:t>
            </a:r>
            <a:r>
              <a:rPr lang="uk-UA" sz="1600" dirty="0" err="1"/>
              <a:t>оболнка</a:t>
            </a:r>
            <a:r>
              <a:rPr lang="uk-UA" sz="1600" dirty="0"/>
              <a:t> з кровоносними судинами 4 – м'яз трахеї  5 – м'яз стравоходу  6 – </a:t>
            </a:r>
            <a:r>
              <a:rPr lang="uk-UA" sz="1600" dirty="0" err="1"/>
              <a:t>перстнеподібний</a:t>
            </a:r>
            <a:r>
              <a:rPr lang="uk-UA" sz="1600" dirty="0"/>
              <a:t> хрящ 7 – оболонка</a:t>
            </a:r>
          </a:p>
          <a:p>
            <a:pPr marL="0" indent="0" algn="just">
              <a:buNone/>
            </a:pPr>
            <a:r>
              <a:rPr lang="uk-UA" sz="1600" dirty="0"/>
              <a:t>8 – трахейні хрящі  9 – кільцеподібні </a:t>
            </a:r>
            <a:r>
              <a:rPr lang="uk-UA" sz="1600" dirty="0" err="1"/>
              <a:t>зв</a:t>
            </a:r>
            <a:r>
              <a:rPr lang="en-US" sz="1600" dirty="0"/>
              <a:t>’</a:t>
            </a:r>
            <a:r>
              <a:rPr lang="uk-UA" sz="1600" dirty="0" err="1"/>
              <a:t>язки</a:t>
            </a:r>
            <a:r>
              <a:rPr lang="uk-UA" sz="1600" dirty="0"/>
              <a:t>  10 – слизова оболонка</a:t>
            </a:r>
          </a:p>
          <a:p>
            <a:pPr marL="0" indent="0" algn="just">
              <a:buNone/>
            </a:pPr>
            <a:r>
              <a:rPr lang="uk-UA" sz="1600" b="1" u="sng" dirty="0"/>
              <a:t>Функції: </a:t>
            </a:r>
          </a:p>
          <a:p>
            <a:pPr marL="342900" indent="-342900" algn="just">
              <a:buAutoNum type="arabicPeriod"/>
            </a:pPr>
            <a:r>
              <a:rPr lang="uk-UA" sz="1600" dirty="0" err="1"/>
              <a:t>Повітроносна</a:t>
            </a:r>
            <a:endParaRPr lang="uk-UA" sz="1600" dirty="0"/>
          </a:p>
          <a:p>
            <a:pPr marL="342900" indent="-342900" algn="just">
              <a:buAutoNum type="arabicPeriod"/>
            </a:pPr>
            <a:r>
              <a:rPr lang="uk-UA" sz="1600" dirty="0"/>
              <a:t>Захисна 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3744416" cy="3528392"/>
          </a:xfrm>
        </p:spPr>
      </p:pic>
    </p:spTree>
    <p:extLst>
      <p:ext uri="{BB962C8B-B14F-4D97-AF65-F5344CB8AC3E}">
        <p14:creationId xmlns:p14="http://schemas.microsoft.com/office/powerpoint/2010/main" val="230097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B050"/>
                </a:solidFill>
              </a:rPr>
              <a:t>Бронхи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1556792"/>
            <a:ext cx="3200400" cy="41673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600" b="1" u="sng" dirty="0"/>
              <a:t>Будова:</a:t>
            </a:r>
          </a:p>
          <a:p>
            <a:pPr marL="457200" indent="-457200" algn="just">
              <a:buAutoNum type="arabicPeriod"/>
            </a:pPr>
            <a:r>
              <a:rPr lang="uk-UA" sz="1600" i="1" dirty="0"/>
              <a:t>Мають ліве і праве розгалуження до бронхіол з утворенням бронхіального дерева</a:t>
            </a:r>
          </a:p>
          <a:p>
            <a:pPr marL="457200" indent="-457200" algn="just">
              <a:buAutoNum type="arabicPeriod"/>
            </a:pPr>
            <a:r>
              <a:rPr lang="uk-UA" sz="1600" i="1" dirty="0"/>
              <a:t>Мають хрящові кільця</a:t>
            </a:r>
          </a:p>
          <a:p>
            <a:pPr marL="0" indent="0" algn="just">
              <a:buNone/>
            </a:pPr>
            <a:r>
              <a:rPr lang="uk-UA" sz="1600" b="1" u="sng" dirty="0"/>
              <a:t>Функції:</a:t>
            </a:r>
          </a:p>
          <a:p>
            <a:pPr marL="342900" indent="-342900" algn="just">
              <a:buAutoNum type="arabicPeriod"/>
            </a:pPr>
            <a:r>
              <a:rPr lang="uk-UA" sz="1600" i="1" dirty="0" err="1"/>
              <a:t>Повітроносна</a:t>
            </a:r>
            <a:endParaRPr lang="uk-UA" sz="1600" i="1" dirty="0"/>
          </a:p>
          <a:p>
            <a:pPr marL="342900" indent="-342900" algn="just">
              <a:buAutoNum type="arabicPeriod"/>
            </a:pPr>
            <a:r>
              <a:rPr lang="uk-UA" sz="1600" i="1" dirty="0"/>
              <a:t>Захисна</a:t>
            </a:r>
            <a:endParaRPr lang="ru-RU" sz="16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5"/>
            <a:ext cx="3600400" cy="4248472"/>
          </a:xfrm>
        </p:spPr>
      </p:pic>
    </p:spTree>
    <p:extLst>
      <p:ext uri="{BB962C8B-B14F-4D97-AF65-F5344CB8AC3E}">
        <p14:creationId xmlns:p14="http://schemas.microsoft.com/office/powerpoint/2010/main" val="3550378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TM04033921[[fn=Булат]]</Template>
  <TotalTime>81</TotalTime>
  <Words>189</Words>
  <Application>Microsoft Office PowerPoint</Application>
  <PresentationFormat>Екран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Дихальна система людини</vt:lpstr>
      <vt:lpstr>Презентація PowerPoint</vt:lpstr>
      <vt:lpstr>Заповнення таблиці «Будова та функції органів дихання»</vt:lpstr>
      <vt:lpstr>Презентація PowerPoint</vt:lpstr>
      <vt:lpstr>Глотка</vt:lpstr>
      <vt:lpstr>Гортань</vt:lpstr>
      <vt:lpstr>Голосовий апарат людини</vt:lpstr>
      <vt:lpstr>Трахея</vt:lpstr>
      <vt:lpstr>Бронхи</vt:lpstr>
      <vt:lpstr>Легені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Дихальна система людини</dc:title>
  <dc:creator>Atman</dc:creator>
  <cp:lastModifiedBy>Максим Биляченко</cp:lastModifiedBy>
  <cp:revision>45</cp:revision>
  <dcterms:created xsi:type="dcterms:W3CDTF">2018-10-11T18:24:33Z</dcterms:created>
  <dcterms:modified xsi:type="dcterms:W3CDTF">2025-05-13T14:14:14Z</dcterms:modified>
</cp:coreProperties>
</file>