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0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ітли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056" y="26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47" y="1122363"/>
            <a:ext cx="7773308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347" y="3602038"/>
            <a:ext cx="777330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880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4289373"/>
            <a:ext cx="7775673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355" y="621322"/>
            <a:ext cx="7775673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74499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532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9601"/>
            <a:ext cx="776532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4204820"/>
            <a:ext cx="776532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283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5" y="4204821"/>
            <a:ext cx="776532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05245" y="641749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46721" y="307337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6347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2126943"/>
            <a:ext cx="7766495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650556"/>
            <a:ext cx="776532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207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5" y="609601"/>
            <a:ext cx="7765322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2088320"/>
            <a:ext cx="2474217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911624"/>
            <a:ext cx="2474217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3658" y="2088320"/>
            <a:ext cx="2473919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3659" y="2911624"/>
            <a:ext cx="247486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088320"/>
            <a:ext cx="246840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2260" y="2911624"/>
            <a:ext cx="2468408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173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1"/>
            <a:ext cx="7765322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7" y="3989147"/>
            <a:ext cx="247421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19015" y="2092235"/>
            <a:ext cx="2205038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7" y="4565409"/>
            <a:ext cx="2474216" cy="122579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26" y="3989147"/>
            <a:ext cx="247423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092235"/>
            <a:ext cx="2197894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565408"/>
            <a:ext cx="2475252" cy="122579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0067" y="3989147"/>
            <a:ext cx="246742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14603" y="2092235"/>
            <a:ext cx="219908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973" y="4565410"/>
            <a:ext cx="2470694" cy="122579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937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1235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0"/>
            <a:ext cx="1906993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6" y="609600"/>
            <a:ext cx="5744029" cy="5181601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844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791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818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1933" y="657227"/>
            <a:ext cx="7300134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1933" y="3602039"/>
            <a:ext cx="7300134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300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6321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6" y="2088320"/>
            <a:ext cx="3829503" cy="370288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052" y="2088320"/>
            <a:ext cx="3820616" cy="370288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248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5427" y="2088320"/>
            <a:ext cx="3600326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346" y="2912232"/>
            <a:ext cx="3830406" cy="287896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9230" y="2088320"/>
            <a:ext cx="3591437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912232"/>
            <a:ext cx="3821518" cy="287896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276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176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842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609600"/>
            <a:ext cx="2949178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8548" y="609600"/>
            <a:ext cx="4642119" cy="5181600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7921" y="2971801"/>
            <a:ext cx="2949178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15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609600"/>
            <a:ext cx="416760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49932" y="758881"/>
            <a:ext cx="2966938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971800"/>
            <a:ext cx="4171242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865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2096064"/>
            <a:ext cx="776532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6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8063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404665"/>
            <a:ext cx="6965245" cy="1008112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Дихальна система людини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412776"/>
            <a:ext cx="6192688" cy="4680519"/>
          </a:xfrm>
        </p:spPr>
      </p:pic>
    </p:spTree>
    <p:extLst>
      <p:ext uri="{BB962C8B-B14F-4D97-AF65-F5344CB8AC3E}">
        <p14:creationId xmlns:p14="http://schemas.microsoft.com/office/powerpoint/2010/main" val="2489508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4890" y="643467"/>
            <a:ext cx="2075777" cy="997640"/>
          </a:xfrm>
        </p:spPr>
        <p:txBody>
          <a:bodyPr anchor="b">
            <a:normAutofit/>
          </a:bodyPr>
          <a:lstStyle/>
          <a:p>
            <a:pPr algn="l"/>
            <a:r>
              <a:rPr lang="uk-UA" sz="3200" dirty="0"/>
              <a:t>Легені</a:t>
            </a:r>
            <a:endParaRPr lang="ru-RU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600" y="1880477"/>
            <a:ext cx="5409690" cy="309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374891" y="1641108"/>
            <a:ext cx="2075776" cy="457342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uk-UA" sz="1600" b="1" u="sng" dirty="0"/>
              <a:t>Будова:</a:t>
            </a:r>
            <a:r>
              <a:rPr lang="uk-UA" sz="1600" dirty="0"/>
              <a:t> </a:t>
            </a:r>
            <a:r>
              <a:rPr lang="uk-UA" sz="1600" i="1" dirty="0"/>
              <a:t>1. Вкриті плеврою. Між легенями і плеврою – плевральна порожнина. 2. Мають альвеолярну будову.</a:t>
            </a:r>
          </a:p>
          <a:p>
            <a:pPr marL="0" indent="0">
              <a:buNone/>
            </a:pPr>
            <a:r>
              <a:rPr lang="uk-UA" sz="1600" b="1" dirty="0"/>
              <a:t>Функції:</a:t>
            </a:r>
            <a:r>
              <a:rPr lang="uk-UA" sz="1600" dirty="0"/>
              <a:t> </a:t>
            </a:r>
            <a:r>
              <a:rPr lang="uk-UA" sz="1600" i="1" dirty="0"/>
              <a:t>1. </a:t>
            </a:r>
            <a:r>
              <a:rPr lang="uk-UA" sz="1600" i="1" dirty="0" err="1"/>
              <a:t>Повітроносна</a:t>
            </a:r>
            <a:r>
              <a:rPr lang="uk-UA" sz="1600" i="1" dirty="0"/>
              <a:t>. 2. Захисна. 3. Газообмін.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3535726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7128792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960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836712"/>
            <a:ext cx="7416824" cy="5184576"/>
          </a:xfrm>
        </p:spPr>
        <p:txBody>
          <a:bodyPr/>
          <a:lstStyle/>
          <a:p>
            <a:pPr marL="0" indent="0" algn="just">
              <a:buNone/>
            </a:pPr>
            <a:r>
              <a:rPr lang="uk-UA" b="1" u="sng" dirty="0">
                <a:solidFill>
                  <a:schemeClr val="tx2">
                    <a:lumMod val="75000"/>
                  </a:schemeClr>
                </a:solidFill>
              </a:rPr>
              <a:t>Дихальна система</a:t>
            </a:r>
            <a:r>
              <a:rPr lang="uk-UA" dirty="0">
                <a:solidFill>
                  <a:schemeClr val="tx2">
                    <a:lumMod val="75000"/>
                  </a:schemeClr>
                </a:solidFill>
              </a:rPr>
              <a:t> – </a:t>
            </a:r>
            <a:r>
              <a:rPr lang="uk-UA" i="1" dirty="0">
                <a:solidFill>
                  <a:schemeClr val="tx2">
                    <a:lumMod val="75000"/>
                  </a:schemeClr>
                </a:solidFill>
              </a:rPr>
              <a:t>це сукупність органів, що забезпечують надходження кисню, газообмін та виділення вуглекислого газу.</a:t>
            </a:r>
            <a:endParaRPr lang="ru-RU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988840"/>
            <a:ext cx="5544616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022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345" y="4819137"/>
            <a:ext cx="7765321" cy="9403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900"/>
              <a:t>Заповнення таблиці «Будова та функції органів дихання»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258387"/>
              </p:ext>
            </p:extLst>
          </p:nvPr>
        </p:nvGraphicFramePr>
        <p:xfrm>
          <a:off x="482601" y="689662"/>
          <a:ext cx="8172537" cy="3836146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514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2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49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9380">
                <a:tc>
                  <a:txBody>
                    <a:bodyPr/>
                    <a:lstStyle/>
                    <a:p>
                      <a:pPr algn="ctr"/>
                      <a:r>
                        <a:rPr lang="uk-UA" sz="2200"/>
                        <a:t>Назва</a:t>
                      </a:r>
                      <a:endParaRPr lang="ru-RU" sz="2200"/>
                    </a:p>
                  </a:txBody>
                  <a:tcPr marL="113495" marR="113495" marT="56748" marB="567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/>
                        <a:t>Будова</a:t>
                      </a:r>
                      <a:endParaRPr lang="ru-RU" sz="2200"/>
                    </a:p>
                  </a:txBody>
                  <a:tcPr marL="113495" marR="113495" marT="56748" marB="567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200"/>
                        <a:t>Функції</a:t>
                      </a:r>
                      <a:endParaRPr lang="ru-RU" sz="2200"/>
                    </a:p>
                  </a:txBody>
                  <a:tcPr marL="113495" marR="113495" marT="56748" marB="5674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9866">
                <a:tc>
                  <a:txBody>
                    <a:bodyPr/>
                    <a:lstStyle/>
                    <a:p>
                      <a:r>
                        <a:rPr lang="uk-UA" sz="2200"/>
                        <a:t>Носова порожнина</a:t>
                      </a:r>
                      <a:endParaRPr lang="ru-RU" sz="2200"/>
                    </a:p>
                  </a:txBody>
                  <a:tcPr marL="113495" marR="113495" marT="56748" marB="56748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13495" marR="113495" marT="56748" marB="56748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13495" marR="113495" marT="56748" marB="5674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9380">
                <a:tc>
                  <a:txBody>
                    <a:bodyPr/>
                    <a:lstStyle/>
                    <a:p>
                      <a:r>
                        <a:rPr lang="uk-UA" sz="2200"/>
                        <a:t>Глотка</a:t>
                      </a:r>
                      <a:endParaRPr lang="ru-RU" sz="2200"/>
                    </a:p>
                  </a:txBody>
                  <a:tcPr marL="113495" marR="113495" marT="56748" marB="56748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13495" marR="113495" marT="56748" marB="56748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13495" marR="113495" marT="56748" marB="5674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9380">
                <a:tc>
                  <a:txBody>
                    <a:bodyPr/>
                    <a:lstStyle/>
                    <a:p>
                      <a:r>
                        <a:rPr lang="uk-UA" sz="2200"/>
                        <a:t>Гортань</a:t>
                      </a:r>
                      <a:endParaRPr lang="ru-RU" sz="2200"/>
                    </a:p>
                  </a:txBody>
                  <a:tcPr marL="113495" marR="113495" marT="56748" marB="56748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13495" marR="113495" marT="56748" marB="56748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13495" marR="113495" marT="56748" marB="5674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380">
                <a:tc>
                  <a:txBody>
                    <a:bodyPr/>
                    <a:lstStyle/>
                    <a:p>
                      <a:r>
                        <a:rPr lang="uk-UA" sz="2200"/>
                        <a:t>Трахея</a:t>
                      </a:r>
                      <a:endParaRPr lang="ru-RU" sz="2200"/>
                    </a:p>
                  </a:txBody>
                  <a:tcPr marL="113495" marR="113495" marT="56748" marB="56748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13495" marR="113495" marT="56748" marB="56748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13495" marR="113495" marT="56748" marB="5674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9380">
                <a:tc>
                  <a:txBody>
                    <a:bodyPr/>
                    <a:lstStyle/>
                    <a:p>
                      <a:r>
                        <a:rPr lang="uk-UA" sz="2200"/>
                        <a:t>Бронхи</a:t>
                      </a:r>
                      <a:endParaRPr lang="ru-RU" sz="2200"/>
                    </a:p>
                  </a:txBody>
                  <a:tcPr marL="113495" marR="113495" marT="56748" marB="56748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13495" marR="113495" marT="56748" marB="56748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13495" marR="113495" marT="56748" marB="5674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9380">
                <a:tc>
                  <a:txBody>
                    <a:bodyPr/>
                    <a:lstStyle/>
                    <a:p>
                      <a:r>
                        <a:rPr lang="uk-UA" sz="2200"/>
                        <a:t>Легені</a:t>
                      </a:r>
                      <a:endParaRPr lang="ru-RU" sz="2200"/>
                    </a:p>
                  </a:txBody>
                  <a:tcPr marL="113495" marR="113495" marT="56748" marB="56748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13495" marR="113495" marT="56748" marB="56748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13495" marR="113495" marT="56748" marB="5674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034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5071" y="643466"/>
            <a:ext cx="7428089" cy="5571067"/>
          </a:xfrm>
          <a:prstGeom prst="rect">
            <a:avLst/>
          </a:prstGeom>
          <a:noFill/>
          <a:ln w="127000" cap="flat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541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4890" y="643467"/>
            <a:ext cx="2075777" cy="9976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1400"/>
              <a:t>Глотка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600" y="1036526"/>
            <a:ext cx="5409690" cy="4784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374891" y="1641108"/>
            <a:ext cx="2075776" cy="45734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/>
            <a:r>
              <a:rPr lang="en-US" sz="1000" b="1" u="sng"/>
              <a:t>Будова:</a:t>
            </a:r>
          </a:p>
          <a:p>
            <a:pPr marL="342900"/>
            <a:r>
              <a:rPr lang="en-US" sz="1000" i="1"/>
              <a:t>Має отвори (хоани), що з'єднуються з носовою порожниною.</a:t>
            </a:r>
          </a:p>
          <a:p>
            <a:pPr marL="342900"/>
            <a:r>
              <a:rPr lang="en-US" sz="1000" i="1"/>
              <a:t>Має скупчення лімфатичних вузлів (мигдалики).</a:t>
            </a:r>
          </a:p>
          <a:p>
            <a:pPr marL="0"/>
            <a:r>
              <a:rPr lang="en-US" sz="1000" b="1" u="sng"/>
              <a:t>Функції:</a:t>
            </a:r>
          </a:p>
          <a:p>
            <a:pPr marL="342900"/>
            <a:r>
              <a:rPr lang="en-US" sz="1000" i="1"/>
              <a:t>Повітроносна</a:t>
            </a:r>
          </a:p>
          <a:p>
            <a:pPr marL="342900"/>
            <a:r>
              <a:rPr lang="en-US" sz="1000" i="1"/>
              <a:t>Захисна</a:t>
            </a:r>
          </a:p>
        </p:txBody>
      </p:sp>
    </p:spTree>
    <p:extLst>
      <p:ext uri="{BB962C8B-B14F-4D97-AF65-F5344CB8AC3E}">
        <p14:creationId xmlns:p14="http://schemas.microsoft.com/office/powerpoint/2010/main" val="2458889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4890" y="643467"/>
            <a:ext cx="2075777" cy="9976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1400"/>
              <a:t>Гортань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364554"/>
            <a:ext cx="5409690" cy="412889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374891" y="1641108"/>
            <a:ext cx="2075776" cy="45734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/>
            <a:r>
              <a:rPr lang="en-US" sz="1000" b="1" u="sng"/>
              <a:t>Будова:</a:t>
            </a:r>
          </a:p>
          <a:p>
            <a:pPr marL="457200"/>
            <a:r>
              <a:rPr lang="en-US" sz="1000" i="1"/>
              <a:t>Парні і непарні хрящі</a:t>
            </a:r>
          </a:p>
          <a:p>
            <a:pPr marL="457200"/>
            <a:r>
              <a:rPr lang="en-US" sz="1000" i="1"/>
              <a:t>Голосовий апарат</a:t>
            </a:r>
          </a:p>
          <a:p>
            <a:pPr marL="0"/>
            <a:r>
              <a:rPr lang="en-US" sz="1000" b="1" u="sng"/>
              <a:t>Функції:</a:t>
            </a:r>
          </a:p>
          <a:p>
            <a:pPr marL="457200"/>
            <a:r>
              <a:rPr lang="en-US" sz="1000" i="1"/>
              <a:t>Повітроносна</a:t>
            </a:r>
          </a:p>
          <a:p>
            <a:pPr marL="457200"/>
            <a:r>
              <a:rPr lang="en-US" sz="1000" i="1"/>
              <a:t>Захисна</a:t>
            </a:r>
          </a:p>
          <a:p>
            <a:pPr marL="457200"/>
            <a:r>
              <a:rPr lang="en-US" sz="1000" i="1"/>
              <a:t>Звукоутворююча</a:t>
            </a:r>
          </a:p>
        </p:txBody>
      </p:sp>
    </p:spTree>
    <p:extLst>
      <p:ext uri="{BB962C8B-B14F-4D97-AF65-F5344CB8AC3E}">
        <p14:creationId xmlns:p14="http://schemas.microsoft.com/office/powerpoint/2010/main" val="571116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904431" y="628651"/>
            <a:ext cx="2732362" cy="349567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2700"/>
              <a:t>Голосовий апарат людини</a:t>
            </a:r>
          </a:p>
        </p:txBody>
      </p:sp>
      <p:sp>
        <p:nvSpPr>
          <p:cNvPr id="4103" name="Rectangle 4102">
            <a:extLst>
              <a:ext uri="{FF2B5EF4-FFF2-40B4-BE49-F238E27FC236}">
                <a16:creationId xmlns:a16="http://schemas.microsoft.com/office/drawing/2014/main" id="{5BC51F77-AE74-4F38-B1DC-29475E38CA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4356" y="733425"/>
            <a:ext cx="5022056" cy="5391150"/>
          </a:xfrm>
          <a:prstGeom prst="rect">
            <a:avLst/>
          </a:prstGeom>
          <a:solidFill>
            <a:schemeClr val="tx1"/>
          </a:solidFill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7" r="14059"/>
          <a:stretch/>
        </p:blipFill>
        <p:spPr bwMode="auto">
          <a:xfrm>
            <a:off x="853117" y="1114868"/>
            <a:ext cx="4444534" cy="462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5" name="Rectangle 4104">
            <a:extLst>
              <a:ext uri="{FF2B5EF4-FFF2-40B4-BE49-F238E27FC236}">
                <a16:creationId xmlns:a16="http://schemas.microsoft.com/office/drawing/2014/main" id="{FCE87B8C-E5AA-4044-AB91-DDA3084B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3240" y="799817"/>
            <a:ext cx="4924288" cy="5258367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390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95194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accent4">
                    <a:lumMod val="50000"/>
                  </a:schemeClr>
                </a:solidFill>
              </a:rPr>
              <a:t>Трахея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827584" y="1484784"/>
            <a:ext cx="3671264" cy="45365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1600" b="1" u="sng" dirty="0"/>
              <a:t>Будова:</a:t>
            </a:r>
          </a:p>
          <a:p>
            <a:pPr marL="0" indent="0" algn="just">
              <a:buNone/>
            </a:pPr>
            <a:r>
              <a:rPr lang="uk-UA" sz="1600" dirty="0"/>
              <a:t>1 – оболонка 2 – </a:t>
            </a:r>
            <a:r>
              <a:rPr lang="uk-UA" sz="1600" dirty="0" err="1"/>
              <a:t>напівкільцевий</a:t>
            </a:r>
            <a:r>
              <a:rPr lang="uk-UA" sz="1600" dirty="0"/>
              <a:t> хрящ  3 – слизова </a:t>
            </a:r>
            <a:r>
              <a:rPr lang="uk-UA" sz="1600" dirty="0" err="1"/>
              <a:t>оболнка</a:t>
            </a:r>
            <a:r>
              <a:rPr lang="uk-UA" sz="1600" dirty="0"/>
              <a:t> з кровоносними судинами 4 – м'яз трахеї  5 – м'яз стравоходу  6 – </a:t>
            </a:r>
            <a:r>
              <a:rPr lang="uk-UA" sz="1600" dirty="0" err="1"/>
              <a:t>перстнеподібний</a:t>
            </a:r>
            <a:r>
              <a:rPr lang="uk-UA" sz="1600" dirty="0"/>
              <a:t> хрящ 7 – оболонка</a:t>
            </a:r>
          </a:p>
          <a:p>
            <a:pPr marL="0" indent="0" algn="just">
              <a:buNone/>
            </a:pPr>
            <a:r>
              <a:rPr lang="uk-UA" sz="1600" dirty="0"/>
              <a:t>8 – трахейні хрящі  9 – кільцеподібні </a:t>
            </a:r>
            <a:r>
              <a:rPr lang="uk-UA" sz="1600" dirty="0" err="1"/>
              <a:t>зв</a:t>
            </a:r>
            <a:r>
              <a:rPr lang="en-US" sz="1600" dirty="0"/>
              <a:t>’</a:t>
            </a:r>
            <a:r>
              <a:rPr lang="uk-UA" sz="1600" dirty="0" err="1"/>
              <a:t>язки</a:t>
            </a:r>
            <a:r>
              <a:rPr lang="uk-UA" sz="1600" dirty="0"/>
              <a:t>  10 – слизова оболонка</a:t>
            </a:r>
          </a:p>
          <a:p>
            <a:pPr marL="0" indent="0" algn="just">
              <a:buNone/>
            </a:pPr>
            <a:r>
              <a:rPr lang="uk-UA" sz="1600" b="1" u="sng" dirty="0"/>
              <a:t>Функції: </a:t>
            </a:r>
          </a:p>
          <a:p>
            <a:pPr marL="342900" indent="-342900" algn="just">
              <a:buAutoNum type="arabicPeriod"/>
            </a:pPr>
            <a:r>
              <a:rPr lang="uk-UA" sz="1600" dirty="0" err="1"/>
              <a:t>Повітроносна</a:t>
            </a:r>
            <a:endParaRPr lang="uk-UA" sz="1600" dirty="0"/>
          </a:p>
          <a:p>
            <a:pPr marL="342900" indent="-342900" algn="just">
              <a:buAutoNum type="arabicPeriod"/>
            </a:pPr>
            <a:r>
              <a:rPr lang="uk-UA" sz="1600" dirty="0"/>
              <a:t>Захисна </a:t>
            </a:r>
            <a:endParaRPr lang="ru-RU" sz="16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44824"/>
            <a:ext cx="3744416" cy="3528392"/>
          </a:xfrm>
        </p:spPr>
      </p:pic>
    </p:spTree>
    <p:extLst>
      <p:ext uri="{BB962C8B-B14F-4D97-AF65-F5344CB8AC3E}">
        <p14:creationId xmlns:p14="http://schemas.microsoft.com/office/powerpoint/2010/main" val="2300971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95194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rgbClr val="00B050"/>
                </a:solidFill>
              </a:rPr>
              <a:t>Бронхи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98448" y="1556792"/>
            <a:ext cx="3200400" cy="41673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1600" b="1" u="sng" dirty="0"/>
              <a:t>Будова:</a:t>
            </a:r>
          </a:p>
          <a:p>
            <a:pPr marL="457200" indent="-457200" algn="just">
              <a:buAutoNum type="arabicPeriod"/>
            </a:pPr>
            <a:r>
              <a:rPr lang="uk-UA" sz="1600" i="1" dirty="0"/>
              <a:t>Мають ліве і праве розгалуження до бронхіол з утворенням бронхіального дерева</a:t>
            </a:r>
          </a:p>
          <a:p>
            <a:pPr marL="457200" indent="-457200" algn="just">
              <a:buAutoNum type="arabicPeriod"/>
            </a:pPr>
            <a:r>
              <a:rPr lang="uk-UA" sz="1600" i="1" dirty="0"/>
              <a:t>Мають хрящові кільця</a:t>
            </a:r>
          </a:p>
          <a:p>
            <a:pPr marL="0" indent="0" algn="just">
              <a:buNone/>
            </a:pPr>
            <a:r>
              <a:rPr lang="uk-UA" sz="1600" b="1" u="sng" dirty="0"/>
              <a:t>Функції:</a:t>
            </a:r>
          </a:p>
          <a:p>
            <a:pPr marL="342900" indent="-342900" algn="just">
              <a:buAutoNum type="arabicPeriod"/>
            </a:pPr>
            <a:r>
              <a:rPr lang="uk-UA" sz="1600" i="1" dirty="0" err="1"/>
              <a:t>Повітроносна</a:t>
            </a:r>
            <a:endParaRPr lang="uk-UA" sz="1600" i="1" dirty="0"/>
          </a:p>
          <a:p>
            <a:pPr marL="342900" indent="-342900" algn="just">
              <a:buAutoNum type="arabicPeriod"/>
            </a:pPr>
            <a:r>
              <a:rPr lang="uk-UA" sz="1600" i="1" dirty="0"/>
              <a:t>Захисна</a:t>
            </a:r>
            <a:endParaRPr lang="ru-RU" sz="1600" i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84785"/>
            <a:ext cx="3600400" cy="4248472"/>
          </a:xfrm>
        </p:spPr>
      </p:pic>
    </p:spTree>
    <p:extLst>
      <p:ext uri="{BB962C8B-B14F-4D97-AF65-F5344CB8AC3E}">
        <p14:creationId xmlns:p14="http://schemas.microsoft.com/office/powerpoint/2010/main" val="35503784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TM04033921[[fn=Булат]]</Template>
  <TotalTime>81</TotalTime>
  <Words>189</Words>
  <Application>Microsoft Office PowerPoint</Application>
  <PresentationFormat>Екран (4:3)</PresentationFormat>
  <Paragraphs>45</Paragraphs>
  <Slides>11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5" baseType="lpstr">
      <vt:lpstr>Arial</vt:lpstr>
      <vt:lpstr>Bookman Old Style</vt:lpstr>
      <vt:lpstr>Rockwell</vt:lpstr>
      <vt:lpstr>Damask</vt:lpstr>
      <vt:lpstr>Дихальна система людини</vt:lpstr>
      <vt:lpstr>Презентація PowerPoint</vt:lpstr>
      <vt:lpstr>Заповнення таблиці «Будова та функції органів дихання»</vt:lpstr>
      <vt:lpstr>Презентація PowerPoint</vt:lpstr>
      <vt:lpstr>Глотка</vt:lpstr>
      <vt:lpstr>Гортань</vt:lpstr>
      <vt:lpstr>Голосовий апарат людини</vt:lpstr>
      <vt:lpstr>Трахея</vt:lpstr>
      <vt:lpstr>Бронхи</vt:lpstr>
      <vt:lpstr>Легені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Дихальна система людини</dc:title>
  <dc:creator>Atman</dc:creator>
  <cp:lastModifiedBy>Максим Биляченко</cp:lastModifiedBy>
  <cp:revision>45</cp:revision>
  <dcterms:created xsi:type="dcterms:W3CDTF">2018-10-11T18:24:33Z</dcterms:created>
  <dcterms:modified xsi:type="dcterms:W3CDTF">2025-05-13T14:14:14Z</dcterms:modified>
</cp:coreProperties>
</file>