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FCAD0-D619-4D42-9EB1-EDF445F7B9C0}" type="datetimeFigureOut">
              <a:rPr lang="ru-RU" smtClean="0"/>
              <a:t>15.11.2020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EA3BA-82EC-40CC-9073-1CB71D60DAB1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3587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FCAD0-D619-4D42-9EB1-EDF445F7B9C0}" type="datetimeFigureOut">
              <a:rPr lang="ru-RU" smtClean="0"/>
              <a:t>15.11.2020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EA3BA-82EC-40CC-9073-1CB71D60DAB1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0888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FCAD0-D619-4D42-9EB1-EDF445F7B9C0}" type="datetimeFigureOut">
              <a:rPr lang="ru-RU" smtClean="0"/>
              <a:t>15.11.2020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EA3BA-82EC-40CC-9073-1CB71D60DAB1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783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FCAD0-D619-4D42-9EB1-EDF445F7B9C0}" type="datetimeFigureOut">
              <a:rPr lang="ru-RU" smtClean="0"/>
              <a:t>15.11.2020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EA3BA-82EC-40CC-9073-1CB71D60DAB1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2018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FCAD0-D619-4D42-9EB1-EDF445F7B9C0}" type="datetimeFigureOut">
              <a:rPr lang="ru-RU" smtClean="0"/>
              <a:t>15.11.2020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EA3BA-82EC-40CC-9073-1CB71D60DAB1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1576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FCAD0-D619-4D42-9EB1-EDF445F7B9C0}" type="datetimeFigureOut">
              <a:rPr lang="ru-RU" smtClean="0"/>
              <a:t>15.11.2020</a:t>
            </a:fld>
            <a:endParaRPr lang="ru-RU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EA3BA-82EC-40CC-9073-1CB71D60DAB1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5626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FCAD0-D619-4D42-9EB1-EDF445F7B9C0}" type="datetimeFigureOut">
              <a:rPr lang="ru-RU" smtClean="0"/>
              <a:t>15.11.2020</a:t>
            </a:fld>
            <a:endParaRPr lang="ru-RU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EA3BA-82EC-40CC-9073-1CB71D60DAB1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9535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FCAD0-D619-4D42-9EB1-EDF445F7B9C0}" type="datetimeFigureOut">
              <a:rPr lang="ru-RU" smtClean="0"/>
              <a:t>15.11.2020</a:t>
            </a:fld>
            <a:endParaRPr lang="ru-RU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EA3BA-82EC-40CC-9073-1CB71D60DAB1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9074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FCAD0-D619-4D42-9EB1-EDF445F7B9C0}" type="datetimeFigureOut">
              <a:rPr lang="ru-RU" smtClean="0"/>
              <a:t>15.11.2020</a:t>
            </a:fld>
            <a:endParaRPr lang="ru-RU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EA3BA-82EC-40CC-9073-1CB71D60DAB1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8991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FCAD0-D619-4D42-9EB1-EDF445F7B9C0}" type="datetimeFigureOut">
              <a:rPr lang="ru-RU" smtClean="0"/>
              <a:t>15.11.2020</a:t>
            </a:fld>
            <a:endParaRPr lang="ru-RU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EA3BA-82EC-40CC-9073-1CB71D60DAB1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5650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FCAD0-D619-4D42-9EB1-EDF445F7B9C0}" type="datetimeFigureOut">
              <a:rPr lang="ru-RU" smtClean="0"/>
              <a:t>15.11.2020</a:t>
            </a:fld>
            <a:endParaRPr lang="ru-RU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EA3BA-82EC-40CC-9073-1CB71D60DAB1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5293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9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CFCAD0-D619-4D42-9EB1-EDF445F7B9C0}" type="datetimeFigureOut">
              <a:rPr lang="ru-RU" smtClean="0"/>
              <a:t>15.11.2020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FEA3BA-82EC-40CC-9073-1CB71D60DAB1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6831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764704"/>
            <a:ext cx="8208912" cy="1872208"/>
          </a:xfrm>
        </p:spPr>
        <p:txBody>
          <a:bodyPr>
            <a:normAutofit fontScale="90000"/>
          </a:bodyPr>
          <a:lstStyle/>
          <a:p>
            <a:r>
              <a:rPr lang="ru-RU" b="1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Олігопольний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ринок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инок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монополістичної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конкуренції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сутність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риси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4060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95536" y="620688"/>
            <a:ext cx="8229600" cy="5616624"/>
          </a:xfrm>
        </p:spPr>
        <p:txBody>
          <a:bodyPr>
            <a:normAutofit fontScale="92500" lnSpcReduction="20000"/>
          </a:bodyPr>
          <a:lstStyle/>
          <a:p>
            <a:pPr marL="0" indent="630238">
              <a:buNone/>
            </a:pPr>
            <a:r>
              <a:rPr lang="uk-UA" b="1" i="1" dirty="0" err="1">
                <a:latin typeface="Times New Roman" pitchFamily="18" charset="0"/>
                <a:cs typeface="Times New Roman" pitchFamily="18" charset="0"/>
              </a:rPr>
              <a:t>Олігополістична</a:t>
            </a: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 конкуренція (гр. </a:t>
            </a:r>
            <a:r>
              <a:rPr lang="uk-UA" b="1" i="1" dirty="0" err="1" smtClean="0">
                <a:latin typeface="Times New Roman" pitchFamily="18" charset="0"/>
                <a:cs typeface="Times New Roman" pitchFamily="18" charset="0"/>
              </a:rPr>
              <a:t>оліго</a:t>
            </a: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мало)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це модель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ринкової структури, за якої небагато великих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фірм монополізують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виробництво і реалізацію основної маси товарів.</a:t>
            </a:r>
            <a:r>
              <a:rPr lang="uk-UA" i="1" dirty="0"/>
              <a:t/>
            </a:r>
            <a:br>
              <a:rPr lang="uk-UA" i="1" dirty="0"/>
            </a:br>
            <a:r>
              <a:rPr lang="uk-UA" sz="1900" dirty="0">
                <a:latin typeface="Times New Roman" pitchFamily="18" charset="0"/>
                <a:cs typeface="Times New Roman" pitchFamily="18" charset="0"/>
              </a:rPr>
              <a:t>Для олігополії характерними є такі риси:</a:t>
            </a:r>
            <a:br>
              <a:rPr lang="uk-UA" sz="1900" dirty="0">
                <a:latin typeface="Times New Roman" pitchFamily="18" charset="0"/>
                <a:cs typeface="Times New Roman" pitchFamily="18" charset="0"/>
              </a:rPr>
            </a:br>
            <a:r>
              <a:rPr lang="uk-UA" sz="1900" dirty="0">
                <a:latin typeface="Times New Roman" pitchFamily="18" charset="0"/>
                <a:cs typeface="Times New Roman" pitchFamily="18" charset="0"/>
              </a:rPr>
              <a:t>— мала кількість підприємств у галузі, які можуть контролювати основну частину ринку, виробляючи як однорідну, так </a:t>
            </a:r>
            <a:r>
              <a:rPr lang="uk-UA" sz="1900" dirty="0" smtClean="0">
                <a:latin typeface="Times New Roman" pitchFamily="18" charset="0"/>
                <a:cs typeface="Times New Roman" pitchFamily="18" charset="0"/>
              </a:rPr>
              <a:t>і диференційовану </a:t>
            </a:r>
            <a:r>
              <a:rPr lang="uk-UA" sz="1900" dirty="0">
                <a:latin typeface="Times New Roman" pitchFamily="18" charset="0"/>
                <a:cs typeface="Times New Roman" pitchFamily="18" charset="0"/>
              </a:rPr>
              <a:t>продукцію;</a:t>
            </a:r>
            <a:r>
              <a:rPr lang="uk-UA" sz="19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1900" dirty="0">
                <a:latin typeface="Times New Roman" pitchFamily="18" charset="0"/>
                <a:cs typeface="Times New Roman" pitchFamily="18" charset="0"/>
              </a:rPr>
            </a:br>
            <a:r>
              <a:rPr lang="uk-UA" sz="1900" dirty="0">
                <a:latin typeface="Times New Roman" pitchFamily="18" charset="0"/>
                <a:cs typeface="Times New Roman" pitchFamily="18" charset="0"/>
              </a:rPr>
              <a:t>— високі бар’єри для входження в галузь;</a:t>
            </a:r>
            <a:br>
              <a:rPr lang="uk-UA" sz="1900" dirty="0">
                <a:latin typeface="Times New Roman" pitchFamily="18" charset="0"/>
                <a:cs typeface="Times New Roman" pitchFamily="18" charset="0"/>
              </a:rPr>
            </a:br>
            <a:r>
              <a:rPr lang="uk-UA" sz="1900" dirty="0">
                <a:latin typeface="Times New Roman" pitchFamily="18" charset="0"/>
                <a:cs typeface="Times New Roman" pitchFamily="18" charset="0"/>
              </a:rPr>
              <a:t>— висока взаємозалежність </a:t>
            </a:r>
            <a:r>
              <a:rPr lang="uk-UA" sz="1900" dirty="0" err="1">
                <a:latin typeface="Times New Roman" pitchFamily="18" charset="0"/>
                <a:cs typeface="Times New Roman" pitchFamily="18" charset="0"/>
              </a:rPr>
              <a:t>підприємств-олігополістів</a:t>
            </a:r>
            <a:r>
              <a:rPr lang="uk-UA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900" dirty="0" smtClean="0">
                <a:latin typeface="Times New Roman" pitchFamily="18" charset="0"/>
                <a:cs typeface="Times New Roman" pitchFamily="18" charset="0"/>
              </a:rPr>
              <a:t>один від </a:t>
            </a:r>
            <a:r>
              <a:rPr lang="uk-UA" sz="1900" dirty="0">
                <a:latin typeface="Times New Roman" pitchFamily="18" charset="0"/>
                <a:cs typeface="Times New Roman" pitchFamily="18" charset="0"/>
              </a:rPr>
              <a:t>одного як за ціною, так і за випуском продукції;</a:t>
            </a:r>
            <a:br>
              <a:rPr lang="uk-UA" sz="1900" dirty="0">
                <a:latin typeface="Times New Roman" pitchFamily="18" charset="0"/>
                <a:cs typeface="Times New Roman" pitchFamily="18" charset="0"/>
              </a:rPr>
            </a:br>
            <a:r>
              <a:rPr lang="uk-UA" sz="1900" dirty="0">
                <a:latin typeface="Times New Roman" pitchFamily="18" charset="0"/>
                <a:cs typeface="Times New Roman" pitchFamily="18" charset="0"/>
              </a:rPr>
              <a:t>— контроль над ціною є істотним у разі узгодження дій </a:t>
            </a:r>
            <a:r>
              <a:rPr lang="uk-UA" sz="1900" dirty="0" smtClean="0">
                <a:latin typeface="Times New Roman" pitchFamily="18" charset="0"/>
                <a:cs typeface="Times New Roman" pitchFamily="18" charset="0"/>
              </a:rPr>
              <a:t>конкуруючих підприємств.</a:t>
            </a:r>
            <a:r>
              <a:rPr lang="uk-UA" sz="19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900" dirty="0">
                <a:latin typeface="Times New Roman" pitchFamily="18" charset="0"/>
                <a:cs typeface="Times New Roman" pitchFamily="18" charset="0"/>
              </a:rPr>
            </a:br>
            <a:r>
              <a:rPr lang="uk-UA" sz="1900" dirty="0" smtClean="0">
                <a:latin typeface="Times New Roman" pitchFamily="18" charset="0"/>
                <a:cs typeface="Times New Roman" pitchFamily="18" charset="0"/>
              </a:rPr>
              <a:t>           Залежно </a:t>
            </a:r>
            <a:r>
              <a:rPr lang="uk-UA" sz="1900" dirty="0">
                <a:latin typeface="Times New Roman" pitchFamily="18" charset="0"/>
                <a:cs typeface="Times New Roman" pitchFamily="18" charset="0"/>
              </a:rPr>
              <a:t>від кількості суб’єктів розрізняють “жорстку” олігополію, коли на ринку головну роль відіграють 3—5 підприємств, і “м’яку” олігополію, коли основну частину </a:t>
            </a:r>
            <a:r>
              <a:rPr lang="uk-UA" sz="1900" dirty="0" smtClean="0">
                <a:latin typeface="Times New Roman" pitchFamily="18" charset="0"/>
                <a:cs typeface="Times New Roman" pitchFamily="18" charset="0"/>
              </a:rPr>
              <a:t>продукції галузі </a:t>
            </a:r>
            <a:r>
              <a:rPr lang="uk-UA" sz="1900" dirty="0">
                <a:latin typeface="Times New Roman" pitchFamily="18" charset="0"/>
                <a:cs typeface="Times New Roman" pitchFamily="18" charset="0"/>
              </a:rPr>
              <a:t>випускають і продають 10 і більше підприємств.</a:t>
            </a:r>
            <a:br>
              <a:rPr lang="uk-UA" sz="1900" dirty="0">
                <a:latin typeface="Times New Roman" pitchFamily="18" charset="0"/>
                <a:cs typeface="Times New Roman" pitchFamily="18" charset="0"/>
              </a:rPr>
            </a:br>
            <a:r>
              <a:rPr lang="uk-UA" sz="1900" dirty="0">
                <a:latin typeface="Times New Roman" pitchFamily="18" charset="0"/>
                <a:cs typeface="Times New Roman" pitchFamily="18" charset="0"/>
              </a:rPr>
              <a:t>Вихідною моделлю </a:t>
            </a:r>
            <a:r>
              <a:rPr lang="uk-UA" sz="1900" dirty="0" err="1">
                <a:latin typeface="Times New Roman" pitchFamily="18" charset="0"/>
                <a:cs typeface="Times New Roman" pitchFamily="18" charset="0"/>
              </a:rPr>
              <a:t>олігополістичного</a:t>
            </a:r>
            <a:r>
              <a:rPr lang="uk-UA" sz="1900" dirty="0">
                <a:latin typeface="Times New Roman" pitchFamily="18" charset="0"/>
                <a:cs typeface="Times New Roman" pitchFamily="18" charset="0"/>
              </a:rPr>
              <a:t> ринку є модель </a:t>
            </a:r>
            <a:r>
              <a:rPr lang="uk-UA" sz="1900" i="1" dirty="0" err="1">
                <a:latin typeface="Times New Roman" pitchFamily="18" charset="0"/>
                <a:cs typeface="Times New Roman" pitchFamily="18" charset="0"/>
              </a:rPr>
              <a:t>дуополїі</a:t>
            </a:r>
            <a:r>
              <a:rPr lang="uk-UA" sz="19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1900" dirty="0">
                <a:latin typeface="Times New Roman" pitchFamily="18" charset="0"/>
                <a:cs typeface="Times New Roman" pitchFamily="18" charset="0"/>
              </a:rPr>
              <a:t>коли на ринку діють і конкурують між собою тільки </a:t>
            </a:r>
            <a:r>
              <a:rPr lang="uk-UA" sz="1900" dirty="0" smtClean="0">
                <a:latin typeface="Times New Roman" pitchFamily="18" charset="0"/>
                <a:cs typeface="Times New Roman" pitchFamily="18" charset="0"/>
              </a:rPr>
              <a:t>дві фірми</a:t>
            </a:r>
            <a:r>
              <a:rPr lang="uk-UA" sz="1900" dirty="0">
                <a:latin typeface="Times New Roman" pitchFamily="18" charset="0"/>
                <a:cs typeface="Times New Roman" pitchFamily="18" charset="0"/>
              </a:rPr>
              <a:t>. Є ще і така форма недосконалої конкуренції, як </a:t>
            </a:r>
            <a:r>
              <a:rPr lang="uk-UA" sz="1900" i="1" dirty="0" err="1">
                <a:latin typeface="Times New Roman" pitchFamily="18" charset="0"/>
                <a:cs typeface="Times New Roman" pitchFamily="18" charset="0"/>
              </a:rPr>
              <a:t>олігопсонія</a:t>
            </a:r>
            <a:r>
              <a:rPr lang="uk-UA" sz="19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900" dirty="0">
                <a:latin typeface="Times New Roman" pitchFamily="18" charset="0"/>
                <a:cs typeface="Times New Roman" pitchFamily="18" charset="0"/>
              </a:rPr>
              <a:t>Це такий тип ринкової структури, за якої функціонує</a:t>
            </a:r>
            <a:br>
              <a:rPr lang="uk-UA" sz="1900" dirty="0">
                <a:latin typeface="Times New Roman" pitchFamily="18" charset="0"/>
                <a:cs typeface="Times New Roman" pitchFamily="18" charset="0"/>
              </a:rPr>
            </a:br>
            <a:r>
              <a:rPr lang="uk-UA" sz="1900" dirty="0">
                <a:latin typeface="Times New Roman" pitchFamily="18" charset="0"/>
                <a:cs typeface="Times New Roman" pitchFamily="18" charset="0"/>
              </a:rPr>
              <a:t>невелика кількість покупців певного товару.</a:t>
            </a:r>
            <a:r>
              <a:rPr lang="uk-UA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dirty="0"/>
              <a:t/>
            </a:r>
            <a:br>
              <a:rPr lang="uk-UA" sz="1800" dirty="0"/>
            </a:b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616177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70000" lnSpcReduction="20000"/>
          </a:bodyPr>
          <a:lstStyle/>
          <a:p>
            <a:pPr indent="0"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Теоретичні моделі олігополії пояснюються на прикладі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дуополії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, тобто ринкової ситуації, коли функціонує тільки два виробника або ж один і всі інші разом взяті. Існує декілька напрямів теоретичного узагальнення поведінки підприємства:</a:t>
            </a:r>
          </a:p>
          <a:p>
            <a:pPr marL="800100" indent="-457200"/>
            <a:r>
              <a:rPr lang="uk-UA" dirty="0">
                <a:latin typeface="Times New Roman" pitchFamily="18" charset="0"/>
                <a:cs typeface="Times New Roman" pitchFamily="18" charset="0"/>
              </a:rPr>
              <a:t>взаємна гра – модель Курно, Бертрана, ламаної кривої попиту. Такі моделі ціноутворення використовуються на ринках, де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ологополісти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мають приблизно рівну економічну силу і випускають як правило однотипну, стандартизовану продукцію;</a:t>
            </a:r>
          </a:p>
          <a:p>
            <a:pPr marL="800100" indent="-457200"/>
            <a:r>
              <a:rPr lang="uk-UA" dirty="0">
                <a:latin typeface="Times New Roman" pitchFamily="18" charset="0"/>
                <a:cs typeface="Times New Roman" pitchFamily="18" charset="0"/>
              </a:rPr>
              <a:t>послідовна гра – модель лідерство за цінами, модель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Штакельберга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 Застосовуються у ситуаціях, коли один з виробників грає роль лідера, тобто володіє левовою часткою ринку. Він визначає ціну або обсяги галузевого виробництва і примушує інших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„грати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за його правилами”.</a:t>
            </a:r>
          </a:p>
          <a:p>
            <a:pPr marL="800100" indent="-457200"/>
            <a:r>
              <a:rPr lang="uk-UA" dirty="0">
                <a:latin typeface="Times New Roman" pitchFamily="18" charset="0"/>
                <a:cs typeface="Times New Roman" pitchFamily="18" charset="0"/>
              </a:rPr>
              <a:t>кооперативна гра – картель, таємна змова. Це моделі узгодженої поведінки виробників, які мають приблизно однакову владу (але не обов’язково), а головне – спільну мету, яку вони реалізовують шляхом домовленостей про правила поведінки на ринку – ціну та обсяги випуску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58981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976664"/>
          </a:xfrm>
        </p:spPr>
        <p:txBody>
          <a:bodyPr>
            <a:normAutofit fontScale="70000" lnSpcReduction="20000"/>
          </a:bodyPr>
          <a:lstStyle/>
          <a:p>
            <a:pPr marL="0" indent="719138">
              <a:buNone/>
            </a:pP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Підприємства-олігополісти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володіють здатністю реалізовувати свій надприбуток на основі розуміння своєї взаємообумовленості та передбачення реакцій конкурентів у процесі прийняття рішень про обсяги виробництва або про рівень цін на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свою продукцію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 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719138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Вони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готові іти або за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олігополістом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— “лідером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 цінах”,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або приєднатися до загального курсу на ринку і узгоджувати свою поведінку з іншими підприємствами. Усвідомлення залежності поведінки кожного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підприємства-олігополіста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від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реакції конкурентів називають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“ </a:t>
            </a:r>
            <a:r>
              <a:rPr lang="uk-UA" i="1" dirty="0" err="1">
                <a:latin typeface="Times New Roman" pitchFamily="18" charset="0"/>
                <a:cs typeface="Times New Roman" pitchFamily="18" charset="0"/>
              </a:rPr>
              <a:t>олігополістичною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 розумністю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” .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      Олігополія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— провідна ринкова структура сучасної економіки, на частку якої у розвинених країнах припадає більша частина виробленої продукції.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      У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західній економічній літературі стверджується, що в сучасних олігополіях основною силою, яка змушує продавців прислуховуватися до вимог покупців і не підвищувати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надмірно ціни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порівняно з рівнем затрат, є не конкуренція між ними,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а певна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протидія з боку сильних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покупців-олігополістів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/>
              <a:t/>
            </a:r>
            <a:br>
              <a:rPr lang="uk-UA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8884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i="1" dirty="0">
                <a:latin typeface="Times New Roman" pitchFamily="18" charset="0"/>
                <a:cs typeface="Times New Roman" pitchFamily="18" charset="0"/>
              </a:rPr>
              <a:t>Монополістична конкуренція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це така ситуація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на ринку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, коли велика кількість виробників пропонує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подібну, але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не ідентичну продукцію, тобто вона базується на диференціації продукції.</a:t>
            </a:r>
            <a:br>
              <a:rPr lang="uk-UA" i="1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Монополістична конкуренція синтезує деякі риси досконалої конкуренції та монополізму.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084524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251520" y="332656"/>
            <a:ext cx="8435280" cy="6264696"/>
          </a:xfrm>
        </p:spPr>
        <p:txBody>
          <a:bodyPr>
            <a:normAutofit fontScale="32500" lnSpcReduction="20000"/>
          </a:bodyPr>
          <a:lstStyle/>
          <a:p>
            <a:pPr marL="0" indent="719138">
              <a:buNone/>
            </a:pPr>
            <a:r>
              <a:rPr lang="uk-UA" sz="5500" dirty="0">
                <a:latin typeface="Times New Roman" pitchFamily="18" charset="0"/>
                <a:cs typeface="Times New Roman" pitchFamily="18" charset="0"/>
              </a:rPr>
              <a:t>Досконалу конкуренцію вона нагадує двома аспектами:</a:t>
            </a:r>
            <a:br>
              <a:rPr lang="uk-UA" sz="5500" dirty="0">
                <a:latin typeface="Times New Roman" pitchFamily="18" charset="0"/>
                <a:cs typeface="Times New Roman" pitchFamily="18" charset="0"/>
              </a:rPr>
            </a:br>
            <a:r>
              <a:rPr lang="uk-UA" sz="5500" dirty="0">
                <a:latin typeface="Times New Roman" pitchFamily="18" charset="0"/>
                <a:cs typeface="Times New Roman" pitchFamily="18" charset="0"/>
              </a:rPr>
              <a:t>— велика кількість продавців і покупців;</a:t>
            </a:r>
            <a:br>
              <a:rPr lang="uk-UA" sz="5500" dirty="0">
                <a:latin typeface="Times New Roman" pitchFamily="18" charset="0"/>
                <a:cs typeface="Times New Roman" pitchFamily="18" charset="0"/>
              </a:rPr>
            </a:br>
            <a:r>
              <a:rPr lang="uk-UA" sz="5500" dirty="0">
                <a:latin typeface="Times New Roman" pitchFamily="18" charset="0"/>
                <a:cs typeface="Times New Roman" pitchFamily="18" charset="0"/>
              </a:rPr>
              <a:t>— вхід на ринок і вихід із нього — практично вільний, </a:t>
            </a:r>
            <a:r>
              <a:rPr lang="uk-UA" sz="5500" dirty="0" smtClean="0">
                <a:latin typeface="Times New Roman" pitchFamily="18" charset="0"/>
                <a:cs typeface="Times New Roman" pitchFamily="18" charset="0"/>
              </a:rPr>
              <a:t>хоча мають </a:t>
            </a:r>
            <a:r>
              <a:rPr lang="uk-UA" sz="5500" dirty="0">
                <a:latin typeface="Times New Roman" pitchFamily="18" charset="0"/>
                <a:cs typeface="Times New Roman" pitchFamily="18" charset="0"/>
              </a:rPr>
              <a:t>місце деякі перешкоди.</a:t>
            </a:r>
            <a:br>
              <a:rPr lang="uk-UA" sz="5500" dirty="0">
                <a:latin typeface="Times New Roman" pitchFamily="18" charset="0"/>
                <a:cs typeface="Times New Roman" pitchFamily="18" charset="0"/>
              </a:rPr>
            </a:br>
            <a:r>
              <a:rPr lang="uk-UA" sz="5500" dirty="0" smtClean="0">
                <a:latin typeface="Times New Roman" pitchFamily="18" charset="0"/>
                <a:cs typeface="Times New Roman" pitchFamily="18" charset="0"/>
              </a:rPr>
              <a:t>           Відмінність </a:t>
            </a:r>
            <a:r>
              <a:rPr lang="uk-UA" sz="5500" dirty="0">
                <a:latin typeface="Times New Roman" pitchFamily="18" charset="0"/>
                <a:cs typeface="Times New Roman" pitchFamily="18" charset="0"/>
              </a:rPr>
              <a:t>полягає у тому, що за досконалої </a:t>
            </a:r>
            <a:r>
              <a:rPr lang="uk-UA" sz="5500" dirty="0" smtClean="0">
                <a:latin typeface="Times New Roman" pitchFamily="18" charset="0"/>
                <a:cs typeface="Times New Roman" pitchFamily="18" charset="0"/>
              </a:rPr>
              <a:t>конкуренції продукція </a:t>
            </a:r>
            <a:r>
              <a:rPr lang="uk-UA" sz="5500" dirty="0">
                <a:latin typeface="Times New Roman" pitchFamily="18" charset="0"/>
                <a:cs typeface="Times New Roman" pitchFamily="18" charset="0"/>
              </a:rPr>
              <a:t>є ідентичною (стандартизованою), а за монополістичної — диференційованою (гетерогенною).</a:t>
            </a:r>
            <a:br>
              <a:rPr lang="uk-UA" sz="5500" dirty="0">
                <a:latin typeface="Times New Roman" pitchFamily="18" charset="0"/>
                <a:cs typeface="Times New Roman" pitchFamily="18" charset="0"/>
              </a:rPr>
            </a:br>
            <a:r>
              <a:rPr lang="uk-UA" sz="5500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uk-UA" sz="5500" i="1" dirty="0" smtClean="0">
                <a:latin typeface="Times New Roman" pitchFamily="18" charset="0"/>
                <a:cs typeface="Times New Roman" pitchFamily="18" charset="0"/>
              </a:rPr>
              <a:t>Диференціація </a:t>
            </a:r>
            <a:r>
              <a:rPr lang="uk-UA" sz="5500" dirty="0">
                <a:latin typeface="Times New Roman" pitchFamily="18" charset="0"/>
                <a:cs typeface="Times New Roman" pitchFamily="18" charset="0"/>
              </a:rPr>
              <a:t>виникає завдяки високій якості товарів, </a:t>
            </a:r>
            <a:r>
              <a:rPr lang="uk-UA" sz="5500" dirty="0" smtClean="0">
                <a:latin typeface="Times New Roman" pitchFamily="18" charset="0"/>
                <a:cs typeface="Times New Roman" pitchFamily="18" charset="0"/>
              </a:rPr>
              <a:t>їх формі</a:t>
            </a:r>
            <a:r>
              <a:rPr lang="uk-UA" sz="5500" dirty="0">
                <a:latin typeface="Times New Roman" pitchFamily="18" charset="0"/>
                <a:cs typeface="Times New Roman" pitchFamily="18" charset="0"/>
              </a:rPr>
              <a:t>, дизайну, яскравій упаковці, фірмовим маркам і </a:t>
            </a:r>
            <a:r>
              <a:rPr lang="uk-UA" sz="5500" dirty="0" smtClean="0">
                <a:latin typeface="Times New Roman" pitchFamily="18" charset="0"/>
                <a:cs typeface="Times New Roman" pitchFamily="18" charset="0"/>
              </a:rPr>
              <a:t>знакам, кращим </a:t>
            </a:r>
            <a:r>
              <a:rPr lang="uk-UA" sz="5500" dirty="0">
                <a:latin typeface="Times New Roman" pitchFamily="18" charset="0"/>
                <a:cs typeface="Times New Roman" pitchFamily="18" charset="0"/>
              </a:rPr>
              <a:t>умовам продажу і </a:t>
            </a:r>
            <a:r>
              <a:rPr lang="uk-UA" sz="5500" dirty="0" err="1">
                <a:latin typeface="Times New Roman" pitchFamily="18" charset="0"/>
                <a:cs typeface="Times New Roman" pitchFamily="18" charset="0"/>
              </a:rPr>
              <a:t>післяпродажного</a:t>
            </a:r>
            <a:r>
              <a:rPr lang="uk-UA" sz="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5500" dirty="0" smtClean="0">
                <a:latin typeface="Times New Roman" pitchFamily="18" charset="0"/>
                <a:cs typeface="Times New Roman" pitchFamily="18" charset="0"/>
              </a:rPr>
              <a:t>обслуговування, інтенсивності </a:t>
            </a:r>
            <a:r>
              <a:rPr lang="uk-UA" sz="5500" dirty="0">
                <a:latin typeface="Times New Roman" pitchFamily="18" charset="0"/>
                <a:cs typeface="Times New Roman" pitchFamily="18" charset="0"/>
              </a:rPr>
              <a:t>реклами, зручному місцю продажу тощо. Все </a:t>
            </a:r>
            <a:r>
              <a:rPr lang="uk-UA" sz="5500" dirty="0" smtClean="0">
                <a:latin typeface="Times New Roman" pitchFamily="18" charset="0"/>
                <a:cs typeface="Times New Roman" pitchFamily="18" charset="0"/>
              </a:rPr>
              <a:t>це надає </a:t>
            </a:r>
            <a:r>
              <a:rPr lang="uk-UA" sz="5500" dirty="0">
                <a:latin typeface="Times New Roman" pitchFamily="18" charset="0"/>
                <a:cs typeface="Times New Roman" pitchFamily="18" charset="0"/>
              </a:rPr>
              <a:t>певні переваги продавцям цих товарів, приваблює покупців, які платять більш високу ціну за такі товари. У </a:t>
            </a:r>
            <a:r>
              <a:rPr lang="uk-UA" sz="5500" dirty="0" smtClean="0">
                <a:latin typeface="Times New Roman" pitchFamily="18" charset="0"/>
                <a:cs typeface="Times New Roman" pitchFamily="18" charset="0"/>
              </a:rPr>
              <a:t>цьому і полягає </a:t>
            </a:r>
            <a:r>
              <a:rPr lang="uk-UA" sz="5500" i="1" dirty="0">
                <a:latin typeface="Times New Roman" pitchFamily="18" charset="0"/>
                <a:cs typeface="Times New Roman" pitchFamily="18" charset="0"/>
              </a:rPr>
              <a:t>монопольність </a:t>
            </a:r>
            <a:r>
              <a:rPr lang="uk-UA" sz="5500" dirty="0">
                <a:latin typeface="Times New Roman" pitchFamily="18" charset="0"/>
                <a:cs typeface="Times New Roman" pitchFamily="18" charset="0"/>
              </a:rPr>
              <a:t>виробників на свою </a:t>
            </a:r>
            <a:r>
              <a:rPr lang="uk-UA" sz="5500" dirty="0" smtClean="0">
                <a:latin typeface="Times New Roman" pitchFamily="18" charset="0"/>
                <a:cs typeface="Times New Roman" pitchFamily="18" charset="0"/>
              </a:rPr>
              <a:t>диференційовану продукцію</a:t>
            </a:r>
            <a:r>
              <a:rPr lang="uk-UA" sz="55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uk-UA" sz="5500" dirty="0">
                <a:latin typeface="Times New Roman" pitchFamily="18" charset="0"/>
                <a:cs typeface="Times New Roman" pitchFamily="18" charset="0"/>
              </a:rPr>
            </a:br>
            <a:r>
              <a:rPr lang="uk-UA" sz="5500" dirty="0" smtClean="0">
                <a:latin typeface="Times New Roman" pitchFamily="18" charset="0"/>
                <a:cs typeface="Times New Roman" pitchFamily="18" charset="0"/>
              </a:rPr>
              <a:t>            Концепцію </a:t>
            </a:r>
            <a:r>
              <a:rPr lang="uk-UA" sz="5500" dirty="0">
                <a:latin typeface="Times New Roman" pitchFamily="18" charset="0"/>
                <a:cs typeface="Times New Roman" pitchFamily="18" charset="0"/>
              </a:rPr>
              <a:t>монополістичної конкуренції в першій </a:t>
            </a:r>
            <a:r>
              <a:rPr lang="uk-UA" sz="5500" dirty="0" smtClean="0">
                <a:latin typeface="Times New Roman" pitchFamily="18" charset="0"/>
                <a:cs typeface="Times New Roman" pitchFamily="18" charset="0"/>
              </a:rPr>
              <a:t>третині </a:t>
            </a:r>
            <a:r>
              <a:rPr lang="en-US" sz="5500" dirty="0" smtClean="0">
                <a:latin typeface="Times New Roman" pitchFamily="18" charset="0"/>
                <a:cs typeface="Times New Roman" pitchFamily="18" charset="0"/>
              </a:rPr>
              <a:t>XX </a:t>
            </a:r>
            <a:r>
              <a:rPr lang="uk-UA" sz="5500" dirty="0">
                <a:latin typeface="Times New Roman" pitchFamily="18" charset="0"/>
                <a:cs typeface="Times New Roman" pitchFamily="18" charset="0"/>
              </a:rPr>
              <a:t>ст. одночасно розробили незалежно один від одного Е. </a:t>
            </a:r>
            <a:r>
              <a:rPr lang="uk-UA" sz="5500" dirty="0" err="1">
                <a:latin typeface="Times New Roman" pitchFamily="18" charset="0"/>
                <a:cs typeface="Times New Roman" pitchFamily="18" charset="0"/>
              </a:rPr>
              <a:t>Чемберлін</a:t>
            </a:r>
            <a:r>
              <a:rPr lang="uk-UA" sz="5500" dirty="0">
                <a:latin typeface="Times New Roman" pitchFamily="18" charset="0"/>
                <a:cs typeface="Times New Roman" pitchFamily="18" charset="0"/>
              </a:rPr>
              <a:t> та Дж. </a:t>
            </a:r>
            <a:r>
              <a:rPr lang="uk-UA" sz="5500" dirty="0" err="1">
                <a:latin typeface="Times New Roman" pitchFamily="18" charset="0"/>
                <a:cs typeface="Times New Roman" pitchFamily="18" charset="0"/>
              </a:rPr>
              <a:t>Робінсон</a:t>
            </a:r>
            <a:r>
              <a:rPr lang="uk-UA" sz="5500" dirty="0">
                <a:latin typeface="Times New Roman" pitchFamily="18" charset="0"/>
                <a:cs typeface="Times New Roman" pitchFamily="18" charset="0"/>
              </a:rPr>
              <a:t>. Вони </a:t>
            </a:r>
            <a:r>
              <a:rPr lang="uk-UA" sz="5500" dirty="0" smtClean="0">
                <a:latin typeface="Times New Roman" pitchFamily="18" charset="0"/>
                <a:cs typeface="Times New Roman" pitchFamily="18" charset="0"/>
              </a:rPr>
              <a:t>звернули </a:t>
            </a:r>
            <a:r>
              <a:rPr lang="uk-UA" sz="5500" dirty="0">
                <a:latin typeface="Times New Roman" pitchFamily="18" charset="0"/>
                <a:cs typeface="Times New Roman" pitchFamily="18" charset="0"/>
              </a:rPr>
              <a:t>увагу, що </a:t>
            </a:r>
            <a:r>
              <a:rPr lang="uk-UA" sz="5500" dirty="0" smtClean="0">
                <a:latin typeface="Times New Roman" pitchFamily="18" charset="0"/>
                <a:cs typeface="Times New Roman" pitchFamily="18" charset="0"/>
              </a:rPr>
              <a:t>диференціація товарів </a:t>
            </a:r>
            <a:r>
              <a:rPr lang="uk-UA" sz="5500" dirty="0">
                <a:latin typeface="Times New Roman" pitchFamily="18" charset="0"/>
                <a:cs typeface="Times New Roman" pitchFamily="18" charset="0"/>
              </a:rPr>
              <a:t>призводить до того, що замість єдиного ринку складається мережа частково відокремлених один від одного, але взаємопов’язаних між собою ринків. При цьому існує розмаїття </a:t>
            </a:r>
            <a:r>
              <a:rPr lang="uk-UA" sz="5500" dirty="0" smtClean="0">
                <a:latin typeface="Times New Roman" pitchFamily="18" charset="0"/>
                <a:cs typeface="Times New Roman" pitchFamily="18" charset="0"/>
              </a:rPr>
              <a:t>цін, витрат </a:t>
            </a:r>
            <a:r>
              <a:rPr lang="uk-UA" sz="5500" dirty="0">
                <a:latin typeface="Times New Roman" pitchFamily="18" charset="0"/>
                <a:cs typeface="Times New Roman" pitchFamily="18" charset="0"/>
              </a:rPr>
              <a:t>на виробництво, обсягів випуску певних товарів. </a:t>
            </a:r>
            <a:endParaRPr lang="uk-UA" sz="55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uk-UA" sz="5500" dirty="0" smtClean="0">
                <a:latin typeface="Times New Roman" pitchFamily="18" charset="0"/>
                <a:cs typeface="Times New Roman" pitchFamily="18" charset="0"/>
              </a:rPr>
              <a:t>             Така </a:t>
            </a:r>
            <a:r>
              <a:rPr lang="uk-UA" sz="5500" dirty="0">
                <a:latin typeface="Times New Roman" pitchFamily="18" charset="0"/>
                <a:cs typeface="Times New Roman" pitchFamily="18" charset="0"/>
              </a:rPr>
              <a:t>диференціація спричиняє певну монополістичну поведінку.</a:t>
            </a:r>
            <a:br>
              <a:rPr lang="uk-UA" sz="5500" dirty="0">
                <a:latin typeface="Times New Roman" pitchFamily="18" charset="0"/>
                <a:cs typeface="Times New Roman" pitchFamily="18" charset="0"/>
              </a:rPr>
            </a:br>
            <a:r>
              <a:rPr lang="uk-UA" sz="5500" dirty="0">
                <a:latin typeface="Times New Roman" pitchFamily="18" charset="0"/>
                <a:cs typeface="Times New Roman" pitchFamily="18" charset="0"/>
              </a:rPr>
              <a:t>Найбільш поширеними ринками монополістичної конкуренції є ринки одягу, взуття, безалкогольних напоїв, </a:t>
            </a:r>
            <a:r>
              <a:rPr lang="uk-UA" sz="5500" dirty="0" smtClean="0">
                <a:latin typeface="Times New Roman" pitchFamily="18" charset="0"/>
                <a:cs typeface="Times New Roman" pitchFamily="18" charset="0"/>
              </a:rPr>
              <a:t>парфумів, сільгосппродукції</a:t>
            </a:r>
            <a:r>
              <a:rPr lang="uk-UA" sz="5500" dirty="0">
                <a:latin typeface="Times New Roman" pitchFamily="18" charset="0"/>
                <a:cs typeface="Times New Roman" pitchFamily="18" charset="0"/>
              </a:rPr>
              <a:t>, послуг підприємств громадського харчування, шоу-бізнесу тощо. Учасниками монополістичної </a:t>
            </a:r>
            <a:r>
              <a:rPr lang="uk-UA" sz="5500" dirty="0" smtClean="0">
                <a:latin typeface="Times New Roman" pitchFamily="18" charset="0"/>
                <a:cs typeface="Times New Roman" pitchFamily="18" charset="0"/>
              </a:rPr>
              <a:t>конкуренції можуть </a:t>
            </a:r>
            <a:r>
              <a:rPr lang="uk-UA" sz="5500" dirty="0">
                <a:latin typeface="Times New Roman" pitchFamily="18" charset="0"/>
                <a:cs typeface="Times New Roman" pitchFamily="18" charset="0"/>
              </a:rPr>
              <a:t>бути, як великі, так і середні та малі підприємства.</a:t>
            </a:r>
            <a:r>
              <a:rPr lang="uk-UA" sz="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/>
              <a:t/>
            </a:r>
            <a:br>
              <a:rPr lang="uk-UA" dirty="0"/>
            </a:b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52800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308</Words>
  <Application>Microsoft Office PowerPoint</Application>
  <PresentationFormat>Екран (4:3)</PresentationFormat>
  <Paragraphs>11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6</vt:i4>
      </vt:variant>
    </vt:vector>
  </HeadingPairs>
  <TitlesOfParts>
    <vt:vector size="7" baseType="lpstr">
      <vt:lpstr>Тема Office</vt:lpstr>
      <vt:lpstr>3. Олігопольний ринок та ринок монополістичної конкуренції: сутність та основні риси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 Олігопольний ринок та ринок монополістичної конкуренції: сутність та основні риси</dc:title>
  <dc:creator>RePack by Diakov</dc:creator>
  <cp:lastModifiedBy>RePack by Diakov</cp:lastModifiedBy>
  <cp:revision>4</cp:revision>
  <dcterms:created xsi:type="dcterms:W3CDTF">2020-11-15T19:09:54Z</dcterms:created>
  <dcterms:modified xsi:type="dcterms:W3CDTF">2020-11-15T21:32:30Z</dcterms:modified>
</cp:coreProperties>
</file>