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2" d="100"/>
          <a:sy n="112" d="100"/>
        </p:scale>
        <p:origin x="55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0DCD690-9E20-4A6B-8B63-BEF891BD3E96}" type="datetimeFigureOut">
              <a:rPr lang="en-AU" smtClean="0"/>
              <a:t>28/09/2022</a:t>
            </a:fld>
            <a:endParaRPr lang="en-AU"/>
          </a:p>
        </p:txBody>
      </p:sp>
      <p:sp>
        <p:nvSpPr>
          <p:cNvPr id="5" name="Footer Placeholder 4"/>
          <p:cNvSpPr>
            <a:spLocks noGrp="1"/>
          </p:cNvSpPr>
          <p:nvPr>
            <p:ph type="ftr" sz="quarter" idx="11"/>
          </p:nvPr>
        </p:nvSpPr>
        <p:spPr>
          <a:xfrm>
            <a:off x="1371600" y="4323845"/>
            <a:ext cx="6400800" cy="365125"/>
          </a:xfrm>
        </p:spPr>
        <p:txBody>
          <a:bodyPr/>
          <a:lstStyle/>
          <a:p>
            <a:endParaRPr lang="en-AU"/>
          </a:p>
        </p:txBody>
      </p:sp>
      <p:sp>
        <p:nvSpPr>
          <p:cNvPr id="6" name="Slide Number Placeholder 5"/>
          <p:cNvSpPr>
            <a:spLocks noGrp="1"/>
          </p:cNvSpPr>
          <p:nvPr>
            <p:ph type="sldNum" sz="quarter" idx="12"/>
          </p:nvPr>
        </p:nvSpPr>
        <p:spPr>
          <a:xfrm>
            <a:off x="8077200" y="1430866"/>
            <a:ext cx="2743200" cy="365125"/>
          </a:xfrm>
        </p:spPr>
        <p:txBody>
          <a:bodyPr/>
          <a:lstStyle/>
          <a:p>
            <a:fld id="{436F579B-E95C-458E-A950-C305D15CBC12}" type="slidenum">
              <a:rPr lang="en-AU" smtClean="0"/>
              <a:t>‹#›</a:t>
            </a:fld>
            <a:endParaRPr lang="en-AU"/>
          </a:p>
        </p:txBody>
      </p:sp>
    </p:spTree>
    <p:extLst>
      <p:ext uri="{BB962C8B-B14F-4D97-AF65-F5344CB8AC3E}">
        <p14:creationId xmlns:p14="http://schemas.microsoft.com/office/powerpoint/2010/main" val="3304672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DCD690-9E20-4A6B-8B63-BEF891BD3E96}" type="datetimeFigureOut">
              <a:rPr lang="en-AU" smtClean="0"/>
              <a:t>28/09/2022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36F579B-E95C-458E-A950-C305D15CBC12}" type="slidenum">
              <a:rPr lang="en-AU" smtClean="0"/>
              <a:t>‹#›</a:t>
            </a:fld>
            <a:endParaRPr lang="en-AU"/>
          </a:p>
        </p:txBody>
      </p:sp>
    </p:spTree>
    <p:extLst>
      <p:ext uri="{BB962C8B-B14F-4D97-AF65-F5344CB8AC3E}">
        <p14:creationId xmlns:p14="http://schemas.microsoft.com/office/powerpoint/2010/main" val="193757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0DCD690-9E20-4A6B-8B63-BEF891BD3E96}" type="datetimeFigureOut">
              <a:rPr lang="en-AU" smtClean="0"/>
              <a:t>28/09/2022</a:t>
            </a:fld>
            <a:endParaRPr lang="en-AU"/>
          </a:p>
        </p:txBody>
      </p:sp>
      <p:sp>
        <p:nvSpPr>
          <p:cNvPr id="6" name="Footer Placeholder 5"/>
          <p:cNvSpPr>
            <a:spLocks noGrp="1"/>
          </p:cNvSpPr>
          <p:nvPr>
            <p:ph type="ftr" sz="quarter" idx="11"/>
          </p:nvPr>
        </p:nvSpPr>
        <p:spPr>
          <a:xfrm>
            <a:off x="685800" y="379941"/>
            <a:ext cx="6991492" cy="365125"/>
          </a:xfrm>
        </p:spPr>
        <p:txBody>
          <a:bodyPr/>
          <a:lstStyle/>
          <a:p>
            <a:endParaRPr lang="en-AU"/>
          </a:p>
        </p:txBody>
      </p:sp>
      <p:sp>
        <p:nvSpPr>
          <p:cNvPr id="7" name="Slide Number Placeholder 6"/>
          <p:cNvSpPr>
            <a:spLocks noGrp="1"/>
          </p:cNvSpPr>
          <p:nvPr>
            <p:ph type="sldNum" sz="quarter" idx="12"/>
          </p:nvPr>
        </p:nvSpPr>
        <p:spPr>
          <a:xfrm>
            <a:off x="10862452" y="381000"/>
            <a:ext cx="643748" cy="365125"/>
          </a:xfrm>
        </p:spPr>
        <p:txBody>
          <a:bodyPr/>
          <a:lstStyle/>
          <a:p>
            <a:fld id="{436F579B-E95C-458E-A950-C305D15CBC12}" type="slidenum">
              <a:rPr lang="en-AU" smtClean="0"/>
              <a:t>‹#›</a:t>
            </a:fld>
            <a:endParaRPr lang="en-AU"/>
          </a:p>
        </p:txBody>
      </p:sp>
    </p:spTree>
    <p:extLst>
      <p:ext uri="{BB962C8B-B14F-4D97-AF65-F5344CB8AC3E}">
        <p14:creationId xmlns:p14="http://schemas.microsoft.com/office/powerpoint/2010/main" val="3789044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0DCD690-9E20-4A6B-8B63-BEF891BD3E96}" type="datetimeFigureOut">
              <a:rPr lang="en-AU" smtClean="0"/>
              <a:t>28/09/2022</a:t>
            </a:fld>
            <a:endParaRPr lang="en-AU"/>
          </a:p>
        </p:txBody>
      </p:sp>
      <p:sp>
        <p:nvSpPr>
          <p:cNvPr id="6" name="Footer Placeholder 5"/>
          <p:cNvSpPr>
            <a:spLocks noGrp="1"/>
          </p:cNvSpPr>
          <p:nvPr>
            <p:ph type="ftr" sz="quarter" idx="11"/>
          </p:nvPr>
        </p:nvSpPr>
        <p:spPr>
          <a:xfrm>
            <a:off x="685800" y="379941"/>
            <a:ext cx="6991492" cy="365125"/>
          </a:xfrm>
        </p:spPr>
        <p:txBody>
          <a:bodyPr/>
          <a:lstStyle/>
          <a:p>
            <a:endParaRPr lang="en-AU"/>
          </a:p>
        </p:txBody>
      </p:sp>
      <p:sp>
        <p:nvSpPr>
          <p:cNvPr id="7" name="Slide Number Placeholder 6"/>
          <p:cNvSpPr>
            <a:spLocks noGrp="1"/>
          </p:cNvSpPr>
          <p:nvPr>
            <p:ph type="sldNum" sz="quarter" idx="12"/>
          </p:nvPr>
        </p:nvSpPr>
        <p:spPr>
          <a:xfrm>
            <a:off x="10862452" y="381000"/>
            <a:ext cx="643748" cy="365125"/>
          </a:xfrm>
        </p:spPr>
        <p:txBody>
          <a:bodyPr/>
          <a:lstStyle/>
          <a:p>
            <a:fld id="{436F579B-E95C-458E-A950-C305D15CBC12}" type="slidenum">
              <a:rPr lang="en-AU" smtClean="0"/>
              <a:t>‹#›</a:t>
            </a:fld>
            <a:endParaRPr lang="en-A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56081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0DCD690-9E20-4A6B-8B63-BEF891BD3E96}" type="datetimeFigureOut">
              <a:rPr lang="en-AU" smtClean="0"/>
              <a:t>28/09/2022</a:t>
            </a:fld>
            <a:endParaRPr lang="en-AU"/>
          </a:p>
        </p:txBody>
      </p:sp>
      <p:sp>
        <p:nvSpPr>
          <p:cNvPr id="6" name="Footer Placeholder 5"/>
          <p:cNvSpPr>
            <a:spLocks noGrp="1"/>
          </p:cNvSpPr>
          <p:nvPr>
            <p:ph type="ftr" sz="quarter" idx="11"/>
          </p:nvPr>
        </p:nvSpPr>
        <p:spPr>
          <a:xfrm>
            <a:off x="685800" y="378883"/>
            <a:ext cx="6991492" cy="365125"/>
          </a:xfrm>
        </p:spPr>
        <p:txBody>
          <a:bodyPr/>
          <a:lstStyle/>
          <a:p>
            <a:endParaRPr lang="en-AU"/>
          </a:p>
        </p:txBody>
      </p:sp>
      <p:sp>
        <p:nvSpPr>
          <p:cNvPr id="7" name="Slide Number Placeholder 6"/>
          <p:cNvSpPr>
            <a:spLocks noGrp="1"/>
          </p:cNvSpPr>
          <p:nvPr>
            <p:ph type="sldNum" sz="quarter" idx="12"/>
          </p:nvPr>
        </p:nvSpPr>
        <p:spPr>
          <a:xfrm>
            <a:off x="10862452" y="381000"/>
            <a:ext cx="643748" cy="365125"/>
          </a:xfrm>
        </p:spPr>
        <p:txBody>
          <a:bodyPr/>
          <a:lstStyle/>
          <a:p>
            <a:fld id="{436F579B-E95C-458E-A950-C305D15CBC12}" type="slidenum">
              <a:rPr lang="en-AU" smtClean="0"/>
              <a:t>‹#›</a:t>
            </a:fld>
            <a:endParaRPr lang="en-AU"/>
          </a:p>
        </p:txBody>
      </p:sp>
    </p:spTree>
    <p:extLst>
      <p:ext uri="{BB962C8B-B14F-4D97-AF65-F5344CB8AC3E}">
        <p14:creationId xmlns:p14="http://schemas.microsoft.com/office/powerpoint/2010/main" val="1926051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0DCD690-9E20-4A6B-8B63-BEF891BD3E96}" type="datetimeFigureOut">
              <a:rPr lang="en-AU" smtClean="0"/>
              <a:t>28/09/2022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36F579B-E95C-458E-A950-C305D15CBC12}" type="slidenum">
              <a:rPr lang="en-AU" smtClean="0"/>
              <a:t>‹#›</a:t>
            </a:fld>
            <a:endParaRPr lang="en-AU"/>
          </a:p>
        </p:txBody>
      </p:sp>
    </p:spTree>
    <p:extLst>
      <p:ext uri="{BB962C8B-B14F-4D97-AF65-F5344CB8AC3E}">
        <p14:creationId xmlns:p14="http://schemas.microsoft.com/office/powerpoint/2010/main" val="1709939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0DCD690-9E20-4A6B-8B63-BEF891BD3E96}" type="datetimeFigureOut">
              <a:rPr lang="en-AU" smtClean="0"/>
              <a:t>28/09/2022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36F579B-E95C-458E-A950-C305D15CBC12}" type="slidenum">
              <a:rPr lang="en-AU" smtClean="0"/>
              <a:t>‹#›</a:t>
            </a:fld>
            <a:endParaRPr lang="en-AU"/>
          </a:p>
        </p:txBody>
      </p:sp>
    </p:spTree>
    <p:extLst>
      <p:ext uri="{BB962C8B-B14F-4D97-AF65-F5344CB8AC3E}">
        <p14:creationId xmlns:p14="http://schemas.microsoft.com/office/powerpoint/2010/main" val="1448547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CD690-9E20-4A6B-8B63-BEF891BD3E96}" type="datetimeFigureOut">
              <a:rPr lang="en-AU" smtClean="0"/>
              <a:t>28/09/2022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6F579B-E95C-458E-A950-C305D15CBC12}" type="slidenum">
              <a:rPr lang="en-AU" smtClean="0"/>
              <a:t>‹#›</a:t>
            </a:fld>
            <a:endParaRPr lang="en-AU"/>
          </a:p>
        </p:txBody>
      </p:sp>
    </p:spTree>
    <p:extLst>
      <p:ext uri="{BB962C8B-B14F-4D97-AF65-F5344CB8AC3E}">
        <p14:creationId xmlns:p14="http://schemas.microsoft.com/office/powerpoint/2010/main" val="4134185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0DCD690-9E20-4A6B-8B63-BEF891BD3E96}" type="datetimeFigureOut">
              <a:rPr lang="en-AU" smtClean="0"/>
              <a:t>28/09/2022</a:t>
            </a:fld>
            <a:endParaRPr lang="en-AU"/>
          </a:p>
        </p:txBody>
      </p:sp>
      <p:sp>
        <p:nvSpPr>
          <p:cNvPr id="5" name="Footer Placeholder 4"/>
          <p:cNvSpPr>
            <a:spLocks noGrp="1"/>
          </p:cNvSpPr>
          <p:nvPr>
            <p:ph type="ftr" sz="quarter" idx="11"/>
          </p:nvPr>
        </p:nvSpPr>
        <p:spPr>
          <a:xfrm>
            <a:off x="685800" y="381000"/>
            <a:ext cx="6991492" cy="365125"/>
          </a:xfrm>
        </p:spPr>
        <p:txBody>
          <a:bodyPr/>
          <a:lstStyle/>
          <a:p>
            <a:endParaRPr lang="en-AU"/>
          </a:p>
        </p:txBody>
      </p:sp>
      <p:sp>
        <p:nvSpPr>
          <p:cNvPr id="6" name="Slide Number Placeholder 5"/>
          <p:cNvSpPr>
            <a:spLocks noGrp="1"/>
          </p:cNvSpPr>
          <p:nvPr>
            <p:ph type="sldNum" sz="quarter" idx="12"/>
          </p:nvPr>
        </p:nvSpPr>
        <p:spPr>
          <a:xfrm>
            <a:off x="10862452" y="381000"/>
            <a:ext cx="643748" cy="365125"/>
          </a:xfrm>
        </p:spPr>
        <p:txBody>
          <a:bodyPr/>
          <a:lstStyle/>
          <a:p>
            <a:fld id="{436F579B-E95C-458E-A950-C305D15CBC12}" type="slidenum">
              <a:rPr lang="en-AU" smtClean="0"/>
              <a:t>‹#›</a:t>
            </a:fld>
            <a:endParaRPr lang="en-AU"/>
          </a:p>
        </p:txBody>
      </p:sp>
    </p:spTree>
    <p:extLst>
      <p:ext uri="{BB962C8B-B14F-4D97-AF65-F5344CB8AC3E}">
        <p14:creationId xmlns:p14="http://schemas.microsoft.com/office/powerpoint/2010/main" val="26984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CD690-9E20-4A6B-8B63-BEF891BD3E96}" type="datetimeFigureOut">
              <a:rPr lang="en-AU" smtClean="0"/>
              <a:t>28/09/2022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36F579B-E95C-458E-A950-C305D15CBC12}" type="slidenum">
              <a:rPr lang="en-AU" smtClean="0"/>
              <a:t>‹#›</a:t>
            </a:fld>
            <a:endParaRPr lang="en-AU"/>
          </a:p>
        </p:txBody>
      </p:sp>
    </p:spTree>
    <p:extLst>
      <p:ext uri="{BB962C8B-B14F-4D97-AF65-F5344CB8AC3E}">
        <p14:creationId xmlns:p14="http://schemas.microsoft.com/office/powerpoint/2010/main" val="360339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0DCD690-9E20-4A6B-8B63-BEF891BD3E96}" type="datetimeFigureOut">
              <a:rPr lang="en-AU" smtClean="0"/>
              <a:t>28/09/2022</a:t>
            </a:fld>
            <a:endParaRPr lang="en-AU"/>
          </a:p>
        </p:txBody>
      </p:sp>
      <p:sp>
        <p:nvSpPr>
          <p:cNvPr id="5" name="Footer Placeholder 4"/>
          <p:cNvSpPr>
            <a:spLocks noGrp="1"/>
          </p:cNvSpPr>
          <p:nvPr>
            <p:ph type="ftr" sz="quarter" idx="11"/>
          </p:nvPr>
        </p:nvSpPr>
        <p:spPr>
          <a:xfrm>
            <a:off x="685800" y="381001"/>
            <a:ext cx="6991492" cy="364065"/>
          </a:xfrm>
        </p:spPr>
        <p:txBody>
          <a:bodyPr/>
          <a:lstStyle/>
          <a:p>
            <a:endParaRPr lang="en-AU"/>
          </a:p>
        </p:txBody>
      </p:sp>
      <p:sp>
        <p:nvSpPr>
          <p:cNvPr id="6" name="Slide Number Placeholder 5"/>
          <p:cNvSpPr>
            <a:spLocks noGrp="1"/>
          </p:cNvSpPr>
          <p:nvPr>
            <p:ph type="sldNum" sz="quarter" idx="12"/>
          </p:nvPr>
        </p:nvSpPr>
        <p:spPr>
          <a:xfrm>
            <a:off x="10862452" y="381000"/>
            <a:ext cx="643748" cy="365125"/>
          </a:xfrm>
        </p:spPr>
        <p:txBody>
          <a:bodyPr/>
          <a:lstStyle/>
          <a:p>
            <a:fld id="{436F579B-E95C-458E-A950-C305D15CBC12}" type="slidenum">
              <a:rPr lang="en-AU" smtClean="0"/>
              <a:t>‹#›</a:t>
            </a:fld>
            <a:endParaRPr lang="en-AU"/>
          </a:p>
        </p:txBody>
      </p:sp>
    </p:spTree>
    <p:extLst>
      <p:ext uri="{BB962C8B-B14F-4D97-AF65-F5344CB8AC3E}">
        <p14:creationId xmlns:p14="http://schemas.microsoft.com/office/powerpoint/2010/main" val="348290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DCD690-9E20-4A6B-8B63-BEF891BD3E96}" type="datetimeFigureOut">
              <a:rPr lang="en-AU" smtClean="0"/>
              <a:t>28/09/2022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36F579B-E95C-458E-A950-C305D15CBC12}" type="slidenum">
              <a:rPr lang="en-AU" smtClean="0"/>
              <a:t>‹#›</a:t>
            </a:fld>
            <a:endParaRPr lang="en-AU"/>
          </a:p>
        </p:txBody>
      </p:sp>
    </p:spTree>
    <p:extLst>
      <p:ext uri="{BB962C8B-B14F-4D97-AF65-F5344CB8AC3E}">
        <p14:creationId xmlns:p14="http://schemas.microsoft.com/office/powerpoint/2010/main" val="2978195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DCD690-9E20-4A6B-8B63-BEF891BD3E96}" type="datetimeFigureOut">
              <a:rPr lang="en-AU" smtClean="0"/>
              <a:t>28/09/2022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36F579B-E95C-458E-A950-C305D15CBC12}" type="slidenum">
              <a:rPr lang="en-AU" smtClean="0"/>
              <a:t>‹#›</a:t>
            </a:fld>
            <a:endParaRPr lang="en-AU"/>
          </a:p>
        </p:txBody>
      </p:sp>
    </p:spTree>
    <p:extLst>
      <p:ext uri="{BB962C8B-B14F-4D97-AF65-F5344CB8AC3E}">
        <p14:creationId xmlns:p14="http://schemas.microsoft.com/office/powerpoint/2010/main" val="2851660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DCD690-9E20-4A6B-8B63-BEF891BD3E96}" type="datetimeFigureOut">
              <a:rPr lang="en-AU" smtClean="0"/>
              <a:t>28/09/2022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36F579B-E95C-458E-A950-C305D15CBC12}" type="slidenum">
              <a:rPr lang="en-AU" smtClean="0"/>
              <a:t>‹#›</a:t>
            </a:fld>
            <a:endParaRPr lang="en-AU"/>
          </a:p>
        </p:txBody>
      </p:sp>
    </p:spTree>
    <p:extLst>
      <p:ext uri="{BB962C8B-B14F-4D97-AF65-F5344CB8AC3E}">
        <p14:creationId xmlns:p14="http://schemas.microsoft.com/office/powerpoint/2010/main" val="320587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CD690-9E20-4A6B-8B63-BEF891BD3E96}" type="datetimeFigureOut">
              <a:rPr lang="en-AU" smtClean="0"/>
              <a:t>28/09/2022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36F579B-E95C-458E-A950-C305D15CBC12}" type="slidenum">
              <a:rPr lang="en-AU" smtClean="0"/>
              <a:t>‹#›</a:t>
            </a:fld>
            <a:endParaRPr lang="en-AU"/>
          </a:p>
        </p:txBody>
      </p:sp>
    </p:spTree>
    <p:extLst>
      <p:ext uri="{BB962C8B-B14F-4D97-AF65-F5344CB8AC3E}">
        <p14:creationId xmlns:p14="http://schemas.microsoft.com/office/powerpoint/2010/main" val="4190750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DCD690-9E20-4A6B-8B63-BEF891BD3E96}" type="datetimeFigureOut">
              <a:rPr lang="en-AU" smtClean="0"/>
              <a:t>28/09/2022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36F579B-E95C-458E-A950-C305D15CBC12}" type="slidenum">
              <a:rPr lang="en-AU" smtClean="0"/>
              <a:t>‹#›</a:t>
            </a:fld>
            <a:endParaRPr lang="en-AU"/>
          </a:p>
        </p:txBody>
      </p:sp>
    </p:spTree>
    <p:extLst>
      <p:ext uri="{BB962C8B-B14F-4D97-AF65-F5344CB8AC3E}">
        <p14:creationId xmlns:p14="http://schemas.microsoft.com/office/powerpoint/2010/main" val="2572522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DCD690-9E20-4A6B-8B63-BEF891BD3E96}" type="datetimeFigureOut">
              <a:rPr lang="en-AU" smtClean="0"/>
              <a:t>28/09/2022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36F579B-E95C-458E-A950-C305D15CBC12}" type="slidenum">
              <a:rPr lang="en-AU" smtClean="0"/>
              <a:t>‹#›</a:t>
            </a:fld>
            <a:endParaRPr lang="en-AU"/>
          </a:p>
        </p:txBody>
      </p:sp>
    </p:spTree>
    <p:extLst>
      <p:ext uri="{BB962C8B-B14F-4D97-AF65-F5344CB8AC3E}">
        <p14:creationId xmlns:p14="http://schemas.microsoft.com/office/powerpoint/2010/main" val="1498682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0DCD690-9E20-4A6B-8B63-BEF891BD3E96}" type="datetimeFigureOut">
              <a:rPr lang="en-AU" smtClean="0"/>
              <a:t>28/09/2022</a:t>
            </a:fld>
            <a:endParaRPr lang="en-A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36F579B-E95C-458E-A950-C305D15CBC12}" type="slidenum">
              <a:rPr lang="en-AU" smtClean="0"/>
              <a:t>‹#›</a:t>
            </a:fld>
            <a:endParaRPr lang="en-AU"/>
          </a:p>
        </p:txBody>
      </p:sp>
    </p:spTree>
    <p:extLst>
      <p:ext uri="{BB962C8B-B14F-4D97-AF65-F5344CB8AC3E}">
        <p14:creationId xmlns:p14="http://schemas.microsoft.com/office/powerpoint/2010/main" val="2233398086"/>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unalib.ks.ua/files/punkt-eu/Image/portugal/fin_inna/kalakukko.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1F55CE-1C94-8D3B-8C58-349982DEAD53}"/>
              </a:ext>
            </a:extLst>
          </p:cNvPr>
          <p:cNvSpPr>
            <a:spLocks noGrp="1"/>
          </p:cNvSpPr>
          <p:nvPr>
            <p:ph type="ctrTitle"/>
          </p:nvPr>
        </p:nvSpPr>
        <p:spPr>
          <a:xfrm>
            <a:off x="1775637" y="1516326"/>
            <a:ext cx="8952614" cy="2300762"/>
          </a:xfrm>
        </p:spPr>
        <p:txBody>
          <a:bodyPr/>
          <a:lstStyle/>
          <a:p>
            <a:r>
              <a:rPr lang="en-AU" sz="2400" b="1" dirty="0" err="1">
                <a:effectLst/>
                <a:latin typeface="Times New Roman" panose="02020603050405020304" pitchFamily="18" charset="0"/>
                <a:ea typeface="Calibri" panose="020F0502020204030204" pitchFamily="34" charset="0"/>
                <a:cs typeface="Times New Roman" panose="02020603050405020304" pitchFamily="18" charset="0"/>
              </a:rPr>
              <a:t>Особливості</a:t>
            </a:r>
            <a:r>
              <a:rPr lang="en-AU"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effectLst/>
                <a:latin typeface="Times New Roman" panose="02020603050405020304" pitchFamily="18" charset="0"/>
                <a:ea typeface="Calibri" panose="020F0502020204030204" pitchFamily="34" charset="0"/>
                <a:cs typeface="Times New Roman" panose="02020603050405020304" pitchFamily="18" charset="0"/>
              </a:rPr>
              <a:t>харчування</a:t>
            </a:r>
            <a:r>
              <a:rPr lang="en-AU"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effectLst/>
                <a:latin typeface="Times New Roman" panose="02020603050405020304" pitchFamily="18" charset="0"/>
                <a:ea typeface="Calibri" panose="020F0502020204030204" pitchFamily="34" charset="0"/>
                <a:cs typeface="Times New Roman" panose="02020603050405020304" pitchFamily="18" charset="0"/>
              </a:rPr>
              <a:t>населення</a:t>
            </a:r>
            <a:r>
              <a:rPr lang="en-AU"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400" b="1" dirty="0">
                <a:effectLst/>
                <a:latin typeface="Times New Roman" panose="02020603050405020304" pitchFamily="18" charset="0"/>
                <a:ea typeface="Calibri" panose="020F0502020204030204" pitchFamily="34" charset="0"/>
                <a:cs typeface="Times New Roman" panose="02020603050405020304" pitchFamily="18" charset="0"/>
              </a:rPr>
              <a:t>Фінлянції</a:t>
            </a:r>
            <a:r>
              <a:rPr lang="en-AU" sz="1800" dirty="0">
                <a:effectLst/>
                <a:latin typeface="Calibri" panose="020F0502020204030204" pitchFamily="34" charset="0"/>
                <a:ea typeface="Calibri" panose="020F0502020204030204" pitchFamily="34" charset="0"/>
                <a:cs typeface="Times New Roman" panose="02020603050405020304" pitchFamily="18" charset="0"/>
              </a:rPr>
              <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dirty="0"/>
          </a:p>
        </p:txBody>
      </p:sp>
    </p:spTree>
    <p:extLst>
      <p:ext uri="{BB962C8B-B14F-4D97-AF65-F5344CB8AC3E}">
        <p14:creationId xmlns:p14="http://schemas.microsoft.com/office/powerpoint/2010/main" val="337654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9DA4FEDD-DD91-59F7-B8F9-14E70316002F}"/>
              </a:ext>
            </a:extLst>
          </p:cNvPr>
          <p:cNvSpPr>
            <a:spLocks noGrp="1"/>
          </p:cNvSpPr>
          <p:nvPr>
            <p:ph type="body" sz="half" idx="2"/>
          </p:nvPr>
        </p:nvSpPr>
        <p:spPr>
          <a:xfrm>
            <a:off x="419986" y="1679945"/>
            <a:ext cx="4114800" cy="3815726"/>
          </a:xfrm>
        </p:spPr>
        <p:txBody>
          <a:bodyPr>
            <a:normAutofit fontScale="92500" lnSpcReduction="10000"/>
          </a:bodyPr>
          <a:lstStyle/>
          <a:p>
            <a:r>
              <a:rPr lang="uk-UA" b="0" i="0" dirty="0">
                <a:effectLst/>
                <a:latin typeface="OldStandard"/>
              </a:rPr>
              <a:t>Історія фінської кухні сягає своїм корінням в глибоку старовину. Ще в кам'яному віці, коли не було поділу на мисливців і рибалок, люди навчилися готувати особливі страви, поєднуючи здавалося б не поєднувані продукти: змішували разом м'ясо і рибу. І ці традиції, які дожили до сьогоднішніх днів, свідчать про те, що фінська кухня дуже давня.</a:t>
            </a:r>
            <a:r>
              <a:rPr lang="uk-UA" dirty="0"/>
              <a:t/>
            </a:r>
            <a:br>
              <a:rPr lang="uk-UA" dirty="0"/>
            </a:br>
            <a:r>
              <a:rPr lang="uk-UA" b="0" i="0" dirty="0">
                <a:effectLst/>
                <a:latin typeface="OldStandard"/>
              </a:rPr>
              <a:t>Мандрівники, повертаючись з Фінляндії, у своїх нотатках писали, що хоча фіни народ дуже гостинний, вони ніколи не пропонували гарячих страв. На столі у них були тільки швидкі закуски, зазвичай це відварна риба, хліб, молоко, тобто продукти, вже готові до вживання. Але це зовсім не означає, що фіни не вміють готувати супів. Це пов'язано з тим, що в фінських сім'ях суп традиційно готувався тільки у свята.</a:t>
            </a:r>
            <a:endParaRPr lang="en-AU" dirty="0"/>
          </a:p>
        </p:txBody>
      </p:sp>
      <p:pic>
        <p:nvPicPr>
          <p:cNvPr id="1026" name="Picture 2">
            <a:extLst>
              <a:ext uri="{FF2B5EF4-FFF2-40B4-BE49-F238E27FC236}">
                <a16:creationId xmlns:a16="http://schemas.microsoft.com/office/drawing/2014/main" xmlns="" id="{D7515293-4A0D-15B0-8F7F-1F95E782BC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95863" y="1301219"/>
            <a:ext cx="6510337" cy="436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579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1365363-43C7-4D08-716F-BD5EF6497D8D}"/>
              </a:ext>
            </a:extLst>
          </p:cNvPr>
          <p:cNvSpPr>
            <a:spLocks noGrp="1"/>
          </p:cNvSpPr>
          <p:nvPr>
            <p:ph type="body" sz="half" idx="2"/>
          </p:nvPr>
        </p:nvSpPr>
        <p:spPr>
          <a:xfrm>
            <a:off x="7123814" y="1626784"/>
            <a:ext cx="4880343" cy="4635796"/>
          </a:xfrm>
        </p:spPr>
        <p:txBody>
          <a:bodyPr>
            <a:normAutofit/>
          </a:bodyPr>
          <a:lstStyle/>
          <a:p>
            <a:r>
              <a:rPr lang="uk-UA" b="0" i="0" dirty="0">
                <a:effectLst/>
                <a:latin typeface="OldStandard"/>
              </a:rPr>
              <a:t>Характерною рисою традиційної фінської кухні було активне використання риби (спочатку озерної, пізніше також і морський — лосося, оселедця і форелі), м'яса диких тварин (північного оленя і лося), лісових ягід і грибів.</a:t>
            </a:r>
            <a:r>
              <a:rPr lang="en-AU" b="0" i="0" dirty="0">
                <a:effectLst/>
                <a:latin typeface="OldStandard"/>
              </a:rPr>
              <a:t> </a:t>
            </a:r>
            <a:r>
              <a:rPr lang="uk-UA" dirty="0">
                <a:latin typeface="OldStandard"/>
              </a:rPr>
              <a:t>При </a:t>
            </a:r>
            <a:r>
              <a:rPr lang="uk-UA" b="0" i="0" dirty="0">
                <a:effectLst/>
                <a:latin typeface="OldStandard"/>
              </a:rPr>
              <a:t>цьому лісові ягоди, особливо брусниця і журавлина (у вигляді мочені ягоди, варення або желе) активно використовуються в якості соусу або гарніру для страв з м'яса і дичини; з моченою брусницею подають і одне з традиційних фінських страв — круп'яні ковбаски (з рисової й перлової крупи). Значне місце відводилося продуктам сільського господарства, з яких пекли хліб та інші борошняні вироби, готували каші та киселі. Широко використовувалася ячна крупа, яку попередньо замочували в кислому молоці.</a:t>
            </a:r>
            <a:endParaRPr lang="en-AU" dirty="0"/>
          </a:p>
        </p:txBody>
      </p:sp>
      <p:pic>
        <p:nvPicPr>
          <p:cNvPr id="4" name="Picture 3">
            <a:extLst>
              <a:ext uri="{FF2B5EF4-FFF2-40B4-BE49-F238E27FC236}">
                <a16:creationId xmlns:a16="http://schemas.microsoft.com/office/drawing/2014/main" xmlns="" id="{BB45EAA4-4C87-2272-2BA4-87804DE98F81}"/>
              </a:ext>
            </a:extLst>
          </p:cNvPr>
          <p:cNvPicPr>
            <a:picLocks noChangeAspect="1"/>
          </p:cNvPicPr>
          <p:nvPr/>
        </p:nvPicPr>
        <p:blipFill>
          <a:blip r:embed="rId2"/>
          <a:stretch>
            <a:fillRect/>
          </a:stretch>
        </p:blipFill>
        <p:spPr>
          <a:xfrm>
            <a:off x="708838" y="1833562"/>
            <a:ext cx="5269317" cy="3190875"/>
          </a:xfrm>
          <a:prstGeom prst="rect">
            <a:avLst/>
          </a:prstGeom>
        </p:spPr>
      </p:pic>
    </p:spTree>
    <p:extLst>
      <p:ext uri="{BB962C8B-B14F-4D97-AF65-F5344CB8AC3E}">
        <p14:creationId xmlns:p14="http://schemas.microsoft.com/office/powerpoint/2010/main" val="215316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0924746F-59CE-CBE1-4E5D-563447592FCA}"/>
              </a:ext>
            </a:extLst>
          </p:cNvPr>
          <p:cNvSpPr>
            <a:spLocks noGrp="1"/>
          </p:cNvSpPr>
          <p:nvPr>
            <p:ph type="body" idx="1"/>
          </p:nvPr>
        </p:nvSpPr>
        <p:spPr>
          <a:xfrm>
            <a:off x="917584" y="425303"/>
            <a:ext cx="5079991" cy="2582412"/>
          </a:xfrm>
        </p:spPr>
        <p:txBody>
          <a:bodyPr>
            <a:noAutofit/>
          </a:bodyPr>
          <a:lstStyle/>
          <a:p>
            <a:r>
              <a:rPr lang="uk-UA" sz="1800" b="0" i="0" dirty="0">
                <a:effectLst/>
                <a:latin typeface="OldStandard"/>
              </a:rPr>
              <a:t>Традиційним фінським супом є калакейтто (вуха). Супи в Фінляндії гарячі, наваристі. Найпоширеніший варіант - суп на рибному бульйоні.</a:t>
            </a:r>
            <a:r>
              <a:rPr lang="en-AU" sz="1800" b="0" i="0" dirty="0" err="1">
                <a:effectLst/>
                <a:latin typeface="OldStandard"/>
              </a:rPr>
              <a:t>Lohikeitto</a:t>
            </a:r>
            <a:r>
              <a:rPr lang="en-AU" sz="1800" b="0" i="0" dirty="0">
                <a:effectLst/>
                <a:latin typeface="OldStandard"/>
              </a:rPr>
              <a:t>  </a:t>
            </a:r>
            <a:r>
              <a:rPr lang="uk-UA" sz="1800" b="0" i="0" dirty="0">
                <a:effectLst/>
                <a:latin typeface="OldStandard"/>
              </a:rPr>
              <a:t>або </a:t>
            </a:r>
            <a:r>
              <a:rPr lang="en-AU" sz="1800" b="0" i="0" dirty="0" err="1">
                <a:effectLst/>
                <a:latin typeface="OldStandard"/>
              </a:rPr>
              <a:t>Kalakeitto</a:t>
            </a:r>
            <a:r>
              <a:rPr lang="en-AU" sz="1800" b="0" i="0" dirty="0">
                <a:effectLst/>
                <a:latin typeface="OldStandard"/>
              </a:rPr>
              <a:t>  - </a:t>
            </a:r>
            <a:r>
              <a:rPr lang="uk-UA" sz="1800" b="0" i="0" dirty="0">
                <a:effectLst/>
                <a:latin typeface="OldStandard"/>
              </a:rPr>
              <a:t>лососевий суп з картоплею і молоком. </a:t>
            </a:r>
            <a:r>
              <a:rPr lang="en-AU" sz="1800" b="0" i="0" dirty="0" err="1">
                <a:effectLst/>
                <a:latin typeface="OldStandard"/>
              </a:rPr>
              <a:t>Klimpisoppa</a:t>
            </a:r>
            <a:r>
              <a:rPr lang="en-AU" sz="1800" b="0" i="0" dirty="0">
                <a:effectLst/>
                <a:latin typeface="OldStandard"/>
              </a:rPr>
              <a:t>  - </a:t>
            </a:r>
            <a:r>
              <a:rPr lang="uk-UA" sz="1800" b="0" i="0" dirty="0">
                <a:effectLst/>
                <a:latin typeface="OldStandard"/>
              </a:rPr>
              <a:t>рибний суп з галушками. </a:t>
            </a:r>
            <a:r>
              <a:rPr lang="en-AU" sz="1800" b="0" i="0" dirty="0" err="1">
                <a:effectLst/>
                <a:latin typeface="OldStandard"/>
              </a:rPr>
              <a:t>Hernekeitto</a:t>
            </a:r>
            <a:r>
              <a:rPr lang="en-AU" sz="1800" b="0" i="0" dirty="0">
                <a:effectLst/>
                <a:latin typeface="OldStandard"/>
              </a:rPr>
              <a:t> - </a:t>
            </a:r>
            <a:r>
              <a:rPr lang="uk-UA" sz="1800" b="0" i="0" dirty="0">
                <a:effectLst/>
                <a:latin typeface="OldStandard"/>
              </a:rPr>
              <a:t>гороховий суп. </a:t>
            </a:r>
            <a:r>
              <a:rPr lang="en-AU" sz="1800" b="0" i="0" dirty="0" err="1">
                <a:effectLst/>
                <a:latin typeface="OldStandard"/>
              </a:rPr>
              <a:t>Valkosipuli-kurpitsasoppa</a:t>
            </a:r>
            <a:r>
              <a:rPr lang="en-AU" sz="1800" b="0" i="0" dirty="0">
                <a:effectLst/>
                <a:latin typeface="OldStandard"/>
              </a:rPr>
              <a:t>  - </a:t>
            </a:r>
            <a:r>
              <a:rPr lang="uk-UA" sz="1800" b="0" i="0" dirty="0">
                <a:effectLst/>
                <a:latin typeface="OldStandard"/>
              </a:rPr>
              <a:t>гарбузово-часниковий суп грінками. Це кращий засіб для профілактики застуд.</a:t>
            </a:r>
            <a:endParaRPr lang="en-AU" sz="1800" dirty="0"/>
          </a:p>
        </p:txBody>
      </p:sp>
      <p:pic>
        <p:nvPicPr>
          <p:cNvPr id="7" name="Content Placeholder 6">
            <a:extLst>
              <a:ext uri="{FF2B5EF4-FFF2-40B4-BE49-F238E27FC236}">
                <a16:creationId xmlns:a16="http://schemas.microsoft.com/office/drawing/2014/main" xmlns="" id="{3661510E-B4C4-7517-D5BE-2BE4DA66E5E1}"/>
              </a:ext>
            </a:extLst>
          </p:cNvPr>
          <p:cNvPicPr>
            <a:picLocks noGrp="1" noChangeAspect="1"/>
          </p:cNvPicPr>
          <p:nvPr>
            <p:ph sz="half" idx="2"/>
          </p:nvPr>
        </p:nvPicPr>
        <p:blipFill>
          <a:blip r:embed="rId2"/>
          <a:stretch>
            <a:fillRect/>
          </a:stretch>
        </p:blipFill>
        <p:spPr>
          <a:xfrm>
            <a:off x="1043528" y="3132138"/>
            <a:ext cx="4596319" cy="3086100"/>
          </a:xfrm>
          <a:prstGeom prst="rect">
            <a:avLst/>
          </a:prstGeom>
        </p:spPr>
      </p:pic>
      <p:sp>
        <p:nvSpPr>
          <p:cNvPr id="5" name="Text Placeholder 4">
            <a:extLst>
              <a:ext uri="{FF2B5EF4-FFF2-40B4-BE49-F238E27FC236}">
                <a16:creationId xmlns:a16="http://schemas.microsoft.com/office/drawing/2014/main" xmlns="" id="{4F6CF8E8-9A48-5BF4-2D2E-BB1DA7CA98C6}"/>
              </a:ext>
            </a:extLst>
          </p:cNvPr>
          <p:cNvSpPr>
            <a:spLocks noGrp="1"/>
          </p:cNvSpPr>
          <p:nvPr>
            <p:ph type="body" sz="quarter" idx="3"/>
          </p:nvPr>
        </p:nvSpPr>
        <p:spPr>
          <a:xfrm>
            <a:off x="6400800" y="425303"/>
            <a:ext cx="5105400" cy="2582412"/>
          </a:xfrm>
        </p:spPr>
        <p:txBody>
          <a:bodyPr>
            <a:noAutofit/>
          </a:bodyPr>
          <a:lstStyle/>
          <a:p>
            <a:r>
              <a:rPr lang="uk-UA" sz="1800" b="0" i="0" dirty="0">
                <a:effectLst/>
                <a:latin typeface="OldStandard"/>
              </a:rPr>
              <a:t>Традиційною другою стравою вважається калалаатікко (тушкована картопля з оселедцем); також у Фінляндії готували різноманітні каші, наприклад, каалівеллі — капустяну кашу, для приготування якої, крім капусти, використовується перлова крупа, горох, морква, бруква і молоко. Широку популярність отримало блюдо калакукко (фін. </a:t>
            </a:r>
            <a:r>
              <a:rPr lang="en-AU" sz="1800" b="0" i="0" dirty="0">
                <a:effectLst/>
                <a:latin typeface="OldStandard"/>
              </a:rPr>
              <a:t>Kalakukko) - </a:t>
            </a:r>
            <a:r>
              <a:rPr lang="uk-UA" sz="1800" b="0" i="0" dirty="0">
                <a:effectLst/>
                <a:latin typeface="OldStandard"/>
              </a:rPr>
              <a:t>пиріг з риби з салом, запечений в житньому тесті.</a:t>
            </a:r>
            <a:endParaRPr lang="en-AU" sz="1800" dirty="0"/>
          </a:p>
        </p:txBody>
      </p:sp>
      <p:pic>
        <p:nvPicPr>
          <p:cNvPr id="8" name="Content Placeholder 7">
            <a:extLst>
              <a:ext uri="{FF2B5EF4-FFF2-40B4-BE49-F238E27FC236}">
                <a16:creationId xmlns:a16="http://schemas.microsoft.com/office/drawing/2014/main" xmlns="" id="{FEF5C7B4-EBA9-9C8A-1607-3730E021018E}"/>
              </a:ext>
            </a:extLst>
          </p:cNvPr>
          <p:cNvPicPr>
            <a:picLocks noGrp="1" noChangeAspect="1"/>
          </p:cNvPicPr>
          <p:nvPr>
            <p:ph sz="quarter" idx="4"/>
          </p:nvPr>
        </p:nvPicPr>
        <p:blipFill>
          <a:blip r:embed="rId3"/>
          <a:stretch>
            <a:fillRect/>
          </a:stretch>
        </p:blipFill>
        <p:spPr>
          <a:xfrm>
            <a:off x="6552153" y="3132138"/>
            <a:ext cx="4596319" cy="3086100"/>
          </a:xfrm>
          <a:prstGeom prst="rect">
            <a:avLst/>
          </a:prstGeom>
        </p:spPr>
      </p:pic>
    </p:spTree>
    <p:extLst>
      <p:ext uri="{BB962C8B-B14F-4D97-AF65-F5344CB8AC3E}">
        <p14:creationId xmlns:p14="http://schemas.microsoft.com/office/powerpoint/2010/main" val="1437711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BDAA039-4908-3D23-9C9C-68D343EB6104}"/>
              </a:ext>
            </a:extLst>
          </p:cNvPr>
          <p:cNvSpPr>
            <a:spLocks noGrp="1"/>
          </p:cNvSpPr>
          <p:nvPr>
            <p:ph idx="1"/>
          </p:nvPr>
        </p:nvSpPr>
        <p:spPr>
          <a:xfrm>
            <a:off x="685800" y="1831607"/>
            <a:ext cx="10820400" cy="4024125"/>
          </a:xfrm>
        </p:spPr>
        <p:txBody>
          <a:bodyPr>
            <a:normAutofit/>
          </a:bodyPr>
          <a:lstStyle/>
          <a:p>
            <a:pPr marL="0" indent="0">
              <a:buNone/>
            </a:pPr>
            <a:r>
              <a:rPr lang="uk-UA" dirty="0"/>
              <a:t>Можна назвати три особливості фінської кухні, які дуже рідко спостерігаються в кухнях інших народів:</a:t>
            </a:r>
          </a:p>
          <a:p>
            <a:r>
              <a:rPr lang="uk-UA" dirty="0"/>
              <a:t>виготовлення страв, в яких поєднуються різні види м'яса (яловичина, свинина і баранина);</a:t>
            </a:r>
          </a:p>
          <a:p>
            <a:r>
              <a:rPr lang="uk-UA" dirty="0"/>
              <a:t>поєднання в стравах м'яса і риби;</a:t>
            </a:r>
          </a:p>
          <a:p>
            <a:r>
              <a:rPr lang="uk-UA" dirty="0"/>
              <a:t>використання при виготовленні деяких страв одночасно молока і риби.</a:t>
            </a:r>
          </a:p>
          <a:p>
            <a:r>
              <a:rPr lang="uk-UA" dirty="0"/>
              <a:t>З безалкогольних напоїв фіни найчастіше п'ють каву, з алкогольних — пиво.</a:t>
            </a:r>
            <a:endParaRPr lang="en-AU" dirty="0"/>
          </a:p>
        </p:txBody>
      </p:sp>
    </p:spTree>
    <p:extLst>
      <p:ext uri="{BB962C8B-B14F-4D97-AF65-F5344CB8AC3E}">
        <p14:creationId xmlns:p14="http://schemas.microsoft.com/office/powerpoint/2010/main" val="32147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75217C2-2855-C61A-5D8B-AE46AC27376C}"/>
              </a:ext>
            </a:extLst>
          </p:cNvPr>
          <p:cNvSpPr>
            <a:spLocks noChangeArrowheads="1"/>
          </p:cNvSpPr>
          <p:nvPr/>
        </p:nvSpPr>
        <p:spPr bwMode="auto">
          <a:xfrm>
            <a:off x="340242" y="844521"/>
            <a:ext cx="498667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err="1">
                <a:ln>
                  <a:noFill/>
                </a:ln>
                <a:effectLst/>
                <a:latin typeface="OldStandard"/>
              </a:rPr>
              <a:t>Фінські</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національні</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блюда</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рідко</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коли</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готують</a:t>
            </a:r>
            <a:r>
              <a:rPr kumimoji="0" lang="en-US" altLang="en-US" sz="1600" b="0" i="0" u="none" strike="noStrike" cap="none" normalizeH="0" baseline="0" dirty="0">
                <a:ln>
                  <a:noFill/>
                </a:ln>
                <a:effectLst/>
                <a:latin typeface="OldStandard"/>
              </a:rPr>
              <a:t> в </a:t>
            </a:r>
            <a:r>
              <a:rPr kumimoji="0" lang="en-US" altLang="en-US" sz="1600" b="0" i="0" u="none" strike="noStrike" cap="none" normalizeH="0" baseline="0" dirty="0" err="1">
                <a:ln>
                  <a:noFill/>
                </a:ln>
                <a:effectLst/>
                <a:latin typeface="OldStandard"/>
              </a:rPr>
              <a:t>інших</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країнах</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Здавалося</a:t>
            </a:r>
            <a:r>
              <a:rPr kumimoji="0" lang="en-US" altLang="en-US" sz="1600" b="0" i="0" u="none" strike="noStrike" cap="none" normalizeH="0" baseline="0" dirty="0">
                <a:ln>
                  <a:noFill/>
                </a:ln>
                <a:effectLst/>
                <a:latin typeface="OldStandard"/>
              </a:rPr>
              <a:t> б </a:t>
            </a:r>
            <a:r>
              <a:rPr kumimoji="0" lang="en-US" altLang="en-US" sz="1600" b="0" i="0" u="none" strike="noStrike" cap="none" normalizeH="0" baseline="0" dirty="0" err="1">
                <a:ln>
                  <a:noFill/>
                </a:ln>
                <a:effectLst/>
                <a:latin typeface="OldStandard"/>
              </a:rPr>
              <a:t>тому</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що</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фінської</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кухні</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нічого</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нам</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запропонувати</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Фіни</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ніколи</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не</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відрізнялися</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багатством</a:t>
            </a:r>
            <a:r>
              <a:rPr kumimoji="0" lang="en-US" altLang="en-US" sz="1600" b="0" i="0" u="none" strike="noStrike" cap="none" normalizeH="0" baseline="0" dirty="0">
                <a:ln>
                  <a:noFill/>
                </a:ln>
                <a:effectLst/>
                <a:latin typeface="OldStandard"/>
              </a:rPr>
              <a:t>, а </a:t>
            </a:r>
            <a:r>
              <a:rPr kumimoji="0" lang="en-US" altLang="en-US" sz="1600" b="0" i="0" u="none" strike="noStrike" cap="none" normalizeH="0" baseline="0" dirty="0" err="1">
                <a:ln>
                  <a:noFill/>
                </a:ln>
                <a:effectLst/>
                <a:latin typeface="OldStandard"/>
              </a:rPr>
              <a:t>за</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врожай</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завжди</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були</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змушені</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боротися</a:t>
            </a:r>
            <a:r>
              <a:rPr kumimoji="0" lang="en-US" altLang="en-US" sz="1600" b="0" i="0" u="none" strike="noStrike" cap="none" normalizeH="0" baseline="0" dirty="0">
                <a:ln>
                  <a:noFill/>
                </a:ln>
                <a:effectLst/>
                <a:latin typeface="OldStandard"/>
              </a:rPr>
              <a:t>. В </a:t>
            </a:r>
            <a:r>
              <a:rPr kumimoji="0" lang="en-US" altLang="en-US" sz="1600" b="0" i="0" u="none" strike="noStrike" cap="none" normalizeH="0" baseline="0" dirty="0" err="1">
                <a:ln>
                  <a:noFill/>
                </a:ln>
                <a:effectLst/>
                <a:latin typeface="OldStandard"/>
              </a:rPr>
              <a:t>їх</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важкому</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становищі</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виручають</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тільки</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рибні</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багатства</a:t>
            </a:r>
            <a:r>
              <a:rPr kumimoji="0" lang="en-US" altLang="en-US" sz="1600" b="0" i="0" u="none" strike="noStrike" cap="none" normalizeH="0" baseline="0" dirty="0">
                <a:ln>
                  <a:noFill/>
                </a:ln>
                <a:effectLst/>
                <a:latin typeface="OldStandard"/>
              </a:rPr>
              <a:t> в </a:t>
            </a:r>
            <a:r>
              <a:rPr kumimoji="0" lang="en-US" altLang="en-US" sz="1600" b="0" i="0" u="none" strike="noStrike" cap="none" normalizeH="0" baseline="0" dirty="0" err="1">
                <a:ln>
                  <a:noFill/>
                </a:ln>
                <a:effectLst/>
                <a:latin typeface="OldStandard"/>
              </a:rPr>
              <a:t>прибережних</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морських</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водах</a:t>
            </a:r>
            <a:r>
              <a:rPr kumimoji="0" lang="en-US" altLang="en-US" sz="1600" b="0" i="0" u="none" strike="noStrike" cap="none" normalizeH="0" baseline="0" dirty="0">
                <a:ln>
                  <a:noFill/>
                </a:ln>
                <a:effectLst/>
                <a:latin typeface="OldStandard"/>
              </a:rPr>
              <a:t> і </a:t>
            </a:r>
            <a:r>
              <a:rPr kumimoji="0" lang="en-US" altLang="en-US" sz="1600" b="0" i="0" u="none" strike="noStrike" cap="none" normalizeH="0" baseline="0" dirty="0" err="1">
                <a:ln>
                  <a:noFill/>
                </a:ln>
                <a:effectLst/>
                <a:latin typeface="OldStandard"/>
              </a:rPr>
              <a:t>безлічі</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озер</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Приготування</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страв</a:t>
            </a:r>
            <a:r>
              <a:rPr kumimoji="0" lang="en-US" altLang="en-US" sz="1600" b="0" i="0" u="none" strike="noStrike" cap="none" normalizeH="0" baseline="0" dirty="0">
                <a:ln>
                  <a:noFill/>
                </a:ln>
                <a:effectLst/>
                <a:latin typeface="OldStandard"/>
              </a:rPr>
              <a:t> з </a:t>
            </a:r>
            <a:r>
              <a:rPr kumimoji="0" lang="en-US" altLang="en-US" sz="1600" b="0" i="0" u="none" strike="noStrike" cap="none" normalizeH="0" baseline="0" dirty="0" err="1">
                <a:ln>
                  <a:noFill/>
                </a:ln>
                <a:effectLst/>
                <a:latin typeface="OldStandard"/>
              </a:rPr>
              <a:t>риби</a:t>
            </a:r>
            <a:r>
              <a:rPr kumimoji="0" lang="en-US" altLang="en-US" sz="1600" b="0" i="0" u="none" strike="noStrike" cap="none" normalizeH="0" baseline="0" dirty="0">
                <a:ln>
                  <a:noFill/>
                </a:ln>
                <a:effectLst/>
                <a:latin typeface="OldStandard"/>
              </a:rPr>
              <a:t> у </a:t>
            </a:r>
            <a:r>
              <a:rPr kumimoji="0" lang="en-US" altLang="en-US" sz="1600" b="0" i="0" u="none" strike="noStrike" cap="none" normalizeH="0" baseline="0" dirty="0" err="1">
                <a:ln>
                  <a:noFill/>
                </a:ln>
                <a:effectLst/>
                <a:latin typeface="OldStandard"/>
              </a:rPr>
              <a:t>всій</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Скандинавії</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має</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багато</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спільного</a:t>
            </a:r>
            <a:r>
              <a:rPr kumimoji="0" lang="en-US" altLang="en-US" sz="1600" b="0" i="0" u="none" strike="noStrike" cap="none" normalizeH="0" baseline="0" dirty="0">
                <a:ln>
                  <a:noFill/>
                </a:ln>
                <a:effectLst/>
                <a:latin typeface="OldStandard"/>
              </a:rPr>
              <a:t>. У </a:t>
            </a:r>
            <a:r>
              <a:rPr kumimoji="0" lang="en-US" altLang="en-US" sz="1600" b="0" i="0" u="none" strike="noStrike" cap="none" normalizeH="0" baseline="0" dirty="0" err="1">
                <a:ln>
                  <a:noFill/>
                </a:ln>
                <a:effectLst/>
                <a:latin typeface="OldStandard"/>
              </a:rPr>
              <a:t>маринуванні</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риби</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важливу</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роль</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грає</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цукор</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який</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кладуть</a:t>
            </a:r>
            <a:r>
              <a:rPr kumimoji="0" lang="uk-UA" altLang="en-US" sz="1600" b="0" i="0" u="none" strike="noStrike" cap="none" normalizeH="0" baseline="0" dirty="0">
                <a:ln>
                  <a:noFill/>
                </a:ln>
                <a:effectLst/>
                <a:latin typeface="OldStandard"/>
              </a:rPr>
              <a:t> не </a:t>
            </a:r>
            <a:r>
              <a:rPr kumimoji="0" lang="en-US" altLang="en-US" sz="1600" b="0" i="0" u="none" strike="noStrike" cap="none" normalizeH="0" baseline="0" dirty="0" err="1">
                <a:ln>
                  <a:noFill/>
                </a:ln>
                <a:effectLst/>
                <a:latin typeface="OldStandard"/>
              </a:rPr>
              <a:t>економлячи</a:t>
            </a:r>
            <a:r>
              <a:rPr kumimoji="0" lang="en-US" altLang="en-US" sz="1600" b="0" i="0" u="none" strike="noStrike" cap="none" normalizeH="0" baseline="0" dirty="0">
                <a:ln>
                  <a:noFill/>
                </a:ln>
                <a:effectLst/>
                <a:latin typeface="OldStandard"/>
              </a:rPr>
              <a:t>.</a:t>
            </a:r>
            <a:r>
              <a:rPr kumimoji="0" lang="en-US" altLang="en-US" sz="1600" b="0" i="0" u="none" strike="noStrike" cap="none" normalizeH="0" baseline="0" dirty="0">
                <a:ln>
                  <a:noFill/>
                </a:ln>
                <a:effectLst/>
              </a:rPr>
              <a:t/>
            </a:r>
            <a:br>
              <a:rPr kumimoji="0" lang="en-US" altLang="en-US" sz="1600" b="0" i="0" u="none" strike="noStrike" cap="none" normalizeH="0" baseline="0" dirty="0">
                <a:ln>
                  <a:noFill/>
                </a:ln>
                <a:effectLst/>
              </a:rPr>
            </a:b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Але</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одне</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рибне</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блюдо</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дійсно</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властиве</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тільки</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Фінляндії</a:t>
            </a:r>
            <a:r>
              <a:rPr kumimoji="0" lang="en-US" altLang="en-US" sz="1600" b="0" i="0" u="none" strike="noStrike" cap="none" normalizeH="0" baseline="0" dirty="0">
                <a:ln>
                  <a:noFill/>
                </a:ln>
                <a:effectLst/>
                <a:latin typeface="OldStandard"/>
              </a:rPr>
              <a:t>, і </a:t>
            </a:r>
            <a:r>
              <a:rPr kumimoji="0" lang="en-US" altLang="en-US" sz="1600" b="0" i="0" u="none" strike="noStrike" cap="none" normalizeH="0" baseline="0" dirty="0" err="1">
                <a:ln>
                  <a:noFill/>
                </a:ln>
                <a:effectLst/>
                <a:latin typeface="OldStandard"/>
              </a:rPr>
              <a:t>ні</a:t>
            </a:r>
            <a:r>
              <a:rPr kumimoji="0" lang="en-US" altLang="en-US" sz="1600" b="0" i="0" u="none" strike="noStrike" cap="none" normalizeH="0" baseline="0" dirty="0">
                <a:ln>
                  <a:noFill/>
                </a:ln>
                <a:effectLst/>
                <a:latin typeface="OldStandard"/>
              </a:rPr>
              <a:t> в </a:t>
            </a:r>
            <a:r>
              <a:rPr kumimoji="0" lang="en-US" altLang="en-US" sz="1600" b="0" i="0" u="none" strike="noStrike" cap="none" normalizeH="0" baseline="0" dirty="0" err="1">
                <a:ln>
                  <a:noFill/>
                </a:ln>
                <a:effectLst/>
                <a:latin typeface="OldStandard"/>
              </a:rPr>
              <a:t>якій</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іншій</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країні</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його</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годі</a:t>
            </a:r>
            <a:r>
              <a:rPr kumimoji="0" lang="en-US" altLang="en-US" sz="1600" b="0" i="0" u="none" strike="noStrike" cap="none" normalizeH="0" baseline="0" dirty="0">
                <a:ln>
                  <a:noFill/>
                </a:ln>
                <a:effectLst/>
                <a:latin typeface="OldStandard"/>
              </a:rPr>
              <a:t> й </a:t>
            </a:r>
            <a:r>
              <a:rPr kumimoji="0" lang="en-US" altLang="en-US" sz="1600" b="0" i="0" u="none" strike="noStrike" cap="none" normalizeH="0" baseline="0" dirty="0" err="1">
                <a:ln>
                  <a:noFill/>
                </a:ln>
                <a:effectLst/>
                <a:latin typeface="OldStandard"/>
              </a:rPr>
              <a:t>шукати</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великий</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паштет</a:t>
            </a:r>
            <a:r>
              <a:rPr kumimoji="0" lang="en-US" altLang="en-US" sz="1600" b="0" i="0" u="none" strike="noStrike" cap="none" normalizeH="0" baseline="0" dirty="0">
                <a:ln>
                  <a:noFill/>
                </a:ln>
                <a:effectLst/>
                <a:latin typeface="OldStandard"/>
              </a:rPr>
              <a:t> з </a:t>
            </a:r>
            <a:r>
              <a:rPr kumimoji="0" lang="en-US" altLang="en-US" sz="1600" b="0" i="0" u="none" strike="noStrike" cap="none" normalizeH="0" baseline="0" dirty="0" err="1">
                <a:ln>
                  <a:noFill/>
                </a:ln>
                <a:effectLst/>
                <a:latin typeface="OldStandard"/>
              </a:rPr>
              <a:t>рибою</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калакукко</a:t>
            </a:r>
            <a:r>
              <a:rPr kumimoji="0" lang="en-US" altLang="en-US" sz="1600" b="0" i="0" u="none" strike="noStrike" cap="none" normalizeH="0" baseline="0" dirty="0">
                <a:ln>
                  <a:noFill/>
                </a:ln>
                <a:effectLst/>
                <a:latin typeface="OldStandard"/>
              </a:rPr>
              <a:t>.</a:t>
            </a:r>
            <a:r>
              <a:rPr kumimoji="0" lang="en-US" altLang="en-US" sz="1600" b="0" i="0" u="none" strike="noStrike" cap="none" normalizeH="0" baseline="0" dirty="0">
                <a:ln>
                  <a:noFill/>
                </a:ln>
                <a:effectLst/>
              </a:rPr>
              <a:t/>
            </a:r>
            <a:br>
              <a:rPr kumimoji="0" lang="en-US" altLang="en-US" sz="1600" b="0" i="0" u="none" strike="noStrike" cap="none" normalizeH="0" baseline="0" dirty="0">
                <a:ln>
                  <a:noFill/>
                </a:ln>
                <a:effectLst/>
              </a:rPr>
            </a:br>
            <a:r>
              <a:rPr kumimoji="0" lang="en-US" altLang="en-US" sz="1600" b="0" i="0" u="none" strike="noStrike" cap="none" normalizeH="0" baseline="0" dirty="0" err="1">
                <a:ln>
                  <a:noFill/>
                </a:ln>
                <a:effectLst/>
                <a:latin typeface="OldStandard"/>
              </a:rPr>
              <a:t>Хоча</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його</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можна</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назвати</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національним</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блюдом</a:t>
            </a:r>
            <a:r>
              <a:rPr kumimoji="0" lang="en-US" altLang="en-US" sz="1600" b="0" i="0" u="none" strike="noStrike" cap="none" normalizeH="0" baseline="0" dirty="0">
                <a:ln>
                  <a:noFill/>
                </a:ln>
                <a:effectLst/>
                <a:latin typeface="OldStandard"/>
              </a:rPr>
              <a:t>, в </a:t>
            </a:r>
            <a:r>
              <a:rPr kumimoji="0" lang="en-US" altLang="en-US" sz="1600" b="0" i="0" u="none" strike="noStrike" cap="none" normalizeH="0" baseline="0" dirty="0" err="1">
                <a:ln>
                  <a:noFill/>
                </a:ln>
                <a:effectLst/>
                <a:latin typeface="OldStandard"/>
              </a:rPr>
              <a:t>ресторанах</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калакукко</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не</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подають</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Це</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свого</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роду</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консерви</a:t>
            </a:r>
            <a:r>
              <a:rPr kumimoji="0" lang="en-US" altLang="en-US" sz="1600" b="0" i="0" u="none" strike="noStrike" cap="none" normalizeH="0" baseline="0" dirty="0">
                <a:ln>
                  <a:noFill/>
                </a:ln>
                <a:effectLst/>
                <a:latin typeface="OldStandard"/>
              </a:rPr>
              <a:t> — </a:t>
            </a:r>
            <a:r>
              <a:rPr kumimoji="0" lang="en-US" altLang="en-US" sz="1600" b="0" i="0" u="none" strike="noStrike" cap="none" normalizeH="0" baseline="0" dirty="0" err="1">
                <a:ln>
                  <a:noFill/>
                </a:ln>
                <a:effectLst/>
                <a:latin typeface="OldStandard"/>
              </a:rPr>
              <a:t>калакукко</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готують</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восени</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на</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всю</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зиму</a:t>
            </a:r>
            <a:r>
              <a:rPr kumimoji="0" lang="en-US" altLang="en-US" sz="1600" b="0" i="0" u="none" strike="noStrike" cap="none" normalizeH="0" baseline="0" dirty="0">
                <a:ln>
                  <a:noFill/>
                </a:ln>
                <a:effectLst/>
                <a:latin typeface="OldStandard"/>
              </a:rPr>
              <a:t>. У </a:t>
            </a:r>
            <a:r>
              <a:rPr kumimoji="0" lang="en-US" altLang="en-US" sz="1600" b="0" i="0" u="none" strike="noStrike" cap="none" normalizeH="0" baseline="0" dirty="0" err="1">
                <a:ln>
                  <a:noFill/>
                </a:ln>
                <a:effectLst/>
                <a:latin typeface="OldStandard"/>
              </a:rPr>
              <a:t>минулі</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століття</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він</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виручав</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жителів</a:t>
            </a:r>
            <a:r>
              <a:rPr kumimoji="0" lang="en-US" altLang="en-US" sz="1600" b="0" i="0" u="none" strike="noStrike" cap="none" normalizeH="0" baseline="0" dirty="0">
                <a:ln>
                  <a:noFill/>
                </a:ln>
                <a:effectLst/>
                <a:latin typeface="OldStandard"/>
              </a:rPr>
              <a:t> у </a:t>
            </a:r>
            <a:r>
              <a:rPr kumimoji="0" lang="en-US" altLang="en-US" sz="1600" b="0" i="0" u="none" strike="noStrike" cap="none" normalizeH="0" baseline="0" dirty="0" err="1">
                <a:ln>
                  <a:noFill/>
                </a:ln>
                <a:effectLst/>
                <a:latin typeface="OldStandard"/>
              </a:rPr>
              <a:t>пору</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тріскучих</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морозів</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Калакукко</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виглядає</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як</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великий</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круглий</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коровай</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хліба</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Але</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всередині</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він</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начинений</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дрібними</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рибками</a:t>
            </a:r>
            <a:r>
              <a:rPr kumimoji="0" lang="en-US" altLang="en-US" sz="1600" b="0" i="0" u="none" strike="noStrike" cap="none" normalizeH="0" baseline="0" dirty="0">
                <a:ln>
                  <a:noFill/>
                </a:ln>
                <a:effectLst/>
                <a:latin typeface="OldStandard"/>
              </a:rPr>
              <a:t> й </a:t>
            </a:r>
            <a:r>
              <a:rPr kumimoji="0" lang="en-US" altLang="en-US" sz="1600" b="0" i="0" u="none" strike="noStrike" cap="none" normalizeH="0" baseline="0" dirty="0" err="1">
                <a:ln>
                  <a:noFill/>
                </a:ln>
                <a:effectLst/>
                <a:latin typeface="OldStandard"/>
              </a:rPr>
              <a:t>свинячим</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салом</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тобто</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містить</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масу</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білка</a:t>
            </a:r>
            <a:r>
              <a:rPr kumimoji="0" lang="en-US" altLang="en-US" sz="1600" b="0" i="0" u="none" strike="noStrike" cap="none" normalizeH="0" baseline="0" dirty="0">
                <a:ln>
                  <a:noFill/>
                </a:ln>
                <a:effectLst/>
                <a:latin typeface="OldStandard"/>
              </a:rPr>
              <a:t> і </a:t>
            </a:r>
            <a:r>
              <a:rPr kumimoji="0" lang="en-US" altLang="en-US" sz="1600" b="0" i="0" u="none" strike="noStrike" cap="none" normalizeH="0" baseline="0" dirty="0" err="1">
                <a:ln>
                  <a:noFill/>
                </a:ln>
                <a:effectLst/>
                <a:latin typeface="OldStandard"/>
              </a:rPr>
              <a:t>жирів</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Перед</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вживанням</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його</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підігрівають</a:t>
            </a:r>
            <a:r>
              <a:rPr kumimoji="0" lang="en-US" altLang="en-US" sz="1600" b="0" i="0" u="none" strike="noStrike" cap="none" normalizeH="0" baseline="0" dirty="0">
                <a:ln>
                  <a:noFill/>
                </a:ln>
                <a:effectLst/>
                <a:latin typeface="OldStandard"/>
              </a:rPr>
              <a:t> і </a:t>
            </a:r>
            <a:r>
              <a:rPr kumimoji="0" lang="en-US" altLang="en-US" sz="1600" b="0" i="0" u="none" strike="noStrike" cap="none" normalizeH="0" baseline="0" dirty="0" err="1">
                <a:ln>
                  <a:noFill/>
                </a:ln>
                <a:effectLst/>
                <a:latin typeface="OldStandard"/>
              </a:rPr>
              <a:t>зрізують</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верхню</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кірку</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Вміст</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їдять</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ложками</a:t>
            </a:r>
            <a:r>
              <a:rPr kumimoji="0" lang="en-US" altLang="en-US" sz="1600" b="0" i="0" u="none" strike="noStrike" cap="none" normalizeH="0" baseline="0" dirty="0">
                <a:ln>
                  <a:noFill/>
                </a:ln>
                <a:effectLst/>
                <a:latin typeface="OldStandard"/>
              </a:rPr>
              <a:t>, а </a:t>
            </a:r>
            <a:r>
              <a:rPr kumimoji="0" lang="en-US" altLang="en-US" sz="1600" b="0" i="0" u="none" strike="noStrike" cap="none" normalizeH="0" baseline="0" dirty="0" err="1">
                <a:ln>
                  <a:noFill/>
                </a:ln>
                <a:effectLst/>
                <a:latin typeface="OldStandard"/>
              </a:rPr>
              <a:t>на</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закінчення</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з'їдається</a:t>
            </a:r>
            <a:r>
              <a:rPr kumimoji="0" lang="en-US" altLang="en-US" sz="1600" b="0" i="0" u="none" strike="noStrike" cap="none" normalizeH="0" baseline="0" dirty="0">
                <a:ln>
                  <a:noFill/>
                </a:ln>
                <a:effectLst/>
                <a:latin typeface="OldStandard"/>
              </a:rPr>
              <a:t> і </a:t>
            </a:r>
            <a:r>
              <a:rPr kumimoji="0" lang="en-US" altLang="en-US" sz="1600" b="0" i="0" u="none" strike="noStrike" cap="none" normalizeH="0" baseline="0" dirty="0" err="1">
                <a:ln>
                  <a:noFill/>
                </a:ln>
                <a:effectLst/>
                <a:latin typeface="OldStandard"/>
              </a:rPr>
              <a:t>хрустка</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хлібна</a:t>
            </a:r>
            <a:r>
              <a:rPr kumimoji="0" lang="en-US" altLang="en-US" sz="1600" b="0" i="0" u="none" strike="noStrike" cap="none" normalizeH="0" baseline="0" dirty="0">
                <a:ln>
                  <a:noFill/>
                </a:ln>
                <a:effectLst/>
                <a:latin typeface="OldStandard"/>
              </a:rPr>
              <a:t> </a:t>
            </a:r>
            <a:r>
              <a:rPr kumimoji="0" lang="en-US" altLang="en-US" sz="1600" b="0" i="0" u="none" strike="noStrike" cap="none" normalizeH="0" baseline="0" dirty="0" err="1">
                <a:ln>
                  <a:noFill/>
                </a:ln>
                <a:effectLst/>
                <a:latin typeface="OldStandard"/>
              </a:rPr>
              <a:t>оболонка</a:t>
            </a:r>
            <a:r>
              <a:rPr kumimoji="0" lang="en-US" altLang="en-US" sz="1600" b="0" i="0" u="none" strike="noStrike" cap="none" normalizeH="0" baseline="0" dirty="0">
                <a:ln>
                  <a:noFill/>
                </a:ln>
                <a:effectLst/>
                <a:latin typeface="OldStandard"/>
              </a:rPr>
              <a:t>.</a:t>
            </a:r>
            <a:r>
              <a:rPr kumimoji="0" lang="en-US" altLang="en-US" sz="1600" b="0" i="0" u="none" strike="noStrike" cap="none" normalizeH="0" baseline="0" dirty="0">
                <a:ln>
                  <a:noFill/>
                </a:ln>
                <a:effectLst/>
              </a:rPr>
              <a:t> </a:t>
            </a:r>
            <a:endParaRPr kumimoji="0" lang="en-US" altLang="en-US" sz="1600" b="0" i="0" u="none" strike="noStrike" cap="none" normalizeH="0" baseline="0" dirty="0">
              <a:ln>
                <a:noFill/>
              </a:ln>
              <a:effectLst/>
              <a:latin typeface="Arial" panose="020B0604020202020204" pitchFamily="34" charset="0"/>
            </a:endParaRPr>
          </a:p>
        </p:txBody>
      </p:sp>
      <p:pic>
        <p:nvPicPr>
          <p:cNvPr id="3074" name="Picture 2">
            <a:hlinkClick r:id="rId2"/>
            <a:extLst>
              <a:ext uri="{FF2B5EF4-FFF2-40B4-BE49-F238E27FC236}">
                <a16:creationId xmlns:a16="http://schemas.microsoft.com/office/drawing/2014/main" xmlns="" id="{57526F31-2EDC-E06A-EBB3-4D594A21F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62740"/>
            <a:ext cx="5251689" cy="273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997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D095132-9AB5-8BE8-B53E-6B28F98168C1}"/>
              </a:ext>
            </a:extLst>
          </p:cNvPr>
          <p:cNvSpPr txBox="1"/>
          <p:nvPr/>
        </p:nvSpPr>
        <p:spPr>
          <a:xfrm>
            <a:off x="147084" y="4254652"/>
            <a:ext cx="11897832" cy="2308324"/>
          </a:xfrm>
          <a:prstGeom prst="rect">
            <a:avLst/>
          </a:prstGeom>
          <a:noFill/>
        </p:spPr>
        <p:txBody>
          <a:bodyPr wrap="square">
            <a:spAutoFit/>
          </a:bodyPr>
          <a:lstStyle/>
          <a:p>
            <a:r>
              <a:rPr lang="uk-UA" b="0" i="0" dirty="0">
                <a:effectLst/>
                <a:latin typeface="OldStandard"/>
              </a:rPr>
              <a:t>Способи приготування фінських страв теж особливі. Як правило фіни нічого не смажать, але вони варять, тушкують, вимочують, випарюють. Фінляндію можна вважати технічно просунутої країною, якщо судити по інтенсивності використання Інтернету або забезпеченості мобільними телефонами — найбільшої у світі. І водночас фіни нітрохи не втратили свій тісний зв'язок з природою. Ліси й поля, озера, річки й море було використано і в приправах до традиційних страв фінської кухні.</a:t>
            </a:r>
            <a:r>
              <a:rPr lang="uk-UA" dirty="0"/>
              <a:t/>
            </a:r>
            <a:br>
              <a:rPr lang="uk-UA" dirty="0"/>
            </a:br>
            <a:r>
              <a:rPr lang="uk-UA" b="0" i="0" dirty="0">
                <a:effectLst/>
                <a:latin typeface="OldStandard"/>
              </a:rPr>
              <a:t>Деякі фінські страви — наприклад, копчена риба або сушені гриби — нагадують про те, що раніше перед довгою зимою людям доводилося заготовлювати продукти для тривалого зберігання. Готувалися і страви в дорогу, зручні для довгих подорожей по країні, наприклад, </a:t>
            </a:r>
            <a:r>
              <a:rPr lang="en-AU" b="0" i="0" dirty="0">
                <a:effectLst/>
                <a:latin typeface="OldStandard"/>
              </a:rPr>
              <a:t>kalakukko, </a:t>
            </a:r>
            <a:r>
              <a:rPr lang="uk-UA" b="0" i="0" dirty="0">
                <a:effectLst/>
                <a:latin typeface="OldStandard"/>
              </a:rPr>
              <a:t>житній рибний пиріг, спечений на свинячому салі.</a:t>
            </a:r>
            <a:endParaRPr lang="en-AU" dirty="0"/>
          </a:p>
        </p:txBody>
      </p:sp>
      <p:pic>
        <p:nvPicPr>
          <p:cNvPr id="4098" name="Picture 2">
            <a:extLst>
              <a:ext uri="{FF2B5EF4-FFF2-40B4-BE49-F238E27FC236}">
                <a16:creationId xmlns:a16="http://schemas.microsoft.com/office/drawing/2014/main" xmlns="" id="{1791873B-DEF6-1EE8-8F6D-762801985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557" y="295024"/>
            <a:ext cx="6442886" cy="366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056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BF57461E-4C69-C5F4-FB9F-65C51D5E72AE}"/>
              </a:ext>
            </a:extLst>
          </p:cNvPr>
          <p:cNvPicPr>
            <a:picLocks noGrp="1" noChangeAspect="1"/>
          </p:cNvPicPr>
          <p:nvPr>
            <p:ph idx="1"/>
          </p:nvPr>
        </p:nvPicPr>
        <p:blipFill>
          <a:blip r:embed="rId2"/>
          <a:stretch>
            <a:fillRect/>
          </a:stretch>
        </p:blipFill>
        <p:spPr>
          <a:xfrm>
            <a:off x="434214" y="1258887"/>
            <a:ext cx="6510338" cy="4340225"/>
          </a:xfrm>
          <a:prstGeom prst="rect">
            <a:avLst/>
          </a:prstGeom>
        </p:spPr>
      </p:pic>
      <p:sp>
        <p:nvSpPr>
          <p:cNvPr id="4" name="Text Placeholder 3">
            <a:extLst>
              <a:ext uri="{FF2B5EF4-FFF2-40B4-BE49-F238E27FC236}">
                <a16:creationId xmlns:a16="http://schemas.microsoft.com/office/drawing/2014/main" xmlns="" id="{073FC40C-CC41-9BAC-D8B9-E5C22874A376}"/>
              </a:ext>
            </a:extLst>
          </p:cNvPr>
          <p:cNvSpPr>
            <a:spLocks noGrp="1"/>
          </p:cNvSpPr>
          <p:nvPr>
            <p:ph type="body" sz="half" idx="2"/>
          </p:nvPr>
        </p:nvSpPr>
        <p:spPr>
          <a:xfrm>
            <a:off x="7642986" y="1228740"/>
            <a:ext cx="4114800" cy="4166601"/>
          </a:xfrm>
        </p:spPr>
        <p:txBody>
          <a:bodyPr>
            <a:normAutofit fontScale="92500" lnSpcReduction="10000"/>
          </a:bodyPr>
          <a:lstStyle/>
          <a:p>
            <a:r>
              <a:rPr lang="uk-UA" dirty="0"/>
              <a:t>А вже кави є скрізь, де є фіни. </a:t>
            </a:r>
            <a:r>
              <a:rPr lang="en-AU" dirty="0" err="1"/>
              <a:t>Kahvi</a:t>
            </a:r>
            <a:r>
              <a:rPr lang="en-AU" dirty="0"/>
              <a:t> - </a:t>
            </a:r>
            <a:r>
              <a:rPr lang="uk-UA" dirty="0"/>
              <a:t>безперечно, головний напій в Фінляндії, і в споживанні кави фіни — світові чемпіони. Молочні продукти у фінів теж чудові, і стакан молока до їжі тут замовляють не лише для дітей. Говорячи про дітей хочеться торкнутися теми солодощів в Фінляндії і виділити цукерки з лакриці. Вони дуже специфічні, їх важко полюбити «з першого погляду». Вони непривабливого чорного кольору і бувають самої різної форми. Кажуть, що лакричні цукерки набагато корисніше звичайних, вони мають протикарієсну знеболювальну дію. Це пов'язано з тим, що вони містять лакрицу - траву і корінь солодки, лікарської рослини, солодкуватої на смак. Тому вони підсолоджені природним чином і не вимагають додавання цукру, що дуже корисно для дитячих зубів.</a:t>
            </a:r>
            <a:endParaRPr lang="en-AU" dirty="0"/>
          </a:p>
        </p:txBody>
      </p:sp>
    </p:spTree>
    <p:extLst>
      <p:ext uri="{BB962C8B-B14F-4D97-AF65-F5344CB8AC3E}">
        <p14:creationId xmlns:p14="http://schemas.microsoft.com/office/powerpoint/2010/main" val="1567189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294A6DD-251A-2559-8BA1-63E5D75E35FB}"/>
              </a:ext>
            </a:extLst>
          </p:cNvPr>
          <p:cNvSpPr txBox="1"/>
          <p:nvPr/>
        </p:nvSpPr>
        <p:spPr>
          <a:xfrm>
            <a:off x="264042" y="369676"/>
            <a:ext cx="11663916" cy="2246769"/>
          </a:xfrm>
          <a:prstGeom prst="rect">
            <a:avLst/>
          </a:prstGeom>
          <a:noFill/>
        </p:spPr>
        <p:txBody>
          <a:bodyPr wrap="square">
            <a:spAutoFit/>
          </a:bodyPr>
          <a:lstStyle/>
          <a:p>
            <a:r>
              <a:rPr lang="uk-UA" sz="1400" dirty="0"/>
              <a:t>На сніданок (</a:t>
            </a:r>
            <a:r>
              <a:rPr lang="en-AU" sz="1400" dirty="0" err="1"/>
              <a:t>aamiainen</a:t>
            </a:r>
            <a:r>
              <a:rPr lang="en-AU" sz="1400" dirty="0"/>
              <a:t>) </a:t>
            </a:r>
            <a:r>
              <a:rPr lang="uk-UA" sz="1400" dirty="0"/>
              <a:t>ті, хто піклується про своє здоров'я, їдять рііго, манну або ячну кашу, приправлену варенням. Зазвичай же сніданок — це бутерброди, теж з чимось цілком ситним, наприклад, з сиром.</a:t>
            </a:r>
          </a:p>
          <a:p>
            <a:r>
              <a:rPr lang="en-AU" sz="1400" dirty="0" err="1"/>
              <a:t>Lounas</a:t>
            </a:r>
            <a:r>
              <a:rPr lang="en-AU" sz="1400" dirty="0"/>
              <a:t>, </a:t>
            </a:r>
            <a:r>
              <a:rPr lang="uk-UA" sz="1400" dirty="0"/>
              <a:t>ланч або обід, в ресторанах нерідко сервірують як шведський стіл. Навіть елітні заклади в обід пропонують недорогі комплексні меню з вибором з 2-3 головних страв і салатами «з'їж, скільки хочеш (зможеш)». Влітку багатьом вистачає тарілки салату або </a:t>
            </a:r>
            <a:r>
              <a:rPr lang="en-AU" sz="1400" dirty="0" err="1"/>
              <a:t>kesdkeitto</a:t>
            </a:r>
            <a:r>
              <a:rPr lang="en-AU" sz="1400" dirty="0"/>
              <a:t>, </a:t>
            </a:r>
            <a:r>
              <a:rPr lang="uk-UA" sz="1400" dirty="0"/>
              <a:t>овочевого супу з невеликою добавкою сметани.</a:t>
            </a:r>
          </a:p>
          <a:p>
            <a:r>
              <a:rPr lang="uk-UA" sz="1400" dirty="0"/>
              <a:t>До вечері протягом дня бувають ще перекушування, </a:t>
            </a:r>
            <a:r>
              <a:rPr lang="en-AU" sz="1400" dirty="0" err="1"/>
              <a:t>kahvi</a:t>
            </a:r>
            <a:r>
              <a:rPr lang="en-AU" sz="1400" dirty="0"/>
              <a:t> </a:t>
            </a:r>
            <a:r>
              <a:rPr lang="en-AU" sz="1400" dirty="0" err="1"/>
              <a:t>ja</a:t>
            </a:r>
            <a:r>
              <a:rPr lang="en-AU" sz="1400" dirty="0"/>
              <a:t> </a:t>
            </a:r>
            <a:r>
              <a:rPr lang="en-AU" sz="1400" dirty="0" err="1"/>
              <a:t>pulla</a:t>
            </a:r>
            <a:r>
              <a:rPr lang="en-AU" sz="1400" dirty="0"/>
              <a:t>, </a:t>
            </a:r>
            <a:r>
              <a:rPr lang="uk-UA" sz="1400" dirty="0"/>
              <a:t>коли до кави подають ту саму знамениту булочку з дріжджового тіста або </a:t>
            </a:r>
            <a:r>
              <a:rPr lang="en-AU" sz="1400" dirty="0" err="1"/>
              <a:t>munkki</a:t>
            </a:r>
            <a:r>
              <a:rPr lang="en-AU" sz="1400" dirty="0"/>
              <a:t>, </a:t>
            </a:r>
            <a:r>
              <a:rPr lang="uk-UA" sz="1400" dirty="0"/>
              <a:t>берлінські пиріжки.</a:t>
            </a:r>
          </a:p>
          <a:p>
            <a:r>
              <a:rPr lang="en-AU" sz="1400" dirty="0" err="1"/>
              <a:t>Illallineii</a:t>
            </a:r>
            <a:r>
              <a:rPr lang="en-AU" sz="1400" dirty="0"/>
              <a:t>, </a:t>
            </a:r>
            <a:r>
              <a:rPr lang="uk-UA" sz="1400" dirty="0"/>
              <a:t>вечеря, цікаво пробувати в тих ресторанах, які розглядають фінську кухню як творчу кулінарне завдання, а не задивляються тільки на інтернаціональні канони. У них варто замовити гаряче блюдо з оленини з брусницею або свинячий окіст з поливанням.</a:t>
            </a:r>
            <a:endParaRPr lang="en-AU" sz="1400" dirty="0"/>
          </a:p>
        </p:txBody>
      </p:sp>
      <p:pic>
        <p:nvPicPr>
          <p:cNvPr id="4" name="Picture 3">
            <a:extLst>
              <a:ext uri="{FF2B5EF4-FFF2-40B4-BE49-F238E27FC236}">
                <a16:creationId xmlns:a16="http://schemas.microsoft.com/office/drawing/2014/main" xmlns="" id="{8B920FDB-7DAF-D713-D6B1-990221BFDA2F}"/>
              </a:ext>
            </a:extLst>
          </p:cNvPr>
          <p:cNvPicPr>
            <a:picLocks noChangeAspect="1"/>
          </p:cNvPicPr>
          <p:nvPr/>
        </p:nvPicPr>
        <p:blipFill>
          <a:blip r:embed="rId2"/>
          <a:stretch>
            <a:fillRect/>
          </a:stretch>
        </p:blipFill>
        <p:spPr>
          <a:xfrm>
            <a:off x="2422008" y="2945219"/>
            <a:ext cx="6667500" cy="3622380"/>
          </a:xfrm>
          <a:prstGeom prst="rect">
            <a:avLst/>
          </a:prstGeom>
        </p:spPr>
      </p:pic>
    </p:spTree>
    <p:extLst>
      <p:ext uri="{BB962C8B-B14F-4D97-AF65-F5344CB8AC3E}">
        <p14:creationId xmlns:p14="http://schemas.microsoft.com/office/powerpoint/2010/main" val="109892705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30</TotalTime>
  <Words>740</Words>
  <Application>Microsoft Office PowerPoint</Application>
  <PresentationFormat>Широкоэкранный</PresentationFormat>
  <Paragraphs>17</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Calibri</vt:lpstr>
      <vt:lpstr>Century Gothic</vt:lpstr>
      <vt:lpstr>OldStandard</vt:lpstr>
      <vt:lpstr>Times New Roman</vt:lpstr>
      <vt:lpstr>Vapor Trail</vt:lpstr>
      <vt:lpstr>Особливості харчування населення Фінлянції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Особливості харчування населення Фінлянції </dc:title>
  <dc:creator>DDORF</dc:creator>
  <cp:lastModifiedBy>Сергей Климчук</cp:lastModifiedBy>
  <cp:revision>2</cp:revision>
  <dcterms:created xsi:type="dcterms:W3CDTF">2022-09-22T09:48:33Z</dcterms:created>
  <dcterms:modified xsi:type="dcterms:W3CDTF">2022-09-28T18:55:06Z</dcterms:modified>
</cp:coreProperties>
</file>