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653449520" r:id="rId1"/>
  </p:sldMasterIdLst>
  <p:sldIdLst>
    <p:sldId id="1736424850" r:id="rId2"/>
    <p:sldId id="1279387659" r:id="rId3"/>
    <p:sldId id="1043754495" r:id="rId4"/>
    <p:sldId id="375204377" r:id="rId5"/>
    <p:sldId id="924101246" r:id="rId6"/>
    <p:sldId id="969920635" r:id="rId7"/>
    <p:sldId id="851797698" r:id="rId8"/>
    <p:sldId id="1070088893" r:id="rId9"/>
    <p:sldId id="129191632" r:id="rId10"/>
    <p:sldId id="2058600727" r:id="rId11"/>
  </p:sldIdLst>
  <p:sldSz cx="9144000" cy="5143500" type="screen16x9"/>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801021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descr="Group">
            <a:extLst/>
          </p:cNvPr>
          <p:cNvGrpSpPr/>
          <p:nvPr/>
        </p:nvGrpSpPr>
        <p:grpSpPr>
          <a:xfrm>
            <a:off x="0" y="0"/>
            <a:ext cx="9144000" cy="5142600"/>
            <a:chOff x="0" y="0"/>
            <a:chExt cx="9144000" cy="5142600"/>
          </a:xfrm>
        </p:grpSpPr>
        <p:pic>
          <p:nvPicPr>
            <p:cNvPr id="3"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4"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grpSp>
        <p:nvGrpSpPr>
          <p:cNvPr id="5" name="Group 7" descr="Group">
            <a:extLst/>
          </p:cNvPr>
          <p:cNvGrpSpPr/>
          <p:nvPr/>
        </p:nvGrpSpPr>
        <p:grpSpPr>
          <a:xfrm>
            <a:off x="216000" y="144000"/>
            <a:ext cx="4284000" cy="4854600"/>
            <a:chOff x="216000" y="144000"/>
            <a:chExt cx="4284000" cy="4854600"/>
          </a:xfrm>
        </p:grpSpPr>
        <p:grpSp>
          <p:nvGrpSpPr>
            <p:cNvPr id="6" name="Group 7" descr="Group">
              <a:extLst/>
            </p:cNvPr>
            <p:cNvGrpSpPr/>
            <p:nvPr/>
          </p:nvGrpSpPr>
          <p:grpSpPr>
            <a:xfrm>
              <a:off x="216000" y="144000"/>
              <a:ext cx="4284000" cy="4854600"/>
              <a:chOff x="216000" y="144000"/>
              <a:chExt cx="4284000" cy="4854600"/>
            </a:xfrm>
          </p:grpSpPr>
          <p:pic>
            <p:nvPicPr>
              <p:cNvPr id="21" name="Picture" descr="Picture">
                <a:extLst/>
              </p:cNvPr>
              <p:cNvPicPr>
                <a:picLocks/>
              </p:cNvPicPr>
              <p:nvPr/>
            </p:nvPicPr>
            <p:blipFill>
              <a:blip r:embed="rId3">
                <a:extLst/>
              </a:blip>
              <a:srcRect l="20658" r="20658"/>
              <a:stretch/>
            </p:blipFill>
            <p:spPr>
              <a:xfrm>
                <a:off x="216000" y="144000"/>
                <a:ext cx="4284000" cy="4854600"/>
              </a:xfrm>
              <a:prstGeom prst="roundRect">
                <a:avLst>
                  <a:gd name="adj" fmla="val 8265"/>
                </a:avLst>
              </a:prstGeom>
            </p:spPr>
          </p:pic>
        </p:grpSp>
      </p:grpSp>
      <p:grpSp>
        <p:nvGrpSpPr>
          <p:cNvPr id="7" name="Group 7" descr="Group">
            <a:extLst/>
          </p:cNvPr>
          <p:cNvGrpSpPr/>
          <p:nvPr/>
        </p:nvGrpSpPr>
        <p:grpSpPr>
          <a:xfrm>
            <a:off x="4644000" y="842659"/>
            <a:ext cx="4284000" cy="4155940"/>
            <a:chOff x="4644000" y="842659"/>
            <a:chExt cx="4284000" cy="4155940"/>
          </a:xfrm>
        </p:grpSpPr>
        <p:sp>
          <p:nvSpPr>
            <p:cNvPr id="11" name="Shape" descr="Shape">
              <a:extLst/>
            </p:cNvPr>
            <p:cNvSpPr/>
            <p:nvPr/>
          </p:nvSpPr>
          <p:spPr>
            <a:xfrm>
              <a:off x="4644000" y="842659"/>
              <a:ext cx="4284000" cy="1185581"/>
            </a:xfrm>
            <a:prstGeom prst="rect">
              <a:avLst/>
            </a:prstGeom>
            <a:noFill/>
          </p:spPr>
          <p:txBody>
            <a:bodyPr wrap="square" lIns="0" tIns="0" rIns="0" bIns="0" anchor="b">
              <a:spAutoFit/>
            </a:bodyPr>
            <a:lstStyle/>
            <a:p>
              <a:pPr algn="ctr"/>
              <a:r>
                <a:rPr lang="en-US" sz="3852" b="1" dirty="0" smtClean="0">
                  <a:solidFill>
                    <a:srgbClr val="000000"/>
                  </a:solidFill>
                  <a:latin typeface="Roboto" panose="02000000000000000000" pitchFamily="2" charset="0"/>
                  <a:ea typeface="Roboto" panose="02000000000000000000" pitchFamily="2" charset="0"/>
                  <a:cs typeface="Roboto" panose="02000000000000000000" pitchFamily="2" charset="0"/>
                </a:rPr>
                <a:t>ҐРУНТ</a:t>
              </a:r>
              <a:r>
                <a:rPr lang="uk-UA" sz="3852" b="1" dirty="0" smtClean="0">
                  <a:solidFill>
                    <a:srgbClr val="000000"/>
                  </a:solidFill>
                  <a:latin typeface="Roboto" panose="02000000000000000000" pitchFamily="2" charset="0"/>
                  <a:ea typeface="Roboto" panose="02000000000000000000" pitchFamily="2" charset="0"/>
                  <a:cs typeface="Roboto" panose="02000000000000000000" pitchFamily="2" charset="0"/>
                </a:rPr>
                <a:t>И</a:t>
              </a:r>
              <a:r>
                <a:rPr lang="en-US" sz="3852" b="1" dirty="0" smtClean="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3852" b="1" dirty="0">
                  <a:solidFill>
                    <a:srgbClr val="000000"/>
                  </a:solidFill>
                  <a:latin typeface="Roboto" panose="02000000000000000000" pitchFamily="2" charset="0"/>
                  <a:ea typeface="Roboto" panose="02000000000000000000" pitchFamily="2" charset="0"/>
                  <a:cs typeface="Roboto" panose="02000000000000000000" pitchFamily="2" charset="0"/>
                </a:rPr>
                <a:t>ТА ЇХ РОДЮЧІСТЬ</a:t>
              </a:r>
              <a:endParaRPr lang="en-US" sz="3852" dirty="0">
                <a:latin typeface="Roboto" panose="02000000000000000000" pitchFamily="2" charset="0"/>
                <a:ea typeface="Roboto" panose="02000000000000000000" pitchFamily="2" charset="0"/>
                <a:cs typeface="Roboto" panose="02000000000000000000" pitchFamily="2" charset="0"/>
              </a:endParaRPr>
            </a:p>
          </p:txBody>
        </p:sp>
        <p:sp>
          <p:nvSpPr>
            <p:cNvPr id="8" name="Shape" descr="Shape">
              <a:extLst/>
            </p:cNvPr>
            <p:cNvSpPr/>
            <p:nvPr/>
          </p:nvSpPr>
          <p:spPr>
            <a:xfrm>
              <a:off x="4644000" y="2172239"/>
              <a:ext cx="4284000" cy="282636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Ґрунт є невід'ємною складовою частиною екосистеми, яка забезпечує ростлинам необхідні поживні речовини. Важливість ґрунту для родючості поля полягає у його здатності утримувати воду та поживні речовини, необхідні для здорового росту та розвитку рослин.</a:t>
              </a:r>
              <a:endParaRPr lang="en-US" sz="1075">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72000" y="14400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10</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СКЛАД ТА ВЛАСТИВОСТІ ҐРУНТІВ </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3799800"/>
            <a:chOff x="216000" y="982800"/>
            <a:chExt cx="4284000" cy="3799800"/>
          </a:xfrm>
        </p:grpSpPr>
        <p:grpSp>
          <p:nvGrpSpPr>
            <p:cNvPr id="8" name="Group 7" descr="Group">
              <a:extLst/>
            </p:cNvPr>
            <p:cNvGrpSpPr/>
            <p:nvPr/>
          </p:nvGrpSpPr>
          <p:grpSpPr>
            <a:xfrm>
              <a:off x="216000" y="982800"/>
              <a:ext cx="4284000" cy="1827900"/>
              <a:chOff x="216000" y="982800"/>
              <a:chExt cx="4284000" cy="1827900"/>
            </a:xfrm>
          </p:grpSpPr>
          <p:pic>
            <p:nvPicPr>
              <p:cNvPr id="21" name="Picture" descr="Picture">
                <a:extLst/>
              </p:cNvPr>
              <p:cNvPicPr>
                <a:picLocks/>
              </p:cNvPicPr>
              <p:nvPr/>
            </p:nvPicPr>
            <p:blipFill>
              <a:blip r:embed="rId3">
                <a:extLst/>
              </a:blip>
              <a:srcRect t="16083" b="16083"/>
              <a:stretch/>
            </p:blipFill>
            <p:spPr>
              <a:xfrm>
                <a:off x="216000" y="982800"/>
                <a:ext cx="4284000" cy="1827900"/>
              </a:xfrm>
              <a:prstGeom prst="roundRect">
                <a:avLst>
                  <a:gd name="adj" fmla="val 8265"/>
                </a:avLst>
              </a:prstGeom>
            </p:spPr>
          </p:pic>
        </p:grpSp>
        <p:grpSp>
          <p:nvGrpSpPr>
            <p:cNvPr id="9" name="Group 7" descr="Group">
              <a:extLst/>
            </p:cNvPr>
            <p:cNvGrpSpPr/>
            <p:nvPr/>
          </p:nvGrpSpPr>
          <p:grpSpPr>
            <a:xfrm>
              <a:off x="216000" y="2954700"/>
              <a:ext cx="4284000" cy="1827900"/>
              <a:chOff x="216000" y="2954700"/>
              <a:chExt cx="4284000" cy="1827900"/>
            </a:xfrm>
          </p:grpSpPr>
          <p:pic>
            <p:nvPicPr>
              <p:cNvPr id="22" name="Picture" descr="Picture">
                <a:extLst/>
              </p:cNvPr>
              <p:cNvPicPr>
                <a:picLocks/>
              </p:cNvPicPr>
              <p:nvPr/>
            </p:nvPicPr>
            <p:blipFill>
              <a:blip r:embed="rId4">
                <a:extLst/>
              </a:blip>
              <a:srcRect t="15866" b="15866"/>
              <a:stretch/>
            </p:blipFill>
            <p:spPr>
              <a:xfrm>
                <a:off x="216000" y="2954700"/>
                <a:ext cx="4284000" cy="1827900"/>
              </a:xfrm>
              <a:prstGeom prst="roundRect">
                <a:avLst>
                  <a:gd name="adj" fmla="val 8265"/>
                </a:avLst>
              </a:prstGeom>
            </p:spPr>
          </p:pic>
        </p:grpSp>
      </p:grpSp>
      <p:grpSp>
        <p:nvGrpSpPr>
          <p:cNvPr id="10" name="Group 7" descr="Group">
            <a:extLst/>
          </p:cNvPr>
          <p:cNvGrpSpPr/>
          <p:nvPr/>
        </p:nvGrpSpPr>
        <p:grpSpPr>
          <a:xfrm>
            <a:off x="4644000" y="982800"/>
            <a:ext cx="4284000" cy="2468899"/>
            <a:chOff x="4644000" y="982800"/>
            <a:chExt cx="4284000" cy="2468899"/>
          </a:xfrm>
        </p:grpSpPr>
        <p:sp>
          <p:nvSpPr>
            <p:cNvPr id="12" name="Shape" descr="Shape">
              <a:extLst/>
            </p:cNvPr>
            <p:cNvSpPr/>
            <p:nvPr/>
          </p:nvSpPr>
          <p:spPr>
            <a:xfrm>
              <a:off x="4644000" y="982800"/>
              <a:ext cx="4284000" cy="505170"/>
            </a:xfrm>
            <a:prstGeom prst="rect">
              <a:avLst/>
            </a:prstGeom>
            <a:noFill/>
          </p:spPr>
          <p:txBody>
            <a:bodyPr wrap="square" lIns="0" tIns="0" rIns="0" bIns="0" anchor="b">
              <a:spAutoFit/>
            </a:bodyPr>
            <a:lstStyle/>
            <a:p>
              <a:pPr algn="l"/>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СКЛАД ҐРУНТУ</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13" name="Shape" descr="Shape">
              <a:extLst/>
            </p:cNvPr>
            <p:cNvSpPr/>
            <p:nvPr/>
          </p:nvSpPr>
          <p:spPr>
            <a:xfrm>
              <a:off x="4644000" y="1631970"/>
              <a:ext cx="4284000" cy="1819729"/>
            </a:xfrm>
            <a:prstGeom prst="rect">
              <a:avLst/>
            </a:prstGeom>
            <a:noFill/>
          </p:spPr>
          <p:txBody>
            <a:bodyPr wrap="square" lIns="0" tIns="0" rIns="0" bIns="0">
              <a:spAutoFit/>
            </a:bodyPr>
            <a:lstStyle/>
            <a:p>
              <a:pPr algn="l"/>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Склад</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властивості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ґрунтів</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є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ключовими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аспектами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для</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вивчення</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ґеології</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сільського</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господарства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Склад</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грунту</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може</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включати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різні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компоненти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такі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як</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пісок</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глина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мул</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органічні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речовини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кожен</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з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яких</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має</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свої</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унікальні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властивості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Наприклад</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пісок</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може</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забезпечувати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дренаж</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повітропроникність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глина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може</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утримувати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воду</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поживні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речовини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а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органічні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речовини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можуть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підвищувати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родючість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Ці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компоненти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визначають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фізичні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хімічні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властивості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які</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впливають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на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його</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здатність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підтримувати</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рослинний</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світ</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а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також</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на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врожайність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якість</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сільськогосподарських</a:t>
              </a:r>
              <a:r>
                <a:rPr lang="en-US" sz="107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75" dirty="0" err="1">
                  <a:solidFill>
                    <a:srgbClr val="000000"/>
                  </a:solidFill>
                  <a:latin typeface="Roboto" panose="02000000000000000000" pitchFamily="2" charset="0"/>
                  <a:ea typeface="Roboto" panose="02000000000000000000" pitchFamily="2" charset="0"/>
                  <a:cs typeface="Roboto" panose="02000000000000000000" pitchFamily="2" charset="0"/>
                </a:rPr>
                <a:t>культур</a:t>
              </a:r>
              <a:r>
                <a:rPr lang="en-US" sz="1075" dirty="0" smtClean="0">
                  <a:solidFill>
                    <a:srgbClr val="000000"/>
                  </a:solidFill>
                  <a:latin typeface="Roboto" panose="02000000000000000000" pitchFamily="2" charset="0"/>
                  <a:ea typeface="Roboto" panose="02000000000000000000" pitchFamily="2" charset="0"/>
                  <a:cs typeface="Roboto" panose="02000000000000000000" pitchFamily="2" charset="0"/>
                </a:rPr>
                <a:t>.</a:t>
              </a:r>
              <a:endParaRPr lang="uk-UA" sz="1075" dirty="0" smtClean="0">
                <a:solidFill>
                  <a:srgbClr val="000000"/>
                </a:solidFill>
                <a:latin typeface="Roboto" panose="02000000000000000000" pitchFamily="2" charset="0"/>
                <a:ea typeface="Roboto" panose="02000000000000000000" pitchFamily="2" charset="0"/>
                <a:cs typeface="Roboto" panose="02000000000000000000" pitchFamily="2" charset="0"/>
              </a:endParaRPr>
            </a:p>
            <a:p>
              <a:pPr algn="l"/>
              <a:endParaRPr lang="uk-UA" sz="1075"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7" descr="Group">
            <a:extLst/>
          </p:cNvPr>
          <p:cNvGrpSpPr/>
          <p:nvPr/>
        </p:nvGrpSpPr>
        <p:grpSpPr>
          <a:xfrm>
            <a:off x="4644000" y="2954700"/>
            <a:ext cx="4284000" cy="2026983"/>
            <a:chOff x="4644000" y="2954700"/>
            <a:chExt cx="4284000" cy="2026983"/>
          </a:xfrm>
        </p:grpSpPr>
        <p:sp>
          <p:nvSpPr>
            <p:cNvPr id="11" name="Shape" descr="Shape">
              <a:extLst/>
            </p:cNvPr>
            <p:cNvSpPr/>
            <p:nvPr/>
          </p:nvSpPr>
          <p:spPr>
            <a:xfrm>
              <a:off x="4644000" y="2954700"/>
              <a:ext cx="4284000" cy="505170"/>
            </a:xfrm>
            <a:prstGeom prst="rect">
              <a:avLst/>
            </a:prstGeom>
            <a:noFill/>
          </p:spPr>
          <p:txBody>
            <a:bodyPr wrap="square" lIns="0" tIns="0" rIns="0" bIns="0" anchor="b">
              <a:spAutoFit/>
            </a:bodyPr>
            <a:lstStyle/>
            <a:p>
              <a:pPr algn="l"/>
              <a:r>
                <a:rPr lang="en-US" sz="1254" b="1" dirty="0">
                  <a:solidFill>
                    <a:srgbClr val="000000"/>
                  </a:solidFill>
                  <a:latin typeface="Roboto" panose="02000000000000000000" pitchFamily="2" charset="0"/>
                  <a:ea typeface="Roboto" panose="02000000000000000000" pitchFamily="2" charset="0"/>
                  <a:cs typeface="Roboto" panose="02000000000000000000" pitchFamily="2" charset="0"/>
                </a:rPr>
                <a:t>ВЛАСТИВОСТІ ҐРУНТУ</a:t>
              </a:r>
              <a:endParaRPr lang="en-US" sz="1254" dirty="0">
                <a:latin typeface="Roboto" panose="02000000000000000000" pitchFamily="2" charset="0"/>
                <a:ea typeface="Roboto" panose="02000000000000000000" pitchFamily="2" charset="0"/>
                <a:cs typeface="Roboto" panose="02000000000000000000" pitchFamily="2" charset="0"/>
              </a:endParaRPr>
            </a:p>
          </p:txBody>
        </p:sp>
        <p:sp>
          <p:nvSpPr>
            <p:cNvPr id="15" name="Shape" descr="Shape">
              <a:extLst/>
            </p:cNvPr>
            <p:cNvSpPr/>
            <p:nvPr/>
          </p:nvSpPr>
          <p:spPr>
            <a:xfrm>
              <a:off x="4644000" y="3603870"/>
              <a:ext cx="4284000" cy="1377813"/>
            </a:xfrm>
            <a:prstGeom prst="rect">
              <a:avLst/>
            </a:prstGeom>
            <a:noFill/>
          </p:spPr>
          <p:txBody>
            <a:bodyPr wrap="square" lIns="0" tIns="0" rIns="0" bIns="0">
              <a:spAutoFit/>
            </a:bodyPr>
            <a:lstStyle/>
            <a:p>
              <a:pPr algn="l"/>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Властивості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ґрунтів</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включають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в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себе</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різноманітні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аспекти</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такі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як</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водопроникність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водоутримуюча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здатність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родючість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структура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Водопроникність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визначає</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наскільки</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швидко</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вода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проникає</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через</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ґрунт</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водоутримуюча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здатність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вказує</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на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здатність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утримувати</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вологу</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родючість</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визначає</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які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поживні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речовини</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містяться</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у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ґрунті</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а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структура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вказує</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на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організацію</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розмір</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частинок</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19"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119" dirty="0">
                  <a:solidFill>
                    <a:srgbClr val="000000"/>
                  </a:solidFill>
                  <a:latin typeface="Roboto" panose="02000000000000000000" pitchFamily="2" charset="0"/>
                  <a:ea typeface="Roboto" panose="02000000000000000000" pitchFamily="2" charset="0"/>
                  <a:cs typeface="Roboto" panose="02000000000000000000" pitchFamily="2" charset="0"/>
                </a:rPr>
                <a:t>.</a:t>
              </a:r>
              <a:endParaRPr lang="en-US" sz="1119" dirty="0">
                <a:latin typeface="Roboto" panose="02000000000000000000" pitchFamily="2" charset="0"/>
                <a:ea typeface="Roboto" panose="02000000000000000000" pitchFamily="2" charset="0"/>
                <a:cs typeface="Roboto" panose="02000000000000000000" pitchFamily="2" charset="0"/>
              </a:endParaRPr>
            </a:p>
            <a:p>
              <a:pPr algn="l"/>
              <a:endParaRPr lang="en-US" sz="1119" dirty="0">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2</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ФАКТОРИ, ЩО ВПЛИВАЮТЬ НА ЯКІСТЬ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1827900"/>
            <a:chOff x="216000" y="982800"/>
            <a:chExt cx="4284000" cy="1827900"/>
          </a:xfrm>
        </p:grpSpPr>
        <p:sp>
          <p:nvSpPr>
            <p:cNvPr id="8" name="Shape" descr="Shape">
              <a:extLst/>
            </p:cNvPr>
            <p:cNvSpPr/>
            <p:nvPr/>
          </p:nvSpPr>
          <p:spPr>
            <a:xfrm>
              <a:off x="216000" y="9828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КЛЮЧОВІ ФАКТОРИ ВПЛИВУ</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9" name="Shape" descr="Shape">
              <a:extLst/>
            </p:cNvPr>
            <p:cNvSpPr/>
            <p:nvPr/>
          </p:nvSpPr>
          <p:spPr>
            <a:xfrm>
              <a:off x="216000" y="1800359"/>
              <a:ext cx="4284000" cy="1010340"/>
            </a:xfrm>
            <a:prstGeom prst="rect">
              <a:avLst/>
            </a:prstGeom>
            <a:noFill/>
          </p:spPr>
          <p:txBody>
            <a:bodyPr wrap="square" lIns="0" tIns="0" rIns="0" bIns="0">
              <a:spAutoFit/>
            </a:bodyPr>
            <a:lstStyle/>
            <a:p>
              <a:pPr algn="l"/>
              <a:r>
                <a:rPr lang="en-US" sz="1119">
                  <a:solidFill>
                    <a:srgbClr val="000000"/>
                  </a:solidFill>
                  <a:latin typeface="Roboto" panose="02000000000000000000" pitchFamily="2" charset="0"/>
                  <a:ea typeface="Roboto" panose="02000000000000000000" pitchFamily="2" charset="0"/>
                  <a:cs typeface="Roboto" panose="02000000000000000000" pitchFamily="2" charset="0"/>
                </a:rPr>
                <a:t>Якість ґрунту залежить від різноманітних факторів, які впливають на його стан. Серед найважливіших факторів можна виділити кліматичні умови, гідрологічний режим та геологічна будова місцевості. Ці чинники визначають фізичні, хімічні та біологічні властивості ґрунту. </a:t>
              </a:r>
              <a:endParaRPr lang="en-US" sz="1119">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7" descr="Group">
            <a:extLst/>
          </p:cNvPr>
          <p:cNvGrpSpPr/>
          <p:nvPr/>
        </p:nvGrpSpPr>
        <p:grpSpPr>
          <a:xfrm>
            <a:off x="216000" y="2954700"/>
            <a:ext cx="4284000" cy="1827900"/>
            <a:chOff x="216000" y="2954700"/>
            <a:chExt cx="4284000" cy="1827900"/>
          </a:xfrm>
        </p:grpSpPr>
        <p:sp>
          <p:nvSpPr>
            <p:cNvPr id="12" name="Shape" descr="Shape">
              <a:extLst/>
            </p:cNvPr>
            <p:cNvSpPr/>
            <p:nvPr/>
          </p:nvSpPr>
          <p:spPr>
            <a:xfrm>
              <a:off x="216000" y="29547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АНТРОПОГЕННИЙ ВПЛИВ</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3" name="Shape" descr="Shape">
              <a:extLst/>
            </p:cNvPr>
            <p:cNvSpPr/>
            <p:nvPr/>
          </p:nvSpPr>
          <p:spPr>
            <a:xfrm>
              <a:off x="216000" y="3772259"/>
              <a:ext cx="4284000" cy="101034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Одним з важливих аспектів, що впливають на якість ґрунту, є рівень забруднення та вплив антропогенної діяльності. Викиди шкідливих речовин, використання пестицидів та мінеральних добрив можуть негативно впливати на біологічну активність ґрунту та його плодючість. Також важливою є наявність важких металів та інших токсичних речовин у ґрунті. </a:t>
              </a:r>
              <a:endParaRPr lang="en-US" sz="1075">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7" descr="Group">
            <a:extLst/>
          </p:cNvPr>
          <p:cNvGrpSpPr/>
          <p:nvPr/>
        </p:nvGrpSpPr>
        <p:grpSpPr>
          <a:xfrm>
            <a:off x="4644000" y="982800"/>
            <a:ext cx="4284000" cy="3799800"/>
            <a:chOff x="4644000" y="982800"/>
            <a:chExt cx="4284000" cy="3799800"/>
          </a:xfrm>
        </p:grpSpPr>
        <p:sp>
          <p:nvSpPr>
            <p:cNvPr id="11" name="Shape" descr="Shape">
              <a:extLst/>
            </p:cNvPr>
            <p:cNvSpPr/>
            <p:nvPr/>
          </p:nvSpPr>
          <p:spPr>
            <a:xfrm>
              <a:off x="4644000" y="982800"/>
              <a:ext cx="4284000" cy="146232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ВОДНО-ФІЗИЧНІ ВЛАСТИВОСТІ</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5" name="Shape" descr="Shape">
              <a:extLst/>
            </p:cNvPr>
            <p:cNvSpPr/>
            <p:nvPr/>
          </p:nvSpPr>
          <p:spPr>
            <a:xfrm>
              <a:off x="4644000" y="2589119"/>
              <a:ext cx="4284000" cy="219348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Іншим важливим фактором, що впливає на якість ґрунту, є його водно-фізичні властивості. Вологість, структура та проникність ґрунту визначають його здатність до утримання води та поживних речовин, а також впливають на процеси ерозії та компактизації. Важливо також враховувати рівень кислотності та солевмісту ґрунту, оскільки ці параметри можуть впливати на розвиток рослин та мікроорганізмів. </a:t>
              </a:r>
              <a:endParaRPr lang="en-US" sz="1075">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3</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ctr"/>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МЕТОДИ ПІДВИЩЕННЯ РОДЮЧОСТІ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36000"/>
            <a:ext cx="2808000" cy="3857479"/>
            <a:chOff x="216000" y="936000"/>
            <a:chExt cx="2808000" cy="3857479"/>
          </a:xfrm>
        </p:grpSpPr>
        <p:grpSp>
          <p:nvGrpSpPr>
            <p:cNvPr id="8" name="Group 7" descr="Group">
              <a:extLst/>
            </p:cNvPr>
            <p:cNvGrpSpPr/>
            <p:nvPr/>
          </p:nvGrpSpPr>
          <p:grpSpPr>
            <a:xfrm>
              <a:off x="1047600" y="936000"/>
              <a:ext cx="1144800" cy="1144800"/>
              <a:chOff x="1047600" y="936000"/>
              <a:chExt cx="1144800" cy="1144800"/>
            </a:xfrm>
          </p:grpSpPr>
          <p:grpSp>
            <p:nvGrpSpPr>
              <p:cNvPr id="9" name="Group 7" descr="Group">
                <a:extLst/>
              </p:cNvPr>
              <p:cNvGrpSpPr/>
              <p:nvPr/>
            </p:nvGrpSpPr>
            <p:grpSpPr>
              <a:xfrm>
                <a:off x="1047600" y="936000"/>
                <a:ext cx="1144800" cy="1144800"/>
                <a:chOff x="1047600" y="936000"/>
                <a:chExt cx="1144800" cy="1144800"/>
              </a:xfrm>
            </p:grpSpPr>
            <p:pic>
              <p:nvPicPr>
                <p:cNvPr id="10" name="Picture" descr="Picture">
                  <a:extLst/>
                </p:cNvPr>
                <p:cNvPicPr>
                  <a:picLocks/>
                </p:cNvPicPr>
                <p:nvPr/>
              </p:nvPicPr>
              <p:blipFill>
                <a:blip r:embed="rId3">
                  <a:extLst/>
                </a:blip>
                <a:srcRect l="12500" r="12500"/>
                <a:stretch/>
              </p:blipFill>
              <p:spPr>
                <a:xfrm>
                  <a:off x="1047600" y="936000"/>
                  <a:ext cx="1144800" cy="1144800"/>
                </a:xfrm>
                <a:prstGeom prst="roundRect">
                  <a:avLst>
                    <a:gd name="adj" fmla="val 8265"/>
                  </a:avLst>
                </a:prstGeom>
              </p:spPr>
            </p:pic>
          </p:grpSp>
        </p:grpSp>
        <p:sp>
          <p:nvSpPr>
            <p:cNvPr id="13" name="Shape" descr="Shape">
              <a:extLst/>
            </p:cNvPr>
            <p:cNvSpPr/>
            <p:nvPr/>
          </p:nvSpPr>
          <p:spPr>
            <a:xfrm>
              <a:off x="216000" y="2224800"/>
              <a:ext cx="2808000" cy="274860"/>
            </a:xfrm>
            <a:prstGeom prst="rect">
              <a:avLst/>
            </a:prstGeom>
            <a:noFill/>
          </p:spPr>
          <p:txBody>
            <a:bodyPr wrap="square" lIns="0" tIns="0" rIns="0" bIns="0" anchor="ctr">
              <a:spAutoFit/>
            </a:bodyPr>
            <a:lstStyle/>
            <a:p>
              <a:pPr algn="ctr"/>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ЗЕЛЕНЕ ДОБРИВО</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14" name="Shape" descr="Shape">
              <a:extLst/>
            </p:cNvPr>
            <p:cNvSpPr/>
            <p:nvPr/>
          </p:nvSpPr>
          <p:spPr>
            <a:xfrm>
              <a:off x="216000" y="2643660"/>
              <a:ext cx="2808000" cy="2149819"/>
            </a:xfrm>
            <a:prstGeom prst="rect">
              <a:avLst/>
            </a:prstGeom>
            <a:noFill/>
          </p:spPr>
          <p:txBody>
            <a:bodyPr wrap="square" lIns="0" tIns="0" rIns="0" bIns="0">
              <a:spAutoFit/>
            </a:bodyPr>
            <a:lstStyle/>
            <a:p>
              <a:pPr algn="ctr"/>
              <a:r>
                <a:rPr lang="en-US" sz="1164" dirty="0" err="1">
                  <a:latin typeface="Merriweather" panose="00000500000000000000" pitchFamily="2" charset="-52"/>
                  <a:ea typeface="Merriweather" panose="00000500000000000000" pitchFamily="2" charset="-52"/>
                  <a:cs typeface="Merriweather" panose="00000500000000000000" pitchFamily="2" charset="-52"/>
                </a:rPr>
                <a:t>Методи</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підвищення</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родючості</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ґрунту</a:t>
              </a:r>
              <a:r>
                <a:rPr lang="en-US" sz="1164" dirty="0">
                  <a:latin typeface="Merriweather" panose="00000500000000000000" pitchFamily="2" charset="-52"/>
                  <a:ea typeface="Merriweather" panose="00000500000000000000" pitchFamily="2" charset="-52"/>
                  <a:cs typeface="Merriweather" panose="00000500000000000000" pitchFamily="2" charset="-52"/>
                </a:rPr>
                <a:t> є </a:t>
              </a:r>
              <a:r>
                <a:rPr lang="en-US" sz="1164" dirty="0" err="1">
                  <a:latin typeface="Merriweather" panose="00000500000000000000" pitchFamily="2" charset="-52"/>
                  <a:ea typeface="Merriweather" panose="00000500000000000000" pitchFamily="2" charset="-52"/>
                  <a:cs typeface="Merriweather" panose="00000500000000000000" pitchFamily="2" charset="-52"/>
                </a:rPr>
                <a:t>важливою</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складовою</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сільського</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господарства</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Один</a:t>
              </a:r>
              <a:r>
                <a:rPr lang="en-US" sz="1164" dirty="0">
                  <a:latin typeface="Merriweather" panose="00000500000000000000" pitchFamily="2" charset="-52"/>
                  <a:ea typeface="Merriweather" panose="00000500000000000000" pitchFamily="2" charset="-52"/>
                  <a:cs typeface="Merriweather" panose="00000500000000000000" pitchFamily="2" charset="-52"/>
                </a:rPr>
                <a:t> з </a:t>
              </a:r>
              <a:r>
                <a:rPr lang="en-US" sz="1164" dirty="0" err="1">
                  <a:latin typeface="Merriweather" panose="00000500000000000000" pitchFamily="2" charset="-52"/>
                  <a:ea typeface="Merriweather" panose="00000500000000000000" pitchFamily="2" charset="-52"/>
                  <a:cs typeface="Merriweather" panose="00000500000000000000" pitchFamily="2" charset="-52"/>
                </a:rPr>
                <a:t>найпоширеніших</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методів</a:t>
              </a:r>
              <a:r>
                <a:rPr lang="en-US" sz="1164" dirty="0">
                  <a:latin typeface="Merriweather" panose="00000500000000000000" pitchFamily="2" charset="-52"/>
                  <a:ea typeface="Merriweather" panose="00000500000000000000" pitchFamily="2" charset="-52"/>
                  <a:cs typeface="Merriweather" panose="00000500000000000000" pitchFamily="2" charset="-52"/>
                </a:rPr>
                <a:t> - </a:t>
              </a:r>
              <a:r>
                <a:rPr lang="en-US" sz="1164" dirty="0" err="1">
                  <a:latin typeface="Merriweather" panose="00000500000000000000" pitchFamily="2" charset="-52"/>
                  <a:ea typeface="Merriweather" panose="00000500000000000000" pitchFamily="2" charset="-52"/>
                  <a:cs typeface="Merriweather" panose="00000500000000000000" pitchFamily="2" charset="-52"/>
                </a:rPr>
                <a:t>внесення</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добрив</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які</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збагачують</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ґрунт</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необхідними</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поживними</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речовинами</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добрива</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Іншим</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ефективним</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методом</a:t>
              </a:r>
              <a:r>
                <a:rPr lang="en-US" sz="1164" dirty="0">
                  <a:latin typeface="Merriweather" panose="00000500000000000000" pitchFamily="2" charset="-52"/>
                  <a:ea typeface="Merriweather" panose="00000500000000000000" pitchFamily="2" charset="-52"/>
                  <a:cs typeface="Merriweather" panose="00000500000000000000" pitchFamily="2" charset="-52"/>
                </a:rPr>
                <a:t> є </a:t>
              </a:r>
              <a:r>
                <a:rPr lang="en-US" sz="1164" dirty="0" err="1">
                  <a:latin typeface="Merriweather" panose="00000500000000000000" pitchFamily="2" charset="-52"/>
                  <a:ea typeface="Merriweather" panose="00000500000000000000" pitchFamily="2" charset="-52"/>
                  <a:cs typeface="Merriweather" panose="00000500000000000000" pitchFamily="2" charset="-52"/>
                </a:rPr>
                <a:t>застосування</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зеленої</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добривної</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рослинності</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яка</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покращує</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структуру</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ґрунту</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та</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збільшує</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його</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a:latin typeface="Merriweather" panose="00000500000000000000" pitchFamily="2" charset="-52"/>
                  <a:ea typeface="Merriweather" panose="00000500000000000000" pitchFamily="2" charset="-52"/>
                  <a:cs typeface="Merriweather" panose="00000500000000000000" pitchFamily="2" charset="-52"/>
                </a:rPr>
                <a:t>плодородність</a:t>
              </a:r>
              <a:r>
                <a:rPr lang="en-US" sz="1164" dirty="0">
                  <a:latin typeface="Merriweather" panose="00000500000000000000" pitchFamily="2" charset="-52"/>
                  <a:ea typeface="Merriweather" panose="00000500000000000000" pitchFamily="2" charset="-52"/>
                  <a:cs typeface="Merriweather" panose="00000500000000000000" pitchFamily="2" charset="-52"/>
                </a:rPr>
                <a:t> </a:t>
              </a:r>
              <a:r>
                <a:rPr lang="en-US" sz="1164" dirty="0">
                  <a:solidFill>
                    <a:srgbClr val="8B8B8B"/>
                  </a:solidFill>
                  <a:latin typeface="Merriweather" panose="00000500000000000000" pitchFamily="2" charset="-52"/>
                  <a:ea typeface="Merriweather" panose="00000500000000000000" pitchFamily="2" charset="-52"/>
                  <a:cs typeface="Merriweather" panose="00000500000000000000" pitchFamily="2" charset="-52"/>
                </a:rPr>
                <a:t>.</a:t>
              </a:r>
              <a:endParaRPr lang="en-US" sz="1164" dirty="0">
                <a:latin typeface="Merriweather" panose="00000500000000000000" pitchFamily="2" charset="-52"/>
                <a:ea typeface="Merriweather" panose="00000500000000000000" pitchFamily="2" charset="-52"/>
                <a:cs typeface="Merriweather" panose="00000500000000000000" pitchFamily="2" charset="-52"/>
              </a:endParaRPr>
            </a:p>
          </p:txBody>
        </p:sp>
      </p:grpSp>
      <p:grpSp>
        <p:nvGrpSpPr>
          <p:cNvPr id="15" name="Group 7" descr="Group">
            <a:extLst/>
          </p:cNvPr>
          <p:cNvGrpSpPr/>
          <p:nvPr/>
        </p:nvGrpSpPr>
        <p:grpSpPr>
          <a:xfrm>
            <a:off x="3168000" y="936000"/>
            <a:ext cx="2808000" cy="3499176"/>
            <a:chOff x="3168000" y="936000"/>
            <a:chExt cx="2808000" cy="3499176"/>
          </a:xfrm>
        </p:grpSpPr>
        <p:grpSp>
          <p:nvGrpSpPr>
            <p:cNvPr id="16" name="Group 7" descr="Group">
              <a:extLst/>
            </p:cNvPr>
            <p:cNvGrpSpPr/>
            <p:nvPr/>
          </p:nvGrpSpPr>
          <p:grpSpPr>
            <a:xfrm>
              <a:off x="3999600" y="936000"/>
              <a:ext cx="1144800" cy="1144800"/>
              <a:chOff x="3999600" y="936000"/>
              <a:chExt cx="1144800" cy="1144800"/>
            </a:xfrm>
          </p:grpSpPr>
          <p:grpSp>
            <p:nvGrpSpPr>
              <p:cNvPr id="17" name="Group 7" descr="Group">
                <a:extLst/>
              </p:cNvPr>
              <p:cNvGrpSpPr/>
              <p:nvPr/>
            </p:nvGrpSpPr>
            <p:grpSpPr>
              <a:xfrm>
                <a:off x="3999600" y="936000"/>
                <a:ext cx="1144800" cy="1144800"/>
                <a:chOff x="3999600" y="936000"/>
                <a:chExt cx="1144800" cy="1144800"/>
              </a:xfrm>
            </p:grpSpPr>
            <p:pic>
              <p:nvPicPr>
                <p:cNvPr id="18" name="Picture" descr="Picture">
                  <a:extLst/>
                </p:cNvPr>
                <p:cNvPicPr>
                  <a:picLocks/>
                </p:cNvPicPr>
                <p:nvPr/>
              </p:nvPicPr>
              <p:blipFill>
                <a:blip r:embed="rId4">
                  <a:extLst/>
                </a:blip>
                <a:srcRect l="21300" r="21300"/>
                <a:stretch/>
              </p:blipFill>
              <p:spPr>
                <a:xfrm>
                  <a:off x="3999600" y="936000"/>
                  <a:ext cx="1144800" cy="1144800"/>
                </a:xfrm>
                <a:prstGeom prst="roundRect">
                  <a:avLst>
                    <a:gd name="adj" fmla="val 8265"/>
                  </a:avLst>
                </a:prstGeom>
              </p:spPr>
            </p:pic>
          </p:grpSp>
        </p:grpSp>
        <p:sp>
          <p:nvSpPr>
            <p:cNvPr id="11" name="Shape" descr="Shape">
              <a:extLst/>
            </p:cNvPr>
            <p:cNvSpPr/>
            <p:nvPr/>
          </p:nvSpPr>
          <p:spPr>
            <a:xfrm>
              <a:off x="3168000" y="2224800"/>
              <a:ext cx="2808000" cy="274860"/>
            </a:xfrm>
            <a:prstGeom prst="rect">
              <a:avLst/>
            </a:prstGeom>
            <a:noFill/>
          </p:spPr>
          <p:txBody>
            <a:bodyPr wrap="square" lIns="0" tIns="0" rIns="0" bIns="0" anchor="ctr">
              <a:spAutoFit/>
            </a:bodyPr>
            <a:lstStyle/>
            <a:p>
              <a:pPr algn="ctr"/>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РАЦІОНАЛЬНЕ ВИКОРИСТАННЯ</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12" name="Shape" descr="Shape">
              <a:extLst/>
            </p:cNvPr>
            <p:cNvSpPr/>
            <p:nvPr/>
          </p:nvSpPr>
          <p:spPr>
            <a:xfrm>
              <a:off x="3168000" y="2643660"/>
              <a:ext cx="2808000" cy="1791516"/>
            </a:xfrm>
            <a:prstGeom prst="rect">
              <a:avLst/>
            </a:prstGeom>
            <a:noFill/>
          </p:spPr>
          <p:txBody>
            <a:bodyPr wrap="square" lIns="0" tIns="0" rIns="0" bIns="0">
              <a:spAutoFit/>
            </a:bodyPr>
            <a:lstStyle/>
            <a:p>
              <a:pPr algn="ct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Додатковими</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методами</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підвищення</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родючості</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ґрунту</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є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компостування</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органічних</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відходів</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та</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використання</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біологічних</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препаратів</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Важливо</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також</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вести</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раціональне</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використання</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ґрунту</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щоб</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уникнути</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його</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виснаження</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та</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забезпечити</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стабільну</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родючість</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на</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довгострокову</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r>
                <a:rPr lang="en-US" sz="1164" dirty="0" err="1" smtClean="0">
                  <a:latin typeface="Merriweather" panose="00000500000000000000" pitchFamily="2" charset="-52"/>
                  <a:ea typeface="Merriweather" panose="00000500000000000000" pitchFamily="2" charset="-52"/>
                  <a:cs typeface="Merriweather" panose="00000500000000000000" pitchFamily="2" charset="-52"/>
                </a:rPr>
                <a:t>перспективу</a:t>
              </a:r>
              <a:r>
                <a:rPr lang="en-US" sz="1164" dirty="0" smtClean="0">
                  <a:latin typeface="Merriweather" panose="00000500000000000000" pitchFamily="2" charset="-52"/>
                  <a:ea typeface="Merriweather" panose="00000500000000000000" pitchFamily="2" charset="-52"/>
                  <a:cs typeface="Merriweather" panose="00000500000000000000" pitchFamily="2" charset="-52"/>
                </a:rPr>
                <a:t> </a:t>
              </a:r>
              <a:endParaRPr lang="en-US" sz="1164" dirty="0">
                <a:latin typeface="Merriweather" panose="00000500000000000000" pitchFamily="2" charset="-52"/>
                <a:ea typeface="Merriweather" panose="00000500000000000000" pitchFamily="2" charset="-52"/>
                <a:cs typeface="Merriweather" panose="00000500000000000000" pitchFamily="2" charset="-52"/>
              </a:endParaRPr>
            </a:p>
          </p:txBody>
        </p:sp>
      </p:grpSp>
      <p:grpSp>
        <p:nvGrpSpPr>
          <p:cNvPr id="19" name="Group 7" descr="Group">
            <a:extLst/>
          </p:cNvPr>
          <p:cNvGrpSpPr/>
          <p:nvPr/>
        </p:nvGrpSpPr>
        <p:grpSpPr>
          <a:xfrm>
            <a:off x="6120000" y="982800"/>
            <a:ext cx="2808000" cy="3799800"/>
            <a:chOff x="6120000" y="982800"/>
            <a:chExt cx="2808000" cy="3799800"/>
          </a:xfrm>
        </p:grpSpPr>
        <p:grpSp>
          <p:nvGrpSpPr>
            <p:cNvPr id="20" name="Group 7" descr="Group">
              <a:extLst/>
            </p:cNvPr>
            <p:cNvGrpSpPr/>
            <p:nvPr/>
          </p:nvGrpSpPr>
          <p:grpSpPr>
            <a:xfrm>
              <a:off x="6120000" y="982800"/>
              <a:ext cx="2808000" cy="3799800"/>
              <a:chOff x="6120000" y="982800"/>
              <a:chExt cx="2808000" cy="3799800"/>
            </a:xfrm>
          </p:grpSpPr>
          <p:pic>
            <p:nvPicPr>
              <p:cNvPr id="21" name="Picture" descr="Picture">
                <a:extLst/>
              </p:cNvPr>
              <p:cNvPicPr>
                <a:picLocks/>
              </p:cNvPicPr>
              <p:nvPr/>
            </p:nvPicPr>
            <p:blipFill>
              <a:blip r:embed="rId5">
                <a:extLst/>
              </a:blip>
              <a:srcRect l="30602" r="30602"/>
              <a:stretch/>
            </p:blipFill>
            <p:spPr>
              <a:xfrm>
                <a:off x="6120000" y="982800"/>
                <a:ext cx="2808000" cy="3799800"/>
              </a:xfrm>
              <a:prstGeom prst="roundRect">
                <a:avLst>
                  <a:gd name="adj" fmla="val 8265"/>
                </a:avLst>
              </a:prstGeom>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4</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ВПЛИВ ХІМІЧНИХ ДОБРИВ НА ҐРУНТ</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8712000" cy="1170600"/>
            <a:chOff x="216000" y="982800"/>
            <a:chExt cx="8712000" cy="1170600"/>
          </a:xfrm>
        </p:grpSpPr>
        <p:sp>
          <p:nvSpPr>
            <p:cNvPr id="8" name="Shape" descr="Shape">
              <a:extLst/>
            </p:cNvPr>
            <p:cNvSpPr/>
            <p:nvPr/>
          </p:nvSpPr>
          <p:spPr>
            <a:xfrm>
              <a:off x="216000" y="982800"/>
              <a:ext cx="8712000" cy="41064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ВПЛИВ ХІМІЧНИХ ДОБРИВ</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9" name="Shape" descr="Shape">
              <a:extLst/>
            </p:cNvPr>
            <p:cNvSpPr/>
            <p:nvPr/>
          </p:nvSpPr>
          <p:spPr>
            <a:xfrm>
              <a:off x="216000" y="1537439"/>
              <a:ext cx="8712000" cy="615960"/>
            </a:xfrm>
            <a:prstGeom prst="rect">
              <a:avLst/>
            </a:prstGeom>
            <a:noFill/>
          </p:spPr>
          <p:txBody>
            <a:bodyPr wrap="square" lIns="0" tIns="0" rIns="0" bIns="0">
              <a:spAutoFit/>
            </a:bodyPr>
            <a:lstStyle/>
            <a:p>
              <a:pPr algn="l"/>
              <a:r>
                <a:rPr lang="en-US" sz="1119">
                  <a:solidFill>
                    <a:srgbClr val="000000"/>
                  </a:solidFill>
                  <a:latin typeface="Roboto" panose="02000000000000000000" pitchFamily="2" charset="0"/>
                  <a:ea typeface="Roboto" panose="02000000000000000000" pitchFamily="2" charset="0"/>
                  <a:cs typeface="Roboto" panose="02000000000000000000" pitchFamily="2" charset="0"/>
                </a:rPr>
                <a:t>Вплив хімічних добрив на ґрунт може бути як позитивним, так і негативним. Використання добрив сприяє підвищенню врожайності та якості сільськогосподарської продукції. Однак надмірне використання може призвести до забруднення ґрунту та водних ресурсів .</a:t>
              </a:r>
              <a:endParaRPr lang="en-US" sz="1119">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7" descr="Group">
            <a:extLst/>
          </p:cNvPr>
          <p:cNvGrpSpPr/>
          <p:nvPr/>
        </p:nvGrpSpPr>
        <p:grpSpPr>
          <a:xfrm>
            <a:off x="216000" y="2297400"/>
            <a:ext cx="8712000" cy="1170600"/>
            <a:chOff x="216000" y="2297400"/>
            <a:chExt cx="8712000" cy="1170600"/>
          </a:xfrm>
        </p:grpSpPr>
        <p:sp>
          <p:nvSpPr>
            <p:cNvPr id="12" name="Shape" descr="Shape">
              <a:extLst/>
            </p:cNvPr>
            <p:cNvSpPr/>
            <p:nvPr/>
          </p:nvSpPr>
          <p:spPr>
            <a:xfrm>
              <a:off x="216000" y="2297400"/>
              <a:ext cx="8712000" cy="41064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НЕГАТИВНИЙ ВПЛИВ</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3" name="Shape" descr="Shape">
              <a:extLst/>
            </p:cNvPr>
            <p:cNvSpPr/>
            <p:nvPr/>
          </p:nvSpPr>
          <p:spPr>
            <a:xfrm>
              <a:off x="216000" y="2852039"/>
              <a:ext cx="8712000" cy="615960"/>
            </a:xfrm>
            <a:prstGeom prst="rect">
              <a:avLst/>
            </a:prstGeom>
            <a:noFill/>
          </p:spPr>
          <p:txBody>
            <a:bodyPr wrap="square" lIns="0" tIns="0" rIns="0" bIns="0">
              <a:spAutoFit/>
            </a:bodyPr>
            <a:lstStyle/>
            <a:p>
              <a:pPr algn="l"/>
              <a:r>
                <a:rPr lang="en-US" sz="1030">
                  <a:solidFill>
                    <a:srgbClr val="000000"/>
                  </a:solidFill>
                  <a:latin typeface="Roboto" panose="02000000000000000000" pitchFamily="2" charset="0"/>
                  <a:ea typeface="Roboto" panose="02000000000000000000" pitchFamily="2" charset="0"/>
                  <a:cs typeface="Roboto" panose="02000000000000000000" pitchFamily="2" charset="0"/>
                </a:rPr>
                <a:t>Деякі хімічні добрива мають тенденцію накопичуватися в ґрунті, що може призвести до забруднення навколишнього середовища. Крім того, надмірне використання добрив може призвести до зниження біорізноманіття ґрунтових мікроорганізмів .</a:t>
              </a:r>
              <a:endParaRPr lang="en-US" sz="103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7" descr="Group">
            <a:extLst/>
          </p:cNvPr>
          <p:cNvGrpSpPr/>
          <p:nvPr/>
        </p:nvGrpSpPr>
        <p:grpSpPr>
          <a:xfrm>
            <a:off x="216000" y="3612000"/>
            <a:ext cx="8712000" cy="1170600"/>
            <a:chOff x="216000" y="3612000"/>
            <a:chExt cx="8712000" cy="1170600"/>
          </a:xfrm>
        </p:grpSpPr>
        <p:sp>
          <p:nvSpPr>
            <p:cNvPr id="11" name="Shape" descr="Shape">
              <a:extLst/>
            </p:cNvPr>
            <p:cNvSpPr/>
            <p:nvPr/>
          </p:nvSpPr>
          <p:spPr>
            <a:xfrm>
              <a:off x="216000" y="3612000"/>
              <a:ext cx="8712000" cy="41064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ЗБЕРЕЖЕННЯ ҐРУНТУ</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5" name="Shape" descr="Shape">
              <a:extLst/>
            </p:cNvPr>
            <p:cNvSpPr/>
            <p:nvPr/>
          </p:nvSpPr>
          <p:spPr>
            <a:xfrm>
              <a:off x="216000" y="4166639"/>
              <a:ext cx="8712000" cy="61596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Для зменшення негативного впливу хімічних добрив на ґрунт необхідно використовувати їх у розумних дозах та поєднувати з іншими методами ведення сільськогосподарського виробництва. Важливо також враховувати специфіку ґрунту та рослин, що вирощуються, для збереження його родючості та здоров'я .</a:t>
              </a:r>
              <a:endParaRPr lang="en-US" sz="1075">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5</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РОЛЬ МІКРООРГАНІЗМІВ У ПІДТРИМЦІ РОДЮЧОСТІ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1056849"/>
            <a:ext cx="4345322" cy="3519561"/>
            <a:chOff x="216000" y="1056849"/>
            <a:chExt cx="4345322" cy="3519561"/>
          </a:xfrm>
        </p:grpSpPr>
        <p:grpSp>
          <p:nvGrpSpPr>
            <p:cNvPr id="8" name="Group 7" descr="Group">
              <a:extLst/>
            </p:cNvPr>
            <p:cNvGrpSpPr/>
            <p:nvPr/>
          </p:nvGrpSpPr>
          <p:grpSpPr>
            <a:xfrm>
              <a:off x="216000" y="1188989"/>
              <a:ext cx="1042200" cy="758221"/>
              <a:chOff x="216000" y="1188989"/>
              <a:chExt cx="1042200" cy="758221"/>
            </a:xfrm>
          </p:grpSpPr>
          <p:sp>
            <p:nvSpPr>
              <p:cNvPr id="9" name="Shape" descr="Shape">
                <a:extLst/>
              </p:cNvPr>
              <p:cNvSpPr/>
              <p:nvPr/>
            </p:nvSpPr>
            <p:spPr>
              <a:xfrm>
                <a:off x="216000" y="1188989"/>
                <a:ext cx="1042200" cy="758221"/>
              </a:xfrm>
              <a:prstGeom prst="rect">
                <a:avLst/>
              </a:prstGeom>
              <a:noFill/>
            </p:spPr>
            <p:txBody>
              <a:bodyPr wrap="square" lIns="0" tIns="0" rIns="0" bIns="0" anchor="ctr">
                <a:spAutoFit/>
              </a:bodyPr>
              <a:lstStyle/>
              <a:p>
                <a:pPr algn="ctr"/>
                <a:r>
                  <a:rPr lang="en-US" sz="4927" dirty="0">
                    <a:solidFill>
                      <a:srgbClr val="000000"/>
                    </a:solidFill>
                    <a:latin typeface="Roboto" panose="02000000000000000000" pitchFamily="2" charset="0"/>
                    <a:ea typeface="Roboto" panose="02000000000000000000" pitchFamily="2" charset="0"/>
                    <a:cs typeface="Roboto" panose="02000000000000000000" pitchFamily="2" charset="0"/>
                  </a:rPr>
                  <a:t>1</a:t>
                </a:r>
                <a:endParaRPr lang="en-US" sz="4927" dirty="0">
                  <a:latin typeface="Roboto" panose="02000000000000000000" pitchFamily="2" charset="0"/>
                  <a:ea typeface="Roboto" panose="02000000000000000000" pitchFamily="2" charset="0"/>
                  <a:cs typeface="Roboto" panose="02000000000000000000" pitchFamily="2" charset="0"/>
                </a:endParaRPr>
              </a:p>
            </p:txBody>
          </p:sp>
        </p:grpSp>
        <p:sp>
          <p:nvSpPr>
            <p:cNvPr id="11" name="Shape" descr="Shape">
              <a:extLst/>
            </p:cNvPr>
            <p:cNvSpPr/>
            <p:nvPr/>
          </p:nvSpPr>
          <p:spPr>
            <a:xfrm>
              <a:off x="1258200" y="1056849"/>
              <a:ext cx="3241800" cy="268663"/>
            </a:xfrm>
            <a:prstGeom prst="rect">
              <a:avLst/>
            </a:prstGeom>
            <a:noFill/>
          </p:spPr>
          <p:txBody>
            <a:bodyPr wrap="square" lIns="0" tIns="0" rIns="0" bIns="0" anchor="b">
              <a:spAutoFit/>
            </a:bodyPr>
            <a:lstStyle/>
            <a:p>
              <a:pPr algn="l"/>
              <a:r>
                <a:rPr lang="en-US" sz="1746" b="1" dirty="0">
                  <a:solidFill>
                    <a:srgbClr val="000000"/>
                  </a:solidFill>
                  <a:latin typeface="Roboto" panose="02000000000000000000" pitchFamily="2" charset="0"/>
                  <a:ea typeface="Roboto" panose="02000000000000000000" pitchFamily="2" charset="0"/>
                  <a:cs typeface="Roboto" panose="02000000000000000000" pitchFamily="2" charset="0"/>
                </a:rPr>
                <a:t>ВАЖЛИВІСТЬ МІКРООРГАНІЗМІВ</a:t>
              </a:r>
              <a:endParaRPr lang="en-US" sz="1746" dirty="0">
                <a:latin typeface="Roboto" panose="02000000000000000000" pitchFamily="2" charset="0"/>
                <a:ea typeface="Roboto" panose="02000000000000000000" pitchFamily="2" charset="0"/>
                <a:cs typeface="Roboto" panose="02000000000000000000" pitchFamily="2" charset="0"/>
              </a:endParaRPr>
            </a:p>
          </p:txBody>
        </p:sp>
        <p:sp>
          <p:nvSpPr>
            <p:cNvPr id="12" name="Shape" descr="Shape">
              <a:extLst/>
            </p:cNvPr>
            <p:cNvSpPr/>
            <p:nvPr/>
          </p:nvSpPr>
          <p:spPr>
            <a:xfrm>
              <a:off x="1420200" y="1456794"/>
              <a:ext cx="3079800" cy="807913"/>
            </a:xfrm>
            <a:prstGeom prst="rect">
              <a:avLst/>
            </a:prstGeom>
            <a:noFill/>
          </p:spPr>
          <p:txBody>
            <a:bodyPr wrap="square" lIns="0" tIns="0" rIns="0" bIns="0" anchor="ctr">
              <a:spAutoFit/>
            </a:bodyPr>
            <a:lstStyle/>
            <a:p>
              <a:pPr algn="l"/>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Мікроорганізми</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відіграють</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ключову</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роль</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у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підтримці</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родючості</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Вони</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розкладають</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органічні</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рештки</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допомагають</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у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вивільненні</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поживних</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речовин</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Цей</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процес</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сприяє</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підживленню</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рослин</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і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забезпечує</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стійкий</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ріст</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050" dirty="0" err="1">
                  <a:solidFill>
                    <a:srgbClr val="000000"/>
                  </a:solidFill>
                  <a:latin typeface="Roboto" panose="02000000000000000000" pitchFamily="2" charset="0"/>
                  <a:ea typeface="Roboto" panose="02000000000000000000" pitchFamily="2" charset="0"/>
                  <a:cs typeface="Roboto" panose="02000000000000000000" pitchFamily="2" charset="0"/>
                </a:rPr>
                <a:t>врожаю</a:t>
              </a:r>
              <a:r>
                <a:rPr lang="en-US" sz="1050" dirty="0">
                  <a:solidFill>
                    <a:srgbClr val="000000"/>
                  </a:solidFill>
                  <a:latin typeface="Roboto" panose="02000000000000000000" pitchFamily="2" charset="0"/>
                  <a:ea typeface="Roboto" panose="02000000000000000000" pitchFamily="2" charset="0"/>
                  <a:cs typeface="Roboto" panose="02000000000000000000" pitchFamily="2" charset="0"/>
                </a:rPr>
                <a:t>. </a:t>
              </a:r>
              <a:endParaRPr lang="en-US" sz="1050" dirty="0">
                <a:latin typeface="Roboto" panose="02000000000000000000" pitchFamily="2" charset="0"/>
                <a:ea typeface="Roboto" panose="02000000000000000000" pitchFamily="2" charset="0"/>
                <a:cs typeface="Roboto" panose="02000000000000000000" pitchFamily="2" charset="0"/>
              </a:endParaRPr>
            </a:p>
          </p:txBody>
        </p:sp>
        <p:grpSp>
          <p:nvGrpSpPr>
            <p:cNvPr id="10" name="Group 7" descr="Group">
              <a:extLst/>
            </p:cNvPr>
            <p:cNvGrpSpPr/>
            <p:nvPr/>
          </p:nvGrpSpPr>
          <p:grpSpPr>
            <a:xfrm>
              <a:off x="216000" y="2361600"/>
              <a:ext cx="1042200" cy="1042200"/>
              <a:chOff x="216000" y="2361600"/>
              <a:chExt cx="1042200" cy="1042200"/>
            </a:xfrm>
          </p:grpSpPr>
          <p:sp>
            <p:nvSpPr>
              <p:cNvPr id="17" name="Shape" descr="Shape">
                <a:extLst/>
              </p:cNvPr>
              <p:cNvSpPr/>
              <p:nvPr/>
            </p:nvSpPr>
            <p:spPr>
              <a:xfrm>
                <a:off x="216000" y="2361600"/>
                <a:ext cx="1042200" cy="1042200"/>
              </a:xfrm>
              <a:prstGeom prst="rect">
                <a:avLst/>
              </a:prstGeom>
              <a:noFill/>
            </p:spPr>
            <p:txBody>
              <a:bodyPr wrap="square" lIns="0" tIns="0" rIns="0" bIns="0" anchor="ctr">
                <a:spAutoFit/>
              </a:bodyPr>
              <a:lstStyle/>
              <a:p>
                <a:pPr algn="ctr"/>
                <a:r>
                  <a:rPr lang="en-US" sz="4927">
                    <a:solidFill>
                      <a:srgbClr val="000000"/>
                    </a:solidFill>
                    <a:latin typeface="Roboto" panose="02000000000000000000" pitchFamily="2" charset="0"/>
                    <a:ea typeface="Roboto" panose="02000000000000000000" pitchFamily="2" charset="0"/>
                    <a:cs typeface="Roboto" panose="02000000000000000000" pitchFamily="2" charset="0"/>
                  </a:rPr>
                  <a:t>2</a:t>
                </a:r>
                <a:endParaRPr lang="en-US" sz="4927">
                  <a:latin typeface="Roboto" panose="02000000000000000000" pitchFamily="2" charset="0"/>
                  <a:ea typeface="Roboto" panose="02000000000000000000" pitchFamily="2" charset="0"/>
                  <a:cs typeface="Roboto" panose="02000000000000000000" pitchFamily="2" charset="0"/>
                </a:endParaRPr>
              </a:p>
            </p:txBody>
          </p:sp>
        </p:grpSp>
        <p:sp>
          <p:nvSpPr>
            <p:cNvPr id="13" name="Shape" descr="Shape">
              <a:extLst/>
            </p:cNvPr>
            <p:cNvSpPr/>
            <p:nvPr/>
          </p:nvSpPr>
          <p:spPr>
            <a:xfrm>
              <a:off x="1258200" y="2357620"/>
              <a:ext cx="3101155" cy="269304"/>
            </a:xfrm>
            <a:prstGeom prst="rect">
              <a:avLst/>
            </a:prstGeom>
            <a:noFill/>
          </p:spPr>
          <p:txBody>
            <a:bodyPr wrap="square" lIns="0" tIns="0" rIns="0" bIns="0" anchor="b">
              <a:spAutoFit/>
            </a:bodyPr>
            <a:lstStyle/>
            <a:p>
              <a:pPr algn="l"/>
              <a:r>
                <a:rPr lang="en-US" sz="1750" b="1" dirty="0">
                  <a:solidFill>
                    <a:srgbClr val="000000"/>
                  </a:solidFill>
                  <a:latin typeface="Roboto" panose="02000000000000000000" pitchFamily="2" charset="0"/>
                  <a:ea typeface="Roboto" panose="02000000000000000000" pitchFamily="2" charset="0"/>
                  <a:cs typeface="Roboto" panose="02000000000000000000" pitchFamily="2" charset="0"/>
                </a:rPr>
                <a:t>УТВОРЕННЯ</a:t>
              </a:r>
              <a:r>
                <a:rPr lang="en-US" sz="1254"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750" b="1" dirty="0">
                  <a:solidFill>
                    <a:srgbClr val="000000"/>
                  </a:solidFill>
                  <a:latin typeface="Roboto" panose="02000000000000000000" pitchFamily="2" charset="0"/>
                  <a:ea typeface="Roboto" panose="02000000000000000000" pitchFamily="2" charset="0"/>
                  <a:cs typeface="Roboto" panose="02000000000000000000" pitchFamily="2" charset="0"/>
                </a:rPr>
                <a:t>ГУМУСУ</a:t>
              </a:r>
              <a:endParaRPr lang="en-US" sz="1750" dirty="0">
                <a:latin typeface="Roboto" panose="02000000000000000000" pitchFamily="2" charset="0"/>
                <a:ea typeface="Roboto" panose="02000000000000000000" pitchFamily="2" charset="0"/>
                <a:cs typeface="Roboto" panose="02000000000000000000" pitchFamily="2" charset="0"/>
              </a:endParaRPr>
            </a:p>
          </p:txBody>
        </p:sp>
        <p:sp>
          <p:nvSpPr>
            <p:cNvPr id="14" name="Shape" descr="Shape">
              <a:extLst/>
            </p:cNvPr>
            <p:cNvSpPr/>
            <p:nvPr/>
          </p:nvSpPr>
          <p:spPr>
            <a:xfrm>
              <a:off x="1337522" y="2648685"/>
              <a:ext cx="3223800" cy="883768"/>
            </a:xfrm>
            <a:prstGeom prst="rect">
              <a:avLst/>
            </a:prstGeom>
            <a:noFill/>
          </p:spPr>
          <p:txBody>
            <a:bodyPr wrap="square" lIns="0" tIns="0" rIns="0" bIns="0" anchor="ctr">
              <a:spAutoFit/>
            </a:bodyPr>
            <a:lstStyle/>
            <a:p>
              <a:pPr algn="l"/>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Бактерії</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гриби</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інші</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мікроорганізми</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smtClean="0">
                  <a:solidFill>
                    <a:srgbClr val="000000"/>
                  </a:solidFill>
                  <a:latin typeface="Roboto" panose="02000000000000000000" pitchFamily="2" charset="0"/>
                  <a:ea typeface="Roboto" panose="02000000000000000000" pitchFamily="2" charset="0"/>
                  <a:cs typeface="Roboto" panose="02000000000000000000" pitchFamily="2" charset="0"/>
                </a:rPr>
                <a:t>чний</a:t>
              </a:r>
              <a:r>
                <a:rPr lang="en-US" sz="1100" dirty="0" smtClean="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матеріал</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у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ґрунті</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Цей</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процес</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сприяє</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утворенню</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гумусу</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який</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забезпечує</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родючість</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Мікроорганізми</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також</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допомагають</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у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збереженні</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води</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та</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підтримці</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структури</a:t>
              </a:r>
              <a:r>
                <a:rPr lang="en-US" sz="11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rgbClr val="000000"/>
                  </a:solidFill>
                  <a:latin typeface="Roboto" panose="02000000000000000000" pitchFamily="2" charset="0"/>
                  <a:ea typeface="Roboto" panose="02000000000000000000" pitchFamily="2" charset="0"/>
                  <a:cs typeface="Roboto" panose="02000000000000000000" pitchFamily="2" charset="0"/>
                </a:rPr>
                <a:t>ґрунту</a:t>
              </a:r>
              <a:r>
                <a:rPr lang="en-US" sz="1343" dirty="0">
                  <a:solidFill>
                    <a:srgbClr val="000000"/>
                  </a:solidFill>
                  <a:latin typeface="Roboto" panose="02000000000000000000" pitchFamily="2" charset="0"/>
                  <a:ea typeface="Roboto" panose="02000000000000000000" pitchFamily="2" charset="0"/>
                  <a:cs typeface="Roboto" panose="02000000000000000000" pitchFamily="2" charset="0"/>
                </a:rPr>
                <a:t>. </a:t>
              </a:r>
              <a:endParaRPr lang="en-US" sz="1343" dirty="0">
                <a:latin typeface="Roboto" panose="02000000000000000000" pitchFamily="2" charset="0"/>
                <a:ea typeface="Roboto" panose="02000000000000000000" pitchFamily="2" charset="0"/>
                <a:cs typeface="Roboto" panose="02000000000000000000" pitchFamily="2" charset="0"/>
              </a:endParaRPr>
            </a:p>
          </p:txBody>
        </p:sp>
        <p:grpSp>
          <p:nvGrpSpPr>
            <p:cNvPr id="18" name="Group 7" descr="Group">
              <a:extLst/>
            </p:cNvPr>
            <p:cNvGrpSpPr/>
            <p:nvPr/>
          </p:nvGrpSpPr>
          <p:grpSpPr>
            <a:xfrm>
              <a:off x="216000" y="3818189"/>
              <a:ext cx="1042200" cy="758221"/>
              <a:chOff x="216000" y="3818189"/>
              <a:chExt cx="1042200" cy="758221"/>
            </a:xfrm>
          </p:grpSpPr>
          <p:sp>
            <p:nvSpPr>
              <p:cNvPr id="19" name="Shape" descr="Shape">
                <a:extLst/>
              </p:cNvPr>
              <p:cNvSpPr/>
              <p:nvPr/>
            </p:nvSpPr>
            <p:spPr>
              <a:xfrm>
                <a:off x="216000" y="3818189"/>
                <a:ext cx="1042200" cy="758221"/>
              </a:xfrm>
              <a:prstGeom prst="rect">
                <a:avLst/>
              </a:prstGeom>
              <a:noFill/>
            </p:spPr>
            <p:txBody>
              <a:bodyPr wrap="square" lIns="0" tIns="0" rIns="0" bIns="0" anchor="ctr">
                <a:spAutoFit/>
              </a:bodyPr>
              <a:lstStyle/>
              <a:p>
                <a:pPr algn="ctr"/>
                <a:endParaRPr lang="en-US" sz="4927" dirty="0">
                  <a:latin typeface="Roboto" panose="02000000000000000000" pitchFamily="2" charset="0"/>
                  <a:ea typeface="Roboto" panose="02000000000000000000" pitchFamily="2" charset="0"/>
                  <a:cs typeface="Roboto" panose="02000000000000000000" pitchFamily="2" charset="0"/>
                </a:endParaRPr>
              </a:p>
            </p:txBody>
          </p:sp>
        </p:grpSp>
        <p:sp>
          <p:nvSpPr>
            <p:cNvPr id="15" name="Shape" descr="Shape">
              <a:extLst/>
            </p:cNvPr>
            <p:cNvSpPr/>
            <p:nvPr/>
          </p:nvSpPr>
          <p:spPr>
            <a:xfrm>
              <a:off x="1420200" y="4004298"/>
              <a:ext cx="3079800" cy="193002"/>
            </a:xfrm>
            <a:prstGeom prst="rect">
              <a:avLst/>
            </a:prstGeom>
            <a:noFill/>
          </p:spPr>
          <p:txBody>
            <a:bodyPr wrap="square" lIns="0" tIns="0" rIns="0" bIns="0" anchor="b">
              <a:spAutoFit/>
            </a:bodyPr>
            <a:lstStyle/>
            <a:p>
              <a:pPr algn="l"/>
              <a:endParaRPr lang="en-US" sz="1254" dirty="0">
                <a:latin typeface="Roboto" panose="02000000000000000000" pitchFamily="2" charset="0"/>
                <a:ea typeface="Roboto" panose="02000000000000000000" pitchFamily="2" charset="0"/>
                <a:cs typeface="Roboto" panose="02000000000000000000" pitchFamily="2" charset="0"/>
              </a:endParaRPr>
            </a:p>
          </p:txBody>
        </p:sp>
      </p:grpSp>
      <p:grpSp>
        <p:nvGrpSpPr>
          <p:cNvPr id="20" name="Group 7" descr="Group">
            <a:extLst/>
          </p:cNvPr>
          <p:cNvGrpSpPr/>
          <p:nvPr/>
        </p:nvGrpSpPr>
        <p:grpSpPr>
          <a:xfrm>
            <a:off x="4644000" y="982800"/>
            <a:ext cx="4284000" cy="3799800"/>
            <a:chOff x="4644000" y="982800"/>
            <a:chExt cx="4284000" cy="3799800"/>
          </a:xfrm>
        </p:grpSpPr>
        <p:grpSp>
          <p:nvGrpSpPr>
            <p:cNvPr id="22" name="Group 7" descr="Group">
              <a:extLst/>
            </p:cNvPr>
            <p:cNvGrpSpPr/>
            <p:nvPr/>
          </p:nvGrpSpPr>
          <p:grpSpPr>
            <a:xfrm>
              <a:off x="4644000" y="982800"/>
              <a:ext cx="4284000" cy="3799800"/>
              <a:chOff x="4644000" y="982800"/>
              <a:chExt cx="4284000" cy="3799800"/>
            </a:xfrm>
          </p:grpSpPr>
          <p:pic>
            <p:nvPicPr>
              <p:cNvPr id="21" name="Picture" descr="Picture">
                <a:extLst/>
              </p:cNvPr>
              <p:cNvPicPr>
                <a:picLocks/>
              </p:cNvPicPr>
              <p:nvPr/>
            </p:nvPicPr>
            <p:blipFill>
              <a:blip r:embed="rId3">
                <a:extLst/>
              </a:blip>
              <a:srcRect l="12400" r="12400"/>
              <a:stretch/>
            </p:blipFill>
            <p:spPr>
              <a:xfrm>
                <a:off x="4644000" y="982800"/>
                <a:ext cx="4284000" cy="3799800"/>
              </a:xfrm>
              <a:prstGeom prst="roundRect">
                <a:avLst>
                  <a:gd name="adj" fmla="val 8265"/>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6</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ВІДНОВЛЕННЯ ВИСНАЖЕНОГО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1827900"/>
            <a:chOff x="216000" y="982800"/>
            <a:chExt cx="4284000" cy="1827900"/>
          </a:xfrm>
        </p:grpSpPr>
        <p:sp>
          <p:nvSpPr>
            <p:cNvPr id="8" name="Shape" descr="Shape">
              <a:extLst/>
            </p:cNvPr>
            <p:cNvSpPr/>
            <p:nvPr/>
          </p:nvSpPr>
          <p:spPr>
            <a:xfrm>
              <a:off x="216000" y="9828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ЗНАЧЕННЯ ВІДНОВЛЕННЯ ҐРУНТУ</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9" name="Shape" descr="Shape">
              <a:extLst/>
            </p:cNvPr>
            <p:cNvSpPr/>
            <p:nvPr/>
          </p:nvSpPr>
          <p:spPr>
            <a:xfrm>
              <a:off x="216000" y="1800359"/>
              <a:ext cx="4284000" cy="1010340"/>
            </a:xfrm>
            <a:prstGeom prst="rect">
              <a:avLst/>
            </a:prstGeom>
            <a:noFill/>
          </p:spPr>
          <p:txBody>
            <a:bodyPr wrap="square" lIns="0" tIns="0" rIns="0" bIns="0">
              <a:spAutoFit/>
            </a:bodyPr>
            <a:lstStyle/>
            <a:p>
              <a:pPr algn="l"/>
              <a:r>
                <a:rPr lang="en-US" sz="1119">
                  <a:solidFill>
                    <a:srgbClr val="000000"/>
                  </a:solidFill>
                  <a:latin typeface="Roboto" panose="02000000000000000000" pitchFamily="2" charset="0"/>
                  <a:ea typeface="Roboto" panose="02000000000000000000" pitchFamily="2" charset="0"/>
                  <a:cs typeface="Roboto" panose="02000000000000000000" pitchFamily="2" charset="0"/>
                </a:rPr>
                <a:t>Відновлення виснаженого ґрунту є важливою задачею для збереження родючості ґрунтів та забезпечення сталого виробництва сільськогосподарської продукції. Цей процес включає в себе використання спеціальних методів та технологій для відновлення поживних речовин у ґрунті та підвищення його фертильності. </a:t>
              </a:r>
              <a:endParaRPr lang="en-US" sz="1119">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7" descr="Group">
            <a:extLst/>
          </p:cNvPr>
          <p:cNvGrpSpPr/>
          <p:nvPr/>
        </p:nvGrpSpPr>
        <p:grpSpPr>
          <a:xfrm>
            <a:off x="216000" y="2954700"/>
            <a:ext cx="4284000" cy="1827900"/>
            <a:chOff x="216000" y="2954700"/>
            <a:chExt cx="4284000" cy="1827900"/>
          </a:xfrm>
        </p:grpSpPr>
        <p:sp>
          <p:nvSpPr>
            <p:cNvPr id="12" name="Shape" descr="Shape">
              <a:extLst/>
            </p:cNvPr>
            <p:cNvSpPr/>
            <p:nvPr/>
          </p:nvSpPr>
          <p:spPr>
            <a:xfrm>
              <a:off x="216000" y="29547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ЕФЕКТИВНИЙ МЕТОД</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3" name="Shape" descr="Shape">
              <a:extLst/>
            </p:cNvPr>
            <p:cNvSpPr/>
            <p:nvPr/>
          </p:nvSpPr>
          <p:spPr>
            <a:xfrm>
              <a:off x="216000" y="3772259"/>
              <a:ext cx="4284000" cy="1010340"/>
            </a:xfrm>
            <a:prstGeom prst="rect">
              <a:avLst/>
            </a:prstGeom>
            <a:noFill/>
          </p:spPr>
          <p:txBody>
            <a:bodyPr wrap="square" lIns="0" tIns="0" rIns="0" bIns="0">
              <a:spAutoFit/>
            </a:bodyPr>
            <a:lstStyle/>
            <a:p>
              <a:pPr algn="l"/>
              <a:r>
                <a:rPr lang="en-US" sz="1030">
                  <a:solidFill>
                    <a:srgbClr val="000000"/>
                  </a:solidFill>
                  <a:latin typeface="Roboto" panose="02000000000000000000" pitchFamily="2" charset="0"/>
                  <a:ea typeface="Roboto" panose="02000000000000000000" pitchFamily="2" charset="0"/>
                  <a:cs typeface="Roboto" panose="02000000000000000000" pitchFamily="2" charset="0"/>
                </a:rPr>
                <a:t>Одним із ефективних методів відновлення виснаженого ґрунту є компостування, яке дозволяє відновити біологічну активність та структуру ґрунту. Цей процес полягає у використанні органічних матеріалів для покращення ґрунтових властивостей та підвищення його плодородності. </a:t>
              </a:r>
              <a:endParaRPr lang="en-US" sz="103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7" descr="Group">
            <a:extLst/>
          </p:cNvPr>
          <p:cNvGrpSpPr/>
          <p:nvPr/>
        </p:nvGrpSpPr>
        <p:grpSpPr>
          <a:xfrm>
            <a:off x="4644000" y="982800"/>
            <a:ext cx="4284000" cy="1827900"/>
            <a:chOff x="4644000" y="982800"/>
            <a:chExt cx="4284000" cy="1827900"/>
          </a:xfrm>
        </p:grpSpPr>
        <p:sp>
          <p:nvSpPr>
            <p:cNvPr id="15" name="Shape" descr="Shape">
              <a:extLst/>
            </p:cNvPr>
            <p:cNvSpPr/>
            <p:nvPr/>
          </p:nvSpPr>
          <p:spPr>
            <a:xfrm>
              <a:off x="4644000" y="9828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ВИКОРИСТАННЯ ЗЕЛЕНОЇ ДОБРИВНОЇ РОСЛИННОСТІ</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6" name="Shape" descr="Shape">
              <a:extLst/>
            </p:cNvPr>
            <p:cNvSpPr/>
            <p:nvPr/>
          </p:nvSpPr>
          <p:spPr>
            <a:xfrm>
              <a:off x="4644000" y="1800359"/>
              <a:ext cx="4284000" cy="101034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Додатковою стратегією відновлення виснаженого ґрунту є використання зеленої добривної рослинності, яка сприяє покращенню структури ґрунту та поповненню його поживних речовин. Цей метод дозволяє підтримувати баланс в ґрунті та забезпечувати його стабільність у довгостроковій перспективі. </a:t>
              </a:r>
              <a:endParaRPr lang="en-US" sz="1075">
                <a:latin typeface="Roboto" panose="02000000000000000000" pitchFamily="2" charset="0"/>
                <a:ea typeface="Roboto" panose="02000000000000000000" pitchFamily="2" charset="0"/>
                <a:cs typeface="Roboto" panose="02000000000000000000" pitchFamily="2" charset="0"/>
              </a:endParaRPr>
            </a:p>
          </p:txBody>
        </p:sp>
      </p:grpSp>
      <p:grpSp>
        <p:nvGrpSpPr>
          <p:cNvPr id="17" name="Group 7" descr="Group">
            <a:extLst/>
          </p:cNvPr>
          <p:cNvGrpSpPr/>
          <p:nvPr/>
        </p:nvGrpSpPr>
        <p:grpSpPr>
          <a:xfrm>
            <a:off x="4644000" y="2954700"/>
            <a:ext cx="4284000" cy="1827900"/>
            <a:chOff x="4644000" y="2954700"/>
            <a:chExt cx="4284000" cy="1827900"/>
          </a:xfrm>
        </p:grpSpPr>
        <p:sp>
          <p:nvSpPr>
            <p:cNvPr id="11" name="Shape" descr="Shape">
              <a:extLst/>
            </p:cNvPr>
            <p:cNvSpPr/>
            <p:nvPr/>
          </p:nvSpPr>
          <p:spPr>
            <a:xfrm>
              <a:off x="4644000" y="29547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ЗАГАЛЬНЕ ЗНАЧЕННЯ</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8" name="Shape" descr="Shape">
              <a:extLst/>
            </p:cNvPr>
            <p:cNvSpPr/>
            <p:nvPr/>
          </p:nvSpPr>
          <p:spPr>
            <a:xfrm>
              <a:off x="4644000" y="3772259"/>
              <a:ext cx="4284000" cy="101034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Загалом, відновлення виснаженого ґрунту є важливим етапом у збереженні природних ресурсів та забезпеченні сталого розвитку сільськогосподарського сектору. Дотримання принципів сталого використання ґрунтових ресурсів та впровадження екологічно чистих методів обробітку ґрунту є ключовими у досягненні цієї мети. </a:t>
              </a:r>
              <a:endParaRPr lang="en-US" sz="1075">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7</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ctr"/>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СУЧАСНІ ТЕХНОЛОГІЇ В СІЛЬСЬКОМУ ГОСПОДАРСТВІ ДЛЯ ПІДВИЩЕННЯ РОДЮЧОСТІ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3799800"/>
            <a:chOff x="216000" y="982800"/>
            <a:chExt cx="4284000" cy="3799800"/>
          </a:xfrm>
        </p:grpSpPr>
        <p:grpSp>
          <p:nvGrpSpPr>
            <p:cNvPr id="8" name="Group 7" descr="Group">
              <a:extLst/>
            </p:cNvPr>
            <p:cNvGrpSpPr/>
            <p:nvPr/>
          </p:nvGrpSpPr>
          <p:grpSpPr>
            <a:xfrm>
              <a:off x="216000" y="2310300"/>
              <a:ext cx="1144800" cy="1144800"/>
              <a:chOff x="216000" y="2310300"/>
              <a:chExt cx="1144800" cy="1144800"/>
            </a:xfrm>
          </p:grpSpPr>
          <p:grpSp>
            <p:nvGrpSpPr>
              <p:cNvPr id="9" name="Group 7" descr="Group">
                <a:extLst/>
              </p:cNvPr>
              <p:cNvGrpSpPr/>
              <p:nvPr/>
            </p:nvGrpSpPr>
            <p:grpSpPr>
              <a:xfrm>
                <a:off x="216000" y="2310300"/>
                <a:ext cx="1144800" cy="1144800"/>
                <a:chOff x="216000" y="2310300"/>
                <a:chExt cx="1144800" cy="1144800"/>
              </a:xfrm>
            </p:grpSpPr>
            <p:pic>
              <p:nvPicPr>
                <p:cNvPr id="10" name="Picture" descr="Picture">
                  <a:extLst/>
                </p:cNvPr>
                <p:cNvPicPr>
                  <a:picLocks/>
                </p:cNvPicPr>
                <p:nvPr/>
              </p:nvPicPr>
              <p:blipFill>
                <a:blip r:embed="rId3">
                  <a:extLst/>
                </a:blip>
                <a:srcRect l="21900" r="21900"/>
                <a:stretch/>
              </p:blipFill>
              <p:spPr>
                <a:xfrm>
                  <a:off x="216000" y="2310300"/>
                  <a:ext cx="1144800" cy="1144800"/>
                </a:xfrm>
                <a:prstGeom prst="roundRect">
                  <a:avLst>
                    <a:gd name="adj" fmla="val 8265"/>
                  </a:avLst>
                </a:prstGeom>
              </p:spPr>
            </p:pic>
          </p:grpSp>
        </p:grpSp>
        <p:sp>
          <p:nvSpPr>
            <p:cNvPr id="13" name="Shape" descr="Shape">
              <a:extLst/>
            </p:cNvPr>
            <p:cNvSpPr/>
            <p:nvPr/>
          </p:nvSpPr>
          <p:spPr>
            <a:xfrm>
              <a:off x="1522800" y="982800"/>
              <a:ext cx="2977200" cy="146232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ВИКОРИСТАННЯ ОРГАНІЧНИХ ДОБРИВ</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4" name="Shape" descr="Shape">
              <a:extLst/>
            </p:cNvPr>
            <p:cNvSpPr/>
            <p:nvPr/>
          </p:nvSpPr>
          <p:spPr>
            <a:xfrm>
              <a:off x="1522800" y="2589119"/>
              <a:ext cx="2977200" cy="2193480"/>
            </a:xfrm>
            <a:prstGeom prst="rect">
              <a:avLst/>
            </a:prstGeom>
            <a:noFill/>
          </p:spPr>
          <p:txBody>
            <a:bodyPr wrap="square" lIns="0" tIns="0" rIns="0" bIns="0">
              <a:spAutoFit/>
            </a:bodyPr>
            <a:lstStyle/>
            <a:p>
              <a:pPr algn="l"/>
              <a:r>
                <a:rPr lang="en-US" sz="1030">
                  <a:solidFill>
                    <a:srgbClr val="000000"/>
                  </a:solidFill>
                  <a:latin typeface="Roboto" panose="02000000000000000000" pitchFamily="2" charset="0"/>
                  <a:ea typeface="Roboto" panose="02000000000000000000" pitchFamily="2" charset="0"/>
                  <a:cs typeface="Roboto" panose="02000000000000000000" pitchFamily="2" charset="0"/>
                </a:rPr>
                <a:t>Сучасні технології в сільському господарстві для підвищення родючості ґрунту включають в себе використання органічних добрив, які сприяють підвищенню вмісту поживних речовин у ґрунті. Також до цих технологій відносяться методи ведення агротехнічних заходів, які спрямовані на збереження ґрунтового покриву та запобігання ерозії. .</a:t>
              </a:r>
              <a:endParaRPr lang="en-US" sz="1030">
                <a:latin typeface="Roboto" panose="02000000000000000000" pitchFamily="2" charset="0"/>
                <a:ea typeface="Roboto" panose="02000000000000000000" pitchFamily="2" charset="0"/>
                <a:cs typeface="Roboto" panose="02000000000000000000" pitchFamily="2" charset="0"/>
              </a:endParaRPr>
            </a:p>
          </p:txBody>
        </p:sp>
      </p:grpSp>
      <p:grpSp>
        <p:nvGrpSpPr>
          <p:cNvPr id="15" name="Group 7" descr="Group">
            <a:extLst/>
          </p:cNvPr>
          <p:cNvGrpSpPr/>
          <p:nvPr/>
        </p:nvGrpSpPr>
        <p:grpSpPr>
          <a:xfrm>
            <a:off x="4644000" y="982800"/>
            <a:ext cx="4284000" cy="3799800"/>
            <a:chOff x="4644000" y="982800"/>
            <a:chExt cx="4284000" cy="3799800"/>
          </a:xfrm>
        </p:grpSpPr>
        <p:grpSp>
          <p:nvGrpSpPr>
            <p:cNvPr id="16" name="Group 7" descr="Group">
              <a:extLst/>
            </p:cNvPr>
            <p:cNvGrpSpPr/>
            <p:nvPr/>
          </p:nvGrpSpPr>
          <p:grpSpPr>
            <a:xfrm>
              <a:off x="4644000" y="2310300"/>
              <a:ext cx="1144800" cy="1144800"/>
              <a:chOff x="4644000" y="2310300"/>
              <a:chExt cx="1144800" cy="1144800"/>
            </a:xfrm>
          </p:grpSpPr>
          <p:grpSp>
            <p:nvGrpSpPr>
              <p:cNvPr id="17" name="Group 7" descr="Group">
                <a:extLst/>
              </p:cNvPr>
              <p:cNvGrpSpPr/>
              <p:nvPr/>
            </p:nvGrpSpPr>
            <p:grpSpPr>
              <a:xfrm>
                <a:off x="4644000" y="2310300"/>
                <a:ext cx="1144800" cy="1144800"/>
                <a:chOff x="4644000" y="2310300"/>
                <a:chExt cx="1144800" cy="1144800"/>
              </a:xfrm>
            </p:grpSpPr>
            <p:pic>
              <p:nvPicPr>
                <p:cNvPr id="21" name="Picture" descr="Picture">
                  <a:extLst/>
                </p:cNvPr>
                <p:cNvPicPr>
                  <a:picLocks/>
                </p:cNvPicPr>
                <p:nvPr/>
              </p:nvPicPr>
              <p:blipFill>
                <a:blip r:embed="rId4">
                  <a:extLst/>
                </a:blip>
                <a:srcRect l="21900" r="21900"/>
                <a:stretch/>
              </p:blipFill>
              <p:spPr>
                <a:xfrm>
                  <a:off x="4644000" y="2310300"/>
                  <a:ext cx="1144800" cy="1144800"/>
                </a:xfrm>
                <a:prstGeom prst="roundRect">
                  <a:avLst>
                    <a:gd name="adj" fmla="val 8265"/>
                  </a:avLst>
                </a:prstGeom>
              </p:spPr>
            </p:pic>
          </p:grpSp>
        </p:grpSp>
        <p:sp>
          <p:nvSpPr>
            <p:cNvPr id="11" name="Shape" descr="Shape">
              <a:extLst/>
            </p:cNvPr>
            <p:cNvSpPr/>
            <p:nvPr/>
          </p:nvSpPr>
          <p:spPr>
            <a:xfrm>
              <a:off x="5950800" y="982800"/>
              <a:ext cx="2977200" cy="146232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СИСТЕМИ ПОЛИВУ</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2" name="Shape" descr="Shape">
              <a:extLst/>
            </p:cNvPr>
            <p:cNvSpPr/>
            <p:nvPr/>
          </p:nvSpPr>
          <p:spPr>
            <a:xfrm>
              <a:off x="5950800" y="2589119"/>
              <a:ext cx="2977200" cy="2193480"/>
            </a:xfrm>
            <a:prstGeom prst="rect">
              <a:avLst/>
            </a:prstGeom>
            <a:noFill/>
          </p:spPr>
          <p:txBody>
            <a:bodyPr wrap="square" lIns="0" tIns="0" rIns="0" bIns="0">
              <a:spAutoFit/>
            </a:bodyPr>
            <a:lstStyle/>
            <a:p>
              <a:pPr algn="l"/>
              <a:r>
                <a:rPr lang="en-US" sz="1209">
                  <a:solidFill>
                    <a:srgbClr val="000000"/>
                  </a:solidFill>
                  <a:latin typeface="Roboto" panose="02000000000000000000" pitchFamily="2" charset="0"/>
                  <a:ea typeface="Roboto" panose="02000000000000000000" pitchFamily="2" charset="0"/>
                  <a:cs typeface="Roboto" panose="02000000000000000000" pitchFamily="2" charset="0"/>
                </a:rPr>
                <a:t>Ще однією важливою технологією є використання сучасних систем поливу, які дозволяють раціонально використовувати водні ресурси та підтримувати оптимальний рівень вологості ґрунту. Такі системи допомагають забезпечити рівномірний розподіл води по полі, що сприяє підвищенню врожайності та збереженню родючості ґрунту. .</a:t>
              </a:r>
              <a:endParaRPr lang="en-US" sz="1209">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8</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ctr"/>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ЗБЕРЕЖЕННЯ ТА ОХОРОНА РОДЮЧОСТІ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1827900"/>
            <a:chOff x="216000" y="982800"/>
            <a:chExt cx="4284000" cy="1827900"/>
          </a:xfrm>
        </p:grpSpPr>
        <p:sp>
          <p:nvSpPr>
            <p:cNvPr id="8" name="Shape" descr="Shape">
              <a:extLst/>
            </p:cNvPr>
            <p:cNvSpPr/>
            <p:nvPr/>
          </p:nvSpPr>
          <p:spPr>
            <a:xfrm>
              <a:off x="216000" y="9828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ВАЖЛИВІСТЬ ЗБЕРЕЖЕННЯ РОДЮЧОСТІ</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9" name="Shape" descr="Shape">
              <a:extLst/>
            </p:cNvPr>
            <p:cNvSpPr/>
            <p:nvPr/>
          </p:nvSpPr>
          <p:spPr>
            <a:xfrm>
              <a:off x="216000" y="1800359"/>
              <a:ext cx="4284000" cy="1010340"/>
            </a:xfrm>
            <a:prstGeom prst="rect">
              <a:avLst/>
            </a:prstGeom>
            <a:noFill/>
          </p:spPr>
          <p:txBody>
            <a:bodyPr wrap="square" lIns="0" tIns="0" rIns="0" bIns="0">
              <a:spAutoFit/>
            </a:bodyPr>
            <a:lstStyle/>
            <a:p>
              <a:pPr algn="l"/>
              <a:r>
                <a:rPr lang="en-US" sz="1164">
                  <a:solidFill>
                    <a:srgbClr val="000000"/>
                  </a:solidFill>
                  <a:latin typeface="Roboto" panose="02000000000000000000" pitchFamily="2" charset="0"/>
                  <a:ea typeface="Roboto" panose="02000000000000000000" pitchFamily="2" charset="0"/>
                  <a:cs typeface="Roboto" panose="02000000000000000000" pitchFamily="2" charset="0"/>
                </a:rPr>
                <a:t>Збереження та охорона родючості ґрунту є важливою складовою сталого розвитку сільського господарства. Відновлення та збереження родючості ґрунту сприяє збільшенню врожайності та забезпеченню продовольної безпеки. </a:t>
              </a:r>
              <a:endParaRPr lang="en-US" sz="1164">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7" descr="Group">
            <a:extLst/>
          </p:cNvPr>
          <p:cNvGrpSpPr/>
          <p:nvPr/>
        </p:nvGrpSpPr>
        <p:grpSpPr>
          <a:xfrm>
            <a:off x="216000" y="2954700"/>
            <a:ext cx="4284000" cy="1827900"/>
            <a:chOff x="216000" y="2954700"/>
            <a:chExt cx="4284000" cy="1827900"/>
          </a:xfrm>
        </p:grpSpPr>
        <p:sp>
          <p:nvSpPr>
            <p:cNvPr id="11" name="Shape" descr="Shape">
              <a:extLst/>
            </p:cNvPr>
            <p:cNvSpPr/>
            <p:nvPr/>
          </p:nvSpPr>
          <p:spPr>
            <a:xfrm>
              <a:off x="216000" y="2954700"/>
              <a:ext cx="4284000" cy="673560"/>
            </a:xfrm>
            <a:prstGeom prst="rect">
              <a:avLst/>
            </a:prstGeom>
            <a:noFill/>
          </p:spPr>
          <p:txBody>
            <a:bodyPr wrap="square" lIns="0" tIns="0" rIns="0" bIns="0" anchor="b">
              <a:spAutoFit/>
            </a:bodyPr>
            <a:lstStyle/>
            <a:p>
              <a:pPr algn="l"/>
              <a:r>
                <a:rPr lang="en-US" sz="2150" b="1">
                  <a:solidFill>
                    <a:srgbClr val="000000"/>
                  </a:solidFill>
                  <a:latin typeface="Roboto" panose="02000000000000000000" pitchFamily="2" charset="0"/>
                  <a:ea typeface="Roboto" panose="02000000000000000000" pitchFamily="2" charset="0"/>
                  <a:cs typeface="Roboto" panose="02000000000000000000" pitchFamily="2" charset="0"/>
                </a:rPr>
                <a:t>ЕФЕКТИВНІ МЕТОДИ ЗБЕРЕЖЕННЯ</a:t>
              </a:r>
              <a:endParaRPr lang="en-US" sz="2150">
                <a:latin typeface="Roboto" panose="02000000000000000000" pitchFamily="2" charset="0"/>
                <a:ea typeface="Roboto" panose="02000000000000000000" pitchFamily="2" charset="0"/>
                <a:cs typeface="Roboto" panose="02000000000000000000" pitchFamily="2" charset="0"/>
              </a:endParaRPr>
            </a:p>
          </p:txBody>
        </p:sp>
        <p:sp>
          <p:nvSpPr>
            <p:cNvPr id="12" name="Shape" descr="Shape">
              <a:extLst/>
            </p:cNvPr>
            <p:cNvSpPr/>
            <p:nvPr/>
          </p:nvSpPr>
          <p:spPr>
            <a:xfrm>
              <a:off x="216000" y="3772259"/>
              <a:ext cx="4284000" cy="1010340"/>
            </a:xfrm>
            <a:prstGeom prst="rect">
              <a:avLst/>
            </a:prstGeom>
            <a:noFill/>
          </p:spPr>
          <p:txBody>
            <a:bodyPr wrap="square" lIns="0" tIns="0" rIns="0" bIns="0">
              <a:spAutoFit/>
            </a:bodyPr>
            <a:lstStyle/>
            <a:p>
              <a:pPr algn="l"/>
              <a:r>
                <a:rPr lang="en-US" sz="1030">
                  <a:solidFill>
                    <a:srgbClr val="000000"/>
                  </a:solidFill>
                  <a:latin typeface="Roboto" panose="02000000000000000000" pitchFamily="2" charset="0"/>
                  <a:ea typeface="Roboto" panose="02000000000000000000" pitchFamily="2" charset="0"/>
                  <a:cs typeface="Roboto" panose="02000000000000000000" pitchFamily="2" charset="0"/>
                </a:rPr>
                <a:t>Застосування ефективних методів ведення сільського господарства, які сприяють зменшенню ерозії та забруднення ґрунту, є ключовими у процесі збереження родючості ґрунту. Важливою є також раціональна використання добрив та води для збереження якості ґрунту. </a:t>
              </a:r>
              <a:endParaRPr lang="en-US" sz="1030">
                <a:latin typeface="Roboto" panose="02000000000000000000" pitchFamily="2" charset="0"/>
                <a:ea typeface="Roboto" panose="02000000000000000000" pitchFamily="2" charset="0"/>
                <a:cs typeface="Roboto" panose="02000000000000000000" pitchFamily="2" charset="0"/>
              </a:endParaRPr>
            </a:p>
          </p:txBody>
        </p:sp>
      </p:grpSp>
      <p:grpSp>
        <p:nvGrpSpPr>
          <p:cNvPr id="13" name="Group 7" descr="Group">
            <a:extLst/>
          </p:cNvPr>
          <p:cNvGrpSpPr/>
          <p:nvPr/>
        </p:nvGrpSpPr>
        <p:grpSpPr>
          <a:xfrm>
            <a:off x="4644000" y="982800"/>
            <a:ext cx="4284000" cy="3799800"/>
            <a:chOff x="4644000" y="982800"/>
            <a:chExt cx="4284000" cy="3799800"/>
          </a:xfrm>
        </p:grpSpPr>
        <p:grpSp>
          <p:nvGrpSpPr>
            <p:cNvPr id="14" name="Group 7" descr="Group">
              <a:extLst/>
            </p:cNvPr>
            <p:cNvGrpSpPr/>
            <p:nvPr/>
          </p:nvGrpSpPr>
          <p:grpSpPr>
            <a:xfrm>
              <a:off x="4644000" y="982800"/>
              <a:ext cx="2070000" cy="2193480"/>
              <a:chOff x="4644000" y="982800"/>
              <a:chExt cx="2070000" cy="2193480"/>
            </a:xfrm>
          </p:grpSpPr>
          <p:pic>
            <p:nvPicPr>
              <p:cNvPr id="21" name="Picture" descr="Picture">
                <a:extLst/>
              </p:cNvPr>
              <p:cNvPicPr>
                <a:picLocks/>
              </p:cNvPicPr>
              <p:nvPr/>
            </p:nvPicPr>
            <p:blipFill>
              <a:blip r:embed="rId3">
                <a:extLst/>
              </a:blip>
              <a:srcRect l="32683" r="32683"/>
              <a:stretch/>
            </p:blipFill>
            <p:spPr>
              <a:xfrm>
                <a:off x="4644000" y="982800"/>
                <a:ext cx="2070000" cy="2193480"/>
              </a:xfrm>
              <a:prstGeom prst="roundRect">
                <a:avLst>
                  <a:gd name="adj" fmla="val 8265"/>
                </a:avLst>
              </a:prstGeom>
            </p:spPr>
          </p:pic>
        </p:grpSp>
        <p:grpSp>
          <p:nvGrpSpPr>
            <p:cNvPr id="15" name="Group 7" descr="Group">
              <a:extLst/>
            </p:cNvPr>
            <p:cNvGrpSpPr/>
            <p:nvPr/>
          </p:nvGrpSpPr>
          <p:grpSpPr>
            <a:xfrm>
              <a:off x="4644000" y="3320280"/>
              <a:ext cx="2070000" cy="1462320"/>
              <a:chOff x="4644000" y="3320280"/>
              <a:chExt cx="2070000" cy="1462320"/>
            </a:xfrm>
          </p:grpSpPr>
          <p:pic>
            <p:nvPicPr>
              <p:cNvPr id="22" name="Picture" descr="Picture">
                <a:extLst/>
              </p:cNvPr>
              <p:cNvPicPr>
                <a:picLocks/>
              </p:cNvPicPr>
              <p:nvPr/>
            </p:nvPicPr>
            <p:blipFill>
              <a:blip r:embed="rId4">
                <a:extLst/>
              </a:blip>
              <a:srcRect l="2862" r="2862"/>
              <a:stretch/>
            </p:blipFill>
            <p:spPr>
              <a:xfrm>
                <a:off x="4644000" y="3320280"/>
                <a:ext cx="2070000" cy="1462320"/>
              </a:xfrm>
              <a:prstGeom prst="roundRect">
                <a:avLst>
                  <a:gd name="adj" fmla="val 8265"/>
                </a:avLst>
              </a:prstGeom>
            </p:spPr>
          </p:pic>
        </p:grpSp>
        <p:grpSp>
          <p:nvGrpSpPr>
            <p:cNvPr id="16" name="Group 7" descr="Group">
              <a:extLst/>
            </p:cNvPr>
            <p:cNvGrpSpPr/>
            <p:nvPr/>
          </p:nvGrpSpPr>
          <p:grpSpPr>
            <a:xfrm>
              <a:off x="6858000" y="982800"/>
              <a:ext cx="2070000" cy="3799800"/>
              <a:chOff x="6858000" y="982800"/>
              <a:chExt cx="2070000" cy="3799800"/>
            </a:xfrm>
          </p:grpSpPr>
          <p:pic>
            <p:nvPicPr>
              <p:cNvPr id="23" name="Picture" descr="Picture">
                <a:extLst/>
              </p:cNvPr>
              <p:cNvPicPr>
                <a:picLocks/>
              </p:cNvPicPr>
              <p:nvPr/>
            </p:nvPicPr>
            <p:blipFill>
              <a:blip r:embed="rId5">
                <a:extLst/>
              </a:blip>
              <a:srcRect l="21176" r="21176"/>
              <a:stretch/>
            </p:blipFill>
            <p:spPr>
              <a:xfrm>
                <a:off x="6858000" y="982800"/>
                <a:ext cx="2070000" cy="3799800"/>
              </a:xfrm>
              <a:prstGeom prst="roundRect">
                <a:avLst>
                  <a:gd name="adj" fmla="val 8265"/>
                </a:avLst>
              </a:prstGeom>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descr="Group">
            <a:extLst/>
          </p:cNvPr>
          <p:cNvGrpSpPr/>
          <p:nvPr/>
        </p:nvGrpSpPr>
        <p:grpSpPr>
          <a:xfrm>
            <a:off x="0" y="0"/>
            <a:ext cx="9144000" cy="5142600"/>
            <a:chOff x="0" y="0"/>
            <a:chExt cx="9144000" cy="5142600"/>
          </a:xfrm>
        </p:grpSpPr>
        <p:pic>
          <p:nvPicPr>
            <p:cNvPr id="4" name="Picture" descr="Picture">
              <a:extLst/>
            </p:cNvPr>
            <p:cNvPicPr>
              <a:picLocks/>
            </p:cNvPicPr>
            <p:nvPr/>
          </p:nvPicPr>
          <p:blipFill>
            <a:blip r:embed="rId2">
              <a:extLst/>
            </a:blip>
            <a:srcRect l="36" r="36"/>
            <a:stretch/>
          </p:blipFill>
          <p:spPr>
            <a:xfrm>
              <a:off x="0" y="0"/>
              <a:ext cx="9144000" cy="5142600"/>
            </a:xfrm>
            <a:prstGeom prst="rect">
              <a:avLst/>
            </a:prstGeom>
          </p:spPr>
        </p:pic>
        <p:sp>
          <p:nvSpPr>
            <p:cNvPr id="5" name="Shape" descr="Shape">
              <a:extLst/>
            </p:cNvPr>
            <p:cNvSpPr/>
            <p:nvPr/>
          </p:nvSpPr>
          <p:spPr>
            <a:xfrm>
              <a:off x="0" y="0"/>
              <a:ext cx="9144000" cy="5142600"/>
            </a:xfrm>
            <a:prstGeom prst="rect">
              <a:avLst/>
            </a:prstGeom>
            <a:solidFill>
              <a:srgbClr val="FFFFFF">
                <a:alpha val="60000"/>
              </a:srgbClr>
            </a:solidFill>
          </p:spPr>
          <p:style>
            <a:lnRef idx="0">
              <a:srgbClr val="FFFFFF"/>
            </a:lnRef>
            <a:fillRef idx="1">
              <a:schemeClr val="accent1"/>
            </a:fillRef>
            <a:effectRef idx="0">
              <a:schemeClr val="accent1"/>
            </a:effectRef>
            <a:fontRef idx="minor">
              <a:schemeClr val="lt1"/>
            </a:fontRef>
          </p:style>
        </p:sp>
      </p:grpSp>
      <p:sp>
        <p:nvSpPr>
          <p:cNvPr id="2" name="Shape" descr="Shape">
            <a:extLst/>
          </p:cNvPr>
          <p:cNvSpPr/>
          <p:nvPr/>
        </p:nvSpPr>
        <p:spPr>
          <a:xfrm>
            <a:off x="8460000" y="4926600"/>
            <a:ext cx="468000" cy="216000"/>
          </a:xfrm>
          <a:prstGeom prst="rect">
            <a:avLst/>
          </a:prstGeom>
          <a:noFill/>
        </p:spPr>
        <p:txBody>
          <a:bodyPr wrap="square" lIns="0" tIns="0" rIns="0" bIns="0" anchor="ctr">
            <a:spAutoFit/>
          </a:bodyPr>
          <a:lstStyle/>
          <a:p>
            <a:pPr algn="r"/>
            <a:r>
              <a:rPr lang="en-US" sz="716">
                <a:solidFill>
                  <a:srgbClr val="8B8B8B"/>
                </a:solidFill>
                <a:latin typeface="Roboto" panose="02000000000000000000" pitchFamily="2" charset="0"/>
                <a:ea typeface="Roboto" panose="02000000000000000000" pitchFamily="2" charset="0"/>
                <a:cs typeface="Roboto" panose="02000000000000000000" pitchFamily="2" charset="0"/>
              </a:rPr>
              <a:t>9</a:t>
            </a:r>
            <a:endParaRPr lang="en-US" sz="716">
              <a:latin typeface="Roboto" panose="02000000000000000000" pitchFamily="2" charset="0"/>
              <a:ea typeface="Roboto" panose="02000000000000000000" pitchFamily="2" charset="0"/>
              <a:cs typeface="Roboto" panose="02000000000000000000" pitchFamily="2" charset="0"/>
            </a:endParaRPr>
          </a:p>
        </p:txBody>
      </p:sp>
      <p:sp>
        <p:nvSpPr>
          <p:cNvPr id="6" name="Shape" descr="Shape">
            <a:extLst/>
          </p:cNvPr>
          <p:cNvSpPr/>
          <p:nvPr/>
        </p:nvSpPr>
        <p:spPr>
          <a:xfrm>
            <a:off x="216000" y="144000"/>
            <a:ext cx="8712000" cy="694800"/>
          </a:xfrm>
          <a:prstGeom prst="rect">
            <a:avLst/>
          </a:prstGeom>
          <a:noFill/>
        </p:spPr>
        <p:txBody>
          <a:bodyPr wrap="square" lIns="0" tIns="0" rIns="0" bIns="0">
            <a:spAutoFit/>
          </a:bodyPr>
          <a:lstStyle/>
          <a:p>
            <a:pPr algn="l"/>
            <a:r>
              <a:rPr lang="en-US" sz="2463" b="1">
                <a:solidFill>
                  <a:srgbClr val="000000"/>
                </a:solidFill>
                <a:latin typeface="Roboto" panose="02000000000000000000" pitchFamily="2" charset="0"/>
                <a:ea typeface="Roboto" panose="02000000000000000000" pitchFamily="2" charset="0"/>
                <a:cs typeface="Roboto" panose="02000000000000000000" pitchFamily="2" charset="0"/>
              </a:rPr>
              <a:t>МЕТОДИ ДОСЛІДЖЕННЯ ҐРУНТУ</a:t>
            </a:r>
            <a:endParaRPr lang="en-US" sz="2463">
              <a:latin typeface="Roboto" panose="02000000000000000000" pitchFamily="2" charset="0"/>
              <a:ea typeface="Roboto" panose="02000000000000000000" pitchFamily="2" charset="0"/>
              <a:cs typeface="Roboto" panose="02000000000000000000" pitchFamily="2" charset="0"/>
            </a:endParaRPr>
          </a:p>
        </p:txBody>
      </p:sp>
      <p:grpSp>
        <p:nvGrpSpPr>
          <p:cNvPr id="7" name="Group 7" descr="Group">
            <a:extLst/>
          </p:cNvPr>
          <p:cNvGrpSpPr/>
          <p:nvPr/>
        </p:nvGrpSpPr>
        <p:grpSpPr>
          <a:xfrm>
            <a:off x="216000" y="982800"/>
            <a:ext cx="4284000" cy="3799800"/>
            <a:chOff x="216000" y="982800"/>
            <a:chExt cx="4284000" cy="3799800"/>
          </a:xfrm>
        </p:grpSpPr>
        <p:sp>
          <p:nvSpPr>
            <p:cNvPr id="8" name="Shape" descr="Shape">
              <a:extLst/>
            </p:cNvPr>
            <p:cNvSpPr/>
            <p:nvPr/>
          </p:nvSpPr>
          <p:spPr>
            <a:xfrm>
              <a:off x="216000" y="982800"/>
              <a:ext cx="4284000" cy="1096740"/>
            </a:xfrm>
            <a:prstGeom prst="rect">
              <a:avLst/>
            </a:prstGeom>
            <a:noFill/>
          </p:spPr>
          <p:txBody>
            <a:bodyPr wrap="square" lIns="0" tIns="0" rIns="0" bIns="0" anchor="b">
              <a:spAutoFit/>
            </a:bodyPr>
            <a:lstStyle/>
            <a:p>
              <a:pPr algn="l"/>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ЗБІР ПРОБ</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9" name="Shape" descr="Shape">
              <a:extLst/>
            </p:cNvPr>
            <p:cNvSpPr/>
            <p:nvPr/>
          </p:nvSpPr>
          <p:spPr>
            <a:xfrm>
              <a:off x="216000" y="2223540"/>
              <a:ext cx="4284000" cy="2559060"/>
            </a:xfrm>
            <a:prstGeom prst="rect">
              <a:avLst/>
            </a:prstGeom>
            <a:noFill/>
          </p:spPr>
          <p:txBody>
            <a:bodyPr wrap="square" lIns="0" tIns="0" rIns="0" bIns="0">
              <a:spAutoFit/>
            </a:bodyPr>
            <a:lstStyle/>
            <a:p>
              <a:pPr algn="l"/>
              <a:r>
                <a:rPr lang="en-US" sz="1119">
                  <a:solidFill>
                    <a:srgbClr val="000000"/>
                  </a:solidFill>
                  <a:latin typeface="Roboto" panose="02000000000000000000" pitchFamily="2" charset="0"/>
                  <a:ea typeface="Roboto" panose="02000000000000000000" pitchFamily="2" charset="0"/>
                  <a:cs typeface="Roboto" panose="02000000000000000000" pitchFamily="2" charset="0"/>
                </a:rPr>
                <a:t>Методи дослідження ґрунту є невід'ємною частиною геологічних досліджень, які включають в себе різноманітні техніки та процедури для вивчення складу та властивостей ґрунту. Один з найпоширеніших методів - це відбір проб ґрунту для подальшого аналізу, який включає збір зразків з різних шарів ґрунту для визначення їх фізичних та хімічних властивостей. Цей процес дозволяє встановити рівень родючості ґрунту, його кислотність, вміст поживних речовин та інші параметри, які впливають на якість та придатність ґрунту для сільськогосподарського використання.</a:t>
              </a:r>
              <a:endParaRPr lang="en-US" sz="1119">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7" descr="Group">
            <a:extLst/>
          </p:cNvPr>
          <p:cNvGrpSpPr/>
          <p:nvPr/>
        </p:nvGrpSpPr>
        <p:grpSpPr>
          <a:xfrm>
            <a:off x="4644000" y="982800"/>
            <a:ext cx="4284000" cy="1827900"/>
            <a:chOff x="4644000" y="982800"/>
            <a:chExt cx="4284000" cy="1827900"/>
          </a:xfrm>
        </p:grpSpPr>
        <p:sp>
          <p:nvSpPr>
            <p:cNvPr id="12" name="Shape" descr="Shape">
              <a:extLst/>
            </p:cNvPr>
            <p:cNvSpPr/>
            <p:nvPr/>
          </p:nvSpPr>
          <p:spPr>
            <a:xfrm>
              <a:off x="4644000" y="982800"/>
              <a:ext cx="4284000" cy="505170"/>
            </a:xfrm>
            <a:prstGeom prst="rect">
              <a:avLst/>
            </a:prstGeom>
            <a:noFill/>
          </p:spPr>
          <p:txBody>
            <a:bodyPr wrap="square" lIns="0" tIns="0" rIns="0" bIns="0" anchor="b">
              <a:spAutoFit/>
            </a:bodyPr>
            <a:lstStyle/>
            <a:p>
              <a:pPr algn="l"/>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ВИМІРЮВАННЯ ПАРАМЕТРІВ</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13" name="Shape" descr="Shape">
              <a:extLst/>
            </p:cNvPr>
            <p:cNvSpPr/>
            <p:nvPr/>
          </p:nvSpPr>
          <p:spPr>
            <a:xfrm>
              <a:off x="4644000" y="1631970"/>
              <a:ext cx="4284000" cy="1178730"/>
            </a:xfrm>
            <a:prstGeom prst="rect">
              <a:avLst/>
            </a:prstGeom>
            <a:noFill/>
          </p:spPr>
          <p:txBody>
            <a:bodyPr wrap="square" lIns="0" tIns="0" rIns="0" bIns="0">
              <a:spAutoFit/>
            </a:bodyPr>
            <a:lstStyle/>
            <a:p>
              <a:pPr algn="l"/>
              <a:r>
                <a:rPr lang="en-US" sz="1119">
                  <a:solidFill>
                    <a:srgbClr val="000000"/>
                  </a:solidFill>
                  <a:latin typeface="Roboto" panose="02000000000000000000" pitchFamily="2" charset="0"/>
                  <a:ea typeface="Roboto" panose="02000000000000000000" pitchFamily="2" charset="0"/>
                  <a:cs typeface="Roboto" panose="02000000000000000000" pitchFamily="2" charset="0"/>
                </a:rPr>
                <a:t>Дослідження ґрунту включає в себе проведення вимірювань геологічних параметрів, таких як вологість, пористість та густина. Ці дані дозволяють докладно вивчити структуру та склад ґрунту, що впливає на його водопроникність та здатність утримувати поживні речовини. Крім того, важливим методом є визначення рівня забруднення ґрунту шкідливими речовинами, що може мати негативний вплив на навколишнє середовище. Такі дослідження допомагають зрозуміти стан ґрунту і вжити необхідні заходи для його охорони та відновлення.</a:t>
              </a:r>
              <a:endParaRPr lang="en-US" sz="1119">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7" descr="Group">
            <a:extLst/>
          </p:cNvPr>
          <p:cNvGrpSpPr/>
          <p:nvPr/>
        </p:nvGrpSpPr>
        <p:grpSpPr>
          <a:xfrm>
            <a:off x="4644000" y="2954700"/>
            <a:ext cx="4284000" cy="1827900"/>
            <a:chOff x="4644000" y="2954700"/>
            <a:chExt cx="4284000" cy="1827900"/>
          </a:xfrm>
        </p:grpSpPr>
        <p:sp>
          <p:nvSpPr>
            <p:cNvPr id="11" name="Shape" descr="Shape">
              <a:extLst/>
            </p:cNvPr>
            <p:cNvSpPr/>
            <p:nvPr/>
          </p:nvSpPr>
          <p:spPr>
            <a:xfrm>
              <a:off x="4644000" y="2954700"/>
              <a:ext cx="4284000" cy="505170"/>
            </a:xfrm>
            <a:prstGeom prst="rect">
              <a:avLst/>
            </a:prstGeom>
            <a:noFill/>
          </p:spPr>
          <p:txBody>
            <a:bodyPr wrap="square" lIns="0" tIns="0" rIns="0" bIns="0" anchor="b">
              <a:spAutoFit/>
            </a:bodyPr>
            <a:lstStyle/>
            <a:p>
              <a:pPr algn="l"/>
              <a:r>
                <a:rPr lang="en-US" sz="1254" b="1">
                  <a:solidFill>
                    <a:srgbClr val="000000"/>
                  </a:solidFill>
                  <a:latin typeface="Roboto" panose="02000000000000000000" pitchFamily="2" charset="0"/>
                  <a:ea typeface="Roboto" panose="02000000000000000000" pitchFamily="2" charset="0"/>
                  <a:cs typeface="Roboto" panose="02000000000000000000" pitchFamily="2" charset="0"/>
                </a:rPr>
                <a:t>ГЕОФІЗИЧНІ МЕТОДИ</a:t>
              </a:r>
              <a:endParaRPr lang="en-US" sz="1254">
                <a:latin typeface="Roboto" panose="02000000000000000000" pitchFamily="2" charset="0"/>
                <a:ea typeface="Roboto" panose="02000000000000000000" pitchFamily="2" charset="0"/>
                <a:cs typeface="Roboto" panose="02000000000000000000" pitchFamily="2" charset="0"/>
              </a:endParaRPr>
            </a:p>
          </p:txBody>
        </p:sp>
        <p:sp>
          <p:nvSpPr>
            <p:cNvPr id="15" name="Shape" descr="Shape">
              <a:extLst/>
            </p:cNvPr>
            <p:cNvSpPr/>
            <p:nvPr/>
          </p:nvSpPr>
          <p:spPr>
            <a:xfrm>
              <a:off x="4644000" y="3603870"/>
              <a:ext cx="4284000" cy="1178730"/>
            </a:xfrm>
            <a:prstGeom prst="rect">
              <a:avLst/>
            </a:prstGeom>
            <a:noFill/>
          </p:spPr>
          <p:txBody>
            <a:bodyPr wrap="square" lIns="0" tIns="0" rIns="0" bIns="0">
              <a:spAutoFit/>
            </a:bodyPr>
            <a:lstStyle/>
            <a:p>
              <a:pPr algn="l"/>
              <a:r>
                <a:rPr lang="en-US" sz="1075">
                  <a:solidFill>
                    <a:srgbClr val="000000"/>
                  </a:solidFill>
                  <a:latin typeface="Roboto" panose="02000000000000000000" pitchFamily="2" charset="0"/>
                  <a:ea typeface="Roboto" panose="02000000000000000000" pitchFamily="2" charset="0"/>
                  <a:cs typeface="Roboto" panose="02000000000000000000" pitchFamily="2" charset="0"/>
                </a:rPr>
                <a:t>Крім того, проведення дослідження ґрунту може включати в себе використання різноманітних геофізичних методів, таких як сейсмічний аналіз або електрична томографія. Ці методи дозволяють отримати детальну інформацію про глибину, структуру та склад ґрунту, що є критично важливим для успішної реалізації будівельних та інженерних проектів. Використання цих методів дослідження дозволяє краще зрозуміти властивості ґрунту та визначити його придатність для різних видів діяльності, що в свою чергу сприяє підвищенню ефективності та безпеки будівельних робіт.</a:t>
              </a:r>
              <a:endParaRPr lang="en-US" sz="1075">
                <a:latin typeface="Roboto" panose="02000000000000000000" pitchFamily="2" charset="0"/>
                <a:ea typeface="Roboto" panose="02000000000000000000" pitchFamily="2" charset="0"/>
                <a:cs typeface="Roboto" panose="02000000000000000000" pitchFamily="2"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1242</Words>
  <Application>Microsoft Office PowerPoint</Application>
  <PresentationFormat>Экран (16:9)</PresentationFormat>
  <Paragraphs>68</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Merriweather</vt:lpstr>
      <vt:lpstr>Roboto</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Admin</cp:lastModifiedBy>
  <cp:revision>4</cp:revision>
  <dcterms:modified xsi:type="dcterms:W3CDTF">2026-01-12T18:36:31Z</dcterms:modified>
</cp:coreProperties>
</file>