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89"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91" r:id="rId36"/>
    <p:sldId id="292" r:id="rId37"/>
    <p:sldId id="290"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18.09.2025</a:t>
            </a:fld>
            <a:endParaRPr lang="uk-UA"/>
          </a:p>
        </p:txBody>
      </p:sp>
      <p:sp>
        <p:nvSpPr>
          <p:cNvPr id="5" name="Footer Placeholder 4"/>
          <p:cNvSpPr>
            <a:spLocks noGrp="1"/>
          </p:cNvSpPr>
          <p:nvPr>
            <p:ph type="ftr" sz="quarter" idx="11"/>
          </p:nvPr>
        </p:nvSpPr>
        <p:spPr>
          <a:xfrm>
            <a:off x="2416500" y="329307"/>
            <a:ext cx="4973915" cy="309201"/>
          </a:xfrm>
        </p:spPr>
        <p:txBody>
          <a:bodyPr/>
          <a:lstStyle/>
          <a:p>
            <a:endParaRPr lang="uk-UA"/>
          </a:p>
        </p:txBody>
      </p:sp>
      <p:sp>
        <p:nvSpPr>
          <p:cNvPr id="6" name="Slide Number Placeholder 5"/>
          <p:cNvSpPr>
            <a:spLocks noGrp="1"/>
          </p:cNvSpPr>
          <p:nvPr>
            <p:ph type="sldNum" sz="quarter" idx="12"/>
          </p:nvPr>
        </p:nvSpPr>
        <p:spPr>
          <a:xfrm>
            <a:off x="1437664" y="798973"/>
            <a:ext cx="811019" cy="503578"/>
          </a:xfrm>
        </p:spPr>
        <p:txBody>
          <a:bodyPr/>
          <a:lstStyle/>
          <a:p>
            <a:fld id="{FFFC9A5C-92CE-4DC3-BEEF-B9EF442D460C}" type="slidenum">
              <a:rPr lang="uk-UA" smtClean="0"/>
              <a:t>‹№›</a:t>
            </a:fld>
            <a:endParaRPr lang="uk-UA"/>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4106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18.09.2025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625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18.09.2025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03815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18.09.2025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64441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FBCCE16-846B-4850-BD80-D19DC05D4FE5}" type="datetimeFigureOut">
              <a:rPr lang="uk-UA" smtClean="0"/>
              <a:t>18.09.2025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49935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EFBCCE16-846B-4850-BD80-D19DC05D4FE5}" type="datetimeFigureOut">
              <a:rPr lang="uk-UA" smtClean="0"/>
              <a:t>18.09.2025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FFC9A5C-92CE-4DC3-BEEF-B9EF442D460C}" type="slidenum">
              <a:rPr lang="uk-UA" smtClean="0"/>
              <a:t>‹№›</a:t>
            </a:fld>
            <a:endParaRPr lang="uk-UA"/>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9918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447191" y="2824269"/>
            <a:ext cx="4645152" cy="2644457"/>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412362" y="2821491"/>
            <a:ext cx="4645152" cy="263737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EFBCCE16-846B-4850-BD80-D19DC05D4FE5}" type="datetimeFigureOut">
              <a:rPr lang="uk-UA" smtClean="0"/>
              <a:t>18.09.2025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FFC9A5C-92CE-4DC3-BEEF-B9EF442D460C}" type="slidenum">
              <a:rPr lang="uk-UA" smtClean="0"/>
              <a:t>‹№›</a:t>
            </a:fld>
            <a:endParaRPr lang="uk-UA"/>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7741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EFBCCE16-846B-4850-BD80-D19DC05D4FE5}" type="datetimeFigureOut">
              <a:rPr lang="uk-UA" smtClean="0"/>
              <a:t>18.09.2025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FFC9A5C-92CE-4DC3-BEEF-B9EF442D460C}" type="slidenum">
              <a:rPr lang="uk-UA" smtClean="0"/>
              <a:t>‹№›</a:t>
            </a:fld>
            <a:endParaRPr lang="uk-UA"/>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7406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BCCE16-846B-4850-BD80-D19DC05D4FE5}" type="datetimeFigureOut">
              <a:rPr lang="uk-UA" smtClean="0"/>
              <a:t>18.09.2025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FFFC9A5C-92CE-4DC3-BEEF-B9EF442D460C}" type="slidenum">
              <a:rPr lang="uk-UA" smtClean="0"/>
              <a:t>‹№›</a:t>
            </a:fld>
            <a:endParaRPr lang="uk-UA"/>
          </a:p>
        </p:txBody>
      </p:sp>
    </p:spTree>
    <p:extLst>
      <p:ext uri="{BB962C8B-B14F-4D97-AF65-F5344CB8AC3E}">
        <p14:creationId xmlns:p14="http://schemas.microsoft.com/office/powerpoint/2010/main" val="842068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EFBCCE16-846B-4850-BD80-D19DC05D4FE5}" type="datetimeFigureOut">
              <a:rPr lang="uk-UA" smtClean="0"/>
              <a:t>18.09.2025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FFC9A5C-92CE-4DC3-BEEF-B9EF442D460C}" type="slidenum">
              <a:rPr lang="uk-UA" smtClean="0"/>
              <a:t>‹№›</a:t>
            </a:fld>
            <a:endParaRPr lang="uk-UA"/>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9619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FBCCE16-846B-4850-BD80-D19DC05D4FE5}" type="datetimeFigureOut">
              <a:rPr lang="uk-UA" smtClean="0"/>
              <a:t>18.09.2025</a:t>
            </a:fld>
            <a:endParaRPr lang="uk-UA"/>
          </a:p>
        </p:txBody>
      </p:sp>
      <p:sp>
        <p:nvSpPr>
          <p:cNvPr id="6" name="Footer Placeholder 5"/>
          <p:cNvSpPr>
            <a:spLocks noGrp="1"/>
          </p:cNvSpPr>
          <p:nvPr>
            <p:ph type="ftr" sz="quarter" idx="11"/>
          </p:nvPr>
        </p:nvSpPr>
        <p:spPr>
          <a:xfrm>
            <a:off x="1447382" y="318640"/>
            <a:ext cx="5541004" cy="320931"/>
          </a:xfrm>
        </p:spPr>
        <p:txBody>
          <a:bodyPr/>
          <a:lstStyle/>
          <a:p>
            <a:endParaRPr lang="uk-UA"/>
          </a:p>
        </p:txBody>
      </p:sp>
      <p:sp>
        <p:nvSpPr>
          <p:cNvPr id="7" name="Slide Number Placeholder 6"/>
          <p:cNvSpPr>
            <a:spLocks noGrp="1"/>
          </p:cNvSpPr>
          <p:nvPr>
            <p:ph type="sldNum" sz="quarter" idx="12"/>
          </p:nvPr>
        </p:nvSpPr>
        <p:spPr/>
        <p:txBody>
          <a:bodyPr/>
          <a:lstStyle/>
          <a:p>
            <a:fld id="{FFFC9A5C-92CE-4DC3-BEEF-B9EF442D460C}" type="slidenum">
              <a:rPr lang="uk-UA" smtClean="0"/>
              <a:t>‹№›</a:t>
            </a:fld>
            <a:endParaRPr lang="uk-UA"/>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90999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FBCCE16-846B-4850-BD80-D19DC05D4FE5}" type="datetimeFigureOut">
              <a:rPr lang="uk-UA" smtClean="0"/>
              <a:t>18.09.2025</a:t>
            </a:fld>
            <a:endParaRPr lang="uk-UA"/>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FFC9A5C-92CE-4DC3-BEEF-B9EF442D460C}" type="slidenum">
              <a:rPr lang="uk-UA" smtClean="0"/>
              <a:t>‹№›</a:t>
            </a:fld>
            <a:endParaRPr lang="uk-UA"/>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32345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F1307F-6616-40D3-B097-A384C38D6B3E}"/>
              </a:ext>
            </a:extLst>
          </p:cNvPr>
          <p:cNvSpPr>
            <a:spLocks noGrp="1"/>
          </p:cNvSpPr>
          <p:nvPr>
            <p:ph type="ctrTitle"/>
          </p:nvPr>
        </p:nvSpPr>
        <p:spPr>
          <a:xfrm>
            <a:off x="1110343" y="802298"/>
            <a:ext cx="10786188" cy="2541431"/>
          </a:xfrm>
        </p:spPr>
        <p:txBody>
          <a:bodyPr>
            <a:normAutofit fontScale="90000"/>
          </a:bodyPr>
          <a:lstStyle/>
          <a:p>
            <a:r>
              <a:rPr lang="ru-RU" dirty="0"/>
              <a:t>ПІДПРИЄМСТВО ЯК ОСНОВНА ОРГАНІЗАЦІЙНА СТРУКТУРА ПІДПРИЄМНИЦЬКОЇ ДІЯЛЬНОСТІ</a:t>
            </a:r>
            <a:endParaRPr lang="uk-UA" dirty="0"/>
          </a:p>
        </p:txBody>
      </p:sp>
      <p:sp>
        <p:nvSpPr>
          <p:cNvPr id="3" name="Підзаголовок 2">
            <a:extLst>
              <a:ext uri="{FF2B5EF4-FFF2-40B4-BE49-F238E27FC236}">
                <a16:creationId xmlns:a16="http://schemas.microsoft.com/office/drawing/2014/main" id="{00712C13-DF96-4F1D-8E1E-C69DA2BC7AE3}"/>
              </a:ext>
            </a:extLst>
          </p:cNvPr>
          <p:cNvSpPr>
            <a:spLocks noGrp="1"/>
          </p:cNvSpPr>
          <p:nvPr>
            <p:ph type="subTitle" idx="1"/>
          </p:nvPr>
        </p:nvSpPr>
        <p:spPr/>
        <p:txBody>
          <a:bodyPr/>
          <a:lstStyle/>
          <a:p>
            <a:r>
              <a:rPr lang="uk-UA" dirty="0"/>
              <a:t>Лекція з навчальної дисципліни «підприємництво та основи бізнесу»</a:t>
            </a:r>
          </a:p>
        </p:txBody>
      </p:sp>
    </p:spTree>
    <p:extLst>
      <p:ext uri="{BB962C8B-B14F-4D97-AF65-F5344CB8AC3E}">
        <p14:creationId xmlns:p14="http://schemas.microsoft.com/office/powerpoint/2010/main" val="1517839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4AAC2A-A027-4A8D-BE51-590625415A00}"/>
              </a:ext>
            </a:extLst>
          </p:cNvPr>
          <p:cNvSpPr txBox="1"/>
          <p:nvPr/>
        </p:nvSpPr>
        <p:spPr>
          <a:xfrm>
            <a:off x="2202872" y="1769009"/>
            <a:ext cx="8271164" cy="1200329"/>
          </a:xfrm>
          <a:prstGeom prst="rect">
            <a:avLst/>
          </a:prstGeom>
          <a:noFill/>
        </p:spPr>
        <p:txBody>
          <a:bodyPr wrap="square">
            <a:spAutoFit/>
          </a:bodyPr>
          <a:lstStyle/>
          <a:p>
            <a:r>
              <a:rPr lang="uk-UA" dirty="0"/>
              <a:t>	</a:t>
            </a:r>
            <a:r>
              <a:rPr lang="uk-UA" b="1" dirty="0"/>
              <a:t>інноваційна діяльність</a:t>
            </a:r>
            <a:r>
              <a:rPr lang="uk-UA" dirty="0"/>
              <a:t> – процес, здійснюваний на основі реалізації інвестицій з метою виконання  обґрунтованих науково-технічних програм з гарантованими строками окупності витрат і впровадження нових науково-технічних інновацій у виробництво</a:t>
            </a:r>
          </a:p>
        </p:txBody>
      </p:sp>
    </p:spTree>
    <p:extLst>
      <p:ext uri="{BB962C8B-B14F-4D97-AF65-F5344CB8AC3E}">
        <p14:creationId xmlns:p14="http://schemas.microsoft.com/office/powerpoint/2010/main" val="2660014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80A41C03-C026-4CFB-9DFE-C02E2E27A03E}"/>
              </a:ext>
            </a:extLst>
          </p:cNvPr>
          <p:cNvPicPr>
            <a:picLocks noChangeAspect="1"/>
          </p:cNvPicPr>
          <p:nvPr/>
        </p:nvPicPr>
        <p:blipFill>
          <a:blip r:embed="rId2"/>
          <a:stretch>
            <a:fillRect/>
          </a:stretch>
        </p:blipFill>
        <p:spPr>
          <a:xfrm>
            <a:off x="1246909" y="429491"/>
            <a:ext cx="7980217" cy="4668982"/>
          </a:xfrm>
          <a:prstGeom prst="rect">
            <a:avLst/>
          </a:prstGeom>
        </p:spPr>
      </p:pic>
    </p:spTree>
    <p:extLst>
      <p:ext uri="{BB962C8B-B14F-4D97-AF65-F5344CB8AC3E}">
        <p14:creationId xmlns:p14="http://schemas.microsoft.com/office/powerpoint/2010/main" val="3271659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26F36B-BFE1-4682-A6B5-E8730FFCB295}"/>
              </a:ext>
            </a:extLst>
          </p:cNvPr>
          <p:cNvSpPr txBox="1"/>
          <p:nvPr/>
        </p:nvSpPr>
        <p:spPr>
          <a:xfrm>
            <a:off x="2189018" y="1713591"/>
            <a:ext cx="8381999" cy="1200329"/>
          </a:xfrm>
          <a:prstGeom prst="rect">
            <a:avLst/>
          </a:prstGeom>
          <a:noFill/>
        </p:spPr>
        <p:txBody>
          <a:bodyPr wrap="square">
            <a:spAutoFit/>
          </a:bodyPr>
          <a:lstStyle/>
          <a:p>
            <a:r>
              <a:rPr lang="uk-UA" dirty="0"/>
              <a:t>	</a:t>
            </a:r>
            <a:r>
              <a:rPr lang="uk-UA" b="1" dirty="0"/>
              <a:t>виробнича діяльність</a:t>
            </a:r>
            <a:r>
              <a:rPr lang="uk-UA" dirty="0"/>
              <a:t> – це сукупність дій працівників із застосуванням засобів праці, необхідних для перетворення ресурсів в готову продукцію, яка включає в себе виробництво та переробку різних видів сировини, будівництво та надання будь-яких видів послуг</a:t>
            </a:r>
          </a:p>
        </p:txBody>
      </p:sp>
    </p:spTree>
    <p:extLst>
      <p:ext uri="{BB962C8B-B14F-4D97-AF65-F5344CB8AC3E}">
        <p14:creationId xmlns:p14="http://schemas.microsoft.com/office/powerpoint/2010/main" val="3763195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D914813C-5C45-410B-94F1-BC85CEB1C88B}"/>
              </a:ext>
            </a:extLst>
          </p:cNvPr>
          <p:cNvPicPr>
            <a:picLocks noChangeAspect="1"/>
          </p:cNvPicPr>
          <p:nvPr/>
        </p:nvPicPr>
        <p:blipFill>
          <a:blip r:embed="rId2"/>
          <a:stretch>
            <a:fillRect/>
          </a:stretch>
        </p:blipFill>
        <p:spPr>
          <a:xfrm>
            <a:off x="3004457" y="737118"/>
            <a:ext cx="6382139" cy="4590662"/>
          </a:xfrm>
          <a:prstGeom prst="rect">
            <a:avLst/>
          </a:prstGeom>
        </p:spPr>
      </p:pic>
    </p:spTree>
    <p:extLst>
      <p:ext uri="{BB962C8B-B14F-4D97-AF65-F5344CB8AC3E}">
        <p14:creationId xmlns:p14="http://schemas.microsoft.com/office/powerpoint/2010/main" val="3687042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A8C840-4EF5-4F6A-BCC6-A8A7E042D61F}"/>
              </a:ext>
            </a:extLst>
          </p:cNvPr>
          <p:cNvSpPr txBox="1"/>
          <p:nvPr/>
        </p:nvSpPr>
        <p:spPr>
          <a:xfrm>
            <a:off x="1026367" y="957790"/>
            <a:ext cx="9909110" cy="3970318"/>
          </a:xfrm>
          <a:prstGeom prst="rect">
            <a:avLst/>
          </a:prstGeom>
          <a:noFill/>
        </p:spPr>
        <p:txBody>
          <a:bodyPr wrap="square">
            <a:spAutoFit/>
          </a:bodyPr>
          <a:lstStyle/>
          <a:p>
            <a:r>
              <a:rPr lang="uk-UA" dirty="0"/>
              <a:t>	</a:t>
            </a:r>
            <a:r>
              <a:rPr lang="uk-UA" b="1" dirty="0"/>
              <a:t>комерційно-збутова діяльність </a:t>
            </a:r>
            <a:r>
              <a:rPr lang="uk-UA" dirty="0"/>
              <a:t>– це сукупність комерційних і торговельно-технічних заходів підприємства з доведенням виготовленої ним продукції до споживачів. Від даного виду діяльності залежить ефективність попередніх видів діяльності, від масштабів та якості якої залежить фінансова результативність виробництва. Найважливішими в цій діяльності є:</a:t>
            </a:r>
          </a:p>
          <a:p>
            <a:r>
              <a:rPr lang="uk-UA" dirty="0"/>
              <a:t>	технологічні операції фізичного переміщення товарів від виробника до споживачів;</a:t>
            </a:r>
          </a:p>
          <a:p>
            <a:r>
              <a:rPr lang="uk-UA" dirty="0"/>
              <a:t>	невід’ємним атрибутом прихильності споживачів до виготовленої підприємством продукції (виконаних робіт, наданих послуг) є забезпечення після реалізаційного сервісу за фактом реалізації продукції, що передбачає надання наступних послуг;</a:t>
            </a:r>
          </a:p>
          <a:p>
            <a:r>
              <a:rPr lang="uk-UA" dirty="0"/>
              <a:t>	забезпечення гарантійного технічного обслуговування реалізованого товару (наданої послуги) протягом визначеного умовами експлуатації терміну;</a:t>
            </a:r>
          </a:p>
          <a:p>
            <a:r>
              <a:rPr lang="uk-UA" dirty="0"/>
              <a:t>	експлуатаційне супроводження впродовж нормативного строку використання реалізованого товару (наданої послуги, виконаної роботи) (монтажні роботи, комп`ютерна та інформаційна підтримка, постачання запасних частин, ремонтне обслуговування, консультаційне забезпечення тощо).</a:t>
            </a:r>
          </a:p>
        </p:txBody>
      </p:sp>
    </p:spTree>
    <p:extLst>
      <p:ext uri="{BB962C8B-B14F-4D97-AF65-F5344CB8AC3E}">
        <p14:creationId xmlns:p14="http://schemas.microsoft.com/office/powerpoint/2010/main" val="920471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C0049960-529E-46E9-8C21-917F3DBBF5C6}"/>
              </a:ext>
            </a:extLst>
          </p:cNvPr>
          <p:cNvPicPr>
            <a:picLocks noChangeAspect="1"/>
          </p:cNvPicPr>
          <p:nvPr/>
        </p:nvPicPr>
        <p:blipFill>
          <a:blip r:embed="rId2"/>
          <a:stretch>
            <a:fillRect/>
          </a:stretch>
        </p:blipFill>
        <p:spPr>
          <a:xfrm>
            <a:off x="1772816" y="494521"/>
            <a:ext cx="7735078" cy="4329405"/>
          </a:xfrm>
          <a:prstGeom prst="rect">
            <a:avLst/>
          </a:prstGeom>
        </p:spPr>
      </p:pic>
    </p:spTree>
    <p:extLst>
      <p:ext uri="{BB962C8B-B14F-4D97-AF65-F5344CB8AC3E}">
        <p14:creationId xmlns:p14="http://schemas.microsoft.com/office/powerpoint/2010/main" val="58158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B7A442-775F-48A8-9062-E35B7B8DFA64}"/>
              </a:ext>
            </a:extLst>
          </p:cNvPr>
          <p:cNvSpPr txBox="1"/>
          <p:nvPr/>
        </p:nvSpPr>
        <p:spPr>
          <a:xfrm>
            <a:off x="1090126" y="571114"/>
            <a:ext cx="10011747" cy="923330"/>
          </a:xfrm>
          <a:prstGeom prst="rect">
            <a:avLst/>
          </a:prstGeom>
          <a:noFill/>
        </p:spPr>
        <p:txBody>
          <a:bodyPr wrap="square">
            <a:spAutoFit/>
          </a:bodyPr>
          <a:lstStyle/>
          <a:p>
            <a:pPr algn="ctr"/>
            <a:r>
              <a:rPr lang="ru-RU" dirty="0"/>
              <a:t>2. </a:t>
            </a:r>
            <a:r>
              <a:rPr lang="ru-RU" dirty="0" err="1"/>
              <a:t>Види</a:t>
            </a:r>
            <a:r>
              <a:rPr lang="ru-RU" dirty="0"/>
              <a:t> та </a:t>
            </a:r>
            <a:r>
              <a:rPr lang="ru-RU" dirty="0" err="1"/>
              <a:t>об’єднання</a:t>
            </a:r>
            <a:r>
              <a:rPr lang="ru-RU" dirty="0"/>
              <a:t> </a:t>
            </a:r>
            <a:r>
              <a:rPr lang="ru-RU" dirty="0" err="1"/>
              <a:t>підприємств</a:t>
            </a:r>
            <a:endParaRPr lang="ru-RU" dirty="0"/>
          </a:p>
          <a:p>
            <a:pPr algn="ctr"/>
            <a:endParaRPr lang="ru-RU" dirty="0"/>
          </a:p>
          <a:p>
            <a:pPr algn="ctr"/>
            <a:endParaRPr lang="uk-UA" dirty="0"/>
          </a:p>
        </p:txBody>
      </p:sp>
      <p:pic>
        <p:nvPicPr>
          <p:cNvPr id="4" name="Рисунок 3">
            <a:extLst>
              <a:ext uri="{FF2B5EF4-FFF2-40B4-BE49-F238E27FC236}">
                <a16:creationId xmlns:a16="http://schemas.microsoft.com/office/drawing/2014/main" id="{6962685C-0A4E-442D-B9A3-BEAA9DA53FAF}"/>
              </a:ext>
            </a:extLst>
          </p:cNvPr>
          <p:cNvPicPr>
            <a:picLocks noChangeAspect="1"/>
          </p:cNvPicPr>
          <p:nvPr/>
        </p:nvPicPr>
        <p:blipFill>
          <a:blip r:embed="rId2"/>
          <a:stretch>
            <a:fillRect/>
          </a:stretch>
        </p:blipFill>
        <p:spPr>
          <a:xfrm>
            <a:off x="2687217" y="1408923"/>
            <a:ext cx="6624734" cy="3135024"/>
          </a:xfrm>
          <a:prstGeom prst="rect">
            <a:avLst/>
          </a:prstGeom>
        </p:spPr>
      </p:pic>
    </p:spTree>
    <p:extLst>
      <p:ext uri="{BB962C8B-B14F-4D97-AF65-F5344CB8AC3E}">
        <p14:creationId xmlns:p14="http://schemas.microsoft.com/office/powerpoint/2010/main" val="151325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3A686C-3820-42E0-87B3-4F813355F248}"/>
              </a:ext>
            </a:extLst>
          </p:cNvPr>
          <p:cNvSpPr txBox="1"/>
          <p:nvPr/>
        </p:nvSpPr>
        <p:spPr>
          <a:xfrm>
            <a:off x="1352938" y="1710336"/>
            <a:ext cx="9218645" cy="1477328"/>
          </a:xfrm>
          <a:prstGeom prst="rect">
            <a:avLst/>
          </a:prstGeom>
          <a:noFill/>
        </p:spPr>
        <p:txBody>
          <a:bodyPr wrap="square">
            <a:spAutoFit/>
          </a:bodyPr>
          <a:lstStyle/>
          <a:p>
            <a:r>
              <a:rPr lang="uk-UA" dirty="0"/>
              <a:t>Крім того, відповідно до чинного законодавства, можуть діяти також інші види підприємств, у відповідності до способу створення, а саме, якщо в статутному фонді підприємства </a:t>
            </a:r>
            <a:r>
              <a:rPr lang="uk-UA" b="1" dirty="0"/>
              <a:t>не менш як десять відсотків</a:t>
            </a:r>
            <a:r>
              <a:rPr lang="uk-UA" dirty="0"/>
              <a:t> становить іноземна інвестиція то воно визнається </a:t>
            </a:r>
            <a:r>
              <a:rPr lang="uk-UA" b="1" i="1" dirty="0"/>
              <a:t>підприємством з іноземними інвестиціями</a:t>
            </a:r>
            <a:r>
              <a:rPr lang="uk-UA" dirty="0"/>
              <a:t>. Підприємство, в статутному фонді якого іноземна інвестиція становить </a:t>
            </a:r>
            <a:r>
              <a:rPr lang="uk-UA" b="1" dirty="0"/>
              <a:t>сто відсотків</a:t>
            </a:r>
            <a:r>
              <a:rPr lang="uk-UA" dirty="0"/>
              <a:t>, вважається </a:t>
            </a:r>
            <a:r>
              <a:rPr lang="uk-UA" b="1" i="1" dirty="0"/>
              <a:t>іноземним підприємством</a:t>
            </a:r>
            <a:r>
              <a:rPr lang="uk-UA" dirty="0"/>
              <a:t>.</a:t>
            </a:r>
          </a:p>
        </p:txBody>
      </p:sp>
    </p:spTree>
    <p:extLst>
      <p:ext uri="{BB962C8B-B14F-4D97-AF65-F5344CB8AC3E}">
        <p14:creationId xmlns:p14="http://schemas.microsoft.com/office/powerpoint/2010/main" val="2681098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D9A0DC-EAAC-4D71-921A-9E4E1D16F406}"/>
              </a:ext>
            </a:extLst>
          </p:cNvPr>
          <p:cNvSpPr txBox="1"/>
          <p:nvPr/>
        </p:nvSpPr>
        <p:spPr>
          <a:xfrm>
            <a:off x="961054" y="1004444"/>
            <a:ext cx="9787812" cy="3970318"/>
          </a:xfrm>
          <a:prstGeom prst="rect">
            <a:avLst/>
          </a:prstGeom>
          <a:noFill/>
        </p:spPr>
        <p:txBody>
          <a:bodyPr wrap="square">
            <a:spAutoFit/>
          </a:bodyPr>
          <a:lstStyle/>
          <a:p>
            <a:r>
              <a:rPr lang="uk-UA" dirty="0"/>
              <a:t>Залежно від способу утворення (заснування) та формування статутного фонду в Україні діють підприємства унітарні та корпоративні. </a:t>
            </a:r>
          </a:p>
          <a:p>
            <a:r>
              <a:rPr lang="uk-UA" b="1" dirty="0"/>
              <a:t>Унітарне</a:t>
            </a:r>
            <a:r>
              <a:rPr lang="uk-UA" dirty="0"/>
              <a:t> – це підприємство яке створюється одним засновником, який виділяє необхідне для того майно, формує відповідно до закону статутний фонд, не поділений на частки (паї), затверджує статут, розподіляє доходи, безпосередньо або через керівника, який ним призначається, керує підприємством і формує його трудовий колектив на засадах трудового найму, вирішує питання реорганізації та ліквідації підприємства. Унітарними є підприємства державні, комунальні, підприємства, засновані на власності </a:t>
            </a:r>
            <a:r>
              <a:rPr lang="uk-UA" dirty="0" err="1"/>
              <a:t>обʼєднання</a:t>
            </a:r>
            <a:r>
              <a:rPr lang="uk-UA" dirty="0"/>
              <a:t> громадян, релігійної організації або на приватній власності засновника. </a:t>
            </a:r>
          </a:p>
          <a:p>
            <a:r>
              <a:rPr lang="uk-UA" b="1" dirty="0"/>
              <a:t>Корпоративне</a:t>
            </a:r>
            <a:r>
              <a:rPr lang="uk-UA" dirty="0"/>
              <a:t> – це підприємство що утворюється, як правило, двома або більше засновниками за їх спільним рішенням (договором), діє на основі </a:t>
            </a:r>
            <a:r>
              <a:rPr lang="uk-UA" dirty="0" err="1"/>
              <a:t>обʼєднання</a:t>
            </a:r>
            <a:r>
              <a:rPr lang="uk-UA" dirty="0"/>
              <a:t> майна та/або підприємницької чи трудової діяльності засновників (учасників), їх спільного управління справами, на основі корпоративних прав, у тому числі через органи, що ними створюються, участі засновників (учасників) у розподілі доходів та ризиків підприємства.</a:t>
            </a:r>
          </a:p>
        </p:txBody>
      </p:sp>
    </p:spTree>
    <p:extLst>
      <p:ext uri="{BB962C8B-B14F-4D97-AF65-F5344CB8AC3E}">
        <p14:creationId xmlns:p14="http://schemas.microsoft.com/office/powerpoint/2010/main" val="4176913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C0FD1D-0E3B-46EC-9DFE-007940480379}"/>
              </a:ext>
            </a:extLst>
          </p:cNvPr>
          <p:cNvSpPr txBox="1"/>
          <p:nvPr/>
        </p:nvSpPr>
        <p:spPr>
          <a:xfrm>
            <a:off x="1726163" y="1033008"/>
            <a:ext cx="8593494" cy="3416320"/>
          </a:xfrm>
          <a:prstGeom prst="rect">
            <a:avLst/>
          </a:prstGeom>
          <a:noFill/>
        </p:spPr>
        <p:txBody>
          <a:bodyPr wrap="square">
            <a:spAutoFit/>
          </a:bodyPr>
          <a:lstStyle/>
          <a:p>
            <a:r>
              <a:rPr lang="uk-UA" dirty="0" smtClean="0"/>
              <a:t>Законодавством </a:t>
            </a:r>
            <a:r>
              <a:rPr lang="uk-UA" dirty="0"/>
              <a:t>України передбачена </a:t>
            </a:r>
            <a:r>
              <a:rPr lang="uk-UA" b="1" dirty="0"/>
              <a:t>особлива категорія державних підприємств – казенні підприємства. </a:t>
            </a:r>
            <a:r>
              <a:rPr lang="uk-UA" dirty="0"/>
              <a:t>Казенні підприємства створюються на базі державних підприємств, які не підлягають приватизації за наявності наступних умов: діяльність, </a:t>
            </a:r>
            <a:r>
              <a:rPr lang="uk-UA" dirty="0" err="1"/>
              <a:t>повʼязана</a:t>
            </a:r>
            <a:r>
              <a:rPr lang="uk-UA" dirty="0"/>
              <a:t> з проведенням криміналістичних, судово-медичних, судово-психіатричних експертиз та розробленням, випробуванням, виробництвом та експлуатацією ракет-носіїв, у тому числі з їх космічними запусками із будь-якою метою тощо; основним споживачем продукції (робіт, послуг) виступає держава (50 відсотків і більше); за умовами господарювання неможлива вільна конкуренція товаровиробників чи споживачів, тобто якщо державне підприємство є </a:t>
            </a:r>
            <a:r>
              <a:rPr lang="uk-UA" dirty="0" err="1"/>
              <a:t>субʼєктом</a:t>
            </a:r>
            <a:r>
              <a:rPr lang="uk-UA" dirty="0"/>
              <a:t> природної монополії; переважним (50 відсотків і більше) є виробництво суспільно необхідної продукції (робіт, послуг), яке за своїми умовами і характером потреб, що ним задовольняються, як правило, не може бути рентабельним.</a:t>
            </a:r>
          </a:p>
        </p:txBody>
      </p:sp>
    </p:spTree>
    <p:extLst>
      <p:ext uri="{BB962C8B-B14F-4D97-AF65-F5344CB8AC3E}">
        <p14:creationId xmlns:p14="http://schemas.microsoft.com/office/powerpoint/2010/main" val="3069945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7FF2B7-76D2-44AC-B460-409A781B85B0}"/>
              </a:ext>
            </a:extLst>
          </p:cNvPr>
          <p:cNvSpPr txBox="1"/>
          <p:nvPr/>
        </p:nvSpPr>
        <p:spPr>
          <a:xfrm>
            <a:off x="1855236" y="1807134"/>
            <a:ext cx="8481527" cy="2031325"/>
          </a:xfrm>
          <a:prstGeom prst="rect">
            <a:avLst/>
          </a:prstGeom>
          <a:noFill/>
        </p:spPr>
        <p:txBody>
          <a:bodyPr wrap="square">
            <a:spAutoFit/>
          </a:bodyPr>
          <a:lstStyle/>
          <a:p>
            <a:pPr algn="ctr"/>
            <a:r>
              <a:rPr lang="ru-RU" dirty="0"/>
              <a:t>ПЛАН</a:t>
            </a:r>
          </a:p>
          <a:p>
            <a:endParaRPr lang="ru-RU" dirty="0"/>
          </a:p>
          <a:p>
            <a:r>
              <a:rPr lang="ru-RU" dirty="0"/>
              <a:t>1. </a:t>
            </a:r>
            <a:r>
              <a:rPr lang="ru-RU" dirty="0" err="1"/>
              <a:t>Поняття</a:t>
            </a:r>
            <a:r>
              <a:rPr lang="ru-RU" dirty="0"/>
              <a:t> і </a:t>
            </a:r>
            <a:r>
              <a:rPr lang="ru-RU" dirty="0" err="1"/>
              <a:t>характерні</a:t>
            </a:r>
            <a:r>
              <a:rPr lang="ru-RU" dirty="0"/>
              <a:t> </a:t>
            </a:r>
            <a:r>
              <a:rPr lang="ru-RU" dirty="0" err="1"/>
              <a:t>риси</a:t>
            </a:r>
            <a:r>
              <a:rPr lang="ru-RU" dirty="0"/>
              <a:t> </a:t>
            </a:r>
            <a:r>
              <a:rPr lang="ru-RU" dirty="0" err="1"/>
              <a:t>підприємства</a:t>
            </a:r>
            <a:r>
              <a:rPr lang="ru-RU" dirty="0"/>
              <a:t>, </a:t>
            </a:r>
            <a:r>
              <a:rPr lang="ru-RU" dirty="0" err="1"/>
              <a:t>основні</a:t>
            </a:r>
            <a:r>
              <a:rPr lang="ru-RU" dirty="0"/>
              <a:t> </a:t>
            </a:r>
            <a:r>
              <a:rPr lang="ru-RU" dirty="0" err="1"/>
              <a:t>види</a:t>
            </a:r>
            <a:r>
              <a:rPr lang="ru-RU" dirty="0"/>
              <a:t> </a:t>
            </a:r>
            <a:r>
              <a:rPr lang="ru-RU" dirty="0" err="1"/>
              <a:t>його</a:t>
            </a:r>
            <a:r>
              <a:rPr lang="ru-RU" dirty="0"/>
              <a:t> </a:t>
            </a:r>
            <a:r>
              <a:rPr lang="ru-RU" dirty="0" err="1"/>
              <a:t>діяльності</a:t>
            </a:r>
            <a:r>
              <a:rPr lang="ru-RU" dirty="0"/>
              <a:t>.</a:t>
            </a:r>
          </a:p>
          <a:p>
            <a:endParaRPr lang="ru-RU" dirty="0"/>
          </a:p>
          <a:p>
            <a:r>
              <a:rPr lang="ru-RU" dirty="0"/>
              <a:t>2. </a:t>
            </a:r>
            <a:r>
              <a:rPr lang="ru-RU" dirty="0" err="1"/>
              <a:t>Види</a:t>
            </a:r>
            <a:r>
              <a:rPr lang="ru-RU" dirty="0"/>
              <a:t> та </a:t>
            </a:r>
            <a:r>
              <a:rPr lang="ru-RU" dirty="0" err="1"/>
              <a:t>об’єднання</a:t>
            </a:r>
            <a:r>
              <a:rPr lang="ru-RU" dirty="0"/>
              <a:t> </a:t>
            </a:r>
            <a:r>
              <a:rPr lang="ru-RU" dirty="0" err="1"/>
              <a:t>підприємств</a:t>
            </a:r>
            <a:r>
              <a:rPr lang="ru-RU" dirty="0"/>
              <a:t>, </a:t>
            </a:r>
            <a:r>
              <a:rPr lang="ru-RU" dirty="0" err="1"/>
              <a:t>їх</a:t>
            </a:r>
            <a:r>
              <a:rPr lang="ru-RU" dirty="0"/>
              <a:t> характеристика.</a:t>
            </a:r>
          </a:p>
          <a:p>
            <a:endParaRPr lang="ru-RU" dirty="0"/>
          </a:p>
          <a:p>
            <a:r>
              <a:rPr lang="ru-RU" dirty="0"/>
              <a:t>3. </a:t>
            </a:r>
            <a:r>
              <a:rPr lang="ru-RU" dirty="0" err="1"/>
              <a:t>Господарські</a:t>
            </a:r>
            <a:r>
              <a:rPr lang="ru-RU" dirty="0"/>
              <a:t> </a:t>
            </a:r>
            <a:r>
              <a:rPr lang="ru-RU" dirty="0" err="1"/>
              <a:t>товариства</a:t>
            </a:r>
            <a:r>
              <a:rPr lang="ru-RU" dirty="0"/>
              <a:t>.</a:t>
            </a:r>
          </a:p>
        </p:txBody>
      </p:sp>
    </p:spTree>
    <p:extLst>
      <p:ext uri="{BB962C8B-B14F-4D97-AF65-F5344CB8AC3E}">
        <p14:creationId xmlns:p14="http://schemas.microsoft.com/office/powerpoint/2010/main" val="8597120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EF32CC6C-8A81-431A-B4F0-F8D338ACDAD0}"/>
              </a:ext>
            </a:extLst>
          </p:cNvPr>
          <p:cNvPicPr>
            <a:picLocks noChangeAspect="1"/>
          </p:cNvPicPr>
          <p:nvPr/>
        </p:nvPicPr>
        <p:blipFill>
          <a:blip r:embed="rId2"/>
          <a:stretch>
            <a:fillRect/>
          </a:stretch>
        </p:blipFill>
        <p:spPr>
          <a:xfrm>
            <a:off x="2276669" y="438539"/>
            <a:ext cx="7856376" cy="5122506"/>
          </a:xfrm>
          <a:prstGeom prst="rect">
            <a:avLst/>
          </a:prstGeom>
        </p:spPr>
      </p:pic>
    </p:spTree>
    <p:extLst>
      <p:ext uri="{BB962C8B-B14F-4D97-AF65-F5344CB8AC3E}">
        <p14:creationId xmlns:p14="http://schemas.microsoft.com/office/powerpoint/2010/main" val="3290384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D0FC5A-A95B-4218-9065-239F92D11FD7}"/>
              </a:ext>
            </a:extLst>
          </p:cNvPr>
          <p:cNvSpPr txBox="1"/>
          <p:nvPr/>
        </p:nvSpPr>
        <p:spPr>
          <a:xfrm>
            <a:off x="1959428" y="2013866"/>
            <a:ext cx="8033657" cy="1200329"/>
          </a:xfrm>
          <a:prstGeom prst="rect">
            <a:avLst/>
          </a:prstGeom>
          <a:noFill/>
        </p:spPr>
        <p:txBody>
          <a:bodyPr wrap="square">
            <a:spAutoFit/>
          </a:bodyPr>
          <a:lstStyle/>
          <a:p>
            <a:r>
              <a:rPr lang="uk-UA" dirty="0"/>
              <a:t>Відповідно до </a:t>
            </a:r>
            <a:r>
              <a:rPr lang="uk-UA" dirty="0" smtClean="0"/>
              <a:t>законодавства </a:t>
            </a:r>
            <a:r>
              <a:rPr lang="uk-UA" dirty="0"/>
              <a:t>України </a:t>
            </a:r>
            <a:r>
              <a:rPr lang="uk-UA" b="1" dirty="0"/>
              <a:t>об’єднання підприємств </a:t>
            </a:r>
            <a:r>
              <a:rPr lang="uk-UA" dirty="0"/>
              <a:t>– це господарська організація, утворена в складі двох або більше підприємств з метою координації їх виробничої, наукової та іншої діяльності для вирішення спільних економічних та соціальних завдань.</a:t>
            </a:r>
          </a:p>
        </p:txBody>
      </p:sp>
    </p:spTree>
    <p:extLst>
      <p:ext uri="{BB962C8B-B14F-4D97-AF65-F5344CB8AC3E}">
        <p14:creationId xmlns:p14="http://schemas.microsoft.com/office/powerpoint/2010/main" val="3907391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A81F55-C13F-4FF2-977D-0C8C7B9452AF}"/>
              </a:ext>
            </a:extLst>
          </p:cNvPr>
          <p:cNvSpPr txBox="1"/>
          <p:nvPr/>
        </p:nvSpPr>
        <p:spPr>
          <a:xfrm>
            <a:off x="1278294" y="1171508"/>
            <a:ext cx="8416212" cy="3416320"/>
          </a:xfrm>
          <a:prstGeom prst="rect">
            <a:avLst/>
          </a:prstGeom>
          <a:noFill/>
        </p:spPr>
        <p:txBody>
          <a:bodyPr wrap="square">
            <a:spAutoFit/>
          </a:bodyPr>
          <a:lstStyle/>
          <a:p>
            <a:r>
              <a:rPr lang="uk-UA" dirty="0"/>
              <a:t>Підприємства можуть об’єднуватися в:</a:t>
            </a:r>
          </a:p>
          <a:p>
            <a:r>
              <a:rPr lang="uk-UA" dirty="0"/>
              <a:t>	</a:t>
            </a:r>
            <a:r>
              <a:rPr lang="uk-UA" b="1" dirty="0"/>
              <a:t>господарське </a:t>
            </a:r>
            <a:r>
              <a:rPr lang="uk-UA" b="1" dirty="0" err="1"/>
              <a:t>обʼєднання</a:t>
            </a:r>
            <a:r>
              <a:rPr lang="uk-UA" b="1" dirty="0"/>
              <a:t> </a:t>
            </a:r>
            <a:r>
              <a:rPr lang="uk-UA" dirty="0"/>
              <a:t>– </a:t>
            </a:r>
            <a:r>
              <a:rPr lang="uk-UA" dirty="0" err="1"/>
              <a:t>обʼєднання</a:t>
            </a:r>
            <a:r>
              <a:rPr lang="uk-UA" dirty="0"/>
              <a:t> підприємств, утворене за ініціативою підприємств, незалежно від їх виду, які на добровільних засадах </a:t>
            </a:r>
            <a:r>
              <a:rPr lang="uk-UA" dirty="0" err="1"/>
              <a:t>обʼєднали</a:t>
            </a:r>
            <a:r>
              <a:rPr lang="uk-UA" dirty="0"/>
              <a:t> свою господарську діяльність;</a:t>
            </a:r>
          </a:p>
          <a:p>
            <a:r>
              <a:rPr lang="uk-UA" dirty="0"/>
              <a:t>	</a:t>
            </a:r>
            <a:r>
              <a:rPr lang="uk-UA" b="1" dirty="0"/>
              <a:t>державне (комунальне) господарське </a:t>
            </a:r>
            <a:r>
              <a:rPr lang="uk-UA" b="1" dirty="0" err="1"/>
              <a:t>обʼєднання</a:t>
            </a:r>
            <a:r>
              <a:rPr lang="uk-UA" dirty="0"/>
              <a:t> – </a:t>
            </a:r>
            <a:r>
              <a:rPr lang="uk-UA" dirty="0" err="1"/>
              <a:t>обʼєднання</a:t>
            </a:r>
            <a:r>
              <a:rPr lang="uk-UA" dirty="0"/>
              <a:t> підприємств, утворене державними (комунальними) підприємствами за рішенням Кабінету Міністрів України або, у визначених законом випадках, рішенням міністерств (інших органів, до сфери управління яких входять підприємства, що утворюють </a:t>
            </a:r>
            <a:r>
              <a:rPr lang="uk-UA" dirty="0" err="1"/>
              <a:t>обʼєднання</a:t>
            </a:r>
            <a:r>
              <a:rPr lang="uk-UA" dirty="0"/>
              <a:t>), або рішенням компетентних органів місцевого самоврядування. Державне (комунальне) господарське </a:t>
            </a:r>
            <a:r>
              <a:rPr lang="uk-UA" dirty="0" err="1"/>
              <a:t>обʼєднання</a:t>
            </a:r>
            <a:r>
              <a:rPr lang="uk-UA" dirty="0"/>
              <a:t> діє на основі рішення про його утворення та статуту, який затверджується органом, що прийняв рішення про утворення </a:t>
            </a:r>
            <a:r>
              <a:rPr lang="uk-UA" dirty="0" err="1"/>
              <a:t>обʼєднання</a:t>
            </a:r>
            <a:r>
              <a:rPr lang="uk-UA" dirty="0"/>
              <a:t>. </a:t>
            </a:r>
          </a:p>
        </p:txBody>
      </p:sp>
    </p:spTree>
    <p:extLst>
      <p:ext uri="{BB962C8B-B14F-4D97-AF65-F5344CB8AC3E}">
        <p14:creationId xmlns:p14="http://schemas.microsoft.com/office/powerpoint/2010/main" val="480387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50DEAF-EA96-49CF-9D9D-DC895B4B1E3D}"/>
              </a:ext>
            </a:extLst>
          </p:cNvPr>
          <p:cNvSpPr txBox="1"/>
          <p:nvPr/>
        </p:nvSpPr>
        <p:spPr>
          <a:xfrm>
            <a:off x="1539551" y="1000321"/>
            <a:ext cx="8602824" cy="3139321"/>
          </a:xfrm>
          <a:prstGeom prst="rect">
            <a:avLst/>
          </a:prstGeom>
          <a:noFill/>
        </p:spPr>
        <p:txBody>
          <a:bodyPr wrap="square">
            <a:spAutoFit/>
          </a:bodyPr>
          <a:lstStyle/>
          <a:p>
            <a:r>
              <a:rPr lang="uk-UA" dirty="0"/>
              <a:t>Господарськими </a:t>
            </a:r>
            <a:r>
              <a:rPr lang="uk-UA" dirty="0" err="1"/>
              <a:t>обʼєднаннями</a:t>
            </a:r>
            <a:r>
              <a:rPr lang="uk-UA" dirty="0"/>
              <a:t> є:</a:t>
            </a:r>
          </a:p>
          <a:p>
            <a:r>
              <a:rPr lang="uk-UA" dirty="0"/>
              <a:t>	</a:t>
            </a:r>
          </a:p>
          <a:p>
            <a:r>
              <a:rPr lang="uk-UA" b="1" dirty="0"/>
              <a:t>	Асоціація</a:t>
            </a:r>
            <a:r>
              <a:rPr lang="uk-UA" dirty="0"/>
              <a:t> – договірне </a:t>
            </a:r>
            <a:r>
              <a:rPr lang="uk-UA" dirty="0" err="1"/>
              <a:t>обʼєднання</a:t>
            </a:r>
            <a:r>
              <a:rPr lang="uk-UA" dirty="0"/>
              <a:t>, створене з метою постійної координації господарської діяльності </a:t>
            </a:r>
            <a:r>
              <a:rPr lang="uk-UA" dirty="0" err="1"/>
              <a:t>обʼєднаних</a:t>
            </a:r>
            <a:r>
              <a:rPr lang="uk-UA" dirty="0"/>
              <a:t> підприємств шляхом централізації однієї або кількох виробничих та управлінських функцій, розвитку спеціалізації і кооперації виробництва, організації спільних виробництв на основі </a:t>
            </a:r>
            <a:r>
              <a:rPr lang="uk-UA" dirty="0" err="1"/>
              <a:t>обʼєднання</a:t>
            </a:r>
            <a:r>
              <a:rPr lang="uk-UA" dirty="0"/>
              <a:t> учасниками фінансових та матеріальних ресурсів для задоволення переважно господарських потреб його учасників. Асоціація не має права втручатися у господарську діяльність її підприємств-учасників. За рішенням учасників вона може бути уповноважена представляти їх інтереси у відносинах з органами влади, іншими підприємствами та організаціями.</a:t>
            </a:r>
          </a:p>
        </p:txBody>
      </p:sp>
    </p:spTree>
    <p:extLst>
      <p:ext uri="{BB962C8B-B14F-4D97-AF65-F5344CB8AC3E}">
        <p14:creationId xmlns:p14="http://schemas.microsoft.com/office/powerpoint/2010/main" val="1720192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1853C8-775B-45CB-9AEB-A1E3CBDC0DB4}"/>
              </a:ext>
            </a:extLst>
          </p:cNvPr>
          <p:cNvSpPr txBox="1"/>
          <p:nvPr/>
        </p:nvSpPr>
        <p:spPr>
          <a:xfrm>
            <a:off x="1813249" y="946113"/>
            <a:ext cx="8565502" cy="3139321"/>
          </a:xfrm>
          <a:prstGeom prst="rect">
            <a:avLst/>
          </a:prstGeom>
          <a:noFill/>
        </p:spPr>
        <p:txBody>
          <a:bodyPr wrap="square">
            <a:spAutoFit/>
          </a:bodyPr>
          <a:lstStyle/>
          <a:p>
            <a:r>
              <a:rPr lang="uk-UA" dirty="0"/>
              <a:t>	</a:t>
            </a:r>
            <a:r>
              <a:rPr lang="uk-UA" b="1" dirty="0"/>
              <a:t>Корпорацією</a:t>
            </a:r>
            <a:r>
              <a:rPr lang="uk-UA" dirty="0"/>
              <a:t> є договірне </a:t>
            </a:r>
            <a:r>
              <a:rPr lang="uk-UA" dirty="0" err="1"/>
              <a:t>обʼєднання</a:t>
            </a:r>
            <a:r>
              <a:rPr lang="uk-UA" dirty="0"/>
              <a:t>, створене на основі інтеграції виробничих, наукових і комерційних інтересів </a:t>
            </a:r>
            <a:r>
              <a:rPr lang="uk-UA" dirty="0" err="1"/>
              <a:t>обʼєднаних</a:t>
            </a:r>
            <a:r>
              <a:rPr lang="uk-UA" dirty="0"/>
              <a:t> підприємств з делегуванням ними окремих повноважень централізованого регулювання діяльності кожного з учасників органам управління корпорації. </a:t>
            </a:r>
          </a:p>
          <a:p>
            <a:r>
              <a:rPr lang="uk-UA" dirty="0"/>
              <a:t>	</a:t>
            </a:r>
            <a:r>
              <a:rPr lang="uk-UA" b="1" dirty="0"/>
              <a:t>Консорціум</a:t>
            </a:r>
            <a:r>
              <a:rPr lang="uk-UA" dirty="0"/>
              <a:t> – тимчасове статутне </a:t>
            </a:r>
            <a:r>
              <a:rPr lang="uk-UA" dirty="0" err="1"/>
              <a:t>обʼєднання</a:t>
            </a:r>
            <a:r>
              <a:rPr lang="uk-UA" dirty="0"/>
              <a:t> підприємств для досягнення його учасниками певної спільної господарської мети (реалізації цільових програм, науково-технічних, будівельних проектів тощо). Консорціум використовує кошти, якими його наділяють учасники, централізовані ресурси, виділені на фінансування відповідної програми, а також кошти, що надходять з інших джерел, в порядку, визначеному його статутом. У разі досягнення поставленої мети консорціум припиняє свою діяльність.</a:t>
            </a:r>
          </a:p>
        </p:txBody>
      </p:sp>
    </p:spTree>
    <p:extLst>
      <p:ext uri="{BB962C8B-B14F-4D97-AF65-F5344CB8AC3E}">
        <p14:creationId xmlns:p14="http://schemas.microsoft.com/office/powerpoint/2010/main" val="25834157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3C3157-03E6-493C-A59B-BA94F8F6FED7}"/>
              </a:ext>
            </a:extLst>
          </p:cNvPr>
          <p:cNvSpPr txBox="1"/>
          <p:nvPr/>
        </p:nvSpPr>
        <p:spPr>
          <a:xfrm>
            <a:off x="1754155" y="1321369"/>
            <a:ext cx="8388220" cy="2031325"/>
          </a:xfrm>
          <a:prstGeom prst="rect">
            <a:avLst/>
          </a:prstGeom>
          <a:noFill/>
        </p:spPr>
        <p:txBody>
          <a:bodyPr wrap="square">
            <a:spAutoFit/>
          </a:bodyPr>
          <a:lstStyle/>
          <a:p>
            <a:r>
              <a:rPr lang="uk-UA" b="1" dirty="0"/>
              <a:t>Концерном</a:t>
            </a:r>
            <a:r>
              <a:rPr lang="uk-UA" dirty="0"/>
              <a:t> є статутне </a:t>
            </a:r>
            <a:r>
              <a:rPr lang="uk-UA" dirty="0" err="1"/>
              <a:t>обʼєднання</a:t>
            </a:r>
            <a:r>
              <a:rPr lang="uk-UA" dirty="0"/>
              <a:t> підприємств, а також інших організацій, на основі їх фінансової залежності від одного або групи учасників </a:t>
            </a:r>
            <a:r>
              <a:rPr lang="uk-UA" dirty="0" err="1"/>
              <a:t>обʼєднання</a:t>
            </a:r>
            <a:r>
              <a:rPr lang="uk-UA" dirty="0"/>
              <a:t>, з централізацією функцій науково-технічного і виробничого розвитку, інвестиційної, фінансової, зовнішньоекономічної та іншої діяльності. Учасники концерну наділяють його частиною своїх повноважень, у тому числі правом представляти їх інтереси у відносинах з органами влади, іншими підприємствами та організаціями. Учасники концерну не можуть бути одночасно учасниками іншого концерну.</a:t>
            </a:r>
          </a:p>
        </p:txBody>
      </p:sp>
    </p:spTree>
    <p:extLst>
      <p:ext uri="{BB962C8B-B14F-4D97-AF65-F5344CB8AC3E}">
        <p14:creationId xmlns:p14="http://schemas.microsoft.com/office/powerpoint/2010/main" val="29994369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CD3042-BD39-462A-B7B3-F4BF098E8F40}"/>
              </a:ext>
            </a:extLst>
          </p:cNvPr>
          <p:cNvSpPr txBox="1"/>
          <p:nvPr/>
        </p:nvSpPr>
        <p:spPr>
          <a:xfrm>
            <a:off x="1831910" y="964774"/>
            <a:ext cx="8528180" cy="3139321"/>
          </a:xfrm>
          <a:prstGeom prst="rect">
            <a:avLst/>
          </a:prstGeom>
          <a:noFill/>
        </p:spPr>
        <p:txBody>
          <a:bodyPr wrap="square">
            <a:spAutoFit/>
          </a:bodyPr>
          <a:lstStyle/>
          <a:p>
            <a:r>
              <a:rPr lang="uk-UA" b="1" dirty="0"/>
              <a:t>Промислово-фінансова група</a:t>
            </a:r>
            <a:r>
              <a:rPr lang="uk-UA" dirty="0"/>
              <a:t> є </a:t>
            </a:r>
            <a:r>
              <a:rPr lang="uk-UA" dirty="0" err="1"/>
              <a:t>обʼєднанням</a:t>
            </a:r>
            <a:r>
              <a:rPr lang="uk-UA" dirty="0"/>
              <a:t>, яке створюється за рішенням Кабінету Міністрів України на певний строк з метою реалізації державних програм розвитку пріоритетних галузей виробництва і структурної перебудови економіки України, включаючи програми згідно з міжнародними договорами України, а також з метою виробництва кінцевої продукції. До складу промислово- фінансової групи можуть входити промислові та інші підприємства, наукові і проектні установи, інші установи і організації усіх форм власності. У складі промислово-фінансової групи визначається головне підприємство, яке має виключне право діяти від імені промислово-фінансової групи як учасника господарських відносин. Таке </a:t>
            </a:r>
            <a:r>
              <a:rPr lang="uk-UA" dirty="0" err="1"/>
              <a:t>обʼєднання</a:t>
            </a:r>
            <a:r>
              <a:rPr lang="uk-UA" dirty="0"/>
              <a:t> не є юридичною особою і не підлягає державній реєстрації як </a:t>
            </a:r>
            <a:r>
              <a:rPr lang="uk-UA" dirty="0" err="1"/>
              <a:t>субʼєкт</a:t>
            </a:r>
            <a:r>
              <a:rPr lang="uk-UA" dirty="0"/>
              <a:t> господарювання.</a:t>
            </a:r>
          </a:p>
        </p:txBody>
      </p:sp>
    </p:spTree>
    <p:extLst>
      <p:ext uri="{BB962C8B-B14F-4D97-AF65-F5344CB8AC3E}">
        <p14:creationId xmlns:p14="http://schemas.microsoft.com/office/powerpoint/2010/main" val="15268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E790E5-8396-40D4-A876-60D9415A4D92}"/>
              </a:ext>
            </a:extLst>
          </p:cNvPr>
          <p:cNvSpPr txBox="1"/>
          <p:nvPr/>
        </p:nvSpPr>
        <p:spPr>
          <a:xfrm>
            <a:off x="1458685" y="807041"/>
            <a:ext cx="9274629" cy="3970318"/>
          </a:xfrm>
          <a:prstGeom prst="rect">
            <a:avLst/>
          </a:prstGeom>
          <a:noFill/>
        </p:spPr>
        <p:txBody>
          <a:bodyPr wrap="square">
            <a:spAutoFit/>
          </a:bodyPr>
          <a:lstStyle/>
          <a:p>
            <a:r>
              <a:rPr lang="uk-UA" b="1" dirty="0"/>
              <a:t>Асоційовані підприємства (господарські організації)</a:t>
            </a:r>
            <a:r>
              <a:rPr lang="uk-UA" dirty="0"/>
              <a:t> – це група </a:t>
            </a:r>
            <a:r>
              <a:rPr lang="uk-UA" dirty="0" err="1"/>
              <a:t>субʼєктів</a:t>
            </a:r>
            <a:r>
              <a:rPr lang="uk-UA" dirty="0"/>
              <a:t> господарювання -юридичних осіб, </a:t>
            </a:r>
            <a:r>
              <a:rPr lang="uk-UA" dirty="0" err="1"/>
              <a:t>повʼязаних</a:t>
            </a:r>
            <a:r>
              <a:rPr lang="uk-UA" dirty="0"/>
              <a:t> між собою відносинами економічної та/або організаційної залежності у формі участі в статутному фонді та/або управлінні. </a:t>
            </a:r>
          </a:p>
          <a:p>
            <a:r>
              <a:rPr lang="uk-UA" dirty="0"/>
              <a:t>Залежність між асоційованими підприємствами може бути простою і вирішальною. Проста залежність між асоційованими підприємствами виникає у разі, якщо одне з них має можливість блокувати прийняття рішень іншим (залежним) підприємством, які повинні прийматися відповідно до закону та/або установчих документів цього підприємства кваліфікованою більшістю голосів. Вирішальна залежність між асоційованими підприємствами виникає у разі, якщо між підприємствами встановлюються відносини контролю-підпорядкування за рахунок переважної участі контролюючого підприємства в статутному фонді та/або загальних зборах чи інших органах управління іншого (дочірнього) підприємства, зокрема володіння контрольним пакетом акцій. Відносини вирішальної залежності можуть встановлюватися за умови отримання згоди відповідних органів Антимонопольного комітету України.</a:t>
            </a:r>
          </a:p>
        </p:txBody>
      </p:sp>
    </p:spTree>
    <p:extLst>
      <p:ext uri="{BB962C8B-B14F-4D97-AF65-F5344CB8AC3E}">
        <p14:creationId xmlns:p14="http://schemas.microsoft.com/office/powerpoint/2010/main" val="34828131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D1636D-C9F2-4EDA-B668-F7CBDAA756E7}"/>
              </a:ext>
            </a:extLst>
          </p:cNvPr>
          <p:cNvSpPr txBox="1"/>
          <p:nvPr/>
        </p:nvSpPr>
        <p:spPr>
          <a:xfrm>
            <a:off x="1985865" y="1196580"/>
            <a:ext cx="8220270" cy="2862322"/>
          </a:xfrm>
          <a:prstGeom prst="rect">
            <a:avLst/>
          </a:prstGeom>
          <a:noFill/>
        </p:spPr>
        <p:txBody>
          <a:bodyPr wrap="square">
            <a:spAutoFit/>
          </a:bodyPr>
          <a:lstStyle/>
          <a:p>
            <a:r>
              <a:rPr lang="uk-UA" b="1" dirty="0"/>
              <a:t>Холдинговою компанією </a:t>
            </a:r>
            <a:r>
              <a:rPr lang="uk-UA" dirty="0"/>
              <a:t>є </a:t>
            </a:r>
            <a:r>
              <a:rPr lang="uk-UA" dirty="0" err="1"/>
              <a:t>субʼєкт</a:t>
            </a:r>
            <a:r>
              <a:rPr lang="uk-UA" dirty="0"/>
              <a:t> господарювання, що володіє контрольним пакетом акцій дочірнього підприємства. Між холдинговою компанією та її дочірніми підприємствами встановлюються відносини контролю-підпорядкування. Якщо з вини контролюючого підприємства дочірнім підприємством було укладено і здійснено невигідні для нього угоди або операції, то контролююче підприємство повинно компенсувати завдані дочірньому підприємству збитки. Якщо дочірнє підприємство з вини контролюючого підприємства опиниться у стані неплатоспроможності і буде визнано банкрутом, то субсидіарну відповідальність перед кредиторами дочірнього підприємства нестиме контролююче підприємство.</a:t>
            </a:r>
          </a:p>
        </p:txBody>
      </p:sp>
    </p:spTree>
    <p:extLst>
      <p:ext uri="{BB962C8B-B14F-4D97-AF65-F5344CB8AC3E}">
        <p14:creationId xmlns:p14="http://schemas.microsoft.com/office/powerpoint/2010/main" val="2195508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96A51E-1404-4CB0-ADA3-27C4FB219125}"/>
              </a:ext>
            </a:extLst>
          </p:cNvPr>
          <p:cNvSpPr txBox="1"/>
          <p:nvPr/>
        </p:nvSpPr>
        <p:spPr>
          <a:xfrm>
            <a:off x="1757265" y="505799"/>
            <a:ext cx="8677469" cy="4247317"/>
          </a:xfrm>
          <a:prstGeom prst="rect">
            <a:avLst/>
          </a:prstGeom>
          <a:noFill/>
        </p:spPr>
        <p:txBody>
          <a:bodyPr wrap="square">
            <a:spAutoFit/>
          </a:bodyPr>
          <a:lstStyle/>
          <a:p>
            <a:pPr algn="ctr"/>
            <a:r>
              <a:rPr lang="uk-UA" dirty="0"/>
              <a:t>3. Господарські товариства</a:t>
            </a:r>
          </a:p>
          <a:p>
            <a:pPr algn="ctr"/>
            <a:endParaRPr lang="uk-UA" dirty="0"/>
          </a:p>
          <a:p>
            <a:pPr algn="just"/>
            <a:r>
              <a:rPr lang="ru-RU" b="1" dirty="0"/>
              <a:t>	</a:t>
            </a:r>
            <a:r>
              <a:rPr lang="ru-RU" b="1" dirty="0" err="1"/>
              <a:t>Господарським</a:t>
            </a:r>
            <a:r>
              <a:rPr lang="ru-RU" b="1" dirty="0"/>
              <a:t> </a:t>
            </a:r>
            <a:r>
              <a:rPr lang="ru-RU" b="1" dirty="0" err="1"/>
              <a:t>товариством</a:t>
            </a:r>
            <a:r>
              <a:rPr lang="ru-RU" dirty="0"/>
              <a:t> є </a:t>
            </a:r>
            <a:r>
              <a:rPr lang="ru-RU" dirty="0" err="1"/>
              <a:t>юридична</a:t>
            </a:r>
            <a:r>
              <a:rPr lang="ru-RU" dirty="0"/>
              <a:t> особа, </a:t>
            </a:r>
            <a:r>
              <a:rPr lang="ru-RU" dirty="0" err="1"/>
              <a:t>статутний</a:t>
            </a:r>
            <a:r>
              <a:rPr lang="ru-RU" dirty="0"/>
              <a:t> (</a:t>
            </a:r>
            <a:r>
              <a:rPr lang="ru-RU" dirty="0" err="1"/>
              <a:t>складений</a:t>
            </a:r>
            <a:r>
              <a:rPr lang="ru-RU" dirty="0"/>
              <a:t>) </a:t>
            </a:r>
            <a:r>
              <a:rPr lang="ru-RU" dirty="0" err="1"/>
              <a:t>капітал</a:t>
            </a:r>
            <a:r>
              <a:rPr lang="ru-RU" dirty="0"/>
              <a:t> </a:t>
            </a:r>
            <a:r>
              <a:rPr lang="ru-RU" dirty="0" err="1"/>
              <a:t>якої</a:t>
            </a:r>
            <a:r>
              <a:rPr lang="ru-RU" dirty="0"/>
              <a:t> </a:t>
            </a:r>
            <a:r>
              <a:rPr lang="ru-RU" dirty="0" err="1"/>
              <a:t>поділений</a:t>
            </a:r>
            <a:r>
              <a:rPr lang="ru-RU" dirty="0"/>
              <a:t> на </a:t>
            </a:r>
            <a:r>
              <a:rPr lang="ru-RU" dirty="0" err="1"/>
              <a:t>частки</a:t>
            </a:r>
            <a:r>
              <a:rPr lang="ru-RU" dirty="0"/>
              <a:t> </a:t>
            </a:r>
            <a:r>
              <a:rPr lang="ru-RU" dirty="0" err="1"/>
              <a:t>між</a:t>
            </a:r>
            <a:r>
              <a:rPr lang="ru-RU" dirty="0"/>
              <a:t> </a:t>
            </a:r>
            <a:r>
              <a:rPr lang="ru-RU" dirty="0" err="1"/>
              <a:t>учасниками</a:t>
            </a:r>
            <a:r>
              <a:rPr lang="ru-RU" dirty="0"/>
              <a:t>. </a:t>
            </a:r>
            <a:r>
              <a:rPr lang="uk-UA" dirty="0"/>
              <a:t>Господарськими товариствами визнаються підприємства, установи, організації, створені на засадах угоди юридичними особами і громадянами шляхом </a:t>
            </a:r>
            <a:r>
              <a:rPr lang="uk-UA" dirty="0" err="1"/>
              <a:t>обʼєднання</a:t>
            </a:r>
            <a:r>
              <a:rPr lang="uk-UA" dirty="0"/>
              <a:t> їх майна та підприємницької діяльності з метою одержання прибутку.</a:t>
            </a:r>
          </a:p>
          <a:p>
            <a:pPr algn="just"/>
            <a:endParaRPr lang="uk-UA" dirty="0"/>
          </a:p>
          <a:p>
            <a:pPr algn="just"/>
            <a:r>
              <a:rPr lang="uk-UA" dirty="0"/>
              <a:t>	</a:t>
            </a:r>
            <a:r>
              <a:rPr lang="ru-RU" b="1" dirty="0" err="1"/>
              <a:t>Акціонерне</a:t>
            </a:r>
            <a:r>
              <a:rPr lang="ru-RU" b="1" dirty="0"/>
              <a:t> </a:t>
            </a:r>
            <a:r>
              <a:rPr lang="ru-RU" b="1" dirty="0" err="1"/>
              <a:t>товариство</a:t>
            </a:r>
            <a:r>
              <a:rPr lang="ru-RU" b="1" dirty="0"/>
              <a:t> </a:t>
            </a:r>
            <a:r>
              <a:rPr lang="ru-RU" dirty="0"/>
              <a:t>– </a:t>
            </a:r>
            <a:r>
              <a:rPr lang="ru-RU" dirty="0" err="1"/>
              <a:t>господарське</a:t>
            </a:r>
            <a:r>
              <a:rPr lang="ru-RU" dirty="0"/>
              <a:t> </a:t>
            </a:r>
            <a:r>
              <a:rPr lang="ru-RU" dirty="0" err="1"/>
              <a:t>товариство</a:t>
            </a:r>
            <a:r>
              <a:rPr lang="ru-RU" dirty="0"/>
              <a:t>, </a:t>
            </a:r>
            <a:r>
              <a:rPr lang="ru-RU" dirty="0" err="1"/>
              <a:t>статутний</a:t>
            </a:r>
            <a:r>
              <a:rPr lang="ru-RU" dirty="0"/>
              <a:t> </a:t>
            </a:r>
            <a:r>
              <a:rPr lang="ru-RU" dirty="0" err="1"/>
              <a:t>капітал</a:t>
            </a:r>
            <a:r>
              <a:rPr lang="ru-RU" dirty="0"/>
              <a:t> </a:t>
            </a:r>
            <a:r>
              <a:rPr lang="ru-RU" dirty="0" err="1"/>
              <a:t>якого</a:t>
            </a:r>
            <a:r>
              <a:rPr lang="ru-RU" dirty="0"/>
              <a:t> </a:t>
            </a:r>
            <a:r>
              <a:rPr lang="ru-RU" dirty="0" err="1"/>
              <a:t>поділено</a:t>
            </a:r>
            <a:r>
              <a:rPr lang="ru-RU" dirty="0"/>
              <a:t> на </a:t>
            </a:r>
            <a:r>
              <a:rPr lang="ru-RU" dirty="0" err="1"/>
              <a:t>визначену</a:t>
            </a:r>
            <a:r>
              <a:rPr lang="ru-RU" dirty="0"/>
              <a:t> </a:t>
            </a:r>
            <a:r>
              <a:rPr lang="ru-RU" dirty="0" err="1"/>
              <a:t>кількість</a:t>
            </a:r>
            <a:r>
              <a:rPr lang="ru-RU" dirty="0"/>
              <a:t> </a:t>
            </a:r>
            <a:r>
              <a:rPr lang="ru-RU" dirty="0" err="1"/>
              <a:t>часток</a:t>
            </a:r>
            <a:r>
              <a:rPr lang="ru-RU" dirty="0"/>
              <a:t> </a:t>
            </a:r>
            <a:r>
              <a:rPr lang="ru-RU" dirty="0" err="1"/>
              <a:t>однакової</a:t>
            </a:r>
            <a:r>
              <a:rPr lang="ru-RU" dirty="0"/>
              <a:t> </a:t>
            </a:r>
            <a:r>
              <a:rPr lang="ru-RU" dirty="0" err="1"/>
              <a:t>номінальної</a:t>
            </a:r>
            <a:r>
              <a:rPr lang="ru-RU" dirty="0"/>
              <a:t> </a:t>
            </a:r>
            <a:r>
              <a:rPr lang="ru-RU" dirty="0" err="1"/>
              <a:t>вартості</a:t>
            </a:r>
            <a:r>
              <a:rPr lang="ru-RU" dirty="0"/>
              <a:t>, </a:t>
            </a:r>
            <a:r>
              <a:rPr lang="ru-RU" dirty="0" err="1"/>
              <a:t>корпоративні</a:t>
            </a:r>
            <a:r>
              <a:rPr lang="ru-RU" dirty="0"/>
              <a:t> права за </a:t>
            </a:r>
            <a:r>
              <a:rPr lang="ru-RU" dirty="0" err="1"/>
              <a:t>якими</a:t>
            </a:r>
            <a:r>
              <a:rPr lang="ru-RU" dirty="0"/>
              <a:t> </a:t>
            </a:r>
            <a:r>
              <a:rPr lang="ru-RU" dirty="0" err="1"/>
              <a:t>посвідчуються</a:t>
            </a:r>
            <a:r>
              <a:rPr lang="ru-RU" dirty="0"/>
              <a:t> </a:t>
            </a:r>
            <a:r>
              <a:rPr lang="ru-RU" dirty="0" err="1"/>
              <a:t>акціями</a:t>
            </a:r>
            <a:r>
              <a:rPr lang="ru-RU" dirty="0"/>
              <a:t>.</a:t>
            </a:r>
          </a:p>
          <a:p>
            <a:pPr algn="just"/>
            <a:endParaRPr lang="ru-RU" dirty="0"/>
          </a:p>
          <a:p>
            <a:pPr algn="just"/>
            <a:r>
              <a:rPr lang="ru-RU" dirty="0"/>
              <a:t>	</a:t>
            </a:r>
            <a:r>
              <a:rPr lang="ru-RU" b="1" dirty="0" err="1"/>
              <a:t>Публічне</a:t>
            </a:r>
            <a:r>
              <a:rPr lang="ru-RU" b="1" dirty="0"/>
              <a:t> </a:t>
            </a:r>
            <a:r>
              <a:rPr lang="ru-RU" b="1" dirty="0" err="1"/>
              <a:t>акціонерне</a:t>
            </a:r>
            <a:r>
              <a:rPr lang="ru-RU" b="1" dirty="0"/>
              <a:t> </a:t>
            </a:r>
            <a:r>
              <a:rPr lang="ru-RU" b="1" dirty="0" err="1"/>
              <a:t>товариство</a:t>
            </a:r>
            <a:r>
              <a:rPr lang="ru-RU" b="1" dirty="0"/>
              <a:t> </a:t>
            </a:r>
            <a:r>
              <a:rPr lang="ru-RU" dirty="0"/>
              <a:t>– </a:t>
            </a:r>
            <a:r>
              <a:rPr lang="ru-RU" dirty="0" err="1"/>
              <a:t>це</a:t>
            </a:r>
            <a:r>
              <a:rPr lang="ru-RU" dirty="0"/>
              <a:t> </a:t>
            </a:r>
            <a:r>
              <a:rPr lang="ru-RU" dirty="0" err="1"/>
              <a:t>товариство</a:t>
            </a:r>
            <a:r>
              <a:rPr lang="ru-RU" dirty="0"/>
              <a:t>, </a:t>
            </a:r>
            <a:r>
              <a:rPr lang="ru-RU" dirty="0" err="1"/>
              <a:t>щодо</a:t>
            </a:r>
            <a:r>
              <a:rPr lang="ru-RU" dirty="0"/>
              <a:t> </a:t>
            </a:r>
            <a:r>
              <a:rPr lang="ru-RU" dirty="0" err="1"/>
              <a:t>акцій</a:t>
            </a:r>
            <a:r>
              <a:rPr lang="ru-RU" dirty="0"/>
              <a:t> </a:t>
            </a:r>
            <a:r>
              <a:rPr lang="ru-RU" dirty="0" err="1"/>
              <a:t>якого</a:t>
            </a:r>
            <a:r>
              <a:rPr lang="ru-RU" dirty="0"/>
              <a:t> </a:t>
            </a:r>
            <a:r>
              <a:rPr lang="ru-RU" dirty="0" err="1"/>
              <a:t>здійснено</a:t>
            </a:r>
            <a:r>
              <a:rPr lang="ru-RU" dirty="0"/>
              <a:t> </a:t>
            </a:r>
            <a:r>
              <a:rPr lang="ru-RU" dirty="0" err="1"/>
              <a:t>публічну</a:t>
            </a:r>
            <a:r>
              <a:rPr lang="ru-RU" dirty="0"/>
              <a:t> </a:t>
            </a:r>
            <a:r>
              <a:rPr lang="ru-RU" dirty="0" err="1"/>
              <a:t>пропозицію</a:t>
            </a:r>
            <a:r>
              <a:rPr lang="ru-RU" dirty="0"/>
              <a:t> та/</a:t>
            </a:r>
            <a:r>
              <a:rPr lang="ru-RU" dirty="0" err="1"/>
              <a:t>або</a:t>
            </a:r>
            <a:r>
              <a:rPr lang="ru-RU" dirty="0"/>
              <a:t> </a:t>
            </a:r>
            <a:r>
              <a:rPr lang="ru-RU" dirty="0" err="1"/>
              <a:t>акції</a:t>
            </a:r>
            <a:r>
              <a:rPr lang="ru-RU" dirty="0"/>
              <a:t> </a:t>
            </a:r>
            <a:r>
              <a:rPr lang="ru-RU" dirty="0" err="1"/>
              <a:t>якого</a:t>
            </a:r>
            <a:r>
              <a:rPr lang="ru-RU" dirty="0"/>
              <a:t> </a:t>
            </a:r>
            <a:r>
              <a:rPr lang="ru-RU" dirty="0" err="1"/>
              <a:t>допущені</a:t>
            </a:r>
            <a:r>
              <a:rPr lang="ru-RU" dirty="0"/>
              <a:t> до </a:t>
            </a:r>
            <a:r>
              <a:rPr lang="ru-RU" dirty="0" err="1"/>
              <a:t>торгів</a:t>
            </a:r>
            <a:r>
              <a:rPr lang="ru-RU" dirty="0"/>
              <a:t> на </a:t>
            </a:r>
            <a:r>
              <a:rPr lang="ru-RU" dirty="0" err="1"/>
              <a:t>фондовій</a:t>
            </a:r>
            <a:r>
              <a:rPr lang="ru-RU" dirty="0"/>
              <a:t> </a:t>
            </a:r>
            <a:r>
              <a:rPr lang="ru-RU" dirty="0" err="1"/>
              <a:t>біржі</a:t>
            </a:r>
            <a:r>
              <a:rPr lang="ru-RU" dirty="0"/>
              <a:t> в </a:t>
            </a:r>
            <a:r>
              <a:rPr lang="ru-RU" dirty="0" err="1"/>
              <a:t>частині</a:t>
            </a:r>
            <a:r>
              <a:rPr lang="ru-RU" dirty="0"/>
              <a:t> </a:t>
            </a:r>
            <a:r>
              <a:rPr lang="ru-RU" dirty="0" err="1"/>
              <a:t>включення</a:t>
            </a:r>
            <a:r>
              <a:rPr lang="ru-RU" dirty="0"/>
              <a:t> до </a:t>
            </a:r>
            <a:r>
              <a:rPr lang="ru-RU" dirty="0" err="1"/>
              <a:t>біржового</a:t>
            </a:r>
            <a:r>
              <a:rPr lang="ru-RU" dirty="0"/>
              <a:t> </a:t>
            </a:r>
            <a:r>
              <a:rPr lang="ru-RU" dirty="0" err="1"/>
              <a:t>реєстру</a:t>
            </a:r>
            <a:r>
              <a:rPr lang="ru-RU" dirty="0"/>
              <a:t>.</a:t>
            </a:r>
            <a:endParaRPr lang="uk-UA" dirty="0"/>
          </a:p>
        </p:txBody>
      </p:sp>
    </p:spTree>
    <p:extLst>
      <p:ext uri="{BB962C8B-B14F-4D97-AF65-F5344CB8AC3E}">
        <p14:creationId xmlns:p14="http://schemas.microsoft.com/office/powerpoint/2010/main" val="877166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DFDD4C-410B-4AF1-AC7B-7460F453A8C3}"/>
              </a:ext>
            </a:extLst>
          </p:cNvPr>
          <p:cNvSpPr txBox="1"/>
          <p:nvPr/>
        </p:nvSpPr>
        <p:spPr>
          <a:xfrm>
            <a:off x="2062066" y="1251676"/>
            <a:ext cx="7585787" cy="2308324"/>
          </a:xfrm>
          <a:prstGeom prst="rect">
            <a:avLst/>
          </a:prstGeom>
          <a:noFill/>
        </p:spPr>
        <p:txBody>
          <a:bodyPr wrap="square">
            <a:spAutoFit/>
          </a:bodyPr>
          <a:lstStyle/>
          <a:p>
            <a:r>
              <a:rPr lang="ru-RU" b="1" dirty="0"/>
              <a:t>1. </a:t>
            </a:r>
            <a:r>
              <a:rPr lang="ru-RU" b="1" dirty="0" err="1"/>
              <a:t>Поняття</a:t>
            </a:r>
            <a:r>
              <a:rPr lang="ru-RU" b="1" dirty="0"/>
              <a:t> і </a:t>
            </a:r>
            <a:r>
              <a:rPr lang="ru-RU" b="1" dirty="0" err="1"/>
              <a:t>характерні</a:t>
            </a:r>
            <a:r>
              <a:rPr lang="ru-RU" b="1" dirty="0"/>
              <a:t> </a:t>
            </a:r>
            <a:r>
              <a:rPr lang="ru-RU" b="1" dirty="0" err="1"/>
              <a:t>риси</a:t>
            </a:r>
            <a:r>
              <a:rPr lang="ru-RU" b="1" dirty="0"/>
              <a:t> </a:t>
            </a:r>
            <a:r>
              <a:rPr lang="ru-RU" b="1" dirty="0" err="1"/>
              <a:t>підприємства</a:t>
            </a:r>
            <a:r>
              <a:rPr lang="ru-RU" b="1" dirty="0"/>
              <a:t>, </a:t>
            </a:r>
            <a:r>
              <a:rPr lang="ru-RU" b="1" dirty="0" err="1"/>
              <a:t>основні</a:t>
            </a:r>
            <a:r>
              <a:rPr lang="ru-RU" b="1" dirty="0"/>
              <a:t> </a:t>
            </a:r>
            <a:r>
              <a:rPr lang="ru-RU" b="1" dirty="0" err="1"/>
              <a:t>види</a:t>
            </a:r>
            <a:r>
              <a:rPr lang="ru-RU" b="1" dirty="0"/>
              <a:t> </a:t>
            </a:r>
            <a:r>
              <a:rPr lang="ru-RU" b="1" dirty="0" err="1"/>
              <a:t>його</a:t>
            </a:r>
            <a:r>
              <a:rPr lang="ru-RU" b="1" dirty="0"/>
              <a:t> </a:t>
            </a:r>
            <a:r>
              <a:rPr lang="ru-RU" b="1" dirty="0" err="1"/>
              <a:t>діяльності</a:t>
            </a:r>
            <a:r>
              <a:rPr lang="ru-RU" b="1" dirty="0"/>
              <a:t>.</a:t>
            </a:r>
          </a:p>
          <a:p>
            <a:endParaRPr lang="uk-UA" dirty="0"/>
          </a:p>
          <a:p>
            <a:endParaRPr lang="uk-UA" dirty="0"/>
          </a:p>
          <a:p>
            <a:r>
              <a:rPr lang="uk-UA" dirty="0" smtClean="0"/>
              <a:t>П</a:t>
            </a:r>
            <a:r>
              <a:rPr lang="uk-UA" b="1" dirty="0" smtClean="0"/>
              <a:t>ідприємство</a:t>
            </a:r>
            <a:r>
              <a:rPr lang="uk-UA" dirty="0" smtClean="0"/>
              <a:t> </a:t>
            </a:r>
            <a:r>
              <a:rPr lang="uk-UA" dirty="0"/>
              <a:t>– самостійний суб'єкт господарювання, створений компетентним органом державної влади або органом місцевого самоврядування, або іншими суб'єктами для задоволення суспільних та особистих потреб шляхом систематичного здійснення виробничої, науково-дослідної, торговельної та іншої господарської діяльності.</a:t>
            </a:r>
          </a:p>
        </p:txBody>
      </p:sp>
    </p:spTree>
    <p:extLst>
      <p:ext uri="{BB962C8B-B14F-4D97-AF65-F5344CB8AC3E}">
        <p14:creationId xmlns:p14="http://schemas.microsoft.com/office/powerpoint/2010/main" val="29397446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4495FB-ACF5-4E51-8AE0-91F4957558C3}"/>
              </a:ext>
            </a:extLst>
          </p:cNvPr>
          <p:cNvSpPr txBox="1"/>
          <p:nvPr/>
        </p:nvSpPr>
        <p:spPr>
          <a:xfrm>
            <a:off x="1894115" y="996830"/>
            <a:ext cx="7819053" cy="3139321"/>
          </a:xfrm>
          <a:prstGeom prst="rect">
            <a:avLst/>
          </a:prstGeom>
          <a:noFill/>
        </p:spPr>
        <p:txBody>
          <a:bodyPr wrap="square">
            <a:spAutoFit/>
          </a:bodyPr>
          <a:lstStyle/>
          <a:p>
            <a:r>
              <a:rPr lang="uk-UA" dirty="0"/>
              <a:t>	</a:t>
            </a:r>
            <a:r>
              <a:rPr lang="uk-UA" b="1" dirty="0"/>
              <a:t>Приватне акціонерне товариство </a:t>
            </a:r>
            <a:r>
              <a:rPr lang="uk-UA" dirty="0"/>
              <a:t>– акціонерне товариство, яке має статутний (складений) капітал, поділений на визначену кількість акцій рівної номінальної вартості, і несе відповідальність за </a:t>
            </a:r>
            <a:r>
              <a:rPr lang="uk-UA" dirty="0" err="1"/>
              <a:t>зобовʼязаннями</a:t>
            </a:r>
            <a:r>
              <a:rPr lang="uk-UA" dirty="0"/>
              <a:t> тільки майном товариства.</a:t>
            </a:r>
          </a:p>
          <a:p>
            <a:endParaRPr lang="uk-UA" dirty="0"/>
          </a:p>
          <a:p>
            <a:r>
              <a:rPr lang="uk-UA" dirty="0"/>
              <a:t>	</a:t>
            </a:r>
            <a:r>
              <a:rPr lang="ru-RU" b="1" dirty="0" err="1"/>
              <a:t>Акція</a:t>
            </a:r>
            <a:r>
              <a:rPr lang="ru-RU" dirty="0"/>
              <a:t> – </a:t>
            </a:r>
            <a:r>
              <a:rPr lang="ru-RU" dirty="0" err="1"/>
              <a:t>це</a:t>
            </a:r>
            <a:r>
              <a:rPr lang="ru-RU" dirty="0"/>
              <a:t> вид </a:t>
            </a:r>
            <a:r>
              <a:rPr lang="ru-RU" dirty="0" err="1"/>
              <a:t>цінних</a:t>
            </a:r>
            <a:r>
              <a:rPr lang="ru-RU" dirty="0"/>
              <a:t> </a:t>
            </a:r>
            <a:r>
              <a:rPr lang="ru-RU" dirty="0" err="1"/>
              <a:t>паперів</a:t>
            </a:r>
            <a:r>
              <a:rPr lang="ru-RU" dirty="0"/>
              <a:t>, </a:t>
            </a:r>
            <a:r>
              <a:rPr lang="ru-RU" dirty="0" err="1"/>
              <a:t>що</a:t>
            </a:r>
            <a:r>
              <a:rPr lang="ru-RU" dirty="0"/>
              <a:t> </a:t>
            </a:r>
            <a:r>
              <a:rPr lang="ru-RU" dirty="0" err="1"/>
              <a:t>являє</a:t>
            </a:r>
            <a:r>
              <a:rPr lang="ru-RU" dirty="0"/>
              <a:t> собою </a:t>
            </a:r>
            <a:r>
              <a:rPr lang="ru-RU" dirty="0" err="1"/>
              <a:t>свідоцтво</a:t>
            </a:r>
            <a:r>
              <a:rPr lang="ru-RU" dirty="0"/>
              <a:t> про </a:t>
            </a:r>
            <a:r>
              <a:rPr lang="ru-RU" dirty="0" err="1"/>
              <a:t>власність</a:t>
            </a:r>
            <a:r>
              <a:rPr lang="ru-RU" dirty="0"/>
              <a:t> на </a:t>
            </a:r>
            <a:r>
              <a:rPr lang="ru-RU" dirty="0" err="1"/>
              <a:t>визначену</a:t>
            </a:r>
            <a:r>
              <a:rPr lang="ru-RU" dirty="0"/>
              <a:t> </a:t>
            </a:r>
            <a:r>
              <a:rPr lang="ru-RU" dirty="0" err="1"/>
              <a:t>частку</a:t>
            </a:r>
            <a:r>
              <a:rPr lang="ru-RU" dirty="0"/>
              <a:t> статутного (</a:t>
            </a:r>
            <a:r>
              <a:rPr lang="ru-RU" dirty="0" err="1"/>
              <a:t>складеного</a:t>
            </a:r>
            <a:r>
              <a:rPr lang="ru-RU" dirty="0"/>
              <a:t>) </a:t>
            </a:r>
            <a:r>
              <a:rPr lang="ru-RU" dirty="0" err="1"/>
              <a:t>капіталу</a:t>
            </a:r>
            <a:r>
              <a:rPr lang="ru-RU" dirty="0"/>
              <a:t> </a:t>
            </a:r>
            <a:r>
              <a:rPr lang="ru-RU" dirty="0" err="1"/>
              <a:t>акціонерного</a:t>
            </a:r>
            <a:r>
              <a:rPr lang="ru-RU" dirty="0"/>
              <a:t> </a:t>
            </a:r>
            <a:r>
              <a:rPr lang="ru-RU" dirty="0" err="1"/>
              <a:t>товариства</a:t>
            </a:r>
            <a:r>
              <a:rPr lang="ru-RU" dirty="0"/>
              <a:t> і </a:t>
            </a:r>
            <a:r>
              <a:rPr lang="ru-RU" dirty="0" err="1"/>
              <a:t>надає</a:t>
            </a:r>
            <a:r>
              <a:rPr lang="ru-RU" dirty="0"/>
              <a:t> </a:t>
            </a:r>
            <a:r>
              <a:rPr lang="ru-RU" dirty="0" err="1"/>
              <a:t>її</a:t>
            </a:r>
            <a:r>
              <a:rPr lang="ru-RU" dirty="0"/>
              <a:t> </a:t>
            </a:r>
            <a:r>
              <a:rPr lang="ru-RU" dirty="0" err="1"/>
              <a:t>власнику</a:t>
            </a:r>
            <a:r>
              <a:rPr lang="ru-RU" dirty="0"/>
              <a:t> (</a:t>
            </a:r>
            <a:r>
              <a:rPr lang="ru-RU" dirty="0" err="1"/>
              <a:t>акціонеру</a:t>
            </a:r>
            <a:r>
              <a:rPr lang="ru-RU" dirty="0"/>
              <a:t>) </a:t>
            </a:r>
            <a:r>
              <a:rPr lang="ru-RU" dirty="0" err="1"/>
              <a:t>певні</a:t>
            </a:r>
            <a:r>
              <a:rPr lang="ru-RU" dirty="0"/>
              <a:t> права, </a:t>
            </a:r>
            <a:r>
              <a:rPr lang="ru-RU" dirty="0" err="1"/>
              <a:t>зокрема</a:t>
            </a:r>
            <a:r>
              <a:rPr lang="ru-RU" dirty="0"/>
              <a:t>: право на участь в </a:t>
            </a:r>
            <a:r>
              <a:rPr lang="ru-RU" dirty="0" err="1"/>
              <a:t>управлінні</a:t>
            </a:r>
            <a:r>
              <a:rPr lang="ru-RU" dirty="0"/>
              <a:t> </a:t>
            </a:r>
            <a:r>
              <a:rPr lang="ru-RU" dirty="0" err="1"/>
              <a:t>товариством</a:t>
            </a:r>
            <a:r>
              <a:rPr lang="ru-RU" dirty="0"/>
              <a:t>, право на </a:t>
            </a:r>
            <a:r>
              <a:rPr lang="ru-RU" dirty="0" err="1"/>
              <a:t>частину</a:t>
            </a:r>
            <a:r>
              <a:rPr lang="ru-RU" dirty="0"/>
              <a:t> </a:t>
            </a:r>
            <a:r>
              <a:rPr lang="ru-RU" dirty="0" err="1"/>
              <a:t>прибутку</a:t>
            </a:r>
            <a:r>
              <a:rPr lang="ru-RU" dirty="0"/>
              <a:t> </a:t>
            </a:r>
            <a:r>
              <a:rPr lang="ru-RU" dirty="0" err="1"/>
              <a:t>товариства</a:t>
            </a:r>
            <a:r>
              <a:rPr lang="ru-RU" dirty="0"/>
              <a:t> у </a:t>
            </a:r>
            <a:r>
              <a:rPr lang="ru-RU" dirty="0" err="1"/>
              <a:t>випадку</a:t>
            </a:r>
            <a:r>
              <a:rPr lang="ru-RU" dirty="0"/>
              <a:t> </a:t>
            </a:r>
            <a:r>
              <a:rPr lang="ru-RU" dirty="0" err="1"/>
              <a:t>його</a:t>
            </a:r>
            <a:r>
              <a:rPr lang="ru-RU" dirty="0"/>
              <a:t> </a:t>
            </a:r>
            <a:r>
              <a:rPr lang="ru-RU" dirty="0" err="1"/>
              <a:t>розподілу</a:t>
            </a:r>
            <a:r>
              <a:rPr lang="ru-RU" dirty="0"/>
              <a:t> (</a:t>
            </a:r>
            <a:r>
              <a:rPr lang="ru-RU" dirty="0" err="1"/>
              <a:t>дивіденд</a:t>
            </a:r>
            <a:r>
              <a:rPr lang="ru-RU" dirty="0"/>
              <a:t>), а у </a:t>
            </a:r>
            <a:r>
              <a:rPr lang="ru-RU" dirty="0" err="1"/>
              <a:t>випадку</a:t>
            </a:r>
            <a:r>
              <a:rPr lang="ru-RU" dirty="0"/>
              <a:t> </a:t>
            </a:r>
            <a:r>
              <a:rPr lang="ru-RU" dirty="0" err="1"/>
              <a:t>ліквідації</a:t>
            </a:r>
            <a:r>
              <a:rPr lang="ru-RU" dirty="0"/>
              <a:t> – на </a:t>
            </a:r>
            <a:r>
              <a:rPr lang="ru-RU" dirty="0" err="1"/>
              <a:t>частину</a:t>
            </a:r>
            <a:r>
              <a:rPr lang="ru-RU" dirty="0"/>
              <a:t> </a:t>
            </a:r>
            <a:r>
              <a:rPr lang="ru-RU" dirty="0" err="1"/>
              <a:t>залишкової</a:t>
            </a:r>
            <a:r>
              <a:rPr lang="ru-RU" dirty="0"/>
              <a:t> </a:t>
            </a:r>
            <a:r>
              <a:rPr lang="ru-RU" dirty="0" err="1"/>
              <a:t>вартості</a:t>
            </a:r>
            <a:r>
              <a:rPr lang="ru-RU" dirty="0"/>
              <a:t> </a:t>
            </a:r>
            <a:r>
              <a:rPr lang="ru-RU" dirty="0" err="1"/>
              <a:t>підприємства</a:t>
            </a:r>
            <a:r>
              <a:rPr lang="ru-RU" dirty="0"/>
              <a:t>.</a:t>
            </a:r>
            <a:endParaRPr lang="uk-UA" dirty="0"/>
          </a:p>
        </p:txBody>
      </p:sp>
    </p:spTree>
    <p:extLst>
      <p:ext uri="{BB962C8B-B14F-4D97-AF65-F5344CB8AC3E}">
        <p14:creationId xmlns:p14="http://schemas.microsoft.com/office/powerpoint/2010/main" val="16170470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42CA1B-CA62-4CAA-A734-E13E654C8DC9}"/>
              </a:ext>
            </a:extLst>
          </p:cNvPr>
          <p:cNvSpPr txBox="1"/>
          <p:nvPr/>
        </p:nvSpPr>
        <p:spPr>
          <a:xfrm>
            <a:off x="1360714" y="554800"/>
            <a:ext cx="9470571" cy="4524315"/>
          </a:xfrm>
          <a:prstGeom prst="rect">
            <a:avLst/>
          </a:prstGeom>
          <a:noFill/>
        </p:spPr>
        <p:txBody>
          <a:bodyPr wrap="square">
            <a:spAutoFit/>
          </a:bodyPr>
          <a:lstStyle/>
          <a:p>
            <a:r>
              <a:rPr lang="uk-UA" dirty="0"/>
              <a:t>Акція має певну вартість. В свою чергу, існують наступні види вартості:</a:t>
            </a:r>
          </a:p>
          <a:p>
            <a:r>
              <a:rPr lang="uk-UA" dirty="0"/>
              <a:t>	</a:t>
            </a:r>
          </a:p>
          <a:p>
            <a:r>
              <a:rPr lang="uk-UA" b="1" dirty="0"/>
              <a:t>	1. Номінальна вартість акції </a:t>
            </a:r>
            <a:r>
              <a:rPr lang="uk-UA" dirty="0"/>
              <a:t>– це ціна акції, отримана шляхом розподілу статутного капіталу акціонерного товариства на випущену кількість акцій. Номінал акції визначається під час заснування акціонерного товариства і залежить від того, на яку категорію інвесторів орієнтується товариство при розміщенні акцій. Всі акції акціонерного товариства повинні мати однакову номінальну вартість.</a:t>
            </a:r>
          </a:p>
          <a:p>
            <a:r>
              <a:rPr lang="uk-UA" dirty="0"/>
              <a:t>	</a:t>
            </a:r>
            <a:r>
              <a:rPr lang="uk-UA" b="1" dirty="0"/>
              <a:t>2. Ринкова вартість, або курсова </a:t>
            </a:r>
            <a:r>
              <a:rPr lang="uk-UA" dirty="0"/>
              <a:t>– це ціна, що визначається на біржовому або позабіржовому ринку в процесі купівлі - продажу. Ця вартість залежить від багатьох факторів, зокрема фінансового стану товариства, перспектив його розвитку, розміру дивідендів тощо і може бути вище, нижче або рівною номінальній вартості.</a:t>
            </a:r>
          </a:p>
          <a:p>
            <a:r>
              <a:rPr lang="uk-UA" dirty="0"/>
              <a:t>	</a:t>
            </a:r>
            <a:r>
              <a:rPr lang="uk-UA" b="1" dirty="0"/>
              <a:t>3. Балансова вартість акції</a:t>
            </a:r>
            <a:r>
              <a:rPr lang="uk-UA" dirty="0"/>
              <a:t> – ціна, отримана шляхом ділення власного капіталу акціонерного товариства на кількість випущених акцій.</a:t>
            </a:r>
          </a:p>
          <a:p>
            <a:r>
              <a:rPr lang="uk-UA" dirty="0"/>
              <a:t>	</a:t>
            </a:r>
          </a:p>
          <a:p>
            <a:r>
              <a:rPr lang="uk-UA" b="1" dirty="0"/>
              <a:t>	Обіг акцій </a:t>
            </a:r>
            <a:r>
              <a:rPr lang="uk-UA" dirty="0"/>
              <a:t>– це можливість передачі права володіння майном іншій особі. Акція може бути </a:t>
            </a:r>
            <a:r>
              <a:rPr lang="uk-UA" dirty="0" err="1"/>
              <a:t>обʼєктом</a:t>
            </a:r>
            <a:r>
              <a:rPr lang="uk-UA" dirty="0"/>
              <a:t> купівлі - продажу або дарування, спадкування.</a:t>
            </a:r>
          </a:p>
        </p:txBody>
      </p:sp>
    </p:spTree>
    <p:extLst>
      <p:ext uri="{BB962C8B-B14F-4D97-AF65-F5344CB8AC3E}">
        <p14:creationId xmlns:p14="http://schemas.microsoft.com/office/powerpoint/2010/main" val="35692007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8512CD-4C43-46E2-9DD6-509FFC57AEAA}"/>
              </a:ext>
            </a:extLst>
          </p:cNvPr>
          <p:cNvSpPr txBox="1"/>
          <p:nvPr/>
        </p:nvSpPr>
        <p:spPr>
          <a:xfrm>
            <a:off x="1147665" y="908218"/>
            <a:ext cx="10226351" cy="3693319"/>
          </a:xfrm>
          <a:prstGeom prst="rect">
            <a:avLst/>
          </a:prstGeom>
          <a:noFill/>
        </p:spPr>
        <p:txBody>
          <a:bodyPr wrap="square">
            <a:spAutoFit/>
          </a:bodyPr>
          <a:lstStyle/>
          <a:p>
            <a:r>
              <a:rPr lang="ru-RU" dirty="0" err="1"/>
              <a:t>Акціонерне</a:t>
            </a:r>
            <a:r>
              <a:rPr lang="ru-RU" dirty="0"/>
              <a:t> </a:t>
            </a:r>
            <a:r>
              <a:rPr lang="ru-RU" dirty="0" err="1"/>
              <a:t>товариство</a:t>
            </a:r>
            <a:r>
              <a:rPr lang="ru-RU" dirty="0"/>
              <a:t> </a:t>
            </a:r>
            <a:r>
              <a:rPr lang="ru-RU" dirty="0" err="1"/>
              <a:t>розміщує</a:t>
            </a:r>
            <a:r>
              <a:rPr lang="ru-RU" dirty="0"/>
              <a:t> </a:t>
            </a:r>
            <a:r>
              <a:rPr lang="ru-RU" dirty="0" err="1"/>
              <a:t>акції</a:t>
            </a:r>
            <a:r>
              <a:rPr lang="ru-RU" dirty="0"/>
              <a:t> </a:t>
            </a:r>
            <a:r>
              <a:rPr lang="ru-RU" dirty="0" err="1"/>
              <a:t>двох</a:t>
            </a:r>
            <a:r>
              <a:rPr lang="ru-RU" dirty="0"/>
              <a:t> </a:t>
            </a:r>
            <a:r>
              <a:rPr lang="ru-RU" dirty="0" err="1"/>
              <a:t>типів</a:t>
            </a:r>
            <a:r>
              <a:rPr lang="ru-RU" dirty="0"/>
              <a:t> – </a:t>
            </a:r>
            <a:r>
              <a:rPr lang="ru-RU" dirty="0" err="1"/>
              <a:t>прості</a:t>
            </a:r>
            <a:r>
              <a:rPr lang="ru-RU" dirty="0"/>
              <a:t> та </a:t>
            </a:r>
            <a:r>
              <a:rPr lang="ru-RU" dirty="0" err="1"/>
              <a:t>привілейовані</a:t>
            </a:r>
            <a:r>
              <a:rPr lang="ru-RU" dirty="0"/>
              <a:t>.</a:t>
            </a:r>
          </a:p>
          <a:p>
            <a:r>
              <a:rPr lang="ru-RU" b="1" dirty="0" err="1"/>
              <a:t>Прості</a:t>
            </a:r>
            <a:r>
              <a:rPr lang="ru-RU" b="1" dirty="0"/>
              <a:t> </a:t>
            </a:r>
            <a:r>
              <a:rPr lang="ru-RU" b="1" dirty="0" err="1"/>
              <a:t>акції</a:t>
            </a:r>
            <a:r>
              <a:rPr lang="ru-RU" dirty="0"/>
              <a:t> </a:t>
            </a:r>
            <a:r>
              <a:rPr lang="ru-RU" dirty="0" err="1"/>
              <a:t>надають</a:t>
            </a:r>
            <a:r>
              <a:rPr lang="ru-RU" dirty="0"/>
              <a:t> </a:t>
            </a:r>
            <a:r>
              <a:rPr lang="ru-RU" dirty="0" err="1"/>
              <a:t>власникам</a:t>
            </a:r>
            <a:r>
              <a:rPr lang="ru-RU" dirty="0"/>
              <a:t> право на </a:t>
            </a:r>
            <a:r>
              <a:rPr lang="ru-RU" dirty="0" err="1"/>
              <a:t>отримання</a:t>
            </a:r>
            <a:r>
              <a:rPr lang="ru-RU" dirty="0"/>
              <a:t> </a:t>
            </a:r>
            <a:r>
              <a:rPr lang="ru-RU" dirty="0" err="1"/>
              <a:t>частини</a:t>
            </a:r>
            <a:r>
              <a:rPr lang="ru-RU" dirty="0"/>
              <a:t> </a:t>
            </a:r>
            <a:r>
              <a:rPr lang="ru-RU" dirty="0" err="1"/>
              <a:t>прибутку</a:t>
            </a:r>
            <a:r>
              <a:rPr lang="ru-RU" dirty="0"/>
              <a:t> </a:t>
            </a:r>
            <a:r>
              <a:rPr lang="ru-RU" dirty="0" err="1"/>
              <a:t>акціонерного</a:t>
            </a:r>
            <a:r>
              <a:rPr lang="ru-RU" dirty="0"/>
              <a:t> </a:t>
            </a:r>
            <a:r>
              <a:rPr lang="ru-RU" dirty="0" err="1"/>
              <a:t>товариства</a:t>
            </a:r>
            <a:r>
              <a:rPr lang="ru-RU" dirty="0"/>
              <a:t> у </a:t>
            </a:r>
            <a:r>
              <a:rPr lang="ru-RU" dirty="0" err="1"/>
              <a:t>вигляді</a:t>
            </a:r>
            <a:r>
              <a:rPr lang="ru-RU" dirty="0"/>
              <a:t> </a:t>
            </a:r>
            <a:r>
              <a:rPr lang="ru-RU" dirty="0" err="1"/>
              <a:t>дивідендів</a:t>
            </a:r>
            <a:r>
              <a:rPr lang="ru-RU" dirty="0"/>
              <a:t>, на участь в </a:t>
            </a:r>
            <a:r>
              <a:rPr lang="ru-RU" dirty="0" err="1"/>
              <a:t>управлінні</a:t>
            </a:r>
            <a:r>
              <a:rPr lang="ru-RU" dirty="0"/>
              <a:t> </a:t>
            </a:r>
            <a:r>
              <a:rPr lang="ru-RU" dirty="0" err="1"/>
              <a:t>акціонерним</a:t>
            </a:r>
            <a:r>
              <a:rPr lang="ru-RU" dirty="0"/>
              <a:t> </a:t>
            </a:r>
            <a:r>
              <a:rPr lang="ru-RU" dirty="0" err="1"/>
              <a:t>товариством</a:t>
            </a:r>
            <a:r>
              <a:rPr lang="ru-RU" dirty="0"/>
              <a:t>, на </a:t>
            </a:r>
            <a:r>
              <a:rPr lang="ru-RU" dirty="0" err="1"/>
              <a:t>отримання</a:t>
            </a:r>
            <a:r>
              <a:rPr lang="ru-RU" dirty="0"/>
              <a:t> </a:t>
            </a:r>
            <a:r>
              <a:rPr lang="ru-RU" dirty="0" err="1"/>
              <a:t>частини</a:t>
            </a:r>
            <a:r>
              <a:rPr lang="ru-RU" dirty="0"/>
              <a:t> майна </a:t>
            </a:r>
            <a:r>
              <a:rPr lang="ru-RU" dirty="0" err="1"/>
              <a:t>акціонерного</a:t>
            </a:r>
            <a:r>
              <a:rPr lang="ru-RU" dirty="0"/>
              <a:t> </a:t>
            </a:r>
            <a:r>
              <a:rPr lang="ru-RU" dirty="0" err="1"/>
              <a:t>товариства</a:t>
            </a:r>
            <a:r>
              <a:rPr lang="ru-RU" dirty="0"/>
              <a:t> у </a:t>
            </a:r>
            <a:r>
              <a:rPr lang="ru-RU" dirty="0" err="1"/>
              <a:t>разі</a:t>
            </a:r>
            <a:r>
              <a:rPr lang="ru-RU" dirty="0"/>
              <a:t> </a:t>
            </a:r>
            <a:r>
              <a:rPr lang="ru-RU" dirty="0" err="1"/>
              <a:t>його</a:t>
            </a:r>
            <a:r>
              <a:rPr lang="ru-RU" dirty="0"/>
              <a:t> </a:t>
            </a:r>
            <a:r>
              <a:rPr lang="ru-RU" dirty="0" err="1"/>
              <a:t>ліквідації</a:t>
            </a:r>
            <a:r>
              <a:rPr lang="ru-RU" dirty="0"/>
              <a:t> та </a:t>
            </a:r>
            <a:r>
              <a:rPr lang="ru-RU" dirty="0" err="1"/>
              <a:t>інші</a:t>
            </a:r>
            <a:r>
              <a:rPr lang="ru-RU" dirty="0"/>
              <a:t> права, </a:t>
            </a:r>
            <a:r>
              <a:rPr lang="ru-RU" dirty="0" err="1"/>
              <a:t>передбачені</a:t>
            </a:r>
            <a:r>
              <a:rPr lang="ru-RU" dirty="0"/>
              <a:t> законом, </a:t>
            </a:r>
            <a:r>
              <a:rPr lang="ru-RU" dirty="0" err="1"/>
              <a:t>що</a:t>
            </a:r>
            <a:r>
              <a:rPr lang="ru-RU" dirty="0"/>
              <a:t> </a:t>
            </a:r>
            <a:r>
              <a:rPr lang="ru-RU" dirty="0" err="1"/>
              <a:t>регулює</a:t>
            </a:r>
            <a:r>
              <a:rPr lang="ru-RU" dirty="0"/>
              <a:t> </a:t>
            </a:r>
            <a:r>
              <a:rPr lang="ru-RU" dirty="0" err="1"/>
              <a:t>питання</a:t>
            </a:r>
            <a:r>
              <a:rPr lang="ru-RU" dirty="0"/>
              <a:t> </a:t>
            </a:r>
            <a:r>
              <a:rPr lang="ru-RU" dirty="0" err="1"/>
              <a:t>створення</a:t>
            </a:r>
            <a:r>
              <a:rPr lang="ru-RU" dirty="0"/>
              <a:t>, </a:t>
            </a:r>
            <a:r>
              <a:rPr lang="ru-RU" dirty="0" err="1"/>
              <a:t>діяльності</a:t>
            </a:r>
            <a:r>
              <a:rPr lang="ru-RU" dirty="0"/>
              <a:t> та </a:t>
            </a:r>
            <a:r>
              <a:rPr lang="ru-RU" dirty="0" err="1"/>
              <a:t>припинення</a:t>
            </a:r>
            <a:r>
              <a:rPr lang="ru-RU" dirty="0"/>
              <a:t> </a:t>
            </a:r>
            <a:r>
              <a:rPr lang="ru-RU" dirty="0" err="1"/>
              <a:t>акціонерних</a:t>
            </a:r>
            <a:r>
              <a:rPr lang="ru-RU" dirty="0"/>
              <a:t> </a:t>
            </a:r>
            <a:r>
              <a:rPr lang="ru-RU" dirty="0" err="1"/>
              <a:t>товариств</a:t>
            </a:r>
            <a:r>
              <a:rPr lang="ru-RU" dirty="0"/>
              <a:t>. </a:t>
            </a:r>
            <a:r>
              <a:rPr lang="ru-RU" dirty="0" err="1"/>
              <a:t>Прості</a:t>
            </a:r>
            <a:r>
              <a:rPr lang="ru-RU" dirty="0"/>
              <a:t> </a:t>
            </a:r>
            <a:r>
              <a:rPr lang="ru-RU" dirty="0" err="1"/>
              <a:t>акції</a:t>
            </a:r>
            <a:r>
              <a:rPr lang="ru-RU" dirty="0"/>
              <a:t> </a:t>
            </a:r>
            <a:r>
              <a:rPr lang="ru-RU" dirty="0" err="1"/>
              <a:t>надають</a:t>
            </a:r>
            <a:r>
              <a:rPr lang="ru-RU" dirty="0"/>
              <a:t> </a:t>
            </a:r>
            <a:r>
              <a:rPr lang="ru-RU" dirty="0" err="1"/>
              <a:t>їх</a:t>
            </a:r>
            <a:r>
              <a:rPr lang="ru-RU" dirty="0"/>
              <a:t> </a:t>
            </a:r>
            <a:r>
              <a:rPr lang="ru-RU" dirty="0" err="1"/>
              <a:t>власникам</a:t>
            </a:r>
            <a:r>
              <a:rPr lang="ru-RU" dirty="0"/>
              <a:t> </a:t>
            </a:r>
            <a:r>
              <a:rPr lang="ru-RU" dirty="0" err="1"/>
              <a:t>однакові</a:t>
            </a:r>
            <a:r>
              <a:rPr lang="ru-RU" dirty="0"/>
              <a:t> права.</a:t>
            </a:r>
          </a:p>
          <a:p>
            <a:r>
              <a:rPr lang="ru-RU" dirty="0" err="1"/>
              <a:t>Прості</a:t>
            </a:r>
            <a:r>
              <a:rPr lang="ru-RU" dirty="0"/>
              <a:t> </a:t>
            </a:r>
            <a:r>
              <a:rPr lang="ru-RU" dirty="0" err="1"/>
              <a:t>акції</a:t>
            </a:r>
            <a:r>
              <a:rPr lang="ru-RU" dirty="0"/>
              <a:t> не </a:t>
            </a:r>
            <a:r>
              <a:rPr lang="ru-RU" dirty="0" err="1"/>
              <a:t>підлягають</a:t>
            </a:r>
            <a:r>
              <a:rPr lang="ru-RU" dirty="0"/>
              <a:t> </a:t>
            </a:r>
            <a:r>
              <a:rPr lang="ru-RU" dirty="0" err="1"/>
              <a:t>конвертації</a:t>
            </a:r>
            <a:r>
              <a:rPr lang="ru-RU" dirty="0"/>
              <a:t> у </a:t>
            </a:r>
            <a:r>
              <a:rPr lang="ru-RU" dirty="0" err="1"/>
              <a:t>привілейовані</a:t>
            </a:r>
            <a:r>
              <a:rPr lang="ru-RU" dirty="0"/>
              <a:t> </a:t>
            </a:r>
            <a:r>
              <a:rPr lang="ru-RU" dirty="0" err="1"/>
              <a:t>акції</a:t>
            </a:r>
            <a:r>
              <a:rPr lang="ru-RU" dirty="0"/>
              <a:t> </a:t>
            </a:r>
            <a:r>
              <a:rPr lang="ru-RU" dirty="0" err="1"/>
              <a:t>або</a:t>
            </a:r>
            <a:r>
              <a:rPr lang="ru-RU" dirty="0"/>
              <a:t> </a:t>
            </a:r>
            <a:r>
              <a:rPr lang="ru-RU" dirty="0" err="1"/>
              <a:t>інші</a:t>
            </a:r>
            <a:r>
              <a:rPr lang="ru-RU" dirty="0"/>
              <a:t> </a:t>
            </a:r>
            <a:r>
              <a:rPr lang="ru-RU" dirty="0" err="1"/>
              <a:t>цінні</a:t>
            </a:r>
            <a:r>
              <a:rPr lang="ru-RU" dirty="0"/>
              <a:t> </a:t>
            </a:r>
            <a:r>
              <a:rPr lang="ru-RU" dirty="0" err="1"/>
              <a:t>папери</a:t>
            </a:r>
            <a:r>
              <a:rPr lang="ru-RU" dirty="0"/>
              <a:t> </a:t>
            </a:r>
            <a:r>
              <a:rPr lang="ru-RU" dirty="0" err="1"/>
              <a:t>акціонерного</a:t>
            </a:r>
            <a:r>
              <a:rPr lang="ru-RU" dirty="0"/>
              <a:t> </a:t>
            </a:r>
            <a:r>
              <a:rPr lang="ru-RU" dirty="0" err="1"/>
              <a:t>товариства</a:t>
            </a:r>
            <a:r>
              <a:rPr lang="ru-RU" dirty="0"/>
              <a:t>.</a:t>
            </a:r>
          </a:p>
          <a:p>
            <a:r>
              <a:rPr lang="ru-RU" b="1" dirty="0" err="1"/>
              <a:t>Привілейовані</a:t>
            </a:r>
            <a:r>
              <a:rPr lang="ru-RU" b="1" dirty="0"/>
              <a:t> </a:t>
            </a:r>
            <a:r>
              <a:rPr lang="ru-RU" b="1" dirty="0" err="1"/>
              <a:t>акції</a:t>
            </a:r>
            <a:r>
              <a:rPr lang="ru-RU" b="1" dirty="0"/>
              <a:t> </a:t>
            </a:r>
            <a:r>
              <a:rPr lang="ru-RU" dirty="0" err="1"/>
              <a:t>надають</a:t>
            </a:r>
            <a:r>
              <a:rPr lang="ru-RU" dirty="0"/>
              <a:t> </a:t>
            </a:r>
            <a:r>
              <a:rPr lang="ru-RU" dirty="0" err="1"/>
              <a:t>їх</a:t>
            </a:r>
            <a:r>
              <a:rPr lang="ru-RU" dirty="0"/>
              <a:t> </a:t>
            </a:r>
            <a:r>
              <a:rPr lang="ru-RU" dirty="0" err="1"/>
              <a:t>власникам</a:t>
            </a:r>
            <a:r>
              <a:rPr lang="ru-RU" dirty="0"/>
              <a:t> </a:t>
            </a:r>
            <a:r>
              <a:rPr lang="ru-RU" dirty="0" err="1"/>
              <a:t>переважні</a:t>
            </a:r>
            <a:r>
              <a:rPr lang="ru-RU" dirty="0"/>
              <a:t>, </a:t>
            </a:r>
            <a:r>
              <a:rPr lang="ru-RU" dirty="0" err="1"/>
              <a:t>стосовно</a:t>
            </a:r>
            <a:r>
              <a:rPr lang="ru-RU" dirty="0"/>
              <a:t> </a:t>
            </a:r>
            <a:r>
              <a:rPr lang="ru-RU" dirty="0" err="1"/>
              <a:t>власників</a:t>
            </a:r>
            <a:r>
              <a:rPr lang="ru-RU" dirty="0"/>
              <a:t> </a:t>
            </a:r>
            <a:r>
              <a:rPr lang="ru-RU" dirty="0" err="1"/>
              <a:t>простих</a:t>
            </a:r>
            <a:r>
              <a:rPr lang="ru-RU" dirty="0"/>
              <a:t> </a:t>
            </a:r>
            <a:r>
              <a:rPr lang="ru-RU" dirty="0" err="1"/>
              <a:t>акцій</a:t>
            </a:r>
            <a:r>
              <a:rPr lang="ru-RU" dirty="0"/>
              <a:t>, права на </a:t>
            </a:r>
            <a:r>
              <a:rPr lang="ru-RU" dirty="0" err="1"/>
              <a:t>отримання</a:t>
            </a:r>
            <a:r>
              <a:rPr lang="ru-RU" dirty="0"/>
              <a:t> </a:t>
            </a:r>
            <a:r>
              <a:rPr lang="ru-RU" dirty="0" err="1"/>
              <a:t>частини</a:t>
            </a:r>
            <a:r>
              <a:rPr lang="ru-RU" dirty="0"/>
              <a:t> </a:t>
            </a:r>
            <a:r>
              <a:rPr lang="ru-RU" dirty="0" err="1"/>
              <a:t>прибутку</a:t>
            </a:r>
            <a:r>
              <a:rPr lang="ru-RU" dirty="0"/>
              <a:t> </a:t>
            </a:r>
            <a:r>
              <a:rPr lang="ru-RU" dirty="0" err="1"/>
              <a:t>акціонерного</a:t>
            </a:r>
            <a:r>
              <a:rPr lang="ru-RU" dirty="0"/>
              <a:t> </a:t>
            </a:r>
            <a:r>
              <a:rPr lang="ru-RU" dirty="0" err="1"/>
              <a:t>товариства</a:t>
            </a:r>
            <a:r>
              <a:rPr lang="ru-RU" dirty="0"/>
              <a:t> у </a:t>
            </a:r>
            <a:r>
              <a:rPr lang="ru-RU" dirty="0" err="1"/>
              <a:t>вигляді</a:t>
            </a:r>
            <a:r>
              <a:rPr lang="ru-RU" dirty="0"/>
              <a:t> </a:t>
            </a:r>
            <a:r>
              <a:rPr lang="ru-RU" dirty="0" err="1"/>
              <a:t>дивідендів</a:t>
            </a:r>
            <a:r>
              <a:rPr lang="ru-RU" dirty="0"/>
              <a:t> та на </a:t>
            </a:r>
            <a:r>
              <a:rPr lang="ru-RU" dirty="0" err="1"/>
              <a:t>отримання</a:t>
            </a:r>
            <a:r>
              <a:rPr lang="ru-RU" dirty="0"/>
              <a:t> </a:t>
            </a:r>
            <a:r>
              <a:rPr lang="ru-RU" dirty="0" err="1"/>
              <a:t>частини</a:t>
            </a:r>
            <a:r>
              <a:rPr lang="ru-RU" dirty="0"/>
              <a:t> майна </a:t>
            </a:r>
            <a:r>
              <a:rPr lang="ru-RU" dirty="0" err="1"/>
              <a:t>акціонерного</a:t>
            </a:r>
            <a:r>
              <a:rPr lang="ru-RU" dirty="0"/>
              <a:t> </a:t>
            </a:r>
            <a:r>
              <a:rPr lang="ru-RU" dirty="0" err="1"/>
              <a:t>товариства</a:t>
            </a:r>
            <a:r>
              <a:rPr lang="ru-RU" dirty="0"/>
              <a:t> у </a:t>
            </a:r>
            <a:r>
              <a:rPr lang="ru-RU" dirty="0" err="1"/>
              <a:t>разі</a:t>
            </a:r>
            <a:r>
              <a:rPr lang="ru-RU" dirty="0"/>
              <a:t> </a:t>
            </a:r>
            <a:r>
              <a:rPr lang="ru-RU" dirty="0" err="1"/>
              <a:t>його</a:t>
            </a:r>
            <a:r>
              <a:rPr lang="ru-RU" dirty="0"/>
              <a:t> </a:t>
            </a:r>
            <a:r>
              <a:rPr lang="ru-RU" dirty="0" err="1"/>
              <a:t>ліквідації</a:t>
            </a:r>
            <a:r>
              <a:rPr lang="ru-RU" dirty="0"/>
              <a:t>, а </a:t>
            </a:r>
            <a:r>
              <a:rPr lang="ru-RU" dirty="0" err="1"/>
              <a:t>також</a:t>
            </a:r>
            <a:r>
              <a:rPr lang="ru-RU" dirty="0"/>
              <a:t> </a:t>
            </a:r>
            <a:r>
              <a:rPr lang="ru-RU" dirty="0" err="1"/>
              <a:t>надають</a:t>
            </a:r>
            <a:r>
              <a:rPr lang="ru-RU" dirty="0"/>
              <a:t> права на участь в </a:t>
            </a:r>
            <a:r>
              <a:rPr lang="ru-RU" dirty="0" err="1"/>
              <a:t>управлінні</a:t>
            </a:r>
            <a:r>
              <a:rPr lang="ru-RU" dirty="0"/>
              <a:t> </a:t>
            </a:r>
            <a:r>
              <a:rPr lang="ru-RU" dirty="0" err="1"/>
              <a:t>акціонерним</a:t>
            </a:r>
            <a:r>
              <a:rPr lang="ru-RU" dirty="0"/>
              <a:t> </a:t>
            </a:r>
            <a:r>
              <a:rPr lang="ru-RU" dirty="0" err="1"/>
              <a:t>товариством</a:t>
            </a:r>
            <a:r>
              <a:rPr lang="ru-RU" dirty="0"/>
              <a:t> у </a:t>
            </a:r>
            <a:r>
              <a:rPr lang="ru-RU" dirty="0" err="1"/>
              <a:t>випадках</a:t>
            </a:r>
            <a:r>
              <a:rPr lang="ru-RU" dirty="0"/>
              <a:t>, </a:t>
            </a:r>
            <a:r>
              <a:rPr lang="ru-RU" dirty="0" err="1"/>
              <a:t>передбачених</a:t>
            </a:r>
            <a:r>
              <a:rPr lang="ru-RU" dirty="0"/>
              <a:t> статутом і законом, </a:t>
            </a:r>
            <a:r>
              <a:rPr lang="ru-RU" dirty="0" err="1"/>
              <a:t>який</a:t>
            </a:r>
            <a:r>
              <a:rPr lang="ru-RU" dirty="0"/>
              <a:t> </a:t>
            </a:r>
            <a:r>
              <a:rPr lang="ru-RU" dirty="0" err="1"/>
              <a:t>регулює</a:t>
            </a:r>
            <a:r>
              <a:rPr lang="ru-RU" dirty="0"/>
              <a:t> </a:t>
            </a:r>
            <a:r>
              <a:rPr lang="ru-RU" dirty="0" err="1"/>
              <a:t>питання</a:t>
            </a:r>
            <a:r>
              <a:rPr lang="ru-RU" dirty="0"/>
              <a:t> </a:t>
            </a:r>
            <a:r>
              <a:rPr lang="ru-RU" dirty="0" err="1"/>
              <a:t>створення</a:t>
            </a:r>
            <a:r>
              <a:rPr lang="ru-RU" dirty="0"/>
              <a:t>, </a:t>
            </a:r>
            <a:r>
              <a:rPr lang="ru-RU" dirty="0" err="1"/>
              <a:t>діяльності</a:t>
            </a:r>
            <a:r>
              <a:rPr lang="ru-RU" dirty="0"/>
              <a:t> та </a:t>
            </a:r>
            <a:r>
              <a:rPr lang="ru-RU" dirty="0" err="1"/>
              <a:t>припинення</a:t>
            </a:r>
            <a:r>
              <a:rPr lang="ru-RU" dirty="0"/>
              <a:t> </a:t>
            </a:r>
            <a:r>
              <a:rPr lang="ru-RU" dirty="0" err="1"/>
              <a:t>акціонерних</a:t>
            </a:r>
            <a:r>
              <a:rPr lang="ru-RU" dirty="0"/>
              <a:t> </a:t>
            </a:r>
            <a:r>
              <a:rPr lang="ru-RU" dirty="0" err="1"/>
              <a:t>товариств</a:t>
            </a:r>
            <a:r>
              <a:rPr lang="ru-RU" dirty="0"/>
              <a:t>.</a:t>
            </a:r>
          </a:p>
        </p:txBody>
      </p:sp>
    </p:spTree>
    <p:extLst>
      <p:ext uri="{BB962C8B-B14F-4D97-AF65-F5344CB8AC3E}">
        <p14:creationId xmlns:p14="http://schemas.microsoft.com/office/powerpoint/2010/main" val="13093703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66761A-5425-4F05-85DF-502260C7F077}"/>
              </a:ext>
            </a:extLst>
          </p:cNvPr>
          <p:cNvSpPr txBox="1"/>
          <p:nvPr/>
        </p:nvSpPr>
        <p:spPr>
          <a:xfrm>
            <a:off x="1240972" y="318617"/>
            <a:ext cx="9545215" cy="5355312"/>
          </a:xfrm>
          <a:prstGeom prst="rect">
            <a:avLst/>
          </a:prstGeom>
          <a:noFill/>
        </p:spPr>
        <p:txBody>
          <a:bodyPr wrap="square">
            <a:spAutoFit/>
          </a:bodyPr>
          <a:lstStyle/>
          <a:p>
            <a:r>
              <a:rPr lang="uk-UA" dirty="0"/>
              <a:t>	</a:t>
            </a:r>
            <a:r>
              <a:rPr lang="uk-UA" b="1" dirty="0"/>
              <a:t>Товариство з обмеженою відповідальністю </a:t>
            </a:r>
            <a:r>
              <a:rPr lang="uk-UA" dirty="0"/>
              <a:t>– це таке господарське товариство, статутний фонд якого поділений на частки визначених установчими документами розмірів, і яке несе відповідальність за своїми </a:t>
            </a:r>
            <a:r>
              <a:rPr lang="uk-UA" dirty="0" err="1"/>
              <a:t>зобовʼязаннями</a:t>
            </a:r>
            <a:r>
              <a:rPr lang="uk-UA" dirty="0"/>
              <a:t> усім своїм майном; учасники, які повністю сплатили свої внески, несуть ризик збитків, </a:t>
            </a:r>
            <a:r>
              <a:rPr lang="uk-UA" dirty="0" err="1"/>
              <a:t>повʼязаних</a:t>
            </a:r>
            <a:r>
              <a:rPr lang="uk-UA" dirty="0"/>
              <a:t> із діяльністю товариства, у межах вартості своїх внесків.</a:t>
            </a:r>
          </a:p>
          <a:p>
            <a:r>
              <a:rPr lang="uk-UA" dirty="0"/>
              <a:t>	</a:t>
            </a:r>
            <a:r>
              <a:rPr lang="ru-RU" b="1" dirty="0" err="1"/>
              <a:t>Товариством</a:t>
            </a:r>
            <a:r>
              <a:rPr lang="ru-RU" b="1" dirty="0"/>
              <a:t> з </a:t>
            </a:r>
            <a:r>
              <a:rPr lang="ru-RU" b="1" dirty="0" err="1"/>
              <a:t>додатковою</a:t>
            </a:r>
            <a:r>
              <a:rPr lang="ru-RU" b="1" dirty="0"/>
              <a:t> </a:t>
            </a:r>
            <a:r>
              <a:rPr lang="ru-RU" b="1" dirty="0" err="1"/>
              <a:t>відповідальністю</a:t>
            </a:r>
            <a:r>
              <a:rPr lang="ru-RU" b="1" dirty="0"/>
              <a:t> </a:t>
            </a:r>
            <a:r>
              <a:rPr lang="ru-RU" dirty="0"/>
              <a:t>є </a:t>
            </a:r>
            <a:r>
              <a:rPr lang="ru-RU" dirty="0" err="1"/>
              <a:t>господарське</a:t>
            </a:r>
            <a:r>
              <a:rPr lang="ru-RU" dirty="0"/>
              <a:t> </a:t>
            </a:r>
            <a:r>
              <a:rPr lang="ru-RU" dirty="0" err="1"/>
              <a:t>товариство</a:t>
            </a:r>
            <a:r>
              <a:rPr lang="ru-RU" dirty="0"/>
              <a:t>, </a:t>
            </a:r>
            <a:r>
              <a:rPr lang="ru-RU" dirty="0" err="1"/>
              <a:t>статутний</a:t>
            </a:r>
            <a:r>
              <a:rPr lang="ru-RU" dirty="0"/>
              <a:t> </a:t>
            </a:r>
            <a:r>
              <a:rPr lang="ru-RU" dirty="0" err="1"/>
              <a:t>капітал</a:t>
            </a:r>
            <a:r>
              <a:rPr lang="ru-RU" dirty="0"/>
              <a:t> </a:t>
            </a:r>
            <a:r>
              <a:rPr lang="ru-RU" dirty="0" err="1"/>
              <a:t>якого</a:t>
            </a:r>
            <a:r>
              <a:rPr lang="ru-RU" dirty="0"/>
              <a:t> </a:t>
            </a:r>
            <a:r>
              <a:rPr lang="ru-RU" dirty="0" err="1"/>
              <a:t>поділений</a:t>
            </a:r>
            <a:r>
              <a:rPr lang="ru-RU" dirty="0"/>
              <a:t> на </a:t>
            </a:r>
            <a:r>
              <a:rPr lang="ru-RU" dirty="0" err="1"/>
              <a:t>частки</a:t>
            </a:r>
            <a:r>
              <a:rPr lang="ru-RU" dirty="0"/>
              <a:t> </a:t>
            </a:r>
            <a:r>
              <a:rPr lang="ru-RU" dirty="0" err="1"/>
              <a:t>визначених</a:t>
            </a:r>
            <a:r>
              <a:rPr lang="ru-RU" dirty="0"/>
              <a:t> </a:t>
            </a:r>
            <a:r>
              <a:rPr lang="ru-RU" dirty="0" err="1"/>
              <a:t>установчими</a:t>
            </a:r>
            <a:r>
              <a:rPr lang="ru-RU" dirty="0"/>
              <a:t> документами </a:t>
            </a:r>
            <a:r>
              <a:rPr lang="ru-RU" dirty="0" err="1"/>
              <a:t>розмірів</a:t>
            </a:r>
            <a:r>
              <a:rPr lang="ru-RU" dirty="0"/>
              <a:t> і яке </a:t>
            </a:r>
            <a:r>
              <a:rPr lang="ru-RU" dirty="0" err="1"/>
              <a:t>несе</a:t>
            </a:r>
            <a:r>
              <a:rPr lang="ru-RU" dirty="0"/>
              <a:t> </a:t>
            </a:r>
            <a:r>
              <a:rPr lang="ru-RU" dirty="0" err="1"/>
              <a:t>відповідальність</a:t>
            </a:r>
            <a:r>
              <a:rPr lang="ru-RU" dirty="0"/>
              <a:t> за </a:t>
            </a:r>
            <a:r>
              <a:rPr lang="ru-RU" dirty="0" err="1"/>
              <a:t>своїми</a:t>
            </a:r>
            <a:r>
              <a:rPr lang="ru-RU" dirty="0"/>
              <a:t> </a:t>
            </a:r>
            <a:r>
              <a:rPr lang="ru-RU" dirty="0" err="1"/>
              <a:t>зобовʼязаннями</a:t>
            </a:r>
            <a:r>
              <a:rPr lang="ru-RU" dirty="0"/>
              <a:t> </a:t>
            </a:r>
            <a:r>
              <a:rPr lang="ru-RU" dirty="0" err="1"/>
              <a:t>власним</a:t>
            </a:r>
            <a:r>
              <a:rPr lang="ru-RU" dirty="0"/>
              <a:t> </a:t>
            </a:r>
            <a:r>
              <a:rPr lang="ru-RU" dirty="0" err="1"/>
              <a:t>майном</a:t>
            </a:r>
            <a:r>
              <a:rPr lang="ru-RU" dirty="0"/>
              <a:t>, а в </a:t>
            </a:r>
            <a:r>
              <a:rPr lang="ru-RU" dirty="0" err="1"/>
              <a:t>разі</a:t>
            </a:r>
            <a:r>
              <a:rPr lang="ru-RU" dirty="0"/>
              <a:t> </a:t>
            </a:r>
            <a:r>
              <a:rPr lang="ru-RU" dirty="0" err="1"/>
              <a:t>його</a:t>
            </a:r>
            <a:r>
              <a:rPr lang="ru-RU" dirty="0"/>
              <a:t> </a:t>
            </a:r>
            <a:r>
              <a:rPr lang="ru-RU" dirty="0" err="1"/>
              <a:t>недостатності</a:t>
            </a:r>
            <a:r>
              <a:rPr lang="ru-RU" dirty="0"/>
              <a:t> </a:t>
            </a:r>
            <a:r>
              <a:rPr lang="ru-RU" dirty="0" err="1"/>
              <a:t>учасники</a:t>
            </a:r>
            <a:r>
              <a:rPr lang="ru-RU" dirty="0"/>
              <a:t> </a:t>
            </a:r>
            <a:r>
              <a:rPr lang="ru-RU" dirty="0" err="1"/>
              <a:t>цього</a:t>
            </a:r>
            <a:r>
              <a:rPr lang="ru-RU" dirty="0"/>
              <a:t> </a:t>
            </a:r>
            <a:r>
              <a:rPr lang="ru-RU" dirty="0" err="1"/>
              <a:t>товариства</a:t>
            </a:r>
            <a:r>
              <a:rPr lang="ru-RU" dirty="0"/>
              <a:t> </a:t>
            </a:r>
            <a:r>
              <a:rPr lang="ru-RU" dirty="0" err="1"/>
              <a:t>несуть</a:t>
            </a:r>
            <a:r>
              <a:rPr lang="ru-RU" dirty="0"/>
              <a:t> </a:t>
            </a:r>
            <a:r>
              <a:rPr lang="ru-RU" dirty="0" err="1"/>
              <a:t>додаткову</a:t>
            </a:r>
            <a:r>
              <a:rPr lang="ru-RU" dirty="0"/>
              <a:t> </a:t>
            </a:r>
            <a:r>
              <a:rPr lang="ru-RU" dirty="0" err="1"/>
              <a:t>солідарну</a:t>
            </a:r>
            <a:r>
              <a:rPr lang="ru-RU" dirty="0"/>
              <a:t> </a:t>
            </a:r>
            <a:r>
              <a:rPr lang="ru-RU" dirty="0" err="1"/>
              <a:t>відповідальність</a:t>
            </a:r>
            <a:r>
              <a:rPr lang="ru-RU" dirty="0"/>
              <a:t> у </a:t>
            </a:r>
            <a:r>
              <a:rPr lang="ru-RU" dirty="0" err="1"/>
              <a:t>визначеному</a:t>
            </a:r>
            <a:r>
              <a:rPr lang="ru-RU" dirty="0"/>
              <a:t> </a:t>
            </a:r>
            <a:r>
              <a:rPr lang="ru-RU" dirty="0" err="1"/>
              <a:t>установчими</a:t>
            </a:r>
            <a:r>
              <a:rPr lang="ru-RU" dirty="0"/>
              <a:t> документами </a:t>
            </a:r>
            <a:r>
              <a:rPr lang="ru-RU" dirty="0" err="1"/>
              <a:t>однаково</a:t>
            </a:r>
            <a:r>
              <a:rPr lang="ru-RU" dirty="0"/>
              <a:t> кратному </a:t>
            </a:r>
            <a:r>
              <a:rPr lang="ru-RU" dirty="0" err="1"/>
              <a:t>розмірі</a:t>
            </a:r>
            <a:r>
              <a:rPr lang="ru-RU" dirty="0"/>
              <a:t> до вкладу кожного з </a:t>
            </a:r>
            <a:r>
              <a:rPr lang="ru-RU" dirty="0" err="1"/>
              <a:t>учасників</a:t>
            </a:r>
            <a:r>
              <a:rPr lang="ru-RU" dirty="0"/>
              <a:t>.</a:t>
            </a:r>
          </a:p>
          <a:p>
            <a:r>
              <a:rPr lang="ru-RU" dirty="0"/>
              <a:t>	</a:t>
            </a:r>
            <a:r>
              <a:rPr lang="ru-RU" b="1" dirty="0" err="1"/>
              <a:t>Повним</a:t>
            </a:r>
            <a:r>
              <a:rPr lang="ru-RU" b="1" dirty="0"/>
              <a:t> </a:t>
            </a:r>
            <a:r>
              <a:rPr lang="ru-RU" b="1" dirty="0" err="1"/>
              <a:t>товариством</a:t>
            </a:r>
            <a:r>
              <a:rPr lang="ru-RU" b="1" dirty="0"/>
              <a:t> </a:t>
            </a:r>
            <a:r>
              <a:rPr lang="ru-RU" dirty="0"/>
              <a:t>є </a:t>
            </a:r>
            <a:r>
              <a:rPr lang="ru-RU" dirty="0" err="1"/>
              <a:t>господарське</a:t>
            </a:r>
            <a:r>
              <a:rPr lang="ru-RU" dirty="0"/>
              <a:t> </a:t>
            </a:r>
            <a:r>
              <a:rPr lang="ru-RU" dirty="0" err="1"/>
              <a:t>товариство</a:t>
            </a:r>
            <a:r>
              <a:rPr lang="ru-RU" dirty="0"/>
              <a:t>, </a:t>
            </a:r>
            <a:r>
              <a:rPr lang="ru-RU" dirty="0" err="1"/>
              <a:t>всі</a:t>
            </a:r>
            <a:r>
              <a:rPr lang="ru-RU" dirty="0"/>
              <a:t> </a:t>
            </a:r>
            <a:r>
              <a:rPr lang="ru-RU" dirty="0" err="1"/>
              <a:t>учасники</a:t>
            </a:r>
            <a:r>
              <a:rPr lang="ru-RU" dirty="0"/>
              <a:t> </a:t>
            </a:r>
            <a:r>
              <a:rPr lang="ru-RU" dirty="0" err="1"/>
              <a:t>якого</a:t>
            </a:r>
            <a:r>
              <a:rPr lang="ru-RU" dirty="0"/>
              <a:t> </a:t>
            </a:r>
            <a:r>
              <a:rPr lang="ru-RU" dirty="0" err="1"/>
              <a:t>відповідно</a:t>
            </a:r>
            <a:r>
              <a:rPr lang="ru-RU" dirty="0"/>
              <a:t> до </a:t>
            </a:r>
            <a:r>
              <a:rPr lang="ru-RU" dirty="0" err="1"/>
              <a:t>укладеного</a:t>
            </a:r>
            <a:r>
              <a:rPr lang="ru-RU" dirty="0"/>
              <a:t> </a:t>
            </a:r>
            <a:r>
              <a:rPr lang="ru-RU" dirty="0" err="1"/>
              <a:t>між</a:t>
            </a:r>
            <a:r>
              <a:rPr lang="ru-RU" dirty="0"/>
              <a:t> ними договору </a:t>
            </a:r>
            <a:r>
              <a:rPr lang="ru-RU" dirty="0" err="1"/>
              <a:t>здійснюють</a:t>
            </a:r>
            <a:r>
              <a:rPr lang="ru-RU" dirty="0"/>
              <a:t> </a:t>
            </a:r>
            <a:r>
              <a:rPr lang="ru-RU" dirty="0" err="1"/>
              <a:t>підприємницьку</a:t>
            </a:r>
            <a:r>
              <a:rPr lang="ru-RU" dirty="0"/>
              <a:t> </a:t>
            </a:r>
            <a:r>
              <a:rPr lang="ru-RU" dirty="0" err="1"/>
              <a:t>діяльність</a:t>
            </a:r>
            <a:r>
              <a:rPr lang="ru-RU" dirty="0"/>
              <a:t> </a:t>
            </a:r>
            <a:r>
              <a:rPr lang="ru-RU" dirty="0" err="1"/>
              <a:t>від</a:t>
            </a:r>
            <a:r>
              <a:rPr lang="ru-RU" dirty="0"/>
              <a:t> </a:t>
            </a:r>
            <a:r>
              <a:rPr lang="ru-RU" dirty="0" err="1"/>
              <a:t>імені</a:t>
            </a:r>
            <a:r>
              <a:rPr lang="ru-RU" dirty="0"/>
              <a:t> </a:t>
            </a:r>
            <a:r>
              <a:rPr lang="ru-RU" dirty="0" err="1"/>
              <a:t>товариства</a:t>
            </a:r>
            <a:r>
              <a:rPr lang="ru-RU" dirty="0"/>
              <a:t> і </a:t>
            </a:r>
            <a:r>
              <a:rPr lang="ru-RU" dirty="0" err="1"/>
              <a:t>несуть</a:t>
            </a:r>
            <a:r>
              <a:rPr lang="ru-RU" dirty="0"/>
              <a:t> </a:t>
            </a:r>
            <a:r>
              <a:rPr lang="ru-RU" dirty="0" err="1"/>
              <a:t>додаткову</a:t>
            </a:r>
            <a:r>
              <a:rPr lang="ru-RU" dirty="0"/>
              <a:t> </a:t>
            </a:r>
            <a:r>
              <a:rPr lang="ru-RU" dirty="0" err="1"/>
              <a:t>солідарну</a:t>
            </a:r>
            <a:r>
              <a:rPr lang="ru-RU" dirty="0"/>
              <a:t> </a:t>
            </a:r>
            <a:r>
              <a:rPr lang="ru-RU" dirty="0" err="1"/>
              <a:t>відповідальність</a:t>
            </a:r>
            <a:r>
              <a:rPr lang="ru-RU" dirty="0"/>
              <a:t> за </a:t>
            </a:r>
            <a:r>
              <a:rPr lang="ru-RU" dirty="0" err="1"/>
              <a:t>зобовʼязаннями</a:t>
            </a:r>
            <a:r>
              <a:rPr lang="ru-RU" dirty="0"/>
              <a:t> </a:t>
            </a:r>
            <a:r>
              <a:rPr lang="ru-RU" dirty="0" err="1"/>
              <a:t>товариства</a:t>
            </a:r>
            <a:r>
              <a:rPr lang="ru-RU" dirty="0"/>
              <a:t> </a:t>
            </a:r>
            <a:r>
              <a:rPr lang="ru-RU" dirty="0" err="1"/>
              <a:t>усім</a:t>
            </a:r>
            <a:r>
              <a:rPr lang="ru-RU" dirty="0"/>
              <a:t> </a:t>
            </a:r>
            <a:r>
              <a:rPr lang="ru-RU" dirty="0" err="1"/>
              <a:t>своїм</a:t>
            </a:r>
            <a:r>
              <a:rPr lang="ru-RU" dirty="0"/>
              <a:t> </a:t>
            </a:r>
            <a:r>
              <a:rPr lang="ru-RU" dirty="0" err="1"/>
              <a:t>майном</a:t>
            </a:r>
            <a:r>
              <a:rPr lang="ru-RU" dirty="0"/>
              <a:t>.</a:t>
            </a:r>
          </a:p>
          <a:p>
            <a:r>
              <a:rPr lang="ru-RU" dirty="0"/>
              <a:t>	</a:t>
            </a:r>
            <a:r>
              <a:rPr lang="ru-RU" b="1" dirty="0" err="1"/>
              <a:t>Командитним</a:t>
            </a:r>
            <a:r>
              <a:rPr lang="ru-RU" b="1" dirty="0"/>
              <a:t> </a:t>
            </a:r>
            <a:r>
              <a:rPr lang="ru-RU" b="1" dirty="0" err="1"/>
              <a:t>товариством</a:t>
            </a:r>
            <a:r>
              <a:rPr lang="ru-RU" b="1" dirty="0"/>
              <a:t> </a:t>
            </a:r>
            <a:r>
              <a:rPr lang="ru-RU" dirty="0"/>
              <a:t>є </a:t>
            </a:r>
            <a:r>
              <a:rPr lang="ru-RU" dirty="0" err="1"/>
              <a:t>господарське</a:t>
            </a:r>
            <a:r>
              <a:rPr lang="ru-RU" dirty="0"/>
              <a:t> </a:t>
            </a:r>
            <a:r>
              <a:rPr lang="ru-RU" dirty="0" err="1"/>
              <a:t>товариство</a:t>
            </a:r>
            <a:r>
              <a:rPr lang="ru-RU" dirty="0"/>
              <a:t>, в </a:t>
            </a:r>
            <a:r>
              <a:rPr lang="ru-RU" dirty="0" err="1"/>
              <a:t>якому</a:t>
            </a:r>
            <a:r>
              <a:rPr lang="ru-RU" dirty="0"/>
              <a:t> один </a:t>
            </a:r>
            <a:r>
              <a:rPr lang="ru-RU" dirty="0" err="1"/>
              <a:t>або</a:t>
            </a:r>
            <a:r>
              <a:rPr lang="ru-RU" dirty="0"/>
              <a:t> </a:t>
            </a:r>
            <a:r>
              <a:rPr lang="ru-RU" dirty="0" err="1"/>
              <a:t>декілька</a:t>
            </a:r>
            <a:r>
              <a:rPr lang="ru-RU" dirty="0"/>
              <a:t> </a:t>
            </a:r>
            <a:r>
              <a:rPr lang="ru-RU" dirty="0" err="1"/>
              <a:t>учасників</a:t>
            </a:r>
            <a:r>
              <a:rPr lang="ru-RU" dirty="0"/>
              <a:t> </a:t>
            </a:r>
            <a:r>
              <a:rPr lang="ru-RU" dirty="0" err="1"/>
              <a:t>здійснюють</a:t>
            </a:r>
            <a:r>
              <a:rPr lang="ru-RU" dirty="0"/>
              <a:t> </a:t>
            </a:r>
            <a:r>
              <a:rPr lang="ru-RU" dirty="0" err="1"/>
              <a:t>від</a:t>
            </a:r>
            <a:r>
              <a:rPr lang="ru-RU" dirty="0"/>
              <a:t> </a:t>
            </a:r>
            <a:r>
              <a:rPr lang="ru-RU" dirty="0" err="1"/>
              <a:t>імені</a:t>
            </a:r>
            <a:r>
              <a:rPr lang="ru-RU" dirty="0"/>
              <a:t> </a:t>
            </a:r>
            <a:r>
              <a:rPr lang="ru-RU" dirty="0" err="1"/>
              <a:t>товариства</a:t>
            </a:r>
            <a:r>
              <a:rPr lang="ru-RU" dirty="0"/>
              <a:t> </a:t>
            </a:r>
            <a:r>
              <a:rPr lang="ru-RU" dirty="0" err="1"/>
              <a:t>підприємницьку</a:t>
            </a:r>
            <a:r>
              <a:rPr lang="ru-RU" dirty="0"/>
              <a:t> </a:t>
            </a:r>
            <a:r>
              <a:rPr lang="ru-RU" dirty="0" err="1"/>
              <a:t>діяльність</a:t>
            </a:r>
            <a:r>
              <a:rPr lang="ru-RU" dirty="0"/>
              <a:t> і </a:t>
            </a:r>
            <a:r>
              <a:rPr lang="ru-RU" dirty="0" err="1"/>
              <a:t>несуть</a:t>
            </a:r>
            <a:r>
              <a:rPr lang="ru-RU" dirty="0"/>
              <a:t> за </a:t>
            </a:r>
            <a:r>
              <a:rPr lang="ru-RU" dirty="0" err="1"/>
              <a:t>його</a:t>
            </a:r>
            <a:r>
              <a:rPr lang="ru-RU" dirty="0"/>
              <a:t> </a:t>
            </a:r>
            <a:r>
              <a:rPr lang="ru-RU" dirty="0" err="1"/>
              <a:t>зобовʼязаннями</a:t>
            </a:r>
            <a:r>
              <a:rPr lang="ru-RU" dirty="0"/>
              <a:t> </a:t>
            </a:r>
            <a:r>
              <a:rPr lang="ru-RU" dirty="0" err="1"/>
              <a:t>додаткову</a:t>
            </a:r>
            <a:r>
              <a:rPr lang="ru-RU" dirty="0"/>
              <a:t> </a:t>
            </a:r>
            <a:r>
              <a:rPr lang="ru-RU" dirty="0" err="1"/>
              <a:t>солідарну</a:t>
            </a:r>
            <a:r>
              <a:rPr lang="ru-RU" dirty="0"/>
              <a:t> </a:t>
            </a:r>
            <a:r>
              <a:rPr lang="ru-RU" dirty="0" err="1"/>
              <a:t>відповідальність</a:t>
            </a:r>
            <a:r>
              <a:rPr lang="ru-RU" dirty="0"/>
              <a:t> </a:t>
            </a:r>
            <a:r>
              <a:rPr lang="ru-RU" dirty="0" err="1"/>
              <a:t>усім</a:t>
            </a:r>
            <a:r>
              <a:rPr lang="ru-RU" dirty="0"/>
              <a:t> </a:t>
            </a:r>
            <a:r>
              <a:rPr lang="ru-RU" dirty="0" err="1"/>
              <a:t>своїм</a:t>
            </a:r>
            <a:r>
              <a:rPr lang="ru-RU" dirty="0"/>
              <a:t> </a:t>
            </a:r>
            <a:r>
              <a:rPr lang="ru-RU" dirty="0" err="1"/>
              <a:t>майном</a:t>
            </a:r>
            <a:r>
              <a:rPr lang="ru-RU" dirty="0"/>
              <a:t>, на яке за законом </a:t>
            </a:r>
            <a:r>
              <a:rPr lang="ru-RU" dirty="0" err="1"/>
              <a:t>може</a:t>
            </a:r>
            <a:r>
              <a:rPr lang="ru-RU" dirty="0"/>
              <a:t> бути </a:t>
            </a:r>
            <a:r>
              <a:rPr lang="ru-RU" dirty="0" err="1"/>
              <a:t>звернено</a:t>
            </a:r>
            <a:r>
              <a:rPr lang="ru-RU" dirty="0"/>
              <a:t> </a:t>
            </a:r>
            <a:r>
              <a:rPr lang="ru-RU" dirty="0" err="1"/>
              <a:t>стягнення</a:t>
            </a:r>
            <a:r>
              <a:rPr lang="ru-RU" dirty="0"/>
              <a:t> (</a:t>
            </a:r>
            <a:r>
              <a:rPr lang="ru-RU" dirty="0" err="1"/>
              <a:t>повні</a:t>
            </a:r>
            <a:r>
              <a:rPr lang="ru-RU" dirty="0"/>
              <a:t> </a:t>
            </a:r>
            <a:r>
              <a:rPr lang="ru-RU" dirty="0" err="1"/>
              <a:t>учасники</a:t>
            </a:r>
            <a:r>
              <a:rPr lang="ru-RU" dirty="0"/>
              <a:t>), а </a:t>
            </a:r>
            <a:r>
              <a:rPr lang="ru-RU" dirty="0" err="1"/>
              <a:t>інші</a:t>
            </a:r>
            <a:r>
              <a:rPr lang="ru-RU" dirty="0"/>
              <a:t> </a:t>
            </a:r>
            <a:r>
              <a:rPr lang="ru-RU" dirty="0" err="1"/>
              <a:t>учасники</a:t>
            </a:r>
            <a:r>
              <a:rPr lang="ru-RU" dirty="0"/>
              <a:t> </a:t>
            </a:r>
            <a:r>
              <a:rPr lang="ru-RU" dirty="0" err="1"/>
              <a:t>присутні</a:t>
            </a:r>
            <a:r>
              <a:rPr lang="ru-RU" dirty="0"/>
              <a:t> в </a:t>
            </a:r>
            <a:r>
              <a:rPr lang="ru-RU" dirty="0" err="1"/>
              <a:t>діяльності</a:t>
            </a:r>
            <a:r>
              <a:rPr lang="ru-RU" dirty="0"/>
              <a:t> </a:t>
            </a:r>
            <a:r>
              <a:rPr lang="ru-RU" dirty="0" err="1"/>
              <a:t>товариства</a:t>
            </a:r>
            <a:r>
              <a:rPr lang="ru-RU" dirty="0"/>
              <a:t> </a:t>
            </a:r>
            <a:r>
              <a:rPr lang="ru-RU" dirty="0" err="1"/>
              <a:t>лише</a:t>
            </a:r>
            <a:r>
              <a:rPr lang="ru-RU" dirty="0"/>
              <a:t> </a:t>
            </a:r>
            <a:r>
              <a:rPr lang="ru-RU" dirty="0" err="1"/>
              <a:t>своїми</a:t>
            </a:r>
            <a:r>
              <a:rPr lang="ru-RU" dirty="0"/>
              <a:t> вкладами (</a:t>
            </a:r>
            <a:r>
              <a:rPr lang="ru-RU" dirty="0" err="1"/>
              <a:t>вкладники</a:t>
            </a:r>
            <a:r>
              <a:rPr lang="ru-RU" dirty="0"/>
              <a:t>).</a:t>
            </a:r>
          </a:p>
        </p:txBody>
      </p:sp>
    </p:spTree>
    <p:extLst>
      <p:ext uri="{BB962C8B-B14F-4D97-AF65-F5344CB8AC3E}">
        <p14:creationId xmlns:p14="http://schemas.microsoft.com/office/powerpoint/2010/main" val="2591378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8BFA73-A8E0-4DDB-8196-AD96F2FAEFE6}"/>
              </a:ext>
            </a:extLst>
          </p:cNvPr>
          <p:cNvSpPr txBox="1"/>
          <p:nvPr/>
        </p:nvSpPr>
        <p:spPr>
          <a:xfrm>
            <a:off x="1205982" y="167007"/>
            <a:ext cx="9899779" cy="5909310"/>
          </a:xfrm>
          <a:prstGeom prst="rect">
            <a:avLst/>
          </a:prstGeom>
          <a:noFill/>
        </p:spPr>
        <p:txBody>
          <a:bodyPr wrap="square">
            <a:spAutoFit/>
          </a:bodyPr>
          <a:lstStyle/>
          <a:p>
            <a:pPr algn="ctr"/>
            <a:r>
              <a:rPr lang="uk-UA" b="1" dirty="0"/>
              <a:t>Питання для обговорення</a:t>
            </a:r>
          </a:p>
          <a:p>
            <a:r>
              <a:rPr lang="uk-UA" dirty="0"/>
              <a:t>1. Дайте визначення </a:t>
            </a:r>
            <a:r>
              <a:rPr lang="uk-UA" dirty="0" smtClean="0"/>
              <a:t>підприємству(слайд </a:t>
            </a:r>
            <a:r>
              <a:rPr lang="uk-UA" dirty="0"/>
              <a:t>3).</a:t>
            </a:r>
          </a:p>
          <a:p>
            <a:r>
              <a:rPr lang="uk-UA" dirty="0"/>
              <a:t>2. Назвіть основні ознаки підприємства (слайд 4).</a:t>
            </a:r>
          </a:p>
          <a:p>
            <a:r>
              <a:rPr lang="uk-UA" dirty="0"/>
              <a:t>3. У чому полягає виробничо-технічна єдність підприємства (слайд 4).</a:t>
            </a:r>
          </a:p>
          <a:p>
            <a:r>
              <a:rPr lang="uk-UA" dirty="0"/>
              <a:t>4. У чому полягає організаційно-соціальна єдність підприємства (слайд 4).</a:t>
            </a:r>
          </a:p>
          <a:p>
            <a:r>
              <a:rPr lang="uk-UA" dirty="0"/>
              <a:t>5. У чому полягає фінансово-економічна самостійність підприємства (слайд 4).</a:t>
            </a:r>
          </a:p>
          <a:p>
            <a:r>
              <a:rPr lang="uk-UA" dirty="0"/>
              <a:t>6. Основна ціль діяльності підприємства (слайд 5).</a:t>
            </a:r>
          </a:p>
          <a:p>
            <a:r>
              <a:rPr lang="uk-UA" dirty="0"/>
              <a:t>7. Чим визначаються основні завдання підприємства (слайд 5).</a:t>
            </a:r>
          </a:p>
          <a:p>
            <a:r>
              <a:rPr lang="uk-UA" dirty="0"/>
              <a:t>8. Основні завдання підприємства (слайд 6).</a:t>
            </a:r>
          </a:p>
          <a:p>
            <a:r>
              <a:rPr lang="uk-UA" dirty="0"/>
              <a:t>9. Назвіть основні функції підприємства (слайд 7).</a:t>
            </a:r>
          </a:p>
          <a:p>
            <a:r>
              <a:rPr lang="uk-UA" dirty="0"/>
              <a:t>10. Сутність виробничо-технологічних функцій підприємства (слайд 7).</a:t>
            </a:r>
          </a:p>
          <a:p>
            <a:r>
              <a:rPr lang="uk-UA" dirty="0"/>
              <a:t>11. Сутність економічних функцій підприємства (слайд 7).</a:t>
            </a:r>
          </a:p>
          <a:p>
            <a:r>
              <a:rPr lang="uk-UA" dirty="0"/>
              <a:t>12. Сутність соціальних функцій (слайд 7).</a:t>
            </a:r>
          </a:p>
          <a:p>
            <a:r>
              <a:rPr lang="uk-UA" dirty="0"/>
              <a:t>13. Сутність зовнішньоекономічних функцій (слайд 7).</a:t>
            </a:r>
          </a:p>
          <a:p>
            <a:r>
              <a:rPr lang="uk-UA" dirty="0"/>
              <a:t>14. Назвіть допоміжні функції підприємства (слайд 7).</a:t>
            </a:r>
          </a:p>
          <a:p>
            <a:r>
              <a:rPr lang="uk-UA" dirty="0"/>
              <a:t>15. Назвіть види діяльності, які здійснює підприємство (слайд 8-15)</a:t>
            </a:r>
          </a:p>
          <a:p>
            <a:r>
              <a:rPr lang="uk-UA" dirty="0"/>
              <a:t>16. Сутність маркетингової діяльності (слайд 8)</a:t>
            </a:r>
          </a:p>
          <a:p>
            <a:r>
              <a:rPr lang="uk-UA" dirty="0"/>
              <a:t>17. Завдання маркетингової діяльності (слайд 9).</a:t>
            </a:r>
          </a:p>
          <a:p>
            <a:r>
              <a:rPr lang="uk-UA" dirty="0"/>
              <a:t>18. Сутність інноваційної діяльності (слайд 10).</a:t>
            </a:r>
          </a:p>
          <a:p>
            <a:r>
              <a:rPr lang="uk-UA" dirty="0"/>
              <a:t>19. Завдання інноваційної діяльності (слайд 11).</a:t>
            </a:r>
          </a:p>
          <a:p>
            <a:r>
              <a:rPr lang="uk-UA" dirty="0"/>
              <a:t>20. Сутність виробничої діяльності (слайд 12).</a:t>
            </a:r>
          </a:p>
        </p:txBody>
      </p:sp>
    </p:spTree>
    <p:extLst>
      <p:ext uri="{BB962C8B-B14F-4D97-AF65-F5344CB8AC3E}">
        <p14:creationId xmlns:p14="http://schemas.microsoft.com/office/powerpoint/2010/main" val="28136872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404257" y="541421"/>
            <a:ext cx="10156372" cy="5632311"/>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Завдання виробничої діяльності (слайд 13).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Сутність комерційно-збутової діяльності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Найважливіші складові комерційно-збутової діяльності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Основні завдання комерційно-збутової діяльності (слайд 15).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Види підприємств відповідно до форм власності (слайд 16).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Підприємства з іноземними інвестиціями та іноземні підприємства (слайд 17).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27. Які види підприємств виділяють залежно від способу утворення (заснування)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28. Що таке унітарне підприємство?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29. Що таке корпоративне підприємство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30. Поняття казенного підприємства (слайд 19).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31. За якими критеріями суб’єктів господарювання класифікують за розміром?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32. Суб’єкти </a:t>
            </a:r>
            <a:r>
              <a:rPr lang="uk-UA" dirty="0" err="1">
                <a:latin typeface="Times New Roman" panose="02020603050405020304" pitchFamily="18" charset="0"/>
                <a:ea typeface="Calibri" panose="020F0502020204030204" pitchFamily="34" charset="0"/>
                <a:cs typeface="Times New Roman" panose="02020603050405020304" pitchFamily="18" charset="0"/>
              </a:rPr>
              <a:t>мікропідприємництва</a:t>
            </a:r>
            <a:r>
              <a:rPr lang="uk-UA" dirty="0">
                <a:latin typeface="Times New Roman" panose="02020603050405020304" pitchFamily="18" charset="0"/>
                <a:ea typeface="Calibri" panose="020F0502020204030204" pitchFamily="34" charset="0"/>
                <a:cs typeface="Times New Roman" panose="02020603050405020304" pitchFamily="18" charset="0"/>
              </a:rPr>
              <a:t>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33. Суб’єкт малого підприємництва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34. Суб’єкти середнього підприємництва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35. Суб’єкти великого підприємництва.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36. Що таке об’єднання підприємств (слайд 21).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Що таке господарське об’єднання?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38. Державне (комунальне) господарське об’єднання.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39. Асоціація (слайд 23).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40. Корпорація (слайд 24).</a:t>
            </a:r>
          </a:p>
        </p:txBody>
      </p:sp>
    </p:spTree>
    <p:extLst>
      <p:ext uri="{BB962C8B-B14F-4D97-AF65-F5344CB8AC3E}">
        <p14:creationId xmlns:p14="http://schemas.microsoft.com/office/powerpoint/2010/main" val="41412888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427513" y="1019592"/>
            <a:ext cx="6634843" cy="4247317"/>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41. Консорціум (слайд 24).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42. Концерн (слайд 25).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43. Промислово-фінансова група (слайд 26).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44. Асоційовані підприємства (слайд 27).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45. Холдингова компанія (слайд 28).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46. Господарське товариство (слайд 29).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47. Акціонерне товариство (слайд 29).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48. Публічне та приватне АТ (слайд 29, 30).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49. Акція (слайд 30).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50. Види вартості акцій. (слайд 31).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51. Прості та привілейовані акції (слайд 32).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52. Товариство з обмеженою відповідальністю (слайд 33).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53. Товариство з додатковою відповідальністю (слайд 33).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54. Повне товариство (слайд 33).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55. Командитне товариство (слайд 33).</a:t>
            </a:r>
          </a:p>
        </p:txBody>
      </p:sp>
    </p:spTree>
    <p:extLst>
      <p:ext uri="{BB962C8B-B14F-4D97-AF65-F5344CB8AC3E}">
        <p14:creationId xmlns:p14="http://schemas.microsoft.com/office/powerpoint/2010/main" val="1935266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A863F2-2A59-4E42-A14A-DAC323D1EC95}"/>
              </a:ext>
            </a:extLst>
          </p:cNvPr>
          <p:cNvSpPr txBox="1"/>
          <p:nvPr/>
        </p:nvSpPr>
        <p:spPr>
          <a:xfrm>
            <a:off x="2127380" y="1250302"/>
            <a:ext cx="7539135" cy="2862322"/>
          </a:xfrm>
          <a:prstGeom prst="rect">
            <a:avLst/>
          </a:prstGeom>
          <a:noFill/>
        </p:spPr>
        <p:txBody>
          <a:bodyPr wrap="square" rtlCol="0">
            <a:spAutoFit/>
          </a:bodyPr>
          <a:lstStyle/>
          <a:p>
            <a:pPr algn="ctr"/>
            <a:r>
              <a:rPr lang="uk-UA" b="1" dirty="0"/>
              <a:t>Теми доповідей</a:t>
            </a:r>
          </a:p>
          <a:p>
            <a:pPr algn="just"/>
            <a:endParaRPr lang="uk-UA" dirty="0"/>
          </a:p>
          <a:p>
            <a:pPr marL="342900" indent="-342900" algn="just">
              <a:buAutoNum type="arabicPeriod"/>
            </a:pPr>
            <a:r>
              <a:rPr lang="uk-UA" dirty="0"/>
              <a:t>Особливості створення акціонерних товариств.</a:t>
            </a:r>
          </a:p>
          <a:p>
            <a:pPr marL="342900" indent="-342900" algn="just">
              <a:buAutoNum type="arabicPeriod"/>
            </a:pPr>
            <a:r>
              <a:rPr lang="uk-UA" dirty="0"/>
              <a:t>Особливості управління акціонерними товариствами.</a:t>
            </a:r>
          </a:p>
          <a:p>
            <a:pPr marL="342900" indent="-342900" algn="just">
              <a:buAutoNum type="arabicPeriod"/>
            </a:pPr>
            <a:r>
              <a:rPr lang="uk-UA" dirty="0"/>
              <a:t>Переваги та недоліки акціонерних товариств.</a:t>
            </a:r>
          </a:p>
          <a:p>
            <a:pPr marL="342900" indent="-342900" algn="just">
              <a:buAutoNum type="arabicPeriod"/>
            </a:pPr>
            <a:r>
              <a:rPr lang="uk-UA" dirty="0"/>
              <a:t>Переваги та недоліки унітарних приватних підприємств.</a:t>
            </a:r>
          </a:p>
          <a:p>
            <a:pPr marL="342900" indent="-342900" algn="just">
              <a:buAutoNum type="arabicPeriod"/>
            </a:pPr>
            <a:r>
              <a:rPr lang="uk-UA" dirty="0"/>
              <a:t>Переваги та недоліки ТОВ, ТДВ, ПТ, КТ.</a:t>
            </a:r>
          </a:p>
          <a:p>
            <a:pPr marL="342900" indent="-342900" algn="just">
              <a:buAutoNum type="arabicPeriod"/>
            </a:pPr>
            <a:r>
              <a:rPr lang="uk-UA" dirty="0"/>
              <a:t>Господарські об’єднання в Україні.</a:t>
            </a:r>
          </a:p>
          <a:p>
            <a:pPr marL="342900" indent="-342900" algn="just">
              <a:buAutoNum type="arabicPeriod"/>
            </a:pPr>
            <a:endParaRPr lang="uk-UA" dirty="0"/>
          </a:p>
          <a:p>
            <a:pPr algn="just"/>
            <a:r>
              <a:rPr lang="uk-UA" dirty="0"/>
              <a:t>Тривалість доповіді 5-7 хв. з презентацією до 10 слайдів.</a:t>
            </a:r>
          </a:p>
        </p:txBody>
      </p:sp>
    </p:spTree>
    <p:extLst>
      <p:ext uri="{BB962C8B-B14F-4D97-AF65-F5344CB8AC3E}">
        <p14:creationId xmlns:p14="http://schemas.microsoft.com/office/powerpoint/2010/main" val="1974255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1C5898-7423-4EE4-ACB1-E90C3D31DAAE}"/>
              </a:ext>
            </a:extLst>
          </p:cNvPr>
          <p:cNvSpPr txBox="1"/>
          <p:nvPr/>
        </p:nvSpPr>
        <p:spPr>
          <a:xfrm>
            <a:off x="970383" y="206075"/>
            <a:ext cx="10711543" cy="5632311"/>
          </a:xfrm>
          <a:prstGeom prst="rect">
            <a:avLst/>
          </a:prstGeom>
          <a:noFill/>
        </p:spPr>
        <p:txBody>
          <a:bodyPr wrap="square">
            <a:spAutoFit/>
          </a:bodyPr>
          <a:lstStyle/>
          <a:p>
            <a:r>
              <a:rPr lang="uk-UA" b="1" dirty="0"/>
              <a:t>Основними ознаками підприємства є:</a:t>
            </a:r>
          </a:p>
          <a:p>
            <a:r>
              <a:rPr lang="uk-UA" b="1" dirty="0"/>
              <a:t>1) виробничо-технічна єдність: </a:t>
            </a:r>
            <a:r>
              <a:rPr lang="uk-UA" dirty="0"/>
              <a:t>спеціалізація на виготовленні певного виду продукції, наявність закінченого циклу її виготовлення, тобто продукція в умовах поділу праці набуває форми товару; володіння певним складом виробничих фондів; розробка єдиної технічної політики; спільність допоміжного і обслуговуючого господарства;</a:t>
            </a:r>
          </a:p>
          <a:p>
            <a:r>
              <a:rPr lang="uk-UA" dirty="0"/>
              <a:t>2</a:t>
            </a:r>
            <a:r>
              <a:rPr lang="uk-UA" b="1" dirty="0"/>
              <a:t>) організаційно-соціальна єдність: </a:t>
            </a:r>
            <a:r>
              <a:rPr lang="uk-UA" dirty="0"/>
              <a:t>наявність єдиного трудового колективу з його специфічними інтересами; управління підприємством одним керівником та адміністрацією; наділення підприємства реквізитами і правами юридичної особи (самостійний баланс, розрахунковий та інші рахунки в банку,</a:t>
            </a:r>
          </a:p>
          <a:p>
            <a:r>
              <a:rPr lang="uk-UA" dirty="0"/>
              <a:t>печатка, штамп з назвою підприємства, ідентифікаційний код, юридична адреса, фірмовий бланк, товарний знак);</a:t>
            </a:r>
          </a:p>
          <a:p>
            <a:r>
              <a:rPr lang="uk-UA" b="1" dirty="0"/>
              <a:t>3) фінансово-економічна самостійність: </a:t>
            </a:r>
            <a:r>
              <a:rPr lang="uk-UA" dirty="0"/>
              <a:t>вільний вибір виду діяльності; можливість самостійного формування програми діяльності, вибору постачальників матеріально-технічних та інших ресурсів і</a:t>
            </a:r>
          </a:p>
          <a:p>
            <a:r>
              <a:rPr lang="uk-UA" dirty="0"/>
              <a:t>споживачів продукції, що виробляється, встановлення цін на продукцію або послуги відповідно до закону;</a:t>
            </a:r>
          </a:p>
          <a:p>
            <a:r>
              <a:rPr lang="uk-UA" dirty="0"/>
              <a:t>вільний </a:t>
            </a:r>
            <a:r>
              <a:rPr lang="uk-UA" dirty="0" err="1"/>
              <a:t>найм</a:t>
            </a:r>
            <a:r>
              <a:rPr lang="uk-UA" dirty="0"/>
              <a:t> працівників в залежності від власної потреби; самостійний розподіл прибутку, що залишається у підприємства після сплати податків, зборів та інших, передбачений законом платника; визначення і обґрунтування форм і розмірів матеріального стимулювання працівників; самостійне здійснення зовнішньоекономічної діяльності. </a:t>
            </a:r>
            <a:r>
              <a:rPr lang="en-US" dirty="0"/>
              <a:t>[http://dspace.wunu.edu.ua/bitstream/316497/12571/1/%D0%95%D0%9F-%D0%9F%D0%86%D0%94%D0%A0%D0%A3%D0%A7%D0%9D%D0%98%D0%9A%201%20%D1%84%D0%B0%D0%B9%D0%BB.pdf, c. 26-27]</a:t>
            </a:r>
            <a:endParaRPr lang="uk-UA" dirty="0"/>
          </a:p>
        </p:txBody>
      </p:sp>
    </p:spTree>
    <p:extLst>
      <p:ext uri="{BB962C8B-B14F-4D97-AF65-F5344CB8AC3E}">
        <p14:creationId xmlns:p14="http://schemas.microsoft.com/office/powerpoint/2010/main" val="3661216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4BA876-5BAB-4760-B2C0-4EEF338E905A}"/>
              </a:ext>
            </a:extLst>
          </p:cNvPr>
          <p:cNvSpPr txBox="1"/>
          <p:nvPr/>
        </p:nvSpPr>
        <p:spPr>
          <a:xfrm>
            <a:off x="1999861" y="1615571"/>
            <a:ext cx="8192278" cy="1477328"/>
          </a:xfrm>
          <a:prstGeom prst="rect">
            <a:avLst/>
          </a:prstGeom>
          <a:noFill/>
        </p:spPr>
        <p:txBody>
          <a:bodyPr wrap="square">
            <a:spAutoFit/>
          </a:bodyPr>
          <a:lstStyle/>
          <a:p>
            <a:r>
              <a:rPr lang="uk-UA" dirty="0"/>
              <a:t>Основною ціллю діяльності підприємства є забезпечення потреби суспільства щодо товарів, робіт і послуг відповідно асортименту та відповідної якості. Досягнення основної цілі підприємства вимагає вирішення певних завдань, які визначаються: інтересами власника; розмірами капіталу; ситуацією всередині підприємства (внутрішнє середовище); зовнішнім середовищем.</a:t>
            </a:r>
          </a:p>
        </p:txBody>
      </p:sp>
    </p:spTree>
    <p:extLst>
      <p:ext uri="{BB962C8B-B14F-4D97-AF65-F5344CB8AC3E}">
        <p14:creationId xmlns:p14="http://schemas.microsoft.com/office/powerpoint/2010/main" val="4177896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BFBD1356-893D-4DC8-93D3-01EE6173FB44}"/>
              </a:ext>
            </a:extLst>
          </p:cNvPr>
          <p:cNvPicPr>
            <a:picLocks noChangeAspect="1"/>
          </p:cNvPicPr>
          <p:nvPr/>
        </p:nvPicPr>
        <p:blipFill>
          <a:blip r:embed="rId2"/>
          <a:stretch>
            <a:fillRect/>
          </a:stretch>
        </p:blipFill>
        <p:spPr>
          <a:xfrm>
            <a:off x="2024742" y="270588"/>
            <a:ext cx="7940351" cy="5374431"/>
          </a:xfrm>
          <a:prstGeom prst="rect">
            <a:avLst/>
          </a:prstGeom>
        </p:spPr>
      </p:pic>
    </p:spTree>
    <p:extLst>
      <p:ext uri="{BB962C8B-B14F-4D97-AF65-F5344CB8AC3E}">
        <p14:creationId xmlns:p14="http://schemas.microsoft.com/office/powerpoint/2010/main" val="3819200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311698-77D9-4271-8B80-3F1CE85336D7}"/>
              </a:ext>
            </a:extLst>
          </p:cNvPr>
          <p:cNvSpPr txBox="1"/>
          <p:nvPr/>
        </p:nvSpPr>
        <p:spPr>
          <a:xfrm>
            <a:off x="744893" y="353047"/>
            <a:ext cx="10702213" cy="5632311"/>
          </a:xfrm>
          <a:prstGeom prst="rect">
            <a:avLst/>
          </a:prstGeom>
          <a:noFill/>
        </p:spPr>
        <p:txBody>
          <a:bodyPr wrap="square">
            <a:spAutoFit/>
          </a:bodyPr>
          <a:lstStyle/>
          <a:p>
            <a:r>
              <a:rPr lang="uk-UA" dirty="0"/>
              <a:t>Для досягнення цілей та виконання завдань підприємство виконує наступні функції:</a:t>
            </a:r>
          </a:p>
          <a:p>
            <a:r>
              <a:rPr lang="uk-UA" b="1" dirty="0"/>
              <a:t>Виробничо-технологічні функції </a:t>
            </a:r>
            <a:r>
              <a:rPr lang="uk-UA" dirty="0"/>
              <a:t>підприємства пов’язані із пошуком постачальників, споживачів, матеріально-технічним забезпеченням виробництва, використанням засобів праці для виготовлення продукції, впровадженням нових технологій, раціоналізацією виробничих процесів,</a:t>
            </a:r>
          </a:p>
          <a:p>
            <a:r>
              <a:rPr lang="uk-UA" dirty="0"/>
              <a:t>винахідництвом, підвищенням якості продукції.</a:t>
            </a:r>
          </a:p>
          <a:p>
            <a:r>
              <a:rPr lang="uk-UA" b="1" dirty="0"/>
              <a:t>Економічні функції </a:t>
            </a:r>
            <a:r>
              <a:rPr lang="uk-UA" dirty="0"/>
              <a:t>передбачають управління процесами виробництва і збуту товарів, укладання контрактів з постачальниками і споживачами, </a:t>
            </a:r>
            <a:r>
              <a:rPr lang="uk-UA" dirty="0" err="1"/>
              <a:t>найом</a:t>
            </a:r>
            <a:r>
              <a:rPr lang="uk-UA" dirty="0"/>
              <a:t> робочої сили, раціональна організація праці працівників, виплата заробітної плати, розподіл прибутків, сплата податків, зборів та інших платежів,</a:t>
            </a:r>
          </a:p>
          <a:p>
            <a:r>
              <a:rPr lang="uk-UA" dirty="0"/>
              <a:t>розрахунок економічної ефективності діяльності, ціноутворення, залучення інвестицій.</a:t>
            </a:r>
          </a:p>
          <a:p>
            <a:r>
              <a:rPr lang="uk-UA" b="1" dirty="0"/>
              <a:t>Соціальні функції </a:t>
            </a:r>
            <a:r>
              <a:rPr lang="uk-UA" dirty="0"/>
              <a:t>підприємства полягають у забезпеченні належних умов праці та відпочинку працівників, створенні сприятливого психологічного клімату у колективі, наданні допомоги та пільг працівникам, членам їх сімей та ін.</a:t>
            </a:r>
          </a:p>
          <a:p>
            <a:r>
              <a:rPr lang="uk-UA" b="1" dirty="0"/>
              <a:t>Зовнішньоекономічні функції </a:t>
            </a:r>
            <a:r>
              <a:rPr lang="uk-UA" dirty="0"/>
              <a:t>пов’язані із виконанням підприємством функцій в системі міжнародного обміну товарів, спільному з іноземними партнерами виробництві, науково-технічному співробітництві тощо. </a:t>
            </a:r>
          </a:p>
          <a:p>
            <a:r>
              <a:rPr lang="uk-UA" dirty="0"/>
              <a:t>Крім основних, можуть бути виділені </a:t>
            </a:r>
            <a:r>
              <a:rPr lang="uk-UA" b="1" dirty="0"/>
              <a:t>допоміжні функції </a:t>
            </a:r>
            <a:r>
              <a:rPr lang="uk-UA" dirty="0"/>
              <a:t>підприємства, які зводяться до забезпечення документообігу, обліку, гарантування безпеки, статистичної звітності, дослідних функцій тощо. </a:t>
            </a:r>
            <a:r>
              <a:rPr lang="en-US" dirty="0"/>
              <a:t>[http://dspace.wunu.edu.ua/bitstream/316497/12571/1/%D0%95%D0%9F-%D0%9F%D0%86%D0%94%D0%A0%D0%A3%D0%A7%D0%9D%D0%98%D0%9A%201%20%D1%84%D0%B0%D0%B9%D0%BB.pdf, c. 2</a:t>
            </a:r>
            <a:r>
              <a:rPr lang="uk-UA" dirty="0"/>
              <a:t>4</a:t>
            </a:r>
            <a:r>
              <a:rPr lang="en-US" dirty="0"/>
              <a:t>]</a:t>
            </a:r>
            <a:endParaRPr lang="uk-UA" dirty="0"/>
          </a:p>
        </p:txBody>
      </p:sp>
    </p:spTree>
    <p:extLst>
      <p:ext uri="{BB962C8B-B14F-4D97-AF65-F5344CB8AC3E}">
        <p14:creationId xmlns:p14="http://schemas.microsoft.com/office/powerpoint/2010/main" val="228672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1A6E52-3E71-4B40-91FC-E6E3CBC1B81B}"/>
              </a:ext>
            </a:extLst>
          </p:cNvPr>
          <p:cNvSpPr txBox="1"/>
          <p:nvPr/>
        </p:nvSpPr>
        <p:spPr>
          <a:xfrm>
            <a:off x="2024742" y="1397675"/>
            <a:ext cx="8938727" cy="2031325"/>
          </a:xfrm>
          <a:prstGeom prst="rect">
            <a:avLst/>
          </a:prstGeom>
          <a:noFill/>
        </p:spPr>
        <p:txBody>
          <a:bodyPr wrap="square">
            <a:spAutoFit/>
          </a:bodyPr>
          <a:lstStyle/>
          <a:p>
            <a:r>
              <a:rPr lang="uk-UA" dirty="0"/>
              <a:t>Для досягнення основних завдань підприємства здійснюють різні </a:t>
            </a:r>
            <a:r>
              <a:rPr lang="uk-UA" b="1" dirty="0"/>
              <a:t>види діяльності:</a:t>
            </a:r>
          </a:p>
          <a:p>
            <a:endParaRPr lang="uk-UA" dirty="0"/>
          </a:p>
          <a:p>
            <a:r>
              <a:rPr lang="uk-UA" dirty="0"/>
              <a:t>	</a:t>
            </a:r>
            <a:r>
              <a:rPr lang="uk-UA" b="1" dirty="0"/>
              <a:t>маркетингова діяльність </a:t>
            </a:r>
            <a:r>
              <a:rPr lang="uk-UA" dirty="0"/>
              <a:t>– процес організації виробництва і збуту продукції, орієнтований на задоволення потреб окремих споживачів і отримання прибутку на основі дослідження і прогнозування ринку, вивчення внутрішнього та зовнішнього ринкового середовища, розробки стратегії і тактики поведінки на ринку за допомогою маркетингових послуг</a:t>
            </a:r>
          </a:p>
        </p:txBody>
      </p:sp>
    </p:spTree>
    <p:extLst>
      <p:ext uri="{BB962C8B-B14F-4D97-AF65-F5344CB8AC3E}">
        <p14:creationId xmlns:p14="http://schemas.microsoft.com/office/powerpoint/2010/main" val="208253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a:extLst>
              <a:ext uri="{FF2B5EF4-FFF2-40B4-BE49-F238E27FC236}">
                <a16:creationId xmlns:a16="http://schemas.microsoft.com/office/drawing/2014/main" id="{9DCD5A1D-E248-490F-876C-D7776EDC5A84}"/>
              </a:ext>
            </a:extLst>
          </p:cNvPr>
          <p:cNvPicPr>
            <a:picLocks noChangeAspect="1"/>
          </p:cNvPicPr>
          <p:nvPr/>
        </p:nvPicPr>
        <p:blipFill>
          <a:blip r:embed="rId2"/>
          <a:stretch>
            <a:fillRect/>
          </a:stretch>
        </p:blipFill>
        <p:spPr>
          <a:xfrm>
            <a:off x="2696547" y="130628"/>
            <a:ext cx="6540759" cy="5673012"/>
          </a:xfrm>
          <a:prstGeom prst="rect">
            <a:avLst/>
          </a:prstGeom>
        </p:spPr>
      </p:pic>
    </p:spTree>
    <p:extLst>
      <p:ext uri="{BB962C8B-B14F-4D97-AF65-F5344CB8AC3E}">
        <p14:creationId xmlns:p14="http://schemas.microsoft.com/office/powerpoint/2010/main" val="717248287"/>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Галерея">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404</TotalTime>
  <Words>2131</Words>
  <Application>Microsoft Office PowerPoint</Application>
  <PresentationFormat>Широкий екран</PresentationFormat>
  <Paragraphs>150</Paragraphs>
  <Slides>37</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37</vt:i4>
      </vt:variant>
    </vt:vector>
  </HeadingPairs>
  <TitlesOfParts>
    <vt:vector size="42" baseType="lpstr">
      <vt:lpstr>Arial</vt:lpstr>
      <vt:lpstr>Calibri</vt:lpstr>
      <vt:lpstr>Gill Sans MT</vt:lpstr>
      <vt:lpstr>Times New Roman</vt:lpstr>
      <vt:lpstr>Галерея</vt:lpstr>
      <vt:lpstr>ПІДПРИЄМСТВО ЯК ОСНОВНА ОРГАНІЗАЦІЙНА СТРУКТУРА ПІДПРИЄМНИЦЬКОЇ ДІЯЛЬНОСТІ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ПІДПРИЄМСТВО ЯК ОСНОВНА ОРГАНІЗАЦІЙНА СТРУКТУРА ПІДПРИЄМНИЦЬКОЇ ДІЯЛЬНОСТІ</dc:title>
  <dc:creator>Катерина Бужимська</dc:creator>
  <cp:lastModifiedBy>AdminR</cp:lastModifiedBy>
  <cp:revision>29</cp:revision>
  <dcterms:created xsi:type="dcterms:W3CDTF">2021-02-19T08:26:53Z</dcterms:created>
  <dcterms:modified xsi:type="dcterms:W3CDTF">2025-09-18T11:27:46Z</dcterms:modified>
</cp:coreProperties>
</file>