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60" r:id="rId3"/>
    <p:sldId id="500" r:id="rId4"/>
    <p:sldId id="501" r:id="rId5"/>
    <p:sldId id="502" r:id="rId6"/>
    <p:sldId id="503" r:id="rId7"/>
    <p:sldId id="361" r:id="rId8"/>
    <p:sldId id="371" r:id="rId9"/>
    <p:sldId id="372" r:id="rId10"/>
    <p:sldId id="373" r:id="rId11"/>
    <p:sldId id="374" r:id="rId12"/>
    <p:sldId id="375" r:id="rId13"/>
    <p:sldId id="376" r:id="rId14"/>
    <p:sldId id="377" r:id="rId15"/>
    <p:sldId id="504" r:id="rId16"/>
    <p:sldId id="506" r:id="rId17"/>
    <p:sldId id="507" r:id="rId18"/>
    <p:sldId id="378" r:id="rId19"/>
    <p:sldId id="508" r:id="rId20"/>
    <p:sldId id="362" r:id="rId21"/>
    <p:sldId id="363" r:id="rId22"/>
    <p:sldId id="364" r:id="rId23"/>
    <p:sldId id="509" r:id="rId24"/>
    <p:sldId id="365" r:id="rId25"/>
    <p:sldId id="511" r:id="rId26"/>
    <p:sldId id="510" r:id="rId27"/>
    <p:sldId id="366" r:id="rId28"/>
    <p:sldId id="367" r:id="rId29"/>
    <p:sldId id="368" r:id="rId30"/>
    <p:sldId id="379" r:id="rId31"/>
    <p:sldId id="380" r:id="rId32"/>
    <p:sldId id="383" r:id="rId33"/>
    <p:sldId id="384" r:id="rId34"/>
    <p:sldId id="385" r:id="rId35"/>
    <p:sldId id="386" r:id="rId36"/>
    <p:sldId id="387" r:id="rId37"/>
    <p:sldId id="381" r:id="rId38"/>
    <p:sldId id="382" r:id="rId39"/>
    <p:sldId id="388" r:id="rId40"/>
    <p:sldId id="389" r:id="rId41"/>
    <p:sldId id="390" r:id="rId42"/>
    <p:sldId id="391" r:id="rId43"/>
    <p:sldId id="310" r:id="rId4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0CFEA-F9DD-4FAA-8A89-F5C49BA9A64A}" type="datetimeFigureOut">
              <a:rPr lang="uk-UA" smtClean="0"/>
              <a:t>14.04.2024</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86FF5-B06B-4D5E-A4DF-6192228041B3}" type="slidenum">
              <a:rPr lang="uk-UA" smtClean="0"/>
              <a:t>‹#›</a:t>
            </a:fld>
            <a:endParaRPr lang="uk-UA"/>
          </a:p>
        </p:txBody>
      </p:sp>
    </p:spTree>
    <p:extLst>
      <p:ext uri="{BB962C8B-B14F-4D97-AF65-F5344CB8AC3E}">
        <p14:creationId xmlns:p14="http://schemas.microsoft.com/office/powerpoint/2010/main" val="140332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38111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91930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52913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48964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26767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p>
            <a:fld id="{93481DD3-158A-4718-959A-B530ED523914}" type="datetimeFigureOut">
              <a:rPr lang="uk-UA" smtClean="0"/>
              <a:t>14.04.2024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22484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p>
            <a:fld id="{93481DD3-158A-4718-959A-B530ED523914}" type="datetimeFigureOut">
              <a:rPr lang="uk-UA" smtClean="0"/>
              <a:t>14.04.2024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8682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p>
            <a:fld id="{93481DD3-158A-4718-959A-B530ED523914}" type="datetimeFigureOut">
              <a:rPr lang="uk-UA" smtClean="0"/>
              <a:t>14.04.2024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99724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81DD3-158A-4718-959A-B530ED523914}" type="datetimeFigureOut">
              <a:rPr lang="uk-UA" smtClean="0"/>
              <a:t>14.04.2024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7739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14.04.2024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00267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14.04.2024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37217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81DD3-158A-4718-959A-B530ED523914}" type="datetimeFigureOut">
              <a:rPr lang="uk-UA" smtClean="0"/>
              <a:t>14.04.2024</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C2613-3046-40A5-AA42-BA0D7BFB8007}" type="slidenum">
              <a:rPr lang="uk-UA" smtClean="0"/>
              <a:t>‹#›</a:t>
            </a:fld>
            <a:endParaRPr lang="uk-UA"/>
          </a:p>
        </p:txBody>
      </p:sp>
    </p:spTree>
    <p:extLst>
      <p:ext uri="{BB962C8B-B14F-4D97-AF65-F5344CB8AC3E}">
        <p14:creationId xmlns:p14="http://schemas.microsoft.com/office/powerpoint/2010/main" val="145302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296" y="667969"/>
            <a:ext cx="9412586" cy="3855748"/>
          </a:xfrm>
        </p:spPr>
        <p:txBody>
          <a:bodyPr>
            <a:normAutofit/>
          </a:bodyPr>
          <a:lstStyle/>
          <a:p>
            <a:r>
              <a:rPr lang="uk-UA" dirty="0"/>
              <a:t>ЛЕКЦІЯ </a:t>
            </a:r>
            <a:r>
              <a:rPr lang="en-US" dirty="0" smtClean="0"/>
              <a:t>9</a:t>
            </a:r>
            <a:r>
              <a:rPr lang="uk-UA" dirty="0"/>
              <a:t/>
            </a:r>
            <a:br>
              <a:rPr lang="uk-UA" dirty="0"/>
            </a:br>
            <a:r>
              <a:rPr lang="uk-UA" dirty="0"/>
              <a:t/>
            </a:r>
            <a:br>
              <a:rPr lang="uk-UA" dirty="0"/>
            </a:br>
            <a:endParaRPr lang="uk-UA" sz="4000" b="1" dirty="0"/>
          </a:p>
        </p:txBody>
      </p:sp>
      <p:sp>
        <p:nvSpPr>
          <p:cNvPr id="3" name="Rectangle 2"/>
          <p:cNvSpPr/>
          <p:nvPr/>
        </p:nvSpPr>
        <p:spPr>
          <a:xfrm>
            <a:off x="2748011" y="3720780"/>
            <a:ext cx="6251776" cy="1077218"/>
          </a:xfrm>
          <a:prstGeom prst="rect">
            <a:avLst/>
          </a:prstGeom>
        </p:spPr>
        <p:txBody>
          <a:bodyPr wrap="none">
            <a:spAutoFit/>
          </a:bodyPr>
          <a:lstStyle/>
          <a:p>
            <a:pPr algn="ctr"/>
            <a:r>
              <a:rPr lang="uk-UA" sz="3200" b="1" dirty="0"/>
              <a:t>Платформи керування мережею. </a:t>
            </a:r>
          </a:p>
          <a:p>
            <a:pPr algn="ctr"/>
            <a:r>
              <a:rPr lang="uk-UA" sz="3200" b="1" dirty="0"/>
              <a:t>ч.2</a:t>
            </a:r>
            <a:endParaRPr lang="uk-UA" sz="3200" dirty="0"/>
          </a:p>
        </p:txBody>
      </p:sp>
    </p:spTree>
    <p:extLst>
      <p:ext uri="{BB962C8B-B14F-4D97-AF65-F5344CB8AC3E}">
        <p14:creationId xmlns:p14="http://schemas.microsoft.com/office/powerpoint/2010/main" val="291896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350468" y="173698"/>
            <a:ext cx="7591425" cy="1762125"/>
          </a:xfrm>
          <a:prstGeom prst="rect">
            <a:avLst/>
          </a:prstGeom>
        </p:spPr>
      </p:pic>
      <p:sp>
        <p:nvSpPr>
          <p:cNvPr id="4" name="Rectangle 3"/>
          <p:cNvSpPr/>
          <p:nvPr/>
        </p:nvSpPr>
        <p:spPr>
          <a:xfrm>
            <a:off x="277640" y="2008629"/>
            <a:ext cx="11500918" cy="3539430"/>
          </a:xfrm>
          <a:prstGeom prst="rect">
            <a:avLst/>
          </a:prstGeom>
        </p:spPr>
        <p:txBody>
          <a:bodyPr wrap="square">
            <a:spAutoFit/>
          </a:bodyPr>
          <a:lstStyle/>
          <a:p>
            <a:r>
              <a:rPr lang="ru-RU" sz="1600" b="1" dirty="0"/>
              <a:t>Авторизація</a:t>
            </a:r>
            <a:endParaRPr lang="ru-RU" sz="1600" dirty="0"/>
          </a:p>
          <a:p>
            <a:r>
              <a:rPr lang="ru-RU" sz="1600" dirty="0"/>
              <a:t>Кожний запит повинен вказувати ключ </a:t>
            </a:r>
            <a:r>
              <a:rPr lang="en-US" sz="1600" dirty="0"/>
              <a:t>API </a:t>
            </a:r>
            <a:r>
              <a:rPr lang="ru-RU" sz="1600" dirty="0"/>
              <a:t>через заголовок запиту. </a:t>
            </a:r>
            <a:r>
              <a:rPr lang="en-US" sz="1600" dirty="0"/>
              <a:t>API </a:t>
            </a:r>
            <a:r>
              <a:rPr lang="ru-RU" sz="1600" dirty="0"/>
              <a:t>поверне 404 (а не 403) у відповідь на запит із відсутнім або неправильним ключем </a:t>
            </a:r>
            <a:r>
              <a:rPr lang="en-US" sz="1600" dirty="0"/>
              <a:t>API. </a:t>
            </a:r>
            <a:r>
              <a:rPr lang="ru-RU" sz="1600" dirty="0"/>
              <a:t>Ця поведінка запобігає витоку навіть існування ресурсів неавторизованим користувачам. </a:t>
            </a:r>
          </a:p>
          <a:p>
            <a:endParaRPr lang="ru-RU" sz="1600" dirty="0">
              <a:effectLst/>
            </a:endParaRPr>
          </a:p>
          <a:p>
            <a:endParaRPr lang="ru-RU" sz="1600" dirty="0"/>
          </a:p>
          <a:p>
            <a:endParaRPr lang="ru-RU" sz="1600" dirty="0">
              <a:effectLst/>
            </a:endParaRPr>
          </a:p>
          <a:p>
            <a:endParaRPr lang="en-US" sz="1600" b="1" dirty="0" smtClean="0"/>
          </a:p>
          <a:p>
            <a:pPr algn="ctr"/>
            <a:r>
              <a:rPr lang="ru-RU" sz="1600" b="1" dirty="0" smtClean="0"/>
              <a:t>Приклади </a:t>
            </a:r>
            <a:r>
              <a:rPr lang="ru-RU" sz="1600" b="1" dirty="0"/>
              <a:t>викликів Meraki API</a:t>
            </a:r>
            <a:endParaRPr lang="ru-RU" sz="1600" dirty="0"/>
          </a:p>
          <a:p>
            <a:r>
              <a:rPr lang="ru-RU" sz="1600" b="1" i="1" dirty="0" smtClean="0"/>
              <a:t>Виклик </a:t>
            </a:r>
            <a:r>
              <a:rPr lang="ru-RU" sz="1600" b="1" i="1" dirty="0"/>
              <a:t>API для отримання списку організацій</a:t>
            </a:r>
            <a:endParaRPr lang="ru-RU" sz="1600" i="1" dirty="0"/>
          </a:p>
          <a:p>
            <a:endParaRPr lang="ru-RU" sz="1600" dirty="0"/>
          </a:p>
          <a:p>
            <a:r>
              <a:rPr lang="ru-RU" sz="1600" dirty="0"/>
              <a:t>Нижче наведений приклад          , за допомогою якого можна отримати список організацій для ключа API, зазначеного в  </a:t>
            </a:r>
          </a:p>
          <a:p>
            <a:r>
              <a:rPr lang="ru-RU" sz="1600" dirty="0"/>
              <a:t>                                             </a:t>
            </a:r>
          </a:p>
          <a:p>
            <a:endParaRPr lang="ru-RU" sz="1600" dirty="0"/>
          </a:p>
          <a:p>
            <a:endParaRPr lang="ru-RU" sz="1600" dirty="0">
              <a:effectLst/>
            </a:endParaRPr>
          </a:p>
        </p:txBody>
      </p:sp>
      <p:pic>
        <p:nvPicPr>
          <p:cNvPr id="5" name="Picture 4"/>
          <p:cNvPicPr>
            <a:picLocks noChangeAspect="1"/>
          </p:cNvPicPr>
          <p:nvPr/>
        </p:nvPicPr>
        <p:blipFill>
          <a:blip r:embed="rId3"/>
          <a:stretch>
            <a:fillRect/>
          </a:stretch>
        </p:blipFill>
        <p:spPr>
          <a:xfrm>
            <a:off x="350468" y="2980711"/>
            <a:ext cx="3448050" cy="371475"/>
          </a:xfrm>
          <a:prstGeom prst="rect">
            <a:avLst/>
          </a:prstGeom>
        </p:spPr>
      </p:pic>
      <p:pic>
        <p:nvPicPr>
          <p:cNvPr id="6" name="Picture 5"/>
          <p:cNvPicPr>
            <a:picLocks noChangeAspect="1"/>
          </p:cNvPicPr>
          <p:nvPr/>
        </p:nvPicPr>
        <p:blipFill>
          <a:blip r:embed="rId4"/>
          <a:stretch>
            <a:fillRect/>
          </a:stretch>
        </p:blipFill>
        <p:spPr>
          <a:xfrm>
            <a:off x="2721556" y="4514520"/>
            <a:ext cx="447675" cy="219075"/>
          </a:xfrm>
          <a:prstGeom prst="rect">
            <a:avLst/>
          </a:prstGeom>
        </p:spPr>
      </p:pic>
      <p:pic>
        <p:nvPicPr>
          <p:cNvPr id="8" name="Picture 7"/>
          <p:cNvPicPr>
            <a:picLocks noChangeAspect="1"/>
          </p:cNvPicPr>
          <p:nvPr/>
        </p:nvPicPr>
        <p:blipFill>
          <a:blip r:embed="rId5"/>
          <a:stretch>
            <a:fillRect/>
          </a:stretch>
        </p:blipFill>
        <p:spPr>
          <a:xfrm>
            <a:off x="350468" y="4751701"/>
            <a:ext cx="1990725" cy="219075"/>
          </a:xfrm>
          <a:prstGeom prst="rect">
            <a:avLst/>
          </a:prstGeom>
        </p:spPr>
      </p:pic>
      <p:pic>
        <p:nvPicPr>
          <p:cNvPr id="10" name="Picture 9"/>
          <p:cNvPicPr>
            <a:picLocks noChangeAspect="1"/>
          </p:cNvPicPr>
          <p:nvPr/>
        </p:nvPicPr>
        <p:blipFill>
          <a:blip r:embed="rId6"/>
          <a:stretch>
            <a:fillRect/>
          </a:stretch>
        </p:blipFill>
        <p:spPr>
          <a:xfrm>
            <a:off x="350468" y="5193291"/>
            <a:ext cx="6962775" cy="762000"/>
          </a:xfrm>
          <a:prstGeom prst="rect">
            <a:avLst/>
          </a:prstGeom>
        </p:spPr>
      </p:pic>
    </p:spTree>
    <p:extLst>
      <p:ext uri="{BB962C8B-B14F-4D97-AF65-F5344CB8AC3E}">
        <p14:creationId xmlns:p14="http://schemas.microsoft.com/office/powerpoint/2010/main" val="1786501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Результат подібний до цього, хоча в JSON можуть бути перераховані більше організацій:</a:t>
            </a:r>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r>
              <a:rPr lang="ru-RU" sz="1600" dirty="0"/>
              <a:t>Зверніть увагу, що запит перенаправляється аргументом </a:t>
            </a:r>
            <a:r>
              <a:rPr lang="ru-RU" sz="1600" b="1" dirty="0"/>
              <a:t>-</a:t>
            </a:r>
            <a:r>
              <a:rPr lang="en-US" sz="1600" b="1" dirty="0"/>
              <a:t>L</a:t>
            </a:r>
            <a:r>
              <a:rPr lang="en-US" sz="1600" dirty="0"/>
              <a:t>. </a:t>
            </a:r>
            <a:r>
              <a:rPr lang="ru-RU" sz="1600" dirty="0"/>
              <a:t>Відповідь </a:t>
            </a:r>
            <a:r>
              <a:rPr lang="en-US" sz="1600" dirty="0"/>
              <a:t>HTTP 302 (</a:t>
            </a:r>
            <a:r>
              <a:rPr lang="ru-RU" sz="1600" dirty="0"/>
              <a:t>Знайдено (</a:t>
            </a:r>
            <a:r>
              <a:rPr lang="en-US" sz="1600" dirty="0"/>
              <a:t>Found)/</a:t>
            </a:r>
            <a:r>
              <a:rPr lang="ru-RU" sz="1600" dirty="0"/>
              <a:t>Перенаправлено (</a:t>
            </a:r>
            <a:r>
              <a:rPr lang="en-US" sz="1600" dirty="0"/>
              <a:t>Redirect)) </a:t>
            </a:r>
            <a:r>
              <a:rPr lang="ru-RU" sz="1600" dirty="0"/>
              <a:t>є дійсною для будь-якого запиту, включаючи ті, які можуть змінити стан, наприклад </a:t>
            </a:r>
            <a:r>
              <a:rPr lang="en-US" sz="1600" b="1" dirty="0"/>
              <a:t>DELETE</a:t>
            </a:r>
            <a:r>
              <a:rPr lang="en-US" sz="1600" dirty="0"/>
              <a:t>, </a:t>
            </a:r>
            <a:r>
              <a:rPr lang="en-US" sz="1600" b="1" dirty="0"/>
              <a:t>POST</a:t>
            </a:r>
            <a:r>
              <a:rPr lang="en-US" sz="1600" dirty="0"/>
              <a:t> </a:t>
            </a:r>
            <a:r>
              <a:rPr lang="ru-RU" sz="1600" dirty="0"/>
              <a:t>і </a:t>
            </a:r>
            <a:r>
              <a:rPr lang="en-US" sz="1600" b="1" dirty="0"/>
              <a:t>PUT</a:t>
            </a:r>
            <a:r>
              <a:rPr lang="en-US" sz="1600" dirty="0"/>
              <a:t>. </a:t>
            </a:r>
            <a:r>
              <a:rPr lang="ru-RU" sz="1600" dirty="0"/>
              <a:t>Клієнтські застосунки мають бути придатними до перенаправлення. Параметр </a:t>
            </a:r>
            <a:r>
              <a:rPr lang="ru-RU" sz="1600" b="1" dirty="0"/>
              <a:t>--</a:t>
            </a:r>
            <a:r>
              <a:rPr lang="en-US" sz="1600" b="1" dirty="0" err="1"/>
              <a:t>url</a:t>
            </a:r>
            <a:r>
              <a:rPr lang="en-US" sz="1600" b="1" dirty="0"/>
              <a:t> </a:t>
            </a:r>
            <a:r>
              <a:rPr lang="ru-RU" sz="1600" dirty="0"/>
              <a:t>містить </a:t>
            </a:r>
            <a:r>
              <a:rPr lang="en-US" sz="1600" dirty="0" err="1"/>
              <a:t>Meraki</a:t>
            </a:r>
            <a:r>
              <a:rPr lang="en-US" sz="1600" dirty="0"/>
              <a:t> API, </a:t>
            </a:r>
            <a:r>
              <a:rPr lang="ru-RU" sz="1600" dirty="0"/>
              <a:t>який </a:t>
            </a:r>
            <a:r>
              <a:rPr lang="ru-RU" sz="1600" dirty="0" smtClean="0"/>
              <a:t>викликаєт</a:t>
            </a:r>
            <a:r>
              <a:rPr lang="en-US" sz="1600" dirty="0" smtClean="0"/>
              <a:t>m</a:t>
            </a:r>
            <a:r>
              <a:rPr lang="ru-RU" sz="1600" dirty="0" smtClean="0"/>
              <a:t>ся. </a:t>
            </a:r>
            <a:r>
              <a:rPr lang="ru-RU" sz="1600" dirty="0"/>
              <a:t>Параметр </a:t>
            </a:r>
            <a:r>
              <a:rPr lang="ru-RU" sz="1600" b="1" dirty="0"/>
              <a:t>--</a:t>
            </a:r>
            <a:r>
              <a:rPr lang="en-US" sz="1600" b="1" dirty="0"/>
              <a:t>header </a:t>
            </a:r>
            <a:r>
              <a:rPr lang="ru-RU" sz="1600" dirty="0"/>
              <a:t>містить ключ </a:t>
            </a:r>
            <a:r>
              <a:rPr lang="en-US" sz="1600" dirty="0"/>
              <a:t>API, </a:t>
            </a:r>
            <a:r>
              <a:rPr lang="ru-RU" sz="1600" dirty="0"/>
              <a:t>який авторизує виклик </a:t>
            </a:r>
            <a:r>
              <a:rPr lang="en-US" sz="1600" dirty="0"/>
              <a:t>API. </a:t>
            </a:r>
            <a:r>
              <a:rPr lang="ru-RU" sz="1600" dirty="0"/>
              <a:t>Ці приклади побудовані за тією ж схемою.</a:t>
            </a:r>
          </a:p>
          <a:p>
            <a:pPr marL="0" indent="0">
              <a:buNone/>
            </a:pPr>
            <a:endParaRPr lang="ru-RU" sz="1600" dirty="0"/>
          </a:p>
          <a:p>
            <a:pPr marL="0" indent="0">
              <a:buNone/>
            </a:pPr>
            <a:r>
              <a:rPr lang="ru-RU" sz="1600" b="1" i="1" dirty="0"/>
              <a:t>Виклик </a:t>
            </a:r>
            <a:r>
              <a:rPr lang="en-US" sz="1600" b="1" i="1" dirty="0"/>
              <a:t>API </a:t>
            </a:r>
            <a:r>
              <a:rPr lang="ru-RU" sz="1600" b="1" i="1" dirty="0"/>
              <a:t>для отримання метаданих організації</a:t>
            </a:r>
          </a:p>
          <a:p>
            <a:pPr marL="0" indent="0">
              <a:buNone/>
            </a:pPr>
            <a:endParaRPr lang="ru-RU" sz="1600" dirty="0"/>
          </a:p>
          <a:p>
            <a:pPr marL="0" indent="0">
              <a:buNone/>
            </a:pPr>
            <a:r>
              <a:rPr lang="ru-RU" sz="1600" dirty="0"/>
              <a:t>Наступний виклик - приклад </a:t>
            </a:r>
            <a:r>
              <a:rPr lang="en-US" sz="1600" b="1" dirty="0"/>
              <a:t>curl</a:t>
            </a:r>
            <a:r>
              <a:rPr lang="en-US" sz="1600" dirty="0"/>
              <a:t> </a:t>
            </a:r>
            <a:r>
              <a:rPr lang="ru-RU" sz="1600" dirty="0"/>
              <a:t>для отримання метаданих про конкретну організацію, використовуючи ідентифікатор з результату вище:</a:t>
            </a:r>
          </a:p>
        </p:txBody>
      </p:sp>
      <p:pic>
        <p:nvPicPr>
          <p:cNvPr id="2" name="Picture 1"/>
          <p:cNvPicPr>
            <a:picLocks noChangeAspect="1"/>
          </p:cNvPicPr>
          <p:nvPr/>
        </p:nvPicPr>
        <p:blipFill>
          <a:blip r:embed="rId2"/>
          <a:stretch>
            <a:fillRect/>
          </a:stretch>
        </p:blipFill>
        <p:spPr>
          <a:xfrm>
            <a:off x="325925" y="603328"/>
            <a:ext cx="6724650" cy="1685925"/>
          </a:xfrm>
          <a:prstGeom prst="rect">
            <a:avLst/>
          </a:prstGeom>
        </p:spPr>
      </p:pic>
      <p:pic>
        <p:nvPicPr>
          <p:cNvPr id="4" name="Picture 3"/>
          <p:cNvPicPr>
            <a:picLocks noChangeAspect="1"/>
          </p:cNvPicPr>
          <p:nvPr/>
        </p:nvPicPr>
        <p:blipFill>
          <a:blip r:embed="rId3"/>
          <a:stretch>
            <a:fillRect/>
          </a:stretch>
        </p:blipFill>
        <p:spPr>
          <a:xfrm>
            <a:off x="325925" y="5026417"/>
            <a:ext cx="6934200" cy="752475"/>
          </a:xfrm>
          <a:prstGeom prst="rect">
            <a:avLst/>
          </a:prstGeom>
        </p:spPr>
      </p:pic>
    </p:spTree>
    <p:extLst>
      <p:ext uri="{BB962C8B-B14F-4D97-AF65-F5344CB8AC3E}">
        <p14:creationId xmlns:p14="http://schemas.microsoft.com/office/powerpoint/2010/main" val="431576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Результат:</a:t>
            </a:r>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b="1" i="1" dirty="0" smtClean="0"/>
          </a:p>
          <a:p>
            <a:pPr marL="0" indent="0">
              <a:buNone/>
            </a:pPr>
            <a:endParaRPr lang="ru-RU" sz="1600" b="1" i="1" dirty="0"/>
          </a:p>
          <a:p>
            <a:pPr marL="0" indent="0">
              <a:buNone/>
            </a:pPr>
            <a:r>
              <a:rPr lang="ru-RU" sz="1600" b="1" i="1" dirty="0" smtClean="0"/>
              <a:t>Виклик </a:t>
            </a:r>
            <a:r>
              <a:rPr lang="ru-RU" sz="1600" b="1" i="1" dirty="0"/>
              <a:t>API для виведення списку мереж</a:t>
            </a:r>
          </a:p>
          <a:p>
            <a:pPr marL="0" indent="0">
              <a:buNone/>
            </a:pPr>
            <a:endParaRPr lang="ru-RU" sz="1600" dirty="0"/>
          </a:p>
          <a:p>
            <a:pPr marL="0" indent="0">
              <a:buNone/>
            </a:pPr>
            <a:r>
              <a:rPr lang="ru-RU" sz="1600" dirty="0"/>
              <a:t>У наступному прикладі </a:t>
            </a:r>
            <a:r>
              <a:rPr lang="ru-RU" sz="1600" b="1" dirty="0"/>
              <a:t>curl</a:t>
            </a:r>
            <a:r>
              <a:rPr lang="ru-RU" sz="1600" dirty="0"/>
              <a:t> продемонстровано, як скласти список мереж в організації.</a:t>
            </a:r>
          </a:p>
        </p:txBody>
      </p:sp>
      <p:pic>
        <p:nvPicPr>
          <p:cNvPr id="2" name="Picture 1"/>
          <p:cNvPicPr>
            <a:picLocks noChangeAspect="1"/>
          </p:cNvPicPr>
          <p:nvPr/>
        </p:nvPicPr>
        <p:blipFill>
          <a:blip r:embed="rId2"/>
          <a:stretch>
            <a:fillRect/>
          </a:stretch>
        </p:blipFill>
        <p:spPr>
          <a:xfrm>
            <a:off x="416836" y="597481"/>
            <a:ext cx="6324600" cy="1190625"/>
          </a:xfrm>
          <a:prstGeom prst="rect">
            <a:avLst/>
          </a:prstGeom>
        </p:spPr>
      </p:pic>
      <p:pic>
        <p:nvPicPr>
          <p:cNvPr id="5" name="Picture 4"/>
          <p:cNvPicPr>
            <a:picLocks noChangeAspect="1"/>
          </p:cNvPicPr>
          <p:nvPr/>
        </p:nvPicPr>
        <p:blipFill>
          <a:blip r:embed="rId3"/>
          <a:stretch>
            <a:fillRect/>
          </a:stretch>
        </p:blipFill>
        <p:spPr>
          <a:xfrm>
            <a:off x="416836" y="3831619"/>
            <a:ext cx="7315200" cy="742950"/>
          </a:xfrm>
          <a:prstGeom prst="rect">
            <a:avLst/>
          </a:prstGeom>
        </p:spPr>
      </p:pic>
    </p:spTree>
    <p:extLst>
      <p:ext uri="{BB962C8B-B14F-4D97-AF65-F5344CB8AC3E}">
        <p14:creationId xmlns:p14="http://schemas.microsoft.com/office/powerpoint/2010/main" val="261326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405726" y="0"/>
            <a:ext cx="4040593" cy="6346825"/>
          </a:xfrm>
          <a:prstGeom prst="rect">
            <a:avLst/>
          </a:prstGeom>
        </p:spPr>
      </p:pic>
      <p:pic>
        <p:nvPicPr>
          <p:cNvPr id="4" name="Picture 3"/>
          <p:cNvPicPr>
            <a:picLocks noChangeAspect="1"/>
          </p:cNvPicPr>
          <p:nvPr/>
        </p:nvPicPr>
        <p:blipFill>
          <a:blip r:embed="rId3"/>
          <a:stretch>
            <a:fillRect/>
          </a:stretch>
        </p:blipFill>
        <p:spPr>
          <a:xfrm>
            <a:off x="4821441" y="307678"/>
            <a:ext cx="3943350" cy="6477000"/>
          </a:xfrm>
          <a:prstGeom prst="rect">
            <a:avLst/>
          </a:prstGeom>
        </p:spPr>
      </p:pic>
    </p:spTree>
    <p:extLst>
      <p:ext uri="{BB962C8B-B14F-4D97-AF65-F5344CB8AC3E}">
        <p14:creationId xmlns:p14="http://schemas.microsoft.com/office/powerpoint/2010/main" val="259868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smtClean="0"/>
              <a:t>Система сповіщення через </a:t>
            </a:r>
            <a:r>
              <a:rPr lang="en-US" sz="1600" b="1" dirty="0" err="1"/>
              <a:t>Meraki</a:t>
            </a:r>
            <a:r>
              <a:rPr lang="en-US" sz="1600" b="1" dirty="0"/>
              <a:t> </a:t>
            </a:r>
            <a:r>
              <a:rPr lang="en-US" sz="1600" b="1" dirty="0" err="1"/>
              <a:t>webhook</a:t>
            </a:r>
            <a:endParaRPr lang="en-US" sz="1600" b="1" dirty="0"/>
          </a:p>
          <a:p>
            <a:pPr marL="0" indent="0">
              <a:buNone/>
            </a:pPr>
            <a:endParaRPr lang="en-US" sz="1600" dirty="0"/>
          </a:p>
          <a:p>
            <a:pPr marL="0" indent="0">
              <a:buNone/>
            </a:pPr>
            <a:r>
              <a:rPr lang="ru-RU" sz="1600" dirty="0"/>
              <a:t>Веб-перехоплювачі (</a:t>
            </a:r>
            <a:r>
              <a:rPr lang="en-US" sz="1600" dirty="0" err="1"/>
              <a:t>webhook</a:t>
            </a:r>
            <a:r>
              <a:rPr lang="en-US" sz="1600" dirty="0"/>
              <a:t>) </a:t>
            </a:r>
            <a:r>
              <a:rPr lang="ru-RU" sz="1600" dirty="0"/>
              <a:t>надають </a:t>
            </a:r>
            <a:r>
              <a:rPr lang="en-US" sz="1600" dirty="0"/>
              <a:t>POST-</a:t>
            </a:r>
            <a:r>
              <a:rPr lang="ru-RU" sz="1600" dirty="0"/>
              <a:t>запит на конкретну </a:t>
            </a:r>
            <a:r>
              <a:rPr lang="en-US" sz="1600" dirty="0"/>
              <a:t>URL-</a:t>
            </a:r>
            <a:r>
              <a:rPr lang="ru-RU" sz="1600" dirty="0"/>
              <a:t>адресу при дотриманні визначеного критерію. За допомогою </a:t>
            </a:r>
            <a:r>
              <a:rPr lang="en-US" sz="1600" dirty="0"/>
              <a:t>Meraki </a:t>
            </a:r>
            <a:r>
              <a:rPr lang="en-US" sz="1600" dirty="0" err="1"/>
              <a:t>webhook</a:t>
            </a:r>
            <a:r>
              <a:rPr lang="en-US" sz="1600" dirty="0"/>
              <a:t> </a:t>
            </a:r>
            <a:r>
              <a:rPr lang="ru-RU" sz="1600" dirty="0" smtClean="0"/>
              <a:t>можена </a:t>
            </a:r>
            <a:r>
              <a:rPr lang="ru-RU" sz="1600" dirty="0"/>
              <a:t>налаштувати системи, які підписуються на </a:t>
            </a:r>
            <a:r>
              <a:rPr lang="en-US" sz="1600" b="1" dirty="0"/>
              <a:t>Meraki Cloud alerts</a:t>
            </a:r>
            <a:r>
              <a:rPr lang="en-US" sz="1600" dirty="0"/>
              <a:t>. </a:t>
            </a:r>
            <a:r>
              <a:rPr lang="ru-RU" sz="1600" dirty="0" smtClean="0"/>
              <a:t>В налаштуваннях визначається, </a:t>
            </a:r>
            <a:r>
              <a:rPr lang="ru-RU" sz="1600" dirty="0"/>
              <a:t>які мережні попередження та події можуть автоматично запускати наступну дію.</a:t>
            </a:r>
          </a:p>
          <a:p>
            <a:pPr marL="0" indent="0">
              <a:buNone/>
            </a:pPr>
            <a:endParaRPr lang="ru-RU" sz="1600" dirty="0"/>
          </a:p>
          <a:p>
            <a:pPr marL="0" indent="0">
              <a:buNone/>
            </a:pPr>
            <a:endParaRPr lang="en-US" sz="1600" dirty="0"/>
          </a:p>
        </p:txBody>
      </p:sp>
      <p:pic>
        <p:nvPicPr>
          <p:cNvPr id="2" name="Picture 1"/>
          <p:cNvPicPr>
            <a:picLocks noChangeAspect="1"/>
          </p:cNvPicPr>
          <p:nvPr/>
        </p:nvPicPr>
        <p:blipFill>
          <a:blip r:embed="rId2"/>
          <a:stretch>
            <a:fillRect/>
          </a:stretch>
        </p:blipFill>
        <p:spPr>
          <a:xfrm>
            <a:off x="325925" y="2682594"/>
            <a:ext cx="7316078" cy="4046899"/>
          </a:xfrm>
          <a:prstGeom prst="rect">
            <a:avLst/>
          </a:prstGeom>
        </p:spPr>
      </p:pic>
      <p:sp>
        <p:nvSpPr>
          <p:cNvPr id="4" name="Rectangle 3"/>
          <p:cNvSpPr/>
          <p:nvPr/>
        </p:nvSpPr>
        <p:spPr>
          <a:xfrm>
            <a:off x="325925" y="2319547"/>
            <a:ext cx="4036170" cy="338554"/>
          </a:xfrm>
          <a:prstGeom prst="rect">
            <a:avLst/>
          </a:prstGeom>
        </p:spPr>
        <p:txBody>
          <a:bodyPr wrap="none">
            <a:spAutoFit/>
          </a:bodyPr>
          <a:lstStyle/>
          <a:p>
            <a:r>
              <a:rPr lang="en-US" sz="1600" b="1" dirty="0"/>
              <a:t>Meraki Dashboard → Network-wide → Alerts</a:t>
            </a:r>
            <a:endParaRPr lang="uk-UA" sz="1600" b="1" dirty="0"/>
          </a:p>
        </p:txBody>
      </p:sp>
    </p:spTree>
    <p:extLst>
      <p:ext uri="{BB962C8B-B14F-4D97-AF65-F5344CB8AC3E}">
        <p14:creationId xmlns:p14="http://schemas.microsoft.com/office/powerpoint/2010/main" val="422485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7049" y="134576"/>
            <a:ext cx="5875363" cy="3061297"/>
          </a:xfrm>
          <a:prstGeom prst="rect">
            <a:avLst/>
          </a:prstGeom>
        </p:spPr>
      </p:pic>
      <p:pic>
        <p:nvPicPr>
          <p:cNvPr id="5" name="Picture 4"/>
          <p:cNvPicPr>
            <a:picLocks noChangeAspect="1"/>
          </p:cNvPicPr>
          <p:nvPr/>
        </p:nvPicPr>
        <p:blipFill>
          <a:blip r:embed="rId3"/>
          <a:stretch>
            <a:fillRect/>
          </a:stretch>
        </p:blipFill>
        <p:spPr>
          <a:xfrm>
            <a:off x="147049" y="3333634"/>
            <a:ext cx="5837292" cy="3400919"/>
          </a:xfrm>
          <a:prstGeom prst="rect">
            <a:avLst/>
          </a:prstGeom>
        </p:spPr>
      </p:pic>
    </p:spTree>
    <p:extLst>
      <p:ext uri="{BB962C8B-B14F-4D97-AF65-F5344CB8AC3E}">
        <p14:creationId xmlns:p14="http://schemas.microsoft.com/office/powerpoint/2010/main" val="819088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1644" y="146789"/>
            <a:ext cx="5048250" cy="5162550"/>
          </a:xfrm>
          <a:prstGeom prst="rect">
            <a:avLst/>
          </a:prstGeom>
        </p:spPr>
      </p:pic>
      <p:sp>
        <p:nvSpPr>
          <p:cNvPr id="2" name="Rectangle 1"/>
          <p:cNvSpPr/>
          <p:nvPr/>
        </p:nvSpPr>
        <p:spPr>
          <a:xfrm>
            <a:off x="7703168" y="146789"/>
            <a:ext cx="1414170" cy="338554"/>
          </a:xfrm>
          <a:prstGeom prst="rect">
            <a:avLst/>
          </a:prstGeom>
        </p:spPr>
        <p:txBody>
          <a:bodyPr wrap="none">
            <a:spAutoFit/>
          </a:bodyPr>
          <a:lstStyle/>
          <a:p>
            <a:r>
              <a:rPr lang="en-US" sz="1600" i="1" dirty="0"/>
              <a:t>Liquid Headers</a:t>
            </a:r>
          </a:p>
        </p:txBody>
      </p:sp>
      <p:pic>
        <p:nvPicPr>
          <p:cNvPr id="5" name="Picture 4"/>
          <p:cNvPicPr>
            <a:picLocks noChangeAspect="1"/>
          </p:cNvPicPr>
          <p:nvPr/>
        </p:nvPicPr>
        <p:blipFill>
          <a:blip r:embed="rId3"/>
          <a:stretch>
            <a:fillRect/>
          </a:stretch>
        </p:blipFill>
        <p:spPr>
          <a:xfrm>
            <a:off x="5347654" y="468370"/>
            <a:ext cx="5634199" cy="2155297"/>
          </a:xfrm>
          <a:prstGeom prst="rect">
            <a:avLst/>
          </a:prstGeom>
        </p:spPr>
      </p:pic>
      <p:pic>
        <p:nvPicPr>
          <p:cNvPr id="6" name="Picture 5"/>
          <p:cNvPicPr>
            <a:picLocks noChangeAspect="1"/>
          </p:cNvPicPr>
          <p:nvPr/>
        </p:nvPicPr>
        <p:blipFill>
          <a:blip r:embed="rId4"/>
          <a:stretch>
            <a:fillRect/>
          </a:stretch>
        </p:blipFill>
        <p:spPr>
          <a:xfrm>
            <a:off x="5990450" y="2513937"/>
            <a:ext cx="3886881" cy="4261796"/>
          </a:xfrm>
          <a:prstGeom prst="rect">
            <a:avLst/>
          </a:prstGeom>
        </p:spPr>
      </p:pic>
    </p:spTree>
    <p:extLst>
      <p:ext uri="{BB962C8B-B14F-4D97-AF65-F5344CB8AC3E}">
        <p14:creationId xmlns:p14="http://schemas.microsoft.com/office/powerpoint/2010/main" val="345594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5616" y="173525"/>
            <a:ext cx="6126569" cy="4344154"/>
          </a:xfrm>
          <a:prstGeom prst="rect">
            <a:avLst/>
          </a:prstGeom>
        </p:spPr>
      </p:pic>
      <p:pic>
        <p:nvPicPr>
          <p:cNvPr id="5" name="Picture 4"/>
          <p:cNvPicPr>
            <a:picLocks noChangeAspect="1"/>
          </p:cNvPicPr>
          <p:nvPr/>
        </p:nvPicPr>
        <p:blipFill>
          <a:blip r:embed="rId3"/>
          <a:stretch>
            <a:fillRect/>
          </a:stretch>
        </p:blipFill>
        <p:spPr>
          <a:xfrm>
            <a:off x="6403666" y="173525"/>
            <a:ext cx="5869815" cy="2900379"/>
          </a:xfrm>
          <a:prstGeom prst="rect">
            <a:avLst/>
          </a:prstGeom>
        </p:spPr>
      </p:pic>
    </p:spTree>
    <p:extLst>
      <p:ext uri="{BB962C8B-B14F-4D97-AF65-F5344CB8AC3E}">
        <p14:creationId xmlns:p14="http://schemas.microsoft.com/office/powerpoint/2010/main" val="287701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en-US" sz="1600" b="1" dirty="0"/>
              <a:t>Cisco </a:t>
            </a:r>
            <a:r>
              <a:rPr lang="en-US" sz="1600" b="1" dirty="0" err="1"/>
              <a:t>Meraki</a:t>
            </a:r>
            <a:r>
              <a:rPr lang="en-US" sz="1600" b="1" dirty="0"/>
              <a:t> Location Scanning API</a:t>
            </a:r>
          </a:p>
          <a:p>
            <a:pPr marL="0" indent="0">
              <a:buNone/>
            </a:pPr>
            <a:r>
              <a:rPr lang="en-US" sz="1600" dirty="0" smtClean="0"/>
              <a:t>Meraki Cloud </a:t>
            </a:r>
            <a:r>
              <a:rPr lang="ru-RU" sz="1600" dirty="0"/>
              <a:t>використовує фізичне розташування точок доступу (за допомогою Карти та Плану поверху (</a:t>
            </a:r>
            <a:r>
              <a:rPr lang="en-US" sz="1600" dirty="0"/>
              <a:t>Map &amp; </a:t>
            </a:r>
            <a:r>
              <a:rPr lang="en-US" sz="1600" dirty="0" err="1"/>
              <a:t>Floorplan</a:t>
            </a:r>
            <a:r>
              <a:rPr lang="en-US" sz="1600" dirty="0"/>
              <a:t>) </a:t>
            </a:r>
            <a:r>
              <a:rPr lang="ru-RU" sz="1600" dirty="0"/>
              <a:t>на Панелі керування) для оцінювання місцезнаходження клієнта. Це слід вважати оцінкою найкращих зусиль, оскільки координати геолокації (широта, довгота) та точність даних про місцезнаходження </a:t>
            </a:r>
            <a:r>
              <a:rPr lang="en-US" sz="1600" dirty="0"/>
              <a:t>X, Y </a:t>
            </a:r>
            <a:r>
              <a:rPr lang="ru-RU" sz="1600" dirty="0"/>
              <a:t>можуть змінюватися залежно від ряду факторів. До них відносяться розміщення точок доступу, система формування середовища та орієнтація на клієнтський пристрій. Експерименти можуть допомогти підвищити точність результатів або визначити максимально допустиму невизначеність для точок даних.</a:t>
            </a:r>
          </a:p>
          <a:p>
            <a:pPr marL="0" indent="0">
              <a:buNone/>
            </a:pPr>
            <a:r>
              <a:rPr lang="ru-RU" sz="1600" b="1" dirty="0"/>
              <a:t>Аналітика місцезнаходження</a:t>
            </a:r>
          </a:p>
          <a:p>
            <a:pPr marL="0" indent="0">
              <a:buNone/>
            </a:pPr>
            <a:r>
              <a:rPr lang="en-US" sz="1600" dirty="0"/>
              <a:t>API </a:t>
            </a:r>
            <a:r>
              <a:rPr lang="ru-RU" sz="1600" dirty="0"/>
              <a:t>сканування місцезнаходження (</a:t>
            </a:r>
            <a:r>
              <a:rPr lang="en-US" sz="1600" dirty="0"/>
              <a:t>Location Scanning API) </a:t>
            </a:r>
            <a:r>
              <a:rPr lang="ru-RU" sz="1600" dirty="0"/>
              <a:t>може використовуватися роздрібними магазинами, які мають кілька розташувань на місцевості, для розгортання конференцій, під час яких інформація про розташування може бути корисною для учасників, або розгортання бізнесу, в якому є необхідність визначати тенденції у взаємодії користувачів. Про ввімкнення </a:t>
            </a:r>
            <a:r>
              <a:rPr lang="en-US" sz="1600" dirty="0"/>
              <a:t>API </a:t>
            </a:r>
            <a:r>
              <a:rPr lang="ru-RU" sz="1600" dirty="0"/>
              <a:t>для виявлення пристрою в режимі реального часу ви можете прочитати в документації для розробників.</a:t>
            </a:r>
          </a:p>
          <a:p>
            <a:pPr marL="0" indent="0">
              <a:buNone/>
            </a:pPr>
            <a:r>
              <a:rPr lang="en-US" sz="1600" b="1" dirty="0"/>
              <a:t>Bluetooth Scanning API</a:t>
            </a:r>
            <a:endParaRPr lang="ru-RU" sz="1600" b="1" dirty="0"/>
          </a:p>
          <a:p>
            <a:pPr marL="0" indent="0">
              <a:buNone/>
            </a:pPr>
            <a:r>
              <a:rPr lang="ru-RU" sz="1600" dirty="0"/>
              <a:t>Прикладами пристроїв </a:t>
            </a:r>
            <a:r>
              <a:rPr lang="en-US" sz="1600" dirty="0"/>
              <a:t>Bluetooth </a:t>
            </a:r>
            <a:r>
              <a:rPr lang="ru-RU" sz="1600" dirty="0"/>
              <a:t>з низьким енергоспоживанням (</a:t>
            </a:r>
            <a:r>
              <a:rPr lang="en-US" sz="1600" dirty="0"/>
              <a:t>Bluetooth Low Energy - BLE) </a:t>
            </a:r>
            <a:r>
              <a:rPr lang="ru-RU" sz="1600" dirty="0"/>
              <a:t>є бездротові навушники, бездротові клавіатури та миші, контролери відеоігор, маячки, що працюють від акумулятора, апаратні пристрої </a:t>
            </a:r>
            <a:r>
              <a:rPr lang="en-US" sz="1600" dirty="0"/>
              <a:t>Apple </a:t>
            </a:r>
            <a:r>
              <a:rPr lang="en-US" sz="1600" dirty="0" err="1"/>
              <a:t>iBeacon</a:t>
            </a:r>
            <a:r>
              <a:rPr lang="en-US" sz="1600" dirty="0"/>
              <a:t>, </a:t>
            </a:r>
            <a:r>
              <a:rPr lang="ru-RU" sz="1600" dirty="0"/>
              <a:t>фітнес-монітори та віддалені датчики. Точки доступу (</a:t>
            </a:r>
            <a:r>
              <a:rPr lang="en-US" sz="1600" dirty="0"/>
              <a:t>Access Points - AP) </a:t>
            </a:r>
            <a:r>
              <a:rPr lang="en-US" sz="1600" dirty="0" err="1"/>
              <a:t>Meraki</a:t>
            </a:r>
            <a:r>
              <a:rPr lang="en-US" sz="1600" dirty="0"/>
              <a:t> </a:t>
            </a:r>
            <a:r>
              <a:rPr lang="ru-RU" sz="1600" dirty="0"/>
              <a:t>можуть виявляти та визначати місцезнаходження даних пристроїв у випадку, коли вони розташовані поблизу. Ці дані про місцезнаходження можна інтегрувати зі сторонніми застосунками.</a:t>
            </a:r>
          </a:p>
          <a:p>
            <a:pPr marL="0" indent="0">
              <a:buNone/>
            </a:pPr>
            <a:r>
              <a:rPr lang="ru-RU" sz="1600" dirty="0"/>
              <a:t>Для того, щоб увімкнути визначення місцезнаходження пристрою, необхідно увімкнути радіомодуль сканування </a:t>
            </a:r>
            <a:r>
              <a:rPr lang="en-US" sz="1600" dirty="0"/>
              <a:t>BLE </a:t>
            </a:r>
            <a:r>
              <a:rPr lang="ru-RU" sz="1600" dirty="0"/>
              <a:t>на точках доступу. Сканування </a:t>
            </a:r>
            <a:r>
              <a:rPr lang="en-US" sz="1600" dirty="0"/>
              <a:t>BLE </a:t>
            </a:r>
            <a:r>
              <a:rPr lang="ru-RU" sz="1600" dirty="0"/>
              <a:t>вмикається наступним чином </a:t>
            </a:r>
            <a:r>
              <a:rPr lang="ru-RU" sz="1600" b="1" dirty="0"/>
              <a:t>Бездротова мережа › Налаштування </a:t>
            </a:r>
            <a:r>
              <a:rPr lang="en-US" sz="1600" b="1" dirty="0"/>
              <a:t>Bluetooth › </a:t>
            </a:r>
            <a:r>
              <a:rPr lang="ru-RU" sz="1600" b="1" dirty="0"/>
              <a:t>Сканування</a:t>
            </a:r>
            <a:r>
              <a:rPr lang="ru-RU" sz="1600" dirty="0"/>
              <a:t>.</a:t>
            </a:r>
          </a:p>
          <a:p>
            <a:pPr marL="0" indent="0">
              <a:buNone/>
            </a:pPr>
            <a:endParaRPr lang="ru-RU" sz="1600" dirty="0"/>
          </a:p>
        </p:txBody>
      </p:sp>
    </p:spTree>
    <p:extLst>
      <p:ext uri="{BB962C8B-B14F-4D97-AF65-F5344CB8AC3E}">
        <p14:creationId xmlns:p14="http://schemas.microsoft.com/office/powerpoint/2010/main" val="879581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456" y="168842"/>
            <a:ext cx="5390586" cy="37648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637" y="285150"/>
            <a:ext cx="5578811" cy="1525543"/>
          </a:xfrm>
          <a:prstGeom prst="rect">
            <a:avLst/>
          </a:prstGeom>
        </p:spPr>
      </p:pic>
      <p:pic>
        <p:nvPicPr>
          <p:cNvPr id="7" name="Picture 6"/>
          <p:cNvPicPr>
            <a:picLocks noChangeAspect="1"/>
          </p:cNvPicPr>
          <p:nvPr/>
        </p:nvPicPr>
        <p:blipFill>
          <a:blip r:embed="rId4"/>
          <a:stretch>
            <a:fillRect/>
          </a:stretch>
        </p:blipFill>
        <p:spPr>
          <a:xfrm>
            <a:off x="6095637" y="2429130"/>
            <a:ext cx="5963216" cy="4428870"/>
          </a:xfrm>
          <a:prstGeom prst="rect">
            <a:avLst/>
          </a:prstGeom>
        </p:spPr>
      </p:pic>
    </p:spTree>
    <p:extLst>
      <p:ext uri="{BB962C8B-B14F-4D97-AF65-F5344CB8AC3E}">
        <p14:creationId xmlns:p14="http://schemas.microsoft.com/office/powerpoint/2010/main" val="259784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en-US" sz="1600" b="1" dirty="0"/>
              <a:t>Cisco </a:t>
            </a:r>
            <a:r>
              <a:rPr lang="en-US" sz="1600" b="1" dirty="0" err="1"/>
              <a:t>Meraki</a:t>
            </a:r>
            <a:endParaRPr lang="en-US" sz="1600" b="1" dirty="0"/>
          </a:p>
          <a:p>
            <a:pPr marL="0" indent="0">
              <a:buNone/>
            </a:pPr>
            <a:r>
              <a:rPr lang="en-US" sz="1600" dirty="0"/>
              <a:t>Cisco </a:t>
            </a:r>
            <a:r>
              <a:rPr lang="en-US" sz="1600" dirty="0" err="1"/>
              <a:t>Meraki</a:t>
            </a:r>
            <a:r>
              <a:rPr lang="en-US" sz="1600" dirty="0"/>
              <a:t> — </a:t>
            </a:r>
            <a:r>
              <a:rPr lang="ru-RU" sz="1600" dirty="0"/>
              <a:t>це набір мережних рішень з хмарним керуванням, які забезпечують єдине джерело керування інфраструктурою, розташуванням і пристроями.</a:t>
            </a:r>
          </a:p>
          <a:p>
            <a:pPr marL="0" indent="0">
              <a:buNone/>
            </a:pPr>
            <a:r>
              <a:rPr lang="ru-RU" sz="1600" dirty="0"/>
              <a:t>Компоненти включають наступне:</a:t>
            </a:r>
          </a:p>
          <a:p>
            <a:r>
              <a:rPr lang="ru-RU" sz="1600" dirty="0"/>
              <a:t>Інтеграційні </a:t>
            </a:r>
            <a:r>
              <a:rPr lang="en-US" sz="1600" dirty="0"/>
              <a:t>API</a:t>
            </a:r>
          </a:p>
          <a:p>
            <a:r>
              <a:rPr lang="ru-RU" sz="1600" dirty="0" smtClean="0"/>
              <a:t>Мережеве обладнання, </a:t>
            </a:r>
            <a:r>
              <a:rPr lang="ru-RU" sz="1600" dirty="0"/>
              <a:t>кероване хмарою</a:t>
            </a:r>
          </a:p>
          <a:p>
            <a:r>
              <a:rPr lang="ru-RU" sz="1600" dirty="0"/>
              <a:t>Бездротовий зв'язок, комутація, безпека, </a:t>
            </a:r>
            <a:r>
              <a:rPr lang="en-US" sz="1600" dirty="0"/>
              <a:t>SD-WAN, </a:t>
            </a:r>
            <a:r>
              <a:rPr lang="ru-RU" sz="1600" dirty="0"/>
              <a:t>Керування мобільними пристроями (</a:t>
            </a:r>
            <a:r>
              <a:rPr lang="en-US" sz="1600" dirty="0"/>
              <a:t>Mobile Device Management - MDM) </a:t>
            </a:r>
            <a:r>
              <a:rPr lang="ru-RU" sz="1600" dirty="0"/>
              <a:t>і смарт-камери</a:t>
            </a:r>
          </a:p>
          <a:p>
            <a:r>
              <a:rPr lang="ru-RU" sz="1600" dirty="0"/>
              <a:t>Інтегровані апаратні, програмні та хмарні сервіси</a:t>
            </a:r>
            <a:endParaRPr lang="ru-RU" sz="1600" dirty="0">
              <a:effectLst/>
            </a:endParaRPr>
          </a:p>
        </p:txBody>
      </p:sp>
      <p:pic>
        <p:nvPicPr>
          <p:cNvPr id="2" name="Picture 1"/>
          <p:cNvPicPr>
            <a:picLocks noChangeAspect="1"/>
          </p:cNvPicPr>
          <p:nvPr/>
        </p:nvPicPr>
        <p:blipFill>
          <a:blip r:embed="rId2"/>
          <a:stretch>
            <a:fillRect/>
          </a:stretch>
        </p:blipFill>
        <p:spPr>
          <a:xfrm>
            <a:off x="582175" y="3541932"/>
            <a:ext cx="4571482" cy="3316068"/>
          </a:xfrm>
          <a:prstGeom prst="rect">
            <a:avLst/>
          </a:prstGeom>
        </p:spPr>
      </p:pic>
      <p:sp>
        <p:nvSpPr>
          <p:cNvPr id="4" name="Rectangle 3"/>
          <p:cNvSpPr/>
          <p:nvPr/>
        </p:nvSpPr>
        <p:spPr>
          <a:xfrm>
            <a:off x="1437204" y="3178695"/>
            <a:ext cx="2861424" cy="369332"/>
          </a:xfrm>
          <a:prstGeom prst="rect">
            <a:avLst/>
          </a:prstGeom>
        </p:spPr>
        <p:txBody>
          <a:bodyPr wrap="none">
            <a:spAutoFit/>
          </a:bodyPr>
          <a:lstStyle/>
          <a:p>
            <a:r>
              <a:rPr lang="ru-RU" b="1" dirty="0"/>
              <a:t>Хмарна платформа </a:t>
            </a:r>
            <a:r>
              <a:rPr lang="en-US" b="1" dirty="0" err="1"/>
              <a:t>Meraki</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033" y="4818472"/>
            <a:ext cx="6780768" cy="2039528"/>
          </a:xfrm>
          <a:prstGeom prst="rect">
            <a:avLst/>
          </a:prstGeom>
        </p:spPr>
      </p:pic>
      <p:pic>
        <p:nvPicPr>
          <p:cNvPr id="7" name="Picture 6"/>
          <p:cNvPicPr>
            <a:picLocks noChangeAspect="1"/>
          </p:cNvPicPr>
          <p:nvPr/>
        </p:nvPicPr>
        <p:blipFill>
          <a:blip r:embed="rId4"/>
          <a:stretch>
            <a:fillRect/>
          </a:stretch>
        </p:blipFill>
        <p:spPr>
          <a:xfrm>
            <a:off x="6953062" y="3178695"/>
            <a:ext cx="3768512" cy="1918672"/>
          </a:xfrm>
          <a:prstGeom prst="rect">
            <a:avLst/>
          </a:prstGeom>
        </p:spPr>
      </p:pic>
    </p:spTree>
    <p:extLst>
      <p:ext uri="{BB962C8B-B14F-4D97-AF65-F5344CB8AC3E}">
        <p14:creationId xmlns:p14="http://schemas.microsoft.com/office/powerpoint/2010/main" val="888210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Місцезнаходження та конфіденційність</a:t>
            </a:r>
          </a:p>
          <a:p>
            <a:pPr marL="0" indent="0">
              <a:buNone/>
            </a:pPr>
            <a:r>
              <a:rPr lang="ru-RU" sz="1600" dirty="0"/>
              <a:t>Для підтримки конфіденційності даних про місцезнаходження з точними </a:t>
            </a:r>
            <a:r>
              <a:rPr lang="en-US" sz="1600" dirty="0"/>
              <a:t>MAC-</a:t>
            </a:r>
            <a:r>
              <a:rPr lang="ru-RU" sz="1600" dirty="0"/>
              <a:t>адресами, що є частиною цих даних, </a:t>
            </a:r>
            <a:r>
              <a:rPr lang="en-US" sz="1600" dirty="0" err="1"/>
              <a:t>Meraki</a:t>
            </a:r>
            <a:r>
              <a:rPr lang="en-US" sz="1600" dirty="0"/>
              <a:t> </a:t>
            </a:r>
            <a:r>
              <a:rPr lang="ru-RU" sz="1600" dirty="0"/>
              <a:t>зберігає тільки хешовану версію </a:t>
            </a:r>
            <a:r>
              <a:rPr lang="en-US" sz="1600" dirty="0"/>
              <a:t>MAC-</a:t>
            </a:r>
            <a:r>
              <a:rPr lang="ru-RU" sz="1600" dirty="0"/>
              <a:t>адреси. Він реалізований таким чином, що жодний алгоритм не може відновити вихідну </a:t>
            </a:r>
            <a:r>
              <a:rPr lang="en-US" sz="1600" dirty="0"/>
              <a:t>MAC-</a:t>
            </a:r>
            <a:r>
              <a:rPr lang="ru-RU" sz="1600" dirty="0"/>
              <a:t>адресу клієнта.</a:t>
            </a:r>
          </a:p>
          <a:p>
            <a:pPr marL="0" indent="0">
              <a:buNone/>
            </a:pPr>
            <a:r>
              <a:rPr lang="ru-RU" sz="1600" dirty="0"/>
              <a:t>Ви можете прочитати подробиці щодо захисту особистості під час використання </a:t>
            </a:r>
            <a:r>
              <a:rPr lang="en-US" sz="1600" dirty="0" err="1"/>
              <a:t>Meraki</a:t>
            </a:r>
            <a:r>
              <a:rPr lang="en-US" sz="1600" dirty="0"/>
              <a:t> </a:t>
            </a:r>
            <a:r>
              <a:rPr lang="ru-RU" sz="1600" dirty="0"/>
              <a:t>та механізмів прийняття та відмови (</a:t>
            </a:r>
            <a:r>
              <a:rPr lang="en-US" sz="1600" dirty="0"/>
              <a:t>opt-in/opt-out) </a:t>
            </a:r>
            <a:r>
              <a:rPr lang="ru-RU" sz="1600" dirty="0"/>
              <a:t>в документації «</a:t>
            </a:r>
            <a:r>
              <a:rPr lang="en-US" sz="1600" dirty="0" err="1"/>
              <a:t>Meraki</a:t>
            </a:r>
            <a:r>
              <a:rPr lang="en-US" sz="1600" dirty="0"/>
              <a:t> Location and Privacy». </a:t>
            </a:r>
          </a:p>
          <a:p>
            <a:pPr marL="0" indent="0">
              <a:buNone/>
            </a:pPr>
            <a:endParaRPr lang="en-US" sz="1600" dirty="0"/>
          </a:p>
          <a:p>
            <a:pPr marL="0" indent="0">
              <a:buNone/>
            </a:pPr>
            <a:r>
              <a:rPr lang="en-US" sz="1600" dirty="0" err="1"/>
              <a:t>Meraki</a:t>
            </a:r>
            <a:r>
              <a:rPr lang="en-US" sz="1600" dirty="0"/>
              <a:t> Smart Cameras </a:t>
            </a:r>
            <a:r>
              <a:rPr lang="ru-RU" sz="1600" dirty="0"/>
              <a:t>можуть виконувати виявлення, класифікацію та відстеження об’єктів безпосередньо на периферії мережі, розміщуючи обчислювальні потреби в кінцевій точці.</a:t>
            </a:r>
          </a:p>
          <a:p>
            <a:pPr marL="0" indent="0">
              <a:buNone/>
            </a:pPr>
            <a:r>
              <a:rPr lang="ru-RU" sz="1600" dirty="0"/>
              <a:t>За допомогою кінцевих точок </a:t>
            </a:r>
            <a:r>
              <a:rPr lang="en-US" sz="1600" dirty="0"/>
              <a:t>REST </a:t>
            </a:r>
            <a:r>
              <a:rPr lang="ru-RU" sz="1600" dirty="0"/>
              <a:t>і </a:t>
            </a:r>
            <a:r>
              <a:rPr lang="en-US" sz="1600" dirty="0"/>
              <a:t>MQTT API </a:t>
            </a:r>
            <a:r>
              <a:rPr lang="ru-RU" sz="1600" dirty="0"/>
              <a:t>застосунки можуть запитувати або підписуватися на давно створені дані, поточні або дані в режимі реального часу, створені камерою, щоб використовувати камеру не тільки задля безпеки. Коли ви отримуєте доступ до кінцевих точок </a:t>
            </a:r>
            <a:r>
              <a:rPr lang="en-US" sz="1600" dirty="0"/>
              <a:t>API </a:t>
            </a:r>
            <a:r>
              <a:rPr lang="ru-RU" sz="1600" dirty="0"/>
              <a:t>в </a:t>
            </a:r>
            <a:r>
              <a:rPr lang="en-US" sz="1600" dirty="0"/>
              <a:t>MV Sense, </a:t>
            </a:r>
            <a:r>
              <a:rPr lang="ru-RU" sz="1600" dirty="0"/>
              <a:t>ви отримуєте доступ до даних машинного навчання/комп'ютерного «зору» для використання в застосунках.</a:t>
            </a:r>
          </a:p>
          <a:p>
            <a:pPr marL="0" indent="0">
              <a:buNone/>
            </a:pPr>
            <a:r>
              <a:rPr lang="ru-RU" sz="1600" b="1" dirty="0"/>
              <a:t>Категорії </a:t>
            </a:r>
            <a:r>
              <a:rPr lang="en-US" sz="1600" b="1" dirty="0"/>
              <a:t>Camera API</a:t>
            </a:r>
            <a:endParaRPr lang="ru-RU" sz="1600" b="1" dirty="0"/>
          </a:p>
          <a:p>
            <a:pPr marL="0" indent="0">
              <a:buNone/>
            </a:pPr>
            <a:r>
              <a:rPr lang="ru-RU" sz="1600" dirty="0"/>
              <a:t>Доступні для використання наступні </a:t>
            </a:r>
            <a:r>
              <a:rPr lang="en-US" sz="1600" dirty="0"/>
              <a:t>API </a:t>
            </a:r>
            <a:r>
              <a:rPr lang="ru-RU" sz="1600" dirty="0"/>
              <a:t>для камери (</a:t>
            </a:r>
            <a:r>
              <a:rPr lang="en-US" sz="1600" dirty="0"/>
              <a:t>Camera API) :</a:t>
            </a:r>
          </a:p>
          <a:p>
            <a:pPr marL="0" indent="0">
              <a:buNone/>
            </a:pPr>
            <a:r>
              <a:rPr lang="en-US" sz="1600" b="1" dirty="0"/>
              <a:t>MV Sense -</a:t>
            </a:r>
            <a:r>
              <a:rPr lang="en-US" sz="1600" dirty="0"/>
              <a:t> </a:t>
            </a:r>
            <a:r>
              <a:rPr lang="ru-RU" sz="1600" dirty="0"/>
              <a:t>сюди входять кінцеві точки </a:t>
            </a:r>
            <a:r>
              <a:rPr lang="en-US" sz="1600" dirty="0"/>
              <a:t>REST </a:t>
            </a:r>
            <a:r>
              <a:rPr lang="ru-RU" sz="1600" dirty="0"/>
              <a:t>та </a:t>
            </a:r>
            <a:r>
              <a:rPr lang="en-US" sz="1600" dirty="0"/>
              <a:t>MQTT API, </a:t>
            </a:r>
            <a:r>
              <a:rPr lang="ru-RU" sz="1600" dirty="0"/>
              <a:t>які надають дані про виявлення людей, зафіксовані раніше та в реальному часі, а також показники освітлення. Розгляньте документацію </a:t>
            </a:r>
            <a:r>
              <a:rPr lang="en-US" sz="1600" dirty="0"/>
              <a:t>MV Sense API</a:t>
            </a:r>
          </a:p>
          <a:p>
            <a:pPr marL="0" indent="0">
              <a:buNone/>
            </a:pPr>
            <a:r>
              <a:rPr lang="en-US" sz="1600" b="1" dirty="0"/>
              <a:t>Live Link API -</a:t>
            </a:r>
            <a:r>
              <a:rPr lang="en-US" sz="1600" dirty="0"/>
              <a:t> REST API, </a:t>
            </a:r>
            <a:r>
              <a:rPr lang="ru-RU" sz="1600" dirty="0"/>
              <a:t>який повертає посилання на Панель керування для вказаної камери. Якщо посилання містить часову позначку, то камера надає дані за цей час. Зверніться до документації «</a:t>
            </a:r>
            <a:r>
              <a:rPr lang="en-US" sz="1600" dirty="0"/>
              <a:t>Network Camera Video Link API»</a:t>
            </a:r>
          </a:p>
          <a:p>
            <a:pPr marL="0" indent="0">
              <a:buNone/>
            </a:pPr>
            <a:r>
              <a:rPr lang="en-US" sz="1600" b="1" dirty="0"/>
              <a:t>Snapshot API -</a:t>
            </a:r>
            <a:r>
              <a:rPr lang="en-US" sz="1600" dirty="0"/>
              <a:t> REST API, </a:t>
            </a:r>
            <a:r>
              <a:rPr lang="ru-RU" sz="1600" dirty="0"/>
              <a:t>який створює знімок поля зору вказаної камери у певний момент часу і повертає посилання на це зображення. Зверніться до документації «</a:t>
            </a:r>
            <a:r>
              <a:rPr lang="en-US" sz="1600" dirty="0"/>
              <a:t>Generate Network Camera Snapshot API»</a:t>
            </a:r>
          </a:p>
          <a:p>
            <a:pPr marL="0" indent="0">
              <a:buNone/>
            </a:pPr>
            <a:endParaRPr lang="ru-RU" sz="1600" dirty="0"/>
          </a:p>
        </p:txBody>
      </p:sp>
    </p:spTree>
    <p:extLst>
      <p:ext uri="{BB962C8B-B14F-4D97-AF65-F5344CB8AC3E}">
        <p14:creationId xmlns:p14="http://schemas.microsoft.com/office/powerpoint/2010/main" val="1517905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866075" cy="6500388"/>
          </a:xfrm>
        </p:spPr>
        <p:txBody>
          <a:bodyPr>
            <a:normAutofit/>
          </a:bodyPr>
          <a:lstStyle/>
          <a:p>
            <a:pPr marL="0" indent="0">
              <a:buNone/>
            </a:pPr>
            <a:r>
              <a:rPr lang="ru-RU" sz="1600" b="1" dirty="0"/>
              <a:t>Порівняння </a:t>
            </a:r>
            <a:r>
              <a:rPr lang="en-US" sz="1600" b="1" dirty="0"/>
              <a:t>REST </a:t>
            </a:r>
            <a:r>
              <a:rPr lang="ru-RU" sz="1600" b="1" dirty="0"/>
              <a:t>та </a:t>
            </a:r>
            <a:r>
              <a:rPr lang="en-US" sz="1600" b="1" dirty="0"/>
              <a:t>MQTT API</a:t>
            </a:r>
            <a:endParaRPr lang="ru-RU" sz="1600" b="1" dirty="0"/>
          </a:p>
          <a:p>
            <a:pPr marL="0" indent="0">
              <a:buNone/>
            </a:pPr>
            <a:r>
              <a:rPr lang="ru-RU" sz="1600" dirty="0"/>
              <a:t>В колекції кінцевих точок </a:t>
            </a:r>
            <a:r>
              <a:rPr lang="en-US" sz="1600" dirty="0"/>
              <a:t>API MV Sense </a:t>
            </a:r>
            <a:r>
              <a:rPr lang="ru-RU" sz="1600" dirty="0"/>
              <a:t>є доступними два різних типи кінцевих точок </a:t>
            </a:r>
            <a:r>
              <a:rPr lang="en-US" sz="1600" dirty="0"/>
              <a:t>API: </a:t>
            </a:r>
            <a:r>
              <a:rPr lang="ru-RU" sz="1600" dirty="0"/>
              <a:t>на основі </a:t>
            </a:r>
            <a:r>
              <a:rPr lang="en-US" sz="1600" dirty="0"/>
              <a:t>REST </a:t>
            </a:r>
            <a:r>
              <a:rPr lang="ru-RU" sz="1600" dirty="0"/>
              <a:t>або </a:t>
            </a:r>
            <a:r>
              <a:rPr lang="en-US" sz="1600" dirty="0"/>
              <a:t>MQTT.</a:t>
            </a:r>
          </a:p>
          <a:p>
            <a:pPr marL="0" indent="0">
              <a:buNone/>
            </a:pPr>
            <a:r>
              <a:rPr lang="ru-RU" sz="1600" dirty="0" smtClean="0"/>
              <a:t>За </a:t>
            </a:r>
            <a:r>
              <a:rPr lang="ru-RU" sz="1600" dirty="0"/>
              <a:t>допомогою </a:t>
            </a:r>
            <a:r>
              <a:rPr lang="en-US" sz="1600" dirty="0"/>
              <a:t>API REST MV Sense </a:t>
            </a:r>
            <a:r>
              <a:rPr lang="ru-RU" sz="1600" dirty="0"/>
              <a:t>можна отримувати з камери дані про виявлення людей, записані раніше та майже в режимі реального часу. </a:t>
            </a:r>
            <a:br>
              <a:rPr lang="ru-RU" sz="1600" dirty="0"/>
            </a:br>
            <a:r>
              <a:rPr lang="ru-RU" sz="1600" dirty="0"/>
              <a:t/>
            </a:r>
            <a:br>
              <a:rPr lang="ru-RU" sz="1600" dirty="0"/>
            </a:br>
            <a:r>
              <a:rPr lang="ru-RU" sz="1600" b="1" dirty="0"/>
              <a:t>Протоколи на основі </a:t>
            </a:r>
            <a:r>
              <a:rPr lang="en-US" sz="1600" b="1" dirty="0"/>
              <a:t>MQTT</a:t>
            </a:r>
            <a:r>
              <a:rPr lang="en-US" sz="1600" dirty="0"/>
              <a:t> </a:t>
            </a:r>
            <a:r>
              <a:rPr lang="ru-RU" sz="1600" dirty="0"/>
              <a:t>використовують підключення публікації-підписки між клієнтом і сервером. У випадку з </a:t>
            </a:r>
            <a:r>
              <a:rPr lang="en-US" sz="1600" dirty="0"/>
              <a:t>MV Sense, </a:t>
            </a:r>
            <a:r>
              <a:rPr lang="ru-RU" sz="1600" dirty="0"/>
              <a:t>сервер постійно надсилає повідомлення на інтелектуальні камери </a:t>
            </a:r>
            <a:r>
              <a:rPr lang="en-US" sz="1600" dirty="0"/>
              <a:t>MV, </a:t>
            </a:r>
            <a:r>
              <a:rPr lang="ru-RU" sz="1600" dirty="0"/>
              <a:t>тому пристрій може миттєво реагувати. Використання </a:t>
            </a:r>
            <a:r>
              <a:rPr lang="en-US" sz="1600" dirty="0"/>
              <a:t>MV Sense MQTT API </a:t>
            </a:r>
            <a:r>
              <a:rPr lang="ru-RU" sz="1600" dirty="0"/>
              <a:t>дозволяє в реальному часі подавати інформацію про виявлення людей та їх місцезнаходження. Також можна отримати показники рівня світла. </a:t>
            </a:r>
            <a:br>
              <a:rPr lang="ru-RU" sz="1600" dirty="0"/>
            </a:br>
            <a:r>
              <a:rPr lang="ru-RU" sz="1600" dirty="0"/>
              <a:t/>
            </a:r>
            <a:br>
              <a:rPr lang="ru-RU" sz="1600" dirty="0"/>
            </a:br>
            <a:r>
              <a:rPr lang="uk-UA" sz="1600" dirty="0" smtClean="0"/>
              <a:t>П</a:t>
            </a:r>
            <a:r>
              <a:rPr lang="ru-RU" sz="1600" dirty="0" smtClean="0"/>
              <a:t>риклади використання </a:t>
            </a:r>
            <a:r>
              <a:rPr lang="en-US" sz="1600" dirty="0"/>
              <a:t>API </a:t>
            </a:r>
            <a:r>
              <a:rPr lang="ru-RU" sz="1600" dirty="0"/>
              <a:t>камери:</a:t>
            </a:r>
          </a:p>
          <a:p>
            <a:r>
              <a:rPr lang="ru-RU" sz="1600" dirty="0"/>
              <a:t>Виявлення одного або кількох людей поблизу небезпечної машини і увімкнення найближчого попереджувального сигналу тривоги.</a:t>
            </a:r>
          </a:p>
          <a:p>
            <a:r>
              <a:rPr lang="ru-RU" sz="1600" dirty="0"/>
              <a:t>Виявлення кількох людей, які стоять в одному місці протягом тривалого періоду часу та визначення часу очікування клієнтів.</a:t>
            </a:r>
          </a:p>
          <a:p>
            <a:r>
              <a:rPr lang="ru-RU" sz="1600" dirty="0"/>
              <a:t>Забезпечення кращої освітленості робочого місця, інтегруючи показники освітлення </a:t>
            </a:r>
            <a:r>
              <a:rPr lang="en-US" sz="1600" dirty="0"/>
              <a:t>MV </a:t>
            </a:r>
            <a:r>
              <a:rPr lang="ru-RU" sz="1600" dirty="0"/>
              <a:t>в інтелектуальне освітлення робочого місця.</a:t>
            </a:r>
          </a:p>
          <a:p>
            <a:pPr marL="0" indent="0">
              <a:buNone/>
            </a:pPr>
            <a:endParaRPr lang="ru-RU" sz="1600" dirty="0"/>
          </a:p>
          <a:p>
            <a:pPr marL="0" indent="0">
              <a:buNone/>
            </a:pPr>
            <a:endParaRPr lang="ru-RU" sz="1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925" y="4608214"/>
            <a:ext cx="6084806" cy="2249786"/>
          </a:xfrm>
          <a:prstGeom prst="rect">
            <a:avLst/>
          </a:prstGeom>
        </p:spPr>
      </p:pic>
      <p:pic>
        <p:nvPicPr>
          <p:cNvPr id="4" name="Picture 3"/>
          <p:cNvPicPr>
            <a:picLocks noChangeAspect="1"/>
          </p:cNvPicPr>
          <p:nvPr/>
        </p:nvPicPr>
        <p:blipFill>
          <a:blip r:embed="rId3"/>
          <a:stretch>
            <a:fillRect/>
          </a:stretch>
        </p:blipFill>
        <p:spPr>
          <a:xfrm>
            <a:off x="6536602" y="4367556"/>
            <a:ext cx="4309450" cy="2404436"/>
          </a:xfrm>
          <a:prstGeom prst="rect">
            <a:avLst/>
          </a:prstGeom>
        </p:spPr>
      </p:pic>
    </p:spTree>
    <p:extLst>
      <p:ext uri="{BB962C8B-B14F-4D97-AF65-F5344CB8AC3E}">
        <p14:creationId xmlns:p14="http://schemas.microsoft.com/office/powerpoint/2010/main" val="4093697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778558" cy="6586396"/>
          </a:xfrm>
        </p:spPr>
        <p:txBody>
          <a:bodyPr>
            <a:normAutofit lnSpcReduction="10000"/>
          </a:bodyPr>
          <a:lstStyle/>
          <a:p>
            <a:pPr marL="0" indent="0" algn="ctr">
              <a:buNone/>
            </a:pPr>
            <a:r>
              <a:rPr lang="ru-RU" sz="1600" b="1" dirty="0"/>
              <a:t>Платформа </a:t>
            </a:r>
            <a:r>
              <a:rPr lang="en-US" sz="1600" b="1" dirty="0"/>
              <a:t>Cisco NX-OS</a:t>
            </a:r>
          </a:p>
          <a:p>
            <a:pPr marL="0" indent="0">
              <a:buNone/>
            </a:pPr>
            <a:r>
              <a:rPr lang="ru-RU" sz="1600" dirty="0"/>
              <a:t>Операційна система </a:t>
            </a:r>
            <a:r>
              <a:rPr lang="en-US" sz="1600" dirty="0"/>
              <a:t>Nexus (Nexus Operation System - NX-OS) - </a:t>
            </a:r>
            <a:r>
              <a:rPr lang="ru-RU" sz="1600" dirty="0"/>
              <a:t>операційна система центру оброблення даних для комутатора </a:t>
            </a:r>
            <a:r>
              <a:rPr lang="en-US" sz="1600" dirty="0"/>
              <a:t>Nexus.</a:t>
            </a:r>
          </a:p>
          <a:p>
            <a:pPr marL="0" indent="0">
              <a:buNone/>
            </a:pPr>
            <a:r>
              <a:rPr lang="ru-RU" sz="1600" b="1" dirty="0"/>
              <a:t>Переваги та призначення</a:t>
            </a:r>
          </a:p>
          <a:p>
            <a:pPr marL="0" indent="0">
              <a:buNone/>
            </a:pPr>
            <a:r>
              <a:rPr lang="ru-RU" sz="1600" dirty="0"/>
              <a:t>Завдяки комутаторам </a:t>
            </a:r>
            <a:r>
              <a:rPr lang="en-US" sz="1600" dirty="0"/>
              <a:t>Nexus </a:t>
            </a:r>
            <a:r>
              <a:rPr lang="ru-RU" sz="1600" dirty="0"/>
              <a:t>під керуванням </a:t>
            </a:r>
            <a:r>
              <a:rPr lang="en-US" sz="1600" dirty="0"/>
              <a:t>NX-OS </a:t>
            </a:r>
            <a:r>
              <a:rPr lang="ru-RU" sz="1600" dirty="0"/>
              <a:t>ви можете автоматично налаштовувати комутатори </a:t>
            </a:r>
            <a:r>
              <a:rPr lang="en-US" sz="1600" dirty="0"/>
              <a:t>Cisco </a:t>
            </a:r>
            <a:r>
              <a:rPr lang="ru-RU" sz="1600" dirty="0"/>
              <a:t>в центрі оброблення даних і керувати змінами приблизно так само, як ви налаштовуєте сервер </a:t>
            </a:r>
            <a:r>
              <a:rPr lang="en-US" sz="1600" dirty="0"/>
              <a:t>Linux.</a:t>
            </a:r>
          </a:p>
          <a:p>
            <a:pPr marL="0" indent="0">
              <a:buNone/>
            </a:pPr>
            <a:r>
              <a:rPr lang="ru-RU" sz="1600" dirty="0"/>
              <a:t>Комутатори </a:t>
            </a:r>
            <a:r>
              <a:rPr lang="en-US" sz="1600" dirty="0"/>
              <a:t>Nexus </a:t>
            </a:r>
            <a:r>
              <a:rPr lang="ru-RU" sz="1600" dirty="0"/>
              <a:t>відрізняються високою продуктивністю в дата-центрах і інтегруються з великою кількістю систем. Комутатори сімейства </a:t>
            </a:r>
            <a:r>
              <a:rPr lang="en-US" sz="1600" dirty="0"/>
              <a:t>Nexus </a:t>
            </a:r>
            <a:r>
              <a:rPr lang="ru-RU" sz="1600" dirty="0"/>
              <a:t>використовують ядро </a:t>
            </a:r>
            <a:r>
              <a:rPr lang="en-US" sz="1600" dirty="0"/>
              <a:t>Linux. </a:t>
            </a:r>
            <a:r>
              <a:rPr lang="ru-RU" sz="1600" dirty="0"/>
              <a:t>За допомогою цього ядра ви можете отримати доступ до середовища </a:t>
            </a:r>
            <a:r>
              <a:rPr lang="en-US" sz="1600" dirty="0"/>
              <a:t>Bash </a:t>
            </a:r>
            <a:r>
              <a:rPr lang="ru-RU" sz="1600" dirty="0"/>
              <a:t>пристрою та керувати комутатором за допомогою команд на основі </a:t>
            </a:r>
            <a:r>
              <a:rPr lang="en-US" sz="1600" dirty="0"/>
              <a:t>Linux. </a:t>
            </a:r>
            <a:r>
              <a:rPr lang="ru-RU" sz="1600" dirty="0"/>
              <a:t>Ви можете керувати пристроєм за допомогою існуючих систем керування, таких як </a:t>
            </a:r>
            <a:r>
              <a:rPr lang="en-US" sz="1600" dirty="0" err="1"/>
              <a:t>Ansible</a:t>
            </a:r>
            <a:r>
              <a:rPr lang="en-US" sz="1600" dirty="0"/>
              <a:t> </a:t>
            </a:r>
            <a:r>
              <a:rPr lang="ru-RU" sz="1600" dirty="0"/>
              <a:t>або </a:t>
            </a:r>
            <a:r>
              <a:rPr lang="en-US" sz="1600" dirty="0"/>
              <a:t>Puppet. NX-OS </a:t>
            </a:r>
            <a:r>
              <a:rPr lang="ru-RU" sz="1600" dirty="0"/>
              <a:t>є сумісною з рідною </a:t>
            </a:r>
            <a:r>
              <a:rPr lang="en-US" sz="1600" dirty="0"/>
              <a:t>IOS. NX-OS </a:t>
            </a:r>
            <a:r>
              <a:rPr lang="ru-RU" sz="1600" dirty="0"/>
              <a:t>також надає сервіс </a:t>
            </a:r>
            <a:r>
              <a:rPr lang="en-US" sz="1600" dirty="0"/>
              <a:t>REST API </a:t>
            </a:r>
            <a:r>
              <a:rPr lang="ru-RU" sz="1600" dirty="0"/>
              <a:t>та програмний доступ на основі моделей через </a:t>
            </a:r>
            <a:r>
              <a:rPr lang="en-US" sz="1600" dirty="0"/>
              <a:t>RESTCONF, NETCONF </a:t>
            </a:r>
            <a:r>
              <a:rPr lang="ru-RU" sz="1600" dirty="0"/>
              <a:t>та </a:t>
            </a:r>
            <a:r>
              <a:rPr lang="en-US" sz="1600" dirty="0" err="1"/>
              <a:t>OpenConfig</a:t>
            </a:r>
            <a:r>
              <a:rPr lang="en-US" sz="1600" dirty="0"/>
              <a:t>.</a:t>
            </a:r>
          </a:p>
          <a:p>
            <a:pPr marL="0" indent="0">
              <a:buNone/>
            </a:pPr>
            <a:r>
              <a:rPr lang="ru-RU" sz="1600" b="1" dirty="0"/>
              <a:t>Архітектура</a:t>
            </a:r>
          </a:p>
          <a:p>
            <a:pPr marL="0" indent="0">
              <a:buNone/>
            </a:pPr>
            <a:r>
              <a:rPr lang="en-US" sz="1600" dirty="0"/>
              <a:t>Cisco Open NX-OS </a:t>
            </a:r>
            <a:r>
              <a:rPr lang="ru-RU" sz="1600" dirty="0"/>
              <a:t>використовує власний мережний стек </a:t>
            </a:r>
            <a:r>
              <a:rPr lang="en-US" sz="1600" dirty="0"/>
              <a:t>Linux, </a:t>
            </a:r>
            <a:r>
              <a:rPr lang="ru-RU" sz="1600" dirty="0"/>
              <a:t>замість спеціально створеного стеку користувацького простору (</a:t>
            </a:r>
            <a:r>
              <a:rPr lang="en-US" sz="1600" dirty="0" err="1"/>
              <a:t>NetStack</a:t>
            </a:r>
            <a:r>
              <a:rPr lang="en-US" sz="1600" dirty="0"/>
              <a:t>), </a:t>
            </a:r>
            <a:r>
              <a:rPr lang="ru-RU" sz="1600" dirty="0"/>
              <a:t>який використовувався у попередніх версіях </a:t>
            </a:r>
            <a:r>
              <a:rPr lang="en-US" sz="1600" dirty="0"/>
              <a:t>NX-OS. </a:t>
            </a:r>
            <a:r>
              <a:rPr lang="ru-RU" sz="1600" dirty="0"/>
              <a:t>Дії Віртуальної маршрутизації та переадресації (</a:t>
            </a:r>
            <a:r>
              <a:rPr lang="en-US" sz="1600" dirty="0"/>
              <a:t>Virtual Routing and Forwarding actions - VRF) </a:t>
            </a:r>
            <a:r>
              <a:rPr lang="ru-RU" sz="1600" dirty="0"/>
              <a:t>реалізуються за допомогою просторів мережних імен (</a:t>
            </a:r>
            <a:r>
              <a:rPr lang="en-US" sz="1600" dirty="0"/>
              <a:t>network namespaces) Linux. Network namespaces </a:t>
            </a:r>
            <a:r>
              <a:rPr lang="ru-RU" sz="1600" dirty="0"/>
              <a:t>надають ті ж можливості ізоляції, що і </a:t>
            </a:r>
            <a:r>
              <a:rPr lang="en-US" sz="1600" dirty="0"/>
              <a:t>VRF.</a:t>
            </a:r>
          </a:p>
          <a:p>
            <a:pPr marL="0" indent="0">
              <a:buNone/>
            </a:pPr>
            <a:r>
              <a:rPr lang="ru-RU" sz="1600" dirty="0"/>
              <a:t>Інтерфейси комутатора </a:t>
            </a:r>
            <a:r>
              <a:rPr lang="en-US" sz="1600" dirty="0"/>
              <a:t>Nexus, </a:t>
            </a:r>
            <a:r>
              <a:rPr lang="ru-RU" sz="1600" dirty="0"/>
              <a:t>включаючи фізичний, порт-канал, </a:t>
            </a:r>
            <a:r>
              <a:rPr lang="en-US" sz="1600" dirty="0" err="1"/>
              <a:t>vPC</a:t>
            </a:r>
            <a:r>
              <a:rPr lang="en-US" sz="1600" dirty="0"/>
              <a:t>, VLAN </a:t>
            </a:r>
            <a:r>
              <a:rPr lang="ru-RU" sz="1600" dirty="0"/>
              <a:t>та інші логічні інтерфейси, відображаються на ядро як стандартні мережні розробки </a:t>
            </a:r>
            <a:r>
              <a:rPr lang="en-US" sz="1600" dirty="0"/>
              <a:t>Linux.</a:t>
            </a:r>
          </a:p>
          <a:p>
            <a:pPr marL="0" indent="0">
              <a:buNone/>
            </a:pPr>
            <a:r>
              <a:rPr lang="ru-RU" sz="1600" dirty="0"/>
              <a:t>Сервіс </a:t>
            </a:r>
            <a:r>
              <a:rPr lang="en-US" sz="1600" dirty="0"/>
              <a:t>REST API </a:t>
            </a:r>
            <a:r>
              <a:rPr lang="ru-RU" sz="1600" dirty="0"/>
              <a:t>надається за допомогою веб-сервера </a:t>
            </a:r>
            <a:r>
              <a:rPr lang="en-US" sz="1600" dirty="0"/>
              <a:t>NGINX.</a:t>
            </a:r>
          </a:p>
          <a:p>
            <a:pPr marL="0" indent="0">
              <a:buNone/>
            </a:pPr>
            <a:r>
              <a:rPr lang="ru-RU" sz="1600" b="1" dirty="0"/>
              <a:t>Середовище та масштаби</a:t>
            </a:r>
          </a:p>
          <a:p>
            <a:pPr marL="0" indent="0">
              <a:buNone/>
            </a:pPr>
            <a:r>
              <a:rPr lang="ru-RU" sz="1600" dirty="0"/>
              <a:t>Комутатори сімейства </a:t>
            </a:r>
            <a:r>
              <a:rPr lang="en-US" sz="1600" dirty="0"/>
              <a:t>Nexus </a:t>
            </a:r>
            <a:r>
              <a:rPr lang="ru-RU" sz="1600" dirty="0"/>
              <a:t>використовується в дата-центрах по всьому світу. Комутатори </a:t>
            </a:r>
            <a:r>
              <a:rPr lang="en-US" sz="1600" dirty="0"/>
              <a:t>Nexus </a:t>
            </a:r>
            <a:r>
              <a:rPr lang="ru-RU" sz="1600" dirty="0"/>
              <a:t>використовуються постачальниками послуг для обслуговування великої кількості споживачів. Вони ефективні та їх більше використовують розробники, професіонали </a:t>
            </a:r>
            <a:r>
              <a:rPr lang="en-US" sz="1600" dirty="0" err="1"/>
              <a:t>DevOps</a:t>
            </a:r>
            <a:r>
              <a:rPr lang="en-US" sz="1600" dirty="0"/>
              <a:t> </a:t>
            </a:r>
            <a:r>
              <a:rPr lang="ru-RU" sz="1600" dirty="0"/>
              <a:t>та інші користувачі, які хочуть надавати моделі мережної інфраструктури самообслуговування.</a:t>
            </a:r>
          </a:p>
          <a:p>
            <a:pPr marL="0" indent="0">
              <a:buNone/>
            </a:pPr>
            <a:r>
              <a:rPr lang="ru-RU" sz="1600" dirty="0"/>
              <a:t>В документі </a:t>
            </a:r>
            <a:r>
              <a:rPr lang="en-US" sz="1600" dirty="0"/>
              <a:t>Cisco Nexus </a:t>
            </a:r>
            <a:r>
              <a:rPr lang="ru-RU" sz="1600" dirty="0"/>
              <a:t>серії </a:t>
            </a:r>
            <a:r>
              <a:rPr lang="en-US" sz="1600" dirty="0"/>
              <a:t>NX-OS Verified Scalability Guide </a:t>
            </a:r>
            <a:r>
              <a:rPr lang="ru-RU" sz="1600" dirty="0"/>
              <a:t>описані обмеження конфігурації </a:t>
            </a:r>
            <a:r>
              <a:rPr lang="en-US" sz="1600" dirty="0"/>
              <a:t>Cisco NX-OS </a:t>
            </a:r>
            <a:r>
              <a:rPr lang="ru-RU" sz="1600" dirty="0"/>
              <a:t>для комутаторів </a:t>
            </a:r>
            <a:r>
              <a:rPr lang="en-US" sz="1600" dirty="0"/>
              <a:t>Cisco Nexus </a:t>
            </a:r>
            <a:r>
              <a:rPr lang="ru-RU" sz="1600" dirty="0"/>
              <a:t>серії 9000.</a:t>
            </a:r>
          </a:p>
          <a:p>
            <a:pPr marL="0" indent="0">
              <a:buNone/>
            </a:pPr>
            <a:endParaRPr lang="ru-RU" sz="1600" dirty="0"/>
          </a:p>
        </p:txBody>
      </p:sp>
    </p:spTree>
    <p:extLst>
      <p:ext uri="{BB962C8B-B14F-4D97-AF65-F5344CB8AC3E}">
        <p14:creationId xmlns:p14="http://schemas.microsoft.com/office/powerpoint/2010/main" val="3490071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356" y="380380"/>
            <a:ext cx="6194842" cy="287886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365" y="117829"/>
            <a:ext cx="5254964" cy="3206419"/>
          </a:xfrm>
          <a:prstGeom prst="rect">
            <a:avLst/>
          </a:prstGeom>
        </p:spPr>
      </p:pic>
    </p:spTree>
    <p:extLst>
      <p:ext uri="{BB962C8B-B14F-4D97-AF65-F5344CB8AC3E}">
        <p14:creationId xmlns:p14="http://schemas.microsoft.com/office/powerpoint/2010/main" val="1866902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016" y="0"/>
            <a:ext cx="11724237" cy="6491335"/>
          </a:xfrm>
        </p:spPr>
        <p:txBody>
          <a:bodyPr>
            <a:normAutofit/>
          </a:bodyPr>
          <a:lstStyle/>
          <a:p>
            <a:pPr marL="0" indent="0">
              <a:buNone/>
            </a:pPr>
            <a:r>
              <a:rPr lang="ru-RU" sz="1600" b="1" dirty="0"/>
              <a:t>Можливості</a:t>
            </a:r>
          </a:p>
          <a:p>
            <a:pPr marL="0" indent="0">
              <a:buNone/>
            </a:pPr>
            <a:r>
              <a:rPr lang="en-US" sz="1600" dirty="0"/>
              <a:t>NX-OS </a:t>
            </a:r>
            <a:r>
              <a:rPr lang="ru-RU" sz="1600" dirty="0"/>
              <a:t>виконує декілька варіантів використання конфігурації, таких як конфігурація інтерфейсу, конфігурація </a:t>
            </a:r>
            <a:r>
              <a:rPr lang="en-US" sz="1600" dirty="0"/>
              <a:t>VLAN, </a:t>
            </a:r>
            <a:r>
              <a:rPr lang="ru-RU" sz="1600" dirty="0"/>
              <a:t>керування </a:t>
            </a:r>
            <a:r>
              <a:rPr lang="en-US" sz="1600" dirty="0"/>
              <a:t>VLAN </a:t>
            </a:r>
            <a:r>
              <a:rPr lang="ru-RU" sz="1600" dirty="0"/>
              <a:t>та конфігурація </a:t>
            </a:r>
            <a:r>
              <a:rPr lang="en-US" sz="1600" dirty="0"/>
              <a:t>Open Shortest Path First (OSPF).</a:t>
            </a:r>
          </a:p>
          <a:p>
            <a:pPr marL="0" indent="0">
              <a:buNone/>
            </a:pPr>
            <a:r>
              <a:rPr lang="ru-RU" sz="1600" b="1" dirty="0"/>
              <a:t>Середовище та інструменти </a:t>
            </a:r>
            <a:r>
              <a:rPr lang="en-US" sz="1600" b="1" dirty="0"/>
              <a:t>Linux</a:t>
            </a:r>
            <a:endParaRPr lang="ru-RU" sz="1600" b="1" dirty="0"/>
          </a:p>
          <a:p>
            <a:pPr marL="0" indent="0">
              <a:buNone/>
            </a:pPr>
            <a:r>
              <a:rPr lang="ru-RU" sz="1600" dirty="0"/>
              <a:t>Стандартні інструменти </a:t>
            </a:r>
            <a:r>
              <a:rPr lang="en-US" sz="1600" dirty="0"/>
              <a:t>Linux, </a:t>
            </a:r>
            <a:r>
              <a:rPr lang="ru-RU" sz="1600" dirty="0"/>
              <a:t>такі як </a:t>
            </a:r>
            <a:r>
              <a:rPr lang="en-US" sz="1600" b="1" dirty="0" err="1"/>
              <a:t>ifconfig</a:t>
            </a:r>
            <a:r>
              <a:rPr lang="en-US" sz="1600" dirty="0"/>
              <a:t>, </a:t>
            </a:r>
            <a:r>
              <a:rPr lang="en-US" sz="1600" b="1" dirty="0" err="1"/>
              <a:t>ethtool</a:t>
            </a:r>
            <a:r>
              <a:rPr lang="en-US" sz="1600" dirty="0"/>
              <a:t>, </a:t>
            </a:r>
            <a:r>
              <a:rPr lang="en-US" sz="1600" b="1" dirty="0"/>
              <a:t>route</a:t>
            </a:r>
            <a:r>
              <a:rPr lang="en-US" sz="1600" dirty="0"/>
              <a:t> </a:t>
            </a:r>
            <a:r>
              <a:rPr lang="ru-RU" sz="1600" dirty="0"/>
              <a:t>або </a:t>
            </a:r>
            <a:r>
              <a:rPr lang="en-US" sz="1600" b="1" dirty="0" err="1"/>
              <a:t>tcpdump</a:t>
            </a:r>
            <a:r>
              <a:rPr lang="en-US" sz="1600" dirty="0"/>
              <a:t>, </a:t>
            </a:r>
            <a:r>
              <a:rPr lang="ru-RU" sz="1600" dirty="0"/>
              <a:t>можна використовувати для керування комутатором </a:t>
            </a:r>
            <a:r>
              <a:rPr lang="en-US" sz="1600" dirty="0"/>
              <a:t>Cisco Nexus </a:t>
            </a:r>
            <a:r>
              <a:rPr lang="ru-RU" sz="1600" dirty="0"/>
              <a:t>з </a:t>
            </a:r>
            <a:r>
              <a:rPr lang="en-US" sz="1600" dirty="0"/>
              <a:t>NX-OS. </a:t>
            </a:r>
            <a:r>
              <a:rPr lang="ru-RU" sz="1600" dirty="0"/>
              <a:t>Ви також можете використовувати </a:t>
            </a:r>
            <a:r>
              <a:rPr lang="en-US" sz="1600" b="1" dirty="0"/>
              <a:t>yum</a:t>
            </a:r>
            <a:r>
              <a:rPr lang="en-US" sz="1600" dirty="0"/>
              <a:t> (</a:t>
            </a:r>
            <a:r>
              <a:rPr lang="en-US" sz="1600" dirty="0" err="1"/>
              <a:t>Yellowdog</a:t>
            </a:r>
            <a:r>
              <a:rPr lang="en-US" sz="1600" dirty="0"/>
              <a:t> Updater, Modified), </a:t>
            </a:r>
            <a:r>
              <a:rPr lang="ru-RU" sz="1600" dirty="0"/>
              <a:t>оскільки це стандартний інструмент керування пакетами та репозиторіями для </a:t>
            </a:r>
            <a:r>
              <a:rPr lang="en-US" sz="1600" dirty="0"/>
              <a:t>NX-OS, </a:t>
            </a:r>
            <a:r>
              <a:rPr lang="ru-RU" sz="1600" dirty="0"/>
              <a:t>пов'язаний з </a:t>
            </a:r>
            <a:r>
              <a:rPr lang="en-US" sz="1600" dirty="0"/>
              <a:t>RPM. </a:t>
            </a:r>
            <a:r>
              <a:rPr lang="ru-RU" sz="1600" dirty="0"/>
              <a:t>Ці ж інструменти можна використовувати для виправлення процесів </a:t>
            </a:r>
            <a:r>
              <a:rPr lang="en-US" sz="1600" dirty="0"/>
              <a:t>NX-OS </a:t>
            </a:r>
            <a:r>
              <a:rPr lang="ru-RU" sz="1600" dirty="0"/>
              <a:t>або ж встановлення на комутатор зовнішніх чи спеціально розроблених програм.</a:t>
            </a:r>
          </a:p>
          <a:p>
            <a:pPr marL="0" indent="0">
              <a:buNone/>
            </a:pPr>
            <a:r>
              <a:rPr lang="ru-RU" sz="1600" b="1" dirty="0"/>
              <a:t>Підтримка контейнерів</a:t>
            </a:r>
          </a:p>
          <a:p>
            <a:pPr marL="0" indent="0">
              <a:buNone/>
            </a:pPr>
            <a:r>
              <a:rPr lang="en-US" sz="1600" dirty="0"/>
              <a:t>NX-OS </a:t>
            </a:r>
            <a:r>
              <a:rPr lang="ru-RU" sz="1600" dirty="0"/>
              <a:t>підтримує запуск контейнерів </a:t>
            </a:r>
            <a:r>
              <a:rPr lang="en-US" sz="1600" dirty="0"/>
              <a:t>Linux (LXC) </a:t>
            </a:r>
            <a:r>
              <a:rPr lang="ru-RU" sz="1600" dirty="0"/>
              <a:t>безпосередньо на платформі. Це надає доступ до Гостьової оболонки (</a:t>
            </a:r>
            <a:r>
              <a:rPr lang="en-US" sz="1600" dirty="0"/>
              <a:t>Guest Shell) </a:t>
            </a:r>
            <a:r>
              <a:rPr lang="ru-RU" sz="1600" dirty="0"/>
              <a:t>на базі </a:t>
            </a:r>
            <a:r>
              <a:rPr lang="en-US" sz="1600" dirty="0" err="1"/>
              <a:t>CentOS</a:t>
            </a:r>
            <a:r>
              <a:rPr lang="en-US" sz="1600" dirty="0"/>
              <a:t> 7, </a:t>
            </a:r>
            <a:r>
              <a:rPr lang="ru-RU" sz="1600" dirty="0"/>
              <a:t>яка підтримує користувацький функціонал безпосередньо на пристрої в захищеній ізольованій оболонці.</a:t>
            </a:r>
          </a:p>
          <a:p>
            <a:pPr marL="0" indent="0">
              <a:buNone/>
            </a:pPr>
            <a:r>
              <a:rPr lang="ru-RU" sz="1600" b="1" dirty="0"/>
              <a:t>Телеметрія</a:t>
            </a:r>
          </a:p>
          <a:p>
            <a:pPr marL="0" indent="0">
              <a:buNone/>
            </a:pPr>
            <a:r>
              <a:rPr lang="ru-RU" sz="1600" dirty="0"/>
              <a:t>Ви можете інтегрувати різні програми телеметрії на комутаторі з </a:t>
            </a:r>
            <a:r>
              <a:rPr lang="en-US" sz="1600" dirty="0"/>
              <a:t>NX-OS, </a:t>
            </a:r>
            <a:r>
              <a:rPr lang="ru-RU" sz="1600" dirty="0"/>
              <a:t>зокрема такі як </a:t>
            </a:r>
            <a:r>
              <a:rPr lang="en-US" sz="1600" dirty="0"/>
              <a:t>Ganglia, </a:t>
            </a:r>
            <a:r>
              <a:rPr lang="en-US" sz="1600" dirty="0" err="1"/>
              <a:t>Splunk</a:t>
            </a:r>
            <a:r>
              <a:rPr lang="en-US" sz="1600" dirty="0"/>
              <a:t> </a:t>
            </a:r>
            <a:r>
              <a:rPr lang="ru-RU" sz="1600" dirty="0"/>
              <a:t>або </a:t>
            </a:r>
            <a:r>
              <a:rPr lang="en-US" sz="1600" dirty="0"/>
              <a:t>Nagios</a:t>
            </a:r>
            <a:r>
              <a:rPr lang="en-US" sz="1600" dirty="0" smtClean="0"/>
              <a:t>.</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90" y="3873264"/>
            <a:ext cx="7423841" cy="2926907"/>
          </a:xfrm>
          <a:prstGeom prst="rect">
            <a:avLst/>
          </a:prstGeom>
        </p:spPr>
      </p:pic>
    </p:spTree>
    <p:extLst>
      <p:ext uri="{BB962C8B-B14F-4D97-AF65-F5344CB8AC3E}">
        <p14:creationId xmlns:p14="http://schemas.microsoft.com/office/powerpoint/2010/main" val="2500475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854" y="3573200"/>
            <a:ext cx="6331053" cy="3241721"/>
          </a:xfrm>
        </p:spPr>
      </p:pic>
      <p:sp>
        <p:nvSpPr>
          <p:cNvPr id="5" name="Rectangle 4"/>
          <p:cNvSpPr/>
          <p:nvPr/>
        </p:nvSpPr>
        <p:spPr>
          <a:xfrm>
            <a:off x="87854" y="127634"/>
            <a:ext cx="11817453" cy="3785652"/>
          </a:xfrm>
          <a:prstGeom prst="rect">
            <a:avLst/>
          </a:prstGeom>
        </p:spPr>
        <p:txBody>
          <a:bodyPr wrap="square">
            <a:spAutoFit/>
          </a:bodyPr>
          <a:lstStyle/>
          <a:p>
            <a:r>
              <a:rPr lang="ru-RU" sz="1600" b="1" dirty="0"/>
              <a:t>Відкриті програмні інтерфейси </a:t>
            </a:r>
            <a:r>
              <a:rPr lang="en-US" sz="1600" b="1" dirty="0"/>
              <a:t>NX-OS</a:t>
            </a:r>
            <a:endParaRPr lang="ru-RU" sz="1600" b="1" dirty="0"/>
          </a:p>
          <a:p>
            <a:r>
              <a:rPr lang="ru-RU" sz="1600" dirty="0"/>
              <a:t>Відкриті програмні інтерфейси </a:t>
            </a:r>
            <a:r>
              <a:rPr lang="en-US" sz="1600" dirty="0"/>
              <a:t>NX-OS (Open NX-OS) - </a:t>
            </a:r>
            <a:r>
              <a:rPr lang="ru-RU" sz="1600" dirty="0"/>
              <a:t>це набір програмного забезпечення, що використовується для забезпечення </a:t>
            </a:r>
            <a:r>
              <a:rPr lang="en-US" sz="1600" dirty="0"/>
              <a:t>API, </a:t>
            </a:r>
            <a:r>
              <a:rPr lang="ru-RU" sz="1600" dirty="0"/>
              <a:t>моделей даних і програмного доступу. Сюди входять </a:t>
            </a:r>
            <a:r>
              <a:rPr lang="en-US" sz="1600" dirty="0"/>
              <a:t>NX-API REST </a:t>
            </a:r>
            <a:r>
              <a:rPr lang="ru-RU" sz="1600" dirty="0"/>
              <a:t>сервіс та програмованість на основі моделей із використанням моделювання </a:t>
            </a:r>
            <a:r>
              <a:rPr lang="en-US" sz="1600" dirty="0"/>
              <a:t>YANG. </a:t>
            </a:r>
            <a:r>
              <a:rPr lang="ru-RU" sz="1600" dirty="0"/>
              <a:t>Інтерфейси </a:t>
            </a:r>
            <a:r>
              <a:rPr lang="en-US" sz="1600" dirty="0"/>
              <a:t>NX-API CLI </a:t>
            </a:r>
            <a:r>
              <a:rPr lang="ru-RU" sz="1600" dirty="0"/>
              <a:t>та </a:t>
            </a:r>
            <a:r>
              <a:rPr lang="en-US" sz="1600" dirty="0"/>
              <a:t>NX-API REST API </a:t>
            </a:r>
            <a:r>
              <a:rPr lang="ru-RU" sz="1600" dirty="0"/>
              <a:t>обслуговуються веб-сервером </a:t>
            </a:r>
            <a:r>
              <a:rPr lang="en-US" sz="1600" dirty="0"/>
              <a:t>NGINX. </a:t>
            </a:r>
            <a:r>
              <a:rPr lang="ru-RU" sz="1600" dirty="0"/>
              <a:t>Модель </a:t>
            </a:r>
            <a:r>
              <a:rPr lang="en-US" sz="1600" dirty="0"/>
              <a:t>NX-API REST </a:t>
            </a:r>
            <a:r>
              <a:rPr lang="ru-RU" sz="1600" dirty="0"/>
              <a:t>запозичує кілька концепцій від </a:t>
            </a:r>
            <a:r>
              <a:rPr lang="en-US" sz="1600" dirty="0"/>
              <a:t>Cisco ACI </a:t>
            </a:r>
            <a:r>
              <a:rPr lang="ru-RU" sz="1600" dirty="0"/>
              <a:t>і робить їх доступними для автономного середовища </a:t>
            </a:r>
            <a:r>
              <a:rPr lang="en-US" sz="1600" dirty="0"/>
              <a:t>Nexus fabric, </a:t>
            </a:r>
            <a:r>
              <a:rPr lang="ru-RU" sz="1600" dirty="0"/>
              <a:t>що не базується на </a:t>
            </a:r>
            <a:r>
              <a:rPr lang="en-US" sz="1600" dirty="0"/>
              <a:t>ACI.</a:t>
            </a:r>
          </a:p>
          <a:p>
            <a:r>
              <a:rPr lang="en-US" sz="1600" dirty="0"/>
              <a:t>Open NX-OS </a:t>
            </a:r>
            <a:r>
              <a:rPr lang="ru-RU" sz="1600" dirty="0"/>
              <a:t>включає власну модель даних </a:t>
            </a:r>
            <a:r>
              <a:rPr lang="en-US" sz="1600" dirty="0"/>
              <a:t>NX-OS </a:t>
            </a:r>
            <a:r>
              <a:rPr lang="ru-RU" sz="1600" dirty="0"/>
              <a:t>в образ програмного забезпечення. Якщо ви використовуєте тільки </a:t>
            </a:r>
            <a:r>
              <a:rPr lang="en-US" sz="1600" dirty="0"/>
              <a:t>Open NX-OS, </a:t>
            </a:r>
            <a:r>
              <a:rPr lang="ru-RU" sz="1600" dirty="0"/>
              <a:t>вам не доведеться завантажувати додаткові моделі.</a:t>
            </a:r>
          </a:p>
          <a:p>
            <a:r>
              <a:rPr lang="en-US" sz="1600" b="1" dirty="0"/>
              <a:t>YANG, NETCONF </a:t>
            </a:r>
            <a:r>
              <a:rPr lang="ru-RU" sz="1600" b="1" dirty="0"/>
              <a:t>і </a:t>
            </a:r>
            <a:r>
              <a:rPr lang="en-US" sz="1600" b="1" dirty="0"/>
              <a:t>RESTCONF</a:t>
            </a:r>
            <a:endParaRPr lang="ru-RU" sz="1600" b="1" dirty="0"/>
          </a:p>
          <a:p>
            <a:r>
              <a:rPr lang="en-US" sz="1600" dirty="0"/>
              <a:t>NX-OS </a:t>
            </a:r>
            <a:r>
              <a:rPr lang="ru-RU" sz="1600" dirty="0"/>
              <a:t>має повний набір як власних, так і відкритих моделей </a:t>
            </a:r>
            <a:r>
              <a:rPr lang="en-US" sz="1600" dirty="0"/>
              <a:t>YANG, </a:t>
            </a:r>
            <a:r>
              <a:rPr lang="ru-RU" sz="1600" dirty="0"/>
              <a:t>що підтримують керування комутаторами </a:t>
            </a:r>
            <a:r>
              <a:rPr lang="en-US" sz="1600" dirty="0"/>
              <a:t>Nexus. </a:t>
            </a:r>
            <a:r>
              <a:rPr lang="ru-RU" sz="1600" dirty="0"/>
              <a:t>Список підтримуваних моделей включає власні моделі, а також моделі </a:t>
            </a:r>
            <a:r>
              <a:rPr lang="en-US" sz="1600" dirty="0" err="1"/>
              <a:t>OpenConfig</a:t>
            </a:r>
            <a:r>
              <a:rPr lang="en-US" sz="1600" dirty="0"/>
              <a:t> </a:t>
            </a:r>
            <a:r>
              <a:rPr lang="ru-RU" sz="1600" dirty="0"/>
              <a:t>та </a:t>
            </a:r>
            <a:r>
              <a:rPr lang="en-US" sz="1600" dirty="0"/>
              <a:t>Internet Engineering Task Force (IETF). Cisco NX-OS </a:t>
            </a:r>
            <a:r>
              <a:rPr lang="ru-RU" sz="1600" dirty="0"/>
              <a:t>підтримує моделі </a:t>
            </a:r>
            <a:r>
              <a:rPr lang="en-US" sz="1600" dirty="0"/>
              <a:t>YANG </a:t>
            </a:r>
            <a:r>
              <a:rPr lang="ru-RU" sz="1600" dirty="0"/>
              <a:t>через інтерфейси </a:t>
            </a:r>
            <a:r>
              <a:rPr lang="en-US" sz="1600" dirty="0"/>
              <a:t>NETCONF, RESTCONF </a:t>
            </a:r>
            <a:r>
              <a:rPr lang="ru-RU" sz="1600" dirty="0"/>
              <a:t>на </a:t>
            </a:r>
            <a:r>
              <a:rPr lang="en-US" sz="1600" dirty="0"/>
              <a:t>Open NX-OS, </a:t>
            </a:r>
            <a:r>
              <a:rPr lang="ru-RU" sz="1600" dirty="0"/>
              <a:t>ви повинні увімкнути функції та встановити бажані моделі </a:t>
            </a:r>
            <a:r>
              <a:rPr lang="en-US" sz="1600" dirty="0" err="1"/>
              <a:t>OpenConfig</a:t>
            </a:r>
            <a:r>
              <a:rPr lang="en-US" sz="1600" dirty="0"/>
              <a:t> </a:t>
            </a:r>
            <a:r>
              <a:rPr lang="ru-RU" sz="1600" dirty="0"/>
              <a:t>на мережний комутатор.</a:t>
            </a:r>
          </a:p>
          <a:p>
            <a:r>
              <a:rPr lang="en-US" sz="1600" dirty="0"/>
              <a:t>Cisco NX-OS </a:t>
            </a:r>
            <a:r>
              <a:rPr lang="ru-RU" sz="1600" dirty="0"/>
              <a:t>використовує агент </a:t>
            </a:r>
            <a:r>
              <a:rPr lang="en-US" sz="1600" dirty="0"/>
              <a:t>NETCONF </a:t>
            </a:r>
            <a:r>
              <a:rPr lang="ru-RU" sz="1600" dirty="0"/>
              <a:t>як клієнтський інтерфейс для забезпечення безпечного транспортування запитів клієнта та відповідей сервера. </a:t>
            </a:r>
            <a:r>
              <a:rPr lang="en-US" sz="1600" dirty="0"/>
              <a:t>NETCONF </a:t>
            </a:r>
            <a:r>
              <a:rPr lang="ru-RU" sz="1600" dirty="0"/>
              <a:t>увімкнений на комутаторах серій </a:t>
            </a:r>
            <a:r>
              <a:rPr lang="en-US" sz="1600" dirty="0"/>
              <a:t>Cisco Nexus 3000, 5000, 6000, 7000 </a:t>
            </a:r>
            <a:r>
              <a:rPr lang="ru-RU" sz="1600" dirty="0"/>
              <a:t>і 9000.</a:t>
            </a:r>
          </a:p>
          <a:p>
            <a:endParaRPr lang="ru-RU" sz="1600" dirty="0"/>
          </a:p>
        </p:txBody>
      </p:sp>
    </p:spTree>
    <p:extLst>
      <p:ext uri="{BB962C8B-B14F-4D97-AF65-F5344CB8AC3E}">
        <p14:creationId xmlns:p14="http://schemas.microsoft.com/office/powerpoint/2010/main" val="3928298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776" y="358961"/>
            <a:ext cx="9620089" cy="6204799"/>
          </a:xfrm>
        </p:spPr>
      </p:pic>
    </p:spTree>
    <p:extLst>
      <p:ext uri="{BB962C8B-B14F-4D97-AF65-F5344CB8AC3E}">
        <p14:creationId xmlns:p14="http://schemas.microsoft.com/office/powerpoint/2010/main" val="2454330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Увімкнення функцій програмованості на основі моделей в </a:t>
            </a:r>
            <a:r>
              <a:rPr lang="en-US" sz="1600" b="1" dirty="0"/>
              <a:t>NX-OS</a:t>
            </a:r>
            <a:r>
              <a:rPr lang="en-US" sz="1600" dirty="0"/>
              <a:t/>
            </a:r>
            <a:br>
              <a:rPr lang="en-US" sz="1600" dirty="0"/>
            </a:br>
            <a:r>
              <a:rPr lang="en-US" sz="1600" dirty="0"/>
              <a:t/>
            </a:r>
            <a:br>
              <a:rPr lang="en-US" sz="1600" dirty="0"/>
            </a:br>
            <a:r>
              <a:rPr lang="ru-RU" sz="1600" b="1" dirty="0"/>
              <a:t>Примітка</a:t>
            </a:r>
            <a:r>
              <a:rPr lang="ru-RU" sz="1600" dirty="0"/>
              <a:t>: Дані інструкції застосовуються для </a:t>
            </a:r>
            <a:r>
              <a:rPr lang="en-US" sz="1600" dirty="0"/>
              <a:t>Open NX-OS 9.2.1+. </a:t>
            </a:r>
            <a:r>
              <a:rPr lang="ru-RU" sz="1600" dirty="0"/>
              <a:t>Попередні версії </a:t>
            </a:r>
            <a:r>
              <a:rPr lang="en-US" sz="1600" dirty="0"/>
              <a:t>Open NX-OS </a:t>
            </a:r>
            <a:r>
              <a:rPr lang="ru-RU" sz="1600" dirty="0"/>
              <a:t>вимагають ручного встановлення та активації </a:t>
            </a:r>
            <a:r>
              <a:rPr lang="en-US" sz="1600" dirty="0"/>
              <a:t>RPM </a:t>
            </a:r>
            <a:r>
              <a:rPr lang="ru-RU" sz="1600" dirty="0"/>
              <a:t>для агентів протоколу. Якщо ви використовуєте попередню версію, то перегляньте Посібники з програмування для вашої платформи. Увімкніть наведені нижче функції на комутаторі за допомогою </a:t>
            </a:r>
            <a:r>
              <a:rPr lang="en-US" sz="1600" dirty="0"/>
              <a:t>CLI </a:t>
            </a:r>
            <a:r>
              <a:rPr lang="ru-RU" sz="1600" dirty="0"/>
              <a:t>або іншого методу (наприклад, </a:t>
            </a:r>
            <a:r>
              <a:rPr lang="en-US" sz="1600" dirty="0"/>
              <a:t>NX-API). </a:t>
            </a:r>
            <a:r>
              <a:rPr lang="ru-RU" sz="1600" dirty="0"/>
              <a:t>Увімкніть транспортні протоколи, які ви плануєте використовувати.</a:t>
            </a:r>
          </a:p>
          <a:p>
            <a:pPr marL="0" indent="0">
              <a:buNone/>
            </a:pPr>
            <a:endParaRPr lang="ru-RU" sz="1600" dirty="0"/>
          </a:p>
          <a:p>
            <a:pPr marL="0" indent="0">
              <a:buNone/>
            </a:pPr>
            <a:endParaRPr lang="ru-RU" sz="1600" dirty="0"/>
          </a:p>
          <a:p>
            <a:pPr marL="0" indent="0">
              <a:buNone/>
            </a:pPr>
            <a:r>
              <a:rPr lang="ru-RU" sz="1600" dirty="0"/>
              <a:t>Для отримання додаткової інформації про моделі </a:t>
            </a:r>
            <a:r>
              <a:rPr lang="en-US" sz="1600" dirty="0"/>
              <a:t>YANG </a:t>
            </a:r>
            <a:r>
              <a:rPr lang="en-US" sz="1600" dirty="0" err="1"/>
              <a:t>OpenConfig</a:t>
            </a:r>
            <a:r>
              <a:rPr lang="en-US" sz="1600" dirty="0"/>
              <a:t> </a:t>
            </a:r>
            <a:r>
              <a:rPr lang="ru-RU" sz="1600" dirty="0"/>
              <a:t>для </a:t>
            </a:r>
            <a:r>
              <a:rPr lang="en-US" sz="1600" dirty="0"/>
              <a:t>NX-OS </a:t>
            </a:r>
            <a:r>
              <a:rPr lang="ru-RU" sz="1600" dirty="0"/>
              <a:t>зверніться до </a:t>
            </a:r>
            <a:r>
              <a:rPr lang="en-US" sz="1600" dirty="0"/>
              <a:t>NX YANG.</a:t>
            </a:r>
          </a:p>
          <a:p>
            <a:pPr marL="0" indent="0">
              <a:buNone/>
            </a:pPr>
            <a:r>
              <a:rPr lang="en-US" sz="1600" b="1" dirty="0" err="1"/>
              <a:t>OpenConfig</a:t>
            </a:r>
            <a:endParaRPr lang="en-US" sz="1600" dirty="0"/>
          </a:p>
          <a:p>
            <a:pPr marL="0" indent="0">
              <a:buNone/>
            </a:pPr>
            <a:r>
              <a:rPr lang="ru-RU" sz="1600" dirty="0"/>
              <a:t>В комутатор необхідно завантажити альтернативну модель </a:t>
            </a:r>
            <a:r>
              <a:rPr lang="en-US" sz="1600" dirty="0" err="1"/>
              <a:t>OpenConfig</a:t>
            </a:r>
            <a:r>
              <a:rPr lang="en-US" sz="1600" dirty="0"/>
              <a:t>.</a:t>
            </a:r>
          </a:p>
          <a:p>
            <a:pPr marL="0" indent="0">
              <a:buNone/>
            </a:pPr>
            <a:r>
              <a:rPr lang="ru-RU" sz="1600" dirty="0"/>
              <a:t>Моделі </a:t>
            </a:r>
            <a:r>
              <a:rPr lang="en-US" sz="1600" dirty="0" err="1"/>
              <a:t>OpenConfig</a:t>
            </a:r>
            <a:r>
              <a:rPr lang="en-US" sz="1600" dirty="0"/>
              <a:t>, </a:t>
            </a:r>
            <a:r>
              <a:rPr lang="ru-RU" sz="1600" dirty="0"/>
              <a:t>які підтримуються </a:t>
            </a:r>
            <a:r>
              <a:rPr lang="en-US" sz="1600" dirty="0"/>
              <a:t>Open NX-OS, </a:t>
            </a:r>
            <a:r>
              <a:rPr lang="ru-RU" sz="1600" dirty="0"/>
              <a:t>можна завантажити з </a:t>
            </a:r>
            <a:r>
              <a:rPr lang="en-US" sz="1600" dirty="0"/>
              <a:t>Cisco </a:t>
            </a:r>
            <a:r>
              <a:rPr lang="en-US" sz="1600" dirty="0" err="1"/>
              <a:t>Artifactory</a:t>
            </a:r>
            <a:r>
              <a:rPr lang="en-US" sz="1600" dirty="0"/>
              <a:t> Open NX-OS Agents. </a:t>
            </a:r>
            <a:r>
              <a:rPr lang="ru-RU" sz="1600" dirty="0"/>
              <a:t>Ви знайдете папки для конкретних випусків </a:t>
            </a:r>
            <a:r>
              <a:rPr lang="en-US" sz="1600" dirty="0"/>
              <a:t>Open NX-OS, </a:t>
            </a:r>
            <a:r>
              <a:rPr lang="ru-RU" sz="1600" dirty="0"/>
              <a:t>що містять пакети </a:t>
            </a:r>
            <a:r>
              <a:rPr lang="en-US" sz="1600" dirty="0"/>
              <a:t>RPM </a:t>
            </a:r>
            <a:r>
              <a:rPr lang="ru-RU" sz="1600" dirty="0"/>
              <a:t>для окремих моделей, а також один </a:t>
            </a:r>
            <a:r>
              <a:rPr lang="en-US" sz="1600" dirty="0"/>
              <a:t>RPM </a:t>
            </a:r>
            <a:r>
              <a:rPr lang="ru-RU" sz="1600" dirty="0"/>
              <a:t>з усіма моделями </a:t>
            </a:r>
            <a:r>
              <a:rPr lang="en-US" sz="1600" dirty="0" err="1"/>
              <a:t>OpenConfig</a:t>
            </a:r>
            <a:r>
              <a:rPr lang="en-US" sz="1600" dirty="0"/>
              <a:t>.</a:t>
            </a:r>
          </a:p>
          <a:p>
            <a:pPr marL="0" indent="0">
              <a:buNone/>
            </a:pPr>
            <a:r>
              <a:rPr lang="ru-RU" sz="1600" dirty="0"/>
              <a:t>Завантажте потрібні моделі на свою локальну робочу станцію, а потім скопіюйте їх на комутатор </a:t>
            </a:r>
            <a:r>
              <a:rPr lang="en-US" sz="1600" dirty="0"/>
              <a:t>Open NX-OS, </a:t>
            </a:r>
            <a:r>
              <a:rPr lang="ru-RU" sz="1600" dirty="0"/>
              <a:t>де ви хочете їх встановити.</a:t>
            </a:r>
          </a:p>
          <a:p>
            <a:pPr marL="0" indent="0">
              <a:buNone/>
            </a:pPr>
            <a:endParaRPr lang="ru-RU" sz="1600" dirty="0"/>
          </a:p>
          <a:p>
            <a:pPr marL="0" indent="0">
              <a:buNone/>
            </a:pPr>
            <a:r>
              <a:rPr lang="ru-RU" sz="1600" dirty="0"/>
              <a:t>Восстановите функционал bash-shell в Open NX-OS, чтобы вставить случайно скопированные файлы RPM. Помните, что на вашем компьютере может быть бути увімкнена функція bash-shell</a:t>
            </a:r>
          </a:p>
          <a:p>
            <a:pPr marL="0" indent="0">
              <a:buNone/>
            </a:pPr>
            <a:endParaRPr lang="ru-RU" sz="1600" dirty="0"/>
          </a:p>
          <a:p>
            <a:pPr marL="0" indent="0">
              <a:buNone/>
            </a:pPr>
            <a:endParaRPr lang="ru-RU" sz="1600" dirty="0"/>
          </a:p>
        </p:txBody>
      </p:sp>
      <p:pic>
        <p:nvPicPr>
          <p:cNvPr id="4" name="Picture 3"/>
          <p:cNvPicPr>
            <a:picLocks noChangeAspect="1"/>
          </p:cNvPicPr>
          <p:nvPr/>
        </p:nvPicPr>
        <p:blipFill>
          <a:blip r:embed="rId2"/>
          <a:stretch>
            <a:fillRect/>
          </a:stretch>
        </p:blipFill>
        <p:spPr>
          <a:xfrm>
            <a:off x="417637" y="1655699"/>
            <a:ext cx="1755195" cy="729328"/>
          </a:xfrm>
          <a:prstGeom prst="rect">
            <a:avLst/>
          </a:prstGeom>
        </p:spPr>
      </p:pic>
      <p:pic>
        <p:nvPicPr>
          <p:cNvPr id="5" name="Picture 4"/>
          <p:cNvPicPr>
            <a:picLocks noChangeAspect="1"/>
          </p:cNvPicPr>
          <p:nvPr/>
        </p:nvPicPr>
        <p:blipFill>
          <a:blip r:embed="rId3"/>
          <a:stretch>
            <a:fillRect/>
          </a:stretch>
        </p:blipFill>
        <p:spPr>
          <a:xfrm>
            <a:off x="417637" y="4672343"/>
            <a:ext cx="7522252" cy="502530"/>
          </a:xfrm>
          <a:prstGeom prst="rect">
            <a:avLst/>
          </a:prstGeom>
        </p:spPr>
      </p:pic>
      <p:pic>
        <p:nvPicPr>
          <p:cNvPr id="7" name="Picture 6"/>
          <p:cNvPicPr>
            <a:picLocks noChangeAspect="1"/>
          </p:cNvPicPr>
          <p:nvPr/>
        </p:nvPicPr>
        <p:blipFill>
          <a:blip r:embed="rId4"/>
          <a:stretch>
            <a:fillRect/>
          </a:stretch>
        </p:blipFill>
        <p:spPr>
          <a:xfrm>
            <a:off x="417637" y="5656064"/>
            <a:ext cx="6263820" cy="898300"/>
          </a:xfrm>
          <a:prstGeom prst="rect">
            <a:avLst/>
          </a:prstGeom>
        </p:spPr>
      </p:pic>
    </p:spTree>
    <p:extLst>
      <p:ext uri="{BB962C8B-B14F-4D97-AF65-F5344CB8AC3E}">
        <p14:creationId xmlns:p14="http://schemas.microsoft.com/office/powerpoint/2010/main" val="1513012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en-US" sz="1600" b="1" dirty="0"/>
              <a:t>Cisco NSO</a:t>
            </a:r>
          </a:p>
          <a:p>
            <a:pPr marL="0" indent="0">
              <a:buNone/>
            </a:pPr>
            <a:r>
              <a:rPr lang="ru-RU" sz="1600" dirty="0"/>
              <a:t>Промисловість швидко розвивається у напрямку сервіс-орієнтованого підходу щодо керування мережею, коли складні сервіси підтримуються багатьма різноманітними системами та процесами. Для керування сервісами оператори переходять від керування частинами обладнання до активного керування різними аспектами сервісів.</a:t>
            </a:r>
          </a:p>
          <a:p>
            <a:pPr marL="0" indent="0">
              <a:buNone/>
            </a:pPr>
            <a:r>
              <a:rPr lang="ru-RU" sz="1600" dirty="0"/>
              <a:t>Налаштування сервісів та відповідного обладнання є одними з найбільших чинників витрат у мережах провайдерів. Тим не менш, загальноприйнята практика керування конфігурацією включає в себе всеосяжну ручну роботу або </a:t>
            </a:r>
            <a:r>
              <a:rPr lang="en-US" sz="1600" dirty="0"/>
              <a:t>ad-hoc </a:t>
            </a:r>
            <a:r>
              <a:rPr lang="ru-RU" sz="1600" dirty="0"/>
              <a:t>скриптинг. Чому ми все ще застосовуємо подібні методи до рішення проблеми керування конфігурацією? Зазначимо дві основні причини - варіації сервісів та постійна зміна пристроїв. Ці дві основні характерні особливості певною мірою блокують рішення автоматизації, оскільки оновлення рішення займає занадто багато часу для того, щоб впоратися з щоденними змінами.</a:t>
            </a:r>
          </a:p>
          <a:p>
            <a:pPr marL="0" indent="0">
              <a:buNone/>
            </a:pPr>
            <a:r>
              <a:rPr lang="ru-RU" sz="1600" dirty="0"/>
              <a:t>Вимоги до термінів виходу на ринок мають вирішальне значення для швидкого розгортання нового сервісу; будь-яка затримка з налаштуванням інструментів впливає на дохід.</a:t>
            </a:r>
          </a:p>
          <a:p>
            <a:pPr marL="0" indent="0">
              <a:buNone/>
            </a:pPr>
            <a:r>
              <a:rPr lang="ru-RU" sz="1600" dirty="0"/>
              <a:t>В останні кілька років для рішення даної проблеми використовують Програмно-визначені мережі (</a:t>
            </a:r>
            <a:r>
              <a:rPr lang="en-US" sz="1600" dirty="0"/>
              <a:t>Software-Defined Networking - SDN). SDN </a:t>
            </a:r>
            <a:r>
              <a:rPr lang="ru-RU" sz="1600" dirty="0"/>
              <a:t>надає централізований, уніфікований набір </a:t>
            </a:r>
            <a:r>
              <a:rPr lang="en-US" sz="1600" dirty="0"/>
              <a:t>API </a:t>
            </a:r>
            <a:r>
              <a:rPr lang="ru-RU" sz="1600" dirty="0"/>
              <a:t>для контролю як мереж, так і сервісів, автоматично та в режимі реального часу. До переваг можна віднести більш швидкий і точний контроль мереж і сервісів, що призводить до підвищення продуктивності і зниження витрат.</a:t>
            </a:r>
          </a:p>
          <a:p>
            <a:pPr marL="0" indent="0">
              <a:buNone/>
            </a:pPr>
            <a:r>
              <a:rPr lang="ru-RU" sz="1600" dirty="0"/>
              <a:t>Мережний сервісний оркестратор (</a:t>
            </a:r>
            <a:r>
              <a:rPr lang="en-US" sz="1600" b="1" dirty="0"/>
              <a:t>Network Services Orchestrator - NSO</a:t>
            </a:r>
            <a:r>
              <a:rPr lang="en-US" sz="1600" dirty="0"/>
              <a:t>) </a:t>
            </a:r>
            <a:r>
              <a:rPr lang="ru-RU" sz="1600" dirty="0"/>
              <a:t>дозволяє операторам динамічно адаптувати рішення конфігурації сервісу відповідно до змін у запропонованому портфоліо сервісів. Він забезпечує бачення </a:t>
            </a:r>
            <a:r>
              <a:rPr lang="en-US" sz="1600" dirty="0"/>
              <a:t>SDN, </a:t>
            </a:r>
            <a:r>
              <a:rPr lang="ru-RU" sz="1600" dirty="0"/>
              <a:t>надаючи логічно централізований інтерфейс для мережі з кількома постачальниками.</a:t>
            </a:r>
          </a:p>
          <a:p>
            <a:pPr marL="0" indent="0">
              <a:buNone/>
            </a:pPr>
            <a:r>
              <a:rPr lang="en-US" sz="1600" dirty="0"/>
              <a:t>NSO </a:t>
            </a:r>
            <a:r>
              <a:rPr lang="ru-RU" sz="1600" dirty="0"/>
              <a:t>містить три компоненти:</a:t>
            </a:r>
          </a:p>
          <a:p>
            <a:r>
              <a:rPr lang="ru-RU" sz="1600" dirty="0"/>
              <a:t>Інтерфейс програмованості на основі моделей (моделі </a:t>
            </a:r>
            <a:r>
              <a:rPr lang="en-US" sz="1600" dirty="0"/>
              <a:t>YANG)</a:t>
            </a:r>
          </a:p>
          <a:p>
            <a:r>
              <a:rPr lang="ru-RU" sz="1600" dirty="0"/>
              <a:t>База даних конфігурації</a:t>
            </a:r>
          </a:p>
          <a:p>
            <a:r>
              <a:rPr lang="ru-RU" sz="1600" dirty="0"/>
              <a:t>Рівні абстракції пристроїв та сервісів </a:t>
            </a:r>
          </a:p>
          <a:p>
            <a:pPr marL="0" indent="0">
              <a:buNone/>
            </a:pPr>
            <a:endParaRPr lang="ru-RU" sz="1600" dirty="0"/>
          </a:p>
        </p:txBody>
      </p:sp>
    </p:spTree>
    <p:extLst>
      <p:ext uri="{BB962C8B-B14F-4D97-AF65-F5344CB8AC3E}">
        <p14:creationId xmlns:p14="http://schemas.microsoft.com/office/powerpoint/2010/main" val="1543016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Рівні абстракції пристроїв та сервісів </a:t>
            </a:r>
          </a:p>
          <a:p>
            <a:pPr marL="0" indent="0">
              <a:buNone/>
            </a:pPr>
            <a:r>
              <a:rPr lang="ru-RU" sz="1600" dirty="0"/>
              <a:t>Використовуючи стандартні моделі даних та мову моделювання для опису сервісів та пристроїв, </a:t>
            </a:r>
            <a:r>
              <a:rPr lang="en-US" sz="1600" dirty="0"/>
              <a:t>NSO </a:t>
            </a:r>
            <a:r>
              <a:rPr lang="ru-RU" sz="1600" dirty="0"/>
              <a:t>може автоматизувати створення, видалення та модифікацію мережних сервісів під час їх роботи. </a:t>
            </a:r>
            <a:r>
              <a:rPr lang="en-US" sz="1600" dirty="0"/>
              <a:t>NSO </a:t>
            </a:r>
            <a:r>
              <a:rPr lang="ru-RU" sz="1600" dirty="0"/>
              <a:t>використовує стандартизовану мову моделювання </a:t>
            </a:r>
            <a:r>
              <a:rPr lang="en-US" sz="1600" dirty="0"/>
              <a:t>YANG </a:t>
            </a:r>
            <a:r>
              <a:rPr lang="ru-RU" sz="1600" dirty="0"/>
              <a:t>для моделювання та автоматизації будь-якого типу пристроїв. Мережа, яку ви моделюєте, може бути поєднанням традиційного обладнання та віртуальних пристроїв, в межах Рівнів 1-7 моделі </a:t>
            </a:r>
            <a:r>
              <a:rPr lang="en-US" sz="1600" dirty="0"/>
              <a:t>OSI.</a:t>
            </a:r>
          </a:p>
          <a:p>
            <a:pPr marL="0" indent="0">
              <a:buNone/>
            </a:pPr>
            <a:r>
              <a:rPr lang="ru-RU" sz="1600" dirty="0"/>
              <a:t>Модель даних для сервісу здійснює кореляцію визначення служб з мережними операціями. Вбудований алгоритм визначає мінімальні зміни мережі, необхідні для сервісу, а потім їх виконує. Стосовно моделей даних пристроїв можна відзначити, що </a:t>
            </a:r>
            <a:r>
              <a:rPr lang="en-US" sz="1600" dirty="0"/>
              <a:t>NSO </a:t>
            </a:r>
            <a:r>
              <a:rPr lang="ru-RU" sz="1600" dirty="0"/>
              <a:t>розпізнає та може працювати на всіх фізичних пристроях в центрі оброблення даних, включаючи брандмауери та інші пристрої моделі </a:t>
            </a:r>
            <a:r>
              <a:rPr lang="en-US" sz="1600" dirty="0"/>
              <a:t>OSI </a:t>
            </a:r>
            <a:r>
              <a:rPr lang="ru-RU" sz="1600" dirty="0"/>
              <a:t>від Рівня 4 до Рівня 7. Він також працює з віртуальними ресурсами, в тому числі Віртуальними машинами (</a:t>
            </a:r>
            <a:r>
              <a:rPr lang="en-US" sz="1600" dirty="0"/>
              <a:t>Virtual Machines) </a:t>
            </a:r>
            <a:r>
              <a:rPr lang="ru-RU" sz="1600" dirty="0"/>
              <a:t>та мережними моделями на основі контейнерів. Контролер сервісів </a:t>
            </a:r>
            <a:r>
              <a:rPr lang="en-US" sz="1600" b="1" dirty="0"/>
              <a:t>Cisco Elastic Services Controller </a:t>
            </a:r>
            <a:r>
              <a:rPr lang="en-US" sz="1600" dirty="0"/>
              <a:t>(ESC) </a:t>
            </a:r>
            <a:r>
              <a:rPr lang="ru-RU" sz="1600" dirty="0"/>
              <a:t>є частиною основної платформи і надає такі можливості. Крім того, </a:t>
            </a:r>
            <a:r>
              <a:rPr lang="en-US" sz="1600" dirty="0"/>
              <a:t>NSO </a:t>
            </a:r>
            <a:r>
              <a:rPr lang="ru-RU" sz="1600" dirty="0"/>
              <a:t>може автоматизувати запуск, конфігурацію, моніторинг та керування ліцензіями Функцій віртуальної мережі (</a:t>
            </a:r>
            <a:r>
              <a:rPr lang="en-US" sz="1600" b="1" dirty="0"/>
              <a:t>Virtual Network Function </a:t>
            </a:r>
            <a:r>
              <a:rPr lang="en-US" sz="1600" dirty="0"/>
              <a:t>- VNF).</a:t>
            </a:r>
          </a:p>
          <a:p>
            <a:pPr marL="0" indent="0">
              <a:buNone/>
            </a:pPr>
            <a:r>
              <a:rPr lang="ru-RU" sz="1600" b="1" dirty="0"/>
              <a:t>Функціональна архітектура</a:t>
            </a:r>
          </a:p>
          <a:p>
            <a:pPr marL="0" indent="0">
              <a:buNone/>
            </a:pPr>
            <a:r>
              <a:rPr lang="ru-RU" sz="1600" dirty="0"/>
              <a:t>Архітектура </a:t>
            </a:r>
            <a:r>
              <a:rPr lang="en-US" sz="1600" dirty="0"/>
              <a:t>NSO </a:t>
            </a:r>
            <a:r>
              <a:rPr lang="ru-RU" sz="1600" dirty="0"/>
              <a:t>складається з двох рівнів: Менеджер пристроїв (</a:t>
            </a:r>
            <a:r>
              <a:rPr lang="en-US" sz="1600" b="1" dirty="0"/>
              <a:t>Device Manage</a:t>
            </a:r>
            <a:r>
              <a:rPr lang="en-US" sz="1600" dirty="0"/>
              <a:t>), </a:t>
            </a:r>
            <a:r>
              <a:rPr lang="ru-RU" sz="1600" dirty="0"/>
              <a:t>який спрощує інтеграцію пристроїв та керує сценаріями конфігурації пристроїв, та Менеджер сервісу (</a:t>
            </a:r>
            <a:r>
              <a:rPr lang="en-US" sz="1600" b="1" dirty="0"/>
              <a:t>Service Manager</a:t>
            </a:r>
            <a:r>
              <a:rPr lang="en-US" sz="1600" dirty="0"/>
              <a:t>), </a:t>
            </a:r>
            <a:r>
              <a:rPr lang="ru-RU" sz="1600" dirty="0"/>
              <a:t>який застосовує зміни сервісу до пристроїв. Наведена нижче блок-схема архітектури демонструє необхідні складові блоки </a:t>
            </a:r>
            <a:r>
              <a:rPr lang="en-US" sz="1600" dirty="0"/>
              <a:t>NSO, </a:t>
            </a:r>
            <a:r>
              <a:rPr lang="ru-RU" sz="1600" dirty="0"/>
              <a:t>що виконують функції мережних сервісів на цих рівнях. Компоненти </a:t>
            </a:r>
            <a:r>
              <a:rPr lang="en-US" sz="1600" dirty="0"/>
              <a:t>Device Manager </a:t>
            </a:r>
            <a:r>
              <a:rPr lang="ru-RU" sz="1600" dirty="0"/>
              <a:t>і </a:t>
            </a:r>
            <a:r>
              <a:rPr lang="en-US" sz="1600" dirty="0"/>
              <a:t>Service Manager </a:t>
            </a:r>
            <a:r>
              <a:rPr lang="ru-RU" sz="1600" dirty="0"/>
              <a:t>призначені різним цілям, проте тісно інтегровані в один механізм транзакцій та базу даних.</a:t>
            </a:r>
          </a:p>
          <a:p>
            <a:pPr marL="0" indent="0">
              <a:buNone/>
            </a:pPr>
            <a:r>
              <a:rPr lang="ru-RU" sz="1600" dirty="0"/>
              <a:t>В основі </a:t>
            </a:r>
            <a:r>
              <a:rPr lang="en-US" sz="1600" dirty="0"/>
              <a:t>NSO </a:t>
            </a:r>
            <a:r>
              <a:rPr lang="ru-RU" sz="1600" dirty="0"/>
              <a:t>лежить База даних конфігурації (</a:t>
            </a:r>
            <a:r>
              <a:rPr lang="en-US" sz="1600" b="1" dirty="0"/>
              <a:t>Configuration Database - CDB</a:t>
            </a:r>
            <a:r>
              <a:rPr lang="en-US" sz="1600" dirty="0"/>
              <a:t>), </a:t>
            </a:r>
            <a:r>
              <a:rPr lang="ru-RU" sz="1600" dirty="0"/>
              <a:t>яка забезпечує постійне сховище даних і синхронізується з конфігурацією пристрою і сервісу. Це забезпечує можливості керування взаємозв'язками між сервісами і пристроями, а також оброблення зміни інтерфейсів пристроїв. </a:t>
            </a:r>
            <a:r>
              <a:rPr lang="en-US" sz="1600" dirty="0"/>
              <a:t>NSO, </a:t>
            </a:r>
            <a:r>
              <a:rPr lang="ru-RU" sz="1600" dirty="0"/>
              <a:t>працюючи з бажаною конфігурацією сервісу, підбирає конфігурацію відповідно до конфігурації пристрою, та безпосередньо до виділеного рівня зіставлення.</a:t>
            </a:r>
          </a:p>
          <a:p>
            <a:pPr marL="0" indent="0">
              <a:buNone/>
            </a:pPr>
            <a:endParaRPr lang="ru-RU" sz="1600" dirty="0"/>
          </a:p>
        </p:txBody>
      </p:sp>
    </p:spTree>
    <p:extLst>
      <p:ext uri="{BB962C8B-B14F-4D97-AF65-F5344CB8AC3E}">
        <p14:creationId xmlns:p14="http://schemas.microsoft.com/office/powerpoint/2010/main" val="426628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23" y="162962"/>
            <a:ext cx="11814772" cy="6473228"/>
          </a:xfrm>
        </p:spPr>
        <p:txBody>
          <a:bodyPr>
            <a:normAutofit/>
          </a:bodyPr>
          <a:lstStyle/>
          <a:p>
            <a:pPr marL="0" indent="0" algn="ctr">
              <a:buNone/>
            </a:pPr>
            <a:r>
              <a:rPr lang="en-US" sz="1600" b="1" dirty="0"/>
              <a:t>Meraki Cloud Architecture</a:t>
            </a:r>
          </a:p>
          <a:p>
            <a:pPr marL="0" indent="0" algn="ctr">
              <a:buNone/>
            </a:pPr>
            <a:endParaRPr lang="uk-UA"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126" y="978151"/>
            <a:ext cx="5396412" cy="10136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04" y="3168712"/>
            <a:ext cx="5529256" cy="3281881"/>
          </a:xfrm>
          <a:prstGeom prst="rect">
            <a:avLst/>
          </a:prstGeom>
        </p:spPr>
      </p:pic>
      <p:sp>
        <p:nvSpPr>
          <p:cNvPr id="6" name="Rectangle 5"/>
          <p:cNvSpPr/>
          <p:nvPr/>
        </p:nvSpPr>
        <p:spPr>
          <a:xfrm>
            <a:off x="8036656" y="487491"/>
            <a:ext cx="2275046" cy="369332"/>
          </a:xfrm>
          <a:prstGeom prst="rect">
            <a:avLst/>
          </a:prstGeom>
        </p:spPr>
        <p:txBody>
          <a:bodyPr wrap="none">
            <a:spAutoFit/>
          </a:bodyPr>
          <a:lstStyle/>
          <a:p>
            <a:r>
              <a:rPr lang="en-US" b="1" dirty="0"/>
              <a:t>Data Center Locations</a:t>
            </a:r>
          </a:p>
        </p:txBody>
      </p:sp>
      <p:pic>
        <p:nvPicPr>
          <p:cNvPr id="7" name="Picture 6"/>
          <p:cNvPicPr>
            <a:picLocks noChangeAspect="1"/>
          </p:cNvPicPr>
          <p:nvPr/>
        </p:nvPicPr>
        <p:blipFill>
          <a:blip r:embed="rId4"/>
          <a:stretch>
            <a:fillRect/>
          </a:stretch>
        </p:blipFill>
        <p:spPr>
          <a:xfrm>
            <a:off x="6353175" y="3168712"/>
            <a:ext cx="5838825" cy="3362325"/>
          </a:xfrm>
          <a:prstGeom prst="rect">
            <a:avLst/>
          </a:prstGeom>
        </p:spPr>
      </p:pic>
      <p:pic>
        <p:nvPicPr>
          <p:cNvPr id="8" name="Picture 7"/>
          <p:cNvPicPr>
            <a:picLocks noChangeAspect="1"/>
          </p:cNvPicPr>
          <p:nvPr/>
        </p:nvPicPr>
        <p:blipFill>
          <a:blip r:embed="rId5"/>
          <a:stretch>
            <a:fillRect/>
          </a:stretch>
        </p:blipFill>
        <p:spPr>
          <a:xfrm>
            <a:off x="7801448" y="927395"/>
            <a:ext cx="2745461" cy="2241317"/>
          </a:xfrm>
          <a:prstGeom prst="rect">
            <a:avLst/>
          </a:prstGeom>
        </p:spPr>
      </p:pic>
    </p:spTree>
    <p:extLst>
      <p:ext uri="{BB962C8B-B14F-4D97-AF65-F5344CB8AC3E}">
        <p14:creationId xmlns:p14="http://schemas.microsoft.com/office/powerpoint/2010/main" val="3470863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464200" y="316730"/>
            <a:ext cx="7744208" cy="6346825"/>
          </a:xfrm>
          <a:prstGeom prst="rect">
            <a:avLst/>
          </a:prstGeom>
        </p:spPr>
      </p:pic>
    </p:spTree>
    <p:extLst>
      <p:ext uri="{BB962C8B-B14F-4D97-AF65-F5344CB8AC3E}">
        <p14:creationId xmlns:p14="http://schemas.microsoft.com/office/powerpoint/2010/main" val="809856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lnSpcReduction="10000"/>
          </a:bodyPr>
          <a:lstStyle/>
          <a:p>
            <a:pPr marL="0" indent="0">
              <a:buNone/>
            </a:pPr>
            <a:r>
              <a:rPr lang="ru-RU" sz="1600" dirty="0"/>
              <a:t>Метою Менеджера пристроїв є керування різними пристроями за допомогою представлення </a:t>
            </a:r>
            <a:r>
              <a:rPr lang="en-US" sz="1600" dirty="0"/>
              <a:t>YANG </a:t>
            </a:r>
            <a:r>
              <a:rPr lang="ru-RU" sz="1600" dirty="0"/>
              <a:t>і </a:t>
            </a:r>
            <a:r>
              <a:rPr lang="en-US" sz="1600" dirty="0"/>
              <a:t>NETCONF. </a:t>
            </a:r>
            <a:r>
              <a:rPr lang="ru-RU" sz="1600" dirty="0"/>
              <a:t>Незалежно від того, чи є інтерфейс </a:t>
            </a:r>
            <a:r>
              <a:rPr lang="en-US" sz="1600" dirty="0"/>
              <a:t>SNMP </a:t>
            </a:r>
            <a:r>
              <a:rPr lang="ru-RU" sz="1600" dirty="0"/>
              <a:t>або </a:t>
            </a:r>
            <a:r>
              <a:rPr lang="en-US" sz="1600" dirty="0"/>
              <a:t>CLI, </a:t>
            </a:r>
            <a:r>
              <a:rPr lang="ru-RU" sz="1600" dirty="0"/>
              <a:t>Менеджер пристроїв створює послідовність змін транзакцій для цільових пристроїв. Якщо пристрій з самого початку підтримує </a:t>
            </a:r>
            <a:r>
              <a:rPr lang="en-US" sz="1600" dirty="0"/>
              <a:t>YANG </a:t>
            </a:r>
            <a:r>
              <a:rPr lang="ru-RU" sz="1600" dirty="0"/>
              <a:t>та </a:t>
            </a:r>
            <a:r>
              <a:rPr lang="en-US" sz="1600" dirty="0"/>
              <a:t>NETCONF, </a:t>
            </a:r>
            <a:r>
              <a:rPr lang="ru-RU" sz="1600" dirty="0"/>
              <a:t>процес Менеджера пристроїв відбувається автоматично. Пристрої, що не є </a:t>
            </a:r>
            <a:r>
              <a:rPr lang="en-US" sz="1600" dirty="0"/>
              <a:t>NETCONF, </a:t>
            </a:r>
            <a:r>
              <a:rPr lang="ru-RU" sz="1600" dirty="0"/>
              <a:t>інтегровані в Менеджер пристроїв за допомогою Драйверів мережних елементів (</a:t>
            </a:r>
            <a:r>
              <a:rPr lang="en-US" sz="1600" dirty="0"/>
              <a:t>Network Element Driver - NED).</a:t>
            </a:r>
          </a:p>
          <a:p>
            <a:pPr marL="0" indent="0">
              <a:buNone/>
            </a:pPr>
            <a:r>
              <a:rPr lang="ru-RU" sz="1600" dirty="0"/>
              <a:t>Менеджер сервісу дозволяє розробляти сервісні застосунки, такі як модифікація порту комутатора, </a:t>
            </a:r>
            <a:r>
              <a:rPr lang="en-US" sz="1600" dirty="0"/>
              <a:t>MPLS, VPN </a:t>
            </a:r>
            <a:r>
              <a:rPr lang="ru-RU" sz="1600" dirty="0"/>
              <a:t>тощо, для налаштування пристроїв. Моделі даних, відомі як сервісні моделі створюються за допомогою </a:t>
            </a:r>
            <a:r>
              <a:rPr lang="en-US" sz="1600" dirty="0"/>
              <a:t>YANG </a:t>
            </a:r>
            <a:r>
              <a:rPr lang="ru-RU" sz="1600" dirty="0"/>
              <a:t>і базуються на вимогах до сервісу. Зіставлення пристрою до сервісу може бути виконано двома способами. У простих випадках ви вказуєте шаблони конфігурації, які перетворюють параметри сервісу в параметри конфігурації пристрою. Для складних випадків вам необхідно запрограмувати «</a:t>
            </a:r>
            <a:r>
              <a:rPr lang="en-US" sz="1600" dirty="0"/>
              <a:t>Mapping Logic» </a:t>
            </a:r>
            <a:r>
              <a:rPr lang="ru-RU" sz="1600" dirty="0"/>
              <a:t>для того, щоб для </a:t>
            </a:r>
            <a:r>
              <a:rPr lang="en-US" sz="1600" dirty="0"/>
              <a:t>NSO </a:t>
            </a:r>
            <a:r>
              <a:rPr lang="ru-RU" sz="1600" dirty="0"/>
              <a:t>це було зрозумілим. Менеджер сервісу здійснює оброблення повного життєвого циклу (створення, зміну та видалення) екземплярів сервісу.</a:t>
            </a:r>
          </a:p>
          <a:p>
            <a:pPr marL="0" indent="0">
              <a:buNone/>
            </a:pPr>
            <a:r>
              <a:rPr lang="ru-RU" sz="1600" dirty="0"/>
              <a:t>Користувацький код, застосунки та конкретні </a:t>
            </a:r>
            <a:r>
              <a:rPr lang="en-US" sz="1600" dirty="0"/>
              <a:t>NED - </a:t>
            </a:r>
            <a:r>
              <a:rPr lang="ru-RU" sz="1600" dirty="0"/>
              <a:t>це приклади пакетів, якими завантажується </a:t>
            </a:r>
            <a:r>
              <a:rPr lang="en-US" sz="1600" dirty="0"/>
              <a:t>NSO. </a:t>
            </a:r>
            <a:r>
              <a:rPr lang="ru-RU" sz="1600" dirty="0"/>
              <a:t>Пакет складається з коду, модулів </a:t>
            </a:r>
            <a:r>
              <a:rPr lang="en-US" sz="1600" dirty="0"/>
              <a:t>YANG, </a:t>
            </a:r>
            <a:r>
              <a:rPr lang="ru-RU" sz="1600" dirty="0"/>
              <a:t>спеціальних </a:t>
            </a:r>
            <a:r>
              <a:rPr lang="en-US" sz="1600" dirty="0"/>
              <a:t>UI </a:t>
            </a:r>
            <a:r>
              <a:rPr lang="ru-RU" sz="1600" dirty="0"/>
              <a:t>віджетів тощо. </a:t>
            </a:r>
            <a:r>
              <a:rPr lang="en-US" sz="1600" dirty="0"/>
              <a:t>NSO </a:t>
            </a:r>
            <a:r>
              <a:rPr lang="ru-RU" sz="1600" dirty="0"/>
              <a:t>завантажує їх під час запуску. Пакети можуть бути додані та оновлені під час виконання.</a:t>
            </a:r>
          </a:p>
          <a:p>
            <a:pPr marL="0" indent="0">
              <a:buNone/>
            </a:pPr>
            <a:r>
              <a:rPr lang="ru-RU" sz="1600" b="1" dirty="0"/>
              <a:t>Менеджер пристроїв</a:t>
            </a:r>
          </a:p>
          <a:p>
            <a:pPr marL="0" indent="0">
              <a:buNone/>
            </a:pPr>
            <a:r>
              <a:rPr lang="ru-RU" sz="1600" dirty="0"/>
              <a:t>Менеджер пристроїв лежить в основі </a:t>
            </a:r>
            <a:r>
              <a:rPr lang="en-US" sz="1600" dirty="0"/>
              <a:t>NSO. </a:t>
            </a:r>
            <a:r>
              <a:rPr lang="ru-RU" sz="1600" dirty="0"/>
              <a:t>Менеджер пристроїв зберігає список всіх керованих пристроїв. </a:t>
            </a:r>
            <a:r>
              <a:rPr lang="en-US" sz="1600" dirty="0"/>
              <a:t>NSO </a:t>
            </a:r>
            <a:r>
              <a:rPr lang="ru-RU" sz="1600" dirty="0"/>
              <a:t>зберігає головну копію конфігурації для кожного керованого пристрою. Щоразу, коли виконується зміна конфігурації в списку основних копій конфігурації пристрою, завдання Менеджера пристроїв полягає у розділенні цієї «зміни конфігурації мережі» на відповідні зміни для фактично керованих пристроїв. Залежно від типу пристрою, різні протоколи нормально взаємодіють у південному напрямі. Якщо пристрій є або має:</a:t>
            </a:r>
          </a:p>
          <a:p>
            <a:r>
              <a:rPr lang="en-US" sz="1600" b="1" dirty="0"/>
              <a:t>NETCONF</a:t>
            </a:r>
            <a:r>
              <a:rPr lang="en-US" sz="1600" dirty="0"/>
              <a:t>-</a:t>
            </a:r>
            <a:r>
              <a:rPr lang="ru-RU" sz="1600" dirty="0"/>
              <a:t>здатний - Менеджер пристроїв створює явні операції </a:t>
            </a:r>
            <a:r>
              <a:rPr lang="en-US" sz="1600" dirty="0"/>
              <a:t>RPC </a:t>
            </a:r>
            <a:r>
              <a:rPr lang="ru-RU" sz="1600" dirty="0"/>
              <a:t>редагування-конфігурації </a:t>
            </a:r>
            <a:r>
              <a:rPr lang="en-US" sz="1600" dirty="0"/>
              <a:t>NETCONF </a:t>
            </a:r>
            <a:r>
              <a:rPr lang="ru-RU" sz="1600" dirty="0"/>
              <a:t>для кожного пристрою-учасника, а потім всередині тієї самої транзакції, яка виконується в </a:t>
            </a:r>
            <a:r>
              <a:rPr lang="en-US" sz="1600" dirty="0"/>
              <a:t>NSO, </a:t>
            </a:r>
            <a:r>
              <a:rPr lang="ru-RU" sz="1600" dirty="0"/>
              <a:t>виконує всі індивідуальні, специфічні для пристрою операції </a:t>
            </a:r>
            <a:r>
              <a:rPr lang="en-US" sz="1600" dirty="0"/>
              <a:t>NETCONF.</a:t>
            </a:r>
          </a:p>
          <a:p>
            <a:r>
              <a:rPr lang="ru-RU" sz="1600" dirty="0"/>
              <a:t>Пристрій </a:t>
            </a:r>
            <a:r>
              <a:rPr lang="en-US" sz="1600" b="1" dirty="0"/>
              <a:t>SNMP</a:t>
            </a:r>
            <a:r>
              <a:rPr lang="en-US" sz="1600" dirty="0"/>
              <a:t> - </a:t>
            </a:r>
            <a:r>
              <a:rPr lang="ru-RU" sz="1600" dirty="0"/>
              <a:t>Менеджер пристроїв транслює зміни дерева </a:t>
            </a:r>
            <a:r>
              <a:rPr lang="en-US" sz="1600" dirty="0"/>
              <a:t>NCS DOM </a:t>
            </a:r>
            <a:r>
              <a:rPr lang="ru-RU" sz="1600" dirty="0"/>
              <a:t>у відповідні </a:t>
            </a:r>
            <a:r>
              <a:rPr lang="en-US" sz="1600" dirty="0"/>
              <a:t>SNMP SET PDU.</a:t>
            </a:r>
          </a:p>
          <a:p>
            <a:r>
              <a:rPr lang="en-US" sz="1600" b="1" dirty="0"/>
              <a:t>CLI -</a:t>
            </a:r>
            <a:r>
              <a:rPr lang="en-US" sz="1600" dirty="0"/>
              <a:t> </a:t>
            </a:r>
            <a:r>
              <a:rPr lang="ru-RU" sz="1600" dirty="0"/>
              <a:t>наприклад, маршрутизатори </a:t>
            </a:r>
            <a:r>
              <a:rPr lang="en-US" sz="1600" dirty="0"/>
              <a:t>Cisco IOS </a:t>
            </a:r>
            <a:r>
              <a:rPr lang="ru-RU" sz="1600" dirty="0"/>
              <a:t>або </a:t>
            </a:r>
            <a:r>
              <a:rPr lang="en-US" sz="1600" dirty="0"/>
              <a:t>IOS XR (</a:t>
            </a:r>
            <a:r>
              <a:rPr lang="ru-RU" sz="1600" dirty="0"/>
              <a:t>або ті, що підтримують таку саму структуру команд). </a:t>
            </a:r>
            <a:r>
              <a:rPr lang="en-US" sz="1600" dirty="0"/>
              <a:t>CLI NED </a:t>
            </a:r>
            <a:r>
              <a:rPr lang="ru-RU" sz="1600" dirty="0"/>
              <a:t>використовується для створення правильної послідовності команд </a:t>
            </a:r>
            <a:r>
              <a:rPr lang="en-US" sz="1600" dirty="0"/>
              <a:t>CLI.</a:t>
            </a:r>
          </a:p>
          <a:p>
            <a:pPr marL="0" indent="0">
              <a:buNone/>
            </a:pPr>
            <a:endParaRPr lang="ru-RU" sz="1600" dirty="0"/>
          </a:p>
        </p:txBody>
      </p:sp>
    </p:spTree>
    <p:extLst>
      <p:ext uri="{BB962C8B-B14F-4D97-AF65-F5344CB8AC3E}">
        <p14:creationId xmlns:p14="http://schemas.microsoft.com/office/powerpoint/2010/main" val="2616929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У протилежному випадку для пристроїв, які не відносяться до зазначених категорій, код Java у Generic NED викликається із запропонованими змінами. Завдання для цього NED-коду полягає у перетворені </a:t>
            </a:r>
            <a:r>
              <a:rPr lang="en-US" sz="1600" dirty="0"/>
              <a:t>diff </a:t>
            </a:r>
            <a:r>
              <a:rPr lang="ru-RU" sz="1600" dirty="0"/>
              <a:t>в дереві </a:t>
            </a:r>
            <a:r>
              <a:rPr lang="en-US" sz="1600" dirty="0"/>
              <a:t>NCS DOM </a:t>
            </a:r>
            <a:r>
              <a:rPr lang="ru-RU" sz="1600" dirty="0"/>
              <a:t>на відповідні операції на пристрої.</a:t>
            </a:r>
          </a:p>
          <a:p>
            <a:pPr marL="0" indent="0">
              <a:buNone/>
            </a:pPr>
            <a:r>
              <a:rPr lang="ru-RU" sz="1600" dirty="0"/>
              <a:t>Менеджер пристроїв підтримує наступні загальні можливості:</a:t>
            </a:r>
          </a:p>
          <a:p>
            <a:r>
              <a:rPr lang="ru-RU" sz="1600" dirty="0"/>
              <a:t>Забезпечення нового пристрою функціями копіювання та редагування або з іншої конфігурації іншого пристрою, або з конфігурації шаблону.</a:t>
            </a:r>
          </a:p>
          <a:p>
            <a:r>
              <a:rPr lang="ru-RU" sz="1600" dirty="0"/>
              <a:t>Безпечним способом розгортання змін конфігурації на декількох пристроях, використовуючи розподілені транзакції.</a:t>
            </a:r>
          </a:p>
          <a:p>
            <a:r>
              <a:rPr lang="ru-RU" sz="1600" dirty="0"/>
              <a:t>Здійснення перевірки цілісності конфігурацій перед розгортанням у мережі.</a:t>
            </a:r>
          </a:p>
          <a:p>
            <a:r>
              <a:rPr lang="ru-RU" sz="1600" dirty="0"/>
              <a:t>Застосовування змін конфігурації до іменованих груп пристроїв.</a:t>
            </a:r>
          </a:p>
          <a:p>
            <a:r>
              <a:rPr lang="ru-RU" sz="1600" dirty="0"/>
              <a:t>Застосовування шаблонів (зі змінними) до іменованих груп пристроїв.</a:t>
            </a:r>
          </a:p>
          <a:p>
            <a:r>
              <a:rPr lang="ru-RU" sz="1600" dirty="0"/>
              <a:t>Повернення змін, якщо у цьому є необхідність.</a:t>
            </a:r>
          </a:p>
          <a:p>
            <a:r>
              <a:rPr lang="ru-RU" sz="1600" dirty="0"/>
              <a:t>Проведення аудиту конфігурації - перевірка, чи стан конфігурації пристрою синхронізований з поданням </a:t>
            </a:r>
            <a:r>
              <a:rPr lang="en-US" sz="1600" dirty="0"/>
              <a:t>CDB NSO.</a:t>
            </a:r>
          </a:p>
          <a:p>
            <a:r>
              <a:rPr lang="ru-RU" sz="1600" dirty="0"/>
              <a:t>Синхронізація </a:t>
            </a:r>
            <a:r>
              <a:rPr lang="en-US" sz="1600" dirty="0"/>
              <a:t>CDB </a:t>
            </a:r>
            <a:r>
              <a:rPr lang="ru-RU" sz="1600" dirty="0"/>
              <a:t>і конфігурацій на пристроях.</a:t>
            </a:r>
          </a:p>
          <a:p>
            <a:r>
              <a:rPr lang="ru-RU" sz="1600" dirty="0"/>
              <a:t>Під'єднання пристроїв до </a:t>
            </a:r>
            <a:r>
              <a:rPr lang="en-US" sz="1600" dirty="0"/>
              <a:t>NSO </a:t>
            </a:r>
            <a:r>
              <a:rPr lang="ru-RU" sz="1600" dirty="0"/>
              <a:t>за допомогою </a:t>
            </a:r>
            <a:r>
              <a:rPr lang="en-US" sz="1600" dirty="0"/>
              <a:t>NED.</a:t>
            </a:r>
          </a:p>
          <a:p>
            <a:pPr marL="0" indent="0">
              <a:buNone/>
            </a:pPr>
            <a:endParaRPr lang="ru-RU" sz="1600" dirty="0"/>
          </a:p>
        </p:txBody>
      </p:sp>
    </p:spTree>
    <p:extLst>
      <p:ext uri="{BB962C8B-B14F-4D97-AF65-F5344CB8AC3E}">
        <p14:creationId xmlns:p14="http://schemas.microsoft.com/office/powerpoint/2010/main" val="808992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Менеджер сервісу</a:t>
            </a:r>
          </a:p>
          <a:p>
            <a:pPr marL="0" indent="0">
              <a:buNone/>
            </a:pPr>
            <a:r>
              <a:rPr lang="ru-RU" sz="1600" dirty="0"/>
              <a:t>Менеджер сервісу </a:t>
            </a:r>
            <a:r>
              <a:rPr lang="en-US" sz="1600" dirty="0"/>
              <a:t>NSO </a:t>
            </a:r>
            <a:r>
              <a:rPr lang="ru-RU" sz="1600" dirty="0"/>
              <a:t>може бути використаний для представлення мережних сервісів, таких як </a:t>
            </a:r>
            <a:r>
              <a:rPr lang="en-US" sz="1600" dirty="0"/>
              <a:t>VPN </a:t>
            </a:r>
            <a:r>
              <a:rPr lang="ru-RU" sz="1600" dirty="0"/>
              <a:t>Рівнів 2 та 3, </a:t>
            </a:r>
            <a:r>
              <a:rPr lang="en-US" sz="1600" dirty="0"/>
              <a:t>BGP Peers </a:t>
            </a:r>
            <a:r>
              <a:rPr lang="ru-RU" sz="1600" dirty="0"/>
              <a:t>або Списки контролю доступу (</a:t>
            </a:r>
            <a:r>
              <a:rPr lang="en-US" sz="1600" dirty="0"/>
              <a:t>Access Control Lists). </a:t>
            </a:r>
            <a:r>
              <a:rPr lang="ru-RU" sz="1600" dirty="0"/>
              <a:t>Мережні сервіси можуть бути представлені незалежно від постачальника, і тоді користувачі </a:t>
            </a:r>
            <a:r>
              <a:rPr lang="en-US" sz="1600" dirty="0"/>
              <a:t>NSO </a:t>
            </a:r>
            <a:r>
              <a:rPr lang="ru-RU" sz="1600" dirty="0"/>
              <a:t>можуть керувати сервісами та дозволяти </a:t>
            </a:r>
            <a:r>
              <a:rPr lang="en-US" sz="1600" dirty="0"/>
              <a:t>NSO </a:t>
            </a:r>
            <a:r>
              <a:rPr lang="ru-RU" sz="1600" dirty="0"/>
              <a:t>обчислювати та застосовувати зміни пристрою. Завданням Менеджера сервісу є підтримка повного життєвого циклу мережного сервісу.</a:t>
            </a:r>
          </a:p>
          <a:p>
            <a:pPr marL="0" indent="0">
              <a:buNone/>
            </a:pPr>
            <a:r>
              <a:rPr lang="ru-RU" sz="1600" dirty="0"/>
              <a:t>Сервіс в </a:t>
            </a:r>
            <a:r>
              <a:rPr lang="en-US" sz="1600" dirty="0"/>
              <a:t>NSO </a:t>
            </a:r>
            <a:r>
              <a:rPr lang="ru-RU" sz="1600" dirty="0"/>
              <a:t>складається з наступного:</a:t>
            </a:r>
          </a:p>
          <a:p>
            <a:r>
              <a:rPr lang="ru-RU" sz="1600" dirty="0"/>
              <a:t>Сервісна модель </a:t>
            </a:r>
            <a:r>
              <a:rPr lang="en-US" sz="1600" dirty="0"/>
              <a:t>YANG - </a:t>
            </a:r>
            <a:r>
              <a:rPr lang="ru-RU" sz="1600" dirty="0"/>
              <a:t>Визначає атрибути сервісу. Наприклад, мережний сервіс </a:t>
            </a:r>
            <a:r>
              <a:rPr lang="en-US" sz="1600" dirty="0"/>
              <a:t>VPN </a:t>
            </a:r>
            <a:r>
              <a:rPr lang="ru-RU" sz="1600" dirty="0"/>
              <a:t>Рівня 2 може бути визначений за допомогою ідентифікатора віртуальної схеми, ідентифікаторів сервісу та іменами інтерфейсу. </a:t>
            </a:r>
            <a:r>
              <a:rPr lang="en-US" sz="1600" dirty="0"/>
              <a:t>NSO </a:t>
            </a:r>
            <a:r>
              <a:rPr lang="ru-RU" sz="1600" dirty="0"/>
              <a:t>буде використовувати сервісну модель </a:t>
            </a:r>
            <a:r>
              <a:rPr lang="en-US" sz="1600" dirty="0"/>
              <a:t>YANG </a:t>
            </a:r>
            <a:r>
              <a:rPr lang="ru-RU" sz="1600" dirty="0"/>
              <a:t>для відображення відповідного інтерфейсу командного рядка та веб-інтерфейсу.</a:t>
            </a:r>
          </a:p>
          <a:p>
            <a:r>
              <a:rPr lang="ru-RU" sz="1600" dirty="0"/>
              <a:t>Карта конфігурації пристрою - При створені сервісу в пристроях необхідно відображати відповідні зміни. </a:t>
            </a:r>
            <a:r>
              <a:rPr lang="en-US" sz="1600" dirty="0"/>
              <a:t>NSO </a:t>
            </a:r>
            <a:r>
              <a:rPr lang="ru-RU" sz="1600" dirty="0"/>
              <a:t>підтримує способи визначення цього або за допомогою шаблонів, або за допомогою </a:t>
            </a:r>
            <a:r>
              <a:rPr lang="en-US" sz="1600" dirty="0"/>
              <a:t>Java.</a:t>
            </a:r>
          </a:p>
          <a:p>
            <a:pPr marL="0" indent="0">
              <a:buNone/>
            </a:pPr>
            <a:r>
              <a:rPr lang="ru-RU" sz="1600" dirty="0"/>
              <a:t>За допомогою Менеджера сервісу можна виконувати наступні дії:</a:t>
            </a:r>
          </a:p>
          <a:p>
            <a:r>
              <a:rPr lang="ru-RU" sz="1600" dirty="0"/>
              <a:t>Створювати, змінювати, видаляти сервіси. (</a:t>
            </a:r>
            <a:r>
              <a:rPr lang="en-US" sz="1600" dirty="0"/>
              <a:t>FASTMAP </a:t>
            </a:r>
            <a:r>
              <a:rPr lang="ru-RU" sz="1600" dirty="0"/>
              <a:t>працює тут за лаштунками.)</a:t>
            </a:r>
          </a:p>
          <a:p>
            <a:r>
              <a:rPr lang="ru-RU" sz="1600" dirty="0"/>
              <a:t>Сервіс «сухого запуску» операції життєвого циклу та надання звітів перед внесенням змін. Звіт про «сухий запуск» буде передбачати зміни в пристроях.</a:t>
            </a:r>
          </a:p>
          <a:p>
            <a:r>
              <a:rPr lang="ru-RU" sz="1600" dirty="0"/>
              <a:t>Виконувати перевірку синхронізації всіх сервісів або певного сервісу. Необхідно перевірити, чи відповідає фактична конфігурація пристрою поданню сервісу. За допомогою цього можна перевірити, чи не була змінена конфігурація пристрою поза діапазоном, чи отримана конфігурація пристрою відповідає дозволеним конфігураціям сервісу.</a:t>
            </a:r>
          </a:p>
          <a:p>
            <a:r>
              <a:rPr lang="ru-RU" sz="1600" dirty="0"/>
              <a:t>Підтримувати залежності пристрою. Кожному екземпляру сервісу в </a:t>
            </a:r>
            <a:r>
              <a:rPr lang="en-US" sz="1600" dirty="0"/>
              <a:t>NSO </a:t>
            </a:r>
            <a:r>
              <a:rPr lang="ru-RU" sz="1600" dirty="0"/>
              <a:t>відома відповідна конфігурація пристрою. Конфігурації пристроїв, які є результатом сервісу забезпечення, можуть бути зіставлені з екземплярами сервісів, які створили конфігурацію.</a:t>
            </a:r>
          </a:p>
          <a:p>
            <a:r>
              <a:rPr lang="ru-RU" sz="1600" dirty="0"/>
              <a:t>Самотестування сервісу. За допомогою самотестування в </a:t>
            </a:r>
            <a:r>
              <a:rPr lang="en-US" sz="1600" dirty="0"/>
              <a:t>NSO </a:t>
            </a:r>
            <a:r>
              <a:rPr lang="ru-RU" sz="1600" dirty="0"/>
              <a:t>ви можете ініціювати діагностичні тести сервісу.</a:t>
            </a:r>
          </a:p>
          <a:p>
            <a:pPr marL="0" indent="0">
              <a:buNone/>
            </a:pPr>
            <a:endParaRPr lang="ru-RU" sz="1600" dirty="0"/>
          </a:p>
        </p:txBody>
      </p:sp>
    </p:spTree>
    <p:extLst>
      <p:ext uri="{BB962C8B-B14F-4D97-AF65-F5344CB8AC3E}">
        <p14:creationId xmlns:p14="http://schemas.microsoft.com/office/powerpoint/2010/main" val="168925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fontScale="92500" lnSpcReduction="20000"/>
          </a:bodyPr>
          <a:lstStyle/>
          <a:p>
            <a:pPr marL="0" indent="0">
              <a:buNone/>
            </a:pPr>
            <a:r>
              <a:rPr lang="ru-RU" sz="1600" b="1" dirty="0"/>
              <a:t>База даних конфігурації (</a:t>
            </a:r>
            <a:r>
              <a:rPr lang="en-US" sz="1600" b="1" dirty="0"/>
              <a:t>Configuration Database - CDB)</a:t>
            </a:r>
          </a:p>
          <a:p>
            <a:pPr marL="0" indent="0">
              <a:buNone/>
            </a:pPr>
            <a:r>
              <a:rPr lang="en-US" sz="1600" dirty="0"/>
              <a:t>NSO </a:t>
            </a:r>
            <a:r>
              <a:rPr lang="ru-RU" sz="1600" dirty="0"/>
              <a:t>використовує внутрішню Базу даних конфігурації (</a:t>
            </a:r>
            <a:r>
              <a:rPr lang="en-US" sz="1600" dirty="0"/>
              <a:t>CDB) </a:t>
            </a:r>
            <a:r>
              <a:rPr lang="ru-RU" sz="1600" dirty="0"/>
              <a:t>для зберігання власної конфігурації, конфігурації всіх сервісів, а також копії конфігурації всіх керованих пристроїв. </a:t>
            </a:r>
            <a:r>
              <a:rPr lang="en-US" sz="1600" dirty="0"/>
              <a:t>CDB </a:t>
            </a:r>
            <a:r>
              <a:rPr lang="ru-RU" sz="1600" dirty="0"/>
              <a:t>є стійкою і всі транзакції записуються на диск. </a:t>
            </a:r>
            <a:r>
              <a:rPr lang="en-US" sz="1600" dirty="0"/>
              <a:t>CDB </a:t>
            </a:r>
            <a:r>
              <a:rPr lang="ru-RU" sz="1600" dirty="0"/>
              <a:t>працює резидентно в ОЗП, при цьому уся конфігурація зберігається в пам'яті, що призводить до високопродуктивних транзакцій. Проте, як компроміс, вимоги до оперативної пам’яті зростають із збільшенням обсягу даних конфігурації.</a:t>
            </a:r>
          </a:p>
          <a:p>
            <a:pPr marL="0" indent="0">
              <a:buNone/>
            </a:pPr>
            <a:r>
              <a:rPr lang="en-US" sz="1600" dirty="0"/>
              <a:t>CDB NSO </a:t>
            </a:r>
            <a:r>
              <a:rPr lang="ru-RU" sz="1600" dirty="0"/>
              <a:t>забезпечує наступне:</a:t>
            </a:r>
          </a:p>
          <a:p>
            <a:r>
              <a:rPr lang="ru-RU" sz="1600" dirty="0"/>
              <a:t>Модель оброблення даних конфігурації в мережних пристроях, включаючи механізм оновлення за передплатою.</a:t>
            </a:r>
          </a:p>
          <a:p>
            <a:r>
              <a:rPr lang="ru-RU" sz="1600" dirty="0"/>
              <a:t>Внутрішній </a:t>
            </a:r>
            <a:r>
              <a:rPr lang="en-US" sz="1600" dirty="0"/>
              <a:t>API </a:t>
            </a:r>
            <a:r>
              <a:rPr lang="ru-RU" sz="1600" dirty="0"/>
              <a:t>для пошуку конфігурацій мережних елементів.</a:t>
            </a:r>
          </a:p>
          <a:p>
            <a:r>
              <a:rPr lang="ru-RU" sz="1600" dirty="0"/>
              <a:t>Автоматичну підтримку оновлення та зниження версії даних конфігурації.</a:t>
            </a:r>
          </a:p>
          <a:p>
            <a:pPr marL="0" indent="0">
              <a:buNone/>
            </a:pPr>
            <a:r>
              <a:rPr lang="ru-RU" sz="1600" dirty="0"/>
              <a:t>Споживачів сервісів баз даних забезпечують </a:t>
            </a:r>
            <a:r>
              <a:rPr lang="en-US" sz="1600" dirty="0"/>
              <a:t>CLI, </a:t>
            </a:r>
            <a:r>
              <a:rPr lang="ru-RU" sz="1600" dirty="0"/>
              <a:t>веб-інтерфейсом та сеансами </a:t>
            </a:r>
            <a:r>
              <a:rPr lang="en-US" sz="1600" dirty="0"/>
              <a:t>NETCONF. </a:t>
            </a:r>
            <a:r>
              <a:rPr lang="ru-RU" sz="1600" dirty="0"/>
              <a:t>Клієнтські застосунки </a:t>
            </a:r>
            <a:r>
              <a:rPr lang="en-US" sz="1600" dirty="0"/>
              <a:t>CDB </a:t>
            </a:r>
            <a:r>
              <a:rPr lang="ru-RU" sz="1600" dirty="0"/>
              <a:t>повинні мати можливість зчитувати дані конфігурації з бази даних та реагувати на оновлення конфігурацій.</a:t>
            </a:r>
          </a:p>
          <a:p>
            <a:pPr marL="0" indent="0">
              <a:buNone/>
            </a:pPr>
            <a:r>
              <a:rPr lang="ru-RU" sz="1600" b="1" dirty="0"/>
              <a:t>Примітка:</a:t>
            </a:r>
            <a:r>
              <a:rPr lang="ru-RU" sz="1600" dirty="0"/>
              <a:t> Ведення журналу </a:t>
            </a:r>
            <a:r>
              <a:rPr lang="en-US" sz="1600" dirty="0"/>
              <a:t>CDB </a:t>
            </a:r>
            <a:r>
              <a:rPr lang="ru-RU" sz="1600" dirty="0"/>
              <a:t>вимагає файлової системи, що забезпечує достатню мінімальну продуктивність, а примітиви повинні включати синхронізацію та усічення файлів. </a:t>
            </a:r>
            <a:r>
              <a:rPr lang="en-US" sz="1600" dirty="0"/>
              <a:t>NFS </a:t>
            </a:r>
            <a:r>
              <a:rPr lang="ru-RU" sz="1600" dirty="0"/>
              <a:t>та інші мережні файлові системи непридатні та не підтримуються для використання з </a:t>
            </a:r>
            <a:r>
              <a:rPr lang="en-US" sz="1600" dirty="0"/>
              <a:t>CDB </a:t>
            </a:r>
            <a:r>
              <a:rPr lang="ru-RU" sz="1600" dirty="0"/>
              <a:t>у розгортанні виробництва. </a:t>
            </a:r>
            <a:br>
              <a:rPr lang="ru-RU" sz="1600" dirty="0"/>
            </a:br>
            <a:r>
              <a:rPr lang="ru-RU" sz="1600" dirty="0"/>
              <a:t/>
            </a:r>
            <a:br>
              <a:rPr lang="ru-RU" sz="1600" dirty="0"/>
            </a:br>
            <a:r>
              <a:rPr lang="ru-RU" sz="1600" b="1" dirty="0"/>
              <a:t>Моделі </a:t>
            </a:r>
            <a:r>
              <a:rPr lang="en-US" sz="1600" b="1" dirty="0"/>
              <a:t>YANG</a:t>
            </a:r>
          </a:p>
          <a:p>
            <a:pPr marL="0" indent="0">
              <a:buNone/>
            </a:pPr>
            <a:r>
              <a:rPr lang="en-US" sz="1600" dirty="0"/>
              <a:t>NSO </a:t>
            </a:r>
            <a:r>
              <a:rPr lang="ru-RU" sz="1600" dirty="0"/>
              <a:t>керується моделями із сервісними моделями, вираженими у </a:t>
            </a:r>
            <a:r>
              <a:rPr lang="en-US" sz="1600" dirty="0"/>
              <a:t>YANG. </a:t>
            </a:r>
            <a:r>
              <a:rPr lang="ru-RU" sz="1600" dirty="0"/>
              <a:t>Моделі пристроїв також визначені у форматі </a:t>
            </a:r>
            <a:r>
              <a:rPr lang="en-US" sz="1600" dirty="0"/>
              <a:t>YANG, </a:t>
            </a:r>
            <a:r>
              <a:rPr lang="ru-RU" sz="1600" dirty="0"/>
              <a:t>проте власним форматом може бути </a:t>
            </a:r>
            <a:r>
              <a:rPr lang="en-US" sz="1600" dirty="0"/>
              <a:t>MIB </a:t>
            </a:r>
            <a:r>
              <a:rPr lang="ru-RU" sz="1600" dirty="0"/>
              <a:t>або команди </a:t>
            </a:r>
            <a:r>
              <a:rPr lang="en-US" sz="1600" dirty="0"/>
              <a:t>CLI. NSO </a:t>
            </a:r>
            <a:r>
              <a:rPr lang="ru-RU" sz="1600" dirty="0"/>
              <a:t>є самовизначеною в </a:t>
            </a:r>
            <a:r>
              <a:rPr lang="en-US" sz="1600" dirty="0"/>
              <a:t>YANG. </a:t>
            </a:r>
            <a:r>
              <a:rPr lang="ru-RU" sz="1600" dirty="0"/>
              <a:t>Модель даних описує спосіб представлення даних і доступ до них. </a:t>
            </a:r>
            <a:r>
              <a:rPr lang="en-US" sz="1600" dirty="0"/>
              <a:t>YANG </a:t>
            </a:r>
            <a:r>
              <a:rPr lang="ru-RU" sz="1600" dirty="0"/>
              <a:t>моделі даних представлені ієрархіями визначень, які називаються деревами схем. Екземпляри дерев схем називаються деревами даних і кодуються в </a:t>
            </a:r>
            <a:r>
              <a:rPr lang="en-US" sz="1600" dirty="0"/>
              <a:t>XML. </a:t>
            </a:r>
            <a:r>
              <a:rPr lang="ru-RU" sz="1600" dirty="0"/>
              <a:t>В </a:t>
            </a:r>
            <a:r>
              <a:rPr lang="en-US" sz="1600" dirty="0"/>
              <a:t>NSO </a:t>
            </a:r>
            <a:r>
              <a:rPr lang="ru-RU" sz="1600" dirty="0"/>
              <a:t>є три основних джерела </a:t>
            </a:r>
            <a:r>
              <a:rPr lang="en-US" sz="1600" dirty="0"/>
              <a:t>YANG:</a:t>
            </a:r>
          </a:p>
          <a:p>
            <a:r>
              <a:rPr lang="ru-RU" sz="1600" dirty="0"/>
              <a:t>Модель даних </a:t>
            </a:r>
            <a:r>
              <a:rPr lang="en-US" sz="1600" dirty="0"/>
              <a:t>NSO - </a:t>
            </a:r>
            <a:r>
              <a:rPr lang="ru-RU" sz="1600" dirty="0"/>
              <a:t>Визначає вбудовані функції </a:t>
            </a:r>
            <a:r>
              <a:rPr lang="en-US" sz="1600" dirty="0"/>
              <a:t>NSO.</a:t>
            </a:r>
          </a:p>
          <a:p>
            <a:r>
              <a:rPr lang="ru-RU" sz="1600" dirty="0"/>
              <a:t>Моделі даних з пристроїв, таких як: власні модулі </a:t>
            </a:r>
            <a:r>
              <a:rPr lang="en-US" sz="1600" dirty="0"/>
              <a:t>YANG </a:t>
            </a:r>
            <a:r>
              <a:rPr lang="ru-RU" sz="1600" dirty="0"/>
              <a:t>з пристроїв </a:t>
            </a:r>
            <a:r>
              <a:rPr lang="en-US" sz="1600" dirty="0"/>
              <a:t>NETCONF, </a:t>
            </a:r>
            <a:r>
              <a:rPr lang="ru-RU" sz="1600" dirty="0"/>
              <a:t>згенеровані модулі </a:t>
            </a:r>
            <a:r>
              <a:rPr lang="en-US" sz="1600" dirty="0"/>
              <a:t>YANG </a:t>
            </a:r>
            <a:r>
              <a:rPr lang="ru-RU" sz="1600" dirty="0"/>
              <a:t>з </a:t>
            </a:r>
            <a:r>
              <a:rPr lang="en-US" sz="1600" dirty="0"/>
              <a:t>MMP SNMP </a:t>
            </a:r>
            <a:r>
              <a:rPr lang="ru-RU" sz="1600" dirty="0"/>
              <a:t>або зворотно спроектовані модулі </a:t>
            </a:r>
            <a:r>
              <a:rPr lang="en-US" sz="1600" dirty="0"/>
              <a:t>YANG </a:t>
            </a:r>
            <a:r>
              <a:rPr lang="ru-RU" sz="1600" dirty="0"/>
              <a:t>з пристрою </a:t>
            </a:r>
            <a:r>
              <a:rPr lang="en-US" sz="1600" dirty="0"/>
              <a:t>CLI. </a:t>
            </a:r>
            <a:r>
              <a:rPr lang="ru-RU" sz="1600" dirty="0"/>
              <a:t>У подальшому ці модулі </a:t>
            </a:r>
            <a:r>
              <a:rPr lang="en-US" sz="1600" dirty="0"/>
              <a:t>YANG </a:t>
            </a:r>
            <a:r>
              <a:rPr lang="ru-RU" sz="1600" dirty="0"/>
              <a:t>визначають функції пристроїв, які інтегровані в </a:t>
            </a:r>
            <a:r>
              <a:rPr lang="en-US" sz="1600" dirty="0"/>
              <a:t>NSO.</a:t>
            </a:r>
          </a:p>
          <a:p>
            <a:r>
              <a:rPr lang="ru-RU" sz="1600" dirty="0"/>
              <a:t>Сервісні моделі </a:t>
            </a:r>
            <a:r>
              <a:rPr lang="en-US" sz="1600" dirty="0"/>
              <a:t>YANG - </a:t>
            </a:r>
            <a:r>
              <a:rPr lang="ru-RU" sz="1600" dirty="0"/>
              <a:t>Під час розробки сервісних застосунків розробник зазначає сервісну модель, таку як </a:t>
            </a:r>
            <a:r>
              <a:rPr lang="en-US" sz="1600" dirty="0"/>
              <a:t>BGP peer, </a:t>
            </a:r>
            <a:r>
              <a:rPr lang="ru-RU" sz="1600" dirty="0"/>
              <a:t>налаштування брандмауера або </a:t>
            </a:r>
            <a:r>
              <a:rPr lang="en-US" sz="1600" dirty="0"/>
              <a:t>MPLS VPN, </a:t>
            </a:r>
            <a:r>
              <a:rPr lang="ru-RU" sz="1600" dirty="0"/>
              <a:t>в </a:t>
            </a:r>
            <a:r>
              <a:rPr lang="en-US" sz="1600" dirty="0"/>
              <a:t>YANG.</a:t>
            </a:r>
          </a:p>
          <a:p>
            <a:pPr marL="0" indent="0">
              <a:buNone/>
            </a:pPr>
            <a:r>
              <a:rPr lang="ru-RU" sz="1600" dirty="0"/>
              <a:t>Ці моделі спочатку компілюються в </a:t>
            </a:r>
            <a:r>
              <a:rPr lang="en-US" sz="1600" dirty="0"/>
              <a:t>NSO, </a:t>
            </a:r>
            <a:r>
              <a:rPr lang="ru-RU" sz="1600" dirty="0"/>
              <a:t>який потім відображає всі північні </a:t>
            </a:r>
            <a:r>
              <a:rPr lang="en-US" sz="1600" dirty="0"/>
              <a:t>API-</a:t>
            </a:r>
            <a:r>
              <a:rPr lang="ru-RU" sz="1600" dirty="0"/>
              <a:t>інтерфейси, користувацькі інтерфейси (веб-інтерфейс, </a:t>
            </a:r>
            <a:r>
              <a:rPr lang="en-US" sz="1600" dirty="0"/>
              <a:t>CLI) </a:t>
            </a:r>
            <a:r>
              <a:rPr lang="ru-RU" sz="1600" dirty="0"/>
              <a:t>та схеми баз даних.</a:t>
            </a:r>
          </a:p>
          <a:p>
            <a:pPr marL="0" indent="0">
              <a:buNone/>
            </a:pPr>
            <a:endParaRPr lang="ru-RU" sz="1600" dirty="0"/>
          </a:p>
        </p:txBody>
      </p:sp>
    </p:spTree>
    <p:extLst>
      <p:ext uri="{BB962C8B-B14F-4D97-AF65-F5344CB8AC3E}">
        <p14:creationId xmlns:p14="http://schemas.microsoft.com/office/powerpoint/2010/main" val="1902199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fontScale="62500" lnSpcReduction="20000"/>
          </a:bodyPr>
          <a:lstStyle/>
          <a:p>
            <a:pPr marL="0" indent="0">
              <a:buNone/>
            </a:pPr>
            <a:r>
              <a:rPr lang="ru-RU" sz="2600" b="1" dirty="0"/>
              <a:t>Проектування сервісної моделі</a:t>
            </a:r>
            <a:endParaRPr lang="en-US" sz="2600" b="1" dirty="0"/>
          </a:p>
          <a:p>
            <a:pPr marL="0" indent="0">
              <a:buNone/>
            </a:pPr>
            <a:r>
              <a:rPr lang="ru-RU" sz="2600" dirty="0"/>
              <a:t>Сервіс в </a:t>
            </a:r>
            <a:r>
              <a:rPr lang="en-US" sz="2600" dirty="0"/>
              <a:t>NSO </a:t>
            </a:r>
            <a:r>
              <a:rPr lang="ru-RU" sz="2600" dirty="0"/>
              <a:t>складається з наступних складових:</a:t>
            </a:r>
          </a:p>
          <a:p>
            <a:r>
              <a:rPr lang="ru-RU" sz="2600" dirty="0"/>
              <a:t>Сервісна модель </a:t>
            </a:r>
            <a:r>
              <a:rPr lang="en-US" sz="2600" dirty="0"/>
              <a:t>YANG - </a:t>
            </a:r>
            <a:r>
              <a:rPr lang="ru-RU" sz="2600" dirty="0"/>
              <a:t>Визначає атрибути сервісу. Наприклад, сервіс Рівня 2 </a:t>
            </a:r>
            <a:r>
              <a:rPr lang="en-US" sz="2600" dirty="0"/>
              <a:t>VPN </a:t>
            </a:r>
            <a:r>
              <a:rPr lang="ru-RU" sz="2600" dirty="0"/>
              <a:t>може бути визначений з ідентифікатором віртуальної схеми, ідентифікаторами сервісу та іменами інтерфейсу. Потім відповідний </a:t>
            </a:r>
            <a:r>
              <a:rPr lang="en-US" sz="2600" dirty="0"/>
              <a:t>CLI </a:t>
            </a:r>
            <a:r>
              <a:rPr lang="ru-RU" sz="2600" dirty="0"/>
              <a:t>та веб-інтерфейс відображаються відповідно. </a:t>
            </a:r>
            <a:r>
              <a:rPr lang="ru-RU" sz="2600" b="1" dirty="0"/>
              <a:t>Примітка:</a:t>
            </a:r>
            <a:r>
              <a:rPr lang="ru-RU" sz="2600" dirty="0"/>
              <a:t> Хоча більша частина перевірки може бути виражена в </a:t>
            </a:r>
            <a:r>
              <a:rPr lang="en-US" sz="2600" dirty="0"/>
              <a:t>YANG, </a:t>
            </a:r>
            <a:r>
              <a:rPr lang="ru-RU" sz="2600" dirty="0"/>
              <a:t>у деяких випадках для перевірки даних конфігурації необхідний зовнішній код, наприклад, під час здійснення пошуку в базах даних. Цей крок розроблений за допомогою </a:t>
            </a:r>
            <a:r>
              <a:rPr lang="en-US" sz="2600" dirty="0"/>
              <a:t>MAAPI. </a:t>
            </a:r>
          </a:p>
          <a:p>
            <a:r>
              <a:rPr lang="ru-RU" sz="2600" dirty="0"/>
              <a:t>Зіставлення конфігурації пристрою - При створенні сервісу повинні бути внесені відповідні зміни в пристрої. Вони визначаються за допомогою шаблонів сервісів, або програмно з використанням </a:t>
            </a:r>
            <a:r>
              <a:rPr lang="en-US" sz="2600" dirty="0"/>
              <a:t>Java. </a:t>
            </a:r>
          </a:p>
          <a:p>
            <a:pPr lvl="1"/>
            <a:r>
              <a:rPr lang="ru-RU" sz="2600" dirty="0"/>
              <a:t>Шаблони сервісів можна використовувати для зіставлення служб із конфігураціями пристроїв.</a:t>
            </a:r>
          </a:p>
          <a:p>
            <a:pPr lvl="1"/>
            <a:r>
              <a:rPr lang="ru-RU" sz="2600" dirty="0"/>
              <a:t>Для більш складного зіставлення може знадобитися програмне зіставлення. Воно включає в себе зіставлення сервісної операції з доступними операціями пристрою. (Код повинен обробляти такі операції, як додавання посилання надання доступу до </a:t>
            </a:r>
            <a:r>
              <a:rPr lang="en-US" sz="2600" dirty="0"/>
              <a:t>VPN, </a:t>
            </a:r>
            <a:r>
              <a:rPr lang="ru-RU" sz="2600" dirty="0"/>
              <a:t>а також те, як це відображається на маршрутизаторах </a:t>
            </a:r>
            <a:r>
              <a:rPr lang="en-US" sz="2600" dirty="0"/>
              <a:t>Customer Edge </a:t>
            </a:r>
            <a:r>
              <a:rPr lang="ru-RU" sz="2600" dirty="0"/>
              <a:t>та </a:t>
            </a:r>
            <a:r>
              <a:rPr lang="en-US" sz="2600" dirty="0"/>
              <a:t>Provider Edge).</a:t>
            </a:r>
          </a:p>
          <a:p>
            <a:pPr marL="0" indent="0">
              <a:buNone/>
            </a:pPr>
            <a:r>
              <a:rPr lang="ru-RU" sz="2600" dirty="0"/>
              <a:t>Основною технологією </a:t>
            </a:r>
            <a:r>
              <a:rPr lang="en-US" sz="2600" dirty="0"/>
              <a:t>NSO </a:t>
            </a:r>
            <a:r>
              <a:rPr lang="ru-RU" sz="2600" dirty="0"/>
              <a:t>є можливість читання та запису конфігурації на пристрої та з пристроїв. </a:t>
            </a:r>
            <a:r>
              <a:rPr lang="en-US" sz="2600" dirty="0"/>
              <a:t>NSO </a:t>
            </a:r>
            <a:r>
              <a:rPr lang="ru-RU" sz="2600" dirty="0"/>
              <a:t>зберігає екземпляри сервісу та конфігурації пристроїв у Базі даних конфігурації (</a:t>
            </a:r>
            <a:r>
              <a:rPr lang="en-US" sz="2600" dirty="0"/>
              <a:t>CDB). </a:t>
            </a:r>
            <a:r>
              <a:rPr lang="ru-RU" sz="2600" dirty="0"/>
              <a:t>На відміну від «офлайн» систем інвентаризації, </a:t>
            </a:r>
            <a:r>
              <a:rPr lang="en-US" sz="2600" dirty="0"/>
              <a:t>NSO </a:t>
            </a:r>
            <a:r>
              <a:rPr lang="ru-RU" sz="2600" dirty="0"/>
              <a:t>зосереджується на цілісності транзакцій між базою даних та мережею, в результаті чого база даних у режимі реального часу завжди синхронізується з мережею. Таким чином, </a:t>
            </a:r>
            <a:r>
              <a:rPr lang="en-US" sz="2600" dirty="0"/>
              <a:t>NSO </a:t>
            </a:r>
            <a:r>
              <a:rPr lang="ru-RU" sz="2600" dirty="0"/>
              <a:t>може швидко порівнювати нову бажану конфігурацію пристрою із поточною конфігурацією. Потім </a:t>
            </a:r>
            <a:r>
              <a:rPr lang="en-US" sz="2600" dirty="0"/>
              <a:t>NSO </a:t>
            </a:r>
            <a:r>
              <a:rPr lang="ru-RU" sz="2600" dirty="0"/>
              <a:t>може автоматично надавати основні команди пристрою, які необхідно змінити для отримання нової бажаної конфігурації.</a:t>
            </a:r>
          </a:p>
          <a:p>
            <a:pPr marL="0" indent="0">
              <a:buNone/>
            </a:pPr>
            <a:r>
              <a:rPr lang="ru-RU" sz="2600" dirty="0"/>
              <a:t>Перехід від сервісних моделей до моделей пристроїв може бути складним, особливо коли йдеться про фактичні деталі конфігурації. Алгоритм </a:t>
            </a:r>
            <a:r>
              <a:rPr lang="en-US" sz="2600" dirty="0"/>
              <a:t>FASTMAP, </a:t>
            </a:r>
            <a:r>
              <a:rPr lang="ru-RU" sz="2600" dirty="0"/>
              <a:t>що використовується </a:t>
            </a:r>
            <a:r>
              <a:rPr lang="en-US" sz="2600" dirty="0"/>
              <a:t>NSO, </a:t>
            </a:r>
            <a:r>
              <a:rPr lang="ru-RU" sz="2600" dirty="0"/>
              <a:t>значно спрощує це завдання. Зазвичай, інженер визначає сервісну модель вищого рівня, що представляє фактичні конфігурації пристрою. </a:t>
            </a:r>
            <a:r>
              <a:rPr lang="en-US" sz="2600" dirty="0"/>
              <a:t>FASTMAP </a:t>
            </a:r>
            <a:r>
              <a:rPr lang="ru-RU" sz="2600" dirty="0"/>
              <a:t>дозволяє автоматично керувати будь-якими змінами або видаленням. Всі сценарії зміни випливають з одного визначення сервісу. Зіставлення із сервісу створення до відповідної конфігурації пристрою визначається в </a:t>
            </a:r>
            <a:r>
              <a:rPr lang="en-US" sz="2600" dirty="0"/>
              <a:t>API </a:t>
            </a:r>
            <a:r>
              <a:rPr lang="ru-RU" sz="2600" dirty="0"/>
              <a:t>високого рівня або через шаблон. Програміст повинен лише визначити метод створення сервісу. Якщо пізніше користувач змінює або видаляє наявну службу, </a:t>
            </a:r>
            <a:r>
              <a:rPr lang="en-US" sz="2600" dirty="0"/>
              <a:t>NSO </a:t>
            </a:r>
            <a:r>
              <a:rPr lang="ru-RU" sz="2600" dirty="0"/>
              <a:t>обчислює зміни.</a:t>
            </a:r>
          </a:p>
          <a:p>
            <a:pPr marL="0" indent="0">
              <a:buNone/>
            </a:pPr>
            <a:r>
              <a:rPr lang="ru-RU" sz="2600" dirty="0"/>
              <a:t>Зіставлення сервісу </a:t>
            </a:r>
            <a:r>
              <a:rPr lang="en-US" sz="2600" dirty="0"/>
              <a:t>NSO </a:t>
            </a:r>
            <a:r>
              <a:rPr lang="ru-RU" sz="2600" dirty="0"/>
              <a:t>відображено нижче.</a:t>
            </a:r>
          </a:p>
          <a:p>
            <a:pPr marL="0" indent="0">
              <a:buNone/>
            </a:pPr>
            <a:endParaRPr lang="ru-RU" sz="1600" dirty="0"/>
          </a:p>
        </p:txBody>
      </p:sp>
    </p:spTree>
    <p:extLst>
      <p:ext uri="{BB962C8B-B14F-4D97-AF65-F5344CB8AC3E}">
        <p14:creationId xmlns:p14="http://schemas.microsoft.com/office/powerpoint/2010/main" val="2338268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573127" y="328739"/>
            <a:ext cx="8105775" cy="6105525"/>
          </a:xfrm>
          <a:prstGeom prst="rect">
            <a:avLst/>
          </a:prstGeom>
        </p:spPr>
      </p:pic>
    </p:spTree>
    <p:extLst>
      <p:ext uri="{BB962C8B-B14F-4D97-AF65-F5344CB8AC3E}">
        <p14:creationId xmlns:p14="http://schemas.microsoft.com/office/powerpoint/2010/main" val="3054491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600" b="1" dirty="0"/>
              <a:t>Сервіси </a:t>
            </a:r>
            <a:r>
              <a:rPr lang="en-US" sz="1600" b="1" dirty="0"/>
              <a:t>Cisco NSO</a:t>
            </a:r>
          </a:p>
          <a:p>
            <a:pPr marL="0" indent="0">
              <a:buNone/>
            </a:pPr>
            <a:r>
              <a:rPr lang="ru-RU" sz="1600" dirty="0"/>
              <a:t>Сервіс </a:t>
            </a:r>
            <a:r>
              <a:rPr lang="en-US" sz="1600" dirty="0"/>
              <a:t>NSO - </a:t>
            </a:r>
            <a:r>
              <a:rPr lang="ru-RU" sz="1600" dirty="0"/>
              <a:t>це функція, що надається мережними пристроями. Сервіс створення, зміни або видалення керує поточною конфігурацією кінцевих пристроїв. Проте, сервіс </a:t>
            </a:r>
            <a:r>
              <a:rPr lang="en-US" sz="1600" dirty="0"/>
              <a:t>NSO </a:t>
            </a:r>
            <a:r>
              <a:rPr lang="ru-RU" sz="1600" dirty="0"/>
              <a:t>насправді не передбачає дій вручну. Натомість, сервісні транзакції виконували завершені логічні операції, що відповідають властивостям транзакції: Атомарності, Узгодженості, Ізольованості та Довговічності (</a:t>
            </a:r>
            <a:r>
              <a:rPr lang="en-US" sz="1600" dirty="0"/>
              <a:t>Atomicity, Consistency, Isolation, Durability - ACID). </a:t>
            </a:r>
            <a:r>
              <a:rPr lang="ru-RU" sz="1600" dirty="0"/>
              <a:t>Тобто транзакція повинна або завершитися як єдине ціле, або не виконуватися взагалі, а база даних повинна підтримуватися в узгодженому стані.</a:t>
            </a:r>
          </a:p>
          <a:p>
            <a:pPr marL="0" indent="0">
              <a:buNone/>
            </a:pPr>
            <a:r>
              <a:rPr lang="ru-RU" sz="1600" dirty="0"/>
              <a:t>Сервісна модель визначає необхідні вхідні дані для розгортання сервісу в мережі. </a:t>
            </a:r>
            <a:r>
              <a:rPr lang="en-US" sz="1600" dirty="0"/>
              <a:t>NSO </a:t>
            </a:r>
            <a:r>
              <a:rPr lang="ru-RU" sz="1600" dirty="0"/>
              <a:t>зводить проблему логіки обслуговування до перетворення моделі </a:t>
            </a:r>
            <a:r>
              <a:rPr lang="en-US" sz="1600" dirty="0"/>
              <a:t>YANG-</a:t>
            </a:r>
            <a:r>
              <a:rPr lang="ru-RU" sz="1600" dirty="0"/>
              <a:t>в-</a:t>
            </a:r>
            <a:r>
              <a:rPr lang="en-US" sz="1600" dirty="0"/>
              <a:t>YANG. </a:t>
            </a:r>
            <a:r>
              <a:rPr lang="ru-RU" sz="1600" dirty="0"/>
              <a:t>Якщо зіставлення є простим, це може бути виражено як шаблон пристрою. Якщо воно є складнішим, тоді його можна виразити програмним способом за допомогою </a:t>
            </a:r>
            <a:r>
              <a:rPr lang="en-US" sz="1600" dirty="0"/>
              <a:t>Java </a:t>
            </a:r>
            <a:r>
              <a:rPr lang="ru-RU" sz="1600" dirty="0"/>
              <a:t>або </a:t>
            </a:r>
            <a:r>
              <a:rPr lang="en-US" sz="1600" dirty="0"/>
              <a:t>Python. </a:t>
            </a:r>
            <a:r>
              <a:rPr lang="ru-RU" sz="1600" dirty="0"/>
              <a:t>Необхідно визначити лише потреби «створення сервісу». Механізм </a:t>
            </a:r>
            <a:r>
              <a:rPr lang="en-US" sz="1600" dirty="0"/>
              <a:t>FASTMAP </a:t>
            </a:r>
            <a:r>
              <a:rPr lang="ru-RU" sz="1600" dirty="0"/>
              <a:t>автоматично керує всіма іншими змінами життєвого циклу, такими як зміни, додавання та видалення.</a:t>
            </a:r>
          </a:p>
          <a:p>
            <a:pPr marL="0" indent="0">
              <a:buNone/>
            </a:pPr>
            <a:r>
              <a:rPr lang="ru-RU" sz="1600" dirty="0"/>
              <a:t>Враховуючи сервісну модель, логіка зіставлення зчитує екземпляр сервісної моделі і оновлює відповідне дерево пристроїв. Логіка зіставлення може бути незалежною від інтерфейсу та не враховувати особливості інтерфейсу, наприклад, якщо вона обробляється через </a:t>
            </a:r>
            <a:r>
              <a:rPr lang="en-US" sz="1600" dirty="0"/>
              <a:t>CLI, NETCONF </a:t>
            </a:r>
            <a:r>
              <a:rPr lang="ru-RU" sz="1600" dirty="0"/>
              <a:t>або </a:t>
            </a:r>
            <a:r>
              <a:rPr lang="en-US" sz="1600" dirty="0"/>
              <a:t>SNMP. </a:t>
            </a:r>
            <a:r>
              <a:rPr lang="ru-RU" sz="1600" dirty="0"/>
              <a:t>Логіка зіставлення також не включає оброблення помилок для південного інтерфейсу, який автоматично керується менеджером транзакцій.</a:t>
            </a:r>
          </a:p>
          <a:p>
            <a:pPr marL="0" indent="0">
              <a:buNone/>
            </a:pPr>
            <a:endParaRPr lang="ru-RU" sz="1600" dirty="0"/>
          </a:p>
        </p:txBody>
      </p:sp>
    </p:spTree>
    <p:extLst>
      <p:ext uri="{BB962C8B-B14F-4D97-AF65-F5344CB8AC3E}">
        <p14:creationId xmlns:p14="http://schemas.microsoft.com/office/powerpoint/2010/main" val="1887696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fontScale="92500" lnSpcReduction="10000"/>
          </a:bodyPr>
          <a:lstStyle/>
          <a:p>
            <a:pPr marL="0" indent="0">
              <a:buNone/>
            </a:pPr>
            <a:r>
              <a:rPr lang="ru-RU" sz="1600" b="1" dirty="0"/>
              <a:t>Північні (</a:t>
            </a:r>
            <a:r>
              <a:rPr lang="en-US" sz="1600" b="1" dirty="0"/>
              <a:t>Northbound) </a:t>
            </a:r>
            <a:r>
              <a:rPr lang="ru-RU" sz="1600" b="1" dirty="0"/>
              <a:t>інтерфейси</a:t>
            </a:r>
            <a:endParaRPr lang="ru-RU" sz="1600" dirty="0"/>
          </a:p>
          <a:p>
            <a:pPr marL="0" indent="0">
              <a:buNone/>
            </a:pPr>
            <a:r>
              <a:rPr lang="ru-RU" sz="1600" dirty="0"/>
              <a:t>Північні (</a:t>
            </a:r>
            <a:r>
              <a:rPr lang="en-US" sz="1600" dirty="0"/>
              <a:t>Northbound) </a:t>
            </a:r>
            <a:r>
              <a:rPr lang="ru-RU" sz="1600" dirty="0"/>
              <a:t>інтерфейси дозволяють інтегрувати </a:t>
            </a:r>
            <a:r>
              <a:rPr lang="en-US" sz="1600" dirty="0"/>
              <a:t>NSO </a:t>
            </a:r>
            <a:r>
              <a:rPr lang="ru-RU" sz="1600" dirty="0"/>
              <a:t>із застосунками та порталами. </a:t>
            </a:r>
            <a:r>
              <a:rPr lang="en-US" sz="1600" dirty="0"/>
              <a:t>NSO </a:t>
            </a:r>
            <a:r>
              <a:rPr lang="ru-RU" sz="1600" dirty="0"/>
              <a:t>має набір інтерфейсів </a:t>
            </a:r>
            <a:r>
              <a:rPr lang="en-US" sz="1600" dirty="0"/>
              <a:t>Northbound, </a:t>
            </a:r>
            <a:r>
              <a:rPr lang="ru-RU" sz="1600" dirty="0"/>
              <a:t>включаючи інтерфейси для взаємодії з людиною, такі як веб-інтерфейс та </a:t>
            </a:r>
            <a:r>
              <a:rPr lang="en-US" sz="1600" dirty="0"/>
              <a:t>CLI; </a:t>
            </a:r>
            <a:r>
              <a:rPr lang="ru-RU" sz="1600" dirty="0"/>
              <a:t>програмовані інтерфейси, включаючи </a:t>
            </a:r>
            <a:r>
              <a:rPr lang="en-US" sz="1600" dirty="0"/>
              <a:t>RESTCONF, NETCONF </a:t>
            </a:r>
            <a:r>
              <a:rPr lang="ru-RU" sz="1600" dirty="0"/>
              <a:t>та мовні прив'язки, включаючи </a:t>
            </a:r>
            <a:r>
              <a:rPr lang="en-US" sz="1600" dirty="0"/>
              <a:t>Java, Python </a:t>
            </a:r>
            <a:r>
              <a:rPr lang="ru-RU" sz="1600" dirty="0"/>
              <a:t>та </a:t>
            </a:r>
            <a:r>
              <a:rPr lang="en-US" sz="1600" dirty="0" err="1"/>
              <a:t>Erlang</a:t>
            </a:r>
            <a:r>
              <a:rPr lang="en-US" sz="1600" dirty="0"/>
              <a:t>. </a:t>
            </a:r>
            <a:r>
              <a:rPr lang="ru-RU" sz="1600" dirty="0"/>
              <a:t>У наведеному нижче переліку описані доступні </a:t>
            </a:r>
            <a:r>
              <a:rPr lang="en-US" sz="1600" dirty="0"/>
              <a:t>Northbound </a:t>
            </a:r>
            <a:r>
              <a:rPr lang="ru-RU" sz="1600" dirty="0"/>
              <a:t>інтерфейси:</a:t>
            </a:r>
          </a:p>
          <a:p>
            <a:r>
              <a:rPr lang="en-US" sz="1600" b="1" dirty="0"/>
              <a:t>CLI</a:t>
            </a:r>
            <a:r>
              <a:rPr lang="en-US" sz="1600" dirty="0"/>
              <a:t> - </a:t>
            </a:r>
            <a:r>
              <a:rPr lang="ru-RU" sz="1600" dirty="0"/>
              <a:t>Інтерфейс командного рядка є одним з флагманів </a:t>
            </a:r>
            <a:r>
              <a:rPr lang="en-US" sz="1600" dirty="0"/>
              <a:t>NSO. </a:t>
            </a:r>
            <a:r>
              <a:rPr lang="ru-RU" sz="1600" dirty="0"/>
              <a:t>Це </a:t>
            </a:r>
            <a:r>
              <a:rPr lang="en-US" sz="1600" dirty="0"/>
              <a:t>CLI </a:t>
            </a:r>
            <a:r>
              <a:rPr lang="ru-RU" sz="1600" dirty="0"/>
              <a:t>з такими функціями, як завершення табуляції, історія команд та обізнаність про модель. Це мережний </a:t>
            </a:r>
            <a:r>
              <a:rPr lang="en-US" sz="1600" dirty="0"/>
              <a:t>CLI, </a:t>
            </a:r>
            <a:r>
              <a:rPr lang="ru-RU" sz="1600" dirty="0"/>
              <a:t>який забезпечує транзакції на різних пристроях і повну підтримку моделей обслуговування. Це дозволяє автоматизувати мережу шляхом створення сценаріїв для мережі та мережних сервісів в уніфікованому </a:t>
            </a:r>
            <a:r>
              <a:rPr lang="en-US" sz="1600" dirty="0"/>
              <a:t>CLI, </a:t>
            </a:r>
            <a:r>
              <a:rPr lang="ru-RU" sz="1600" dirty="0"/>
              <a:t>замість написання сценаріїв для пристроїв і власних </a:t>
            </a:r>
            <a:r>
              <a:rPr lang="en-US" sz="1600" dirty="0"/>
              <a:t>CLI.</a:t>
            </a:r>
          </a:p>
          <a:p>
            <a:r>
              <a:rPr lang="en-US" sz="1600" b="1" dirty="0"/>
              <a:t>RESTCONF API</a:t>
            </a:r>
            <a:r>
              <a:rPr lang="en-US" sz="1600" dirty="0"/>
              <a:t> - </a:t>
            </a:r>
            <a:r>
              <a:rPr lang="ru-RU" sz="1600" dirty="0"/>
              <a:t>Це стандартизований </a:t>
            </a:r>
            <a:r>
              <a:rPr lang="en-US" sz="1600" dirty="0"/>
              <a:t>REST-</a:t>
            </a:r>
            <a:r>
              <a:rPr lang="ru-RU" sz="1600" dirty="0"/>
              <a:t>інтерфейс, визначений у </a:t>
            </a:r>
            <a:r>
              <a:rPr lang="en-US" sz="1600" dirty="0"/>
              <a:t>RFC 8040, </a:t>
            </a:r>
            <a:r>
              <a:rPr lang="ru-RU" sz="1600" dirty="0"/>
              <a:t>який забезпечує низку вдосконалень щодо пропрієтарного та застарілого </a:t>
            </a:r>
            <a:r>
              <a:rPr lang="en-US" sz="1600" dirty="0"/>
              <a:t>REST-</a:t>
            </a:r>
            <a:r>
              <a:rPr lang="ru-RU" sz="1600" dirty="0"/>
              <a:t>інтерфейсу, включаючи підтримку автоматичного створення документів </a:t>
            </a:r>
            <a:r>
              <a:rPr lang="en-US" sz="1600" dirty="0"/>
              <a:t>Swagger/</a:t>
            </a:r>
            <a:r>
              <a:rPr lang="en-US" sz="1600" dirty="0" err="1"/>
              <a:t>OpenAPI</a:t>
            </a:r>
            <a:r>
              <a:rPr lang="en-US" sz="1600" dirty="0"/>
              <a:t> </a:t>
            </a:r>
            <a:r>
              <a:rPr lang="ru-RU" sz="1600" dirty="0"/>
              <a:t>від </a:t>
            </a:r>
            <a:r>
              <a:rPr lang="en-US" sz="1600" dirty="0"/>
              <a:t>YANG.</a:t>
            </a:r>
          </a:p>
          <a:p>
            <a:r>
              <a:rPr lang="en-US" sz="1600" b="1" dirty="0"/>
              <a:t>NETCONF</a:t>
            </a:r>
            <a:r>
              <a:rPr lang="en-US" sz="1600" dirty="0"/>
              <a:t> - </a:t>
            </a:r>
            <a:r>
              <a:rPr lang="ru-RU" sz="1600" dirty="0"/>
              <a:t>Надає іншим застосункам </a:t>
            </a:r>
            <a:r>
              <a:rPr lang="en-US" sz="1600" dirty="0"/>
              <a:t>OSS </a:t>
            </a:r>
            <a:r>
              <a:rPr lang="ru-RU" sz="1600" dirty="0"/>
              <a:t>інтерфейс </a:t>
            </a:r>
            <a:r>
              <a:rPr lang="en-US" sz="1600" dirty="0"/>
              <a:t>NETCONF </a:t>
            </a:r>
            <a:r>
              <a:rPr lang="ru-RU" sz="1600" dirty="0"/>
              <a:t>для пристроїв та служб, якими керує </a:t>
            </a:r>
            <a:r>
              <a:rPr lang="en-US" sz="1600" dirty="0"/>
              <a:t>NSO.</a:t>
            </a:r>
          </a:p>
          <a:p>
            <a:r>
              <a:rPr lang="en-US" sz="1600" b="1" dirty="0"/>
              <a:t>Java -</a:t>
            </a:r>
            <a:r>
              <a:rPr lang="en-US" sz="1600" dirty="0"/>
              <a:t> </a:t>
            </a:r>
            <a:r>
              <a:rPr lang="ru-RU" sz="1600" dirty="0"/>
              <a:t>Інтерфейс </a:t>
            </a:r>
            <a:r>
              <a:rPr lang="en-US" sz="1600" dirty="0"/>
              <a:t>Java </a:t>
            </a:r>
            <a:r>
              <a:rPr lang="ru-RU" sz="1600" dirty="0"/>
              <a:t>використовується для створення застосунків і клієнтів для </a:t>
            </a:r>
            <a:r>
              <a:rPr lang="en-US" sz="1600" dirty="0"/>
              <a:t>NSO. </a:t>
            </a:r>
            <a:r>
              <a:rPr lang="ru-RU" sz="1600" dirty="0"/>
              <a:t>Інтерфейс </a:t>
            </a:r>
            <a:r>
              <a:rPr lang="en-US" sz="1600" dirty="0"/>
              <a:t>Java </a:t>
            </a:r>
            <a:r>
              <a:rPr lang="ru-RU" sz="1600" dirty="0"/>
              <a:t>враховує модель; програмісти можуть працювати з класами із сервісу та моделями даних пристрою. Це спрощує «криву навчання» при вивченні мови програмування і гарантує коректність програми під час компіляції.</a:t>
            </a:r>
          </a:p>
          <a:p>
            <a:r>
              <a:rPr lang="en-US" sz="1600" b="1" dirty="0"/>
              <a:t>JavaScript</a:t>
            </a:r>
            <a:r>
              <a:rPr lang="en-US" sz="1600" dirty="0"/>
              <a:t> - JavaScript-</a:t>
            </a:r>
            <a:r>
              <a:rPr lang="ru-RU" sz="1600" dirty="0"/>
              <a:t>інтерфейс використовується для створення користувацьких веб-інтерфейсів. Інтерфейс заснований на </a:t>
            </a:r>
            <a:r>
              <a:rPr lang="en-US" sz="1600" dirty="0"/>
              <a:t>AJAX, </a:t>
            </a:r>
            <a:r>
              <a:rPr lang="ru-RU" sz="1600" dirty="0"/>
              <a:t>тож можна створити справжніх асинхронних клієнтів.</a:t>
            </a:r>
          </a:p>
          <a:p>
            <a:r>
              <a:rPr lang="en-US" sz="1600" b="1" dirty="0"/>
              <a:t>SNMP</a:t>
            </a:r>
            <a:r>
              <a:rPr lang="en-US" sz="1600" dirty="0"/>
              <a:t> - NSO </a:t>
            </a:r>
            <a:r>
              <a:rPr lang="ru-RU" sz="1600" dirty="0"/>
              <a:t>може надсилати оперативні дані через протокол </a:t>
            </a:r>
            <a:r>
              <a:rPr lang="en-US" sz="1600" dirty="0"/>
              <a:t>SNMP </a:t>
            </a:r>
            <a:r>
              <a:rPr lang="ru-RU" sz="1600" dirty="0"/>
              <a:t>до систем керування верхнього рівня. Це надзвичайно корисно під час оброблення сигналів тривоги та збирання даних про продуктивність. Існує також виділений </a:t>
            </a:r>
            <a:r>
              <a:rPr lang="en-US" sz="1600" dirty="0"/>
              <a:t>SNMP Alarm MIB </a:t>
            </a:r>
            <a:r>
              <a:rPr lang="ru-RU" sz="1600" dirty="0"/>
              <a:t>для </a:t>
            </a:r>
            <a:r>
              <a:rPr lang="en-US" sz="1600" dirty="0"/>
              <a:t>NSO Alarm Manager.</a:t>
            </a:r>
          </a:p>
          <a:p>
            <a:r>
              <a:rPr lang="en-US" sz="1600" b="1" dirty="0"/>
              <a:t>Web UI</a:t>
            </a:r>
            <a:r>
              <a:rPr lang="en-US" sz="1600" dirty="0"/>
              <a:t> - </a:t>
            </a:r>
            <a:r>
              <a:rPr lang="ru-RU" sz="1600" dirty="0"/>
              <a:t>Аналогічно до </a:t>
            </a:r>
            <a:r>
              <a:rPr lang="en-US" sz="1600" dirty="0"/>
              <a:t>CLI, </a:t>
            </a:r>
            <a:r>
              <a:rPr lang="ru-RU" sz="1600" dirty="0"/>
              <a:t>веб-інтерфейс динамічно створюється з моделей. Веб-інтерфейс користувача </a:t>
            </a:r>
            <a:r>
              <a:rPr lang="en-US" sz="1600" dirty="0"/>
              <a:t>NSO </a:t>
            </a:r>
            <a:r>
              <a:rPr lang="ru-RU" sz="1600" dirty="0"/>
              <a:t>може бути у значній мірі оптимізований під користувача.</a:t>
            </a:r>
          </a:p>
          <a:p>
            <a:r>
              <a:rPr lang="en-US" sz="1600" b="1" dirty="0"/>
              <a:t>MAAPI</a:t>
            </a:r>
            <a:r>
              <a:rPr lang="en-US" sz="1600" dirty="0"/>
              <a:t> - MAAPI </a:t>
            </a:r>
            <a:r>
              <a:rPr lang="ru-RU" sz="1600" dirty="0"/>
              <a:t>поставляється в декількох варіантах. Це загальний </a:t>
            </a:r>
            <a:r>
              <a:rPr lang="en-US" sz="1600" dirty="0"/>
              <a:t>API </a:t>
            </a:r>
            <a:r>
              <a:rPr lang="ru-RU" sz="1600" dirty="0"/>
              <a:t>агента керування. </a:t>
            </a:r>
            <a:r>
              <a:rPr lang="en-US" sz="1600" dirty="0"/>
              <a:t>MAAPI </a:t>
            </a:r>
            <a:r>
              <a:rPr lang="ru-RU" sz="1600" dirty="0"/>
              <a:t>доступний у вигляді утиліти командного рядка: </a:t>
            </a:r>
            <a:r>
              <a:rPr lang="en-US" sz="1600" dirty="0"/>
              <a:t>C-API, Java API </a:t>
            </a:r>
            <a:r>
              <a:rPr lang="ru-RU" sz="1600" dirty="0"/>
              <a:t>та </a:t>
            </a:r>
            <a:r>
              <a:rPr lang="en-US" sz="1600" dirty="0"/>
              <a:t>Python API.</a:t>
            </a:r>
          </a:p>
          <a:p>
            <a:r>
              <a:rPr lang="en-US" sz="1600" b="1" dirty="0"/>
              <a:t>REST API</a:t>
            </a:r>
            <a:r>
              <a:rPr lang="en-US" sz="1600" dirty="0"/>
              <a:t> - </a:t>
            </a:r>
            <a:r>
              <a:rPr lang="ru-RU" sz="1600" dirty="0"/>
              <a:t>Інтерфейс </a:t>
            </a:r>
            <a:r>
              <a:rPr lang="en-US" sz="1600" dirty="0"/>
              <a:t>REST </a:t>
            </a:r>
            <a:r>
              <a:rPr lang="ru-RU" sz="1600" dirty="0"/>
              <a:t>забезпечує повну модель за допомогою примітивів </a:t>
            </a:r>
            <a:r>
              <a:rPr lang="en-US" sz="1600" dirty="0"/>
              <a:t>HTTP. </a:t>
            </a:r>
            <a:r>
              <a:rPr lang="ru-RU" sz="1600" dirty="0"/>
              <a:t>Дані для обміну можуть бути в </a:t>
            </a:r>
            <a:r>
              <a:rPr lang="en-US" sz="1600" dirty="0"/>
              <a:t>XML </a:t>
            </a:r>
            <a:r>
              <a:rPr lang="ru-RU" sz="1600" dirty="0"/>
              <a:t>і </a:t>
            </a:r>
            <a:r>
              <a:rPr lang="en-US" sz="1600" dirty="0"/>
              <a:t>JSON. </a:t>
            </a:r>
            <a:r>
              <a:rPr lang="ru-RU" sz="1600" b="1" dirty="0"/>
              <a:t>Примітка:</a:t>
            </a:r>
            <a:r>
              <a:rPr lang="ru-RU" sz="1600" dirty="0"/>
              <a:t> Застарілий </a:t>
            </a:r>
            <a:r>
              <a:rPr lang="en-US" sz="1600" dirty="0"/>
              <a:t>API REST </a:t>
            </a:r>
            <a:r>
              <a:rPr lang="ru-RU" sz="1600" dirty="0"/>
              <a:t>застарів із версії </a:t>
            </a:r>
            <a:r>
              <a:rPr lang="en-US" sz="1600" dirty="0"/>
              <a:t>NSO 5.1 </a:t>
            </a:r>
            <a:r>
              <a:rPr lang="ru-RU" sz="1600" dirty="0"/>
              <a:t>і його планується видалити в </a:t>
            </a:r>
            <a:r>
              <a:rPr lang="en-US" sz="1600" dirty="0"/>
              <a:t>NSO 5.3.</a:t>
            </a:r>
          </a:p>
          <a:p>
            <a:pPr marL="0" indent="0">
              <a:buNone/>
            </a:pPr>
            <a:endParaRPr lang="ru-RU" sz="1600" dirty="0"/>
          </a:p>
        </p:txBody>
      </p:sp>
    </p:spTree>
    <p:extLst>
      <p:ext uri="{BB962C8B-B14F-4D97-AF65-F5344CB8AC3E}">
        <p14:creationId xmlns:p14="http://schemas.microsoft.com/office/powerpoint/2010/main" val="3126705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Інтерфейс командного рядка</a:t>
            </a:r>
            <a:endParaRPr lang="ru-RU" sz="1600" dirty="0"/>
          </a:p>
          <a:p>
            <a:pPr marL="0" indent="0">
              <a:buNone/>
            </a:pPr>
            <a:r>
              <a:rPr lang="ru-RU" sz="1600" dirty="0"/>
              <a:t>Інтерфейс командного рядка (</a:t>
            </a:r>
            <a:r>
              <a:rPr lang="en-US" sz="1600" dirty="0"/>
              <a:t>Command line interface - CLI) NSO </a:t>
            </a:r>
            <a:r>
              <a:rPr lang="ru-RU" sz="1600" dirty="0"/>
              <a:t>забезпечує уніфікований </a:t>
            </a:r>
            <a:r>
              <a:rPr lang="en-US" sz="1600" dirty="0"/>
              <a:t>CLI </a:t>
            </a:r>
            <a:r>
              <a:rPr lang="ru-RU" sz="1600" dirty="0"/>
              <a:t>для всієї мережі. Він поставляється у двох варіантах: </a:t>
            </a:r>
            <a:r>
              <a:rPr lang="en-US" sz="1600" dirty="0"/>
              <a:t>Juniper-style </a:t>
            </a:r>
            <a:r>
              <a:rPr lang="ru-RU" sz="1600" dirty="0"/>
              <a:t>та </a:t>
            </a:r>
            <a:r>
              <a:rPr lang="en-US" sz="1600" dirty="0"/>
              <a:t>Cisco XR-style. NSO CLI - </a:t>
            </a:r>
            <a:r>
              <a:rPr lang="ru-RU" sz="1600" dirty="0"/>
              <a:t>це єдиний інтерфейс для мережних пристроїв і мережних сервісів. Зверніть увагу на те, що це відрізняється від «наскрізного» </a:t>
            </a:r>
            <a:r>
              <a:rPr lang="en-US" sz="1600" dirty="0"/>
              <a:t>CLI, </a:t>
            </a:r>
            <a:r>
              <a:rPr lang="ru-RU" sz="1600" dirty="0"/>
              <a:t>який безпосередньо надходить до пристроїв.</a:t>
            </a:r>
          </a:p>
          <a:p>
            <a:pPr marL="0" indent="0">
              <a:buNone/>
            </a:pPr>
            <a:r>
              <a:rPr lang="ru-RU" sz="1600" dirty="0"/>
              <a:t>Аналогічно багатьом </a:t>
            </a:r>
            <a:r>
              <a:rPr lang="en-US" sz="1600" dirty="0"/>
              <a:t>CLI, </a:t>
            </a:r>
            <a:r>
              <a:rPr lang="ru-RU" sz="1600" dirty="0"/>
              <a:t>існують режими роботи та конфігурації. Залежно від режиму, команда </a:t>
            </a:r>
            <a:r>
              <a:rPr lang="en-US" sz="1600" b="1" dirty="0"/>
              <a:t>show</a:t>
            </a:r>
            <a:r>
              <a:rPr lang="en-US" sz="1600" dirty="0"/>
              <a:t> </a:t>
            </a:r>
            <a:r>
              <a:rPr lang="ru-RU" sz="1600" dirty="0"/>
              <a:t>використовуватиме різні набори даних. У режимі конфігурації, вона відображає дані конфігурації мережі із сховища конфігурацій </a:t>
            </a:r>
            <a:r>
              <a:rPr lang="en-US" sz="1600" dirty="0"/>
              <a:t>NSO CDB. </a:t>
            </a:r>
            <a:r>
              <a:rPr lang="ru-RU" sz="1600" dirty="0"/>
              <a:t>В робочому режимі, вона використовуватиме реальні значення з пристроїв та оперативні дані, що зберігаються в </a:t>
            </a:r>
            <a:r>
              <a:rPr lang="en-US" sz="1600" dirty="0"/>
              <a:t>CDB. CLI </a:t>
            </a:r>
            <a:r>
              <a:rPr lang="ru-RU" sz="1600" dirty="0"/>
              <a:t>запускається в робочому режимі. Для різних режимів використовуються різні підказки, які допомагають розрізняти їх при інтерактивному використанні.</a:t>
            </a:r>
          </a:p>
          <a:p>
            <a:pPr marL="0" indent="0">
              <a:buNone/>
            </a:pPr>
            <a:r>
              <a:rPr lang="en-US" sz="1600" dirty="0"/>
              <a:t>CLI </a:t>
            </a:r>
            <a:r>
              <a:rPr lang="ru-RU" sz="1600" dirty="0"/>
              <a:t>автоматично відображається за допомогою моделей даних, описаних файлами </a:t>
            </a:r>
            <a:r>
              <a:rPr lang="en-US" sz="1600" dirty="0"/>
              <a:t>YANG. </a:t>
            </a:r>
            <a:r>
              <a:rPr lang="ru-RU" sz="1600" dirty="0"/>
              <a:t>Існує чотири різні типи моделей </a:t>
            </a:r>
            <a:r>
              <a:rPr lang="en-US" sz="1600" dirty="0"/>
              <a:t>YANG: </a:t>
            </a:r>
            <a:r>
              <a:rPr lang="ru-RU" sz="1600" dirty="0"/>
              <a:t>вбудовані моделі </a:t>
            </a:r>
            <a:r>
              <a:rPr lang="en-US" sz="1600" dirty="0"/>
              <a:t>NSO YANG </a:t>
            </a:r>
            <a:r>
              <a:rPr lang="ru-RU" sz="1600" dirty="0"/>
              <a:t>для менеджера пристроїв, моделі менеджера сервісу, моделі </a:t>
            </a:r>
            <a:r>
              <a:rPr lang="en-US" sz="1600" dirty="0"/>
              <a:t>YANG, </a:t>
            </a:r>
            <a:r>
              <a:rPr lang="ru-RU" sz="1600" dirty="0"/>
              <a:t>імпортовані з керованих пристроїв, та сервісні моделі. Незалежно від типу моделі, </a:t>
            </a:r>
            <a:r>
              <a:rPr lang="en-US" sz="1600" dirty="0"/>
              <a:t>NSO CLI </a:t>
            </a:r>
            <a:r>
              <a:rPr lang="ru-RU" sz="1600" dirty="0"/>
              <a:t>легко обробляє всі моделі в цілому для того, щоб автоматично згенерувати </a:t>
            </a:r>
            <a:r>
              <a:rPr lang="en-US" sz="1600" dirty="0"/>
              <a:t>CLI. </a:t>
            </a:r>
            <a:r>
              <a:rPr lang="ru-RU" sz="1600" dirty="0"/>
              <a:t>Автоматично згенерований </a:t>
            </a:r>
            <a:r>
              <a:rPr lang="en-US" sz="1600" dirty="0"/>
              <a:t>CLI </a:t>
            </a:r>
            <a:r>
              <a:rPr lang="ru-RU" sz="1600" dirty="0"/>
              <a:t>підтримує:</a:t>
            </a:r>
          </a:p>
          <a:p>
            <a:r>
              <a:rPr lang="ru-RU" sz="1600" dirty="0"/>
              <a:t>Уніфікований </a:t>
            </a:r>
            <a:r>
              <a:rPr lang="en-US" sz="1600" dirty="0"/>
              <a:t>CLI </a:t>
            </a:r>
            <a:r>
              <a:rPr lang="ru-RU" sz="1600" dirty="0"/>
              <a:t>для мережі, пристроїв та мережних служб</a:t>
            </a:r>
          </a:p>
          <a:p>
            <a:r>
              <a:rPr lang="ru-RU" sz="1600" dirty="0"/>
              <a:t>Історію командного рядка та редактор командного рядка</a:t>
            </a:r>
          </a:p>
          <a:p>
            <a:r>
              <a:rPr lang="ru-RU" sz="1600" dirty="0"/>
              <a:t>Заповнення вкладки для вмісту бази даних конфігурації</a:t>
            </a:r>
          </a:p>
          <a:p>
            <a:r>
              <a:rPr lang="ru-RU" sz="1600" dirty="0"/>
              <a:t>Моніторинг і перевірку файлів журналу</a:t>
            </a:r>
          </a:p>
          <a:p>
            <a:r>
              <a:rPr lang="ru-RU" sz="1600" dirty="0"/>
              <a:t>Перевірку конфігурації та стану системи</a:t>
            </a:r>
          </a:p>
          <a:p>
            <a:r>
              <a:rPr lang="ru-RU" sz="1600" dirty="0"/>
              <a:t>Копіювання та порівняння конфігурації між різними частинами </a:t>
            </a:r>
            <a:r>
              <a:rPr lang="en-US" sz="1600" dirty="0"/>
              <a:t>CLI, </a:t>
            </a:r>
            <a:r>
              <a:rPr lang="ru-RU" sz="1600" dirty="0"/>
              <a:t>наприклад між двома інтерфейсами або двома пристроями</a:t>
            </a:r>
          </a:p>
          <a:p>
            <a:r>
              <a:rPr lang="ru-RU" sz="1600" dirty="0"/>
              <a:t>Налаштування загальних настройок на різних пристроях</a:t>
            </a:r>
          </a:p>
          <a:p>
            <a:pPr marL="0" indent="0">
              <a:buNone/>
            </a:pPr>
            <a:endParaRPr lang="ru-RU" sz="1600" dirty="0"/>
          </a:p>
        </p:txBody>
      </p:sp>
    </p:spTree>
    <p:extLst>
      <p:ext uri="{BB962C8B-B14F-4D97-AF65-F5344CB8AC3E}">
        <p14:creationId xmlns:p14="http://schemas.microsoft.com/office/powerpoint/2010/main" val="300146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259" y="162962"/>
            <a:ext cx="4096891" cy="369332"/>
          </a:xfrm>
          <a:prstGeom prst="rect">
            <a:avLst/>
          </a:prstGeom>
        </p:spPr>
        <p:txBody>
          <a:bodyPr wrap="none">
            <a:spAutoFit/>
          </a:bodyPr>
          <a:lstStyle/>
          <a:p>
            <a:r>
              <a:rPr lang="en-US" dirty="0"/>
              <a:t>Meraki Device-to-Cloud Communications</a:t>
            </a:r>
          </a:p>
        </p:txBody>
      </p:sp>
      <p:sp>
        <p:nvSpPr>
          <p:cNvPr id="4" name="Rectangle 3"/>
          <p:cNvSpPr/>
          <p:nvPr/>
        </p:nvSpPr>
        <p:spPr>
          <a:xfrm>
            <a:off x="272259" y="730354"/>
            <a:ext cx="5358996" cy="1815882"/>
          </a:xfrm>
          <a:prstGeom prst="rect">
            <a:avLst/>
          </a:prstGeom>
        </p:spPr>
        <p:txBody>
          <a:bodyPr wrap="square">
            <a:spAutoFit/>
          </a:bodyPr>
          <a:lstStyle/>
          <a:p>
            <a:r>
              <a:rPr lang="uk-UA" sz="1400" i="1" dirty="0"/>
              <a:t>Meraki використовує керовану </a:t>
            </a:r>
            <a:r>
              <a:rPr lang="en-US" sz="1400" i="1" dirty="0"/>
              <a:t>event-driven remote procedure call</a:t>
            </a:r>
            <a:r>
              <a:rPr lang="uk-UA" sz="1400" i="1" dirty="0" smtClean="0"/>
              <a:t> </a:t>
            </a:r>
            <a:r>
              <a:rPr lang="uk-UA" sz="1400" i="1" dirty="0"/>
              <a:t>(RPC) для пристроїв Meraki для зв’язку з </a:t>
            </a:r>
            <a:r>
              <a:rPr lang="en-US" sz="1400" i="1" dirty="0" smtClean="0"/>
              <a:t>dashboard</a:t>
            </a:r>
            <a:r>
              <a:rPr lang="uk-UA" sz="1400" i="1" dirty="0" smtClean="0"/>
              <a:t>’ом та </a:t>
            </a:r>
            <a:r>
              <a:rPr lang="uk-UA" sz="1400" i="1" dirty="0"/>
              <a:t>для серверів Meraki для надсилання та отримання даних. Апаратні пристрої Meraki діють як </a:t>
            </a:r>
            <a:r>
              <a:rPr lang="en-US" sz="1400" i="1" dirty="0"/>
              <a:t>server/receiver</a:t>
            </a:r>
            <a:r>
              <a:rPr lang="uk-UA" sz="1400" i="1" dirty="0" smtClean="0"/>
              <a:t>, </a:t>
            </a:r>
            <a:r>
              <a:rPr lang="uk-UA" sz="1400" i="1" dirty="0"/>
              <a:t>оскільки хмара Meraki ініціює виклики до пристроїв для збору даних і розгортання конфігурації. Хмарна інфраструктура є ініціатором, тому конфігурації можуть бути виконані в хмарі до того, як пристрої фактично будуть онлайн або навіть фізично розгорнуті.</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60" y="2636906"/>
            <a:ext cx="5125900" cy="3039617"/>
          </a:xfrm>
          <a:prstGeom prst="rect">
            <a:avLst/>
          </a:prstGeom>
        </p:spPr>
      </p:pic>
      <p:sp>
        <p:nvSpPr>
          <p:cNvPr id="6" name="Rectangle 5"/>
          <p:cNvSpPr/>
          <p:nvPr/>
        </p:nvSpPr>
        <p:spPr>
          <a:xfrm>
            <a:off x="8318507" y="162962"/>
            <a:ext cx="2562368" cy="369332"/>
          </a:xfrm>
          <a:prstGeom prst="rect">
            <a:avLst/>
          </a:prstGeom>
        </p:spPr>
        <p:txBody>
          <a:bodyPr wrap="none">
            <a:spAutoFit/>
          </a:bodyPr>
          <a:lstStyle/>
          <a:p>
            <a:r>
              <a:rPr lang="en-US" dirty="0"/>
              <a:t>Configuration Containers</a:t>
            </a:r>
          </a:p>
        </p:txBody>
      </p:sp>
      <p:sp>
        <p:nvSpPr>
          <p:cNvPr id="7" name="Rectangle 6"/>
          <p:cNvSpPr/>
          <p:nvPr/>
        </p:nvSpPr>
        <p:spPr>
          <a:xfrm>
            <a:off x="6334408" y="654268"/>
            <a:ext cx="5552792" cy="2062103"/>
          </a:xfrm>
          <a:prstGeom prst="rect">
            <a:avLst/>
          </a:prstGeom>
        </p:spPr>
        <p:txBody>
          <a:bodyPr wrap="square">
            <a:spAutoFit/>
          </a:bodyPr>
          <a:lstStyle/>
          <a:p>
            <a:r>
              <a:rPr lang="uk-UA" sz="1600" i="1" dirty="0"/>
              <a:t>Конфігурації пристроїв зберігаються як контейнер у серверній частині Meraki. Коли адміністратор облікового запису </a:t>
            </a:r>
            <a:r>
              <a:rPr lang="uk-UA" sz="1600" i="1" u="sng" dirty="0"/>
              <a:t>змінює конфігурацію пристрою через інформаційну панель або API</a:t>
            </a:r>
            <a:r>
              <a:rPr lang="uk-UA" sz="1600" i="1" dirty="0"/>
              <a:t>, контейнер оновлюється, а потім надсилається на пристрій, з яким пов’язано контейнер через безпечне з’єднання. Контейнер також оновлює хмару Meraki зі зміною конфігурації для відновлення після відмови та резервування.</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408" y="3124261"/>
            <a:ext cx="5774809" cy="2027161"/>
          </a:xfrm>
          <a:prstGeom prst="rect">
            <a:avLst/>
          </a:prstGeom>
        </p:spPr>
      </p:pic>
    </p:spTree>
    <p:extLst>
      <p:ext uri="{BB962C8B-B14F-4D97-AF65-F5344CB8AC3E}">
        <p14:creationId xmlns:p14="http://schemas.microsoft.com/office/powerpoint/2010/main" val="1112725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fontScale="77500" lnSpcReduction="20000"/>
          </a:bodyPr>
          <a:lstStyle/>
          <a:p>
            <a:pPr marL="0" indent="0">
              <a:buNone/>
            </a:pPr>
            <a:r>
              <a:rPr lang="ru-RU" sz="1600" b="1" dirty="0"/>
              <a:t>Веб-інтерфейс користувача</a:t>
            </a:r>
            <a:endParaRPr lang="ru-RU" sz="1600" dirty="0"/>
          </a:p>
          <a:p>
            <a:pPr marL="0" indent="0">
              <a:buNone/>
            </a:pPr>
            <a:r>
              <a:rPr lang="ru-RU" sz="1600" dirty="0"/>
              <a:t>Веб-інтерфейс користувача (</a:t>
            </a:r>
            <a:r>
              <a:rPr lang="en-US" sz="1600" dirty="0"/>
              <a:t>Web user interface - Web UI) NSO </a:t>
            </a:r>
            <a:r>
              <a:rPr lang="ru-RU" sz="1600" dirty="0"/>
              <a:t>також автоматично відображається з моделей даних </a:t>
            </a:r>
            <a:r>
              <a:rPr lang="en-US" sz="1600" dirty="0"/>
              <a:t>YANG. </a:t>
            </a:r>
            <a:r>
              <a:rPr lang="ru-RU" sz="1600" dirty="0"/>
              <a:t>Він відображає модель даних для самого </a:t>
            </a:r>
            <a:r>
              <a:rPr lang="en-US" sz="1600" dirty="0"/>
              <a:t>NSO, </a:t>
            </a:r>
            <a:r>
              <a:rPr lang="ru-RU" sz="1600" dirty="0"/>
              <a:t>а також моделі даних для керованих пристроїв та сервісів. Як тільки моделі оновлюються, або додаються нові пристрої або сервіси, інтерфейс користувача також оновлюється.</a:t>
            </a:r>
          </a:p>
          <a:p>
            <a:pPr marL="0" indent="0">
              <a:buNone/>
            </a:pPr>
            <a:r>
              <a:rPr lang="en-US" sz="1600" dirty="0"/>
              <a:t>Web UI — </a:t>
            </a:r>
            <a:r>
              <a:rPr lang="ru-RU" sz="1600" dirty="0"/>
              <a:t>це веб-переглядач моделі </a:t>
            </a:r>
            <a:r>
              <a:rPr lang="en-US" sz="1600" dirty="0"/>
              <a:t>YANG </a:t>
            </a:r>
            <a:r>
              <a:rPr lang="ru-RU" sz="1600" dirty="0"/>
              <a:t>з додатковими функціями пристрою та сервісу. Інтерфейс побудований на чистому клієнтському </a:t>
            </a:r>
            <a:r>
              <a:rPr lang="en-US" sz="1600" dirty="0"/>
              <a:t>JavaScript. Web UI </a:t>
            </a:r>
            <a:r>
              <a:rPr lang="ru-RU" sz="1600" dirty="0"/>
              <a:t>являє собою поєднання спеціальних віджетів та автоматичного відтворення базового пристрою та сервісних моделей. Підтримуються всі основні веб-переглядачі, і немає потреби в плагінах. Веб-інтерфейс користувача доступний на порту 8080 на сервері </a:t>
            </a:r>
            <a:r>
              <a:rPr lang="en-US" sz="1600" dirty="0"/>
              <a:t>NSO. </a:t>
            </a:r>
            <a:r>
              <a:rPr lang="ru-RU" sz="1600" dirty="0"/>
              <a:t>Номер порту налаштовується в</a:t>
            </a:r>
            <a:r>
              <a:rPr lang="en-US" sz="1600" dirty="0"/>
              <a:t> </a:t>
            </a:r>
            <a:r>
              <a:rPr lang="en-US" sz="1600" b="1" dirty="0" err="1"/>
              <a:t>ncs.conf</a:t>
            </a:r>
            <a:endParaRPr lang="ru-RU" sz="1600" b="1" dirty="0"/>
          </a:p>
          <a:p>
            <a:pPr marL="0" indent="0">
              <a:buNone/>
            </a:pPr>
            <a:r>
              <a:rPr lang="ru-RU" sz="1600" b="1" dirty="0"/>
              <a:t>Керування службами (південний напрямок)</a:t>
            </a:r>
            <a:endParaRPr lang="ru-RU" sz="1600" dirty="0"/>
          </a:p>
          <a:p>
            <a:pPr marL="0" indent="0">
              <a:buNone/>
            </a:pPr>
            <a:r>
              <a:rPr lang="en-US" sz="1600" dirty="0"/>
              <a:t>NSO </a:t>
            </a:r>
            <a:r>
              <a:rPr lang="ru-RU" sz="1600" dirty="0"/>
              <a:t>вимагає модель </a:t>
            </a:r>
            <a:r>
              <a:rPr lang="en-US" sz="1600" dirty="0"/>
              <a:t>YANG, </a:t>
            </a:r>
            <a:r>
              <a:rPr lang="ru-RU" sz="1600" dirty="0"/>
              <a:t>адресу пристрою, порт керування та облікові дані аутентифікації для кожного пристрою, яким необхідно керувати. Моделі </a:t>
            </a:r>
            <a:r>
              <a:rPr lang="en-US" sz="1600" dirty="0"/>
              <a:t>YANG </a:t>
            </a:r>
            <a:r>
              <a:rPr lang="ru-RU" sz="1600" dirty="0"/>
              <a:t>імпортуються за допомогою компілятора </a:t>
            </a:r>
            <a:r>
              <a:rPr lang="en-US" sz="1600" dirty="0"/>
              <a:t>NSO YANG.</a:t>
            </a:r>
          </a:p>
          <a:p>
            <a:pPr marL="0" indent="0">
              <a:buNone/>
            </a:pPr>
            <a:r>
              <a:rPr lang="ru-RU" sz="1600" dirty="0"/>
              <a:t>Ім'я ідентифікує кожний керований пристрій. Найчастіше, це </a:t>
            </a:r>
            <a:r>
              <a:rPr lang="en-US" sz="1600" dirty="0"/>
              <a:t>DNS-</a:t>
            </a:r>
            <a:r>
              <a:rPr lang="ru-RU" sz="1600" dirty="0"/>
              <a:t>ім’я або </a:t>
            </a:r>
            <a:r>
              <a:rPr lang="en-US" sz="1600" dirty="0"/>
              <a:t>IP-</a:t>
            </a:r>
            <a:r>
              <a:rPr lang="ru-RU" sz="1600" dirty="0"/>
              <a:t>адреса пристрою, але й може бути будь-яке значення текстового рядка. Кожний керований пристрій має обов’язкову пару </a:t>
            </a:r>
            <a:r>
              <a:rPr lang="en-US" sz="1600" dirty="0"/>
              <a:t>IP/</a:t>
            </a:r>
            <a:r>
              <a:rPr lang="ru-RU" sz="1600" dirty="0"/>
              <a:t>порт, яка разом із листком </a:t>
            </a:r>
            <a:r>
              <a:rPr lang="en-US" sz="1600" dirty="0" err="1"/>
              <a:t>authgroup</a:t>
            </a:r>
            <a:r>
              <a:rPr lang="en-US" sz="1600" dirty="0"/>
              <a:t> </a:t>
            </a:r>
            <a:r>
              <a:rPr lang="ru-RU" sz="1600" dirty="0"/>
              <a:t>надає інформацію щодо під'єднання та автентифікації через </a:t>
            </a:r>
            <a:r>
              <a:rPr lang="en-US" sz="1600" dirty="0"/>
              <a:t>SSH/NETCONF </a:t>
            </a:r>
            <a:r>
              <a:rPr lang="ru-RU" sz="1600" dirty="0"/>
              <a:t>або </a:t>
            </a:r>
            <a:r>
              <a:rPr lang="en-US" sz="1600" dirty="0"/>
              <a:t>TELNET. </a:t>
            </a:r>
            <a:r>
              <a:rPr lang="ru-RU" sz="1600" dirty="0"/>
              <a:t>Тип пристрою визначає метод зв'язку або протокол, який використовується для зв'язку з пристроєм. Ці дані детально описуються в нижче наведеному розділі </a:t>
            </a:r>
            <a:r>
              <a:rPr lang="ru-RU" sz="1600" b="1" dirty="0"/>
              <a:t>Південні (</a:t>
            </a:r>
            <a:r>
              <a:rPr lang="en-US" sz="1600" b="1" dirty="0"/>
              <a:t>Southbound) </a:t>
            </a:r>
            <a:r>
              <a:rPr lang="ru-RU" sz="1600" b="1" dirty="0"/>
              <a:t>інтерфейси</a:t>
            </a:r>
            <a:r>
              <a:rPr lang="ru-RU" sz="1600" dirty="0"/>
              <a:t>.</a:t>
            </a:r>
          </a:p>
          <a:p>
            <a:pPr marL="0" indent="0">
              <a:buNone/>
            </a:pPr>
            <a:endParaRPr lang="en-US" sz="1600" b="1" dirty="0"/>
          </a:p>
          <a:p>
            <a:pPr marL="0" indent="0">
              <a:buNone/>
            </a:pPr>
            <a:r>
              <a:rPr lang="ru-RU" sz="1600" b="1" dirty="0"/>
              <a:t>Південні (</a:t>
            </a:r>
            <a:r>
              <a:rPr lang="en-US" sz="1600" b="1" dirty="0"/>
              <a:t>Southbound) </a:t>
            </a:r>
            <a:r>
              <a:rPr lang="ru-RU" sz="1600" b="1" dirty="0"/>
              <a:t>інтерфейси</a:t>
            </a:r>
            <a:endParaRPr lang="ru-RU" sz="1600" dirty="0"/>
          </a:p>
          <a:p>
            <a:pPr marL="0" indent="0">
              <a:buNone/>
            </a:pPr>
            <a:r>
              <a:rPr lang="ru-RU" sz="1600" dirty="0"/>
              <a:t>Південні інтерфейси дозволяють налаштовувати та керувати мережними елементами. Доступні Південні інтерфейси: </a:t>
            </a:r>
          </a:p>
          <a:p>
            <a:r>
              <a:rPr lang="en-US" sz="1600" b="1" dirty="0"/>
              <a:t>NETCONF</a:t>
            </a:r>
            <a:r>
              <a:rPr lang="en-US" sz="1600" dirty="0"/>
              <a:t> - (</a:t>
            </a:r>
            <a:r>
              <a:rPr lang="ru-RU" sz="1600" dirty="0"/>
              <a:t>за замовчуванням) </a:t>
            </a:r>
            <a:r>
              <a:rPr lang="en-US" sz="1600" dirty="0"/>
              <a:t>NSO </a:t>
            </a:r>
            <a:r>
              <a:rPr lang="ru-RU" sz="1600" dirty="0"/>
              <a:t>автоматично виявляє та використовує пристрої, що підтримують </a:t>
            </a:r>
            <a:r>
              <a:rPr lang="en-US" sz="1600" dirty="0"/>
              <a:t>NETCONF.</a:t>
            </a:r>
          </a:p>
          <a:p>
            <a:r>
              <a:rPr lang="en-US" sz="1600" b="1" dirty="0"/>
              <a:t>SNMP</a:t>
            </a:r>
            <a:r>
              <a:rPr lang="en-US" sz="1600" dirty="0"/>
              <a:t> - NSO </a:t>
            </a:r>
            <a:r>
              <a:rPr lang="ru-RU" sz="1600" dirty="0"/>
              <a:t>може бути налаштований для використання пристрою </a:t>
            </a:r>
            <a:r>
              <a:rPr lang="en-US" sz="1600" dirty="0"/>
              <a:t>SNMP, </a:t>
            </a:r>
            <a:r>
              <a:rPr lang="ru-RU" sz="1600" dirty="0"/>
              <a:t>якщо він наданий разом з </a:t>
            </a:r>
            <a:r>
              <a:rPr lang="en-US" sz="1600" dirty="0"/>
              <a:t>MIB </a:t>
            </a:r>
            <a:r>
              <a:rPr lang="ru-RU" sz="1600" dirty="0"/>
              <a:t>і додатковою декларативною інформацією.</a:t>
            </a:r>
          </a:p>
          <a:p>
            <a:r>
              <a:rPr lang="en-US" sz="1600" b="1" dirty="0"/>
              <a:t>CLI</a:t>
            </a:r>
            <a:r>
              <a:rPr lang="en-US" sz="1600" dirty="0"/>
              <a:t> - </a:t>
            </a:r>
            <a:r>
              <a:rPr lang="ru-RU" sz="1600" dirty="0"/>
              <a:t>Необхідний відповідний </a:t>
            </a:r>
            <a:r>
              <a:rPr lang="en-US" sz="1600" dirty="0"/>
              <a:t>CLI NED. </a:t>
            </a:r>
            <a:r>
              <a:rPr lang="ru-RU" sz="1600" dirty="0"/>
              <a:t>Підтримуються пристрої, що підтримують механізм </a:t>
            </a:r>
            <a:r>
              <a:rPr lang="en-US" sz="1600" dirty="0"/>
              <a:t>Cisco CLI.</a:t>
            </a:r>
          </a:p>
          <a:p>
            <a:r>
              <a:rPr lang="en-US" sz="1600" b="1" dirty="0"/>
              <a:t>IOS, IOS XR</a:t>
            </a:r>
            <a:r>
              <a:rPr lang="en-US" sz="1600" dirty="0"/>
              <a:t> - </a:t>
            </a:r>
            <a:r>
              <a:rPr lang="ru-RU" sz="1600" dirty="0"/>
              <a:t>Є необхідність у відповідному </a:t>
            </a:r>
            <a:r>
              <a:rPr lang="en-US" sz="1600" dirty="0"/>
              <a:t>NED </a:t>
            </a:r>
            <a:r>
              <a:rPr lang="ru-RU" sz="1600" dirty="0"/>
              <a:t>та його завантаженні.</a:t>
            </a:r>
          </a:p>
          <a:p>
            <a:r>
              <a:rPr lang="ru-RU" sz="1600" b="1" dirty="0"/>
              <a:t>Інші/універсальні</a:t>
            </a:r>
            <a:r>
              <a:rPr lang="ru-RU" sz="1600" dirty="0"/>
              <a:t> - Необхідні відповідні моделі </a:t>
            </a:r>
            <a:r>
              <a:rPr lang="en-US" sz="1600" dirty="0"/>
              <a:t>NED </a:t>
            </a:r>
            <a:r>
              <a:rPr lang="ru-RU" sz="1600" dirty="0"/>
              <a:t>та </a:t>
            </a:r>
            <a:r>
              <a:rPr lang="en-US" sz="1600" dirty="0"/>
              <a:t>YANG, </a:t>
            </a:r>
            <a:r>
              <a:rPr lang="ru-RU" sz="1600" dirty="0"/>
              <a:t>та код </a:t>
            </a:r>
            <a:r>
              <a:rPr lang="en-US" sz="1600" dirty="0"/>
              <a:t>Java.</a:t>
            </a:r>
          </a:p>
          <a:p>
            <a:pPr marL="0" indent="0">
              <a:buNone/>
            </a:pPr>
            <a:endParaRPr lang="en-US" sz="1600" b="1" dirty="0"/>
          </a:p>
          <a:p>
            <a:pPr marL="0" indent="0">
              <a:buNone/>
            </a:pPr>
            <a:r>
              <a:rPr lang="ru-RU" sz="1600" b="1" dirty="0"/>
              <a:t>Додавання пристроїв</a:t>
            </a:r>
            <a:endParaRPr lang="ru-RU" sz="1600" dirty="0"/>
          </a:p>
          <a:p>
            <a:pPr marL="0" indent="0">
              <a:buNone/>
            </a:pPr>
            <a:r>
              <a:rPr lang="ru-RU" sz="1600" dirty="0"/>
              <a:t>Новий пристрій можна додати до </a:t>
            </a:r>
            <a:r>
              <a:rPr lang="en-US" sz="1600" dirty="0"/>
              <a:t>NSO </a:t>
            </a:r>
            <a:r>
              <a:rPr lang="ru-RU" sz="1600" dirty="0"/>
              <a:t>за допомогою будь-якого з наведених нижче методів:</a:t>
            </a:r>
          </a:p>
          <a:p>
            <a:r>
              <a:rPr lang="ru-RU" sz="1600" dirty="0"/>
              <a:t>Виявлення (</a:t>
            </a:r>
            <a:r>
              <a:rPr lang="en-US" sz="1600" dirty="0"/>
              <a:t>Discovery)</a:t>
            </a:r>
          </a:p>
          <a:p>
            <a:r>
              <a:rPr lang="ru-RU" sz="1600" dirty="0"/>
              <a:t>Вручну (</a:t>
            </a:r>
            <a:r>
              <a:rPr lang="en-US" sz="1600" dirty="0"/>
              <a:t>Manually)</a:t>
            </a:r>
          </a:p>
          <a:p>
            <a:r>
              <a:rPr lang="ru-RU" sz="1600" dirty="0"/>
              <a:t>Клонування (</a:t>
            </a:r>
            <a:r>
              <a:rPr lang="en-US" sz="1600" dirty="0"/>
              <a:t>Cloning)</a:t>
            </a:r>
          </a:p>
          <a:p>
            <a:r>
              <a:rPr lang="ru-RU" sz="1600" dirty="0"/>
              <a:t>Шаблони (</a:t>
            </a:r>
            <a:r>
              <a:rPr lang="en-US" sz="1600" dirty="0"/>
              <a:t>Templates)</a:t>
            </a:r>
          </a:p>
          <a:p>
            <a:pPr marL="0" indent="0">
              <a:buNone/>
            </a:pPr>
            <a:endParaRPr lang="ru-RU" sz="1600" dirty="0"/>
          </a:p>
        </p:txBody>
      </p:sp>
    </p:spTree>
    <p:extLst>
      <p:ext uri="{BB962C8B-B14F-4D97-AF65-F5344CB8AC3E}">
        <p14:creationId xmlns:p14="http://schemas.microsoft.com/office/powerpoint/2010/main" val="2576369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44444"/>
            <a:ext cx="11497901" cy="6346479"/>
          </a:xfrm>
        </p:spPr>
        <p:txBody>
          <a:bodyPr>
            <a:normAutofit/>
          </a:bodyPr>
          <a:lstStyle/>
          <a:p>
            <a:pPr marL="0" indent="0">
              <a:buNone/>
            </a:pPr>
            <a:r>
              <a:rPr lang="ru-RU" sz="1600" dirty="0"/>
              <a:t>Розглянемо приклад послідовності CLI для додавання пристрою вручну:</a:t>
            </a: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NSO </a:t>
            </a:r>
            <a:r>
              <a:rPr lang="ru-RU" sz="1600" dirty="0"/>
              <a:t>надає можливість синхронізувати конфігурацію між пристроями та </a:t>
            </a:r>
            <a:r>
              <a:rPr lang="en-US" sz="1600" dirty="0"/>
              <a:t>NSO. </a:t>
            </a:r>
            <a:r>
              <a:rPr lang="ru-RU" sz="1600" dirty="0"/>
              <a:t>Зазвичай конфігурація пристрою та копія конфігурації всередині </a:t>
            </a:r>
            <a:r>
              <a:rPr lang="en-US" sz="1600" dirty="0"/>
              <a:t>NSO </a:t>
            </a:r>
            <a:r>
              <a:rPr lang="ru-RU" sz="1600" dirty="0"/>
              <a:t>мають бути ідентичними. Ви можете примусово вказати напрям для того, щоб пріоритет мав або </a:t>
            </a:r>
            <a:r>
              <a:rPr lang="en-US" sz="1600" dirty="0"/>
              <a:t>NSO, </a:t>
            </a:r>
            <a:r>
              <a:rPr lang="ru-RU" sz="1600" dirty="0"/>
              <a:t>або пристрій.</a:t>
            </a:r>
          </a:p>
          <a:p>
            <a:pPr marL="0" indent="0">
              <a:buNone/>
            </a:pPr>
            <a:r>
              <a:rPr lang="ru-RU" sz="1600" dirty="0"/>
              <a:t>Приклад</a:t>
            </a:r>
            <a:r>
              <a:rPr lang="en-US" sz="1600" dirty="0"/>
              <a:t> </a:t>
            </a:r>
            <a:r>
              <a:rPr lang="en-US" sz="1600" b="1" dirty="0"/>
              <a:t>sync-from</a:t>
            </a:r>
            <a:r>
              <a:rPr lang="en-US" sz="1600" dirty="0"/>
              <a:t> </a:t>
            </a:r>
            <a:r>
              <a:rPr lang="ru-RU" sz="1600" dirty="0"/>
              <a:t>з пристрою </a:t>
            </a:r>
            <a:r>
              <a:rPr lang="en-US" sz="1600" dirty="0"/>
              <a:t>NSO:</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ru-RU" sz="1600" b="1" dirty="0"/>
              <a:t>Налаштування пристроїв</a:t>
            </a:r>
            <a:endParaRPr lang="en-US" sz="1600" b="1" dirty="0"/>
          </a:p>
          <a:p>
            <a:pPr marL="0" indent="0">
              <a:buNone/>
            </a:pPr>
            <a:r>
              <a:rPr lang="ru-RU" sz="1600" dirty="0"/>
              <a:t>Ви також можете налаштувати кілька пристроїв всередині однієї мережної транзакції. Спочатку ініціюємо режим</a:t>
            </a:r>
            <a:r>
              <a:rPr lang="en-US" sz="1600" dirty="0"/>
              <a:t> </a:t>
            </a:r>
            <a:r>
              <a:rPr lang="en-US" sz="1600" b="1" dirty="0" err="1"/>
              <a:t>ncs</a:t>
            </a:r>
            <a:r>
              <a:rPr lang="en-US" sz="1600" b="1" dirty="0"/>
              <a:t> (</a:t>
            </a:r>
            <a:r>
              <a:rPr lang="en-US" sz="1600" b="1" dirty="0" err="1"/>
              <a:t>config</a:t>
            </a:r>
            <a:r>
              <a:rPr lang="en-US" sz="1600" b="1" dirty="0"/>
              <a:t>)</a:t>
            </a:r>
            <a:endParaRPr lang="ru-RU" sz="1600" b="1" dirty="0"/>
          </a:p>
          <a:p>
            <a:pPr marL="0" indent="0">
              <a:buNone/>
            </a:pPr>
            <a:endParaRPr lang="ru-RU" sz="1600" dirty="0"/>
          </a:p>
          <a:p>
            <a:pPr marL="0" indent="0">
              <a:buNone/>
            </a:pPr>
            <a:endParaRPr lang="ru-RU" sz="1600" dirty="0"/>
          </a:p>
        </p:txBody>
      </p:sp>
      <p:pic>
        <p:nvPicPr>
          <p:cNvPr id="2" name="Picture 1"/>
          <p:cNvPicPr>
            <a:picLocks noChangeAspect="1"/>
          </p:cNvPicPr>
          <p:nvPr/>
        </p:nvPicPr>
        <p:blipFill>
          <a:blip r:embed="rId2"/>
          <a:stretch>
            <a:fillRect/>
          </a:stretch>
        </p:blipFill>
        <p:spPr>
          <a:xfrm>
            <a:off x="399107" y="555514"/>
            <a:ext cx="5943600" cy="1057275"/>
          </a:xfrm>
          <a:prstGeom prst="rect">
            <a:avLst/>
          </a:prstGeom>
        </p:spPr>
      </p:pic>
      <p:pic>
        <p:nvPicPr>
          <p:cNvPr id="4" name="Picture 3"/>
          <p:cNvPicPr>
            <a:picLocks noChangeAspect="1"/>
          </p:cNvPicPr>
          <p:nvPr/>
        </p:nvPicPr>
        <p:blipFill>
          <a:blip r:embed="rId3"/>
          <a:stretch>
            <a:fillRect/>
          </a:stretch>
        </p:blipFill>
        <p:spPr>
          <a:xfrm>
            <a:off x="399107" y="2730563"/>
            <a:ext cx="3295650" cy="2247900"/>
          </a:xfrm>
          <a:prstGeom prst="rect">
            <a:avLst/>
          </a:prstGeom>
        </p:spPr>
      </p:pic>
    </p:spTree>
    <p:extLst>
      <p:ext uri="{BB962C8B-B14F-4D97-AF65-F5344CB8AC3E}">
        <p14:creationId xmlns:p14="http://schemas.microsoft.com/office/powerpoint/2010/main" val="544932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Приклад одночасної конфігурації декількох пристроїв:</a:t>
            </a:r>
            <a:endParaRPr lang="en-US" sz="1600" dirty="0"/>
          </a:p>
          <a:p>
            <a:pPr marL="0" indent="0">
              <a:buNone/>
            </a:pPr>
            <a:endParaRPr lang="en-US" sz="1600" dirty="0"/>
          </a:p>
          <a:p>
            <a:pPr marL="0" indent="0">
              <a:buNone/>
            </a:pPr>
            <a:endParaRPr lang="en-US" sz="1600" dirty="0"/>
          </a:p>
          <a:p>
            <a:pPr marL="0" indent="0">
              <a:buNone/>
            </a:pPr>
            <a:r>
              <a:rPr lang="ru-RU" sz="1600" dirty="0"/>
              <a:t>Продовжити в режимі</a:t>
            </a:r>
            <a:r>
              <a:rPr lang="en-US" sz="1600" dirty="0"/>
              <a:t> </a:t>
            </a:r>
            <a:r>
              <a:rPr lang="en-US" sz="1600" b="1" dirty="0" err="1"/>
              <a:t>ncs</a:t>
            </a:r>
            <a:r>
              <a:rPr lang="en-US" sz="1600" b="1" dirty="0"/>
              <a:t> (</a:t>
            </a:r>
            <a:r>
              <a:rPr lang="en-US" sz="1600" b="1" dirty="0" err="1"/>
              <a:t>config</a:t>
            </a:r>
            <a:r>
              <a:rPr lang="en-US" sz="1600" b="1" dirty="0"/>
              <a:t>)</a:t>
            </a:r>
            <a:endParaRPr lang="ru-RU" sz="1600" b="1" dirty="0"/>
          </a:p>
        </p:txBody>
      </p:sp>
      <p:pic>
        <p:nvPicPr>
          <p:cNvPr id="2" name="Picture 1"/>
          <p:cNvPicPr>
            <a:picLocks noChangeAspect="1"/>
          </p:cNvPicPr>
          <p:nvPr/>
        </p:nvPicPr>
        <p:blipFill>
          <a:blip r:embed="rId2"/>
          <a:stretch>
            <a:fillRect/>
          </a:stretch>
        </p:blipFill>
        <p:spPr>
          <a:xfrm>
            <a:off x="416790" y="531089"/>
            <a:ext cx="2281144" cy="533141"/>
          </a:xfrm>
          <a:prstGeom prst="rect">
            <a:avLst/>
          </a:prstGeom>
        </p:spPr>
      </p:pic>
      <p:pic>
        <p:nvPicPr>
          <p:cNvPr id="4" name="Picture 3"/>
          <p:cNvPicPr>
            <a:picLocks noChangeAspect="1"/>
          </p:cNvPicPr>
          <p:nvPr/>
        </p:nvPicPr>
        <p:blipFill>
          <a:blip r:embed="rId3"/>
          <a:stretch>
            <a:fillRect/>
          </a:stretch>
        </p:blipFill>
        <p:spPr>
          <a:xfrm>
            <a:off x="416789" y="1602782"/>
            <a:ext cx="8048530" cy="5135258"/>
          </a:xfrm>
          <a:prstGeom prst="rect">
            <a:avLst/>
          </a:prstGeom>
        </p:spPr>
      </p:pic>
    </p:spTree>
    <p:extLst>
      <p:ext uri="{BB962C8B-B14F-4D97-AF65-F5344CB8AC3E}">
        <p14:creationId xmlns:p14="http://schemas.microsoft.com/office/powerpoint/2010/main" val="2364666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4516" y="2634558"/>
            <a:ext cx="5432079" cy="769545"/>
          </a:xfrm>
        </p:spPr>
        <p:txBody>
          <a:bodyPr>
            <a:normAutofit/>
          </a:bodyPr>
          <a:lstStyle/>
          <a:p>
            <a:pPr marL="0" indent="0" algn="ctr">
              <a:buNone/>
            </a:pPr>
            <a:r>
              <a:rPr lang="uk-UA" sz="4400" b="1" dirty="0"/>
              <a:t>Дякую за увагу!</a:t>
            </a:r>
          </a:p>
        </p:txBody>
      </p:sp>
    </p:spTree>
    <p:extLst>
      <p:ext uri="{BB962C8B-B14F-4D97-AF65-F5344CB8AC3E}">
        <p14:creationId xmlns:p14="http://schemas.microsoft.com/office/powerpoint/2010/main" val="129537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84" y="334978"/>
            <a:ext cx="7033116" cy="3958711"/>
          </a:xfrm>
          <a:prstGeom prst="rect">
            <a:avLst/>
          </a:prstGeom>
        </p:spPr>
      </p:pic>
      <p:sp>
        <p:nvSpPr>
          <p:cNvPr id="5" name="Rectangle 4"/>
          <p:cNvSpPr/>
          <p:nvPr/>
        </p:nvSpPr>
        <p:spPr>
          <a:xfrm>
            <a:off x="7740712" y="334978"/>
            <a:ext cx="4101220" cy="2554545"/>
          </a:xfrm>
          <a:prstGeom prst="rect">
            <a:avLst/>
          </a:prstGeom>
        </p:spPr>
        <p:txBody>
          <a:bodyPr wrap="square">
            <a:spAutoFit/>
          </a:bodyPr>
          <a:lstStyle/>
          <a:p>
            <a:r>
              <a:rPr lang="en-US" sz="1600" b="1" i="1" dirty="0"/>
              <a:t>Meraki </a:t>
            </a:r>
            <a:r>
              <a:rPr lang="en-US" sz="1600" b="1" i="1" dirty="0" smtClean="0"/>
              <a:t>dashboard</a:t>
            </a:r>
            <a:r>
              <a:rPr lang="uk-UA" sz="1600" b="1" i="1" dirty="0" smtClean="0"/>
              <a:t> </a:t>
            </a:r>
            <a:r>
              <a:rPr lang="uk-UA" sz="1600" i="1" dirty="0" smtClean="0"/>
              <a:t>є </a:t>
            </a:r>
            <a:r>
              <a:rPr lang="uk-UA" sz="1600" i="1" dirty="0"/>
              <a:t>візуальною альтернативою традиційному командному рядку, який використовується для керування багатьма маршрутизаторами, комутаторами, пристроями безпеки тощо. Натомість Meraki поміщає всі пристрої в мережі в одне місце та дозволяє користувачам застосовувати зміни в простому та зручному форматі.</a:t>
            </a:r>
            <a:endParaRPr lang="en-US" sz="1600" i="1" dirty="0"/>
          </a:p>
        </p:txBody>
      </p:sp>
      <p:sp>
        <p:nvSpPr>
          <p:cNvPr id="6" name="Rectangle 5"/>
          <p:cNvSpPr/>
          <p:nvPr/>
        </p:nvSpPr>
        <p:spPr>
          <a:xfrm>
            <a:off x="295746" y="4640211"/>
            <a:ext cx="10450717" cy="1077218"/>
          </a:xfrm>
          <a:prstGeom prst="rect">
            <a:avLst/>
          </a:prstGeom>
        </p:spPr>
        <p:txBody>
          <a:bodyPr wrap="square">
            <a:spAutoFit/>
          </a:bodyPr>
          <a:lstStyle/>
          <a:p>
            <a:r>
              <a:rPr lang="uk-UA" sz="1600" i="1" dirty="0"/>
              <a:t>Окрім спрощення керування пристроєм, інформаційна панель також є платформою для перегляду аналітики мережі, застосування мережевих дозволів і відстеження користувачів. Інформаційна панель дозволяє користувачам переглядати потоки камери, керувати мобільними пристроями та комп’ютерами користувачів, встановлювати правила вмісту та контролювати вихідні з’єднання з єдиного місця.</a:t>
            </a:r>
          </a:p>
        </p:txBody>
      </p:sp>
    </p:spTree>
    <p:extLst>
      <p:ext uri="{BB962C8B-B14F-4D97-AF65-F5344CB8AC3E}">
        <p14:creationId xmlns:p14="http://schemas.microsoft.com/office/powerpoint/2010/main" val="2213310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32" y="266266"/>
            <a:ext cx="7659169" cy="2953162"/>
          </a:xfrm>
        </p:spPr>
      </p:pic>
      <p:sp>
        <p:nvSpPr>
          <p:cNvPr id="4" name="Rectangle 3"/>
          <p:cNvSpPr/>
          <p:nvPr/>
        </p:nvSpPr>
        <p:spPr>
          <a:xfrm>
            <a:off x="187105" y="3540586"/>
            <a:ext cx="11482812" cy="1815882"/>
          </a:xfrm>
          <a:prstGeom prst="rect">
            <a:avLst/>
          </a:prstGeom>
        </p:spPr>
        <p:txBody>
          <a:bodyPr wrap="square">
            <a:spAutoFit/>
          </a:bodyPr>
          <a:lstStyle/>
          <a:p>
            <a:r>
              <a:rPr lang="uk-UA" sz="1600" b="1" dirty="0"/>
              <a:t>API Meraki </a:t>
            </a:r>
            <a:r>
              <a:rPr lang="uk-UA" sz="1600" dirty="0"/>
              <a:t>забезпечують керування рішенням Meraki програмованим способом, уможливлюючи дії, які можуть бути неможливими за допомогою інформаційної панелі, або забезпечуючи більш детальний контроль. Meraki API — це </a:t>
            </a:r>
            <a:r>
              <a:rPr lang="uk-UA" sz="1600" b="1" dirty="0"/>
              <a:t>RESTful API</a:t>
            </a:r>
            <a:r>
              <a:rPr lang="uk-UA" sz="1600" dirty="0"/>
              <a:t>, які використовують HTTPS для транспортування та JSON для серіалізації об’єктів. </a:t>
            </a:r>
            <a:endParaRPr lang="uk-UA" sz="1600" dirty="0" smtClean="0"/>
          </a:p>
          <a:p>
            <a:endParaRPr lang="uk-UA" sz="1600" dirty="0"/>
          </a:p>
          <a:p>
            <a:r>
              <a:rPr lang="uk-UA" sz="1600" dirty="0" smtClean="0"/>
              <a:t>Надаючи відкритий доступ до API</a:t>
            </a:r>
            <a:r>
              <a:rPr lang="uk-UA" sz="1600" dirty="0"/>
              <a:t>, Meraki використовує потужність хмарної платформи на глибшому рівні для створення більш ефективних і потужних рішень. Завдяки API Meraki користувачі можуть автоматизувати розгортання, контролювати свої мережі та створювати додаткові рішення на інформаційній панелі Meraki.</a:t>
            </a:r>
          </a:p>
        </p:txBody>
      </p:sp>
    </p:spTree>
    <p:extLst>
      <p:ext uri="{BB962C8B-B14F-4D97-AF65-F5344CB8AC3E}">
        <p14:creationId xmlns:p14="http://schemas.microsoft.com/office/powerpoint/2010/main" val="92624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Сервіси </a:t>
            </a:r>
            <a:r>
              <a:rPr lang="en-US" sz="1600" b="1" dirty="0" err="1"/>
              <a:t>Meraki</a:t>
            </a:r>
            <a:r>
              <a:rPr lang="en-US" sz="1600" b="1" dirty="0"/>
              <a:t> API</a:t>
            </a:r>
          </a:p>
          <a:p>
            <a:pPr marL="0" indent="0">
              <a:buNone/>
            </a:pPr>
            <a:endParaRPr lang="ru-RU" sz="1600" dirty="0"/>
          </a:p>
        </p:txBody>
      </p:sp>
      <p:pic>
        <p:nvPicPr>
          <p:cNvPr id="2" name="Picture 1"/>
          <p:cNvPicPr>
            <a:picLocks noChangeAspect="1"/>
          </p:cNvPicPr>
          <p:nvPr/>
        </p:nvPicPr>
        <p:blipFill>
          <a:blip r:embed="rId2"/>
          <a:stretch>
            <a:fillRect/>
          </a:stretch>
        </p:blipFill>
        <p:spPr>
          <a:xfrm>
            <a:off x="517697" y="1147432"/>
            <a:ext cx="7553325" cy="3295650"/>
          </a:xfrm>
          <a:prstGeom prst="rect">
            <a:avLst/>
          </a:prstGeom>
        </p:spPr>
      </p:pic>
      <p:sp>
        <p:nvSpPr>
          <p:cNvPr id="4" name="Rectangle 3"/>
          <p:cNvSpPr/>
          <p:nvPr/>
        </p:nvSpPr>
        <p:spPr>
          <a:xfrm>
            <a:off x="98079" y="4499531"/>
            <a:ext cx="11953591" cy="2062103"/>
          </a:xfrm>
          <a:prstGeom prst="rect">
            <a:avLst/>
          </a:prstGeom>
        </p:spPr>
        <p:txBody>
          <a:bodyPr wrap="square">
            <a:spAutoFit/>
          </a:bodyPr>
          <a:lstStyle/>
          <a:p>
            <a:r>
              <a:rPr lang="ru-RU" sz="1600" dirty="0"/>
              <a:t>Сервіс корпоративної хмарної мережної інфраструктури </a:t>
            </a:r>
            <a:r>
              <a:rPr lang="en-US" sz="1600" dirty="0" err="1"/>
              <a:t>Meraki</a:t>
            </a:r>
            <a:r>
              <a:rPr lang="en-US" sz="1600" dirty="0"/>
              <a:t> </a:t>
            </a:r>
            <a:r>
              <a:rPr lang="ru-RU" sz="1600" dirty="0"/>
              <a:t>має п'ять різних </a:t>
            </a:r>
            <a:r>
              <a:rPr lang="en-US" sz="1600" dirty="0"/>
              <a:t>API </a:t>
            </a:r>
            <a:r>
              <a:rPr lang="ru-RU" sz="1600" dirty="0"/>
              <a:t>для інтеграції</a:t>
            </a:r>
            <a:r>
              <a:rPr lang="ru-RU" sz="1600" dirty="0" smtClean="0"/>
              <a:t>:</a:t>
            </a:r>
            <a:endParaRPr lang="en-US" sz="1600" dirty="0" smtClean="0"/>
          </a:p>
          <a:p>
            <a:endParaRPr lang="ru-RU" sz="1600" dirty="0"/>
          </a:p>
          <a:p>
            <a:pPr>
              <a:buFont typeface="Arial" panose="020B0604020202020204" pitchFamily="34" charset="0"/>
              <a:buChar char="•"/>
            </a:pPr>
            <a:r>
              <a:rPr lang="en-US" sz="1600" b="1" dirty="0"/>
              <a:t>Dashboard AP</a:t>
            </a:r>
            <a:r>
              <a:rPr lang="ru-RU" sz="1600" b="1" dirty="0"/>
              <a:t>І -</a:t>
            </a:r>
            <a:r>
              <a:rPr lang="ru-RU" sz="1600" dirty="0"/>
              <a:t> Це </a:t>
            </a:r>
            <a:r>
              <a:rPr lang="en-US" sz="1600" dirty="0" err="1"/>
              <a:t>RESTful</a:t>
            </a:r>
            <a:r>
              <a:rPr lang="en-US" sz="1600" dirty="0"/>
              <a:t> </a:t>
            </a:r>
            <a:r>
              <a:rPr lang="ru-RU" sz="1600" dirty="0"/>
              <a:t>сервіс для підготовки пристрою, керування та моніторингу.</a:t>
            </a:r>
          </a:p>
          <a:p>
            <a:pPr>
              <a:buFont typeface="Arial" panose="020B0604020202020204" pitchFamily="34" charset="0"/>
              <a:buChar char="•"/>
            </a:pPr>
            <a:r>
              <a:rPr lang="en-US" sz="1600" b="1" dirty="0" err="1"/>
              <a:t>Webhook</a:t>
            </a:r>
            <a:r>
              <a:rPr lang="en-US" sz="1600" b="1" dirty="0"/>
              <a:t> API -</a:t>
            </a:r>
            <a:r>
              <a:rPr lang="en-US" sz="1600" dirty="0"/>
              <a:t> </a:t>
            </a:r>
            <a:r>
              <a:rPr lang="ru-RU" sz="1600" dirty="0"/>
              <a:t>Це система сповіщення в режимі реального часу для мережних попереджень, що охоплюють події та стан мережі.</a:t>
            </a:r>
          </a:p>
          <a:p>
            <a:pPr>
              <a:buFont typeface="Arial" panose="020B0604020202020204" pitchFamily="34" charset="0"/>
              <a:buChar char="•"/>
            </a:pPr>
            <a:r>
              <a:rPr lang="en-US" sz="1600" b="1" dirty="0"/>
              <a:t>Location Streaming API –</a:t>
            </a:r>
            <a:r>
              <a:rPr lang="en-US" sz="1600" dirty="0"/>
              <a:t> </a:t>
            </a:r>
            <a:r>
              <a:rPr lang="ru-RU" sz="1600" dirty="0"/>
              <a:t>Це </a:t>
            </a:r>
            <a:r>
              <a:rPr lang="en-US" sz="1600" b="1" dirty="0"/>
              <a:t>HTTP POST</a:t>
            </a:r>
            <a:r>
              <a:rPr lang="ru-RU" sz="1600" dirty="0"/>
              <a:t>метод, що надає інформацію про місцезнаходження клієнта </a:t>
            </a:r>
            <a:r>
              <a:rPr lang="en-US" sz="1600" dirty="0"/>
              <a:t>Wi-Fi </a:t>
            </a:r>
            <a:r>
              <a:rPr lang="ru-RU" sz="1600" dirty="0"/>
              <a:t>та </a:t>
            </a:r>
            <a:r>
              <a:rPr lang="en-US" sz="1600" dirty="0"/>
              <a:t>Bluetooth (GPS, X/Y) </a:t>
            </a:r>
            <a:r>
              <a:rPr lang="ru-RU" sz="1600" dirty="0"/>
              <a:t>на основі розміщення точки доступу (</a:t>
            </a:r>
            <a:r>
              <a:rPr lang="en-US" sz="1600" dirty="0"/>
              <a:t>Access Point - AP) </a:t>
            </a:r>
            <a:r>
              <a:rPr lang="en-US" sz="1600" dirty="0" err="1"/>
              <a:t>Meraki</a:t>
            </a:r>
            <a:r>
              <a:rPr lang="en-US" sz="1600" dirty="0"/>
              <a:t> </a:t>
            </a:r>
            <a:r>
              <a:rPr lang="ru-RU" sz="1600" dirty="0"/>
              <a:t>на карті та потужності сигналу клієнта.</a:t>
            </a:r>
          </a:p>
          <a:p>
            <a:pPr>
              <a:buFont typeface="Arial" panose="020B0604020202020204" pitchFamily="34" charset="0"/>
              <a:buChar char="•"/>
            </a:pPr>
            <a:r>
              <a:rPr lang="en-US" sz="1600" b="1" dirty="0"/>
              <a:t>External Captive Portal (EXCAP) API-</a:t>
            </a:r>
            <a:r>
              <a:rPr lang="en-US" sz="1600" dirty="0"/>
              <a:t> </a:t>
            </a:r>
            <a:r>
              <a:rPr lang="ru-RU" sz="1600" dirty="0"/>
              <a:t>Дозволяє організації створювати власні моделі взаємодії в точках доступу </a:t>
            </a:r>
            <a:r>
              <a:rPr lang="en-US" sz="1600" dirty="0"/>
              <a:t>Wi-Fi.</a:t>
            </a:r>
          </a:p>
          <a:p>
            <a:pPr>
              <a:buFont typeface="Arial" panose="020B0604020202020204" pitchFamily="34" charset="0"/>
              <a:buChar char="•"/>
            </a:pPr>
            <a:r>
              <a:rPr lang="en-US" sz="1600" b="1" dirty="0"/>
              <a:t>MV Sense API -</a:t>
            </a:r>
            <a:r>
              <a:rPr lang="en-US" sz="1600" dirty="0"/>
              <a:t> </a:t>
            </a:r>
            <a:r>
              <a:rPr lang="ru-RU" sz="1600" dirty="0"/>
              <a:t>Це поєднання </a:t>
            </a:r>
            <a:r>
              <a:rPr lang="en-US" sz="1600" dirty="0"/>
              <a:t>REST API </a:t>
            </a:r>
            <a:r>
              <a:rPr lang="ru-RU" sz="1600" dirty="0"/>
              <a:t>та потоку </a:t>
            </a:r>
            <a:r>
              <a:rPr lang="en-US" sz="1600" dirty="0"/>
              <a:t>MQTT </a:t>
            </a:r>
            <a:r>
              <a:rPr lang="ru-RU" sz="1600" dirty="0"/>
              <a:t>у реальному часі, що підтримує спостереження за фізичним простором.</a:t>
            </a:r>
          </a:p>
        </p:txBody>
      </p:sp>
    </p:spTree>
    <p:extLst>
      <p:ext uri="{BB962C8B-B14F-4D97-AF65-F5344CB8AC3E}">
        <p14:creationId xmlns:p14="http://schemas.microsoft.com/office/powerpoint/2010/main" val="49014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en-US" sz="1600" b="1" dirty="0" err="1"/>
              <a:t>Meraki</a:t>
            </a:r>
            <a:r>
              <a:rPr lang="en-US" sz="1600" b="1" dirty="0"/>
              <a:t> Dashboard API</a:t>
            </a:r>
            <a:endParaRPr lang="en-US" sz="1600" dirty="0"/>
          </a:p>
          <a:p>
            <a:pPr marL="0" indent="0">
              <a:buNone/>
            </a:pPr>
            <a:r>
              <a:rPr lang="en-US" sz="1600" dirty="0"/>
              <a:t>Cisco </a:t>
            </a:r>
            <a:r>
              <a:rPr lang="en-US" sz="1600" dirty="0" err="1"/>
              <a:t>Meraki</a:t>
            </a:r>
            <a:r>
              <a:rPr lang="en-US" sz="1600" dirty="0"/>
              <a:t> Dashboard API - </a:t>
            </a:r>
            <a:r>
              <a:rPr lang="ru-RU" sz="1600" dirty="0"/>
              <a:t>це </a:t>
            </a:r>
            <a:r>
              <a:rPr lang="en-US" sz="1600" dirty="0" err="1"/>
              <a:t>RESTful</a:t>
            </a:r>
            <a:r>
              <a:rPr lang="en-US" sz="1600" dirty="0"/>
              <a:t> API, </a:t>
            </a:r>
            <a:r>
              <a:rPr lang="ru-RU" sz="1600" dirty="0"/>
              <a:t>який використовує </a:t>
            </a:r>
            <a:r>
              <a:rPr lang="en-US" sz="1600" dirty="0"/>
              <a:t>HTTPS </a:t>
            </a:r>
            <a:r>
              <a:rPr lang="ru-RU" sz="1600" dirty="0"/>
              <a:t>для транспорту і </a:t>
            </a:r>
            <a:r>
              <a:rPr lang="en-US" sz="1600" dirty="0"/>
              <a:t>JSON </a:t>
            </a:r>
            <a:r>
              <a:rPr lang="ru-RU" sz="1600" dirty="0"/>
              <a:t>для серіалізації об'єктів.</a:t>
            </a:r>
          </a:p>
          <a:p>
            <a:pPr marL="0" indent="0">
              <a:buNone/>
            </a:pPr>
            <a:endParaRPr lang="ru-RU" sz="1600" dirty="0"/>
          </a:p>
          <a:p>
            <a:pPr marL="0" indent="0">
              <a:buNone/>
            </a:pPr>
            <a:r>
              <a:rPr lang="ru-RU" sz="1600" dirty="0"/>
              <a:t>1. Щоб надати доступ до </a:t>
            </a:r>
            <a:r>
              <a:rPr lang="en-US" sz="1600" dirty="0"/>
              <a:t>API </a:t>
            </a:r>
            <a:r>
              <a:rPr lang="ru-RU" sz="1600" dirty="0"/>
              <a:t>для організації, спочатку увімкніть </a:t>
            </a:r>
            <a:r>
              <a:rPr lang="en-US" sz="1600" dirty="0"/>
              <a:t>API </a:t>
            </a:r>
            <a:r>
              <a:rPr lang="ru-RU" sz="1600" dirty="0"/>
              <a:t>для організації в розділі </a:t>
            </a:r>
            <a:r>
              <a:rPr lang="en-US" sz="1600" b="1" dirty="0"/>
              <a:t>Organization › Settings</a:t>
            </a:r>
            <a:r>
              <a:rPr lang="en-US" sz="1600" dirty="0"/>
              <a:t>.</a:t>
            </a:r>
          </a:p>
          <a:p>
            <a:pPr marL="0" indent="0">
              <a:buNone/>
            </a:pPr>
            <a:endParaRPr lang="ru-RU" sz="1600" dirty="0"/>
          </a:p>
        </p:txBody>
      </p:sp>
      <p:pic>
        <p:nvPicPr>
          <p:cNvPr id="2" name="Picture 1"/>
          <p:cNvPicPr>
            <a:picLocks noChangeAspect="1"/>
          </p:cNvPicPr>
          <p:nvPr/>
        </p:nvPicPr>
        <p:blipFill>
          <a:blip r:embed="rId2"/>
          <a:stretch>
            <a:fillRect/>
          </a:stretch>
        </p:blipFill>
        <p:spPr>
          <a:xfrm>
            <a:off x="673493" y="1883121"/>
            <a:ext cx="6708126" cy="4862323"/>
          </a:xfrm>
          <a:prstGeom prst="rect">
            <a:avLst/>
          </a:prstGeom>
        </p:spPr>
      </p:pic>
    </p:spTree>
    <p:extLst>
      <p:ext uri="{BB962C8B-B14F-4D97-AF65-F5344CB8AC3E}">
        <p14:creationId xmlns:p14="http://schemas.microsoft.com/office/powerpoint/2010/main" val="41312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2. Прокрутіть донизу.</a:t>
            </a:r>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r>
              <a:rPr lang="ru-RU" sz="1600" dirty="0"/>
              <a:t>3. Після увімкнення </a:t>
            </a:r>
            <a:r>
              <a:rPr lang="en-US" sz="1600" dirty="0"/>
              <a:t>API </a:t>
            </a:r>
            <a:r>
              <a:rPr lang="ru-RU" sz="1600" dirty="0"/>
              <a:t>перейдіть на сторінку профілю </a:t>
            </a:r>
            <a:r>
              <a:rPr lang="en-US" sz="1600" b="1" dirty="0"/>
              <a:t>My Profile</a:t>
            </a:r>
            <a:r>
              <a:rPr lang="en-US" sz="1600" dirty="0"/>
              <a:t> </a:t>
            </a:r>
            <a:r>
              <a:rPr lang="ru-RU" sz="1600" dirty="0"/>
              <a:t>для створення </a:t>
            </a:r>
            <a:r>
              <a:rPr lang="en-US" sz="1600" dirty="0"/>
              <a:t>API-</a:t>
            </a:r>
            <a:r>
              <a:rPr lang="ru-RU" sz="1600" dirty="0"/>
              <a:t>ключа. Ключ </a:t>
            </a:r>
            <a:r>
              <a:rPr lang="en-US" sz="1600" dirty="0"/>
              <a:t>API </a:t>
            </a:r>
            <a:r>
              <a:rPr lang="ru-RU" sz="1600" dirty="0"/>
              <a:t>зв'язаний з обліковим записом адміністратора </a:t>
            </a:r>
            <a:r>
              <a:rPr lang="en-US" sz="1600" dirty="0"/>
              <a:t>Dashboard </a:t>
            </a:r>
            <a:r>
              <a:rPr lang="en-US" sz="1600" dirty="0" err="1"/>
              <a:t>Meraki</a:t>
            </a:r>
            <a:r>
              <a:rPr lang="en-US" sz="1600" dirty="0"/>
              <a:t>. </a:t>
            </a:r>
            <a:r>
              <a:rPr lang="ru-RU" sz="1600" dirty="0"/>
              <a:t>Ключ </a:t>
            </a:r>
            <a:r>
              <a:rPr lang="en-US" sz="1600" dirty="0"/>
              <a:t>API </a:t>
            </a:r>
            <a:r>
              <a:rPr lang="ru-RU" sz="1600" dirty="0"/>
              <a:t>може бути згенерований, відкликаний та відновлений для профілю користувача. </a:t>
            </a:r>
            <a:r>
              <a:rPr lang="ru-RU" sz="1600" b="1" dirty="0"/>
              <a:t>Ключ </a:t>
            </a:r>
            <a:r>
              <a:rPr lang="en-US" sz="1600" b="1" dirty="0"/>
              <a:t>API </a:t>
            </a:r>
            <a:r>
              <a:rPr lang="ru-RU" sz="1600" b="1" dirty="0"/>
              <a:t>потрібно захищати</a:t>
            </a:r>
            <a:r>
              <a:rPr lang="ru-RU" sz="1600" dirty="0"/>
              <a:t>, оскільки він забезпечує аутентифікацію для всіх організацій, в яких увімкнено </a:t>
            </a:r>
            <a:r>
              <a:rPr lang="en-US" sz="1600" dirty="0"/>
              <a:t>API. </a:t>
            </a:r>
            <a:r>
              <a:rPr lang="ru-RU" sz="1600" dirty="0"/>
              <a:t>Якщо ключ </a:t>
            </a:r>
            <a:r>
              <a:rPr lang="en-US" sz="1600" dirty="0"/>
              <a:t>API </a:t>
            </a:r>
            <a:r>
              <a:rPr lang="ru-RU" sz="1600" dirty="0"/>
              <a:t>є спільним, то його можна будь-коли відновити. При відновленні ключа попередній ключ </a:t>
            </a:r>
            <a:r>
              <a:rPr lang="en-US" sz="1600" dirty="0"/>
              <a:t>API </a:t>
            </a:r>
            <a:r>
              <a:rPr lang="ru-RU" sz="1600" dirty="0"/>
              <a:t>скасовується.</a:t>
            </a:r>
          </a:p>
        </p:txBody>
      </p:sp>
      <p:pic>
        <p:nvPicPr>
          <p:cNvPr id="2" name="Picture 1"/>
          <p:cNvPicPr>
            <a:picLocks noChangeAspect="1"/>
          </p:cNvPicPr>
          <p:nvPr/>
        </p:nvPicPr>
        <p:blipFill>
          <a:blip r:embed="rId2"/>
          <a:stretch>
            <a:fillRect/>
          </a:stretch>
        </p:blipFill>
        <p:spPr>
          <a:xfrm>
            <a:off x="325925" y="608940"/>
            <a:ext cx="7629525" cy="1276350"/>
          </a:xfrm>
          <a:prstGeom prst="rect">
            <a:avLst/>
          </a:prstGeom>
        </p:spPr>
      </p:pic>
      <p:pic>
        <p:nvPicPr>
          <p:cNvPr id="4" name="Picture 3"/>
          <p:cNvPicPr>
            <a:picLocks noChangeAspect="1"/>
          </p:cNvPicPr>
          <p:nvPr/>
        </p:nvPicPr>
        <p:blipFill>
          <a:blip r:embed="rId3"/>
          <a:stretch>
            <a:fillRect/>
          </a:stretch>
        </p:blipFill>
        <p:spPr>
          <a:xfrm>
            <a:off x="251800" y="2963501"/>
            <a:ext cx="7505700" cy="3810000"/>
          </a:xfrm>
          <a:prstGeom prst="rect">
            <a:avLst/>
          </a:prstGeom>
        </p:spPr>
      </p:pic>
    </p:spTree>
    <p:extLst>
      <p:ext uri="{BB962C8B-B14F-4D97-AF65-F5344CB8AC3E}">
        <p14:creationId xmlns:p14="http://schemas.microsoft.com/office/powerpoint/2010/main" val="1262030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2832</TotalTime>
  <Words>5529</Words>
  <Application>Microsoft Office PowerPoint</Application>
  <PresentationFormat>Widescreen</PresentationFormat>
  <Paragraphs>272</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ЛЕКЦІЯ 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9  </dc:title>
  <cp:lastModifiedBy>Пользователь Windows</cp:lastModifiedBy>
  <cp:revision>1</cp:revision>
  <dcterms:created xsi:type="dcterms:W3CDTF">2022-02-18T10:35:48Z</dcterms:created>
  <dcterms:modified xsi:type="dcterms:W3CDTF">2024-04-14T14:25:22Z</dcterms:modified>
</cp:coreProperties>
</file>