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7" r:id="rId12"/>
  </p:sldIdLst>
  <p:sldSz cx="12192000" cy="6858000"/>
  <p:notesSz cx="6858000" cy="9144000"/>
  <p:embeddedFontLst>
    <p:embeddedFont>
      <p:font typeface="DM Sans Medium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erriweather" panose="020B0604020202020204" charset="-52"/>
      <p:regular r:id="rId22"/>
      <p:bold r:id="rId23"/>
      <p:italic r:id="rId24"/>
      <p:boldItalic r:id="rId25"/>
    </p:embeddedFont>
    <p:embeddedFont>
      <p:font typeface="DM Sans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8C7EF81-F3B3-4A0E-A15C-EE8D3C4AC49E}">
  <a:tblStyle styleId="{08C7EF81-F3B3-4A0E-A15C-EE8D3C4AC49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46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9064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571500"/>
            <a:ext cx="110490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95250" y="95250"/>
            <a:ext cx="17145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Житомирська політехніка</a:t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1895475" y="0"/>
            <a:ext cx="9525" cy="75247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000250" y="95250"/>
            <a:ext cx="771525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МІНІСТЕРСТВО ОСВІТИ І НАУКИ УКРАЇНИ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ДЕРЖАВНИЙ УНІВЕРСИТЕТ «ЖИТОМИРСЬКА ПОЛІТЕХНІКА»</a:t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9801225" y="0"/>
            <a:ext cx="9525" cy="75247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9906000" y="95250"/>
            <a:ext cx="219075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-21.11-05.01/103.00.1/Б/ОК15-1-2024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Арк 22/1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4090243" y="1953071"/>
            <a:ext cx="4011364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64748B"/>
                </a:solidFill>
                <a:latin typeface="DM Sans"/>
                <a:ea typeface="DM Sans"/>
                <a:cs typeface="DM Sans"/>
                <a:sym typeface="DM Sans"/>
              </a:rPr>
              <a:t>НАВЧАЛЬНА ДИСЦИПЛІНА ОК15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1085850" y="2867471"/>
            <a:ext cx="10521315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5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Історія та культура України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2286000" y="4333279"/>
            <a:ext cx="7620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21212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Для здобувачів вищої освіти ступеня «бакалавр» спеціальності 103 «Науки про Землю». Управління земельними і водними ресурсами.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95927"/>
            <a:ext cx="10693400" cy="1246909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Розподіл</a:t>
            </a:r>
            <a:r>
              <a:rPr lang="ru-RU" b="1" dirty="0"/>
              <a:t> </a:t>
            </a:r>
            <a:r>
              <a:rPr lang="ru-RU" b="1" dirty="0" err="1"/>
              <a:t>балів</a:t>
            </a:r>
            <a:r>
              <a:rPr lang="ru-RU" b="1" dirty="0"/>
              <a:t> за </a:t>
            </a:r>
            <a:r>
              <a:rPr lang="ru-RU" b="1" dirty="0" err="1"/>
              <a:t>виконання</a:t>
            </a:r>
            <a:r>
              <a:rPr lang="ru-RU" b="1" dirty="0"/>
              <a:t> </a:t>
            </a:r>
            <a:r>
              <a:rPr lang="ru-RU" b="1" dirty="0" err="1"/>
              <a:t>завдань</a:t>
            </a:r>
            <a:r>
              <a:rPr lang="ru-RU" b="1" dirty="0"/>
              <a:t> поточного контролю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3273" y="2133600"/>
            <a:ext cx="9869054" cy="34959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latin typeface="Times New Roman"/>
              </a:rPr>
              <a:t>Виконання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80</a:t>
            </a:r>
          </a:p>
          <a:p>
            <a:pPr algn="just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</a:t>
            </a:r>
          </a:p>
          <a:p>
            <a:pPr algn="just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заохочувальні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до 20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764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5268" y="4402335"/>
            <a:ext cx="4081462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4"/>
          <p:cNvSpPr txBox="1"/>
          <p:nvPr/>
        </p:nvSpPr>
        <p:spPr>
          <a:xfrm>
            <a:off x="95250" y="95250"/>
            <a:ext cx="17145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Контакти</a:t>
            </a:r>
            <a:endParaRPr/>
          </a:p>
        </p:txBody>
      </p:sp>
      <p:sp>
        <p:nvSpPr>
          <p:cNvPr id="296" name="Google Shape;296;p24"/>
          <p:cNvSpPr/>
          <p:nvPr/>
        </p:nvSpPr>
        <p:spPr>
          <a:xfrm>
            <a:off x="1895475" y="0"/>
            <a:ext cx="9525" cy="75247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4"/>
          <p:cNvSpPr txBox="1"/>
          <p:nvPr/>
        </p:nvSpPr>
        <p:spPr>
          <a:xfrm>
            <a:off x="2000250" y="95250"/>
            <a:ext cx="771525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Дякуємо за увагу</a:t>
            </a:r>
            <a:endParaRPr/>
          </a:p>
        </p:txBody>
      </p:sp>
      <p:sp>
        <p:nvSpPr>
          <p:cNvPr id="298" name="Google Shape;298;p24"/>
          <p:cNvSpPr/>
          <p:nvPr/>
        </p:nvSpPr>
        <p:spPr>
          <a:xfrm>
            <a:off x="9801225" y="0"/>
            <a:ext cx="9525" cy="75247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4"/>
          <p:cNvSpPr txBox="1"/>
          <p:nvPr/>
        </p:nvSpPr>
        <p:spPr>
          <a:xfrm>
            <a:off x="9906000" y="95250"/>
            <a:ext cx="219075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Арк 22/23</a:t>
            </a:r>
            <a:endParaRPr/>
          </a:p>
        </p:txBody>
      </p:sp>
      <p:sp>
        <p:nvSpPr>
          <p:cNvPr id="300" name="Google Shape;300;p24"/>
          <p:cNvSpPr txBox="1"/>
          <p:nvPr/>
        </p:nvSpPr>
        <p:spPr>
          <a:xfrm>
            <a:off x="3595687" y="1878210"/>
            <a:ext cx="5000625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Запитання?</a:t>
            </a:r>
            <a:endParaRPr/>
          </a:p>
        </p:txBody>
      </p:sp>
      <p:sp>
        <p:nvSpPr>
          <p:cNvPr id="301" name="Google Shape;301;p24"/>
          <p:cNvSpPr txBox="1"/>
          <p:nvPr/>
        </p:nvSpPr>
        <p:spPr>
          <a:xfrm>
            <a:off x="3059310" y="3354585"/>
            <a:ext cx="607322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Ваша думка важлива для вивчення нашої спільної історії.</a:t>
            </a:r>
            <a:endParaRPr/>
          </a:p>
        </p:txBody>
      </p:sp>
      <p:sp>
        <p:nvSpPr>
          <p:cNvPr id="302" name="Google Shape;302;p24"/>
          <p:cNvSpPr txBox="1"/>
          <p:nvPr/>
        </p:nvSpPr>
        <p:spPr>
          <a:xfrm>
            <a:off x="4237732" y="5278635"/>
            <a:ext cx="3716535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© Державний університет «Житомирська політехніка», 2024</a:t>
            </a:r>
            <a:endParaRPr/>
          </a:p>
        </p:txBody>
      </p:sp>
      <p:sp>
        <p:nvSpPr>
          <p:cNvPr id="303" name="Google Shape;303;p24"/>
          <p:cNvSpPr txBox="1"/>
          <p:nvPr/>
        </p:nvSpPr>
        <p:spPr>
          <a:xfrm>
            <a:off x="4055268" y="4697610"/>
            <a:ext cx="12763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64748B"/>
                </a:solidFill>
                <a:latin typeface="DM Sans"/>
                <a:ea typeface="DM Sans"/>
                <a:cs typeface="DM Sans"/>
                <a:sym typeface="DM Sans"/>
              </a:rPr>
              <a:t>learn.ztu.edu.ua</a:t>
            </a:r>
            <a:endParaRPr/>
          </a:p>
        </p:txBody>
      </p:sp>
      <p:sp>
        <p:nvSpPr>
          <p:cNvPr id="304" name="Google Shape;304;p24"/>
          <p:cNvSpPr txBox="1"/>
          <p:nvPr/>
        </p:nvSpPr>
        <p:spPr>
          <a:xfrm>
            <a:off x="5712618" y="4697610"/>
            <a:ext cx="242411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64748B"/>
                </a:solidFill>
                <a:latin typeface="DM Sans"/>
                <a:ea typeface="DM Sans"/>
                <a:cs typeface="DM Sans"/>
                <a:sym typeface="DM Sans"/>
              </a:rPr>
              <a:t>м. Житомир, вул. Чуднівська, 103</a:t>
            </a:r>
            <a:endParaRPr/>
          </a:p>
        </p:txBody>
      </p:sp>
      <p:pic>
        <p:nvPicPr>
          <p:cNvPr id="305" name="Google Shape;305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55268" y="471666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2618" y="4716660"/>
            <a:ext cx="114300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762000" y="887610"/>
            <a:ext cx="114014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Загальний опис курсу</a:t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571500" y="887610"/>
            <a:ext cx="95250" cy="4762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95250" y="95250"/>
            <a:ext cx="17145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Система управління якістю</a:t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1895475" y="0"/>
            <a:ext cx="9525" cy="75247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2000250" y="95250"/>
            <a:ext cx="771525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Характеристика навчальної дисципліни</a:t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9801225" y="0"/>
            <a:ext cx="9525" cy="75247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9906000" y="95250"/>
            <a:ext cx="219075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Арк 22/3</a:t>
            </a:r>
            <a:endParaRPr/>
          </a:p>
        </p:txBody>
      </p:sp>
      <p:graphicFrame>
        <p:nvGraphicFramePr>
          <p:cNvPr id="106" name="Google Shape;106;p14"/>
          <p:cNvGraphicFramePr/>
          <p:nvPr/>
        </p:nvGraphicFramePr>
        <p:xfrm>
          <a:off x="3857625" y="2020192"/>
          <a:ext cx="4476600" cy="3895675"/>
        </p:xfrm>
        <a:graphic>
          <a:graphicData uri="http://schemas.openxmlformats.org/drawingml/2006/table">
            <a:tbl>
              <a:tblPr firstRow="1" bandRow="1">
                <a:noFill/>
                <a:tableStyleId>{08C7EF81-F3B3-4A0E-A15C-EE8D3C4AC49E}</a:tableStyleId>
              </a:tblPr>
              <a:tblGrid>
                <a:gridCol w="2333325"/>
                <a:gridCol w="2143275"/>
              </a:tblGrid>
              <a:tr h="556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Показник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Денна форма навчання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</a:tr>
              <a:tr h="556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Кількість кредитів / годин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 кредити / 90 годин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56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Змістові модулі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 модулі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556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Рік підготовки / Семестр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2-й рік / 3-й семестр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56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Лекційні / Практичні заняття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16 год / 32 год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556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Самостійна робота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42 год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56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Вид підсумкового контролю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Залік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7" name="Google Shape;107;p14"/>
          <p:cNvSpPr/>
          <p:nvPr/>
        </p:nvSpPr>
        <p:spPr>
          <a:xfrm>
            <a:off x="3857625" y="3139380"/>
            <a:ext cx="2333327" cy="952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6190952" y="3139380"/>
            <a:ext cx="2143273" cy="952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3857625" y="3691830"/>
            <a:ext cx="2333327" cy="952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6190952" y="3691830"/>
            <a:ext cx="2143273" cy="952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3857625" y="4244280"/>
            <a:ext cx="2333327" cy="952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6190952" y="4244280"/>
            <a:ext cx="2143273" cy="952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3857625" y="4796730"/>
            <a:ext cx="2333327" cy="952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6190952" y="4796730"/>
            <a:ext cx="2143273" cy="952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3857625" y="5349180"/>
            <a:ext cx="2333327" cy="952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6190952" y="5349180"/>
            <a:ext cx="2143273" cy="952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3857625" y="5901630"/>
            <a:ext cx="2333327" cy="952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6190952" y="5901630"/>
            <a:ext cx="2143273" cy="952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 txBox="1"/>
          <p:nvPr/>
        </p:nvSpPr>
        <p:spPr>
          <a:xfrm>
            <a:off x="762000" y="887610"/>
            <a:ext cx="114014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Цілі вивчення дисципліни</a:t>
            </a: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571500" y="887610"/>
            <a:ext cx="95250" cy="4762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95250" y="95250"/>
            <a:ext cx="17145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Житомирська політехніка</a:t>
            </a: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1895475" y="0"/>
            <a:ext cx="9525" cy="75247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2000250" y="95250"/>
            <a:ext cx="771525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Мета та завдання</a:t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9801225" y="0"/>
            <a:ext cx="9525" cy="75247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9906000" y="95250"/>
            <a:ext cx="219075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Арк 22/4</a:t>
            </a:r>
            <a:endParaRPr/>
          </a:p>
        </p:txBody>
      </p:sp>
      <p:sp>
        <p:nvSpPr>
          <p:cNvPr id="132" name="Google Shape;132;p15"/>
          <p:cNvSpPr txBox="1"/>
          <p:nvPr/>
        </p:nvSpPr>
        <p:spPr>
          <a:xfrm>
            <a:off x="571500" y="3034605"/>
            <a:ext cx="528637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Головна мета:</a:t>
            </a:r>
            <a:r>
              <a:rPr lang="en-US" sz="150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 формування глибокого розуміння історичного розвитку України як незалежної держави.</a:t>
            </a:r>
            <a:endParaRPr/>
          </a:p>
        </p:txBody>
      </p:sp>
      <p:sp>
        <p:nvSpPr>
          <p:cNvPr id="134" name="Google Shape;134;p15"/>
          <p:cNvSpPr txBox="1"/>
          <p:nvPr/>
        </p:nvSpPr>
        <p:spPr>
          <a:xfrm>
            <a:off x="885825" y="3796605"/>
            <a:ext cx="666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35" name="Google Shape;135;p15"/>
          <p:cNvSpPr txBox="1"/>
          <p:nvPr/>
        </p:nvSpPr>
        <p:spPr>
          <a:xfrm>
            <a:off x="952500" y="3796605"/>
            <a:ext cx="4905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Розвиток національної свідомості та патріотизму.</a:t>
            </a:r>
            <a:endParaRPr/>
          </a:p>
        </p:txBody>
      </p:sp>
      <p:sp>
        <p:nvSpPr>
          <p:cNvPr id="136" name="Google Shape;136;p15"/>
          <p:cNvSpPr txBox="1"/>
          <p:nvPr/>
        </p:nvSpPr>
        <p:spPr>
          <a:xfrm>
            <a:off x="885825" y="4082355"/>
            <a:ext cx="666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952500" y="4082355"/>
            <a:ext cx="4905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Критичний аналіз історичних подій та фактів.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885825" y="4368105"/>
            <a:ext cx="666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952500" y="4368105"/>
            <a:ext cx="4905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Збереження та захист культурної спадщини.</a:t>
            </a:r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885825" y="4653855"/>
            <a:ext cx="666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41" name="Google Shape;141;p15"/>
          <p:cNvSpPr txBox="1"/>
          <p:nvPr/>
        </p:nvSpPr>
        <p:spPr>
          <a:xfrm>
            <a:off x="952500" y="4653855"/>
            <a:ext cx="4905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Аналіз ролі України у глобальних світових процесах.</a:t>
            </a:r>
            <a:endParaRPr/>
          </a:p>
        </p:txBody>
      </p:sp>
      <p:pic>
        <p:nvPicPr>
          <p:cNvPr id="1026" name="Picture 2" descr="Photo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109" y="1229344"/>
            <a:ext cx="4334885" cy="500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2301180"/>
            <a:ext cx="333375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7"/>
          <p:cNvSpPr txBox="1"/>
          <p:nvPr/>
        </p:nvSpPr>
        <p:spPr>
          <a:xfrm>
            <a:off x="762000" y="887610"/>
            <a:ext cx="114014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Розвиток м'яких навичок</a:t>
            </a:r>
            <a:endParaRPr/>
          </a:p>
        </p:txBody>
      </p:sp>
      <p:sp>
        <p:nvSpPr>
          <p:cNvPr id="173" name="Google Shape;173;p17"/>
          <p:cNvSpPr/>
          <p:nvPr/>
        </p:nvSpPr>
        <p:spPr>
          <a:xfrm>
            <a:off x="571500" y="887610"/>
            <a:ext cx="95250" cy="4762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95250" y="95250"/>
            <a:ext cx="17145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Житомирська політехніка</a:t>
            </a:r>
            <a:endParaRPr/>
          </a:p>
        </p:txBody>
      </p:sp>
      <p:sp>
        <p:nvSpPr>
          <p:cNvPr id="175" name="Google Shape;175;p17"/>
          <p:cNvSpPr/>
          <p:nvPr/>
        </p:nvSpPr>
        <p:spPr>
          <a:xfrm>
            <a:off x="1895475" y="0"/>
            <a:ext cx="9525" cy="75247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7"/>
          <p:cNvSpPr txBox="1"/>
          <p:nvPr/>
        </p:nvSpPr>
        <p:spPr>
          <a:xfrm>
            <a:off x="2000250" y="95250"/>
            <a:ext cx="771525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Soft Skills</a:t>
            </a:r>
            <a:endParaRPr/>
          </a:p>
        </p:txBody>
      </p:sp>
      <p:sp>
        <p:nvSpPr>
          <p:cNvPr id="177" name="Google Shape;177;p17"/>
          <p:cNvSpPr/>
          <p:nvPr/>
        </p:nvSpPr>
        <p:spPr>
          <a:xfrm>
            <a:off x="9801225" y="0"/>
            <a:ext cx="9525" cy="75247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7"/>
          <p:cNvSpPr txBox="1"/>
          <p:nvPr/>
        </p:nvSpPr>
        <p:spPr>
          <a:xfrm>
            <a:off x="9906000" y="95250"/>
            <a:ext cx="219075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Арк 22/5</a:t>
            </a:r>
            <a:endParaRPr/>
          </a:p>
        </p:txBody>
      </p:sp>
      <p:pic>
        <p:nvPicPr>
          <p:cNvPr id="179" name="Google Shape;179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5912" y="2339280"/>
            <a:ext cx="5806975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7"/>
          <p:cNvSpPr txBox="1"/>
          <p:nvPr/>
        </p:nvSpPr>
        <p:spPr>
          <a:xfrm>
            <a:off x="6334125" y="3182242"/>
            <a:ext cx="5286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Комунікація:</a:t>
            </a:r>
            <a:r>
              <a:rPr lang="en-US" sz="150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 ведення дискусій та робота в команді.</a:t>
            </a:r>
            <a:endParaRPr/>
          </a:p>
        </p:txBody>
      </p:sp>
      <p:sp>
        <p:nvSpPr>
          <p:cNvPr id="181" name="Google Shape;181;p17"/>
          <p:cNvSpPr txBox="1"/>
          <p:nvPr/>
        </p:nvSpPr>
        <p:spPr>
          <a:xfrm>
            <a:off x="6334125" y="3610867"/>
            <a:ext cx="5286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Публічність:</a:t>
            </a:r>
            <a:r>
              <a:rPr lang="en-US" sz="150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 вміння презентувати власні дослідження.</a:t>
            </a:r>
            <a:endParaRPr/>
          </a:p>
        </p:txBody>
      </p:sp>
      <p:sp>
        <p:nvSpPr>
          <p:cNvPr id="182" name="Google Shape;182;p17"/>
          <p:cNvSpPr txBox="1"/>
          <p:nvPr/>
        </p:nvSpPr>
        <p:spPr>
          <a:xfrm>
            <a:off x="6334125" y="4039492"/>
            <a:ext cx="5286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Адаптивність:</a:t>
            </a:r>
            <a:r>
              <a:rPr lang="en-US" sz="150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 аналіз складних ситуацій.</a:t>
            </a:r>
            <a:endParaRPr/>
          </a:p>
        </p:txBody>
      </p:sp>
      <p:sp>
        <p:nvSpPr>
          <p:cNvPr id="183" name="Google Shape;183;p17"/>
          <p:cNvSpPr txBox="1"/>
          <p:nvPr/>
        </p:nvSpPr>
        <p:spPr>
          <a:xfrm>
            <a:off x="6334125" y="4468117"/>
            <a:ext cx="52863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Креативність:</a:t>
            </a:r>
            <a:r>
              <a:rPr lang="en-US" sz="150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 творчий підхід до вивчення спадщини.</a:t>
            </a:r>
            <a:endParaRPr/>
          </a:p>
        </p:txBody>
      </p:sp>
      <p:pic>
        <p:nvPicPr>
          <p:cNvPr id="184" name="Google Shape;184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4125" y="3225105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4125" y="3653730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4125" y="4082355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4125" y="4510980"/>
            <a:ext cx="19050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864369"/>
            <a:ext cx="3429000" cy="4207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1500" y="1864369"/>
            <a:ext cx="3429000" cy="4207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1500" y="1864369"/>
            <a:ext cx="3429000" cy="4207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864369"/>
            <a:ext cx="34290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1500" y="1864369"/>
            <a:ext cx="34290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1500" y="1864369"/>
            <a:ext cx="34290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8"/>
          <p:cNvSpPr txBox="1"/>
          <p:nvPr/>
        </p:nvSpPr>
        <p:spPr>
          <a:xfrm>
            <a:off x="762000" y="887610"/>
            <a:ext cx="114014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Від витоків до Середньовіччя</a:t>
            </a:r>
            <a:endParaRPr/>
          </a:p>
        </p:txBody>
      </p:sp>
      <p:sp>
        <p:nvSpPr>
          <p:cNvPr id="200" name="Google Shape;200;p18"/>
          <p:cNvSpPr/>
          <p:nvPr/>
        </p:nvSpPr>
        <p:spPr>
          <a:xfrm>
            <a:off x="571500" y="887610"/>
            <a:ext cx="95250" cy="4762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8"/>
          <p:cNvSpPr txBox="1"/>
          <p:nvPr/>
        </p:nvSpPr>
        <p:spPr>
          <a:xfrm>
            <a:off x="95250" y="95250"/>
            <a:ext cx="17145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Змістовий модуль 1</a:t>
            </a:r>
            <a:endParaRPr/>
          </a:p>
        </p:txBody>
      </p:sp>
      <p:sp>
        <p:nvSpPr>
          <p:cNvPr id="202" name="Google Shape;202;p18"/>
          <p:cNvSpPr/>
          <p:nvPr/>
        </p:nvSpPr>
        <p:spPr>
          <a:xfrm>
            <a:off x="1895475" y="0"/>
            <a:ext cx="9525" cy="75247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8"/>
          <p:cNvSpPr txBox="1"/>
          <p:nvPr/>
        </p:nvSpPr>
        <p:spPr>
          <a:xfrm>
            <a:off x="2000250" y="95250"/>
            <a:ext cx="771525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Давня та середньовічна доба</a:t>
            </a:r>
            <a:endParaRPr/>
          </a:p>
        </p:txBody>
      </p:sp>
      <p:sp>
        <p:nvSpPr>
          <p:cNvPr id="204" name="Google Shape;204;p18"/>
          <p:cNvSpPr/>
          <p:nvPr/>
        </p:nvSpPr>
        <p:spPr>
          <a:xfrm>
            <a:off x="9801225" y="0"/>
            <a:ext cx="9525" cy="75247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8"/>
          <p:cNvSpPr txBox="1"/>
          <p:nvPr/>
        </p:nvSpPr>
        <p:spPr>
          <a:xfrm>
            <a:off x="9906000" y="95250"/>
            <a:ext cx="219075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Арк 22/9</a:t>
            </a:r>
            <a:endParaRPr/>
          </a:p>
        </p:txBody>
      </p:sp>
      <p:sp>
        <p:nvSpPr>
          <p:cNvPr id="206" name="Google Shape;206;p18"/>
          <p:cNvSpPr txBox="1"/>
          <p:nvPr/>
        </p:nvSpPr>
        <p:spPr>
          <a:xfrm>
            <a:off x="571500" y="4566791"/>
            <a:ext cx="360045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Трипільська культура</a:t>
            </a:r>
            <a:endParaRPr/>
          </a:p>
        </p:txBody>
      </p:sp>
      <p:sp>
        <p:nvSpPr>
          <p:cNvPr id="207" name="Google Shape;207;p18"/>
          <p:cNvSpPr txBox="1"/>
          <p:nvPr/>
        </p:nvSpPr>
        <p:spPr>
          <a:xfrm>
            <a:off x="571500" y="5023991"/>
            <a:ext cx="3429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Феномен прадавньої хліборобської цивілізації на теренах України.</a:t>
            </a:r>
            <a:endParaRPr/>
          </a:p>
        </p:txBody>
      </p:sp>
      <p:sp>
        <p:nvSpPr>
          <p:cNvPr id="208" name="Google Shape;208;p18"/>
          <p:cNvSpPr txBox="1"/>
          <p:nvPr/>
        </p:nvSpPr>
        <p:spPr>
          <a:xfrm>
            <a:off x="4381500" y="4566791"/>
            <a:ext cx="360045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Русь-Україна</a:t>
            </a:r>
            <a:endParaRPr/>
          </a:p>
        </p:txBody>
      </p:sp>
      <p:sp>
        <p:nvSpPr>
          <p:cNvPr id="209" name="Google Shape;209;p18"/>
          <p:cNvSpPr txBox="1"/>
          <p:nvPr/>
        </p:nvSpPr>
        <p:spPr>
          <a:xfrm>
            <a:off x="4381500" y="5023991"/>
            <a:ext cx="3429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Становлення державності, християнізація та культурний розквіт Київської Русі.</a:t>
            </a:r>
            <a:endParaRPr/>
          </a:p>
        </p:txBody>
      </p:sp>
      <p:sp>
        <p:nvSpPr>
          <p:cNvPr id="210" name="Google Shape;210;p18"/>
          <p:cNvSpPr txBox="1"/>
          <p:nvPr/>
        </p:nvSpPr>
        <p:spPr>
          <a:xfrm>
            <a:off x="8191500" y="4566791"/>
            <a:ext cx="360045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Золота доба</a:t>
            </a:r>
            <a:endParaRPr/>
          </a:p>
        </p:txBody>
      </p:sp>
      <p:sp>
        <p:nvSpPr>
          <p:cNvPr id="211" name="Google Shape;211;p18"/>
          <p:cNvSpPr txBox="1"/>
          <p:nvPr/>
        </p:nvSpPr>
        <p:spPr>
          <a:xfrm>
            <a:off x="8191500" y="5023991"/>
            <a:ext cx="3429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Епоха Ярослава Мудрого: право, освіта та велична архітектура.</a:t>
            </a:r>
            <a:endParaRPr/>
          </a:p>
        </p:txBody>
      </p:sp>
      <p:pic>
        <p:nvPicPr>
          <p:cNvPr id="212" name="Google Shape;212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0550" y="1883419"/>
            <a:ext cx="339090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00550" y="1883419"/>
            <a:ext cx="339090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8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10550" y="1883419"/>
            <a:ext cx="1333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Phot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883419"/>
            <a:ext cx="3429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96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9"/>
          <p:cNvSpPr txBox="1"/>
          <p:nvPr/>
        </p:nvSpPr>
        <p:spPr>
          <a:xfrm>
            <a:off x="571500" y="1872555"/>
            <a:ext cx="520065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Козацтво в історії та культурі</a:t>
            </a:r>
            <a:endParaRPr/>
          </a:p>
        </p:txBody>
      </p:sp>
      <p:sp>
        <p:nvSpPr>
          <p:cNvPr id="222" name="Google Shape;222;p19"/>
          <p:cNvSpPr txBox="1"/>
          <p:nvPr/>
        </p:nvSpPr>
        <p:spPr>
          <a:xfrm>
            <a:off x="571500" y="3301305"/>
            <a:ext cx="4953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Запорозька Січ як унікальний центр демократії, перехрестя багатьох культур і релігій. Формування української еліти.</a:t>
            </a:r>
            <a:endParaRPr/>
          </a:p>
        </p:txBody>
      </p:sp>
      <p:sp>
        <p:nvSpPr>
          <p:cNvPr id="223" name="Google Shape;223;p19"/>
          <p:cNvSpPr txBox="1"/>
          <p:nvPr/>
        </p:nvSpPr>
        <p:spPr>
          <a:xfrm>
            <a:off x="571500" y="4539555"/>
            <a:ext cx="4953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Конституція 1710 р.:</a:t>
            </a:r>
            <a:r>
              <a:rPr lang="en-US" sz="150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 випередження європейської політичної думки того часу.</a:t>
            </a:r>
            <a:endParaRPr/>
          </a:p>
        </p:txBody>
      </p:sp>
      <p:sp>
        <p:nvSpPr>
          <p:cNvPr id="224" name="Google Shape;224;p19"/>
          <p:cNvSpPr txBox="1"/>
          <p:nvPr/>
        </p:nvSpPr>
        <p:spPr>
          <a:xfrm>
            <a:off x="95250" y="95250"/>
            <a:ext cx="17145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Козацька доба</a:t>
            </a:r>
            <a:endParaRPr/>
          </a:p>
        </p:txBody>
      </p:sp>
      <p:sp>
        <p:nvSpPr>
          <p:cNvPr id="225" name="Google Shape;225;p19"/>
          <p:cNvSpPr/>
          <p:nvPr/>
        </p:nvSpPr>
        <p:spPr>
          <a:xfrm>
            <a:off x="1895475" y="0"/>
            <a:ext cx="9525" cy="75247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9"/>
          <p:cNvSpPr txBox="1"/>
          <p:nvPr/>
        </p:nvSpPr>
        <p:spPr>
          <a:xfrm>
            <a:off x="2000250" y="95250"/>
            <a:ext cx="161925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Вольності Запорозькі</a:t>
            </a:r>
            <a:endParaRPr/>
          </a:p>
        </p:txBody>
      </p:sp>
      <p:sp>
        <p:nvSpPr>
          <p:cNvPr id="227" name="Google Shape;227;p19"/>
          <p:cNvSpPr/>
          <p:nvPr/>
        </p:nvSpPr>
        <p:spPr>
          <a:xfrm>
            <a:off x="3705225" y="0"/>
            <a:ext cx="9525" cy="75247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9"/>
          <p:cNvSpPr txBox="1"/>
          <p:nvPr/>
        </p:nvSpPr>
        <p:spPr>
          <a:xfrm>
            <a:off x="3810000" y="95250"/>
            <a:ext cx="219075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Арк 22/10</a:t>
            </a:r>
            <a:endParaRPr/>
          </a:p>
        </p:txBody>
      </p:sp>
      <p:pic>
        <p:nvPicPr>
          <p:cNvPr id="3074" name="Picture 2" descr="Козаки — Вікіпеді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49" y="1177229"/>
            <a:ext cx="6246701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125" y="2967930"/>
            <a:ext cx="5286375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0"/>
          <p:cNvSpPr txBox="1"/>
          <p:nvPr/>
        </p:nvSpPr>
        <p:spPr>
          <a:xfrm>
            <a:off x="762000" y="887610"/>
            <a:ext cx="114014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Національне відродження</a:t>
            </a:r>
            <a:endParaRPr/>
          </a:p>
        </p:txBody>
      </p:sp>
      <p:sp>
        <p:nvSpPr>
          <p:cNvPr id="236" name="Google Shape;236;p20"/>
          <p:cNvSpPr/>
          <p:nvPr/>
        </p:nvSpPr>
        <p:spPr>
          <a:xfrm>
            <a:off x="571500" y="887610"/>
            <a:ext cx="95250" cy="4762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0"/>
          <p:cNvSpPr txBox="1"/>
          <p:nvPr/>
        </p:nvSpPr>
        <p:spPr>
          <a:xfrm>
            <a:off x="95250" y="95250"/>
            <a:ext cx="17145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Змістовий модуль 2</a:t>
            </a:r>
            <a:endParaRPr/>
          </a:p>
        </p:txBody>
      </p:sp>
      <p:sp>
        <p:nvSpPr>
          <p:cNvPr id="238" name="Google Shape;238;p20"/>
          <p:cNvSpPr/>
          <p:nvPr/>
        </p:nvSpPr>
        <p:spPr>
          <a:xfrm>
            <a:off x="1895475" y="0"/>
            <a:ext cx="9525" cy="75247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0"/>
          <p:cNvSpPr txBox="1"/>
          <p:nvPr/>
        </p:nvSpPr>
        <p:spPr>
          <a:xfrm>
            <a:off x="2000250" y="95250"/>
            <a:ext cx="771525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Нова та новітня доба</a:t>
            </a:r>
            <a:endParaRPr/>
          </a:p>
        </p:txBody>
      </p:sp>
      <p:sp>
        <p:nvSpPr>
          <p:cNvPr id="240" name="Google Shape;240;p20"/>
          <p:cNvSpPr/>
          <p:nvPr/>
        </p:nvSpPr>
        <p:spPr>
          <a:xfrm>
            <a:off x="9801225" y="0"/>
            <a:ext cx="9525" cy="75247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0"/>
          <p:cNvSpPr txBox="1"/>
          <p:nvPr/>
        </p:nvSpPr>
        <p:spPr>
          <a:xfrm>
            <a:off x="9906000" y="95250"/>
            <a:ext cx="219075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Арк 22/10</a:t>
            </a:r>
            <a:endParaRPr/>
          </a:p>
        </p:txBody>
      </p:sp>
      <p:sp>
        <p:nvSpPr>
          <p:cNvPr id="242" name="Google Shape;242;p20"/>
          <p:cNvSpPr txBox="1"/>
          <p:nvPr/>
        </p:nvSpPr>
        <p:spPr>
          <a:xfrm>
            <a:off x="6715125" y="3539430"/>
            <a:ext cx="45243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«Ми маємо право бути вільними, бо за це право боролися покоління наших предків». — Уривок з програмних документів епохи.</a:t>
            </a:r>
            <a:endParaRPr/>
          </a:p>
        </p:txBody>
      </p:sp>
      <p:sp>
        <p:nvSpPr>
          <p:cNvPr id="243" name="Google Shape;243;p20"/>
          <p:cNvSpPr txBox="1"/>
          <p:nvPr/>
        </p:nvSpPr>
        <p:spPr>
          <a:xfrm>
            <a:off x="1047750" y="2829817"/>
            <a:ext cx="48101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1917-1920:</a:t>
            </a:r>
            <a:r>
              <a:rPr lang="en-US" sz="150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 Боротьба за відродження державності. Українська Центральна Рада.</a:t>
            </a:r>
            <a:endParaRPr/>
          </a:p>
        </p:txBody>
      </p:sp>
      <p:sp>
        <p:nvSpPr>
          <p:cNvPr id="244" name="Google Shape;244;p20"/>
          <p:cNvSpPr txBox="1"/>
          <p:nvPr/>
        </p:nvSpPr>
        <p:spPr>
          <a:xfrm>
            <a:off x="1047750" y="3639442"/>
            <a:ext cx="48101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Акт Злуки:</a:t>
            </a:r>
            <a:r>
              <a:rPr lang="en-US" sz="150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 Ідея соборності та єдності українських земель (22 січня 1919).</a:t>
            </a:r>
            <a:endParaRPr/>
          </a:p>
        </p:txBody>
      </p:sp>
      <p:sp>
        <p:nvSpPr>
          <p:cNvPr id="245" name="Google Shape;245;p20"/>
          <p:cNvSpPr txBox="1"/>
          <p:nvPr/>
        </p:nvSpPr>
        <p:spPr>
          <a:xfrm>
            <a:off x="1047750" y="4449067"/>
            <a:ext cx="48101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Культура:</a:t>
            </a:r>
            <a:r>
              <a:rPr lang="en-US" sz="150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 Відродження національної свідомості, діяльність Кирило-Мефодіївського товариства.</a:t>
            </a:r>
            <a:endParaRPr/>
          </a:p>
        </p:txBody>
      </p:sp>
      <p:pic>
        <p:nvPicPr>
          <p:cNvPr id="246" name="Google Shape;246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820292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629917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4439542"/>
            <a:ext cx="200025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9750" y="1362075"/>
            <a:ext cx="8572500" cy="413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1"/>
          <p:cNvSpPr txBox="1"/>
          <p:nvPr/>
        </p:nvSpPr>
        <p:spPr>
          <a:xfrm>
            <a:off x="2095500" y="2233612"/>
            <a:ext cx="80010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5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Україна у 21 столітті</a:t>
            </a:r>
            <a:endParaRPr/>
          </a:p>
        </p:txBody>
      </p:sp>
      <p:sp>
        <p:nvSpPr>
          <p:cNvPr id="256" name="Google Shape;256;p21"/>
          <p:cNvSpPr txBox="1"/>
          <p:nvPr/>
        </p:nvSpPr>
        <p:spPr>
          <a:xfrm>
            <a:off x="2286000" y="3228975"/>
            <a:ext cx="7620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Незалежність та державотворчі процеси. Революція Гідності як символ вибору цивілізаційного шляху. Сучасна війна та волонтерський рух в умовах повномасштабного вторгнення.</a:t>
            </a:r>
            <a:endParaRPr/>
          </a:p>
        </p:txBody>
      </p:sp>
      <p:sp>
        <p:nvSpPr>
          <p:cNvPr id="257" name="Google Shape;257;p21"/>
          <p:cNvSpPr txBox="1"/>
          <p:nvPr/>
        </p:nvSpPr>
        <p:spPr>
          <a:xfrm>
            <a:off x="2286000" y="4543425"/>
            <a:ext cx="76200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5A059"/>
                </a:solidFill>
                <a:latin typeface="DM Sans"/>
                <a:ea typeface="DM Sans"/>
                <a:cs typeface="DM Sans"/>
                <a:sym typeface="DM Sans"/>
              </a:rPr>
              <a:t>ОК15: Розуміння сучасності через призму минулого.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3"/>
          <p:cNvSpPr txBox="1"/>
          <p:nvPr/>
        </p:nvSpPr>
        <p:spPr>
          <a:xfrm>
            <a:off x="762000" y="887610"/>
            <a:ext cx="114014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Розподіл балів (100 балів)</a:t>
            </a:r>
            <a:endParaRPr/>
          </a:p>
        </p:txBody>
      </p:sp>
      <p:sp>
        <p:nvSpPr>
          <p:cNvPr id="283" name="Google Shape;283;p23"/>
          <p:cNvSpPr/>
          <p:nvPr/>
        </p:nvSpPr>
        <p:spPr>
          <a:xfrm>
            <a:off x="571500" y="887610"/>
            <a:ext cx="95250" cy="4762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3"/>
          <p:cNvSpPr txBox="1"/>
          <p:nvPr/>
        </p:nvSpPr>
        <p:spPr>
          <a:xfrm>
            <a:off x="95250" y="95250"/>
            <a:ext cx="17145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Система контролю</a:t>
            </a:r>
            <a:endParaRPr/>
          </a:p>
        </p:txBody>
      </p:sp>
      <p:sp>
        <p:nvSpPr>
          <p:cNvPr id="285" name="Google Shape;285;p23"/>
          <p:cNvSpPr/>
          <p:nvPr/>
        </p:nvSpPr>
        <p:spPr>
          <a:xfrm>
            <a:off x="1895475" y="0"/>
            <a:ext cx="9525" cy="75247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3"/>
          <p:cNvSpPr txBox="1"/>
          <p:nvPr/>
        </p:nvSpPr>
        <p:spPr>
          <a:xfrm>
            <a:off x="2000250" y="95250"/>
            <a:ext cx="771525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Оцінювання результатів</a:t>
            </a:r>
            <a:endParaRPr/>
          </a:p>
        </p:txBody>
      </p:sp>
      <p:sp>
        <p:nvSpPr>
          <p:cNvPr id="287" name="Google Shape;287;p23"/>
          <p:cNvSpPr/>
          <p:nvPr/>
        </p:nvSpPr>
        <p:spPr>
          <a:xfrm>
            <a:off x="9801225" y="0"/>
            <a:ext cx="9525" cy="752475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3"/>
          <p:cNvSpPr txBox="1"/>
          <p:nvPr/>
        </p:nvSpPr>
        <p:spPr>
          <a:xfrm>
            <a:off x="9906000" y="95250"/>
            <a:ext cx="219075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Арк 22/15</a:t>
            </a: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952498" y="1995056"/>
            <a:ext cx="102327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latin typeface="Times New Roman"/>
              </a:rPr>
              <a:t>Види</a:t>
            </a:r>
            <a:r>
              <a:rPr lang="ru-RU" sz="4000" b="1" dirty="0">
                <a:latin typeface="Times New Roman"/>
              </a:rPr>
              <a:t> </a:t>
            </a:r>
            <a:r>
              <a:rPr lang="ru-RU" sz="4000" b="1" dirty="0" err="1">
                <a:latin typeface="Times New Roman"/>
              </a:rPr>
              <a:t>робіт</a:t>
            </a:r>
            <a:r>
              <a:rPr lang="ru-RU" sz="4000" b="1" dirty="0">
                <a:latin typeface="Times New Roman"/>
              </a:rPr>
              <a:t> </a:t>
            </a:r>
            <a:r>
              <a:rPr lang="ru-RU" sz="4000" b="1" dirty="0" err="1">
                <a:latin typeface="Times New Roman"/>
              </a:rPr>
              <a:t>здобувача</a:t>
            </a:r>
            <a:r>
              <a:rPr lang="ru-RU" sz="4000" b="1" dirty="0">
                <a:latin typeface="Times New Roman"/>
              </a:rPr>
              <a:t> </a:t>
            </a:r>
            <a:r>
              <a:rPr lang="ru-RU" sz="4000" b="1" dirty="0" err="1">
                <a:latin typeface="Times New Roman"/>
              </a:rPr>
              <a:t>вищої</a:t>
            </a:r>
            <a:r>
              <a:rPr lang="ru-RU" sz="4000" b="1" dirty="0">
                <a:latin typeface="Times New Roman"/>
              </a:rPr>
              <a:t> </a:t>
            </a:r>
            <a:r>
              <a:rPr lang="ru-RU" sz="4000" b="1" dirty="0" err="1">
                <a:latin typeface="Times New Roman"/>
              </a:rPr>
              <a:t>освіти</a:t>
            </a:r>
            <a:r>
              <a:rPr lang="ru-RU" sz="4000" b="1" dirty="0">
                <a:latin typeface="Times New Roman"/>
              </a:rPr>
              <a:t> </a:t>
            </a:r>
            <a:r>
              <a:rPr lang="ru-RU" sz="4000" b="1" dirty="0" smtClean="0">
                <a:latin typeface="Times New Roman"/>
              </a:rPr>
              <a:t> </a:t>
            </a:r>
            <a:r>
              <a:rPr lang="ru-RU" sz="4000" b="1" dirty="0">
                <a:latin typeface="Times New Roman"/>
              </a:rPr>
              <a:t>	</a:t>
            </a:r>
          </a:p>
          <a:p>
            <a:endParaRPr lang="ru-RU" sz="4000" dirty="0" smtClean="0">
              <a:latin typeface="Times New Roman"/>
            </a:endParaRPr>
          </a:p>
          <a:p>
            <a:r>
              <a:rPr lang="ru-RU" sz="4000" dirty="0" err="1" smtClean="0">
                <a:latin typeface="Times New Roman"/>
              </a:rPr>
              <a:t>Відповіді</a:t>
            </a:r>
            <a:r>
              <a:rPr lang="ru-RU" sz="4000" dirty="0" smtClean="0">
                <a:latin typeface="Times New Roman"/>
              </a:rPr>
              <a:t> </a:t>
            </a:r>
            <a:r>
              <a:rPr lang="ru-RU" sz="4000" dirty="0">
                <a:latin typeface="Times New Roman"/>
              </a:rPr>
              <a:t>(</a:t>
            </a:r>
            <a:r>
              <a:rPr lang="ru-RU" sz="4000" dirty="0" err="1">
                <a:latin typeface="Times New Roman"/>
              </a:rPr>
              <a:t>виступи</a:t>
            </a:r>
            <a:r>
              <a:rPr lang="ru-RU" sz="4000" dirty="0">
                <a:latin typeface="Times New Roman"/>
              </a:rPr>
              <a:t>) на </a:t>
            </a:r>
            <a:r>
              <a:rPr lang="ru-RU" sz="4000" dirty="0" err="1">
                <a:latin typeface="Times New Roman"/>
              </a:rPr>
              <a:t>заняттях</a:t>
            </a:r>
            <a:r>
              <a:rPr lang="ru-RU" sz="4000" dirty="0">
                <a:latin typeface="Times New Roman"/>
              </a:rPr>
              <a:t> 	</a:t>
            </a:r>
            <a:r>
              <a:rPr lang="ru-RU" sz="4000" dirty="0" smtClean="0">
                <a:latin typeface="Times New Roman"/>
              </a:rPr>
              <a:t>	- 50 Участь </a:t>
            </a:r>
            <a:r>
              <a:rPr lang="ru-RU" sz="4000" dirty="0">
                <a:latin typeface="Times New Roman"/>
              </a:rPr>
              <a:t>у </a:t>
            </a:r>
            <a:r>
              <a:rPr lang="ru-RU" sz="4000" dirty="0" err="1">
                <a:latin typeface="Times New Roman"/>
              </a:rPr>
              <a:t>дискусії</a:t>
            </a:r>
            <a:r>
              <a:rPr lang="ru-RU" sz="4000" dirty="0">
                <a:latin typeface="Times New Roman"/>
              </a:rPr>
              <a:t> 	</a:t>
            </a:r>
            <a:r>
              <a:rPr lang="ru-RU" sz="4000" dirty="0" smtClean="0">
                <a:latin typeface="Times New Roman"/>
              </a:rPr>
              <a:t>				- 10 </a:t>
            </a:r>
            <a:endParaRPr lang="ru-RU" sz="4000" dirty="0">
              <a:latin typeface="Times New Roman"/>
            </a:endParaRPr>
          </a:p>
          <a:p>
            <a:r>
              <a:rPr lang="ru-RU" sz="4000" dirty="0" err="1">
                <a:latin typeface="Times New Roman"/>
              </a:rPr>
              <a:t>Виконання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поточних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тестових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 smtClean="0">
                <a:latin typeface="Times New Roman"/>
              </a:rPr>
              <a:t>завд</a:t>
            </a:r>
            <a:r>
              <a:rPr lang="ru-RU" sz="4000" dirty="0" smtClean="0">
                <a:latin typeface="Times New Roman"/>
              </a:rPr>
              <a:t>.   -  20</a:t>
            </a:r>
          </a:p>
          <a:p>
            <a:r>
              <a:rPr lang="ru-RU" sz="4000" b="1" dirty="0" smtClean="0">
                <a:latin typeface="Times New Roman"/>
              </a:rPr>
              <a:t>Разом </a:t>
            </a:r>
            <a:r>
              <a:rPr lang="ru-RU" sz="4000" b="1" dirty="0">
                <a:latin typeface="Times New Roman"/>
              </a:rPr>
              <a:t>за </a:t>
            </a:r>
            <a:r>
              <a:rPr lang="ru-RU" sz="4000" b="1" dirty="0" err="1">
                <a:latin typeface="Times New Roman"/>
              </a:rPr>
              <a:t>виконання</a:t>
            </a:r>
            <a:r>
              <a:rPr lang="ru-RU" sz="4000" b="1" dirty="0">
                <a:latin typeface="Times New Roman"/>
              </a:rPr>
              <a:t> </a:t>
            </a:r>
            <a:r>
              <a:rPr lang="ru-RU" sz="4000" b="1" dirty="0" err="1">
                <a:latin typeface="Times New Roman"/>
              </a:rPr>
              <a:t>завдань</a:t>
            </a:r>
            <a:r>
              <a:rPr lang="ru-RU" sz="4000" b="1" dirty="0">
                <a:latin typeface="Times New Roman"/>
              </a:rPr>
              <a:t> </a:t>
            </a:r>
            <a:r>
              <a:rPr lang="ru-RU" sz="4000" b="1" dirty="0" err="1">
                <a:latin typeface="Times New Roman"/>
              </a:rPr>
              <a:t>під</a:t>
            </a:r>
            <a:r>
              <a:rPr lang="ru-RU" sz="4000" b="1" dirty="0">
                <a:latin typeface="Times New Roman"/>
              </a:rPr>
              <a:t> час </a:t>
            </a:r>
            <a:r>
              <a:rPr lang="ru-RU" sz="4000" b="1" dirty="0" err="1">
                <a:latin typeface="Times New Roman"/>
              </a:rPr>
              <a:t>навчальних</a:t>
            </a:r>
            <a:r>
              <a:rPr lang="ru-RU" sz="4000" b="1" dirty="0">
                <a:latin typeface="Times New Roman"/>
              </a:rPr>
              <a:t> занять </a:t>
            </a:r>
            <a:r>
              <a:rPr lang="ru-RU" sz="4000" dirty="0">
                <a:latin typeface="Times New Roman"/>
              </a:rPr>
              <a:t>	</a:t>
            </a:r>
            <a:r>
              <a:rPr lang="ru-RU" sz="4000" dirty="0" smtClean="0">
                <a:latin typeface="Times New Roman"/>
              </a:rPr>
              <a:t>				- </a:t>
            </a:r>
            <a:r>
              <a:rPr lang="ru-RU" sz="4000" b="1" dirty="0" smtClean="0">
                <a:latin typeface="Times New Roman"/>
              </a:rPr>
              <a:t>80 </a:t>
            </a:r>
            <a:r>
              <a:rPr lang="ru-RU" sz="4000" dirty="0">
                <a:latin typeface="Times New Roman"/>
              </a:rPr>
              <a:t>	</a:t>
            </a:r>
            <a:r>
              <a:rPr lang="ru-RU" dirty="0">
                <a:latin typeface="Times New Roman"/>
              </a:rPr>
              <a:t>- 	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465</Words>
  <Application>Microsoft Office PowerPoint</Application>
  <PresentationFormat>Произвольный</PresentationFormat>
  <Paragraphs>96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DM Sans Medium</vt:lpstr>
      <vt:lpstr>Calibri</vt:lpstr>
      <vt:lpstr>Merriweather</vt:lpstr>
      <vt:lpstr>DM Sans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Розподіл балів за виконання завдань поточного контролю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3</cp:revision>
  <dcterms:modified xsi:type="dcterms:W3CDTF">2026-02-03T19:55:23Z</dcterms:modified>
</cp:coreProperties>
</file>