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4" r:id="rId2"/>
    <p:sldId id="257" r:id="rId3"/>
    <p:sldId id="258" r:id="rId4"/>
    <p:sldId id="340" r:id="rId5"/>
    <p:sldId id="344" r:id="rId6"/>
    <p:sldId id="363" r:id="rId7"/>
    <p:sldId id="351" r:id="rId8"/>
    <p:sldId id="361" r:id="rId9"/>
    <p:sldId id="364" r:id="rId10"/>
    <p:sldId id="365" r:id="rId11"/>
    <p:sldId id="366" r:id="rId12"/>
    <p:sldId id="367" r:id="rId13"/>
    <p:sldId id="368" r:id="rId14"/>
    <p:sldId id="369" r:id="rId15"/>
    <p:sldId id="370" r:id="rId16"/>
    <p:sldId id="371" r:id="rId17"/>
    <p:sldId id="372" r:id="rId18"/>
    <p:sldId id="273" r:id="rId19"/>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63" autoAdjust="0"/>
    <p:restoredTop sz="94660"/>
  </p:normalViewPr>
  <p:slideViewPr>
    <p:cSldViewPr snapToGrid="0">
      <p:cViewPr varScale="1">
        <p:scale>
          <a:sx n="49" d="100"/>
          <a:sy n="49" d="100"/>
        </p:scale>
        <p:origin x="43" y="8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EA0698-701F-4D4D-8602-AFDBDD83F29B}" type="datetimeFigureOut">
              <a:rPr lang="uk-UA" smtClean="0"/>
              <a:t>11.03.2025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2E19D-447B-4CAC-A15F-6AE3FBDEC1BE}" type="slidenum">
              <a:rPr lang="uk-UA" smtClean="0"/>
              <a:t>‹№›</a:t>
            </a:fld>
            <a:endParaRPr lang="uk-UA"/>
          </a:p>
        </p:txBody>
      </p:sp>
    </p:spTree>
    <p:extLst>
      <p:ext uri="{BB962C8B-B14F-4D97-AF65-F5344CB8AC3E}">
        <p14:creationId xmlns:p14="http://schemas.microsoft.com/office/powerpoint/2010/main" val="291973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8</a:t>
            </a:fld>
            <a:endParaRPr lang="uk-UA"/>
          </a:p>
        </p:txBody>
      </p:sp>
    </p:spTree>
    <p:extLst>
      <p:ext uri="{BB962C8B-B14F-4D97-AF65-F5344CB8AC3E}">
        <p14:creationId xmlns:p14="http://schemas.microsoft.com/office/powerpoint/2010/main" val="31617176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17</a:t>
            </a:fld>
            <a:endParaRPr lang="uk-UA"/>
          </a:p>
        </p:txBody>
      </p:sp>
    </p:spTree>
    <p:extLst>
      <p:ext uri="{BB962C8B-B14F-4D97-AF65-F5344CB8AC3E}">
        <p14:creationId xmlns:p14="http://schemas.microsoft.com/office/powerpoint/2010/main" val="4085291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9</a:t>
            </a:fld>
            <a:endParaRPr lang="uk-UA"/>
          </a:p>
        </p:txBody>
      </p:sp>
    </p:spTree>
    <p:extLst>
      <p:ext uri="{BB962C8B-B14F-4D97-AF65-F5344CB8AC3E}">
        <p14:creationId xmlns:p14="http://schemas.microsoft.com/office/powerpoint/2010/main" val="3399072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10</a:t>
            </a:fld>
            <a:endParaRPr lang="uk-UA"/>
          </a:p>
        </p:txBody>
      </p:sp>
    </p:spTree>
    <p:extLst>
      <p:ext uri="{BB962C8B-B14F-4D97-AF65-F5344CB8AC3E}">
        <p14:creationId xmlns:p14="http://schemas.microsoft.com/office/powerpoint/2010/main" val="2618144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11</a:t>
            </a:fld>
            <a:endParaRPr lang="uk-UA"/>
          </a:p>
        </p:txBody>
      </p:sp>
    </p:spTree>
    <p:extLst>
      <p:ext uri="{BB962C8B-B14F-4D97-AF65-F5344CB8AC3E}">
        <p14:creationId xmlns:p14="http://schemas.microsoft.com/office/powerpoint/2010/main" val="2868691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12</a:t>
            </a:fld>
            <a:endParaRPr lang="uk-UA"/>
          </a:p>
        </p:txBody>
      </p:sp>
    </p:spTree>
    <p:extLst>
      <p:ext uri="{BB962C8B-B14F-4D97-AF65-F5344CB8AC3E}">
        <p14:creationId xmlns:p14="http://schemas.microsoft.com/office/powerpoint/2010/main" val="37913647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13</a:t>
            </a:fld>
            <a:endParaRPr lang="uk-UA"/>
          </a:p>
        </p:txBody>
      </p:sp>
    </p:spTree>
    <p:extLst>
      <p:ext uri="{BB962C8B-B14F-4D97-AF65-F5344CB8AC3E}">
        <p14:creationId xmlns:p14="http://schemas.microsoft.com/office/powerpoint/2010/main" val="41700828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14</a:t>
            </a:fld>
            <a:endParaRPr lang="uk-UA"/>
          </a:p>
        </p:txBody>
      </p:sp>
    </p:spTree>
    <p:extLst>
      <p:ext uri="{BB962C8B-B14F-4D97-AF65-F5344CB8AC3E}">
        <p14:creationId xmlns:p14="http://schemas.microsoft.com/office/powerpoint/2010/main" val="25208081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15</a:t>
            </a:fld>
            <a:endParaRPr lang="uk-UA"/>
          </a:p>
        </p:txBody>
      </p:sp>
    </p:spTree>
    <p:extLst>
      <p:ext uri="{BB962C8B-B14F-4D97-AF65-F5344CB8AC3E}">
        <p14:creationId xmlns:p14="http://schemas.microsoft.com/office/powerpoint/2010/main" val="31265321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16</a:t>
            </a:fld>
            <a:endParaRPr lang="uk-UA"/>
          </a:p>
        </p:txBody>
      </p:sp>
    </p:spTree>
    <p:extLst>
      <p:ext uri="{BB962C8B-B14F-4D97-AF65-F5344CB8AC3E}">
        <p14:creationId xmlns:p14="http://schemas.microsoft.com/office/powerpoint/2010/main" val="9736414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latin typeface="Times New Roman" panose="02020603050405020304" pitchFamily="18" charset="0"/>
                <a:cs typeface="Times New Roman" panose="02020603050405020304" pitchFamily="18" charset="0"/>
              </a:rPr>
              <a:t/>
            </a:r>
            <a:br>
              <a:rPr lang="uk-UA" b="1" dirty="0" smtClean="0">
                <a:latin typeface="Times New Roman" panose="02020603050405020304" pitchFamily="18" charset="0"/>
                <a:cs typeface="Times New Roman" panose="02020603050405020304" pitchFamily="18" charset="0"/>
              </a:rPr>
            </a:br>
            <a:r>
              <a:rPr lang="uk-UA" b="1" dirty="0" smtClean="0">
                <a:cs typeface="Times New Roman" panose="02020603050405020304" pitchFamily="18" charset="0"/>
              </a:rPr>
              <a:t>ЛЕКЦІЯ </a:t>
            </a:r>
            <a:r>
              <a:rPr lang="uk-UA" b="1" dirty="0" smtClean="0">
                <a:cs typeface="Times New Roman" panose="02020603050405020304" pitchFamily="18" charset="0"/>
              </a:rPr>
              <a:t>4. </a:t>
            </a:r>
            <a:r>
              <a:rPr lang="uk-UA" b="1" dirty="0" smtClean="0"/>
              <a:t>Конкурентоспроможність товару та її показники</a:t>
            </a:r>
            <a:r>
              <a:rPr lang="uk-UA" b="1" dirty="0" smtClean="0"/>
              <a:t/>
            </a:r>
            <a:br>
              <a:rPr lang="uk-UA" b="1" dirty="0" smtClean="0"/>
            </a:br>
            <a:r>
              <a:rPr lang="uk-UA" b="1" dirty="0"/>
              <a:t/>
            </a:r>
            <a:br>
              <a:rPr lang="uk-UA" b="1" dirty="0"/>
            </a:br>
            <a:endParaRPr lang="uk-UA" sz="2000" dirty="0"/>
          </a:p>
        </p:txBody>
      </p:sp>
    </p:spTree>
    <p:extLst>
      <p:ext uri="{BB962C8B-B14F-4D97-AF65-F5344CB8AC3E}">
        <p14:creationId xmlns:p14="http://schemas.microsoft.com/office/powerpoint/2010/main" val="2432771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33865" y="119087"/>
            <a:ext cx="11857704" cy="5530645"/>
          </a:xfrm>
        </p:spPr>
        <p:txBody>
          <a:bodyPr/>
          <a:lstStyle/>
          <a:p>
            <a:pPr marL="0" indent="0">
              <a:buNone/>
            </a:pPr>
            <a:r>
              <a:rPr lang="uk-UA" sz="2000" dirty="0"/>
              <a:t>Існує декілька методів оцінки конкурентоспроможності товару.</a:t>
            </a:r>
          </a:p>
          <a:p>
            <a:pPr marL="0" indent="0">
              <a:buNone/>
            </a:pPr>
            <a:r>
              <a:rPr lang="uk-UA" sz="2000" dirty="0"/>
              <a:t>Оцінка конкурентоспроможності продукції на основі «рейтингу товару» — показника, який характеризує міру переваги певного виробу над іншими. Рейтинг товару визначається як множення відносних показників якості</a:t>
            </a:r>
            <a:r>
              <a:rPr lang="uk-UA" sz="2000" dirty="0" smtClean="0"/>
              <a:t>:</a:t>
            </a:r>
          </a:p>
          <a:p>
            <a:pPr marL="0" indent="0">
              <a:buNone/>
            </a:pPr>
            <a:endParaRPr lang="uk-UA" sz="2000" dirty="0"/>
          </a:p>
          <a:p>
            <a:pPr marL="0" indent="0">
              <a:buNone/>
            </a:pPr>
            <a:endParaRPr lang="uk-UA" sz="2000" dirty="0" smtClean="0"/>
          </a:p>
          <a:p>
            <a:pPr marL="0" indent="0">
              <a:buNone/>
            </a:pPr>
            <a:endParaRPr lang="uk-UA" sz="2000" dirty="0"/>
          </a:p>
          <a:p>
            <a:pPr marL="0" indent="0">
              <a:buNone/>
            </a:pPr>
            <a:endParaRPr lang="uk-UA" sz="2000" dirty="0" smtClean="0"/>
          </a:p>
          <a:p>
            <a:pPr marL="0" indent="0">
              <a:buNone/>
            </a:pPr>
            <a:endParaRPr lang="uk-UA" sz="2000" dirty="0"/>
          </a:p>
          <a:p>
            <a:pPr marL="0" indent="0">
              <a:buNone/>
            </a:pPr>
            <a:r>
              <a:rPr lang="uk-UA" sz="2000" dirty="0"/>
              <a:t>Відносний показник якості товару є одиничним показником конкурентоспроможності продукції. У випадку, якщо чим більше значення певного параметру продукції, тим він більш привабливий для споживача,</a:t>
            </a:r>
          </a:p>
          <a:p>
            <a:pPr marL="0" indent="0">
              <a:buNone/>
            </a:pPr>
            <a:r>
              <a:rPr lang="uk-UA" sz="2000" dirty="0"/>
              <a:t>Відносний показник якості розраховується як відношення величини параметру виробу, що оцінюється, до величини аналогічного параметра базового виробу:</a:t>
            </a:r>
          </a:p>
          <a:p>
            <a:pPr marL="0" indent="0">
              <a:buNone/>
            </a:pPr>
            <a:endParaRPr lang="uk-UA" sz="2000" dirty="0" smtClean="0"/>
          </a:p>
          <a:p>
            <a:pPr marL="0" indent="0">
              <a:buNone/>
            </a:pPr>
            <a:endParaRPr lang="uk-UA" sz="2000" dirty="0"/>
          </a:p>
          <a:p>
            <a:pPr marL="0" indent="0">
              <a:buNone/>
            </a:pPr>
            <a:endParaRPr lang="uk-UA" sz="2000" dirty="0" smtClean="0"/>
          </a:p>
          <a:p>
            <a:pPr marL="0" indent="0">
              <a:buNone/>
            </a:pPr>
            <a:endParaRPr lang="uk-UA" sz="2000" dirty="0"/>
          </a:p>
          <a:p>
            <a:pPr marL="0" indent="0">
              <a:buNone/>
            </a:pPr>
            <a:endParaRPr lang="uk-UA" sz="2000" dirty="0" smtClean="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23" name="Рисунок 22"/>
          <p:cNvPicPr>
            <a:picLocks noChangeAspect="1"/>
          </p:cNvPicPr>
          <p:nvPr/>
        </p:nvPicPr>
        <p:blipFill>
          <a:blip r:embed="rId3"/>
          <a:stretch>
            <a:fillRect/>
          </a:stretch>
        </p:blipFill>
        <p:spPr>
          <a:xfrm>
            <a:off x="1979856" y="1491640"/>
            <a:ext cx="6923464" cy="1756055"/>
          </a:xfrm>
          <a:prstGeom prst="rect">
            <a:avLst/>
          </a:prstGeom>
        </p:spPr>
      </p:pic>
    </p:spTree>
    <p:extLst>
      <p:ext uri="{BB962C8B-B14F-4D97-AF65-F5344CB8AC3E}">
        <p14:creationId xmlns:p14="http://schemas.microsoft.com/office/powerpoint/2010/main" val="38874207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09182" y="132735"/>
            <a:ext cx="11857704" cy="5530645"/>
          </a:xfrm>
        </p:spPr>
        <p:txBody>
          <a:bodyPr/>
          <a:lstStyle/>
          <a:p>
            <a:pPr marL="0" indent="0">
              <a:buNone/>
            </a:pPr>
            <a:endParaRPr lang="uk-UA" sz="2000" dirty="0"/>
          </a:p>
          <a:p>
            <a:pPr marL="0" indent="0">
              <a:buNone/>
            </a:pPr>
            <a:endParaRPr lang="uk-UA" sz="2000" dirty="0" smtClean="0"/>
          </a:p>
          <a:p>
            <a:pPr marL="0" indent="0">
              <a:buNone/>
            </a:pPr>
            <a:endParaRPr lang="uk-UA" sz="2000" dirty="0"/>
          </a:p>
          <a:p>
            <a:pPr marL="0" indent="0">
              <a:buNone/>
            </a:pPr>
            <a:endParaRPr lang="uk-UA" sz="2000" dirty="0" smtClean="0"/>
          </a:p>
          <a:p>
            <a:pPr marL="0" indent="0">
              <a:buNone/>
            </a:pPr>
            <a:endParaRPr lang="uk-UA" sz="2000" dirty="0"/>
          </a:p>
          <a:p>
            <a:pPr marL="0" indent="0">
              <a:buNone/>
            </a:pPr>
            <a:endParaRPr lang="uk-UA" sz="2000" dirty="0" smtClean="0"/>
          </a:p>
          <a:p>
            <a:pPr marL="0" indent="0">
              <a:buNone/>
            </a:pPr>
            <a:r>
              <a:rPr lang="uk-UA" sz="2000" dirty="0" smtClean="0"/>
              <a:t>Якщо</a:t>
            </a:r>
            <a:r>
              <a:rPr lang="uk-UA" sz="2000" dirty="0"/>
              <a:t>, навпаки, чим менше значення певного параметру продукції, тим він більш привабливий для споживача, відносний показник якості розраховується за оберненою формулою:</a:t>
            </a:r>
          </a:p>
          <a:p>
            <a:pPr marL="0" indent="0">
              <a:buNone/>
            </a:pPr>
            <a:endParaRPr lang="uk-UA" sz="2000" dirty="0" smtClean="0"/>
          </a:p>
          <a:p>
            <a:pPr marL="0" indent="0">
              <a:buNone/>
            </a:pPr>
            <a:r>
              <a:rPr lang="uk-UA" sz="2000" dirty="0" smtClean="0"/>
              <a:t>Визначення </a:t>
            </a:r>
            <a:r>
              <a:rPr lang="uk-UA" sz="2000" dirty="0"/>
              <a:t>показника «рейтинг товару» є досить простим, проте він має недоліки — не враховується різна цінність показників окремих параметрів товару для споживача та не враховується економічний груповий показник — ціна споживання.</a:t>
            </a:r>
          </a:p>
          <a:p>
            <a:pPr marL="0" indent="0">
              <a:buNone/>
            </a:pPr>
            <a:endParaRPr lang="uk-UA" sz="2000" dirty="0" smtClean="0"/>
          </a:p>
          <a:p>
            <a:pPr marL="0" indent="0">
              <a:buNone/>
            </a:pPr>
            <a:endParaRPr lang="uk-UA" sz="2000" dirty="0"/>
          </a:p>
          <a:p>
            <a:pPr marL="0" indent="0">
              <a:buNone/>
            </a:pPr>
            <a:endParaRPr lang="uk-UA" sz="2000" dirty="0" smtClean="0"/>
          </a:p>
          <a:p>
            <a:pPr marL="0" indent="0">
              <a:buNone/>
            </a:pPr>
            <a:endParaRPr lang="uk-UA" sz="2000" dirty="0"/>
          </a:p>
          <a:p>
            <a:pPr marL="0" indent="0">
              <a:buNone/>
            </a:pPr>
            <a:endParaRPr lang="uk-UA" sz="2000" dirty="0" smtClean="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2" name="Рисунок 1"/>
          <p:cNvPicPr>
            <a:picLocks noChangeAspect="1"/>
          </p:cNvPicPr>
          <p:nvPr/>
        </p:nvPicPr>
        <p:blipFill>
          <a:blip r:embed="rId3"/>
          <a:stretch>
            <a:fillRect/>
          </a:stretch>
        </p:blipFill>
        <p:spPr>
          <a:xfrm>
            <a:off x="1322149" y="132735"/>
            <a:ext cx="9753726" cy="2263623"/>
          </a:xfrm>
          <a:prstGeom prst="rect">
            <a:avLst/>
          </a:prstGeom>
        </p:spPr>
      </p:pic>
    </p:spTree>
    <p:extLst>
      <p:ext uri="{BB962C8B-B14F-4D97-AF65-F5344CB8AC3E}">
        <p14:creationId xmlns:p14="http://schemas.microsoft.com/office/powerpoint/2010/main" val="28363753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32735"/>
            <a:ext cx="12192000" cy="5530645"/>
          </a:xfrm>
        </p:spPr>
        <p:txBody>
          <a:bodyPr/>
          <a:lstStyle/>
          <a:p>
            <a:pPr marL="0" indent="0">
              <a:buNone/>
            </a:pPr>
            <a:r>
              <a:rPr lang="uk-UA" sz="2000" dirty="0" smtClean="0"/>
              <a:t>Оцінка </a:t>
            </a:r>
            <a:r>
              <a:rPr lang="uk-UA" sz="2000" dirty="0"/>
              <a:t>конкурентоспроможності продукції на основі </a:t>
            </a:r>
            <a:r>
              <a:rPr lang="uk-UA" sz="2000" i="1" dirty="0"/>
              <a:t>відповідності споживчим перевагам </a:t>
            </a:r>
            <a:r>
              <a:rPr lang="uk-UA" sz="2000" dirty="0"/>
              <a:t>враховує різну значимість характеристик товару для споживача:</a:t>
            </a:r>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r>
              <a:rPr lang="uk-UA" sz="2000" dirty="0" smtClean="0"/>
              <a:t>Оцінка </a:t>
            </a:r>
            <a:r>
              <a:rPr lang="uk-UA" sz="2000" dirty="0"/>
              <a:t>конкурентоспроможності продукції на основі</a:t>
            </a:r>
            <a:r>
              <a:rPr lang="uk-UA" sz="2000" i="1" dirty="0"/>
              <a:t> </a:t>
            </a:r>
            <a:r>
              <a:rPr lang="uk-UA" sz="2000" dirty="0"/>
              <a:t>інтегрального показника конкурентоспроможності</a:t>
            </a:r>
            <a:r>
              <a:rPr lang="uk-UA" sz="2000" i="1" dirty="0"/>
              <a:t> </a:t>
            </a:r>
            <a:r>
              <a:rPr lang="uk-UA" sz="2000" dirty="0"/>
              <a:t>робиться на основі показників якості товару та сервісу з урахуванням їх вагомості для споживача та ціни споживання. </a:t>
            </a:r>
            <a:endParaRPr lang="uk-UA" sz="2000" dirty="0" smtClean="0"/>
          </a:p>
          <a:p>
            <a:pPr marL="0" indent="0">
              <a:buNone/>
            </a:pPr>
            <a:r>
              <a:rPr lang="uk-UA" sz="2000" dirty="0"/>
              <a:t>Інтегральний показник конкурентоспроможності товару розраховується за формулою:</a:t>
            </a:r>
          </a:p>
          <a:p>
            <a:pPr marL="0" indent="0">
              <a:buNone/>
            </a:pPr>
            <a:endParaRPr lang="uk-UA" sz="2000" b="0" dirty="0" smtClean="0"/>
          </a:p>
          <a:p>
            <a:pPr marL="0" indent="0">
              <a:buNone/>
            </a:pPr>
            <a:endParaRPr lang="uk-UA" sz="2000" dirty="0" smtClean="0"/>
          </a:p>
          <a:p>
            <a:pPr marL="0" indent="0">
              <a:buNone/>
            </a:pPr>
            <a:endParaRPr lang="uk-UA" sz="2000" dirty="0"/>
          </a:p>
          <a:p>
            <a:pPr marL="0" indent="0">
              <a:buNone/>
            </a:pPr>
            <a:endParaRPr lang="uk-UA" sz="2000" dirty="0" smtClean="0"/>
          </a:p>
          <a:p>
            <a:pPr marL="0" indent="0">
              <a:buNone/>
            </a:pPr>
            <a:endParaRPr lang="uk-UA" sz="2000" dirty="0" smtClean="0"/>
          </a:p>
          <a:p>
            <a:pPr marL="0" indent="0">
              <a:buNone/>
            </a:pPr>
            <a:endParaRPr lang="uk-UA" sz="2000" dirty="0"/>
          </a:p>
          <a:p>
            <a:pPr marL="0" indent="0">
              <a:buNone/>
            </a:pPr>
            <a:endParaRPr lang="uk-UA" sz="2000" dirty="0" smtClean="0"/>
          </a:p>
          <a:p>
            <a:pPr marL="0" indent="0">
              <a:buNone/>
            </a:pPr>
            <a:endParaRPr lang="uk-UA" sz="2000" dirty="0"/>
          </a:p>
          <a:p>
            <a:pPr marL="0" indent="0">
              <a:buNone/>
            </a:pPr>
            <a:endParaRPr lang="uk-UA" sz="2000" dirty="0" smtClean="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4" name="Рисунок 3"/>
          <p:cNvPicPr>
            <a:picLocks noChangeAspect="1"/>
          </p:cNvPicPr>
          <p:nvPr/>
        </p:nvPicPr>
        <p:blipFill>
          <a:blip r:embed="rId3"/>
          <a:stretch>
            <a:fillRect/>
          </a:stretch>
        </p:blipFill>
        <p:spPr>
          <a:xfrm>
            <a:off x="1698081" y="781776"/>
            <a:ext cx="7680286" cy="1060671"/>
          </a:xfrm>
          <a:prstGeom prst="rect">
            <a:avLst/>
          </a:prstGeom>
        </p:spPr>
      </p:pic>
      <p:pic>
        <p:nvPicPr>
          <p:cNvPr id="5" name="Рисунок 4"/>
          <p:cNvPicPr>
            <a:picLocks noChangeAspect="1"/>
          </p:cNvPicPr>
          <p:nvPr/>
        </p:nvPicPr>
        <p:blipFill>
          <a:blip r:embed="rId4"/>
          <a:stretch>
            <a:fillRect/>
          </a:stretch>
        </p:blipFill>
        <p:spPr>
          <a:xfrm>
            <a:off x="500967" y="3470622"/>
            <a:ext cx="8248895" cy="2001824"/>
          </a:xfrm>
          <a:prstGeom prst="rect">
            <a:avLst/>
          </a:prstGeom>
        </p:spPr>
      </p:pic>
    </p:spTree>
    <p:extLst>
      <p:ext uri="{BB962C8B-B14F-4D97-AF65-F5344CB8AC3E}">
        <p14:creationId xmlns:p14="http://schemas.microsoft.com/office/powerpoint/2010/main" val="20794125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32735"/>
            <a:ext cx="12192000" cy="5530645"/>
          </a:xfrm>
        </p:spPr>
        <p:txBody>
          <a:bodyPr/>
          <a:lstStyle/>
          <a:p>
            <a:pPr marL="0" indent="0">
              <a:buNone/>
            </a:pPr>
            <a:r>
              <a:rPr lang="uk-UA" sz="2000" dirty="0"/>
              <a:t>Індекс технічних параметрів визначається за формулою:</a:t>
            </a:r>
          </a:p>
          <a:p>
            <a:pPr marL="0" indent="0">
              <a:buNone/>
            </a:pPr>
            <a:endParaRPr lang="uk-UA" sz="2000" dirty="0" smtClean="0"/>
          </a:p>
          <a:p>
            <a:pPr marL="0" indent="0">
              <a:buNone/>
            </a:pPr>
            <a:endParaRPr lang="uk-UA" sz="2000" dirty="0" smtClean="0"/>
          </a:p>
          <a:p>
            <a:pPr marL="0" indent="0">
              <a:buNone/>
            </a:pPr>
            <a:r>
              <a:rPr lang="uk-UA" sz="2000" dirty="0" smtClean="0"/>
              <a:t>Індекс </a:t>
            </a:r>
            <a:r>
              <a:rPr lang="uk-UA" sz="2000" dirty="0"/>
              <a:t>економічних параметрів визначається за формулою:</a:t>
            </a:r>
            <a:endParaRPr lang="uk-UA" sz="2000" b="0" dirty="0" smtClean="0"/>
          </a:p>
          <a:p>
            <a:pPr marL="0" indent="0">
              <a:buNone/>
            </a:pPr>
            <a:endParaRPr lang="uk-UA" sz="2000" dirty="0"/>
          </a:p>
          <a:p>
            <a:pPr marL="0" indent="0">
              <a:buNone/>
            </a:pPr>
            <a:endParaRPr lang="uk-UA" sz="2000" dirty="0" smtClean="0"/>
          </a:p>
          <a:p>
            <a:pPr marL="0" indent="0">
              <a:buNone/>
            </a:pPr>
            <a:endParaRPr lang="uk-UA" sz="2000" dirty="0"/>
          </a:p>
          <a:p>
            <a:pPr marL="0" indent="0">
              <a:buNone/>
            </a:pPr>
            <a:endParaRPr lang="uk-UA" sz="2000" dirty="0" smtClean="0"/>
          </a:p>
          <a:p>
            <a:pPr marL="0" indent="0">
              <a:buNone/>
            </a:pPr>
            <a:r>
              <a:rPr lang="uk-UA" sz="2000" i="1" dirty="0" smtClean="0"/>
              <a:t>Ціна </a:t>
            </a:r>
            <a:r>
              <a:rPr lang="uk-UA" sz="2000" i="1" dirty="0"/>
              <a:t>споживання </a:t>
            </a:r>
            <a:r>
              <a:rPr lang="uk-UA" sz="2000" dirty="0"/>
              <a:t>—</a:t>
            </a:r>
            <a:r>
              <a:rPr lang="uk-UA" sz="2000" i="1" dirty="0"/>
              <a:t> </a:t>
            </a:r>
            <a:r>
              <a:rPr lang="uk-UA" sz="2000" dirty="0"/>
              <a:t>це</a:t>
            </a:r>
            <a:r>
              <a:rPr lang="uk-UA" sz="2000" i="1" dirty="0"/>
              <a:t> </a:t>
            </a:r>
            <a:r>
              <a:rPr lang="uk-UA" sz="2000" dirty="0"/>
              <a:t>ринкова ціна товару з сукупністю всіх витрат, які несе споживач в період використання товару. Отже, індекс економічних параметрів визначається як відношення ціни споживання товару, що оцінюється, до ціни споживання базового товару, з яким ведеться оцінка</a:t>
            </a:r>
            <a:r>
              <a:rPr lang="uk-UA" sz="2000" dirty="0" smtClean="0"/>
              <a:t>:</a:t>
            </a:r>
          </a:p>
          <a:p>
            <a:pPr marL="0" indent="0">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2" name="Рисунок 1"/>
          <p:cNvPicPr>
            <a:picLocks noChangeAspect="1"/>
          </p:cNvPicPr>
          <p:nvPr/>
        </p:nvPicPr>
        <p:blipFill>
          <a:blip r:embed="rId3"/>
          <a:stretch>
            <a:fillRect/>
          </a:stretch>
        </p:blipFill>
        <p:spPr>
          <a:xfrm>
            <a:off x="4694829" y="574594"/>
            <a:ext cx="2047164" cy="729126"/>
          </a:xfrm>
          <a:prstGeom prst="rect">
            <a:avLst/>
          </a:prstGeom>
        </p:spPr>
      </p:pic>
      <p:pic>
        <p:nvPicPr>
          <p:cNvPr id="6" name="Рисунок 5"/>
          <p:cNvPicPr>
            <a:picLocks noChangeAspect="1"/>
          </p:cNvPicPr>
          <p:nvPr/>
        </p:nvPicPr>
        <p:blipFill>
          <a:blip r:embed="rId4"/>
          <a:stretch>
            <a:fillRect/>
          </a:stretch>
        </p:blipFill>
        <p:spPr>
          <a:xfrm>
            <a:off x="1419366" y="1664437"/>
            <a:ext cx="8843986" cy="1560703"/>
          </a:xfrm>
          <a:prstGeom prst="rect">
            <a:avLst/>
          </a:prstGeom>
        </p:spPr>
      </p:pic>
      <p:pic>
        <p:nvPicPr>
          <p:cNvPr id="7" name="Рисунок 6"/>
          <p:cNvPicPr>
            <a:picLocks noChangeAspect="1"/>
          </p:cNvPicPr>
          <p:nvPr/>
        </p:nvPicPr>
        <p:blipFill>
          <a:blip r:embed="rId5"/>
          <a:stretch>
            <a:fillRect/>
          </a:stretch>
        </p:blipFill>
        <p:spPr>
          <a:xfrm>
            <a:off x="2134892" y="4453536"/>
            <a:ext cx="8317646" cy="1266596"/>
          </a:xfrm>
          <a:prstGeom prst="rect">
            <a:avLst/>
          </a:prstGeom>
        </p:spPr>
      </p:pic>
    </p:spTree>
    <p:extLst>
      <p:ext uri="{BB962C8B-B14F-4D97-AF65-F5344CB8AC3E}">
        <p14:creationId xmlns:p14="http://schemas.microsoft.com/office/powerpoint/2010/main" val="10408746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50124" y="132735"/>
            <a:ext cx="12041875" cy="5530645"/>
          </a:xfrm>
        </p:spPr>
        <p:txBody>
          <a:bodyPr/>
          <a:lstStyle/>
          <a:p>
            <a:pPr marL="0" indent="0">
              <a:buNone/>
            </a:pPr>
            <a:r>
              <a:rPr lang="uk-UA" sz="2000" dirty="0"/>
              <a:t>При оцінці ціни споживання обладнання, техніки для виробничих потреб враховуються наступні витрати:</a:t>
            </a:r>
          </a:p>
          <a:p>
            <a:pPr marL="0" indent="0">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buNone/>
            </a:pPr>
            <a:r>
              <a:rPr lang="uk-UA" sz="2000" dirty="0"/>
              <a:t>Якщо інтегральний показник конкурентоспроможності товару:</a:t>
            </a:r>
          </a:p>
          <a:p>
            <a:pPr marL="0" indent="0">
              <a:buNone/>
            </a:pPr>
            <a:r>
              <a:rPr lang="uk-UA" sz="2000" dirty="0"/>
              <a:t>більше ніж 1: товар конкурентоспроможний по відношенню до базового виробу;</a:t>
            </a:r>
          </a:p>
          <a:p>
            <a:pPr marL="0" indent="0">
              <a:buNone/>
            </a:pPr>
            <a:r>
              <a:rPr lang="uk-UA" sz="2000" dirty="0"/>
              <a:t>менше 1 — поступається в конкурентоспроможності базовому зразку;</a:t>
            </a:r>
          </a:p>
          <a:p>
            <a:r>
              <a:rPr lang="uk-UA" sz="2000" dirty="0"/>
              <a:t>дорівнює 1 — знаходиться з базовим товаром на одному рівні.</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30" name="Рисунок 29"/>
          <p:cNvPicPr>
            <a:picLocks noChangeAspect="1"/>
          </p:cNvPicPr>
          <p:nvPr/>
        </p:nvPicPr>
        <p:blipFill>
          <a:blip r:embed="rId3"/>
          <a:stretch>
            <a:fillRect/>
          </a:stretch>
        </p:blipFill>
        <p:spPr>
          <a:xfrm>
            <a:off x="1405718" y="898346"/>
            <a:ext cx="9614565" cy="3531882"/>
          </a:xfrm>
          <a:prstGeom prst="rect">
            <a:avLst/>
          </a:prstGeom>
        </p:spPr>
      </p:pic>
    </p:spTree>
    <p:extLst>
      <p:ext uri="{BB962C8B-B14F-4D97-AF65-F5344CB8AC3E}">
        <p14:creationId xmlns:p14="http://schemas.microsoft.com/office/powerpoint/2010/main" val="2770490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50124" y="132735"/>
            <a:ext cx="12041875" cy="5530645"/>
          </a:xfrm>
        </p:spPr>
        <p:txBody>
          <a:bodyPr/>
          <a:lstStyle/>
          <a:p>
            <a:pPr marL="0" indent="0">
              <a:buNone/>
            </a:pPr>
            <a:r>
              <a:rPr lang="uk-UA" sz="2000" dirty="0"/>
              <a:t>При прийнятті рішень щодо виводу товару на ринок користуються наступною шкалою:</a:t>
            </a:r>
          </a:p>
          <a:p>
            <a:pPr marL="0" indent="0">
              <a:buNone/>
            </a:pPr>
            <a:r>
              <a:rPr lang="uk-UA" sz="2000" dirty="0"/>
              <a:t>1) якщо інтегральний показник конкурентоспроможності товару дорівнює від 1,6 та вище — дуже перспективно;</a:t>
            </a:r>
          </a:p>
          <a:p>
            <a:pPr marL="0" indent="0">
              <a:buNone/>
            </a:pPr>
            <a:r>
              <a:rPr lang="uk-UA" sz="2000" dirty="0"/>
              <a:t>2) від 1,4 до 1,59 — перспективно;</a:t>
            </a:r>
          </a:p>
          <a:p>
            <a:pPr marL="0" indent="0">
              <a:buNone/>
            </a:pPr>
            <a:r>
              <a:rPr lang="uk-UA" sz="2000" dirty="0"/>
              <a:t>3) від 1,2 до 1,39 — малоперспективне;</a:t>
            </a:r>
          </a:p>
          <a:p>
            <a:pPr marL="0" indent="0">
              <a:buNone/>
            </a:pPr>
            <a:r>
              <a:rPr lang="uk-UA" sz="2000" dirty="0"/>
              <a:t>4) від 1,00 до </a:t>
            </a:r>
            <a:r>
              <a:rPr lang="uk-UA" sz="2000" dirty="0" smtClean="0"/>
              <a:t>1,19 — </a:t>
            </a:r>
            <a:r>
              <a:rPr lang="uk-UA" sz="2000" dirty="0"/>
              <a:t>неперспективне.</a:t>
            </a:r>
          </a:p>
          <a:p>
            <a:pPr marL="0" indent="0">
              <a:spcBef>
                <a:spcPts val="0"/>
              </a:spcBef>
              <a:buNone/>
            </a:pPr>
            <a:endParaRPr lang="uk-UA" sz="2000" dirty="0"/>
          </a:p>
          <a:p>
            <a:pPr marL="0" indent="0">
              <a:spcBef>
                <a:spcPts val="0"/>
              </a:spcBef>
              <a:buNone/>
            </a:pPr>
            <a:endParaRPr lang="uk-UA" sz="2000" dirty="0" smtClean="0"/>
          </a:p>
          <a:p>
            <a:pPr marL="0" indent="0">
              <a:spcBef>
                <a:spcPts val="0"/>
              </a:spcBef>
              <a:buNone/>
            </a:pPr>
            <a:r>
              <a:rPr lang="uk-UA" sz="2000" dirty="0" smtClean="0"/>
              <a:t>Наглядним </a:t>
            </a:r>
            <a:r>
              <a:rPr lang="uk-UA" sz="2000" dirty="0"/>
              <a:t>методом оцінки конкурентоспроможності продукції підприємства є графічний метод. Одним з них є побудування багатокутника конкурентоспроможності, на якому можна відобразити фактори та рівень конкурентоспроможності продукції підприємства та аналогічної продукції його головних конкурентів </a:t>
            </a: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smtClean="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9733793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50124" y="132735"/>
            <a:ext cx="12041875" cy="5530645"/>
          </a:xfrm>
        </p:spPr>
        <p:txBody>
          <a:bodyPr/>
          <a:lstStyle/>
          <a:p>
            <a:pPr marL="0" indent="0">
              <a:buNone/>
            </a:pPr>
            <a:endParaRPr lang="uk-UA" sz="2000" dirty="0" smtClean="0"/>
          </a:p>
          <a:p>
            <a:pPr marL="0" indent="0">
              <a:buNone/>
            </a:pPr>
            <a:endParaRPr lang="uk-UA" sz="2000" dirty="0"/>
          </a:p>
          <a:p>
            <a:pPr marL="0" indent="0">
              <a:buNone/>
            </a:pPr>
            <a:endParaRPr lang="uk-UA" sz="2000" dirty="0" smtClean="0"/>
          </a:p>
          <a:p>
            <a:pPr marL="0" indent="0">
              <a:buNone/>
            </a:pPr>
            <a:endParaRPr lang="uk-UA" sz="2000" dirty="0"/>
          </a:p>
          <a:p>
            <a:pPr marL="0" indent="0">
              <a:buNone/>
            </a:pPr>
            <a:endParaRPr lang="uk-UA" sz="2000" dirty="0" smtClean="0"/>
          </a:p>
          <a:p>
            <a:pPr marL="0" indent="0">
              <a:buNone/>
            </a:pPr>
            <a:endParaRPr lang="uk-UA" sz="2000" dirty="0"/>
          </a:p>
          <a:p>
            <a:pPr marL="0" indent="0">
              <a:buNone/>
            </a:pPr>
            <a:endParaRPr lang="uk-UA" sz="2000" dirty="0" smtClean="0"/>
          </a:p>
          <a:p>
            <a:pPr marL="0" indent="0">
              <a:buNone/>
            </a:pPr>
            <a:endParaRPr lang="uk-UA" sz="2000" dirty="0"/>
          </a:p>
          <a:p>
            <a:pPr marL="0" indent="0">
              <a:buNone/>
            </a:pPr>
            <a:endParaRPr lang="uk-UA" sz="2000" dirty="0" smtClean="0"/>
          </a:p>
          <a:p>
            <a:pPr marL="0" indent="0">
              <a:buNone/>
            </a:pPr>
            <a:endParaRPr lang="uk-UA" sz="2000" dirty="0" smtClean="0"/>
          </a:p>
          <a:p>
            <a:pPr marL="0" indent="0">
              <a:buNone/>
            </a:pPr>
            <a:endParaRPr lang="uk-UA" sz="2000" dirty="0"/>
          </a:p>
          <a:p>
            <a:pPr marL="0" indent="0">
              <a:buNone/>
            </a:pPr>
            <a:endParaRPr lang="uk-UA" sz="2000" dirty="0" smtClean="0"/>
          </a:p>
          <a:p>
            <a:pPr marL="0" indent="0">
              <a:buNone/>
            </a:pPr>
            <a:endParaRPr lang="uk-UA" sz="2000" dirty="0"/>
          </a:p>
          <a:p>
            <a:pPr marL="0" indent="0" algn="ctr">
              <a:buNone/>
            </a:pPr>
            <a:r>
              <a:rPr lang="uk-UA" sz="2000" dirty="0"/>
              <a:t>Рис. 4.2. Багатокутник конкурентоспроможності товару</a:t>
            </a:r>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smtClean="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2" name="Рисунок 1"/>
          <p:cNvPicPr>
            <a:picLocks noChangeAspect="1"/>
          </p:cNvPicPr>
          <p:nvPr/>
        </p:nvPicPr>
        <p:blipFill>
          <a:blip r:embed="rId3"/>
          <a:stretch>
            <a:fillRect/>
          </a:stretch>
        </p:blipFill>
        <p:spPr>
          <a:xfrm>
            <a:off x="2634019" y="-8756"/>
            <a:ext cx="6250674" cy="5296455"/>
          </a:xfrm>
          <a:prstGeom prst="rect">
            <a:avLst/>
          </a:prstGeom>
        </p:spPr>
      </p:pic>
    </p:spTree>
    <p:extLst>
      <p:ext uri="{BB962C8B-B14F-4D97-AF65-F5344CB8AC3E}">
        <p14:creationId xmlns:p14="http://schemas.microsoft.com/office/powerpoint/2010/main" val="16319192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50124" y="132735"/>
            <a:ext cx="12041875" cy="5530645"/>
          </a:xfrm>
        </p:spPr>
        <p:txBody>
          <a:bodyPr/>
          <a:lstStyle/>
          <a:p>
            <a:pPr marL="0" indent="0">
              <a:buNone/>
            </a:pPr>
            <a:r>
              <a:rPr lang="uk-UA" sz="2000" dirty="0"/>
              <a:t>Фактори та їх оцінка обираються експертами чи підприємством. Підприємство з найбільш конкурентоспроможною продукцією буде мати найбільшу площу багатокутника</a:t>
            </a:r>
            <a:r>
              <a:rPr lang="uk-UA" sz="2000" dirty="0" smtClean="0"/>
              <a:t>.</a:t>
            </a:r>
          </a:p>
          <a:p>
            <a:pPr marL="0" indent="0">
              <a:buNone/>
            </a:pPr>
            <a:r>
              <a:rPr lang="uk-UA" sz="2000" dirty="0" smtClean="0"/>
              <a:t>До </a:t>
            </a:r>
            <a:r>
              <a:rPr lang="uk-UA" sz="2000" dirty="0"/>
              <a:t>головних напрямків забезпечення та підвищення конкурентоспроможності продукції відноситься:</a:t>
            </a:r>
          </a:p>
          <a:p>
            <a:pPr marL="0" indent="0">
              <a:buNone/>
            </a:pPr>
            <a:r>
              <a:rPr lang="uk-UA" sz="2000" dirty="0" smtClean="0"/>
              <a:t>— </a:t>
            </a:r>
            <a:r>
              <a:rPr lang="uk-UA" sz="2000" dirty="0"/>
              <a:t>підвищення рівня якості товару за рахунок впровадження техніко-технологічних інновацій, підвищення екологічної чистоти продукції, впровадження міжнародних стандартів якості на підприємстві;</a:t>
            </a:r>
          </a:p>
          <a:p>
            <a:pPr marL="0" indent="0">
              <a:buNone/>
            </a:pPr>
            <a:r>
              <a:rPr lang="uk-UA" sz="2000" dirty="0"/>
              <a:t>— більш низькі ціни ніж у конкурентів за рахунок зниження витрат виробництва в результаті більших обсягів виробництва та продажу, впровадження інновацій в технологічний процес);</a:t>
            </a:r>
          </a:p>
          <a:p>
            <a:pPr marL="0" indent="0">
              <a:buNone/>
            </a:pPr>
            <a:r>
              <a:rPr lang="uk-UA" sz="2000" dirty="0"/>
              <a:t>— підвищення рівня сервісного обслуговування;</a:t>
            </a:r>
          </a:p>
          <a:p>
            <a:pPr marL="0" indent="0">
              <a:buNone/>
            </a:pPr>
            <a:r>
              <a:rPr lang="uk-UA" sz="2000" dirty="0"/>
              <a:t>— підвищення іміджу підприємства та торгової марки.</a:t>
            </a:r>
          </a:p>
          <a:p>
            <a:pPr marL="0" indent="0">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smtClean="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9636197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30930" y="2201098"/>
            <a:ext cx="10140042" cy="1405108"/>
          </a:xfrm>
        </p:spPr>
        <p:txBody>
          <a:bodyPr>
            <a:noAutofit/>
          </a:bodyPr>
          <a:lstStyle/>
          <a:p>
            <a:r>
              <a:rPr lang="uk-UA" sz="6600" b="1" dirty="0" smtClean="0"/>
              <a:t>ДЯКУЮ ЗА УВАГУ!!!</a:t>
            </a:r>
            <a:endParaRPr lang="uk-UA" sz="6600" b="1" dirty="0"/>
          </a:p>
        </p:txBody>
      </p:sp>
    </p:spTree>
    <p:extLst>
      <p:ext uri="{BB962C8B-B14F-4D97-AF65-F5344CB8AC3E}">
        <p14:creationId xmlns:p14="http://schemas.microsoft.com/office/powerpoint/2010/main" val="18528064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uk-UA" dirty="0"/>
          </a:p>
        </p:txBody>
      </p:sp>
      <p:sp>
        <p:nvSpPr>
          <p:cNvPr id="3" name="Місце для тексту 2"/>
          <p:cNvSpPr>
            <a:spLocks noGrp="1"/>
          </p:cNvSpPr>
          <p:nvPr>
            <p:ph type="body" sz="quarter" idx="10"/>
          </p:nvPr>
        </p:nvSpPr>
        <p:spPr>
          <a:xfrm>
            <a:off x="334960" y="1038678"/>
            <a:ext cx="11522075" cy="4176713"/>
          </a:xfrm>
        </p:spPr>
        <p:txBody>
          <a:bodyPr/>
          <a:lstStyle/>
          <a:p>
            <a:pPr marL="0" indent="0">
              <a:buNone/>
            </a:pPr>
            <a:r>
              <a:rPr lang="uk-UA" dirty="0" smtClean="0"/>
              <a:t>1</a:t>
            </a:r>
            <a:r>
              <a:rPr lang="uk-UA" dirty="0"/>
              <a:t>. Поняття конкурентоспроможності товару та її складові.</a:t>
            </a:r>
          </a:p>
          <a:p>
            <a:pPr marL="0" indent="0">
              <a:buNone/>
            </a:pPr>
            <a:r>
              <a:rPr lang="uk-UA" dirty="0" smtClean="0"/>
              <a:t>2</a:t>
            </a:r>
            <a:r>
              <a:rPr lang="uk-UA" dirty="0"/>
              <a:t>. Ціна в системі ринкових характеристик товару.</a:t>
            </a:r>
          </a:p>
          <a:p>
            <a:pPr marL="0" indent="0">
              <a:buNone/>
            </a:pPr>
            <a:r>
              <a:rPr lang="uk-UA" dirty="0" smtClean="0"/>
              <a:t>3</a:t>
            </a:r>
            <a:r>
              <a:rPr lang="uk-UA" dirty="0"/>
              <a:t>. Вплив сервісу на конкурентоспроможність продукції підприємства.</a:t>
            </a:r>
          </a:p>
          <a:p>
            <a:pPr marL="0" indent="0">
              <a:buNone/>
            </a:pPr>
            <a:r>
              <a:rPr lang="uk-UA" dirty="0" smtClean="0"/>
              <a:t>4</a:t>
            </a:r>
            <a:r>
              <a:rPr lang="uk-UA" dirty="0"/>
              <a:t>. Методи оцінювання конкурентоспроможності товару.</a:t>
            </a:r>
          </a:p>
          <a:p>
            <a:pPr marL="0" lvl="0" indent="0">
              <a:buNone/>
            </a:pPr>
            <a:endParaRPr lang="uk-UA" sz="2400" dirty="0"/>
          </a:p>
          <a:p>
            <a:pPr marL="0" indent="0">
              <a:buNone/>
            </a:pPr>
            <a:endParaRPr lang="uk-UA" sz="2400" dirty="0"/>
          </a:p>
        </p:txBody>
      </p:sp>
    </p:spTree>
    <p:extLst>
      <p:ext uri="{BB962C8B-B14F-4D97-AF65-F5344CB8AC3E}">
        <p14:creationId xmlns:p14="http://schemas.microsoft.com/office/powerpoint/2010/main" val="37580766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1522075" cy="603022"/>
          </a:xfrm>
        </p:spPr>
        <p:txBody>
          <a:bodyPr>
            <a:noAutofit/>
          </a:bodyPr>
          <a:lstStyle/>
          <a:p>
            <a:r>
              <a:rPr lang="uk-UA" sz="2000" b="1" dirty="0" smtClean="0"/>
              <a:t>1</a:t>
            </a:r>
            <a:r>
              <a:rPr lang="uk-UA" sz="2000" b="1" dirty="0"/>
              <a:t>. Поняття конкурентоспроможності товару та її складові</a:t>
            </a:r>
            <a:br>
              <a:rPr lang="uk-UA" sz="2000" b="1" dirty="0"/>
            </a:br>
            <a:endParaRPr lang="uk-UA" sz="2000" dirty="0"/>
          </a:p>
        </p:txBody>
      </p:sp>
      <p:sp>
        <p:nvSpPr>
          <p:cNvPr id="3" name="Місце для тексту 2"/>
          <p:cNvSpPr>
            <a:spLocks noGrp="1"/>
          </p:cNvSpPr>
          <p:nvPr>
            <p:ph type="body" sz="quarter" idx="10"/>
          </p:nvPr>
        </p:nvSpPr>
        <p:spPr>
          <a:xfrm>
            <a:off x="72433" y="427142"/>
            <a:ext cx="11712163" cy="5311081"/>
          </a:xfrm>
        </p:spPr>
        <p:txBody>
          <a:bodyPr/>
          <a:lstStyle/>
          <a:p>
            <a:pPr marL="0" indent="0">
              <a:buNone/>
            </a:pPr>
            <a:r>
              <a:rPr lang="uk-UA" sz="2000" dirty="0"/>
              <a:t>Конкуренція — це економічна категорія, що проявляється на декількох рівнях, які тісно пов’язані між собою:</a:t>
            </a:r>
          </a:p>
          <a:p>
            <a:pPr marL="0" indent="0">
              <a:buNone/>
            </a:pPr>
            <a:r>
              <a:rPr lang="uk-UA" sz="2000" dirty="0"/>
              <a:t>— конкурентоспроможність товару;</a:t>
            </a:r>
          </a:p>
          <a:p>
            <a:pPr marL="0" indent="0">
              <a:buNone/>
            </a:pPr>
            <a:r>
              <a:rPr lang="uk-UA" sz="2000" dirty="0"/>
              <a:t>— конкурентоспроможність підприємства;</a:t>
            </a:r>
          </a:p>
          <a:p>
            <a:pPr marL="0" indent="0">
              <a:buNone/>
            </a:pPr>
            <a:r>
              <a:rPr lang="uk-UA" sz="2000" dirty="0"/>
              <a:t>— конкурентоспроможність галузі;</a:t>
            </a:r>
          </a:p>
          <a:p>
            <a:pPr marL="0" indent="0">
              <a:buNone/>
            </a:pPr>
            <a:r>
              <a:rPr lang="uk-UA" sz="2000" dirty="0"/>
              <a:t>— конкурентоспроможність країни.</a:t>
            </a:r>
          </a:p>
          <a:p>
            <a:pPr marL="0" indent="0">
              <a:spcBef>
                <a:spcPts val="600"/>
              </a:spcBef>
              <a:buNone/>
            </a:pPr>
            <a:r>
              <a:rPr lang="uk-UA" sz="2000" i="1" dirty="0"/>
              <a:t>Конкурентоспроможність товару</a:t>
            </a:r>
            <a:r>
              <a:rPr lang="uk-UA" sz="2000" dirty="0"/>
              <a:t> — це спроможність успішної реалізації продукції на визначеному ринку в установлений проміжок часу та її здатність бути виділеною споживачами із сукупності інших конкурентних пропозицій за рахунок властивостей та характеристик товару, його сервісної підтримці, витрат на придбання та експлуатацію товару, іміджу торгової марки</a:t>
            </a:r>
            <a:r>
              <a:rPr lang="uk-UA" sz="2000" dirty="0" smtClean="0"/>
              <a:t>.</a:t>
            </a:r>
          </a:p>
          <a:p>
            <a:pPr marL="0" indent="0">
              <a:spcBef>
                <a:spcPts val="600"/>
              </a:spcBef>
              <a:buNone/>
            </a:pPr>
            <a:r>
              <a:rPr lang="uk-UA" sz="2000" i="1" dirty="0"/>
              <a:t>Конкурентна перевага </a:t>
            </a:r>
            <a:r>
              <a:rPr lang="uk-UA" sz="2000" dirty="0"/>
              <a:t>— це такі характеристики, що забезпечують підприємству-виробнику або продавцю товару перевершення над конкурентами на цільовому ринку збуту. Таке перевершення є відносним, тобто його можна визначити в порівнянні з конкурентами. Продукція, що є конкурентоспроможною на одному сегменті ринку, може мати конкурентну поразку на іншому.</a:t>
            </a:r>
          </a:p>
          <a:p>
            <a:pPr marL="0" indent="0">
              <a:spcBef>
                <a:spcPts val="600"/>
              </a:spcBef>
              <a:buNone/>
            </a:pPr>
            <a:endParaRPr lang="uk-UA" sz="2000" dirty="0"/>
          </a:p>
          <a:p>
            <a:pPr marL="0" indent="0">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p:txBody>
      </p:sp>
    </p:spTree>
    <p:extLst>
      <p:ext uri="{BB962C8B-B14F-4D97-AF65-F5344CB8AC3E}">
        <p14:creationId xmlns:p14="http://schemas.microsoft.com/office/powerpoint/2010/main" val="2581569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09182" y="-95535"/>
            <a:ext cx="12082818" cy="5882185"/>
          </a:xfrm>
        </p:spPr>
        <p:txBody>
          <a:bodyPr/>
          <a:lstStyle/>
          <a:p>
            <a:pPr marL="0" indent="0">
              <a:lnSpc>
                <a:spcPct val="100000"/>
              </a:lnSpc>
              <a:spcBef>
                <a:spcPts val="0"/>
              </a:spcBef>
              <a:buNone/>
            </a:pPr>
            <a:r>
              <a:rPr lang="uk-UA" sz="2000" i="1" dirty="0" smtClean="0"/>
              <a:t>Головний </a:t>
            </a:r>
            <a:r>
              <a:rPr lang="uk-UA" sz="2000" i="1" dirty="0"/>
              <a:t>(пріоритетний) конкурент на ринку</a:t>
            </a:r>
            <a:r>
              <a:rPr lang="uk-UA" sz="2000" dirty="0"/>
              <a:t> — це конкурент з найбільшою часткою ринку та найкращою позицією</a:t>
            </a:r>
            <a:r>
              <a:rPr lang="uk-UA" sz="2000" dirty="0" smtClean="0"/>
              <a:t>.</a:t>
            </a:r>
          </a:p>
          <a:p>
            <a:pPr marL="0" indent="0">
              <a:spcBef>
                <a:spcPts val="0"/>
              </a:spcBef>
              <a:buNone/>
            </a:pPr>
            <a:r>
              <a:rPr lang="uk-UA" sz="2000" dirty="0"/>
              <a:t>Існує дві основні конкурентні переваги:</a:t>
            </a:r>
          </a:p>
          <a:p>
            <a:pPr marL="0" indent="0">
              <a:spcBef>
                <a:spcPts val="0"/>
              </a:spcBef>
              <a:buNone/>
            </a:pPr>
            <a:r>
              <a:rPr lang="uk-UA" sz="2000" dirty="0"/>
              <a:t>— цінова — за рахунок більш низьких витрат ніж у конкурентів на виробництво та продаж продукції підприємство спроможне знижувати ціну. </a:t>
            </a:r>
            <a:endParaRPr lang="uk-UA" sz="2000" dirty="0" smtClean="0"/>
          </a:p>
          <a:p>
            <a:pPr marL="0" indent="0">
              <a:spcBef>
                <a:spcPts val="0"/>
              </a:spcBef>
              <a:buNone/>
            </a:pPr>
            <a:r>
              <a:rPr lang="uk-UA" sz="2000" dirty="0"/>
              <a:t>— диференціація — це спроможність підприємства забезпечити споживача унікальними якостями продукту, його особливими властивостями або сервісом, що є важливим для споживача та відрізняє цю пропозицію від конкурентних</a:t>
            </a:r>
            <a:endParaRPr lang="uk-UA" sz="2000" dirty="0" smtClean="0"/>
          </a:p>
          <a:p>
            <a:pPr marL="0" indent="0">
              <a:spcBef>
                <a:spcPts val="0"/>
              </a:spcBef>
              <a:buNone/>
            </a:pPr>
            <a:endParaRPr lang="uk-UA" sz="2000" dirty="0" smtClean="0"/>
          </a:p>
          <a:p>
            <a:pPr marL="0" indent="0">
              <a:spcBef>
                <a:spcPts val="0"/>
              </a:spcBef>
              <a:buNone/>
            </a:pPr>
            <a:r>
              <a:rPr lang="uk-UA" sz="2000" dirty="0" smtClean="0"/>
              <a:t>До </a:t>
            </a:r>
            <a:r>
              <a:rPr lang="uk-UA" sz="2000" dirty="0"/>
              <a:t>показників конкурентоспроможності продукції відносяться:</a:t>
            </a:r>
          </a:p>
          <a:p>
            <a:pPr marL="0" indent="0">
              <a:spcBef>
                <a:spcPts val="0"/>
              </a:spcBef>
              <a:buNone/>
            </a:pPr>
            <a:r>
              <a:rPr lang="uk-UA" sz="2000" i="1" dirty="0"/>
              <a:t>1) показники споживчих якостей товару (технічні параметри) — </a:t>
            </a:r>
            <a:r>
              <a:rPr lang="uk-UA" sz="2000" dirty="0"/>
              <a:t>призначення, технологічності, надійності, ергономічні, естетичні, безпеки, екологічності, патентно-правові;</a:t>
            </a:r>
          </a:p>
          <a:p>
            <a:pPr marL="0" indent="0">
              <a:spcBef>
                <a:spcPts val="0"/>
              </a:spcBef>
              <a:buNone/>
            </a:pPr>
            <a:r>
              <a:rPr lang="uk-UA" sz="2000" i="1" dirty="0"/>
              <a:t>2) економічні показники (ціна споживання)</a:t>
            </a:r>
            <a:r>
              <a:rPr lang="uk-UA" sz="2000" dirty="0"/>
              <a:t> </a:t>
            </a:r>
            <a:r>
              <a:rPr lang="uk-UA" sz="2000" i="1" dirty="0"/>
              <a:t>—</a:t>
            </a:r>
            <a:r>
              <a:rPr lang="uk-UA" sz="2000" dirty="0"/>
              <a:t> ціна товару та сума витрат на його експлуатацію за термін служби;</a:t>
            </a:r>
          </a:p>
          <a:p>
            <a:pPr marL="0" indent="0">
              <a:spcBef>
                <a:spcPts val="0"/>
              </a:spcBef>
              <a:buNone/>
            </a:pPr>
            <a:r>
              <a:rPr lang="uk-UA" sz="2000" i="1" dirty="0"/>
              <a:t>3)</a:t>
            </a:r>
            <a:r>
              <a:rPr lang="uk-UA" sz="2000" dirty="0"/>
              <a:t> </a:t>
            </a:r>
            <a:r>
              <a:rPr lang="uk-UA" sz="2000" i="1" dirty="0"/>
              <a:t>показники сервісу </a:t>
            </a:r>
            <a:r>
              <a:rPr lang="uk-UA" sz="2000" dirty="0"/>
              <a:t>(доставка, монтаж, обслуговування, навчання персоналу);</a:t>
            </a:r>
          </a:p>
          <a:p>
            <a:pPr marL="0" indent="0">
              <a:spcBef>
                <a:spcPts val="0"/>
              </a:spcBef>
              <a:buNone/>
            </a:pPr>
            <a:r>
              <a:rPr lang="uk-UA" sz="2000" i="1" dirty="0"/>
              <a:t>4)</a:t>
            </a:r>
            <a:r>
              <a:rPr lang="uk-UA" sz="2000" dirty="0"/>
              <a:t> </a:t>
            </a:r>
            <a:r>
              <a:rPr lang="uk-UA" sz="2000" i="1" dirty="0"/>
              <a:t>показники іміджу товарної марки та товаровиробника.</a:t>
            </a:r>
            <a:endParaRPr lang="uk-UA" sz="2000" dirty="0"/>
          </a:p>
          <a:p>
            <a:pPr marL="0" indent="0">
              <a:spcBef>
                <a:spcPts val="0"/>
              </a:spcBef>
              <a:buNone/>
            </a:pPr>
            <a:endParaRPr lang="uk-UA" sz="2000" i="1" dirty="0" smtClean="0"/>
          </a:p>
          <a:p>
            <a:pPr marL="0" indent="0">
              <a:spcBef>
                <a:spcPts val="0"/>
              </a:spcBef>
              <a:buNone/>
            </a:pPr>
            <a:r>
              <a:rPr lang="uk-UA" sz="2000" i="1" dirty="0" smtClean="0"/>
              <a:t>Конкурентний </a:t>
            </a:r>
            <a:r>
              <a:rPr lang="uk-UA" sz="2000" i="1" dirty="0"/>
              <a:t>потенціал підприємства</a:t>
            </a:r>
            <a:r>
              <a:rPr lang="uk-UA" sz="2000" dirty="0"/>
              <a:t> </a:t>
            </a:r>
            <a:r>
              <a:rPr lang="uk-UA" sz="2000" i="1" dirty="0"/>
              <a:t>—</a:t>
            </a:r>
            <a:r>
              <a:rPr lang="uk-UA" sz="2000" dirty="0"/>
              <a:t> це потенційна можливість та спроможність організації розробляти, виробляти, виводити на ринок та успішно реалізовувати продукцію, що за споживчими характеристиками є кращою ніж у конкурентів та більш привабливою для споживачів.</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2103783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4749"/>
            <a:ext cx="12192000" cy="5678569"/>
          </a:xfrm>
        </p:spPr>
        <p:txBody>
          <a:bodyPr/>
          <a:lstStyle/>
          <a:p>
            <a:pPr marL="0" indent="0">
              <a:buNone/>
            </a:pPr>
            <a:r>
              <a:rPr lang="uk-UA" sz="2000" dirty="0"/>
              <a:t>2. Ціна в системі ринкових характеристик товару</a:t>
            </a:r>
          </a:p>
          <a:p>
            <a:pPr marL="0" indent="0">
              <a:spcBef>
                <a:spcPts val="0"/>
              </a:spcBef>
              <a:buNone/>
            </a:pPr>
            <a:r>
              <a:rPr lang="uk-UA" sz="2000" dirty="0"/>
              <a:t>Кожен товар має дві характеристики: споживчу вартість та вартість</a:t>
            </a:r>
            <a:r>
              <a:rPr lang="uk-UA" sz="2000" dirty="0" smtClean="0"/>
              <a:t>.</a:t>
            </a:r>
          </a:p>
          <a:p>
            <a:pPr marL="0" indent="0">
              <a:buNone/>
            </a:pPr>
            <a:r>
              <a:rPr lang="uk-UA" sz="2000" i="1" dirty="0"/>
              <a:t>Споживча цінність товару</a:t>
            </a:r>
            <a:r>
              <a:rPr lang="uk-UA" sz="2000" dirty="0"/>
              <a:t> розглядається з двох позицій:</a:t>
            </a:r>
          </a:p>
          <a:p>
            <a:pPr marL="0" indent="0">
              <a:buNone/>
            </a:pPr>
            <a:r>
              <a:rPr lang="uk-UA" sz="2000" dirty="0"/>
              <a:t>— це сукупність вигід, які отримує споживач, коли купує та споживає товар;</a:t>
            </a:r>
          </a:p>
          <a:p>
            <a:pPr marL="0" indent="0">
              <a:buNone/>
            </a:pPr>
            <a:r>
              <a:rPr lang="uk-UA" sz="2000" dirty="0"/>
              <a:t>— це максимальна ціна, яку покупець розцінює як вигідну для оплати за товар.</a:t>
            </a:r>
          </a:p>
          <a:p>
            <a:pPr marL="0" indent="0">
              <a:buNone/>
            </a:pPr>
            <a:r>
              <a:rPr lang="uk-UA" sz="2000" dirty="0"/>
              <a:t>Різниця між споживчою цінністю товару та ціною, за яку він був реально придбаний, є </a:t>
            </a:r>
            <a:r>
              <a:rPr lang="uk-UA" sz="2000" i="1" dirty="0"/>
              <a:t>запасом конкурентоспроможності товару</a:t>
            </a:r>
            <a:r>
              <a:rPr lang="uk-UA" sz="2000" dirty="0"/>
              <a:t>. Для споживача це є отриманою даром часткою споживчої цінності, а для продавця — кількісною мірою конкурентоспроможності його товару</a:t>
            </a:r>
            <a:r>
              <a:rPr lang="uk-UA" sz="2000" dirty="0" smtClean="0"/>
              <a:t>.</a:t>
            </a:r>
          </a:p>
          <a:p>
            <a:pPr marL="0" indent="0">
              <a:buNone/>
            </a:pPr>
            <a:r>
              <a:rPr lang="uk-UA" sz="2000" i="1" dirty="0" smtClean="0"/>
              <a:t>Сукупна </a:t>
            </a:r>
            <a:r>
              <a:rPr lang="uk-UA" sz="2000" i="1" dirty="0"/>
              <a:t>споживча цінність</a:t>
            </a:r>
            <a:r>
              <a:rPr lang="uk-UA" sz="2000" dirty="0"/>
              <a:t> — це комплекс цінності товару, послуг, сервісу, образу товару. Вона охоплює функціональну, економічну та емоційну складові. Функціональна цінність товару — це вигоди, які отримує споживач від показників якості, які характеризують його технічну досконалість. Економічна цінність — це вигода, яку отримує споживач при можливості мінімізації ціни споживання — суми ціни придбання товару та витрат на його експлуатацію. Емоційна цінність — це вигода, яка характеризує викликані емоції у споживача, при купівлі та споживанні товару</a:t>
            </a:r>
            <a:r>
              <a:rPr lang="uk-UA" sz="2000" dirty="0" smtClean="0"/>
              <a:t>.</a:t>
            </a:r>
          </a:p>
          <a:p>
            <a:pPr marL="0" indent="0">
              <a:buNone/>
            </a:pPr>
            <a:r>
              <a:rPr lang="uk-UA" sz="2000" i="1" dirty="0"/>
              <a:t>Сукупні витрати споживача</a:t>
            </a:r>
            <a:r>
              <a:rPr lang="uk-UA" sz="2000" dirty="0"/>
              <a:t> — це сума грошових витрат, витрат часу, енергетичних та психологічних витрат на придбання товару.</a:t>
            </a:r>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9586460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09182" y="0"/>
            <a:ext cx="12082818" cy="5786650"/>
          </a:xfrm>
        </p:spPr>
        <p:txBody>
          <a:bodyPr/>
          <a:lstStyle/>
          <a:p>
            <a:pPr marL="0" indent="0">
              <a:lnSpc>
                <a:spcPct val="100000"/>
              </a:lnSpc>
              <a:spcBef>
                <a:spcPts val="0"/>
              </a:spcBef>
              <a:buNone/>
            </a:pPr>
            <a:r>
              <a:rPr lang="uk-UA" sz="2000" i="1" dirty="0"/>
              <a:t>Надана споживча цінність</a:t>
            </a:r>
            <a:r>
              <a:rPr lang="uk-UA" sz="2000" dirty="0"/>
              <a:t> — це «вигода споживача», різниця між сукупною споживчою цінністю та сукупними витратами на придбання товару </a:t>
            </a: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lgn="ctr">
              <a:spcBef>
                <a:spcPts val="0"/>
              </a:spcBef>
              <a:buNone/>
            </a:pPr>
            <a:r>
              <a:rPr lang="uk-UA" sz="2000" dirty="0"/>
              <a:t>Рис. 4.1. Формування наданої споживчої цінності</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2" name="Рисунок 1"/>
          <p:cNvPicPr>
            <a:picLocks noChangeAspect="1"/>
          </p:cNvPicPr>
          <p:nvPr/>
        </p:nvPicPr>
        <p:blipFill>
          <a:blip r:embed="rId2"/>
          <a:stretch>
            <a:fillRect/>
          </a:stretch>
        </p:blipFill>
        <p:spPr>
          <a:xfrm>
            <a:off x="645750" y="712127"/>
            <a:ext cx="11009682" cy="3768236"/>
          </a:xfrm>
          <a:prstGeom prst="rect">
            <a:avLst/>
          </a:prstGeom>
        </p:spPr>
      </p:pic>
    </p:spTree>
    <p:extLst>
      <p:ext uri="{BB962C8B-B14F-4D97-AF65-F5344CB8AC3E}">
        <p14:creationId xmlns:p14="http://schemas.microsoft.com/office/powerpoint/2010/main" val="10477425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91728" y="117987"/>
            <a:ext cx="11695472" cy="5368413"/>
          </a:xfrm>
        </p:spPr>
        <p:txBody>
          <a:bodyPr/>
          <a:lstStyle/>
          <a:p>
            <a:pPr marL="0" indent="0">
              <a:buNone/>
            </a:pPr>
            <a:r>
              <a:rPr lang="uk-UA" sz="2000" dirty="0" smtClean="0"/>
              <a:t>3</a:t>
            </a:r>
            <a:r>
              <a:rPr lang="uk-UA" sz="2000" dirty="0"/>
              <a:t>. Вплив сервісу на конкурентоспроможність продукції підприємства</a:t>
            </a:r>
          </a:p>
          <a:p>
            <a:pPr marL="0" indent="0">
              <a:buNone/>
            </a:pPr>
            <a:r>
              <a:rPr lang="uk-UA" sz="2000" dirty="0"/>
              <a:t>Сервіс є важливою частиною маркетингової товарної політики, елементом конкурентоспроможності товару. Система обслуговування надає допомогу споживачам у процесі покупки та експлуатації товару, підтримує працездатність товару протягом терміну його служби, підвищує довіру споживачів до товаровиробника та до якості товару.</a:t>
            </a:r>
          </a:p>
          <a:p>
            <a:pPr marL="0" indent="0">
              <a:buNone/>
            </a:pPr>
            <a:r>
              <a:rPr lang="uk-UA" sz="2000" dirty="0"/>
              <a:t>Сервіс розділяють на три різновиди в залежності від періоду здійснення:</a:t>
            </a:r>
          </a:p>
          <a:p>
            <a:pPr marL="0" indent="0">
              <a:buNone/>
            </a:pPr>
            <a:r>
              <a:rPr lang="uk-UA" sz="2000" dirty="0"/>
              <a:t>1) передпродажний — підготовка товару для надання споживачу;</a:t>
            </a:r>
          </a:p>
          <a:p>
            <a:pPr marL="0" indent="0">
              <a:buNone/>
            </a:pPr>
            <a:r>
              <a:rPr lang="uk-UA" sz="2000" dirty="0"/>
              <a:t>2) гарантійний — послуги, пов’язані з прийнятою на гарантійний термін відповідальністю;</a:t>
            </a:r>
          </a:p>
          <a:p>
            <a:pPr marL="0" indent="0">
              <a:buNone/>
            </a:pPr>
            <a:r>
              <a:rPr lang="uk-UA" sz="2000" dirty="0"/>
              <a:t>3) післягарантійний — виконання тих самих послуг, що і в гарантійний період, але за плату.</a:t>
            </a:r>
          </a:p>
          <a:p>
            <a:pPr marL="0" indent="0">
              <a:buNone/>
            </a:pPr>
            <a:endParaRPr lang="uk-UA" sz="2000" dirty="0"/>
          </a:p>
          <a:p>
            <a:pPr marL="0" indent="0">
              <a:buNone/>
            </a:pPr>
            <a:r>
              <a:rPr lang="uk-UA" sz="2000" dirty="0" smtClean="0"/>
              <a:t> </a:t>
            </a:r>
            <a:endParaRPr lang="uk-UA" sz="2000" dirty="0"/>
          </a:p>
          <a:p>
            <a:pPr marL="0" indent="0">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2718133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7986" y="132735"/>
            <a:ext cx="11857704" cy="5530645"/>
          </a:xfrm>
        </p:spPr>
        <p:txBody>
          <a:bodyPr/>
          <a:lstStyle/>
          <a:p>
            <a:pPr marL="0" indent="0">
              <a:buNone/>
            </a:pPr>
            <a:r>
              <a:rPr lang="uk-UA" sz="2000" dirty="0" smtClean="0"/>
              <a:t>4</a:t>
            </a:r>
            <a:r>
              <a:rPr lang="uk-UA" sz="2000" dirty="0"/>
              <a:t>. Методи оцінювання конкурентоспроможності товару</a:t>
            </a:r>
          </a:p>
          <a:p>
            <a:pPr marL="0" indent="0">
              <a:buNone/>
            </a:pPr>
            <a:endParaRPr lang="uk-UA" sz="2000" i="1" dirty="0" smtClean="0"/>
          </a:p>
          <a:p>
            <a:pPr marL="0" indent="0">
              <a:buNone/>
            </a:pPr>
            <a:r>
              <a:rPr lang="uk-UA" sz="2000" dirty="0"/>
              <a:t>Оцінка конкурентоспроможності товару здійснюється на основі одиничних, комплексних (групових) та інтегрального показників конкурентоспроможності продукції.</a:t>
            </a:r>
          </a:p>
          <a:p>
            <a:pPr marL="0" indent="0">
              <a:buNone/>
            </a:pPr>
            <a:r>
              <a:rPr lang="uk-UA" sz="2000" i="1" dirty="0"/>
              <a:t>Одиничний показник конкурентоспроможності продукції</a:t>
            </a:r>
            <a:r>
              <a:rPr lang="uk-UA" sz="2000" dirty="0"/>
              <a:t> — це відношення окремого параметру товару до аналогічного параметру базового продукту (як правило, аналогічний продукт головного конкурента на даному ринку).</a:t>
            </a:r>
          </a:p>
          <a:p>
            <a:pPr marL="0" indent="0">
              <a:buNone/>
            </a:pPr>
            <a:r>
              <a:rPr lang="uk-UA" sz="2000" i="1" dirty="0"/>
              <a:t>Комплексний (груповий) показник конкурентоспроможності продукції </a:t>
            </a:r>
            <a:r>
              <a:rPr lang="uk-UA" sz="2000" dirty="0"/>
              <a:t>— об’єднання одиничних показників (груповий показник якості, груповий економічний показник — показник ціни споживання).</a:t>
            </a:r>
          </a:p>
          <a:p>
            <a:pPr marL="0" indent="0">
              <a:buNone/>
            </a:pPr>
            <a:r>
              <a:rPr lang="uk-UA" sz="2000" i="1" dirty="0"/>
              <a:t>Інтегральний</a:t>
            </a:r>
            <a:r>
              <a:rPr lang="uk-UA" sz="2000" dirty="0"/>
              <a:t> </a:t>
            </a:r>
            <a:r>
              <a:rPr lang="uk-UA" sz="2000" i="1" dirty="0"/>
              <a:t>показник конкурентоспроможності продукції </a:t>
            </a:r>
            <a:r>
              <a:rPr lang="uk-UA" sz="2000" dirty="0"/>
              <a:t>— рівень конкурентоспроможності товару, що враховує сукупність комплексних показників.</a:t>
            </a:r>
          </a:p>
          <a:p>
            <a:pPr marL="0" indent="0">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7714138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7986" y="132735"/>
            <a:ext cx="11857704" cy="5530645"/>
          </a:xfrm>
        </p:spPr>
        <p:txBody>
          <a:bodyPr/>
          <a:lstStyle/>
          <a:p>
            <a:pPr marL="0" indent="0">
              <a:spcBef>
                <a:spcPts val="0"/>
              </a:spcBef>
              <a:buNone/>
            </a:pPr>
            <a:r>
              <a:rPr lang="uk-UA" sz="2000" dirty="0" smtClean="0"/>
              <a:t>Оцінка </a:t>
            </a:r>
            <a:r>
              <a:rPr lang="uk-UA" sz="2000" dirty="0"/>
              <a:t>конкурентоспроможності товару проводиться за наступними етапами:</a:t>
            </a:r>
          </a:p>
          <a:p>
            <a:pPr marL="0" indent="0">
              <a:spcBef>
                <a:spcPts val="0"/>
              </a:spcBef>
              <a:buNone/>
            </a:pPr>
            <a:r>
              <a:rPr lang="uk-UA" sz="2000" dirty="0"/>
              <a:t>1) визначення мети оцінки конкурентоспроможності продукції;</a:t>
            </a:r>
          </a:p>
          <a:p>
            <a:pPr marL="0" indent="0">
              <a:spcBef>
                <a:spcPts val="0"/>
              </a:spcBef>
              <a:buNone/>
            </a:pPr>
            <a:r>
              <a:rPr lang="uk-UA" sz="2000" dirty="0"/>
              <a:t>2) аналіз ринку, запитів споживачів, аналіз аналогічної продукції конкурентів;</a:t>
            </a:r>
          </a:p>
          <a:p>
            <a:pPr marL="0" indent="0">
              <a:spcBef>
                <a:spcPts val="0"/>
              </a:spcBef>
              <a:buNone/>
            </a:pPr>
            <a:r>
              <a:rPr lang="uk-UA" sz="2000" dirty="0"/>
              <a:t>3) вибір базового товару для порівняння (товар-еталон, або, найчастіше, аналогічний найбільш конкурентоспроможний товар на ринку);</a:t>
            </a:r>
          </a:p>
          <a:p>
            <a:pPr marL="0" indent="0">
              <a:spcBef>
                <a:spcPts val="0"/>
              </a:spcBef>
              <a:buNone/>
            </a:pPr>
            <a:r>
              <a:rPr lang="uk-UA" sz="2000" dirty="0"/>
              <a:t>4) вибір методу оцінки конкурентоспроможності товару;</a:t>
            </a:r>
          </a:p>
          <a:p>
            <a:pPr marL="0" indent="0">
              <a:spcBef>
                <a:spcPts val="0"/>
              </a:spcBef>
              <a:buNone/>
            </a:pPr>
            <a:r>
              <a:rPr lang="uk-UA" sz="2000" dirty="0"/>
              <a:t>5) складання переліку параметрів, що підлягають оцінюванню та визначення їх вагомості (для деяких методів оцінки конкурентоспроможності);</a:t>
            </a:r>
          </a:p>
          <a:p>
            <a:pPr marL="0" indent="0">
              <a:spcBef>
                <a:spcPts val="0"/>
              </a:spcBef>
              <a:buNone/>
            </a:pPr>
            <a:r>
              <a:rPr lang="uk-UA" sz="2000" dirty="0"/>
              <a:t>6) оцінка конкурентоспроможності за обраним методом;</a:t>
            </a:r>
          </a:p>
          <a:p>
            <a:pPr marL="0" indent="0">
              <a:spcBef>
                <a:spcPts val="0"/>
              </a:spcBef>
              <a:buNone/>
            </a:pPr>
            <a:r>
              <a:rPr lang="uk-UA" sz="2000" dirty="0"/>
              <a:t>7) висновки щодо рівня конкурентоспроможності товару; </a:t>
            </a:r>
          </a:p>
          <a:p>
            <a:pPr marL="0" indent="0">
              <a:spcBef>
                <a:spcPts val="0"/>
              </a:spcBef>
              <a:buNone/>
            </a:pPr>
            <a:r>
              <a:rPr lang="uk-UA" sz="2000" dirty="0"/>
              <a:t>8) розробка заходів щодо підвищення конкурентоспроможності товару і оцінка витрат на їх реалізацію або / і прийняття рішення щодо виводу товару на новий ринок</a:t>
            </a:r>
            <a:r>
              <a:rPr lang="uk-UA" sz="2000" dirty="0" smtClean="0"/>
              <a:t>.</a:t>
            </a:r>
          </a:p>
          <a:p>
            <a:pPr>
              <a:spcBef>
                <a:spcPts val="0"/>
              </a:spcBef>
            </a:pPr>
            <a:endParaRPr lang="uk-UA" sz="2000" dirty="0" smtClean="0"/>
          </a:p>
          <a:p>
            <a:pPr marL="0" indent="0">
              <a:spcBef>
                <a:spcPts val="0"/>
              </a:spcBef>
              <a:buNone/>
            </a:pPr>
            <a:r>
              <a:rPr lang="uk-UA" sz="2000" dirty="0" smtClean="0"/>
              <a:t>Метою </a:t>
            </a:r>
            <a:r>
              <a:rPr lang="uk-UA" sz="2000" dirty="0"/>
              <a:t>оцінки конкурентоспроможності продукції може бути:</a:t>
            </a:r>
          </a:p>
          <a:p>
            <a:pPr marL="0" indent="0">
              <a:spcBef>
                <a:spcPts val="0"/>
              </a:spcBef>
              <a:buNone/>
            </a:pPr>
            <a:r>
              <a:rPr lang="uk-UA" sz="2000" dirty="0"/>
              <a:t>— оцінка перспектив виводу товару на новий ринок;</a:t>
            </a:r>
          </a:p>
          <a:p>
            <a:pPr marL="0" indent="0">
              <a:spcBef>
                <a:spcPts val="0"/>
              </a:spcBef>
              <a:buNone/>
            </a:pPr>
            <a:r>
              <a:rPr lang="uk-UA" sz="2000" dirty="0"/>
              <a:t>— планування підвищення якості, модернізації товарів;</a:t>
            </a:r>
          </a:p>
          <a:p>
            <a:pPr marL="0" indent="0">
              <a:spcBef>
                <a:spcPts val="0"/>
              </a:spcBef>
              <a:buNone/>
            </a:pPr>
            <a:r>
              <a:rPr lang="uk-UA" sz="2000" dirty="0"/>
              <a:t>— встановлення та корегування ціни на товари;</a:t>
            </a:r>
          </a:p>
          <a:p>
            <a:pPr marL="0" indent="0">
              <a:spcBef>
                <a:spcPts val="0"/>
              </a:spcBef>
              <a:buNone/>
            </a:pPr>
            <a:r>
              <a:rPr lang="uk-UA" sz="2000" dirty="0"/>
              <a:t>— планування сервісної підтримки;</a:t>
            </a:r>
          </a:p>
          <a:p>
            <a:pPr marL="0" indent="0">
              <a:spcBef>
                <a:spcPts val="0"/>
              </a:spcBef>
              <a:buNone/>
            </a:pPr>
            <a:r>
              <a:rPr lang="uk-UA" sz="2000" dirty="0"/>
              <a:t>— оптимізація асортименту.</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i="1"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25916066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22069</TotalTime>
  <Words>1478</Words>
  <Application>Microsoft Office PowerPoint</Application>
  <PresentationFormat>Широкий екран</PresentationFormat>
  <Paragraphs>425</Paragraphs>
  <Slides>18</Slides>
  <Notes>10</Notes>
  <HiddenSlides>0</HiddenSlides>
  <MMClips>0</MMClips>
  <ScaleCrop>false</ScaleCrop>
  <HeadingPairs>
    <vt:vector size="8" baseType="variant">
      <vt:variant>
        <vt:lpstr>Використані шрифти</vt:lpstr>
      </vt:variant>
      <vt:variant>
        <vt:i4>5</vt:i4>
      </vt:variant>
      <vt:variant>
        <vt:lpstr>Тема</vt:lpstr>
      </vt:variant>
      <vt:variant>
        <vt:i4>1</vt:i4>
      </vt:variant>
      <vt:variant>
        <vt:lpstr>Вбудовані сервери OLE</vt:lpstr>
      </vt:variant>
      <vt:variant>
        <vt:i4>1</vt:i4>
      </vt:variant>
      <vt:variant>
        <vt:lpstr>Заголовки слайдів</vt:lpstr>
      </vt:variant>
      <vt:variant>
        <vt:i4>18</vt:i4>
      </vt:variant>
    </vt:vector>
  </HeadingPairs>
  <TitlesOfParts>
    <vt:vector size="25" baseType="lpstr">
      <vt:lpstr>Arial</vt:lpstr>
      <vt:lpstr>Calibri</vt:lpstr>
      <vt:lpstr>Montserrat</vt:lpstr>
      <vt:lpstr>Montserrat ExtraBold</vt:lpstr>
      <vt:lpstr>Times New Roman</vt:lpstr>
      <vt:lpstr>Тема Office</vt:lpstr>
      <vt:lpstr>Microsoft Equation 3.0</vt:lpstr>
      <vt:lpstr> ЛЕКЦІЯ 4. Конкурентоспроможність товару та її показники  </vt:lpstr>
      <vt:lpstr>ПЛАН</vt:lpstr>
      <vt:lpstr>1. Поняття конкурентоспроможності товару та її складові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admin</cp:lastModifiedBy>
  <cp:revision>113</cp:revision>
  <dcterms:created xsi:type="dcterms:W3CDTF">2023-01-12T09:20:21Z</dcterms:created>
  <dcterms:modified xsi:type="dcterms:W3CDTF">2025-03-12T17:00:20Z</dcterms:modified>
</cp:coreProperties>
</file>