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4" r:id="rId4"/>
    <p:sldId id="274" r:id="rId5"/>
    <p:sldId id="276" r:id="rId6"/>
    <p:sldId id="277" r:id="rId7"/>
    <p:sldId id="278" r:id="rId8"/>
    <p:sldId id="279" r:id="rId9"/>
    <p:sldId id="280" r:id="rId10"/>
    <p:sldId id="286" r:id="rId11"/>
    <p:sldId id="283" r:id="rId12"/>
    <p:sldId id="288" r:id="rId13"/>
    <p:sldId id="281" r:id="rId14"/>
  </p:sldIdLst>
  <p:sldSz cx="18288000" cy="10287000"/>
  <p:notesSz cx="6858000" cy="9144000"/>
  <p:embeddedFontLst>
    <p:embeddedFont>
      <p:font typeface="Vollkorn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0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8</a:t>
            </a:r>
            <a:r>
              <a:rPr lang="ru-RU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ПОЛІТИКА ІНФОРМАЦІЙНОЇ БЕЗПЕКИ ДЛЯ УСТАНОВ, </a:t>
            </a:r>
          </a:p>
          <a:p>
            <a:pPr algn="ctr"/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ЩО ЗДІЙСНЮЮТЬ НАУКОВУ ДІЯЛЬНІСТЬ</a:t>
            </a:r>
          </a:p>
          <a:p>
            <a:pPr algn="ctr"/>
            <a:endParaRPr lang="uk-UA" sz="2600" b="1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endParaRPr lang="uk-UA" sz="2600" b="1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endParaRPr lang="uk-UA" sz="2600" b="1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algn="ctr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pPr algn="ctr"/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Сфера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застосування політики інформаційної безпеки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Документальне забезпечення політики інформаційної безпеки.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Політика </a:t>
            </a:r>
            <a:r>
              <a:rPr lang="de-AT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Due Diligence </a:t>
            </a:r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de-AT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4</a:t>
            </a:r>
            <a:r>
              <a:rPr lang="de-AT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Політика інформаційної безпеки в наукових установах та закладах вищої освіти </a:t>
            </a:r>
            <a:endParaRPr lang="uk-UA" sz="2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066800" y="342900"/>
            <a:ext cx="15934623" cy="5305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57188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Приклад застосування </a:t>
            </a:r>
            <a:r>
              <a:rPr lang="de-AT" sz="2600" b="1" dirty="0">
                <a:latin typeface="Vollkorn" panose="020B0604020202020204" charset="0"/>
                <a:ea typeface="Vollkorn" panose="020B0604020202020204" charset="0"/>
              </a:rPr>
              <a:t>Due Diligence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 наукових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установах</a:t>
            </a:r>
          </a:p>
          <a:p>
            <a:pPr algn="just"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Співпраця з міжнародними партнерами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Перед підписанням угод з міжнародними установами або дослідниками, слід перевірити їхню політику безпеки, щоб гарантувати відповідність стандартам національної та міжнародної безпеки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Вибір наукових баз даних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Перед тим, як організація почне використовувати бази даних для своїх досліджень або публікацій, необхідно перевірити, чи забезпечують ці бази належний рівень безпеки для зберігання та обробки наукової 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11683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176688" y="461784"/>
            <a:ext cx="15934623" cy="335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Огляд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політики безпеки в наукових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установах</a:t>
            </a:r>
          </a:p>
          <a:p>
            <a:pPr>
              <a:lnSpc>
                <a:spcPct val="15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Наукові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установи та університети обробляють великі обсяги наукової, технічної та адміністративної інформації, тому політика інформаційної безпеки повинна охоплювати всі аспекти цієї діяльності.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включає забезпечення безпеки як наукових досліджень, так і навчальних матеріалів, а також захист персональних даних студентів і співробітників.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9961" y="3816549"/>
            <a:ext cx="15934623" cy="460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Вимоги до інформаційної безпеки в наукових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установах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Захист наукових досліджень і результатів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Наукові дослідження часто є основою для майбутніх публікацій, патентів і наукових робіт. Їх захист від несанкціонованого доступу і фальсифікацій має першочергове значення.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Управління доступом до інформації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Для забезпечення безпеки важливо, щоб доступ до чутливої інформації мали тільки ті співробітники, які необхідні для виконання своїх завдань.</a:t>
            </a:r>
          </a:p>
        </p:txBody>
      </p:sp>
    </p:spTree>
    <p:extLst>
      <p:ext uri="{BB962C8B-B14F-4D97-AF65-F5344CB8AC3E}">
        <p14:creationId xmlns:p14="http://schemas.microsoft.com/office/powerpoint/2010/main" val="9091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3"/>
          <p:cNvSpPr txBox="1"/>
          <p:nvPr/>
        </p:nvSpPr>
        <p:spPr>
          <a:xfrm>
            <a:off x="1066800" y="342900"/>
            <a:ext cx="15934623" cy="5212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457200" algn="just" eaLnBrk="0" fontAlgn="base" hangingPunct="0">
              <a:lnSpc>
                <a:spcPct val="150000"/>
              </a:lnSpc>
              <a:spcAft>
                <a:spcPts val="120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Співпраця з державними органами та міжнародними організаціями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Впровадження стандартів безпеки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Наукові установи часто співпрацюють з державними органами або міжнародними організаціями, тому необхідно узгоджувати політику інформаційної безпеки з вимогами цих організацій.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Навчання та підвищення кваліфікації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Для забезпечення надійності політики безпеки потрібно регулярно проводити тренінги для співробітників з актуальних питань безпеки, управління доступом і захисту 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37180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723900"/>
            <a:ext cx="15697200" cy="7552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Визначення і значення політики інформаційної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безпеки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Інформаційна безпека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визначається як захист усіх видів інформації, що обробляються в організації.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включає як цифрову, так і фізичну інформацію, що зберігається в паперовому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вигляді.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Наукова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діяльність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 своєю природою вимагає високого рівня конфіденційності, оскільки більшість наукових установ працюють із інтелектуальною власністю (дослідницькі результати, патенти, нові технології), яка має високий комерційний і науковий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потенціал.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Політика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інформаційної безпеки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для таких установ повинна враховувати:</a:t>
            </a:r>
          </a:p>
          <a:p>
            <a:pPr marL="1069975" lvl="1" algn="just">
              <a:lnSpc>
                <a:spcPct val="15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Забезпечення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доступу лише до необхідної інформації.</a:t>
            </a:r>
          </a:p>
          <a:p>
            <a:pPr marL="1069975" lvl="1" algn="just">
              <a:lnSpc>
                <a:spcPct val="15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Захист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від несанкціонованого доступу і витоку.</a:t>
            </a:r>
          </a:p>
          <a:p>
            <a:pPr marL="1069975" lvl="1" algn="just">
              <a:lnSpc>
                <a:spcPct val="15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Забезпечення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цілісності даних та результатів досліджень.</a:t>
            </a:r>
          </a:p>
          <a:p>
            <a:pPr marL="457200"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uk-UA" sz="2600" i="1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190500"/>
            <a:ext cx="14897100" cy="8063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сфери застосування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політики інформаційної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безпеки</a:t>
            </a:r>
          </a:p>
          <a:p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Захист наукових даних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Наукові установи часто мають справу з великими обсягами чутливої інформації, зокрема результатами досліджень, експериментальними даними, теоретичними напрацюваннями, що можуть стати основою для патентів або публікацій. Важливо не тільки захистити ці дані від витоку, але й забезпечити їхнє збереження в цілісності та доступності для авторизованих осіб.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Контроль доступу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Забезпечення науковим співробітникам доступу лише до тих даних, які необхідні для їхньої роботи. Наприклад, доступ до баз даних або внутрішніх дослідницьких платформ має бути обмежений в залежності від ролі в організації. Це допомагає мінімізувати ризик зловживань або несанкціонованого доступу.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Захист від витоків інформації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Витік інформації може статися через фізичні носії (наприклад, несанкціоноване копіювання документів на флеш-накопичувачі) або через електронні канали (хакерські атаки,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фішинг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). У наукових установах особливу увагу слід звертати на захист наукових публікацій і технологій, які можуть стати об'єктами комерціалізації чи плагіату.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Інтеграція з іншими організаціями та міжнародними партнерами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Встановлення з партнерськими організаціями стандартів безпеки для обміну інформацією є необхідним для мінімізації ризиків при спільних наукових проектах або використанні спільних баз даних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4000" y="1028700"/>
            <a:ext cx="15392400" cy="6309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Виклики в застосуванні політики інформаційної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безпеки</a:t>
            </a:r>
          </a:p>
          <a:p>
            <a:pPr algn="just"/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Залучення зовнішніх партнерів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У наукових установах часто співпрацюють з іншими організаціями або залучають зовнішніх підрядників для проведення досліджень або розробок. Це може викликати проблеми з контролем над інформацією, оскільки не завжди є можливість контролювати безпеку на стороні партнера. Наприклад, обмін результатами досліджень з іншими країнами або участь у міжнародних проектах потребує врахування правових норм, таких як захист персональних даних або вимоги щодо конфіденційності.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Технічні труднощі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У багатьох наукових установах використовуються застарілі або нестандартні програмні рішення, які не завжди відповідають вимогам сучасних стандартів безпеки. Це може стати причиною зломів, витоків даних або втрати інформації.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Культурні та організаційні бар'єри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Не всі співробітники можуть дотримуватися встановлених процедур і політик безпеки, особливо якщо це потребує змін у звичній роботі. Потрібно розробити стратегію по залученню співробітників до процесу впровадження політики, яка б підвищила їх обізнаність і відповідальність за збереження безпеки даних.</a:t>
            </a: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333500"/>
            <a:ext cx="15849599" cy="4751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Роль документації в політиці інформаційної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безпеки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Документація є основою для формалізації політики інформаційної безпеки. Вона визначає:</a:t>
            </a:r>
          </a:p>
          <a:p>
            <a:pPr marL="1160463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Принципи і стратегії безпеки.</a:t>
            </a:r>
          </a:p>
          <a:p>
            <a:pPr marL="1160463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Процедури щодо забезпечення безпеки даних.</a:t>
            </a:r>
          </a:p>
          <a:p>
            <a:pPr marL="1160463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Правила і вимоги щодо взаємодії з зовнішніми організаціями.</a:t>
            </a:r>
          </a:p>
          <a:p>
            <a:pPr>
              <a:lnSpc>
                <a:spcPct val="15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Документи забезпечують прозорість процесів і дають можливість проводити моніторинг виконання політики, а також забезпечують юридичну основу для перевірки відповідності вимогам безпеки.</a:t>
            </a: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24000" y="647700"/>
            <a:ext cx="14791623" cy="8202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типи документів у політиці інформаційної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безпеки</a:t>
            </a:r>
          </a:p>
          <a:p>
            <a:pPr algn="just"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Політика безпеки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Цей документ зазвичай містить загальні принципи і цілі безпеки для організації. У політиці безпеки вказано, які види інформації потребують захисту, хто несе відповідальність за забезпечення безпеки, які технології та практики будуть використовуватися.</a:t>
            </a:r>
          </a:p>
          <a:p>
            <a:pPr indent="357188"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Інструкції та регламенти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Документи, що детально описують процедури щодо захисту інформації. Наприклад:</a:t>
            </a:r>
          </a:p>
          <a:p>
            <a:pPr marL="1160463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Як створювати безпечні паролі.</a:t>
            </a:r>
          </a:p>
          <a:p>
            <a:pPr marL="1160463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Які дії слід виконувати при підозрі на витік інформації.</a:t>
            </a:r>
          </a:p>
          <a:p>
            <a:pPr marL="1160463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Як обробляти чутливі дані.</a:t>
            </a:r>
          </a:p>
          <a:p>
            <a:pPr indent="357188"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Контракти та угоди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Зовнішні партнери, підрядники і постачальники програмного забезпечення повинні підписувати угоди, які визначають, як інформація буде оброблятися, зберігатися та передаватися між сторонами.</a:t>
            </a:r>
          </a:p>
          <a:p>
            <a:pPr indent="1080000" algn="just"/>
            <a:endParaRPr lang="en-US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800100"/>
            <a:ext cx="14706600" cy="7063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Вимоги до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документації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Чіткість і доступність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Документи повинні бути написані доступною мовою та легко зрозумілими для співробітників. Це дозволяє уникнути непорозумінь і забезпечити дотримання правил безпеки всіма працівниками.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Регулярне оновлення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Оскільки технології і нормативні вимоги постійно змінюються, документи повинні регулярно оновлюватися. Це дозволяє організації адаптуватися до нових ризиків та вимог безпеки.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Відповідність законодавчим вимогам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У документації необхідно враховувати вимоги національних і міжнародних стандартів та законодавства, таких як </a:t>
            </a:r>
            <a:r>
              <a:rPr lang="de-AT" sz="2600" dirty="0" err="1">
                <a:latin typeface="Vollkorn" panose="020B0604020202020204" charset="0"/>
                <a:ea typeface="Vollkorn" panose="020B0604020202020204" charset="0"/>
              </a:rPr>
              <a:t>GDPR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закони про авторські права і захист інтелектуальної власності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33500" y="800100"/>
            <a:ext cx="15621000" cy="6109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Що таке </a:t>
            </a:r>
            <a:r>
              <a:rPr lang="de-AT" sz="2600" b="1" dirty="0">
                <a:latin typeface="Vollkorn" panose="020B0604020202020204" charset="0"/>
                <a:ea typeface="Vollkorn" panose="020B0604020202020204" charset="0"/>
              </a:rPr>
              <a:t>Due Diligence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 чому вона важлива для наукових установ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AT" sz="2600" b="1" dirty="0">
                <a:latin typeface="Vollkorn" panose="020B0604020202020204" charset="0"/>
                <a:ea typeface="Vollkorn" panose="020B0604020202020204" charset="0"/>
              </a:rPr>
              <a:t>Due Diligence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 —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комплексна перевірка ризиків перед здійсненням важливих дій, таких як укладення контрактів чи запуск нових проектів. Вона передбачає ретельну перевірку всіх аспектів співпраці, включаючи юридичні, фінансові, технічні та інформаційні питання.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Для наукових установ </a:t>
            </a:r>
            <a:r>
              <a:rPr lang="de-AT" sz="2600" dirty="0">
                <a:latin typeface="Vollkorn" panose="020B0604020202020204" charset="0"/>
                <a:ea typeface="Vollkorn" panose="020B0604020202020204" charset="0"/>
              </a:rPr>
              <a:t>Due Diligence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необхідна для перевірки надійності партнерів, забезпечення дотримання стандартів безпеки та уникнення юридичних ризиків, які можуть виникнути через недотримання політики безпеки.</a:t>
            </a:r>
          </a:p>
          <a:p>
            <a:pPr indent="1080000" algn="just">
              <a:lnSpc>
                <a:spcPct val="15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76688" y="723900"/>
            <a:ext cx="15934623" cy="5351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етапи </a:t>
            </a:r>
            <a:r>
              <a:rPr lang="de-AT" sz="2600" b="1" dirty="0">
                <a:latin typeface="Vollkorn" panose="020B0604020202020204" charset="0"/>
                <a:ea typeface="Vollkorn" panose="020B0604020202020204" charset="0"/>
              </a:rPr>
              <a:t>Due </a:t>
            </a:r>
            <a:r>
              <a:rPr lang="de-AT" sz="2600" b="1" dirty="0" smtClean="0">
                <a:latin typeface="Vollkorn" panose="020B0604020202020204" charset="0"/>
                <a:ea typeface="Vollkorn" panose="020B0604020202020204" charset="0"/>
              </a:rPr>
              <a:t>Diligence</a:t>
            </a: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algn="just">
              <a:lnSpc>
                <a:spcPct val="150000"/>
              </a:lnSpc>
            </a:pPr>
            <a:endParaRPr lang="de-AT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357188"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Оцінка ризиків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Перед початком співпраці з новими партнерами, постачальниками чи підрядниками необхідно оцінити можливі ризики для інформаційної безпеки. Це включає перевірку наявності у партнерів власних стандартів безпеки, які відповідають вимогам наукової установи.</a:t>
            </a:r>
          </a:p>
          <a:p>
            <a:pPr indent="357188"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Аналіз контрагентів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Важливо перевірити, чи дотримуються контрагенти принципів безпеки, а також їх репутацію та здатність захистити дані.</a:t>
            </a:r>
          </a:p>
          <a:p>
            <a:pPr indent="357188" algn="just">
              <a:lnSpc>
                <a:spcPct val="15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Перевірка відповідності вимогам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Це перевірка того, чи відповідають наукові партнери та інші зацікавлені сторони вимогам політики безпеки і міжнародним стандартам.</a:t>
            </a: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1185</Words>
  <Application>Microsoft Office PowerPoint</Application>
  <PresentationFormat>Произвольный</PresentationFormat>
  <Paragraphs>82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Vollkorn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User</cp:lastModifiedBy>
  <cp:revision>76</cp:revision>
  <dcterms:created xsi:type="dcterms:W3CDTF">2006-08-16T00:00:00Z</dcterms:created>
  <dcterms:modified xsi:type="dcterms:W3CDTF">2025-03-05T21:32:36Z</dcterms:modified>
  <dc:identifier>DAGCUslPLi8</dc:identifier>
</cp:coreProperties>
</file>