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256" r:id="rId2"/>
    <p:sldId id="257" r:id="rId3"/>
    <p:sldId id="290" r:id="rId4"/>
    <p:sldId id="258" r:id="rId5"/>
    <p:sldId id="291" r:id="rId6"/>
    <p:sldId id="292" r:id="rId7"/>
    <p:sldId id="259" r:id="rId8"/>
    <p:sldId id="294" r:id="rId9"/>
    <p:sldId id="293" r:id="rId10"/>
    <p:sldId id="295" r:id="rId11"/>
    <p:sldId id="296" r:id="rId12"/>
    <p:sldId id="297" r:id="rId13"/>
    <p:sldId id="286" r:id="rId14"/>
    <p:sldId id="287" r:id="rId15"/>
    <p:sldId id="288"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28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80" d="100"/>
          <a:sy n="80" d="100"/>
        </p:scale>
        <p:origin x="76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37091-30C4-4122-91E7-AA5C8113E278}" type="datetimeFigureOut">
              <a:rPr lang="uk-UA" smtClean="0"/>
              <a:t>03.04.2025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1390B-4F7F-4713-AE48-8AA78A174F01}" type="slidenum">
              <a:rPr lang="uk-UA" smtClean="0"/>
              <a:t>‹№›</a:t>
            </a:fld>
            <a:endParaRPr lang="uk-UA"/>
          </a:p>
        </p:txBody>
      </p:sp>
    </p:spTree>
    <p:extLst>
      <p:ext uri="{BB962C8B-B14F-4D97-AF65-F5344CB8AC3E}">
        <p14:creationId xmlns:p14="http://schemas.microsoft.com/office/powerpoint/2010/main" val="205793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6A1390B-4F7F-4713-AE48-8AA78A174F01}" type="slidenum">
              <a:rPr lang="uk-UA" smtClean="0"/>
              <a:t>1</a:t>
            </a:fld>
            <a:endParaRPr lang="uk-UA"/>
          </a:p>
        </p:txBody>
      </p:sp>
    </p:spTree>
    <p:extLst>
      <p:ext uri="{BB962C8B-B14F-4D97-AF65-F5344CB8AC3E}">
        <p14:creationId xmlns:p14="http://schemas.microsoft.com/office/powerpoint/2010/main" val="269355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6A1390B-4F7F-4713-AE48-8AA78A174F01}" type="slidenum">
              <a:rPr lang="uk-UA" smtClean="0"/>
              <a:t>20</a:t>
            </a:fld>
            <a:endParaRPr lang="uk-UA"/>
          </a:p>
        </p:txBody>
      </p:sp>
    </p:spTree>
    <p:extLst>
      <p:ext uri="{BB962C8B-B14F-4D97-AF65-F5344CB8AC3E}">
        <p14:creationId xmlns:p14="http://schemas.microsoft.com/office/powerpoint/2010/main" val="400822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6A1390B-4F7F-4713-AE48-8AA78A174F01}" type="slidenum">
              <a:rPr lang="uk-UA" smtClean="0"/>
              <a:t>22</a:t>
            </a:fld>
            <a:endParaRPr lang="uk-UA"/>
          </a:p>
        </p:txBody>
      </p:sp>
    </p:spTree>
    <p:extLst>
      <p:ext uri="{BB962C8B-B14F-4D97-AF65-F5344CB8AC3E}">
        <p14:creationId xmlns:p14="http://schemas.microsoft.com/office/powerpoint/2010/main" val="348814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6A1390B-4F7F-4713-AE48-8AA78A174F01}" type="slidenum">
              <a:rPr lang="uk-UA" smtClean="0"/>
              <a:t>32</a:t>
            </a:fld>
            <a:endParaRPr lang="uk-UA"/>
          </a:p>
        </p:txBody>
      </p:sp>
    </p:spTree>
    <p:extLst>
      <p:ext uri="{BB962C8B-B14F-4D97-AF65-F5344CB8AC3E}">
        <p14:creationId xmlns:p14="http://schemas.microsoft.com/office/powerpoint/2010/main" val="3948868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6A1390B-4F7F-4713-AE48-8AA78A174F01}" type="slidenum">
              <a:rPr lang="uk-UA" smtClean="0"/>
              <a:t>39</a:t>
            </a:fld>
            <a:endParaRPr lang="uk-UA"/>
          </a:p>
        </p:txBody>
      </p:sp>
    </p:spTree>
    <p:extLst>
      <p:ext uri="{BB962C8B-B14F-4D97-AF65-F5344CB8AC3E}">
        <p14:creationId xmlns:p14="http://schemas.microsoft.com/office/powerpoint/2010/main" val="348203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D1571998-7934-484E-A236-2A7504A195A8}" type="datetimeFigureOut">
              <a:rPr lang="uk-UA" smtClean="0"/>
              <a:t>03.04.2025</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3692135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1571998-7934-484E-A236-2A7504A195A8}" type="datetimeFigureOut">
              <a:rPr lang="uk-UA" smtClean="0"/>
              <a:t>03.04.2025</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199060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1571998-7934-484E-A236-2A7504A195A8}" type="datetimeFigureOut">
              <a:rPr lang="uk-UA" smtClean="0"/>
              <a:t>03.04.2025</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AA62A7-24EF-4C09-877E-2D4CBA4337E0}"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5364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1571998-7934-484E-A236-2A7504A195A8}" type="datetimeFigureOut">
              <a:rPr lang="uk-UA" smtClean="0"/>
              <a:t>03.04.2025</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2408251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1571998-7934-484E-A236-2A7504A195A8}" type="datetimeFigureOut">
              <a:rPr lang="uk-UA" smtClean="0"/>
              <a:t>03.04.2025</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AA62A7-24EF-4C09-877E-2D4CBA4337E0}"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378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1571998-7934-484E-A236-2A7504A195A8}" type="datetimeFigureOut">
              <a:rPr lang="uk-UA" smtClean="0"/>
              <a:t>03.04.2025</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159010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1571998-7934-484E-A236-2A7504A195A8}" type="datetimeFigureOut">
              <a:rPr lang="uk-UA" smtClean="0"/>
              <a:t>03.04.2025</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3507127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1571998-7934-484E-A236-2A7504A195A8}" type="datetimeFigureOut">
              <a:rPr lang="uk-UA" smtClean="0"/>
              <a:t>03.04.2025</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131266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1571998-7934-484E-A236-2A7504A195A8}" type="datetimeFigureOut">
              <a:rPr lang="uk-UA" smtClean="0"/>
              <a:t>03.04.2025</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77217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1571998-7934-484E-A236-2A7504A195A8}" type="datetimeFigureOut">
              <a:rPr lang="uk-UA" smtClean="0"/>
              <a:t>03.04.2025</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193544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D1571998-7934-484E-A236-2A7504A195A8}" type="datetimeFigureOut">
              <a:rPr lang="uk-UA" smtClean="0"/>
              <a:t>03.04.2025</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72302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D1571998-7934-484E-A236-2A7504A195A8}" type="datetimeFigureOut">
              <a:rPr lang="uk-UA" smtClean="0"/>
              <a:t>03.04.2025</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275299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D1571998-7934-484E-A236-2A7504A195A8}" type="datetimeFigureOut">
              <a:rPr lang="uk-UA" smtClean="0"/>
              <a:t>03.04.2025</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121974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71998-7934-484E-A236-2A7504A195A8}" type="datetimeFigureOut">
              <a:rPr lang="uk-UA" smtClean="0"/>
              <a:t>03.04.2025</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290384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1571998-7934-484E-A236-2A7504A195A8}" type="datetimeFigureOut">
              <a:rPr lang="uk-UA" smtClean="0"/>
              <a:t>03.04.2025</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89909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1571998-7934-484E-A236-2A7504A195A8}" type="datetimeFigureOut">
              <a:rPr lang="uk-UA" smtClean="0"/>
              <a:t>03.04.2025</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AA62A7-24EF-4C09-877E-2D4CBA4337E0}" type="slidenum">
              <a:rPr lang="uk-UA" smtClean="0"/>
              <a:t>‹№›</a:t>
            </a:fld>
            <a:endParaRPr lang="uk-UA"/>
          </a:p>
        </p:txBody>
      </p:sp>
    </p:spTree>
    <p:extLst>
      <p:ext uri="{BB962C8B-B14F-4D97-AF65-F5344CB8AC3E}">
        <p14:creationId xmlns:p14="http://schemas.microsoft.com/office/powerpoint/2010/main" val="308350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1571998-7934-484E-A236-2A7504A195A8}" type="datetimeFigureOut">
              <a:rPr lang="uk-UA" smtClean="0"/>
              <a:t>03.04.2025</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6AA62A7-24EF-4C09-877E-2D4CBA4337E0}" type="slidenum">
              <a:rPr lang="uk-UA" smtClean="0"/>
              <a:t>‹№›</a:t>
            </a:fld>
            <a:endParaRPr lang="uk-UA"/>
          </a:p>
        </p:txBody>
      </p:sp>
    </p:spTree>
    <p:extLst>
      <p:ext uri="{BB962C8B-B14F-4D97-AF65-F5344CB8AC3E}">
        <p14:creationId xmlns:p14="http://schemas.microsoft.com/office/powerpoint/2010/main" val="36982727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0B2419-9768-4E12-BBC4-AF65FDC36439}"/>
              </a:ext>
            </a:extLst>
          </p:cNvPr>
          <p:cNvSpPr>
            <a:spLocks noGrp="1"/>
          </p:cNvSpPr>
          <p:nvPr>
            <p:ph type="title"/>
          </p:nvPr>
        </p:nvSpPr>
        <p:spPr>
          <a:xfrm>
            <a:off x="2066926" y="563024"/>
            <a:ext cx="3467100" cy="1463040"/>
          </a:xfrm>
        </p:spPr>
        <p:txBody>
          <a:bodyPr>
            <a:normAutofit/>
          </a:bodyPr>
          <a:lstStyle/>
          <a:p>
            <a:pPr algn="just"/>
            <a:r>
              <a:rPr lang="uk-UA" sz="6000" b="1" dirty="0">
                <a:solidFill>
                  <a:srgbClr val="1482AC"/>
                </a:solidFill>
                <a:effectLst/>
                <a:latin typeface="Times New Roman" panose="02020603050405020304" pitchFamily="18" charset="0"/>
                <a:ea typeface="Calibri" panose="020F0502020204030204" pitchFamily="34" charset="0"/>
              </a:rPr>
              <a:t>Тема 4</a:t>
            </a:r>
            <a:endParaRPr lang="uk-UA" dirty="0">
              <a:solidFill>
                <a:srgbClr val="1482AC"/>
              </a:solidFill>
            </a:endParaRPr>
          </a:p>
        </p:txBody>
      </p:sp>
      <p:sp>
        <p:nvSpPr>
          <p:cNvPr id="7" name="Заголовок 1">
            <a:extLst>
              <a:ext uri="{FF2B5EF4-FFF2-40B4-BE49-F238E27FC236}">
                <a16:creationId xmlns:a16="http://schemas.microsoft.com/office/drawing/2014/main" id="{A5B88B99-BFBF-4101-8C64-413F4A7168E2}"/>
              </a:ext>
            </a:extLst>
          </p:cNvPr>
          <p:cNvSpPr txBox="1">
            <a:spLocks/>
          </p:cNvSpPr>
          <p:nvPr/>
        </p:nvSpPr>
        <p:spPr>
          <a:xfrm>
            <a:off x="1712929" y="1967865"/>
            <a:ext cx="8412146" cy="2200274"/>
          </a:xfrm>
          <a:prstGeom prst="rect">
            <a:avLst/>
          </a:prstGeom>
        </p:spPr>
        <p:txBody>
          <a:bodyPr vert="horz" lIns="91440" tIns="45720" rIns="91440" bIns="45720" rtlCol="0" anchor="ctr">
            <a:normAutofit fontScale="97500"/>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ru-RU" sz="4500" dirty="0" err="1">
                <a:solidFill>
                  <a:schemeClr val="accent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Світовий</a:t>
            </a:r>
            <a:r>
              <a:rPr lang="ru-RU" sz="4500" dirty="0">
                <a:solidFill>
                  <a:schemeClr val="accent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4500" dirty="0" err="1">
                <a:solidFill>
                  <a:schemeClr val="accent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фінансовий</a:t>
            </a:r>
            <a:r>
              <a:rPr lang="ru-RU" sz="4500" dirty="0">
                <a:solidFill>
                  <a:schemeClr val="accent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u-RU" sz="4500" dirty="0" err="1">
                <a:solidFill>
                  <a:schemeClr val="accent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ринок</a:t>
            </a:r>
            <a:r>
              <a:rPr lang="ru-RU" sz="4500" dirty="0">
                <a:solidFill>
                  <a:schemeClr val="accent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та </a:t>
            </a:r>
            <a:r>
              <a:rPr lang="ru-RU" sz="4500" dirty="0" err="1">
                <a:solidFill>
                  <a:schemeClr val="accent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його</a:t>
            </a:r>
            <a:r>
              <a:rPr lang="ru-RU" sz="4500" dirty="0">
                <a:solidFill>
                  <a:schemeClr val="accent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структура</a:t>
            </a:r>
            <a:endParaRPr lang="uk-UA" dirty="0"/>
          </a:p>
        </p:txBody>
      </p:sp>
    </p:spTree>
    <p:extLst>
      <p:ext uri="{BB962C8B-B14F-4D97-AF65-F5344CB8AC3E}">
        <p14:creationId xmlns:p14="http://schemas.microsoft.com/office/powerpoint/2010/main" val="315201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30DAB5-DD03-4D31-9BB0-6CE291A95B3F}"/>
              </a:ext>
            </a:extLst>
          </p:cNvPr>
          <p:cNvSpPr txBox="1"/>
          <p:nvPr/>
        </p:nvSpPr>
        <p:spPr>
          <a:xfrm>
            <a:off x="303335" y="298828"/>
            <a:ext cx="5218234" cy="1754326"/>
          </a:xfrm>
          <a:prstGeom prst="rect">
            <a:avLst/>
          </a:prstGeom>
          <a:noFill/>
        </p:spPr>
        <p:txBody>
          <a:bodyPr wrap="square">
            <a:spAutoFit/>
          </a:bodyPr>
          <a:lstStyle/>
          <a:p>
            <a:pPr algn="just"/>
            <a:r>
              <a:rPr lang="uk-UA" b="1" dirty="0">
                <a:solidFill>
                  <a:schemeClr val="accent2"/>
                </a:solidFill>
              </a:rPr>
              <a:t>Міжнародний ринок банківських кредитів </a:t>
            </a:r>
            <a:r>
              <a:rPr lang="uk-UA" dirty="0"/>
              <a:t>– сфера ринкових відносин, де здійснюється рух позикового капіталу між країнами на умовах зворотності і платності, формується попит і пропозиція кредитних ресурсів і позикового капіталу. </a:t>
            </a:r>
          </a:p>
        </p:txBody>
      </p:sp>
      <p:sp>
        <p:nvSpPr>
          <p:cNvPr id="5" name="TextBox 4">
            <a:extLst>
              <a:ext uri="{FF2B5EF4-FFF2-40B4-BE49-F238E27FC236}">
                <a16:creationId xmlns:a16="http://schemas.microsoft.com/office/drawing/2014/main" id="{00837514-673C-4D64-AEE5-4BB7ADC9B8C6}"/>
              </a:ext>
            </a:extLst>
          </p:cNvPr>
          <p:cNvSpPr txBox="1"/>
          <p:nvPr/>
        </p:nvSpPr>
        <p:spPr>
          <a:xfrm>
            <a:off x="303335" y="2607152"/>
            <a:ext cx="5218234" cy="3139321"/>
          </a:xfrm>
          <a:prstGeom prst="rect">
            <a:avLst/>
          </a:prstGeom>
          <a:noFill/>
        </p:spPr>
        <p:txBody>
          <a:bodyPr wrap="square">
            <a:spAutoFit/>
          </a:bodyPr>
          <a:lstStyle/>
          <a:p>
            <a:pPr algn="just"/>
            <a:r>
              <a:rPr lang="uk-UA" dirty="0"/>
              <a:t>Залежно від суб’єктів кредитування, кредити поділяються на урядові, кредити міжнародних організацій і фінансових інституцій та приватні. Такі кредити можуть бути короткостроковими, середньостроковими і довгостроковими. Основними суб’єктами міжнародного ринку банківських кредитів можуть бути держави, корпоративні позичальники, банки і фінансові інституції, фізичні особи, Світовий банк і його організаційні структури</a:t>
            </a:r>
          </a:p>
        </p:txBody>
      </p:sp>
      <p:sp>
        <p:nvSpPr>
          <p:cNvPr id="7" name="TextBox 6">
            <a:extLst>
              <a:ext uri="{FF2B5EF4-FFF2-40B4-BE49-F238E27FC236}">
                <a16:creationId xmlns:a16="http://schemas.microsoft.com/office/drawing/2014/main" id="{1F94F70B-C07B-4ED4-B6FA-00059521D3B8}"/>
              </a:ext>
            </a:extLst>
          </p:cNvPr>
          <p:cNvSpPr txBox="1"/>
          <p:nvPr/>
        </p:nvSpPr>
        <p:spPr>
          <a:xfrm>
            <a:off x="6098932" y="298828"/>
            <a:ext cx="5665176" cy="2308324"/>
          </a:xfrm>
          <a:prstGeom prst="rect">
            <a:avLst/>
          </a:prstGeom>
          <a:noFill/>
        </p:spPr>
        <p:txBody>
          <a:bodyPr wrap="square">
            <a:spAutoFit/>
          </a:bodyPr>
          <a:lstStyle/>
          <a:p>
            <a:pPr algn="just"/>
            <a:r>
              <a:rPr lang="uk-UA" b="1" dirty="0">
                <a:solidFill>
                  <a:schemeClr val="accent2"/>
                </a:solidFill>
              </a:rPr>
              <a:t>Міжнародний ринок цінних паперів </a:t>
            </a:r>
            <a:r>
              <a:rPr lang="uk-UA" dirty="0"/>
              <a:t>– це ринок, на якому здійснюється переміщення фінансових зобов’язань та інструментів у вигляді цінних паперів за межі країни шляхом купівлі – продажу з метою отримання прибутку. Міжнародний ринок цінних паперів об’єднує такі сегменти: міжнародний ринок боргових цінних паперів та міжнародний ринок титулів (прав) власності.</a:t>
            </a:r>
          </a:p>
        </p:txBody>
      </p:sp>
      <p:sp>
        <p:nvSpPr>
          <p:cNvPr id="9" name="TextBox 8">
            <a:extLst>
              <a:ext uri="{FF2B5EF4-FFF2-40B4-BE49-F238E27FC236}">
                <a16:creationId xmlns:a16="http://schemas.microsoft.com/office/drawing/2014/main" id="{F014348B-24F5-4625-ACEC-E6A95FB51894}"/>
              </a:ext>
            </a:extLst>
          </p:cNvPr>
          <p:cNvSpPr txBox="1"/>
          <p:nvPr/>
        </p:nvSpPr>
        <p:spPr>
          <a:xfrm>
            <a:off x="6122380" y="2819688"/>
            <a:ext cx="5665176" cy="2585323"/>
          </a:xfrm>
          <a:prstGeom prst="rect">
            <a:avLst/>
          </a:prstGeom>
          <a:noFill/>
        </p:spPr>
        <p:txBody>
          <a:bodyPr wrap="square">
            <a:spAutoFit/>
          </a:bodyPr>
          <a:lstStyle/>
          <a:p>
            <a:pPr algn="just"/>
            <a:r>
              <a:rPr lang="uk-UA" dirty="0"/>
              <a:t>Міжнародний ринок боргових цінних паперів, крім того, що він є сегментом міжнародного ринку цінних паперів, є також складовою міжнародного ринку кредитних ресурсів. Фінансовими інструментами цього ринку є короткострокові (термін погашення – від 1 дня до 1 року) і довгострокові (термін погашення – понад 1 рік) боргові зобов’язання, що засвідчують боргові відносини між кредитором і позичальником.</a:t>
            </a:r>
          </a:p>
        </p:txBody>
      </p:sp>
    </p:spTree>
    <p:extLst>
      <p:ext uri="{BB962C8B-B14F-4D97-AF65-F5344CB8AC3E}">
        <p14:creationId xmlns:p14="http://schemas.microsoft.com/office/powerpoint/2010/main" val="116394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0DFC6-0185-4C97-855C-8EBD140E2290}"/>
              </a:ext>
            </a:extLst>
          </p:cNvPr>
          <p:cNvSpPr txBox="1"/>
          <p:nvPr/>
        </p:nvSpPr>
        <p:spPr>
          <a:xfrm>
            <a:off x="391258" y="441683"/>
            <a:ext cx="6093068" cy="4801314"/>
          </a:xfrm>
          <a:prstGeom prst="rect">
            <a:avLst/>
          </a:prstGeom>
          <a:noFill/>
        </p:spPr>
        <p:txBody>
          <a:bodyPr wrap="square">
            <a:spAutoFit/>
          </a:bodyPr>
          <a:lstStyle/>
          <a:p>
            <a:pPr algn="just"/>
            <a:r>
              <a:rPr lang="uk-UA" b="1" dirty="0">
                <a:solidFill>
                  <a:schemeClr val="accent2"/>
                </a:solidFill>
              </a:rPr>
              <a:t>Міжнародний ринок боргових цінних паперів </a:t>
            </a:r>
            <a:r>
              <a:rPr lang="uk-UA" dirty="0"/>
              <a:t>є одним з найпотужніших джерел середньо- і довгострокового капіталу в міжнародній сфері. На міжнародному ринку облігацій обертаються два види цінних паперів: іноземні облігації та єврооблігації. Іноземні облігації – цінні папери, емітовані нерезидентом в національному фінансовому центрі та в національній валюті. Валюта їх емісії є іноземною для емітента. Емісія цих облігацій регламентується законодавством з цінних паперів країни-емітента, їх розміщення здійснюється на одному з національних ринків і гарантується банківським синдикатом. Інвесторами (покупцями ЦБ) є зазвичай страхові компанії і пенсійні фонди, тобто ті, які стараюся максимально понизити ризики вкладень. Емітентами цих облігацій є тільки провідні країни (США, Японія, Швейцарія).</a:t>
            </a:r>
          </a:p>
        </p:txBody>
      </p:sp>
      <p:sp>
        <p:nvSpPr>
          <p:cNvPr id="5" name="TextBox 4">
            <a:extLst>
              <a:ext uri="{FF2B5EF4-FFF2-40B4-BE49-F238E27FC236}">
                <a16:creationId xmlns:a16="http://schemas.microsoft.com/office/drawing/2014/main" id="{002EA4B0-D717-4B6C-828F-2832DD32DC04}"/>
              </a:ext>
            </a:extLst>
          </p:cNvPr>
          <p:cNvSpPr txBox="1"/>
          <p:nvPr/>
        </p:nvSpPr>
        <p:spPr>
          <a:xfrm>
            <a:off x="6484326" y="441683"/>
            <a:ext cx="5263662" cy="5078313"/>
          </a:xfrm>
          <a:prstGeom prst="rect">
            <a:avLst/>
          </a:prstGeom>
          <a:noFill/>
        </p:spPr>
        <p:txBody>
          <a:bodyPr wrap="square">
            <a:spAutoFit/>
          </a:bodyPr>
          <a:lstStyle/>
          <a:p>
            <a:pPr algn="just"/>
            <a:r>
              <a:rPr lang="uk-UA" b="1" dirty="0">
                <a:solidFill>
                  <a:schemeClr val="accent2"/>
                </a:solidFill>
              </a:rPr>
              <a:t>Міжнародні ринки титулів </a:t>
            </a:r>
            <a:r>
              <a:rPr lang="uk-UA" dirty="0"/>
              <a:t>(або прав) власності – сфера купівлі-продажу цінних паперів, що засвідчують участь інвестора в капіталі підприємств. Такими цінними паперами є </a:t>
            </a:r>
            <a:r>
              <a:rPr lang="uk-UA" dirty="0" err="1"/>
              <a:t>євроакції</a:t>
            </a:r>
            <a:r>
              <a:rPr lang="uk-UA" dirty="0"/>
              <a:t> та депозитарні розписки. </a:t>
            </a:r>
            <a:r>
              <a:rPr lang="uk-UA" dirty="0" err="1"/>
              <a:t>Євроакції</a:t>
            </a:r>
            <a:r>
              <a:rPr lang="uk-UA" dirty="0"/>
              <a:t> – акції, які </a:t>
            </a:r>
            <a:r>
              <a:rPr lang="uk-UA" dirty="0" err="1"/>
              <a:t>емітуються</a:t>
            </a:r>
            <a:r>
              <a:rPr lang="uk-UA" dirty="0"/>
              <a:t> міжнародними кредитно-фінансовими інститутами і розміщуються одночасно на різних ринках, котируються у будь-якому фінансовому центрі, а їх продаж здійснюється міжнародними банківськими синдикатами за євровалюту. Депозитарна розписка – це документ, який підтверджує право вкладника на депозит чи цінності, які перебувають на зберіганні в банку. На міжнародному ринку купівля-продаж депозитарних розписок дозволяє задовольнити потреби у фінансових ресурсів суб’єктів, які мають у них потребу.</a:t>
            </a:r>
          </a:p>
        </p:txBody>
      </p:sp>
    </p:spTree>
    <p:extLst>
      <p:ext uri="{BB962C8B-B14F-4D97-AF65-F5344CB8AC3E}">
        <p14:creationId xmlns:p14="http://schemas.microsoft.com/office/powerpoint/2010/main" val="241800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C9B26-0D0A-483D-8A82-43B64B592913}"/>
              </a:ext>
            </a:extLst>
          </p:cNvPr>
          <p:cNvSpPr txBox="1"/>
          <p:nvPr/>
        </p:nvSpPr>
        <p:spPr>
          <a:xfrm>
            <a:off x="275760" y="397475"/>
            <a:ext cx="5446834" cy="1477328"/>
          </a:xfrm>
          <a:prstGeom prst="rect">
            <a:avLst/>
          </a:prstGeom>
          <a:noFill/>
        </p:spPr>
        <p:txBody>
          <a:bodyPr wrap="square">
            <a:spAutoFit/>
          </a:bodyPr>
          <a:lstStyle/>
          <a:p>
            <a:pPr algn="just"/>
            <a:r>
              <a:rPr lang="uk-UA" b="1" dirty="0"/>
              <a:t>Міжнародні ринки похідних фінансових інструментів </a:t>
            </a:r>
            <a:r>
              <a:rPr lang="uk-UA" dirty="0"/>
              <a:t>охоплюють обіг групи відносно нових фінансових інструментів-деривативів, які використовуються для передачі або нейтралізації ризиків.</a:t>
            </a:r>
          </a:p>
        </p:txBody>
      </p:sp>
      <p:sp>
        <p:nvSpPr>
          <p:cNvPr id="5" name="TextBox 4">
            <a:extLst>
              <a:ext uri="{FF2B5EF4-FFF2-40B4-BE49-F238E27FC236}">
                <a16:creationId xmlns:a16="http://schemas.microsoft.com/office/drawing/2014/main" id="{488516FD-4862-4CF9-9FF7-510932FBEA94}"/>
              </a:ext>
            </a:extLst>
          </p:cNvPr>
          <p:cNvSpPr txBox="1"/>
          <p:nvPr/>
        </p:nvSpPr>
        <p:spPr>
          <a:xfrm>
            <a:off x="6096000" y="397475"/>
            <a:ext cx="6093068" cy="5632311"/>
          </a:xfrm>
          <a:prstGeom prst="rect">
            <a:avLst/>
          </a:prstGeom>
          <a:noFill/>
        </p:spPr>
        <p:txBody>
          <a:bodyPr wrap="square">
            <a:spAutoFit/>
          </a:bodyPr>
          <a:lstStyle/>
          <a:p>
            <a:pPr algn="just"/>
            <a:r>
              <a:rPr lang="uk-UA" dirty="0"/>
              <a:t>- </a:t>
            </a:r>
            <a:r>
              <a:rPr lang="uk-UA" b="1" dirty="0"/>
              <a:t>Фінансові деривативи </a:t>
            </a:r>
            <a:r>
              <a:rPr lang="uk-UA" dirty="0"/>
              <a:t>– це такі інструменти нейтралізації фінансових ризиків, вартість яких прив’язана до ціни інших активів (товарів, акцій, курсу валюти, відсоткової ставки). Торгівля деривативами відбувається на біржах або поза біржами. Основними похідними фінансовими інструментами є форвардні та ф’ючерсні контракти, опціон тощо. </a:t>
            </a:r>
          </a:p>
          <a:p>
            <a:pPr marL="285750" indent="-285750" algn="just">
              <a:buFontTx/>
              <a:buChar char="-"/>
            </a:pPr>
            <a:r>
              <a:rPr lang="uk-UA" b="1" dirty="0"/>
              <a:t>Ф’ючерсний контракт </a:t>
            </a:r>
            <a:r>
              <a:rPr lang="uk-UA" dirty="0"/>
              <a:t>– зобов’язання купити або продати певну кількість фінансових інструментів або товару за узгодженою сторонами угоди ціною на строковій біржі. </a:t>
            </a:r>
          </a:p>
          <a:p>
            <a:pPr marL="285750" indent="-285750" algn="just">
              <a:buFontTx/>
              <a:buChar char="-"/>
            </a:pPr>
            <a:r>
              <a:rPr lang="uk-UA" b="1" dirty="0"/>
              <a:t>Форвардний контракт </a:t>
            </a:r>
            <a:r>
              <a:rPr lang="uk-UA" dirty="0"/>
              <a:t>– угода про купівлю-продаж товару, іноземної валюти або фінансового інструменту з поставкою та розрахунком в майбутньому. </a:t>
            </a:r>
          </a:p>
          <a:p>
            <a:pPr marL="285750" indent="-285750" algn="just">
              <a:buFontTx/>
              <a:buChar char="-"/>
            </a:pPr>
            <a:r>
              <a:rPr lang="uk-UA" b="1" dirty="0"/>
              <a:t>Опціон</a:t>
            </a:r>
            <a:r>
              <a:rPr lang="uk-UA" dirty="0"/>
              <a:t> – різновид тимчасової угоди, яка надає його власникові право купити або продати товар, валюту або фінансовий інструмент протягом певного строку за обумовленою ціною в обмін на сплату визначеної суми (маржі, премії).</a:t>
            </a:r>
          </a:p>
        </p:txBody>
      </p:sp>
      <p:pic>
        <p:nvPicPr>
          <p:cNvPr id="7" name="Рисунок 6">
            <a:extLst>
              <a:ext uri="{FF2B5EF4-FFF2-40B4-BE49-F238E27FC236}">
                <a16:creationId xmlns:a16="http://schemas.microsoft.com/office/drawing/2014/main" id="{E40773E4-E4D2-47C4-8C4E-666FAB61CE79}"/>
              </a:ext>
            </a:extLst>
          </p:cNvPr>
          <p:cNvPicPr>
            <a:picLocks noChangeAspect="1"/>
          </p:cNvPicPr>
          <p:nvPr/>
        </p:nvPicPr>
        <p:blipFill rotWithShape="1">
          <a:blip r:embed="rId2"/>
          <a:srcRect l="9142" t="1984" r="13317"/>
          <a:stretch/>
        </p:blipFill>
        <p:spPr>
          <a:xfrm>
            <a:off x="215412" y="2252060"/>
            <a:ext cx="5567531" cy="3935988"/>
          </a:xfrm>
          <a:prstGeom prst="rect">
            <a:avLst/>
          </a:prstGeom>
        </p:spPr>
      </p:pic>
    </p:spTree>
    <p:extLst>
      <p:ext uri="{BB962C8B-B14F-4D97-AF65-F5344CB8AC3E}">
        <p14:creationId xmlns:p14="http://schemas.microsoft.com/office/powerpoint/2010/main" val="353824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72A8F0-935F-4C2C-B5BA-F3B17211CD60}"/>
              </a:ext>
            </a:extLst>
          </p:cNvPr>
          <p:cNvSpPr>
            <a:spLocks noGrp="1"/>
          </p:cNvSpPr>
          <p:nvPr>
            <p:ph type="title"/>
          </p:nvPr>
        </p:nvSpPr>
        <p:spPr/>
        <p:txBody>
          <a:bodyPr>
            <a:noAutofit/>
          </a:bodyPr>
          <a:lstStyle/>
          <a:p>
            <a:pPr algn="just"/>
            <a:r>
              <a:rPr lang="ru-RU" sz="3600" b="1" i="0" dirty="0" err="1">
                <a:solidFill>
                  <a:schemeClr val="accent2"/>
                </a:solidFill>
                <a:effectLst/>
                <a:latin typeface="+mn-lt"/>
              </a:rPr>
              <a:t>Євроринок</a:t>
            </a:r>
            <a:r>
              <a:rPr lang="ru-RU" sz="3600" b="0" i="0" dirty="0">
                <a:solidFill>
                  <a:srgbClr val="464646"/>
                </a:solidFill>
                <a:effectLst/>
                <a:latin typeface="+mn-lt"/>
              </a:rPr>
              <a:t> — </a:t>
            </a:r>
            <a:r>
              <a:rPr lang="ru-RU" sz="3600" b="0" i="0" dirty="0" err="1">
                <a:solidFill>
                  <a:srgbClr val="464646"/>
                </a:solidFill>
                <a:effectLst/>
                <a:latin typeface="+mn-lt"/>
              </a:rPr>
              <a:t>це</a:t>
            </a:r>
            <a:r>
              <a:rPr lang="ru-RU" sz="3600" b="0" i="0" dirty="0">
                <a:solidFill>
                  <a:srgbClr val="464646"/>
                </a:solidFill>
                <a:effectLst/>
                <a:latin typeface="+mn-lt"/>
              </a:rPr>
              <a:t> </a:t>
            </a:r>
            <a:r>
              <a:rPr lang="ru-RU" sz="3600" b="0" i="0" dirty="0" err="1">
                <a:solidFill>
                  <a:srgbClr val="464646"/>
                </a:solidFill>
                <a:effectLst/>
                <a:latin typeface="+mn-lt"/>
              </a:rPr>
              <a:t>частина</a:t>
            </a:r>
            <a:r>
              <a:rPr lang="ru-RU" sz="3600" b="0" i="0" dirty="0">
                <a:solidFill>
                  <a:srgbClr val="464646"/>
                </a:solidFill>
                <a:effectLst/>
                <a:latin typeface="+mn-lt"/>
              </a:rPr>
              <a:t> </a:t>
            </a:r>
            <a:r>
              <a:rPr lang="ru-RU" sz="3600" b="0" i="0" dirty="0" err="1">
                <a:solidFill>
                  <a:srgbClr val="464646"/>
                </a:solidFill>
                <a:effectLst/>
                <a:latin typeface="+mn-lt"/>
              </a:rPr>
              <a:t>світового</a:t>
            </a:r>
            <a:r>
              <a:rPr lang="ru-RU" sz="3600" b="0" i="0" dirty="0">
                <a:solidFill>
                  <a:srgbClr val="464646"/>
                </a:solidFill>
                <a:effectLst/>
                <a:latin typeface="+mn-lt"/>
              </a:rPr>
              <a:t> ринку валют та </a:t>
            </a:r>
            <a:r>
              <a:rPr lang="ru-RU" sz="3600" b="0" i="0" dirty="0" err="1">
                <a:solidFill>
                  <a:srgbClr val="464646"/>
                </a:solidFill>
                <a:effectLst/>
                <a:latin typeface="+mn-lt"/>
              </a:rPr>
              <a:t>позикових</a:t>
            </a:r>
            <a:r>
              <a:rPr lang="ru-RU" sz="3600" b="0" i="0" dirty="0">
                <a:solidFill>
                  <a:srgbClr val="464646"/>
                </a:solidFill>
                <a:effectLst/>
                <a:latin typeface="+mn-lt"/>
              </a:rPr>
              <a:t> </a:t>
            </a:r>
            <a:r>
              <a:rPr lang="ru-RU" sz="3600" b="0" i="0" dirty="0" err="1">
                <a:solidFill>
                  <a:srgbClr val="464646"/>
                </a:solidFill>
                <a:effectLst/>
                <a:latin typeface="+mn-lt"/>
              </a:rPr>
              <a:t>капіталів</a:t>
            </a:r>
            <a:r>
              <a:rPr lang="ru-RU" sz="3600" b="0" i="0" dirty="0">
                <a:solidFill>
                  <a:srgbClr val="464646"/>
                </a:solidFill>
                <a:effectLst/>
                <a:latin typeface="+mn-lt"/>
              </a:rPr>
              <a:t>, на </a:t>
            </a:r>
            <a:r>
              <a:rPr lang="ru-RU" sz="3600" b="0" i="0" dirty="0" err="1">
                <a:solidFill>
                  <a:srgbClr val="464646"/>
                </a:solidFill>
                <a:effectLst/>
                <a:latin typeface="+mn-lt"/>
              </a:rPr>
              <a:t>якій</a:t>
            </a:r>
            <a:r>
              <a:rPr lang="ru-RU" sz="3600" b="0" i="0" dirty="0">
                <a:solidFill>
                  <a:srgbClr val="464646"/>
                </a:solidFill>
                <a:effectLst/>
                <a:latin typeface="+mn-lt"/>
              </a:rPr>
              <a:t> </a:t>
            </a:r>
            <a:r>
              <a:rPr lang="ru-RU" sz="3600" b="0" i="0" dirty="0" err="1">
                <a:solidFill>
                  <a:srgbClr val="464646"/>
                </a:solidFill>
                <a:effectLst/>
                <a:latin typeface="+mn-lt"/>
              </a:rPr>
              <a:t>операції</a:t>
            </a:r>
            <a:r>
              <a:rPr lang="ru-RU" sz="3600" b="0" i="0" dirty="0">
                <a:solidFill>
                  <a:srgbClr val="464646"/>
                </a:solidFill>
                <a:effectLst/>
                <a:latin typeface="+mn-lt"/>
              </a:rPr>
              <a:t> </a:t>
            </a:r>
            <a:r>
              <a:rPr lang="ru-RU" sz="3600" b="0" i="0" dirty="0" err="1">
                <a:solidFill>
                  <a:srgbClr val="464646"/>
                </a:solidFill>
                <a:effectLst/>
                <a:latin typeface="+mn-lt"/>
              </a:rPr>
              <a:t>здійснюються</a:t>
            </a:r>
            <a:r>
              <a:rPr lang="ru-RU" sz="3600" b="0" i="0" dirty="0">
                <a:solidFill>
                  <a:srgbClr val="464646"/>
                </a:solidFill>
                <a:effectLst/>
                <a:latin typeface="+mn-lt"/>
              </a:rPr>
              <a:t> у </a:t>
            </a:r>
            <a:r>
              <a:rPr lang="ru-RU" sz="3600" b="0" i="0" dirty="0" err="1">
                <a:solidFill>
                  <a:srgbClr val="464646"/>
                </a:solidFill>
                <a:effectLst/>
                <a:latin typeface="+mn-lt"/>
              </a:rPr>
              <a:t>євровалютах</a:t>
            </a:r>
            <a:r>
              <a:rPr lang="ru-RU" sz="3600" b="0" i="0" dirty="0">
                <a:solidFill>
                  <a:srgbClr val="464646"/>
                </a:solidFill>
                <a:effectLst/>
                <a:latin typeface="+mn-lt"/>
              </a:rPr>
              <a:t>.</a:t>
            </a:r>
            <a:endParaRPr lang="uk-UA" sz="3600" dirty="0">
              <a:latin typeface="+mn-lt"/>
            </a:endParaRPr>
          </a:p>
        </p:txBody>
      </p:sp>
      <p:sp>
        <p:nvSpPr>
          <p:cNvPr id="3" name="Місце для вмісту 2">
            <a:extLst>
              <a:ext uri="{FF2B5EF4-FFF2-40B4-BE49-F238E27FC236}">
                <a16:creationId xmlns:a16="http://schemas.microsoft.com/office/drawing/2014/main" id="{A782A6A7-328B-4BCF-80FD-613C35333859}"/>
              </a:ext>
            </a:extLst>
          </p:cNvPr>
          <p:cNvSpPr>
            <a:spLocks noGrp="1"/>
          </p:cNvSpPr>
          <p:nvPr>
            <p:ph idx="1"/>
          </p:nvPr>
        </p:nvSpPr>
        <p:spPr/>
        <p:txBody>
          <a:bodyPr/>
          <a:lstStyle/>
          <a:p>
            <a:pPr algn="just"/>
            <a:r>
              <a:rPr lang="uk-UA" b="1" i="0" dirty="0">
                <a:solidFill>
                  <a:srgbClr val="464646"/>
                </a:solidFill>
                <a:effectLst/>
              </a:rPr>
              <a:t>Євровалюти</a:t>
            </a:r>
            <a:r>
              <a:rPr lang="uk-UA" b="0" i="0" dirty="0">
                <a:solidFill>
                  <a:srgbClr val="464646"/>
                </a:solidFill>
                <a:effectLst/>
              </a:rPr>
              <a:t> — це іноземні валюти, в яких банки здійснюють безготівкові операції за межами країн-емітентів цих валют. До євровалюти відносять також кошти, які банк позичає своїм клієнтам у валюті, що відрізняється від валюти країни місцезнаходження даного банку. Наприклад, євродолар — це долар, розміщений у банку поза територією США. Префікс «євро» зовсім не означає того, що вказана валюта перебуває в Європі, що нею володіють європейці або що вона розміщена в європейському банку. Він визначає лише територіальне розміщення банку, що приймає вкладення, яке не збігається з територією, де валюта емітована, має офіційний курс та є законним платіжним засобом.</a:t>
            </a:r>
            <a:endParaRPr lang="uk-UA" dirty="0"/>
          </a:p>
        </p:txBody>
      </p:sp>
    </p:spTree>
    <p:extLst>
      <p:ext uri="{BB962C8B-B14F-4D97-AF65-F5344CB8AC3E}">
        <p14:creationId xmlns:p14="http://schemas.microsoft.com/office/powerpoint/2010/main" val="27300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F5D9E2-72B3-4A4F-B150-26FCD7BB2FFB}"/>
              </a:ext>
            </a:extLst>
          </p:cNvPr>
          <p:cNvSpPr>
            <a:spLocks noGrp="1"/>
          </p:cNvSpPr>
          <p:nvPr>
            <p:ph type="title"/>
          </p:nvPr>
        </p:nvSpPr>
        <p:spPr/>
        <p:txBody>
          <a:bodyPr>
            <a:normAutofit/>
          </a:bodyPr>
          <a:lstStyle/>
          <a:p>
            <a:pPr algn="ctr"/>
            <a:r>
              <a:rPr lang="ru-RU" i="0" dirty="0" err="1">
                <a:solidFill>
                  <a:srgbClr val="464646"/>
                </a:solidFill>
                <a:effectLst/>
              </a:rPr>
              <a:t>Специфічні</a:t>
            </a:r>
            <a:r>
              <a:rPr lang="ru-RU" i="0" dirty="0">
                <a:solidFill>
                  <a:srgbClr val="464646"/>
                </a:solidFill>
                <a:effectLst/>
              </a:rPr>
              <a:t> характеристики ринку </a:t>
            </a:r>
            <a:r>
              <a:rPr lang="ru-RU" i="0" dirty="0" err="1">
                <a:solidFill>
                  <a:srgbClr val="464646"/>
                </a:solidFill>
                <a:effectLst/>
              </a:rPr>
              <a:t>євровалют</a:t>
            </a:r>
            <a:r>
              <a:rPr lang="ru-RU" i="0" dirty="0">
                <a:solidFill>
                  <a:srgbClr val="464646"/>
                </a:solidFill>
                <a:effectLst/>
              </a:rPr>
              <a:t> </a:t>
            </a:r>
            <a:r>
              <a:rPr lang="ru-RU" i="0" dirty="0" err="1">
                <a:solidFill>
                  <a:srgbClr val="464646"/>
                </a:solidFill>
                <a:effectLst/>
              </a:rPr>
              <a:t>наступні</a:t>
            </a:r>
            <a:endParaRPr lang="uk-UA" dirty="0"/>
          </a:p>
        </p:txBody>
      </p:sp>
      <p:sp>
        <p:nvSpPr>
          <p:cNvPr id="3" name="Місце для вмісту 2">
            <a:extLst>
              <a:ext uri="{FF2B5EF4-FFF2-40B4-BE49-F238E27FC236}">
                <a16:creationId xmlns:a16="http://schemas.microsoft.com/office/drawing/2014/main" id="{C6540F3F-5756-488B-B560-5A2447F8D404}"/>
              </a:ext>
            </a:extLst>
          </p:cNvPr>
          <p:cNvSpPr>
            <a:spLocks noGrp="1"/>
          </p:cNvSpPr>
          <p:nvPr>
            <p:ph idx="1"/>
          </p:nvPr>
        </p:nvSpPr>
        <p:spPr/>
        <p:txBody>
          <a:bodyPr>
            <a:normAutofit fontScale="55000" lnSpcReduction="20000"/>
          </a:bodyPr>
          <a:lstStyle/>
          <a:p>
            <a:pPr algn="just">
              <a:buFont typeface="Arial" panose="020B0604020202020204" pitchFamily="34" charset="0"/>
              <a:buChar char="•"/>
            </a:pPr>
            <a:r>
              <a:rPr lang="uk-UA" sz="2600" b="0" i="0" dirty="0">
                <a:solidFill>
                  <a:srgbClr val="464646"/>
                </a:solidFill>
                <a:effectLst/>
              </a:rPr>
              <a:t>Мінімальне урядове регулювання та стимули для учасників-нерезидентів діяти на ринку.</a:t>
            </a:r>
          </a:p>
          <a:p>
            <a:pPr algn="just">
              <a:buFont typeface="Arial" panose="020B0604020202020204" pitchFamily="34" charset="0"/>
              <a:buChar char="•"/>
            </a:pPr>
            <a:r>
              <a:rPr lang="uk-UA" sz="2600" b="0" i="0" dirty="0">
                <a:solidFill>
                  <a:srgbClr val="464646"/>
                </a:solidFill>
                <a:effectLst/>
              </a:rPr>
              <a:t>Оптовий ринок, де оперують великими сумами, переважно міжбанківські операції (4/5 ринку).</a:t>
            </a:r>
          </a:p>
          <a:p>
            <a:pPr algn="just">
              <a:buFont typeface="Arial" panose="020B0604020202020204" pitchFamily="34" charset="0"/>
              <a:buChar char="•"/>
            </a:pPr>
            <a:r>
              <a:rPr lang="uk-UA" sz="2600" b="0" i="0" dirty="0">
                <a:solidFill>
                  <a:srgbClr val="464646"/>
                </a:solidFill>
                <a:effectLst/>
              </a:rPr>
              <a:t>Вклади, як правило, строкові або у вигляді заощаджень.</a:t>
            </a:r>
          </a:p>
          <a:p>
            <a:pPr algn="just">
              <a:buFont typeface="Arial" panose="020B0604020202020204" pitchFamily="34" charset="0"/>
              <a:buChar char="•"/>
            </a:pPr>
            <a:r>
              <a:rPr lang="uk-UA" sz="2600" b="0" i="0" dirty="0">
                <a:solidFill>
                  <a:srgbClr val="464646"/>
                </a:solidFill>
                <a:effectLst/>
              </a:rPr>
              <a:t>Функціональна банківська система, що сприяє міжнародним операціям.</a:t>
            </a:r>
          </a:p>
          <a:p>
            <a:pPr algn="just">
              <a:buFont typeface="Arial" panose="020B0604020202020204" pitchFamily="34" charset="0"/>
              <a:buChar char="•"/>
            </a:pPr>
            <a:r>
              <a:rPr lang="uk-UA" sz="2600" b="0" i="0" dirty="0">
                <a:solidFill>
                  <a:srgbClr val="464646"/>
                </a:solidFill>
                <a:effectLst/>
              </a:rPr>
              <a:t>Наявність великої кількості фінансових інструментів, що забезпечують свободу вибору позичальникам та кредиторам.</a:t>
            </a:r>
          </a:p>
          <a:p>
            <a:pPr algn="just">
              <a:buFont typeface="Arial" panose="020B0604020202020204" pitchFamily="34" charset="0"/>
              <a:buChar char="•"/>
            </a:pPr>
            <a:r>
              <a:rPr lang="uk-UA" sz="2600" b="0" i="0" dirty="0">
                <a:solidFill>
                  <a:srgbClr val="464646"/>
                </a:solidFill>
                <a:effectLst/>
              </a:rPr>
              <a:t>Внутрішня політична стабільність для забезпечення безперервності операцій.</a:t>
            </a:r>
          </a:p>
          <a:p>
            <a:pPr algn="just">
              <a:buFont typeface="Arial" panose="020B0604020202020204" pitchFamily="34" charset="0"/>
              <a:buChar char="•"/>
            </a:pPr>
            <a:r>
              <a:rPr lang="uk-UA" sz="2600" b="0" i="0" dirty="0">
                <a:solidFill>
                  <a:srgbClr val="464646"/>
                </a:solidFill>
                <a:effectLst/>
              </a:rPr>
              <a:t>Наявність кваліфікованої робочої сили та комунікацій для досягнення ефективної роботи з міжнародною банківською спільнотою.</a:t>
            </a:r>
          </a:p>
          <a:p>
            <a:pPr algn="just">
              <a:buFont typeface="Arial" panose="020B0604020202020204" pitchFamily="34" charset="0"/>
              <a:buChar char="•"/>
            </a:pPr>
            <a:r>
              <a:rPr lang="uk-UA" sz="2600" b="0" i="0" dirty="0">
                <a:solidFill>
                  <a:srgbClr val="464646"/>
                </a:solidFill>
                <a:effectLst/>
              </a:rPr>
              <a:t>Набір правил, які необхідно виконувати для забезпечення мінімального національного й внутрішнього регулювання та відсутність на ринку порушень</a:t>
            </a:r>
          </a:p>
          <a:p>
            <a:pPr algn="just">
              <a:buFont typeface="Arial" panose="020B0604020202020204" pitchFamily="34" charset="0"/>
              <a:buChar char="•"/>
            </a:pPr>
            <a:r>
              <a:rPr lang="uk-UA" sz="2600" b="0" i="0" dirty="0">
                <a:solidFill>
                  <a:srgbClr val="464646"/>
                </a:solidFill>
                <a:effectLst/>
              </a:rPr>
              <a:t>Відсутність на ринках міжнародного регулювання.</a:t>
            </a:r>
          </a:p>
          <a:p>
            <a:endParaRPr lang="uk-UA" dirty="0"/>
          </a:p>
        </p:txBody>
      </p:sp>
    </p:spTree>
    <p:extLst>
      <p:ext uri="{BB962C8B-B14F-4D97-AF65-F5344CB8AC3E}">
        <p14:creationId xmlns:p14="http://schemas.microsoft.com/office/powerpoint/2010/main" val="345762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C53225-19A4-459B-997A-720A63DF495A}"/>
              </a:ext>
            </a:extLst>
          </p:cNvPr>
          <p:cNvSpPr>
            <a:spLocks noGrp="1"/>
          </p:cNvSpPr>
          <p:nvPr>
            <p:ph type="title"/>
          </p:nvPr>
        </p:nvSpPr>
        <p:spPr>
          <a:xfrm>
            <a:off x="1024128" y="585216"/>
            <a:ext cx="9777222" cy="1499616"/>
          </a:xfrm>
        </p:spPr>
        <p:txBody>
          <a:bodyPr/>
          <a:lstStyle/>
          <a:p>
            <a:r>
              <a:rPr lang="uk-UA" dirty="0"/>
              <a:t>Учасники ринку євровалют – це:</a:t>
            </a:r>
          </a:p>
        </p:txBody>
      </p:sp>
      <p:sp>
        <p:nvSpPr>
          <p:cNvPr id="3" name="Місце для вмісту 2">
            <a:extLst>
              <a:ext uri="{FF2B5EF4-FFF2-40B4-BE49-F238E27FC236}">
                <a16:creationId xmlns:a16="http://schemas.microsoft.com/office/drawing/2014/main" id="{36030B90-4630-4659-95F6-72852A33D39B}"/>
              </a:ext>
            </a:extLst>
          </p:cNvPr>
          <p:cNvSpPr>
            <a:spLocks noGrp="1"/>
          </p:cNvSpPr>
          <p:nvPr>
            <p:ph idx="1"/>
          </p:nvPr>
        </p:nvSpPr>
        <p:spPr>
          <a:xfrm>
            <a:off x="1024128" y="2249424"/>
            <a:ext cx="10491597" cy="4023360"/>
          </a:xfrm>
        </p:spPr>
        <p:txBody>
          <a:bodyPr/>
          <a:lstStyle/>
          <a:p>
            <a:pPr algn="just">
              <a:buFont typeface="Arial" panose="020B0604020202020204" pitchFamily="34" charset="0"/>
              <a:buChar char="•"/>
            </a:pPr>
            <a:r>
              <a:rPr lang="uk-UA" sz="2400" b="0" i="0" dirty="0">
                <a:solidFill>
                  <a:srgbClr val="464646"/>
                </a:solidFill>
                <a:effectLst/>
              </a:rPr>
              <a:t>міжнародні фінансові організації;</a:t>
            </a:r>
          </a:p>
          <a:p>
            <a:pPr algn="just">
              <a:buFont typeface="Arial" panose="020B0604020202020204" pitchFamily="34" charset="0"/>
              <a:buChar char="•"/>
            </a:pPr>
            <a:r>
              <a:rPr lang="uk-UA" sz="2400" b="0" i="0" dirty="0">
                <a:solidFill>
                  <a:srgbClr val="464646"/>
                </a:solidFill>
                <a:effectLst/>
              </a:rPr>
              <a:t>центральні та комерційні банки;</a:t>
            </a:r>
          </a:p>
          <a:p>
            <a:pPr algn="just">
              <a:buFont typeface="Arial" panose="020B0604020202020204" pitchFamily="34" charset="0"/>
              <a:buChar char="•"/>
            </a:pPr>
            <a:r>
              <a:rPr lang="uk-UA" sz="2400" b="0" i="0" dirty="0">
                <a:solidFill>
                  <a:srgbClr val="464646"/>
                </a:solidFill>
                <a:effectLst/>
              </a:rPr>
              <a:t>уряди та урядові відомства;</a:t>
            </a:r>
          </a:p>
          <a:p>
            <a:pPr algn="just">
              <a:buFont typeface="Arial" panose="020B0604020202020204" pitchFamily="34" charset="0"/>
              <a:buChar char="•"/>
            </a:pPr>
            <a:r>
              <a:rPr lang="uk-UA" sz="2400" b="0" i="0" dirty="0">
                <a:solidFill>
                  <a:srgbClr val="464646"/>
                </a:solidFill>
                <a:effectLst/>
              </a:rPr>
              <a:t>небанківські установи (брокерські фірми, страхові компанії, ділові корпорації, багаті особи).</a:t>
            </a:r>
          </a:p>
          <a:p>
            <a:pPr algn="just"/>
            <a:r>
              <a:rPr lang="uk-UA" dirty="0"/>
              <a:t>Операції ринку євровалют зосередились в основному в найбільших фінансових центрах Західної Європи – Лондоні, Парижі, Цюріху та інших містах. Великі партії валют надходять з США і Західної Європи. Ці ж регіони, а також Японія і Канада, є найбільшими позичальниками євровалют.</a:t>
            </a:r>
          </a:p>
        </p:txBody>
      </p:sp>
    </p:spTree>
    <p:extLst>
      <p:ext uri="{BB962C8B-B14F-4D97-AF65-F5344CB8AC3E}">
        <p14:creationId xmlns:p14="http://schemas.microsoft.com/office/powerpoint/2010/main" val="237467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541025-91E9-4FDB-952E-CA4B67729DA7}"/>
              </a:ext>
            </a:extLst>
          </p:cNvPr>
          <p:cNvSpPr>
            <a:spLocks noGrp="1"/>
          </p:cNvSpPr>
          <p:nvPr>
            <p:ph type="title"/>
          </p:nvPr>
        </p:nvSpPr>
        <p:spPr>
          <a:xfrm>
            <a:off x="0" y="830145"/>
            <a:ext cx="5344015" cy="4101084"/>
          </a:xfrm>
          <a:solidFill>
            <a:schemeClr val="accent6">
              <a:lumMod val="20000"/>
              <a:lumOff val="80000"/>
            </a:schemeClr>
          </a:solidFill>
        </p:spPr>
        <p:txBody>
          <a:bodyPr>
            <a:normAutofit/>
          </a:bodyPr>
          <a:lstStyle/>
          <a:p>
            <a:pPr algn="ctr"/>
            <a:r>
              <a:rPr lang="ru-RU" dirty="0">
                <a:solidFill>
                  <a:srgbClr val="1482AC"/>
                </a:solidFill>
                <a:effectLst>
                  <a:outerShdw blurRad="38100" dist="38100" dir="2700000" algn="tl">
                    <a:srgbClr val="000000">
                      <a:alpha val="43137"/>
                    </a:srgbClr>
                  </a:outerShdw>
                </a:effectLst>
              </a:rPr>
              <a:t>2. </a:t>
            </a:r>
            <a:r>
              <a:rPr lang="ru-RU" dirty="0" err="1">
                <a:solidFill>
                  <a:srgbClr val="1482AC"/>
                </a:solidFill>
                <a:effectLst>
                  <a:outerShdw blurRad="38100" dist="38100" dir="2700000" algn="tl">
                    <a:srgbClr val="000000">
                      <a:alpha val="43137"/>
                    </a:srgbClr>
                  </a:outerShdw>
                </a:effectLst>
              </a:rPr>
              <a:t>Міжнародні</a:t>
            </a:r>
            <a:r>
              <a:rPr lang="ru-RU" dirty="0">
                <a:solidFill>
                  <a:srgbClr val="1482AC"/>
                </a:solidFill>
                <a:effectLst>
                  <a:outerShdw blurRad="38100" dist="38100" dir="2700000" algn="tl">
                    <a:srgbClr val="000000">
                      <a:alpha val="43137"/>
                    </a:srgbClr>
                  </a:outerShdw>
                </a:effectLst>
              </a:rPr>
              <a:t> </a:t>
            </a:r>
            <a:r>
              <a:rPr lang="ru-RU" dirty="0" err="1">
                <a:solidFill>
                  <a:srgbClr val="1482AC"/>
                </a:solidFill>
                <a:effectLst>
                  <a:outerShdw blurRad="38100" dist="38100" dir="2700000" algn="tl">
                    <a:srgbClr val="000000">
                      <a:alpha val="43137"/>
                    </a:srgbClr>
                  </a:outerShdw>
                </a:effectLst>
              </a:rPr>
              <a:t>фінансові</a:t>
            </a:r>
            <a:r>
              <a:rPr lang="ru-RU" dirty="0">
                <a:solidFill>
                  <a:srgbClr val="1482AC"/>
                </a:solidFill>
                <a:effectLst>
                  <a:outerShdw blurRad="38100" dist="38100" dir="2700000" algn="tl">
                    <a:srgbClr val="000000">
                      <a:alpha val="43137"/>
                    </a:srgbClr>
                  </a:outerShdw>
                </a:effectLst>
              </a:rPr>
              <a:t> </a:t>
            </a:r>
            <a:r>
              <a:rPr lang="ru-RU" dirty="0" err="1">
                <a:solidFill>
                  <a:srgbClr val="1482AC"/>
                </a:solidFill>
                <a:effectLst>
                  <a:outerShdw blurRad="38100" dist="38100" dir="2700000" algn="tl">
                    <a:srgbClr val="000000">
                      <a:alpha val="43137"/>
                    </a:srgbClr>
                  </a:outerShdw>
                </a:effectLst>
              </a:rPr>
              <a:t>активи</a:t>
            </a:r>
            <a:r>
              <a:rPr lang="ru-RU" dirty="0">
                <a:solidFill>
                  <a:srgbClr val="1482AC"/>
                </a:solidFill>
                <a:effectLst>
                  <a:outerShdw blurRad="38100" dist="38100" dir="2700000" algn="tl">
                    <a:srgbClr val="000000">
                      <a:alpha val="43137"/>
                    </a:srgbClr>
                  </a:outerShdw>
                </a:effectLst>
              </a:rPr>
              <a:t> та </a:t>
            </a:r>
            <a:r>
              <a:rPr lang="ru-RU" dirty="0" err="1">
                <a:solidFill>
                  <a:srgbClr val="1482AC"/>
                </a:solidFill>
                <a:effectLst>
                  <a:outerShdw blurRad="38100" dist="38100" dir="2700000" algn="tl">
                    <a:srgbClr val="000000">
                      <a:alpha val="43137"/>
                    </a:srgbClr>
                  </a:outerShdw>
                </a:effectLst>
              </a:rPr>
              <a:t>їх</a:t>
            </a:r>
            <a:r>
              <a:rPr lang="ru-RU" dirty="0">
                <a:solidFill>
                  <a:srgbClr val="1482AC"/>
                </a:solidFill>
                <a:effectLst>
                  <a:outerShdw blurRad="38100" dist="38100" dir="2700000" algn="tl">
                    <a:srgbClr val="000000">
                      <a:alpha val="43137"/>
                    </a:srgbClr>
                  </a:outerShdw>
                </a:effectLst>
              </a:rPr>
              <a:t> </a:t>
            </a:r>
            <a:r>
              <a:rPr lang="ru-RU" dirty="0" err="1">
                <a:solidFill>
                  <a:srgbClr val="1482AC"/>
                </a:solidFill>
                <a:effectLst>
                  <a:outerShdw blurRad="38100" dist="38100" dir="2700000" algn="tl">
                    <a:srgbClr val="000000">
                      <a:alpha val="43137"/>
                    </a:srgbClr>
                  </a:outerShdw>
                </a:effectLst>
              </a:rPr>
              <a:t>властивості</a:t>
            </a:r>
            <a:endParaRPr lang="uk-UA" dirty="0">
              <a:solidFill>
                <a:srgbClr val="1482AC"/>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3EE57C4-3FBE-4924-9310-6DDD240A0CEA}"/>
              </a:ext>
            </a:extLst>
          </p:cNvPr>
          <p:cNvSpPr txBox="1"/>
          <p:nvPr/>
        </p:nvSpPr>
        <p:spPr>
          <a:xfrm>
            <a:off x="5612947" y="1120676"/>
            <a:ext cx="6229350" cy="2308324"/>
          </a:xfrm>
          <a:prstGeom prst="rect">
            <a:avLst/>
          </a:prstGeom>
          <a:noFill/>
        </p:spPr>
        <p:txBody>
          <a:bodyPr wrap="square">
            <a:spAutoFit/>
          </a:bodyPr>
          <a:lstStyle/>
          <a:p>
            <a:pPr algn="ctr"/>
            <a:r>
              <a:rPr lang="uk-UA" b="1" dirty="0">
                <a:solidFill>
                  <a:schemeClr val="accent6"/>
                </a:solidFill>
              </a:rPr>
              <a:t>Фінансовий актив – це:</a:t>
            </a:r>
          </a:p>
          <a:p>
            <a:pPr algn="just"/>
            <a:r>
              <a:rPr lang="uk-UA" dirty="0"/>
              <a:t>1) грошові кошти та їх еквіваленти;</a:t>
            </a:r>
          </a:p>
          <a:p>
            <a:pPr algn="just"/>
            <a:r>
              <a:rPr lang="uk-UA" dirty="0"/>
              <a:t>2) контракт, що надає право отримати грошові кошти або інші фінансові активи від іншого підприємства;</a:t>
            </a:r>
          </a:p>
          <a:p>
            <a:pPr algn="just"/>
            <a:r>
              <a:rPr lang="uk-UA" dirty="0"/>
              <a:t>3) контракт, що надає право обмінятися фінансовими інструментами </a:t>
            </a:r>
          </a:p>
          <a:p>
            <a:pPr algn="just"/>
            <a:r>
              <a:rPr lang="uk-UA" dirty="0"/>
              <a:t>з іншим підприємством на потенційно вигідних умовах;</a:t>
            </a:r>
          </a:p>
          <a:p>
            <a:pPr algn="just"/>
            <a:r>
              <a:rPr lang="uk-UA" dirty="0"/>
              <a:t>4) інструмент власного капіталу іншого підприємства. </a:t>
            </a:r>
          </a:p>
        </p:txBody>
      </p:sp>
      <p:sp>
        <p:nvSpPr>
          <p:cNvPr id="7" name="TextBox 6">
            <a:extLst>
              <a:ext uri="{FF2B5EF4-FFF2-40B4-BE49-F238E27FC236}">
                <a16:creationId xmlns:a16="http://schemas.microsoft.com/office/drawing/2014/main" id="{88DDD869-3F47-4BDE-8A7A-E9B974775FA8}"/>
              </a:ext>
            </a:extLst>
          </p:cNvPr>
          <p:cNvSpPr txBox="1"/>
          <p:nvPr/>
        </p:nvSpPr>
        <p:spPr>
          <a:xfrm>
            <a:off x="5612947" y="3915566"/>
            <a:ext cx="6229350" cy="2031325"/>
          </a:xfrm>
          <a:prstGeom prst="rect">
            <a:avLst/>
          </a:prstGeom>
          <a:noFill/>
        </p:spPr>
        <p:txBody>
          <a:bodyPr wrap="square">
            <a:spAutoFit/>
          </a:bodyPr>
          <a:lstStyle/>
          <a:p>
            <a:pPr algn="ctr"/>
            <a:r>
              <a:rPr lang="uk-UA" dirty="0"/>
              <a:t>Особи, які інвестують кошти в діяльність інших суб’єктів ринку, купуючи певні фінансові активи – </a:t>
            </a:r>
            <a:r>
              <a:rPr lang="uk-UA" b="1" dirty="0">
                <a:solidFill>
                  <a:schemeClr val="accent6"/>
                </a:solidFill>
              </a:rPr>
              <a:t>інвестори</a:t>
            </a:r>
            <a:r>
              <a:rPr lang="uk-UA" dirty="0"/>
              <a:t> – власники фінансових активів. Особи, які залучають вільні фінансові ресурси через випуск та продаж фінансових активів – </a:t>
            </a:r>
            <a:r>
              <a:rPr lang="uk-UA" b="1" dirty="0">
                <a:solidFill>
                  <a:schemeClr val="accent6"/>
                </a:solidFill>
              </a:rPr>
              <a:t>емітенти активів</a:t>
            </a:r>
            <a:r>
              <a:rPr lang="uk-UA" dirty="0"/>
              <a:t>. Кожен фінансовий актив є активом інвестора – власника активу та зобов’язанням того, хто емітує даний актив. </a:t>
            </a:r>
          </a:p>
        </p:txBody>
      </p:sp>
    </p:spTree>
    <p:extLst>
      <p:ext uri="{BB962C8B-B14F-4D97-AF65-F5344CB8AC3E}">
        <p14:creationId xmlns:p14="http://schemas.microsoft.com/office/powerpoint/2010/main" val="391182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E329FA-D603-4006-8C24-CDDC582571E6}"/>
              </a:ext>
            </a:extLst>
          </p:cNvPr>
          <p:cNvSpPr>
            <a:spLocks noGrp="1"/>
          </p:cNvSpPr>
          <p:nvPr>
            <p:ph type="title"/>
          </p:nvPr>
        </p:nvSpPr>
        <p:spPr/>
        <p:txBody>
          <a:bodyPr/>
          <a:lstStyle/>
          <a:p>
            <a:r>
              <a:rPr lang="uk-UA" dirty="0">
                <a:solidFill>
                  <a:schemeClr val="accent6"/>
                </a:solidFill>
                <a:effectLst>
                  <a:outerShdw blurRad="38100" dist="38100" dir="2700000" algn="tl">
                    <a:srgbClr val="000000">
                      <a:alpha val="43137"/>
                    </a:srgbClr>
                  </a:outerShdw>
                </a:effectLst>
              </a:rPr>
              <a:t>Фінансові інструменти поділяються на:</a:t>
            </a:r>
          </a:p>
        </p:txBody>
      </p:sp>
      <p:sp>
        <p:nvSpPr>
          <p:cNvPr id="3" name="Місце для вмісту 2">
            <a:extLst>
              <a:ext uri="{FF2B5EF4-FFF2-40B4-BE49-F238E27FC236}">
                <a16:creationId xmlns:a16="http://schemas.microsoft.com/office/drawing/2014/main" id="{3021E4BE-E6E3-49B9-92BF-197729F20DC3}"/>
              </a:ext>
            </a:extLst>
          </p:cNvPr>
          <p:cNvSpPr>
            <a:spLocks noGrp="1"/>
          </p:cNvSpPr>
          <p:nvPr>
            <p:ph idx="1"/>
          </p:nvPr>
        </p:nvSpPr>
        <p:spPr>
          <a:xfrm>
            <a:off x="767443" y="2084832"/>
            <a:ext cx="10952389" cy="4572000"/>
          </a:xfrm>
        </p:spPr>
        <p:txBody>
          <a:bodyPr>
            <a:normAutofit/>
          </a:bodyPr>
          <a:lstStyle/>
          <a:p>
            <a:pPr algn="just">
              <a:buClr>
                <a:srgbClr val="1482AC"/>
              </a:buClr>
              <a:buFont typeface="Wingdings" panose="05000000000000000000" pitchFamily="2" charset="2"/>
              <a:buChar char="Ø"/>
            </a:pPr>
            <a:r>
              <a:rPr lang="uk-UA" dirty="0"/>
              <a:t>фінансові активи (грошові кошти, не обмежені для використання, та їх еквіваленти; дебіторську заборгованість, не призначену для пере- продажу; фінансові інвестиції, що утримуються до погашення; фінансові активи, призначені для перепродажу, інші фінансові активи); </a:t>
            </a:r>
          </a:p>
          <a:p>
            <a:pPr algn="just">
              <a:buClr>
                <a:srgbClr val="1482AC"/>
              </a:buClr>
              <a:buFont typeface="Wingdings" panose="05000000000000000000" pitchFamily="2" charset="2"/>
              <a:buChar char="Ø"/>
            </a:pPr>
            <a:r>
              <a:rPr lang="uk-UA" dirty="0"/>
              <a:t>фінансові зобов’язання (фінансові зобов’язання, призначені для перепродажу, та інші фінансові зобов’язання); </a:t>
            </a:r>
          </a:p>
          <a:p>
            <a:pPr algn="just">
              <a:buClr>
                <a:srgbClr val="1482AC"/>
              </a:buClr>
              <a:buFont typeface="Wingdings" panose="05000000000000000000" pitchFamily="2" charset="2"/>
              <a:buChar char="Ø"/>
            </a:pPr>
            <a:r>
              <a:rPr lang="uk-UA" dirty="0"/>
              <a:t>інструменти власного капіталу (прості акції, частки та інші види власного капіталу); </a:t>
            </a:r>
          </a:p>
          <a:p>
            <a:pPr algn="just">
              <a:buClr>
                <a:srgbClr val="1482AC"/>
              </a:buClr>
              <a:buFont typeface="Wingdings" panose="05000000000000000000" pitchFamily="2" charset="2"/>
              <a:buChar char="Ø"/>
            </a:pPr>
            <a:r>
              <a:rPr lang="uk-UA" dirty="0"/>
              <a:t>похідні фінансові інструменти (ф’ючерсні контракти, форвардні контракти та інші похідні фінансові інструменти) – фінансові інструменти, механізм випуску та обігу яких пов’язаний з купівлею-</a:t>
            </a:r>
            <a:r>
              <a:rPr lang="uk-UA" dirty="0" err="1"/>
              <a:t>продажем</a:t>
            </a:r>
            <a:r>
              <a:rPr lang="uk-UA" dirty="0"/>
              <a:t> певних фінансових чи матеріальних активів. Ціни на похідні фінансові інструменти встановлюються залежно від ціни активів, які покладені в основу і називаються базовими активами (цінні папери, процентні ставки, фондові індекси, товарні ресурси, дорогоцінні метали тощо).</a:t>
            </a:r>
          </a:p>
        </p:txBody>
      </p:sp>
    </p:spTree>
    <p:extLst>
      <p:ext uri="{BB962C8B-B14F-4D97-AF65-F5344CB8AC3E}">
        <p14:creationId xmlns:p14="http://schemas.microsoft.com/office/powerpoint/2010/main" val="204569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A8F2-04B6-4BBF-A6E9-E21D86065DA0}"/>
              </a:ext>
            </a:extLst>
          </p:cNvPr>
          <p:cNvSpPr>
            <a:spLocks noGrp="1"/>
          </p:cNvSpPr>
          <p:nvPr>
            <p:ph type="title"/>
          </p:nvPr>
        </p:nvSpPr>
        <p:spPr>
          <a:xfrm>
            <a:off x="648570" y="634202"/>
            <a:ext cx="5817543" cy="1499616"/>
          </a:xfrm>
        </p:spPr>
        <p:txBody>
          <a:bodyPr>
            <a:normAutofit fontScale="90000"/>
          </a:bodyPr>
          <a:lstStyle/>
          <a:p>
            <a:pPr algn="ctr"/>
            <a:r>
              <a:rPr lang="uk-UA" sz="2400" dirty="0">
                <a:solidFill>
                  <a:schemeClr val="accent6"/>
                </a:solidFill>
                <a:effectLst>
                  <a:outerShdw blurRad="38100" dist="38100" dir="2700000" algn="tl">
                    <a:srgbClr val="000000">
                      <a:alpha val="43137"/>
                    </a:srgbClr>
                  </a:outerShdw>
                </a:effectLst>
              </a:rPr>
              <a:t>За критерієм надійності щодо отримання доходу існують дві основні категорії фінансових інструментів світового фінансового ринку:</a:t>
            </a:r>
          </a:p>
        </p:txBody>
      </p:sp>
      <p:sp>
        <p:nvSpPr>
          <p:cNvPr id="3" name="Місце для вмісту 2">
            <a:extLst>
              <a:ext uri="{FF2B5EF4-FFF2-40B4-BE49-F238E27FC236}">
                <a16:creationId xmlns:a16="http://schemas.microsoft.com/office/drawing/2014/main" id="{854E5690-88FD-4566-A352-99CB31F3DE09}"/>
              </a:ext>
            </a:extLst>
          </p:cNvPr>
          <p:cNvSpPr>
            <a:spLocks noGrp="1"/>
          </p:cNvSpPr>
          <p:nvPr>
            <p:ph idx="1"/>
          </p:nvPr>
        </p:nvSpPr>
        <p:spPr>
          <a:xfrm>
            <a:off x="468956" y="2478024"/>
            <a:ext cx="5817543" cy="4023360"/>
          </a:xfrm>
        </p:spPr>
        <p:txBody>
          <a:bodyPr>
            <a:normAutofit lnSpcReduction="10000"/>
          </a:bodyPr>
          <a:lstStyle/>
          <a:p>
            <a:pPr algn="just"/>
            <a:r>
              <a:rPr lang="uk-UA" b="1" dirty="0">
                <a:solidFill>
                  <a:schemeClr val="accent6"/>
                </a:solidFill>
              </a:rPr>
              <a:t>1. Інструменти власності </a:t>
            </a:r>
            <a:r>
              <a:rPr lang="uk-UA" dirty="0"/>
              <a:t>– безстрокові інструменти, які засвідчують пайову участь інвестора у статутному фонді емітента (акціонерного товариства), тобто характеризують відносини н. прокат між даним інвестором та іншими учасниками акціонерного товариства; дають право власнику на отримання доходу у вигляді дивідендів, право на частку майна товариства при його ліквідації тощо. </a:t>
            </a:r>
          </a:p>
          <a:p>
            <a:pPr algn="just"/>
            <a:r>
              <a:rPr lang="uk-UA" b="1" dirty="0">
                <a:solidFill>
                  <a:schemeClr val="accent6"/>
                </a:solidFill>
              </a:rPr>
              <a:t>2. Інструменти позики </a:t>
            </a:r>
            <a:r>
              <a:rPr lang="uk-UA" dirty="0"/>
              <a:t>– строкові інструменти, які відображають відносини позики між емітентом та інвестором і які пов’язані з виплатою доходу за надану емітентові позику.</a:t>
            </a:r>
          </a:p>
        </p:txBody>
      </p:sp>
      <p:sp>
        <p:nvSpPr>
          <p:cNvPr id="4" name="Заголовок 1">
            <a:extLst>
              <a:ext uri="{FF2B5EF4-FFF2-40B4-BE49-F238E27FC236}">
                <a16:creationId xmlns:a16="http://schemas.microsoft.com/office/drawing/2014/main" id="{9D0BB81F-6D40-4891-B4FD-323BA7FACEBF}"/>
              </a:ext>
            </a:extLst>
          </p:cNvPr>
          <p:cNvSpPr txBox="1">
            <a:spLocks/>
          </p:cNvSpPr>
          <p:nvPr/>
        </p:nvSpPr>
        <p:spPr>
          <a:xfrm>
            <a:off x="6466113" y="628977"/>
            <a:ext cx="5600700" cy="16243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ru-RU" sz="2200" dirty="0" err="1">
                <a:solidFill>
                  <a:srgbClr val="1482AC"/>
                </a:solidFill>
                <a:effectLst>
                  <a:outerShdw blurRad="38100" dist="38100" dir="2700000" algn="tl">
                    <a:srgbClr val="000000">
                      <a:alpha val="43137"/>
                    </a:srgbClr>
                  </a:outerShdw>
                </a:effectLst>
              </a:rPr>
              <a:t>Фінансові</a:t>
            </a:r>
            <a:r>
              <a:rPr lang="ru-RU" sz="2200" dirty="0">
                <a:solidFill>
                  <a:srgbClr val="1482AC"/>
                </a:solidFill>
                <a:effectLst>
                  <a:outerShdw blurRad="38100" dist="38100" dir="2700000" algn="tl">
                    <a:srgbClr val="000000">
                      <a:alpha val="43137"/>
                    </a:srgbClr>
                  </a:outerShdw>
                </a:effectLst>
              </a:rPr>
              <a:t> </a:t>
            </a:r>
            <a:r>
              <a:rPr lang="ru-RU" sz="2200" dirty="0" err="1">
                <a:solidFill>
                  <a:srgbClr val="1482AC"/>
                </a:solidFill>
                <a:effectLst>
                  <a:outerShdw blurRad="38100" dist="38100" dir="2700000" algn="tl">
                    <a:srgbClr val="000000">
                      <a:alpha val="43137"/>
                    </a:srgbClr>
                  </a:outerShdw>
                </a:effectLst>
              </a:rPr>
              <a:t>інструменти</a:t>
            </a:r>
            <a:r>
              <a:rPr lang="ru-RU" sz="2200" dirty="0">
                <a:solidFill>
                  <a:srgbClr val="1482AC"/>
                </a:solidFill>
                <a:effectLst>
                  <a:outerShdw blurRad="38100" dist="38100" dir="2700000" algn="tl">
                    <a:srgbClr val="000000">
                      <a:alpha val="43137"/>
                    </a:srgbClr>
                  </a:outerShdw>
                </a:effectLst>
              </a:rPr>
              <a:t> </a:t>
            </a:r>
            <a:r>
              <a:rPr lang="ru-RU" sz="2200" dirty="0" err="1">
                <a:solidFill>
                  <a:srgbClr val="1482AC"/>
                </a:solidFill>
                <a:effectLst>
                  <a:outerShdw blurRad="38100" dist="38100" dir="2700000" algn="tl">
                    <a:srgbClr val="000000">
                      <a:alpha val="43137"/>
                    </a:srgbClr>
                  </a:outerShdw>
                </a:effectLst>
              </a:rPr>
              <a:t>світового</a:t>
            </a:r>
            <a:r>
              <a:rPr lang="ru-RU" sz="2200" dirty="0">
                <a:solidFill>
                  <a:srgbClr val="1482AC"/>
                </a:solidFill>
                <a:effectLst>
                  <a:outerShdw blurRad="38100" dist="38100" dir="2700000" algn="tl">
                    <a:srgbClr val="000000">
                      <a:alpha val="43137"/>
                    </a:srgbClr>
                  </a:outerShdw>
                </a:effectLst>
              </a:rPr>
              <a:t> </a:t>
            </a:r>
            <a:r>
              <a:rPr lang="ru-RU" sz="2200" dirty="0" err="1">
                <a:solidFill>
                  <a:srgbClr val="1482AC"/>
                </a:solidFill>
                <a:effectLst>
                  <a:outerShdw blurRad="38100" dist="38100" dir="2700000" algn="tl">
                    <a:srgbClr val="000000">
                      <a:alpha val="43137"/>
                    </a:srgbClr>
                  </a:outerShdw>
                </a:effectLst>
              </a:rPr>
              <a:t>фінансового</a:t>
            </a:r>
            <a:r>
              <a:rPr lang="ru-RU" sz="2200" dirty="0">
                <a:solidFill>
                  <a:srgbClr val="1482AC"/>
                </a:solidFill>
                <a:effectLst>
                  <a:outerShdw blurRad="38100" dist="38100" dir="2700000" algn="tl">
                    <a:srgbClr val="000000">
                      <a:alpha val="43137"/>
                    </a:srgbClr>
                  </a:outerShdw>
                </a:effectLst>
              </a:rPr>
              <a:t> ринку </a:t>
            </a:r>
            <a:r>
              <a:rPr lang="ru-RU" sz="2200" dirty="0" err="1">
                <a:solidFill>
                  <a:srgbClr val="1482AC"/>
                </a:solidFill>
                <a:effectLst>
                  <a:outerShdw blurRad="38100" dist="38100" dir="2700000" algn="tl">
                    <a:srgbClr val="000000">
                      <a:alpha val="43137"/>
                    </a:srgbClr>
                  </a:outerShdw>
                </a:effectLst>
              </a:rPr>
              <a:t>залежно</a:t>
            </a:r>
            <a:r>
              <a:rPr lang="ru-RU" sz="2200" dirty="0">
                <a:solidFill>
                  <a:srgbClr val="1482AC"/>
                </a:solidFill>
                <a:effectLst>
                  <a:outerShdw blurRad="38100" dist="38100" dir="2700000" algn="tl">
                    <a:srgbClr val="000000">
                      <a:alpha val="43137"/>
                    </a:srgbClr>
                  </a:outerShdw>
                </a:effectLst>
              </a:rPr>
              <a:t> </a:t>
            </a:r>
            <a:r>
              <a:rPr lang="ru-RU" sz="2200" dirty="0" err="1">
                <a:solidFill>
                  <a:srgbClr val="1482AC"/>
                </a:solidFill>
                <a:effectLst>
                  <a:outerShdw blurRad="38100" dist="38100" dir="2700000" algn="tl">
                    <a:srgbClr val="000000">
                      <a:alpha val="43137"/>
                    </a:srgbClr>
                  </a:outerShdw>
                </a:effectLst>
              </a:rPr>
              <a:t>від</a:t>
            </a:r>
            <a:r>
              <a:rPr lang="ru-RU" sz="2200" dirty="0">
                <a:solidFill>
                  <a:srgbClr val="1482AC"/>
                </a:solidFill>
                <a:effectLst>
                  <a:outerShdw blurRad="38100" dist="38100" dir="2700000" algn="tl">
                    <a:srgbClr val="000000">
                      <a:alpha val="43137"/>
                    </a:srgbClr>
                  </a:outerShdw>
                </a:effectLst>
              </a:rPr>
              <a:t> </a:t>
            </a:r>
          </a:p>
          <a:p>
            <a:pPr algn="ctr"/>
            <a:r>
              <a:rPr lang="ru-RU" sz="2200" dirty="0" err="1">
                <a:solidFill>
                  <a:srgbClr val="1482AC"/>
                </a:solidFill>
                <a:effectLst>
                  <a:outerShdw blurRad="38100" dist="38100" dir="2700000" algn="tl">
                    <a:srgbClr val="000000">
                      <a:alpha val="43137"/>
                    </a:srgbClr>
                  </a:outerShdw>
                </a:effectLst>
              </a:rPr>
              <a:t>механізму</a:t>
            </a:r>
            <a:r>
              <a:rPr lang="ru-RU" sz="2200" dirty="0">
                <a:solidFill>
                  <a:srgbClr val="1482AC"/>
                </a:solidFill>
                <a:effectLst>
                  <a:outerShdw blurRad="38100" dist="38100" dir="2700000" algn="tl">
                    <a:srgbClr val="000000">
                      <a:alpha val="43137"/>
                    </a:srgbClr>
                  </a:outerShdw>
                </a:effectLst>
              </a:rPr>
              <a:t> </a:t>
            </a:r>
            <a:r>
              <a:rPr lang="ru-RU" sz="2200" dirty="0" err="1">
                <a:solidFill>
                  <a:srgbClr val="1482AC"/>
                </a:solidFill>
                <a:effectLst>
                  <a:outerShdw blurRad="38100" dist="38100" dir="2700000" algn="tl">
                    <a:srgbClr val="000000">
                      <a:alpha val="43137"/>
                    </a:srgbClr>
                  </a:outerShdw>
                </a:effectLst>
              </a:rPr>
              <a:t>нарахування</a:t>
            </a:r>
            <a:r>
              <a:rPr lang="ru-RU" sz="2200" dirty="0">
                <a:solidFill>
                  <a:srgbClr val="1482AC"/>
                </a:solidFill>
                <a:effectLst>
                  <a:outerShdw blurRad="38100" dist="38100" dir="2700000" algn="tl">
                    <a:srgbClr val="000000">
                      <a:alpha val="43137"/>
                    </a:srgbClr>
                  </a:outerShdw>
                </a:effectLst>
              </a:rPr>
              <a:t> доходу </a:t>
            </a:r>
            <a:r>
              <a:rPr lang="ru-RU" sz="2200" dirty="0" err="1">
                <a:solidFill>
                  <a:srgbClr val="1482AC"/>
                </a:solidFill>
                <a:effectLst>
                  <a:outerShdw blurRad="38100" dist="38100" dir="2700000" algn="tl">
                    <a:srgbClr val="000000">
                      <a:alpha val="43137"/>
                    </a:srgbClr>
                  </a:outerShdw>
                </a:effectLst>
              </a:rPr>
              <a:t>поділяються</a:t>
            </a:r>
            <a:r>
              <a:rPr lang="ru-RU" sz="2200" dirty="0">
                <a:solidFill>
                  <a:srgbClr val="1482AC"/>
                </a:solidFill>
                <a:effectLst>
                  <a:outerShdw blurRad="38100" dist="38100" dir="2700000" algn="tl">
                    <a:srgbClr val="000000">
                      <a:alpha val="43137"/>
                    </a:srgbClr>
                  </a:outerShdw>
                </a:effectLst>
              </a:rPr>
              <a:t> на:</a:t>
            </a:r>
            <a:endParaRPr lang="uk-UA" sz="2200" dirty="0">
              <a:solidFill>
                <a:srgbClr val="1482AC"/>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7DA8504E-48E4-4646-AF04-50B6B41EA6C4}"/>
              </a:ext>
            </a:extLst>
          </p:cNvPr>
          <p:cNvSpPr txBox="1"/>
          <p:nvPr/>
        </p:nvSpPr>
        <p:spPr>
          <a:xfrm>
            <a:off x="6466113" y="2438146"/>
            <a:ext cx="5468710" cy="3785652"/>
          </a:xfrm>
          <a:prstGeom prst="rect">
            <a:avLst/>
          </a:prstGeom>
          <a:noFill/>
        </p:spPr>
        <p:txBody>
          <a:bodyPr wrap="square">
            <a:spAutoFit/>
          </a:bodyPr>
          <a:lstStyle/>
          <a:p>
            <a:pPr algn="just"/>
            <a:r>
              <a:rPr lang="uk-UA" sz="2000" b="1" dirty="0">
                <a:solidFill>
                  <a:srgbClr val="1482AC"/>
                </a:solidFill>
              </a:rPr>
              <a:t>1. Інструменти з фіксованим доходом </a:t>
            </a:r>
            <a:r>
              <a:rPr lang="uk-UA" sz="2000" dirty="0"/>
              <a:t>– облігації, інші боргові зобов’язання з фіксованими процентними виплатами, а також привілейовані акції, за якими сплачується фіксований дивіденд.</a:t>
            </a:r>
          </a:p>
          <a:p>
            <a:pPr algn="just"/>
            <a:r>
              <a:rPr lang="uk-UA" sz="2000" b="1" dirty="0">
                <a:solidFill>
                  <a:srgbClr val="1482AC"/>
                </a:solidFill>
              </a:rPr>
              <a:t>2. Інструменти з плаваючим доходом </a:t>
            </a:r>
            <a:r>
              <a:rPr lang="uk-UA" sz="2000" dirty="0"/>
              <a:t>– боргові зобов’язання зі </a:t>
            </a:r>
          </a:p>
          <a:p>
            <a:pPr algn="just"/>
            <a:r>
              <a:rPr lang="uk-UA" sz="2000" dirty="0"/>
              <a:t>змінними процентними виплатами та прості акції, оскільки дивідендні </a:t>
            </a:r>
          </a:p>
          <a:p>
            <a:pPr algn="just"/>
            <a:r>
              <a:rPr lang="uk-UA" sz="2000" dirty="0"/>
              <a:t>виплати за ними наперед не визначені й залежать від розміру прибутку, отриманого фірмою протягом звітного періоду.</a:t>
            </a:r>
          </a:p>
        </p:txBody>
      </p:sp>
    </p:spTree>
    <p:extLst>
      <p:ext uri="{BB962C8B-B14F-4D97-AF65-F5344CB8AC3E}">
        <p14:creationId xmlns:p14="http://schemas.microsoft.com/office/powerpoint/2010/main" val="55358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AF2D9-426E-4700-B5BC-B5BA8AD45171}"/>
              </a:ext>
            </a:extLst>
          </p:cNvPr>
          <p:cNvSpPr>
            <a:spLocks noGrp="1"/>
          </p:cNvSpPr>
          <p:nvPr>
            <p:ph type="title"/>
          </p:nvPr>
        </p:nvSpPr>
        <p:spPr>
          <a:xfrm>
            <a:off x="750277" y="1"/>
            <a:ext cx="4079631" cy="1781908"/>
          </a:xfrm>
          <a:solidFill>
            <a:schemeClr val="accent6">
              <a:lumMod val="20000"/>
              <a:lumOff val="80000"/>
            </a:schemeClr>
          </a:solidFill>
        </p:spPr>
        <p:txBody>
          <a:bodyPr>
            <a:normAutofit/>
          </a:bodyPr>
          <a:lstStyle/>
          <a:p>
            <a:pPr algn="ctr"/>
            <a:r>
              <a:rPr lang="ru-RU" sz="2400" dirty="0">
                <a:solidFill>
                  <a:schemeClr val="tx1"/>
                </a:solidFill>
                <a:effectLst>
                  <a:outerShdw blurRad="38100" dist="38100" dir="2700000" algn="tl">
                    <a:srgbClr val="000000">
                      <a:alpha val="43137"/>
                    </a:srgbClr>
                  </a:outerShdw>
                </a:effectLst>
              </a:rPr>
              <a:t>До характеристик </a:t>
            </a:r>
            <a:r>
              <a:rPr lang="ru-RU" sz="2400" dirty="0" err="1">
                <a:solidFill>
                  <a:schemeClr val="tx1"/>
                </a:solidFill>
                <a:effectLst>
                  <a:outerShdw blurRad="38100" dist="38100" dir="2700000" algn="tl">
                    <a:srgbClr val="000000">
                      <a:alpha val="43137"/>
                    </a:srgbClr>
                  </a:outerShdw>
                </a:effectLst>
              </a:rPr>
              <a:t>фінансових</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активів</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світового</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фінансового</a:t>
            </a:r>
            <a:r>
              <a:rPr lang="ru-RU" sz="2400" dirty="0">
                <a:solidFill>
                  <a:schemeClr val="tx1"/>
                </a:solidFill>
                <a:effectLst>
                  <a:outerShdw blurRad="38100" dist="38100" dir="2700000" algn="tl">
                    <a:srgbClr val="000000">
                      <a:alpha val="43137"/>
                    </a:srgbClr>
                  </a:outerShdw>
                </a:effectLst>
              </a:rPr>
              <a:t> ринку </a:t>
            </a:r>
            <a:r>
              <a:rPr lang="ru-RU" sz="2400" dirty="0" err="1">
                <a:solidFill>
                  <a:schemeClr val="tx1"/>
                </a:solidFill>
                <a:effectLst>
                  <a:outerShdw blurRad="38100" dist="38100" dir="2700000" algn="tl">
                    <a:srgbClr val="000000">
                      <a:alpha val="43137"/>
                    </a:srgbClr>
                  </a:outerShdw>
                </a:effectLst>
              </a:rPr>
              <a:t>відносять</a:t>
            </a:r>
            <a:r>
              <a:rPr lang="ru-RU" sz="2400" dirty="0">
                <a:solidFill>
                  <a:schemeClr val="tx1"/>
                </a:solidFill>
                <a:effectLst>
                  <a:outerShdw blurRad="38100" dist="38100" dir="2700000" algn="tl">
                    <a:srgbClr val="000000">
                      <a:alpha val="43137"/>
                    </a:srgbClr>
                  </a:outerShdw>
                </a:effectLst>
              </a:rPr>
              <a:t>:</a:t>
            </a:r>
            <a:endParaRPr lang="uk-UA" sz="2400" dirty="0">
              <a:solidFill>
                <a:schemeClr val="tx1"/>
              </a:solidFill>
              <a:effectLst>
                <a:outerShdw blurRad="38100" dist="38100" dir="2700000" algn="tl">
                  <a:srgbClr val="000000">
                    <a:alpha val="43137"/>
                  </a:srgbClr>
                </a:outerShdw>
              </a:effectLst>
            </a:endParaRPr>
          </a:p>
        </p:txBody>
      </p:sp>
      <p:sp>
        <p:nvSpPr>
          <p:cNvPr id="3" name="Місце для вмісту 2">
            <a:extLst>
              <a:ext uri="{FF2B5EF4-FFF2-40B4-BE49-F238E27FC236}">
                <a16:creationId xmlns:a16="http://schemas.microsoft.com/office/drawing/2014/main" id="{766750A4-2731-425B-8533-BC043274556D}"/>
              </a:ext>
            </a:extLst>
          </p:cNvPr>
          <p:cNvSpPr>
            <a:spLocks noGrp="1"/>
          </p:cNvSpPr>
          <p:nvPr>
            <p:ph idx="1"/>
          </p:nvPr>
        </p:nvSpPr>
        <p:spPr>
          <a:xfrm>
            <a:off x="4996542" y="108710"/>
            <a:ext cx="7064829" cy="4387090"/>
          </a:xfrm>
        </p:spPr>
        <p:txBody>
          <a:bodyPr>
            <a:normAutofit fontScale="92500" lnSpcReduction="20000"/>
          </a:bodyPr>
          <a:lstStyle/>
          <a:p>
            <a:r>
              <a:rPr lang="ru-RU" dirty="0"/>
              <a:t>1) </a:t>
            </a:r>
            <a:r>
              <a:rPr lang="ru-RU" dirty="0" err="1"/>
              <a:t>термін</a:t>
            </a:r>
            <a:r>
              <a:rPr lang="ru-RU" dirty="0"/>
              <a:t> </a:t>
            </a:r>
            <a:r>
              <a:rPr lang="ru-RU" dirty="0" err="1"/>
              <a:t>обігу</a:t>
            </a:r>
            <a:r>
              <a:rPr lang="ru-RU" dirty="0"/>
              <a:t> – </a:t>
            </a:r>
            <a:r>
              <a:rPr lang="ru-RU" dirty="0" err="1"/>
              <a:t>проміжок</a:t>
            </a:r>
            <a:r>
              <a:rPr lang="ru-RU" dirty="0"/>
              <a:t> часу до </a:t>
            </a:r>
            <a:r>
              <a:rPr lang="ru-RU" dirty="0" err="1"/>
              <a:t>кінцевого</a:t>
            </a:r>
            <a:r>
              <a:rPr lang="ru-RU" dirty="0"/>
              <a:t> платежу </a:t>
            </a:r>
            <a:r>
              <a:rPr lang="ru-RU" dirty="0" err="1"/>
              <a:t>або</a:t>
            </a:r>
            <a:r>
              <a:rPr lang="ru-RU" dirty="0"/>
              <a:t> до </a:t>
            </a:r>
            <a:r>
              <a:rPr lang="ru-RU" dirty="0" err="1"/>
              <a:t>вимоги</a:t>
            </a:r>
            <a:r>
              <a:rPr lang="ru-RU" dirty="0"/>
              <a:t> </a:t>
            </a:r>
            <a:r>
              <a:rPr lang="ru-RU" dirty="0" err="1"/>
              <a:t>ліквідації</a:t>
            </a:r>
            <a:r>
              <a:rPr lang="ru-RU" dirty="0"/>
              <a:t> (</a:t>
            </a:r>
            <a:r>
              <a:rPr lang="ru-RU" dirty="0" err="1"/>
              <a:t>погашення</a:t>
            </a:r>
            <a:r>
              <a:rPr lang="ru-RU" dirty="0"/>
              <a:t>) </a:t>
            </a:r>
            <a:r>
              <a:rPr lang="ru-RU" dirty="0" err="1"/>
              <a:t>фінансового</a:t>
            </a:r>
            <a:r>
              <a:rPr lang="ru-RU" dirty="0"/>
              <a:t> активу: </a:t>
            </a:r>
          </a:p>
          <a:p>
            <a:pPr>
              <a:buFont typeface="Arial" panose="020B0604020202020204" pitchFamily="34" charset="0"/>
              <a:buChar char="•"/>
            </a:pPr>
            <a:r>
              <a:rPr lang="uk-UA" dirty="0"/>
              <a:t>короткострокові – з терміном обігу до 1 року; </a:t>
            </a:r>
          </a:p>
          <a:p>
            <a:pPr>
              <a:buFont typeface="Arial" panose="020B0604020202020204" pitchFamily="34" charset="0"/>
              <a:buChar char="•"/>
            </a:pPr>
            <a:r>
              <a:rPr lang="uk-UA" dirty="0"/>
              <a:t>середньострокові – від 1до 4-5 років; </a:t>
            </a:r>
          </a:p>
          <a:p>
            <a:pPr>
              <a:buFont typeface="Arial" panose="020B0604020202020204" pitchFamily="34" charset="0"/>
              <a:buChar char="•"/>
            </a:pPr>
            <a:r>
              <a:rPr lang="uk-UA" dirty="0"/>
              <a:t>довгострокові – від 5 до 10 років і більше.</a:t>
            </a:r>
          </a:p>
          <a:p>
            <a:pPr marL="0" indent="0">
              <a:buNone/>
            </a:pPr>
            <a:r>
              <a:rPr lang="uk-UA" dirty="0"/>
              <a:t>2) ліквідність – можливість швидкого перетворення активу на готівку без значних втрат; </a:t>
            </a:r>
          </a:p>
          <a:p>
            <a:r>
              <a:rPr lang="uk-UA" dirty="0"/>
              <a:t>3) дохідність – розраховується, як правило, у вигляді річної процентної ставки. При цьому розрізняють: </a:t>
            </a:r>
          </a:p>
          <a:p>
            <a:pPr>
              <a:buFont typeface="Arial" panose="020B0604020202020204" pitchFamily="34" charset="0"/>
              <a:buChar char="•"/>
            </a:pPr>
            <a:r>
              <a:rPr lang="uk-UA" dirty="0"/>
              <a:t>номінальну ставку доходу – дохід у грошовому виразі, отриманий з однієї грошової одиниці вкладень, тобто абсолютний дохід, отриманий від інвестування коштів у фінансовий актив, абсолютну плату за використання коштів; </a:t>
            </a:r>
          </a:p>
          <a:p>
            <a:pPr>
              <a:buFont typeface="Arial" panose="020B0604020202020204" pitchFamily="34" charset="0"/>
              <a:buChar char="•"/>
            </a:pPr>
            <a:r>
              <a:rPr lang="uk-UA" dirty="0"/>
              <a:t>реальна ставка доходу – дорівнює номінальній ставці доходу за вирахуванням темпів інфляції.</a:t>
            </a:r>
          </a:p>
        </p:txBody>
      </p:sp>
      <p:sp>
        <p:nvSpPr>
          <p:cNvPr id="5" name="TextBox 4">
            <a:extLst>
              <a:ext uri="{FF2B5EF4-FFF2-40B4-BE49-F238E27FC236}">
                <a16:creationId xmlns:a16="http://schemas.microsoft.com/office/drawing/2014/main" id="{2DC4754F-DBA1-4B21-94E0-E7DC45D7E890}"/>
              </a:ext>
            </a:extLst>
          </p:cNvPr>
          <p:cNvSpPr txBox="1"/>
          <p:nvPr/>
        </p:nvSpPr>
        <p:spPr>
          <a:xfrm>
            <a:off x="257175" y="1859340"/>
            <a:ext cx="4739367" cy="2862322"/>
          </a:xfrm>
          <a:prstGeom prst="rect">
            <a:avLst/>
          </a:prstGeom>
          <a:noFill/>
        </p:spPr>
        <p:txBody>
          <a:bodyPr wrap="square">
            <a:spAutoFit/>
          </a:bodyPr>
          <a:lstStyle/>
          <a:p>
            <a:pPr algn="just"/>
            <a:r>
              <a:rPr lang="ru-RU" sz="1500" dirty="0"/>
              <a:t>4) </a:t>
            </a:r>
            <a:r>
              <a:rPr lang="ru-RU" sz="1500" dirty="0" err="1"/>
              <a:t>дохід</a:t>
            </a:r>
            <a:r>
              <a:rPr lang="ru-RU" sz="1500" dirty="0"/>
              <a:t> по активу – </a:t>
            </a:r>
            <a:r>
              <a:rPr lang="ru-RU" sz="1500" dirty="0" err="1"/>
              <a:t>очікувані</a:t>
            </a:r>
            <a:r>
              <a:rPr lang="ru-RU" sz="1500" dirty="0"/>
              <a:t> </a:t>
            </a:r>
            <a:r>
              <a:rPr lang="ru-RU" sz="1500" dirty="0" err="1"/>
              <a:t>грошові</a:t>
            </a:r>
            <a:r>
              <a:rPr lang="ru-RU" sz="1500" dirty="0"/>
              <a:t> потоки по </a:t>
            </a:r>
            <a:r>
              <a:rPr lang="ru-RU" sz="1500" dirty="0" err="1"/>
              <a:t>ньому</a:t>
            </a:r>
            <a:r>
              <a:rPr lang="ru-RU" sz="1500" dirty="0"/>
              <a:t>, </a:t>
            </a:r>
            <a:r>
              <a:rPr lang="ru-RU" sz="1500" dirty="0" err="1"/>
              <a:t>тобто</a:t>
            </a:r>
            <a:r>
              <a:rPr lang="ru-RU" sz="1500" dirty="0"/>
              <a:t> </a:t>
            </a:r>
            <a:r>
              <a:rPr lang="ru-RU" sz="1500" dirty="0" err="1"/>
              <a:t>процентні</a:t>
            </a:r>
            <a:r>
              <a:rPr lang="ru-RU" sz="1500" dirty="0"/>
              <a:t>, </a:t>
            </a:r>
            <a:r>
              <a:rPr lang="ru-RU" sz="1500" dirty="0" err="1"/>
              <a:t>дивідендні</a:t>
            </a:r>
            <a:r>
              <a:rPr lang="ru-RU" sz="1500" dirty="0"/>
              <a:t> </a:t>
            </a:r>
            <a:r>
              <a:rPr lang="ru-RU" sz="1500" dirty="0" err="1"/>
              <a:t>виплати</a:t>
            </a:r>
            <a:r>
              <a:rPr lang="ru-RU" sz="1500" dirty="0"/>
              <a:t>, а </a:t>
            </a:r>
            <a:r>
              <a:rPr lang="ru-RU" sz="1500" dirty="0" err="1"/>
              <a:t>також</a:t>
            </a:r>
            <a:r>
              <a:rPr lang="ru-RU" sz="1500" dirty="0"/>
              <a:t> </a:t>
            </a:r>
            <a:r>
              <a:rPr lang="ru-RU" sz="1500" dirty="0" err="1"/>
              <a:t>суми</a:t>
            </a:r>
            <a:r>
              <a:rPr lang="ru-RU" sz="1500" dirty="0"/>
              <a:t>, </a:t>
            </a:r>
            <a:r>
              <a:rPr lang="ru-RU" sz="1500" dirty="0" err="1"/>
              <a:t>отримані</a:t>
            </a:r>
            <a:r>
              <a:rPr lang="ru-RU" sz="1500" dirty="0"/>
              <a:t> </a:t>
            </a:r>
            <a:r>
              <a:rPr lang="ru-RU" sz="1500" dirty="0" err="1"/>
              <a:t>від</a:t>
            </a:r>
            <a:r>
              <a:rPr lang="ru-RU" sz="1500" dirty="0"/>
              <a:t> </a:t>
            </a:r>
            <a:r>
              <a:rPr lang="ru-RU" sz="1500" dirty="0" err="1"/>
              <a:t>погашення</a:t>
            </a:r>
            <a:r>
              <a:rPr lang="ru-RU" sz="1500" dirty="0"/>
              <a:t> </a:t>
            </a:r>
          </a:p>
          <a:p>
            <a:pPr algn="just"/>
            <a:r>
              <a:rPr lang="ru-RU" sz="1500" dirty="0" err="1"/>
              <a:t>чи</a:t>
            </a:r>
            <a:r>
              <a:rPr lang="ru-RU" sz="1500" dirty="0"/>
              <a:t> перепродажу </a:t>
            </a:r>
            <a:r>
              <a:rPr lang="ru-RU" sz="1500" dirty="0" err="1"/>
              <a:t>фінансових</a:t>
            </a:r>
            <a:r>
              <a:rPr lang="ru-RU" sz="1500" dirty="0"/>
              <a:t> </a:t>
            </a:r>
            <a:r>
              <a:rPr lang="ru-RU" sz="1500" dirty="0" err="1"/>
              <a:t>активів</a:t>
            </a:r>
            <a:r>
              <a:rPr lang="ru-RU" sz="1500" dirty="0"/>
              <a:t> </a:t>
            </a:r>
            <a:r>
              <a:rPr lang="ru-RU" sz="1500" dirty="0" err="1"/>
              <a:t>іншим</a:t>
            </a:r>
            <a:r>
              <a:rPr lang="ru-RU" sz="1500" dirty="0"/>
              <a:t> </a:t>
            </a:r>
            <a:r>
              <a:rPr lang="ru-RU" sz="1500" dirty="0" err="1"/>
              <a:t>учасникам</a:t>
            </a:r>
            <a:r>
              <a:rPr lang="ru-RU" sz="1500" dirty="0"/>
              <a:t> ринку;</a:t>
            </a:r>
          </a:p>
          <a:p>
            <a:pPr algn="just"/>
            <a:r>
              <a:rPr lang="ru-RU" sz="1500" dirty="0"/>
              <a:t>5) </a:t>
            </a:r>
            <a:r>
              <a:rPr lang="ru-RU" sz="1500" dirty="0" err="1"/>
              <a:t>подільність</a:t>
            </a:r>
            <a:r>
              <a:rPr lang="ru-RU" sz="1500" dirty="0"/>
              <a:t> – </a:t>
            </a:r>
            <a:r>
              <a:rPr lang="ru-RU" sz="1500" dirty="0" err="1"/>
              <a:t>мінімальний</a:t>
            </a:r>
            <a:r>
              <a:rPr lang="ru-RU" sz="1500" dirty="0"/>
              <a:t> </a:t>
            </a:r>
            <a:r>
              <a:rPr lang="ru-RU" sz="1500" dirty="0" err="1"/>
              <a:t>обсяг</a:t>
            </a:r>
            <a:r>
              <a:rPr lang="ru-RU" sz="1500" dirty="0"/>
              <a:t> активу, </a:t>
            </a:r>
            <a:r>
              <a:rPr lang="ru-RU" sz="1500" dirty="0" err="1"/>
              <a:t>який</a:t>
            </a:r>
            <a:r>
              <a:rPr lang="ru-RU" sz="1500" dirty="0"/>
              <a:t> </a:t>
            </a:r>
            <a:r>
              <a:rPr lang="ru-RU" sz="1500" dirty="0" err="1"/>
              <a:t>можна</a:t>
            </a:r>
            <a:r>
              <a:rPr lang="ru-RU" sz="1500" dirty="0"/>
              <a:t> </a:t>
            </a:r>
            <a:r>
              <a:rPr lang="ru-RU" sz="1500" dirty="0" err="1"/>
              <a:t>купити</a:t>
            </a:r>
            <a:r>
              <a:rPr lang="ru-RU" sz="1500" dirty="0"/>
              <a:t> </a:t>
            </a:r>
            <a:r>
              <a:rPr lang="ru-RU" sz="1500" dirty="0" err="1"/>
              <a:t>чи</a:t>
            </a:r>
            <a:r>
              <a:rPr lang="ru-RU" sz="1500" dirty="0"/>
              <a:t> </a:t>
            </a:r>
          </a:p>
          <a:p>
            <a:pPr algn="just"/>
            <a:r>
              <a:rPr lang="ru-RU" sz="1500" dirty="0" err="1"/>
              <a:t>продати</a:t>
            </a:r>
            <a:r>
              <a:rPr lang="ru-RU" sz="1500" dirty="0"/>
              <a:t> на ринку;</a:t>
            </a:r>
          </a:p>
          <a:p>
            <a:pPr algn="just"/>
            <a:r>
              <a:rPr lang="ru-RU" sz="1500" dirty="0"/>
              <a:t>6) </a:t>
            </a:r>
            <a:r>
              <a:rPr lang="ru-RU" sz="1500" dirty="0" err="1"/>
              <a:t>ризикованість</a:t>
            </a:r>
            <a:r>
              <a:rPr lang="ru-RU" sz="1500" dirty="0"/>
              <a:t> – </a:t>
            </a:r>
            <a:r>
              <a:rPr lang="ru-RU" sz="1500" dirty="0" err="1"/>
              <a:t>невизначеність</a:t>
            </a:r>
            <a:r>
              <a:rPr lang="ru-RU" sz="1500" dirty="0"/>
              <a:t>, </a:t>
            </a:r>
            <a:r>
              <a:rPr lang="ru-RU" sz="1500" dirty="0" err="1"/>
              <a:t>пов’язана</a:t>
            </a:r>
            <a:r>
              <a:rPr lang="ru-RU" sz="1500" dirty="0"/>
              <a:t> з величиною та часом </a:t>
            </a:r>
          </a:p>
          <a:p>
            <a:pPr algn="just"/>
            <a:r>
              <a:rPr lang="ru-RU" sz="1500" dirty="0" err="1"/>
              <a:t>отримання</a:t>
            </a:r>
            <a:r>
              <a:rPr lang="ru-RU" sz="1500" dirty="0"/>
              <a:t> доходу за </a:t>
            </a:r>
            <a:r>
              <a:rPr lang="ru-RU" sz="1500" dirty="0" err="1"/>
              <a:t>даним</a:t>
            </a:r>
            <a:r>
              <a:rPr lang="ru-RU" sz="1500" dirty="0"/>
              <a:t> активом у </a:t>
            </a:r>
            <a:r>
              <a:rPr lang="ru-RU" sz="1500" dirty="0" err="1"/>
              <a:t>майбутньому</a:t>
            </a:r>
            <a:r>
              <a:rPr lang="ru-RU" sz="1500" dirty="0"/>
              <a:t>;</a:t>
            </a:r>
          </a:p>
        </p:txBody>
      </p:sp>
      <p:sp>
        <p:nvSpPr>
          <p:cNvPr id="7" name="TextBox 6">
            <a:extLst>
              <a:ext uri="{FF2B5EF4-FFF2-40B4-BE49-F238E27FC236}">
                <a16:creationId xmlns:a16="http://schemas.microsoft.com/office/drawing/2014/main" id="{79006C30-AF8C-48E2-AE97-9D03F04EA9DF}"/>
              </a:ext>
            </a:extLst>
          </p:cNvPr>
          <p:cNvSpPr txBox="1"/>
          <p:nvPr/>
        </p:nvSpPr>
        <p:spPr>
          <a:xfrm>
            <a:off x="262617" y="4688174"/>
            <a:ext cx="11798754" cy="2169825"/>
          </a:xfrm>
          <a:prstGeom prst="rect">
            <a:avLst/>
          </a:prstGeom>
          <a:noFill/>
        </p:spPr>
        <p:txBody>
          <a:bodyPr wrap="square">
            <a:spAutoFit/>
          </a:bodyPr>
          <a:lstStyle/>
          <a:p>
            <a:r>
              <a:rPr lang="uk-UA" sz="1500" dirty="0"/>
              <a:t>7) механізм оподаткування – визначає, у який спосіб та за якими ставками оподатковуються доходи від володіння та перепродажу фінансового активу;</a:t>
            </a:r>
          </a:p>
          <a:p>
            <a:r>
              <a:rPr lang="uk-UA" sz="1500" dirty="0"/>
              <a:t>8) конвертованість – перетворення фінансового активу на інші фінансові активи;</a:t>
            </a:r>
          </a:p>
          <a:p>
            <a:r>
              <a:rPr lang="uk-UA" sz="1500" dirty="0"/>
              <a:t>9) комплексність – можливість бути сукупністю кількох простих </a:t>
            </a:r>
          </a:p>
          <a:p>
            <a:r>
              <a:rPr lang="uk-UA" sz="1500" dirty="0"/>
              <a:t>активів;</a:t>
            </a:r>
          </a:p>
          <a:p>
            <a:r>
              <a:rPr lang="uk-UA" sz="1500" dirty="0"/>
              <a:t>10) валюта платежу – валюта, в якій здійснюються виплати за тим чи </a:t>
            </a:r>
          </a:p>
          <a:p>
            <a:r>
              <a:rPr lang="uk-UA" sz="1500" dirty="0"/>
              <a:t>іншим фінансовим активом;</a:t>
            </a:r>
          </a:p>
          <a:p>
            <a:r>
              <a:rPr lang="uk-UA" sz="1500" dirty="0"/>
              <a:t>11) поворотність – відображає розмір витрат обігу або сукупність витрат з інвестування в певний фінансовий актив та перетворення </a:t>
            </a:r>
          </a:p>
          <a:p>
            <a:r>
              <a:rPr lang="uk-UA" sz="1500" dirty="0"/>
              <a:t>цього активу на готівку.</a:t>
            </a:r>
          </a:p>
        </p:txBody>
      </p:sp>
    </p:spTree>
    <p:extLst>
      <p:ext uri="{BB962C8B-B14F-4D97-AF65-F5344CB8AC3E}">
        <p14:creationId xmlns:p14="http://schemas.microsoft.com/office/powerpoint/2010/main" val="253892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урси в Україні ― Google і уряд запускають програму Виведіть свій бізнес на  міжнародний ринок / NV">
            <a:extLst>
              <a:ext uri="{FF2B5EF4-FFF2-40B4-BE49-F238E27FC236}">
                <a16:creationId xmlns:a16="http://schemas.microsoft.com/office/drawing/2014/main" id="{CA0003D3-2A3C-4ADE-BCF8-13A218093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000" b="13387"/>
          <a:stretch/>
        </p:blipFill>
        <p:spPr bwMode="auto">
          <a:xfrm>
            <a:off x="6387264" y="1857851"/>
            <a:ext cx="5804736" cy="314229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123E2FCE-F8C3-4B16-84CF-5E3FB2B02D0F}"/>
              </a:ext>
            </a:extLst>
          </p:cNvPr>
          <p:cNvSpPr>
            <a:spLocks noGrp="1"/>
          </p:cNvSpPr>
          <p:nvPr>
            <p:ph type="title"/>
          </p:nvPr>
        </p:nvSpPr>
        <p:spPr/>
        <p:txBody>
          <a:bodyPr/>
          <a:lstStyle/>
          <a:p>
            <a:r>
              <a:rPr lang="uk-UA" b="1" dirty="0">
                <a:solidFill>
                  <a:schemeClr val="accent6">
                    <a:lumMod val="60000"/>
                    <a:lumOff val="40000"/>
                  </a:schemeClr>
                </a:solidFill>
                <a:effectLst>
                  <a:outerShdw blurRad="38100" dist="38100" dir="2700000" algn="tl">
                    <a:srgbClr val="000000">
                      <a:alpha val="43137"/>
                    </a:srgbClr>
                  </a:outerShdw>
                </a:effectLst>
              </a:rPr>
              <a:t>План</a:t>
            </a:r>
          </a:p>
        </p:txBody>
      </p:sp>
      <p:sp>
        <p:nvSpPr>
          <p:cNvPr id="3" name="Місце для вмісту 2">
            <a:extLst>
              <a:ext uri="{FF2B5EF4-FFF2-40B4-BE49-F238E27FC236}">
                <a16:creationId xmlns:a16="http://schemas.microsoft.com/office/drawing/2014/main" id="{2AA23BB8-0FD3-4395-A909-3C8B41891364}"/>
              </a:ext>
            </a:extLst>
          </p:cNvPr>
          <p:cNvSpPr>
            <a:spLocks noGrp="1"/>
          </p:cNvSpPr>
          <p:nvPr>
            <p:ph idx="1"/>
          </p:nvPr>
        </p:nvSpPr>
        <p:spPr>
          <a:xfrm>
            <a:off x="1024127" y="2249424"/>
            <a:ext cx="9720073" cy="4023360"/>
          </a:xfrm>
        </p:spPr>
        <p:txBody>
          <a:bodyPr/>
          <a:lstStyle/>
          <a:p>
            <a:pPr marL="342900" lvl="0" indent="-342900">
              <a:buClr>
                <a:srgbClr val="1482AC"/>
              </a:buClr>
              <a:buFont typeface="+mj-lt"/>
              <a:buAutoNum type="arabicPeriod"/>
              <a:tabLst>
                <a:tab pos="450215" algn="l"/>
                <a:tab pos="540385" algn="l"/>
              </a:tabLst>
            </a:pPr>
            <a:r>
              <a:rPr lang="ru-RU" sz="1800" dirty="0" err="1">
                <a:solidFill>
                  <a:srgbClr val="000000"/>
                </a:solidFill>
                <a:effectLst/>
                <a:latin typeface="Times New Roman" panose="02020603050405020304" pitchFamily="18" charset="0"/>
                <a:ea typeface="Times New Roman" panose="02020603050405020304" pitchFamily="18" charset="0"/>
              </a:rPr>
              <a:t>Фінансові</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ресурси</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світового</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господарства</a:t>
            </a:r>
            <a:r>
              <a:rPr lang="ru-RU" sz="1800" dirty="0">
                <a:solidFill>
                  <a:srgbClr val="000000"/>
                </a:solidFill>
                <a:effectLst/>
                <a:latin typeface="Times New Roman" panose="02020603050405020304" pitchFamily="18" charset="0"/>
                <a:ea typeface="Times New Roman" panose="02020603050405020304" pitchFamily="18" charset="0"/>
              </a:rPr>
              <a:t> та </a:t>
            </a:r>
            <a:r>
              <a:rPr lang="ru-RU" sz="1800" dirty="0" err="1">
                <a:solidFill>
                  <a:srgbClr val="000000"/>
                </a:solidFill>
                <a:effectLst/>
                <a:latin typeface="Times New Roman" panose="02020603050405020304" pitchFamily="18" charset="0"/>
                <a:ea typeface="Times New Roman" panose="02020603050405020304" pitchFamily="18" charset="0"/>
              </a:rPr>
              <a:t>механізм</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їх</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перерозподілу</a:t>
            </a:r>
            <a:r>
              <a:rPr lang="uk-UA" sz="1800" dirty="0">
                <a:solidFill>
                  <a:srgbClr val="000000"/>
                </a:solidFill>
                <a:effectLst/>
                <a:latin typeface="Times New Roman" panose="02020603050405020304" pitchFamily="18" charset="0"/>
                <a:ea typeface="Times New Roman" panose="02020603050405020304" pitchFamily="18" charset="0"/>
              </a:rPr>
              <a:t>.</a:t>
            </a:r>
          </a:p>
          <a:p>
            <a:pPr marL="342900" lvl="0" indent="-342900">
              <a:buClr>
                <a:srgbClr val="1482AC"/>
              </a:buClr>
              <a:buFont typeface="+mj-lt"/>
              <a:buAutoNum type="arabicPeriod"/>
              <a:tabLst>
                <a:tab pos="450215" algn="l"/>
                <a:tab pos="540385" algn="l"/>
              </a:tabLst>
            </a:pPr>
            <a:r>
              <a:rPr lang="ru-RU" sz="1800" dirty="0" err="1">
                <a:solidFill>
                  <a:srgbClr val="000000"/>
                </a:solidFill>
                <a:effectLst/>
                <a:latin typeface="Times New Roman" panose="02020603050405020304" pitchFamily="18" charset="0"/>
                <a:ea typeface="Times New Roman" panose="02020603050405020304" pitchFamily="18" charset="0"/>
              </a:rPr>
              <a:t>Міжнародні</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фінансові</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активи</a:t>
            </a:r>
            <a:r>
              <a:rPr lang="ru-RU" sz="1800" dirty="0">
                <a:solidFill>
                  <a:srgbClr val="000000"/>
                </a:solidFill>
                <a:effectLst/>
                <a:latin typeface="Times New Roman" panose="02020603050405020304" pitchFamily="18" charset="0"/>
                <a:ea typeface="Times New Roman" panose="02020603050405020304" pitchFamily="18" charset="0"/>
              </a:rPr>
              <a:t> та </a:t>
            </a:r>
            <a:r>
              <a:rPr lang="ru-RU" sz="1800" dirty="0" err="1">
                <a:solidFill>
                  <a:srgbClr val="000000"/>
                </a:solidFill>
                <a:effectLst/>
                <a:latin typeface="Times New Roman" panose="02020603050405020304" pitchFamily="18" charset="0"/>
                <a:ea typeface="Times New Roman" panose="02020603050405020304" pitchFamily="18" charset="0"/>
              </a:rPr>
              <a:t>їх</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властивості</a:t>
            </a:r>
            <a:r>
              <a:rPr lang="ru-RU" sz="1800" dirty="0">
                <a:solidFill>
                  <a:srgbClr val="000000"/>
                </a:solidFill>
                <a:effectLst/>
                <a:latin typeface="Times New Roman" panose="02020603050405020304" pitchFamily="18" charset="0"/>
                <a:ea typeface="Times New Roman" panose="02020603050405020304" pitchFamily="18" charset="0"/>
              </a:rPr>
              <a:t>.</a:t>
            </a:r>
            <a:endParaRPr lang="uk-U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Clr>
                <a:srgbClr val="1482AC"/>
              </a:buClr>
              <a:buFont typeface="+mj-lt"/>
              <a:buAutoNum type="arabicPeriod"/>
              <a:tabLst>
                <a:tab pos="450215" algn="l"/>
                <a:tab pos="540385" algn="l"/>
              </a:tabLst>
            </a:pPr>
            <a:r>
              <a:rPr lang="ru-RU" sz="1800" dirty="0" err="1">
                <a:solidFill>
                  <a:srgbClr val="000000"/>
                </a:solidFill>
                <a:effectLst/>
                <a:latin typeface="Times New Roman" panose="02020603050405020304" pitchFamily="18" charset="0"/>
                <a:ea typeface="Times New Roman" panose="02020603050405020304" pitchFamily="18" charset="0"/>
              </a:rPr>
              <a:t>Міжнародні</a:t>
            </a:r>
            <a:r>
              <a:rPr lang="ru-RU" sz="1800" dirty="0">
                <a:solidFill>
                  <a:srgbClr val="000000"/>
                </a:solidFill>
                <a:effectLst/>
                <a:latin typeface="Times New Roman" panose="02020603050405020304" pitchFamily="18" charset="0"/>
                <a:ea typeface="Times New Roman" panose="02020603050405020304" pitchFamily="18" charset="0"/>
              </a:rPr>
              <a:t> валютно-</a:t>
            </a:r>
            <a:r>
              <a:rPr lang="ru-RU" sz="1800" dirty="0" err="1">
                <a:solidFill>
                  <a:srgbClr val="000000"/>
                </a:solidFill>
                <a:effectLst/>
                <a:latin typeface="Times New Roman" panose="02020603050405020304" pitchFamily="18" charset="0"/>
                <a:ea typeface="Times New Roman" panose="02020603050405020304" pitchFamily="18" charset="0"/>
              </a:rPr>
              <a:t>фінансові</a:t>
            </a:r>
            <a:r>
              <a:rPr lang="ru-RU" sz="1800" dirty="0">
                <a:solidFill>
                  <a:srgbClr val="000000"/>
                </a:solidFill>
                <a:effectLst/>
                <a:latin typeface="Times New Roman" panose="02020603050405020304" pitchFamily="18" charset="0"/>
                <a:ea typeface="Times New Roman" panose="02020603050405020304" pitchFamily="18" charset="0"/>
              </a:rPr>
              <a:t> потоки.</a:t>
            </a:r>
            <a:endParaRPr lang="uk-U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Clr>
                <a:srgbClr val="1482AC"/>
              </a:buClr>
              <a:buFont typeface="+mj-lt"/>
              <a:buAutoNum type="arabicPeriod"/>
              <a:tabLst>
                <a:tab pos="450215" algn="l"/>
                <a:tab pos="540385" algn="l"/>
              </a:tabLst>
            </a:pPr>
            <a:r>
              <a:rPr lang="ru-RU" sz="1800" dirty="0" err="1">
                <a:solidFill>
                  <a:srgbClr val="000000"/>
                </a:solidFill>
                <a:effectLst/>
                <a:latin typeface="Times New Roman" panose="02020603050405020304" pitchFamily="18" charset="0"/>
                <a:ea typeface="Times New Roman" panose="02020603050405020304" pitchFamily="18" charset="0"/>
              </a:rPr>
              <a:t>Світовий</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фінансовий</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ринок</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Сутність</a:t>
            </a:r>
            <a:r>
              <a:rPr lang="ru-RU" sz="1800" dirty="0">
                <a:solidFill>
                  <a:srgbClr val="000000"/>
                </a:solidFill>
                <a:effectLst/>
                <a:latin typeface="Times New Roman" panose="02020603050405020304" pitchFamily="18" charset="0"/>
                <a:ea typeface="Times New Roman" panose="02020603050405020304" pitchFamily="18" charset="0"/>
              </a:rPr>
              <a:t> і структура</a:t>
            </a:r>
            <a:r>
              <a:rPr lang="uk-UA" sz="1800" dirty="0">
                <a:solidFill>
                  <a:srgbClr val="000000"/>
                </a:solidFill>
                <a:effectLst/>
                <a:latin typeface="Times New Roman" panose="02020603050405020304" pitchFamily="18" charset="0"/>
                <a:ea typeface="Times New Roman" panose="02020603050405020304" pitchFamily="18" charset="0"/>
              </a:rPr>
              <a:t>.</a:t>
            </a:r>
          </a:p>
          <a:p>
            <a:pPr marL="342900" lvl="0" indent="-342900">
              <a:buClr>
                <a:srgbClr val="1482AC"/>
              </a:buClr>
              <a:buFont typeface="+mj-lt"/>
              <a:buAutoNum type="arabicPeriod"/>
              <a:tabLst>
                <a:tab pos="450215" algn="l"/>
                <a:tab pos="540385" algn="l"/>
              </a:tabLst>
            </a:pPr>
            <a:r>
              <a:rPr lang="ru-RU" sz="1800" dirty="0" err="1">
                <a:solidFill>
                  <a:srgbClr val="000000"/>
                </a:solidFill>
                <a:effectLst/>
                <a:latin typeface="Times New Roman" panose="02020603050405020304" pitchFamily="18" charset="0"/>
                <a:ea typeface="Times New Roman" panose="02020603050405020304" pitchFamily="18" charset="0"/>
              </a:rPr>
              <a:t>Моделі</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фінансового</a:t>
            </a:r>
            <a:r>
              <a:rPr lang="ru-RU" sz="1800" dirty="0">
                <a:solidFill>
                  <a:srgbClr val="000000"/>
                </a:solidFill>
                <a:effectLst/>
                <a:latin typeface="Times New Roman" panose="02020603050405020304" pitchFamily="18" charset="0"/>
                <a:ea typeface="Times New Roman" panose="02020603050405020304" pitchFamily="18" charset="0"/>
              </a:rPr>
              <a:t> ринку</a:t>
            </a:r>
            <a:r>
              <a:rPr lang="uk-UA" sz="1800" dirty="0">
                <a:solidFill>
                  <a:srgbClr val="000000"/>
                </a:solidFill>
                <a:effectLst/>
                <a:latin typeface="Times New Roman" panose="02020603050405020304" pitchFamily="18" charset="0"/>
                <a:ea typeface="Times New Roman" panose="02020603050405020304" pitchFamily="18" charset="0"/>
              </a:rPr>
              <a:t>.</a:t>
            </a:r>
          </a:p>
          <a:p>
            <a:pPr marL="342900" lvl="0" indent="-342900">
              <a:buClr>
                <a:srgbClr val="1482AC"/>
              </a:buClr>
              <a:buFont typeface="+mj-lt"/>
              <a:buAutoNum type="arabicPeriod"/>
              <a:tabLst>
                <a:tab pos="450215" algn="l"/>
                <a:tab pos="540385" algn="l"/>
              </a:tabLst>
            </a:pPr>
            <a:r>
              <a:rPr lang="ru-RU" sz="1800" dirty="0" err="1">
                <a:solidFill>
                  <a:srgbClr val="000000"/>
                </a:solidFill>
                <a:effectLst/>
                <a:latin typeface="Times New Roman" panose="02020603050405020304" pitchFamily="18" charset="0"/>
                <a:ea typeface="Times New Roman" panose="02020603050405020304" pitchFamily="18" charset="0"/>
              </a:rPr>
              <a:t>Особливості</a:t>
            </a:r>
            <a:r>
              <a:rPr lang="ru-RU" sz="1800" dirty="0">
                <a:solidFill>
                  <a:srgbClr val="000000"/>
                </a:solidFill>
                <a:effectLst/>
                <a:latin typeface="Times New Roman" panose="02020603050405020304" pitchFamily="18" charset="0"/>
                <a:ea typeface="Times New Roman" panose="02020603050405020304" pitchFamily="18" charset="0"/>
              </a:rPr>
              <a:t> державного </a:t>
            </a:r>
            <a:r>
              <a:rPr lang="ru-RU" sz="1800" dirty="0" err="1">
                <a:solidFill>
                  <a:srgbClr val="000000"/>
                </a:solidFill>
                <a:effectLst/>
                <a:latin typeface="Times New Roman" panose="02020603050405020304" pitchFamily="18" charset="0"/>
                <a:ea typeface="Times New Roman" panose="02020603050405020304" pitchFamily="18" charset="0"/>
              </a:rPr>
              <a:t>регулювання</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фінансового</a:t>
            </a:r>
            <a:r>
              <a:rPr lang="ru-RU" sz="1800" dirty="0">
                <a:solidFill>
                  <a:srgbClr val="000000"/>
                </a:solidFill>
                <a:effectLst/>
                <a:latin typeface="Times New Roman" panose="02020603050405020304" pitchFamily="18" charset="0"/>
                <a:ea typeface="Times New Roman" panose="02020603050405020304" pitchFamily="18" charset="0"/>
              </a:rPr>
              <a:t> ринку</a:t>
            </a:r>
            <a:r>
              <a:rPr lang="uk-UA" sz="1800" dirty="0">
                <a:solidFill>
                  <a:srgbClr val="000000"/>
                </a:solidFill>
                <a:effectLst/>
                <a:latin typeface="Times New Roman" panose="02020603050405020304" pitchFamily="18" charset="0"/>
                <a:ea typeface="Times New Roman" panose="02020603050405020304" pitchFamily="18" charset="0"/>
              </a:rPr>
              <a:t>.</a:t>
            </a:r>
          </a:p>
          <a:p>
            <a:pPr marL="342900" lvl="0" indent="-342900">
              <a:buClr>
                <a:srgbClr val="1482AC"/>
              </a:buClr>
              <a:buFont typeface="+mj-lt"/>
              <a:buAutoNum type="arabicPeriod"/>
              <a:tabLst>
                <a:tab pos="450215" algn="l"/>
                <a:tab pos="540385" algn="l"/>
              </a:tabLst>
            </a:pPr>
            <a:r>
              <a:rPr lang="uk-UA" sz="1800" dirty="0">
                <a:solidFill>
                  <a:srgbClr val="000000"/>
                </a:solidFill>
                <a:latin typeface="Times New Roman" panose="02020603050405020304" pitchFamily="18" charset="0"/>
                <a:ea typeface="Times New Roman" panose="02020603050405020304" pitchFamily="18" charset="0"/>
              </a:rPr>
              <a:t>Фінанси міжнародних організацій і міжнародних фінансових інституцій. </a:t>
            </a:r>
            <a:endParaRPr lang="uk-UA" sz="1800" dirty="0">
              <a:solidFill>
                <a:srgbClr val="000000"/>
              </a:solidFill>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1548101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3DB310-7239-49C6-828F-B58CBDB353DF}"/>
              </a:ext>
            </a:extLst>
          </p:cNvPr>
          <p:cNvSpPr>
            <a:spLocks noGrp="1"/>
          </p:cNvSpPr>
          <p:nvPr>
            <p:ph type="title"/>
          </p:nvPr>
        </p:nvSpPr>
        <p:spPr>
          <a:xfrm>
            <a:off x="0" y="161924"/>
            <a:ext cx="3648075" cy="1724025"/>
          </a:xfrm>
          <a:solidFill>
            <a:schemeClr val="accent6">
              <a:lumMod val="20000"/>
              <a:lumOff val="80000"/>
            </a:schemeClr>
          </a:solidFill>
        </p:spPr>
        <p:txBody>
          <a:bodyPr>
            <a:noAutofit/>
          </a:bodyPr>
          <a:lstStyle/>
          <a:p>
            <a:pPr algn="ctr"/>
            <a:r>
              <a:rPr lang="uk-UA" sz="3200" dirty="0"/>
              <a:t>3. Міжнародні валютно-фінансові потоки</a:t>
            </a:r>
          </a:p>
        </p:txBody>
      </p:sp>
      <p:sp>
        <p:nvSpPr>
          <p:cNvPr id="3" name="Місце для вмісту 2">
            <a:extLst>
              <a:ext uri="{FF2B5EF4-FFF2-40B4-BE49-F238E27FC236}">
                <a16:creationId xmlns:a16="http://schemas.microsoft.com/office/drawing/2014/main" id="{AC22BA1A-267D-4E7B-90CF-AB304BB8084A}"/>
              </a:ext>
            </a:extLst>
          </p:cNvPr>
          <p:cNvSpPr>
            <a:spLocks noGrp="1"/>
          </p:cNvSpPr>
          <p:nvPr>
            <p:ph idx="1"/>
          </p:nvPr>
        </p:nvSpPr>
        <p:spPr>
          <a:xfrm>
            <a:off x="3837214" y="333373"/>
            <a:ext cx="8131629" cy="1552576"/>
          </a:xfrm>
        </p:spPr>
        <p:txBody>
          <a:bodyPr/>
          <a:lstStyle/>
          <a:p>
            <a:pPr algn="just"/>
            <a:r>
              <a:rPr lang="uk-UA" b="1" dirty="0">
                <a:solidFill>
                  <a:schemeClr val="accent6"/>
                </a:solidFill>
              </a:rPr>
              <a:t>Міжнародні валютно-фінансові потоки </a:t>
            </a:r>
            <a:r>
              <a:rPr lang="uk-UA" dirty="0"/>
              <a:t>– це потоки іноземних валют чи будь-яких інших фінансових активів, зумовлені економічною діяльністю суб’єктів світового господарства</a:t>
            </a:r>
          </a:p>
        </p:txBody>
      </p:sp>
      <p:sp>
        <p:nvSpPr>
          <p:cNvPr id="5" name="TextBox 4">
            <a:extLst>
              <a:ext uri="{FF2B5EF4-FFF2-40B4-BE49-F238E27FC236}">
                <a16:creationId xmlns:a16="http://schemas.microsoft.com/office/drawing/2014/main" id="{1FD48EEB-D1DC-4A6C-9D5B-A795964C9961}"/>
              </a:ext>
            </a:extLst>
          </p:cNvPr>
          <p:cNvSpPr txBox="1"/>
          <p:nvPr/>
        </p:nvSpPr>
        <p:spPr>
          <a:xfrm>
            <a:off x="391886" y="2326990"/>
            <a:ext cx="5573486" cy="3693319"/>
          </a:xfrm>
          <a:prstGeom prst="rect">
            <a:avLst/>
          </a:prstGeom>
          <a:noFill/>
        </p:spPr>
        <p:txBody>
          <a:bodyPr wrap="square">
            <a:spAutoFit/>
          </a:bodyPr>
          <a:lstStyle/>
          <a:p>
            <a:pPr algn="just"/>
            <a:r>
              <a:rPr lang="ru-RU" dirty="0" err="1">
                <a:solidFill>
                  <a:schemeClr val="accent6"/>
                </a:solidFill>
              </a:rPr>
              <a:t>Фактори</a:t>
            </a:r>
            <a:r>
              <a:rPr lang="ru-RU" dirty="0">
                <a:solidFill>
                  <a:schemeClr val="accent6"/>
                </a:solidFill>
              </a:rPr>
              <a:t>, </a:t>
            </a:r>
            <a:r>
              <a:rPr lang="ru-RU" dirty="0" err="1">
                <a:solidFill>
                  <a:schemeClr val="accent6"/>
                </a:solidFill>
              </a:rPr>
              <a:t>що</a:t>
            </a:r>
            <a:r>
              <a:rPr lang="ru-RU" dirty="0">
                <a:solidFill>
                  <a:schemeClr val="accent6"/>
                </a:solidFill>
              </a:rPr>
              <a:t> </a:t>
            </a:r>
            <a:r>
              <a:rPr lang="ru-RU" dirty="0" err="1">
                <a:solidFill>
                  <a:schemeClr val="accent6"/>
                </a:solidFill>
              </a:rPr>
              <a:t>впливають</a:t>
            </a:r>
            <a:r>
              <a:rPr lang="ru-RU" dirty="0">
                <a:solidFill>
                  <a:schemeClr val="accent6"/>
                </a:solidFill>
              </a:rPr>
              <a:t> на рух </a:t>
            </a:r>
            <a:r>
              <a:rPr lang="ru-RU" dirty="0" err="1">
                <a:solidFill>
                  <a:schemeClr val="accent6"/>
                </a:solidFill>
              </a:rPr>
              <a:t>міжнародних</a:t>
            </a:r>
            <a:r>
              <a:rPr lang="ru-RU" dirty="0">
                <a:solidFill>
                  <a:schemeClr val="accent6"/>
                </a:solidFill>
              </a:rPr>
              <a:t> </a:t>
            </a:r>
            <a:r>
              <a:rPr lang="ru-RU" dirty="0" err="1">
                <a:solidFill>
                  <a:schemeClr val="accent6"/>
                </a:solidFill>
              </a:rPr>
              <a:t>фінансових</a:t>
            </a:r>
            <a:r>
              <a:rPr lang="ru-RU" dirty="0">
                <a:solidFill>
                  <a:schemeClr val="accent6"/>
                </a:solidFill>
              </a:rPr>
              <a:t> </a:t>
            </a:r>
            <a:r>
              <a:rPr lang="ru-RU" dirty="0" err="1">
                <a:solidFill>
                  <a:schemeClr val="accent6"/>
                </a:solidFill>
              </a:rPr>
              <a:t>потоків</a:t>
            </a:r>
            <a:r>
              <a:rPr lang="ru-RU" dirty="0">
                <a:solidFill>
                  <a:schemeClr val="accent6"/>
                </a:solidFill>
                <a:effectLst>
                  <a:outerShdw blurRad="38100" dist="38100" dir="2700000" algn="tl">
                    <a:srgbClr val="000000">
                      <a:alpha val="43137"/>
                    </a:srgbClr>
                  </a:outerShdw>
                </a:effectLst>
              </a:rPr>
              <a:t>:</a:t>
            </a:r>
          </a:p>
          <a:p>
            <a:pPr marL="285750" indent="-285750" algn="just">
              <a:buFont typeface="Wingdings" panose="05000000000000000000" pitchFamily="2" charset="2"/>
              <a:buChar char="ü"/>
            </a:pPr>
            <a:r>
              <a:rPr lang="uk-UA" dirty="0"/>
              <a:t>стан економіки; </a:t>
            </a:r>
          </a:p>
          <a:p>
            <a:pPr marL="285750" indent="-285750" algn="just">
              <a:buFont typeface="Wingdings" panose="05000000000000000000" pitchFamily="2" charset="2"/>
              <a:buChar char="ü"/>
            </a:pPr>
            <a:r>
              <a:rPr lang="uk-UA" dirty="0"/>
              <a:t>структурна перебудова економіки; </a:t>
            </a:r>
          </a:p>
          <a:p>
            <a:pPr marL="285750" indent="-285750" algn="just">
              <a:buFont typeface="Wingdings" panose="05000000000000000000" pitchFamily="2" charset="2"/>
              <a:buChar char="ü"/>
            </a:pPr>
            <a:r>
              <a:rPr lang="uk-UA" dirty="0"/>
              <a:t>масштабне перенесення за кордон інноваційного виробництва; </a:t>
            </a:r>
          </a:p>
          <a:p>
            <a:pPr marL="285750" indent="-285750" algn="just">
              <a:buFont typeface="Wingdings" panose="05000000000000000000" pitchFamily="2" charset="2"/>
              <a:buChar char="ü"/>
            </a:pPr>
            <a:r>
              <a:rPr lang="uk-UA" dirty="0"/>
              <a:t>взаємна лібералізація торгівлі країн; </a:t>
            </a:r>
          </a:p>
          <a:p>
            <a:pPr marL="285750" indent="-285750" algn="just">
              <a:buFont typeface="Wingdings" panose="05000000000000000000" pitchFamily="2" charset="2"/>
              <a:buChar char="ü"/>
            </a:pPr>
            <a:r>
              <a:rPr lang="uk-UA" dirty="0"/>
              <a:t>розрив темпів інфляції та рівнів процентних ставок між державами; </a:t>
            </a:r>
          </a:p>
          <a:p>
            <a:pPr marL="285750" indent="-285750" algn="just">
              <a:buFont typeface="Wingdings" panose="05000000000000000000" pitchFamily="2" charset="2"/>
              <a:buChar char="ü"/>
            </a:pPr>
            <a:r>
              <a:rPr lang="uk-UA" dirty="0"/>
              <a:t>збільшення масштабів незбалансованості міжнародних розрахунків; </a:t>
            </a:r>
          </a:p>
          <a:p>
            <a:pPr marL="285750" indent="-285750" algn="just">
              <a:buFont typeface="Wingdings" panose="05000000000000000000" pitchFamily="2" charset="2"/>
              <a:buChar char="ü"/>
            </a:pPr>
            <a:r>
              <a:rPr lang="uk-UA" dirty="0"/>
              <a:t>переважання вивезення капіталу над торгівлею товарами та послугами. </a:t>
            </a:r>
            <a:endParaRPr lang="uk-UA" dirty="0">
              <a:solidFill>
                <a:schemeClr val="accent6"/>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2443C17-E47C-4F57-9CF2-D45D3FE9E813}"/>
              </a:ext>
            </a:extLst>
          </p:cNvPr>
          <p:cNvSpPr txBox="1"/>
          <p:nvPr/>
        </p:nvSpPr>
        <p:spPr>
          <a:xfrm>
            <a:off x="6226630" y="2326990"/>
            <a:ext cx="5573486" cy="3416320"/>
          </a:xfrm>
          <a:prstGeom prst="rect">
            <a:avLst/>
          </a:prstGeom>
          <a:noFill/>
        </p:spPr>
        <p:txBody>
          <a:bodyPr wrap="square">
            <a:spAutoFit/>
          </a:bodyPr>
          <a:lstStyle/>
          <a:p>
            <a:pPr algn="just"/>
            <a:r>
              <a:rPr lang="ru-RU" dirty="0" err="1">
                <a:solidFill>
                  <a:schemeClr val="accent6"/>
                </a:solidFill>
              </a:rPr>
              <a:t>Основні</a:t>
            </a:r>
            <a:r>
              <a:rPr lang="ru-RU" dirty="0">
                <a:solidFill>
                  <a:schemeClr val="accent6"/>
                </a:solidFill>
              </a:rPr>
              <a:t> канали руху </a:t>
            </a:r>
            <a:r>
              <a:rPr lang="ru-RU" dirty="0" err="1">
                <a:solidFill>
                  <a:schemeClr val="accent6"/>
                </a:solidFill>
              </a:rPr>
              <a:t>світових</a:t>
            </a:r>
            <a:r>
              <a:rPr lang="ru-RU" dirty="0">
                <a:solidFill>
                  <a:schemeClr val="accent6"/>
                </a:solidFill>
              </a:rPr>
              <a:t> </a:t>
            </a:r>
            <a:r>
              <a:rPr lang="ru-RU" dirty="0" err="1">
                <a:solidFill>
                  <a:schemeClr val="accent6"/>
                </a:solidFill>
              </a:rPr>
              <a:t>фінансових</a:t>
            </a:r>
            <a:r>
              <a:rPr lang="ru-RU" dirty="0">
                <a:solidFill>
                  <a:schemeClr val="accent6"/>
                </a:solidFill>
              </a:rPr>
              <a:t> </a:t>
            </a:r>
            <a:r>
              <a:rPr lang="ru-RU" dirty="0" err="1">
                <a:solidFill>
                  <a:schemeClr val="accent6"/>
                </a:solidFill>
              </a:rPr>
              <a:t>потоків</a:t>
            </a:r>
            <a:r>
              <a:rPr lang="ru-RU" dirty="0">
                <a:solidFill>
                  <a:schemeClr val="accent6"/>
                </a:solidFill>
              </a:rPr>
              <a:t>:</a:t>
            </a:r>
          </a:p>
          <a:p>
            <a:pPr marL="285750" indent="-285750" algn="just">
              <a:buFont typeface="Wingdings" panose="05000000000000000000" pitchFamily="2" charset="2"/>
              <a:buChar char="ü"/>
            </a:pPr>
            <a:r>
              <a:rPr lang="uk-UA" dirty="0"/>
              <a:t>валютне, кредитне та розрахункове обслуговування купівлі-продажу товарів (у тому числі золота як особливого товару) і послуг; </a:t>
            </a:r>
          </a:p>
          <a:p>
            <a:pPr marL="285750" indent="-285750" algn="just">
              <a:buFont typeface="Wingdings" panose="05000000000000000000" pitchFamily="2" charset="2"/>
              <a:buChar char="ü"/>
            </a:pPr>
            <a:r>
              <a:rPr lang="uk-UA" dirty="0"/>
              <a:t> валютні операції; </a:t>
            </a:r>
          </a:p>
          <a:p>
            <a:pPr marL="285750" indent="-285750" algn="just">
              <a:buFont typeface="Wingdings" panose="05000000000000000000" pitchFamily="2" charset="2"/>
              <a:buChar char="ü"/>
            </a:pPr>
            <a:r>
              <a:rPr lang="uk-UA" dirty="0"/>
              <a:t>операції з цінними паперами та різними фінансовими інструментами; </a:t>
            </a:r>
          </a:p>
          <a:p>
            <a:pPr marL="285750" indent="-285750" algn="just">
              <a:buFont typeface="Wingdings" panose="05000000000000000000" pitchFamily="2" charset="2"/>
              <a:buChar char="ü"/>
            </a:pPr>
            <a:r>
              <a:rPr lang="uk-UA" dirty="0"/>
              <a:t>зарубіжні інвестиції в основний та оборотний капітал; </a:t>
            </a:r>
          </a:p>
          <a:p>
            <a:pPr marL="285750" indent="-285750" algn="just">
              <a:buFont typeface="Wingdings" panose="05000000000000000000" pitchFamily="2" charset="2"/>
              <a:buChar char="ü"/>
            </a:pPr>
            <a:r>
              <a:rPr lang="uk-UA" dirty="0"/>
              <a:t>перерозподіл частини національного доходу через бюджет у формі допомоги країнам, що розвиваються, та внесків держав.</a:t>
            </a:r>
            <a:endParaRPr lang="ru-RU" dirty="0"/>
          </a:p>
        </p:txBody>
      </p:sp>
    </p:spTree>
    <p:extLst>
      <p:ext uri="{BB962C8B-B14F-4D97-AF65-F5344CB8AC3E}">
        <p14:creationId xmlns:p14="http://schemas.microsoft.com/office/powerpoint/2010/main" val="2423811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0D638E-8708-4002-AF0D-486E98ADA74E}"/>
              </a:ext>
            </a:extLst>
          </p:cNvPr>
          <p:cNvSpPr>
            <a:spLocks noGrp="1"/>
          </p:cNvSpPr>
          <p:nvPr>
            <p:ph type="title"/>
          </p:nvPr>
        </p:nvSpPr>
        <p:spPr/>
        <p:txBody>
          <a:bodyPr>
            <a:normAutofit fontScale="90000"/>
          </a:bodyPr>
          <a:lstStyle/>
          <a:p>
            <a:pPr algn="ctr"/>
            <a:r>
              <a:rPr lang="ru-RU" sz="2800" b="1" dirty="0" err="1">
                <a:solidFill>
                  <a:schemeClr val="accent6"/>
                </a:solidFill>
              </a:rPr>
              <a:t>Класифікація</a:t>
            </a:r>
            <a:r>
              <a:rPr lang="ru-RU" sz="2800" b="1" dirty="0">
                <a:solidFill>
                  <a:schemeClr val="accent6"/>
                </a:solidFill>
              </a:rPr>
              <a:t> </a:t>
            </a:r>
            <a:r>
              <a:rPr lang="ru-RU" sz="2800" b="1" dirty="0" err="1">
                <a:solidFill>
                  <a:schemeClr val="accent6"/>
                </a:solidFill>
              </a:rPr>
              <a:t>міжнародних</a:t>
            </a:r>
            <a:r>
              <a:rPr lang="ru-RU" sz="2800" b="1" dirty="0">
                <a:solidFill>
                  <a:schemeClr val="accent6"/>
                </a:solidFill>
              </a:rPr>
              <a:t> валютно-</a:t>
            </a:r>
            <a:r>
              <a:rPr lang="ru-RU" sz="2800" b="1" dirty="0" err="1">
                <a:solidFill>
                  <a:schemeClr val="accent6"/>
                </a:solidFill>
              </a:rPr>
              <a:t>фінансових</a:t>
            </a:r>
            <a:r>
              <a:rPr lang="ru-RU" sz="2800" b="1" dirty="0">
                <a:solidFill>
                  <a:schemeClr val="accent6"/>
                </a:solidFill>
              </a:rPr>
              <a:t> </a:t>
            </a:r>
            <a:r>
              <a:rPr lang="ru-RU" sz="2800" b="1" dirty="0" err="1">
                <a:solidFill>
                  <a:schemeClr val="accent6"/>
                </a:solidFill>
              </a:rPr>
              <a:t>потоків</a:t>
            </a:r>
            <a:r>
              <a:rPr lang="ru-RU" sz="2800" b="1" dirty="0">
                <a:solidFill>
                  <a:schemeClr val="accent6"/>
                </a:solidFill>
              </a:rPr>
              <a:t> </a:t>
            </a:r>
            <a:r>
              <a:rPr lang="ru-RU" sz="2800" b="1" dirty="0" err="1">
                <a:solidFill>
                  <a:schemeClr val="accent6"/>
                </a:solidFill>
              </a:rPr>
              <a:t>здійснюється</a:t>
            </a:r>
            <a:r>
              <a:rPr lang="ru-RU" sz="2800" b="1" dirty="0">
                <a:solidFill>
                  <a:schemeClr val="accent6"/>
                </a:solidFill>
              </a:rPr>
              <a:t> за </a:t>
            </a:r>
            <a:r>
              <a:rPr lang="ru-RU" sz="2800" b="1" dirty="0" err="1">
                <a:solidFill>
                  <a:schemeClr val="accent6"/>
                </a:solidFill>
              </a:rPr>
              <a:t>наступними</a:t>
            </a:r>
            <a:r>
              <a:rPr lang="ru-RU" sz="2800" b="1" dirty="0">
                <a:solidFill>
                  <a:schemeClr val="accent6"/>
                </a:solidFill>
              </a:rPr>
              <a:t> </a:t>
            </a:r>
            <a:r>
              <a:rPr lang="ru-RU" sz="2800" b="1" dirty="0" err="1">
                <a:solidFill>
                  <a:schemeClr val="accent6"/>
                </a:solidFill>
              </a:rPr>
              <a:t>ознаками</a:t>
            </a:r>
            <a:endParaRPr lang="uk-UA" sz="2800" b="1" dirty="0">
              <a:solidFill>
                <a:schemeClr val="accent6"/>
              </a:solidFill>
            </a:endParaRPr>
          </a:p>
        </p:txBody>
      </p:sp>
      <p:sp>
        <p:nvSpPr>
          <p:cNvPr id="3" name="Місце для вмісту 2">
            <a:extLst>
              <a:ext uri="{FF2B5EF4-FFF2-40B4-BE49-F238E27FC236}">
                <a16:creationId xmlns:a16="http://schemas.microsoft.com/office/drawing/2014/main" id="{B90D16E6-51D9-4138-95DB-74F74F4EEDEB}"/>
              </a:ext>
            </a:extLst>
          </p:cNvPr>
          <p:cNvSpPr>
            <a:spLocks noGrp="1"/>
          </p:cNvSpPr>
          <p:nvPr>
            <p:ph idx="1"/>
          </p:nvPr>
        </p:nvSpPr>
        <p:spPr>
          <a:xfrm>
            <a:off x="643129" y="2022570"/>
            <a:ext cx="4168357" cy="2854229"/>
          </a:xfrm>
        </p:spPr>
        <p:txBody>
          <a:bodyPr>
            <a:normAutofit fontScale="85000" lnSpcReduction="10000"/>
          </a:bodyPr>
          <a:lstStyle/>
          <a:p>
            <a:pPr algn="just"/>
            <a:r>
              <a:rPr lang="uk-UA" b="1" dirty="0">
                <a:solidFill>
                  <a:schemeClr val="accent2"/>
                </a:solidFill>
              </a:rPr>
              <a:t>За типом економічної взаємодії:</a:t>
            </a:r>
          </a:p>
          <a:p>
            <a:pPr algn="just">
              <a:buFont typeface="Wingdings" panose="05000000000000000000" pitchFamily="2" charset="2"/>
              <a:buChar char="Ø"/>
            </a:pPr>
            <a:r>
              <a:rPr lang="uk-UA" dirty="0"/>
              <a:t>зовнішньоторговельні (опосередковують торгівлю товарами та послугами, поточні операції);</a:t>
            </a:r>
          </a:p>
          <a:p>
            <a:pPr algn="just">
              <a:buFont typeface="Wingdings" panose="05000000000000000000" pitchFamily="2" charset="2"/>
              <a:buChar char="Ø"/>
            </a:pPr>
            <a:r>
              <a:rPr lang="uk-UA" dirty="0"/>
              <a:t>капітальні (кредитно-інвестиційна діяльність);</a:t>
            </a:r>
          </a:p>
          <a:p>
            <a:pPr algn="just">
              <a:buFont typeface="Wingdings" panose="05000000000000000000" pitchFamily="2" charset="2"/>
              <a:buChar char="Ø"/>
            </a:pPr>
            <a:r>
              <a:rPr lang="uk-UA" dirty="0"/>
              <a:t>спекулятивні (не мають зв’язку з виробничою діяльністю);</a:t>
            </a:r>
          </a:p>
          <a:p>
            <a:pPr algn="just">
              <a:buFont typeface="Wingdings" panose="05000000000000000000" pitchFamily="2" charset="2"/>
              <a:buChar char="Ø"/>
            </a:pPr>
            <a:r>
              <a:rPr lang="uk-UA" dirty="0"/>
              <a:t>балансуючі (урівноваження зовнішніх платежів і розрахунків країн);</a:t>
            </a:r>
          </a:p>
          <a:p>
            <a:endParaRPr lang="uk-UA" dirty="0"/>
          </a:p>
        </p:txBody>
      </p:sp>
      <p:sp>
        <p:nvSpPr>
          <p:cNvPr id="4" name="Місце для вмісту 2">
            <a:extLst>
              <a:ext uri="{FF2B5EF4-FFF2-40B4-BE49-F238E27FC236}">
                <a16:creationId xmlns:a16="http://schemas.microsoft.com/office/drawing/2014/main" id="{C5D51899-A794-4A06-BBCA-69CB5E23062A}"/>
              </a:ext>
            </a:extLst>
          </p:cNvPr>
          <p:cNvSpPr txBox="1">
            <a:spLocks/>
          </p:cNvSpPr>
          <p:nvPr/>
        </p:nvSpPr>
        <p:spPr>
          <a:xfrm>
            <a:off x="6096000" y="2044890"/>
            <a:ext cx="4897700" cy="2750598"/>
          </a:xfrm>
          <a:prstGeom prst="rect">
            <a:avLst/>
          </a:prstGeom>
        </p:spPr>
        <p:txBody>
          <a:bodyPr vert="horz" lIns="45720" tIns="45720" rIns="4572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uk-UA" b="1" dirty="0">
                <a:solidFill>
                  <a:schemeClr val="accent2"/>
                </a:solidFill>
              </a:rPr>
              <a:t>За видами економічної діяльності: </a:t>
            </a:r>
          </a:p>
          <a:p>
            <a:pPr algn="just">
              <a:buFont typeface="Wingdings" panose="05000000000000000000" pitchFamily="2" charset="2"/>
              <a:buChar char="Ø"/>
            </a:pPr>
            <a:r>
              <a:rPr lang="uk-UA" dirty="0"/>
              <a:t>розрахунки за товари; </a:t>
            </a:r>
          </a:p>
          <a:p>
            <a:pPr algn="just">
              <a:buFont typeface="Wingdings" panose="05000000000000000000" pitchFamily="2" charset="2"/>
              <a:buChar char="Ø"/>
            </a:pPr>
            <a:r>
              <a:rPr lang="uk-UA" dirty="0"/>
              <a:t>розрахунки за послуги; </a:t>
            </a:r>
          </a:p>
          <a:p>
            <a:pPr algn="just">
              <a:buFont typeface="Wingdings" panose="05000000000000000000" pitchFamily="2" charset="2"/>
              <a:buChar char="Ø"/>
            </a:pPr>
            <a:r>
              <a:rPr lang="uk-UA" dirty="0"/>
              <a:t>поточні та капітальні трансферти у грошовій формі; </a:t>
            </a:r>
          </a:p>
          <a:p>
            <a:pPr algn="just">
              <a:buFont typeface="Wingdings" panose="05000000000000000000" pitchFamily="2" charset="2"/>
              <a:buChar char="Ø"/>
            </a:pPr>
            <a:r>
              <a:rPr lang="uk-UA" dirty="0"/>
              <a:t>коротко-, середньо- та довгострокові кредити; </a:t>
            </a:r>
          </a:p>
          <a:p>
            <a:pPr algn="just">
              <a:buFont typeface="Wingdings" panose="05000000000000000000" pitchFamily="2" charset="2"/>
              <a:buChar char="Ø"/>
            </a:pPr>
            <a:r>
              <a:rPr lang="uk-UA" dirty="0"/>
              <a:t>прямі та портфельні інвестиції; </a:t>
            </a:r>
          </a:p>
          <a:p>
            <a:pPr algn="just">
              <a:buFont typeface="Wingdings" panose="05000000000000000000" pitchFamily="2" charset="2"/>
              <a:buChar char="Ø"/>
            </a:pPr>
            <a:r>
              <a:rPr lang="uk-UA" dirty="0"/>
              <a:t>потоки резервних активів; </a:t>
            </a:r>
          </a:p>
        </p:txBody>
      </p:sp>
      <p:sp>
        <p:nvSpPr>
          <p:cNvPr id="5" name="TextBox 4">
            <a:extLst>
              <a:ext uri="{FF2B5EF4-FFF2-40B4-BE49-F238E27FC236}">
                <a16:creationId xmlns:a16="http://schemas.microsoft.com/office/drawing/2014/main" id="{7698252C-B715-448A-B353-7A7E197109A8}"/>
              </a:ext>
            </a:extLst>
          </p:cNvPr>
          <p:cNvSpPr txBox="1"/>
          <p:nvPr/>
        </p:nvSpPr>
        <p:spPr>
          <a:xfrm>
            <a:off x="643128" y="4876799"/>
            <a:ext cx="4168357" cy="1138773"/>
          </a:xfrm>
          <a:prstGeom prst="rect">
            <a:avLst/>
          </a:prstGeom>
          <a:noFill/>
        </p:spPr>
        <p:txBody>
          <a:bodyPr wrap="square">
            <a:spAutoFit/>
          </a:bodyPr>
          <a:lstStyle/>
          <a:p>
            <a:pPr algn="just"/>
            <a:r>
              <a:rPr lang="uk-UA" sz="1700" b="1" dirty="0">
                <a:solidFill>
                  <a:srgbClr val="1482AC"/>
                </a:solidFill>
              </a:rPr>
              <a:t>За ознакою часу:</a:t>
            </a:r>
          </a:p>
          <a:p>
            <a:pPr marL="285750" indent="-285750" algn="just">
              <a:buFont typeface="Wingdings" panose="05000000000000000000" pitchFamily="2" charset="2"/>
              <a:buChar char="ü"/>
            </a:pPr>
            <a:r>
              <a:rPr lang="ru-RU" sz="1700" dirty="0"/>
              <a:t>потоки </a:t>
            </a:r>
            <a:r>
              <a:rPr lang="ru-RU" sz="1700" dirty="0" err="1"/>
              <a:t>короткострокового</a:t>
            </a:r>
            <a:r>
              <a:rPr lang="ru-RU" sz="1700" dirty="0"/>
              <a:t> </a:t>
            </a:r>
            <a:r>
              <a:rPr lang="ru-RU" sz="1700" dirty="0" err="1"/>
              <a:t>капіталу</a:t>
            </a:r>
            <a:r>
              <a:rPr lang="ru-RU" sz="1700" dirty="0"/>
              <a:t>; </a:t>
            </a:r>
          </a:p>
          <a:p>
            <a:pPr marL="285750" indent="-285750" algn="just">
              <a:buFont typeface="Wingdings" panose="05000000000000000000" pitchFamily="2" charset="2"/>
              <a:buChar char="ü"/>
            </a:pPr>
            <a:r>
              <a:rPr lang="ru-RU" sz="1700" dirty="0"/>
              <a:t>потоки </a:t>
            </a:r>
            <a:r>
              <a:rPr lang="ru-RU" sz="1700" dirty="0" err="1"/>
              <a:t>середньо</a:t>
            </a:r>
            <a:r>
              <a:rPr lang="ru-RU" sz="1700" dirty="0"/>
              <a:t>- та </a:t>
            </a:r>
            <a:r>
              <a:rPr lang="ru-RU" sz="1700" dirty="0" err="1"/>
              <a:t>довгострокового</a:t>
            </a:r>
            <a:r>
              <a:rPr lang="ru-RU" sz="1700" dirty="0"/>
              <a:t> </a:t>
            </a:r>
            <a:r>
              <a:rPr lang="ru-RU" sz="1700" dirty="0" err="1"/>
              <a:t>капіталу</a:t>
            </a:r>
            <a:r>
              <a:rPr lang="ru-RU" sz="1700" dirty="0"/>
              <a:t>;</a:t>
            </a:r>
            <a:endParaRPr lang="uk-UA" sz="1700" b="1" dirty="0">
              <a:solidFill>
                <a:srgbClr val="1482AC"/>
              </a:solidFill>
            </a:endParaRPr>
          </a:p>
        </p:txBody>
      </p:sp>
      <p:sp>
        <p:nvSpPr>
          <p:cNvPr id="6" name="TextBox 5">
            <a:extLst>
              <a:ext uri="{FF2B5EF4-FFF2-40B4-BE49-F238E27FC236}">
                <a16:creationId xmlns:a16="http://schemas.microsoft.com/office/drawing/2014/main" id="{694D4148-29FE-4FB7-A24B-37E3EA92F197}"/>
              </a:ext>
            </a:extLst>
          </p:cNvPr>
          <p:cNvSpPr txBox="1"/>
          <p:nvPr/>
        </p:nvSpPr>
        <p:spPr>
          <a:xfrm>
            <a:off x="6095999" y="4773169"/>
            <a:ext cx="5568044" cy="1661993"/>
          </a:xfrm>
          <a:prstGeom prst="rect">
            <a:avLst/>
          </a:prstGeom>
          <a:noFill/>
        </p:spPr>
        <p:txBody>
          <a:bodyPr wrap="square">
            <a:spAutoFit/>
          </a:bodyPr>
          <a:lstStyle/>
          <a:p>
            <a:pPr algn="just"/>
            <a:r>
              <a:rPr lang="uk-UA" sz="1700" b="1" dirty="0">
                <a:solidFill>
                  <a:srgbClr val="1482AC"/>
                </a:solidFill>
              </a:rPr>
              <a:t>За характером власності їхніх джерел:</a:t>
            </a:r>
          </a:p>
          <a:p>
            <a:pPr marL="285750" indent="-285750" algn="just">
              <a:buFont typeface="Wingdings" panose="05000000000000000000" pitchFamily="2" charset="2"/>
              <a:buChar char="ü"/>
            </a:pPr>
            <a:r>
              <a:rPr lang="uk-UA" sz="1700" dirty="0"/>
              <a:t>приватні джерела потоків – це ресурси міжнародних банків, багатонаціональних корпорацій, фізичних осіб тощо.</a:t>
            </a:r>
          </a:p>
          <a:p>
            <a:pPr marL="285750" indent="-285750" algn="just">
              <a:buFont typeface="Wingdings" panose="05000000000000000000" pitchFamily="2" charset="2"/>
              <a:buChar char="ü"/>
            </a:pPr>
            <a:r>
              <a:rPr lang="uk-UA" sz="1700" dirty="0"/>
              <a:t>офіційні джерела потоків – це ресурси урядів країн та міжнародних і офіційних організацій.</a:t>
            </a:r>
          </a:p>
        </p:txBody>
      </p:sp>
    </p:spTree>
    <p:extLst>
      <p:ext uri="{BB962C8B-B14F-4D97-AF65-F5344CB8AC3E}">
        <p14:creationId xmlns:p14="http://schemas.microsoft.com/office/powerpoint/2010/main" val="2195247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2D66F4-CDFE-41C1-9485-83882D309329}"/>
              </a:ext>
            </a:extLst>
          </p:cNvPr>
          <p:cNvSpPr txBox="1"/>
          <p:nvPr/>
        </p:nvSpPr>
        <p:spPr>
          <a:xfrm>
            <a:off x="0" y="0"/>
            <a:ext cx="3703320" cy="2308324"/>
          </a:xfrm>
          <a:prstGeom prst="rect">
            <a:avLst/>
          </a:prstGeom>
          <a:solidFill>
            <a:schemeClr val="accent6">
              <a:lumMod val="20000"/>
              <a:lumOff val="80000"/>
            </a:schemeClr>
          </a:solidFill>
        </p:spPr>
        <p:txBody>
          <a:bodyPr wrap="square">
            <a:spAutoFit/>
          </a:bodyPr>
          <a:lstStyle/>
          <a:p>
            <a:pPr algn="ctr"/>
            <a:r>
              <a:rPr lang="ru-RU" sz="3600" dirty="0">
                <a:effectLst>
                  <a:outerShdw blurRad="38100" dist="38100" dir="2700000" algn="tl">
                    <a:srgbClr val="000000">
                      <a:alpha val="43137"/>
                    </a:srgbClr>
                  </a:outerShdw>
                </a:effectLst>
                <a:latin typeface="+mj-lt"/>
              </a:rPr>
              <a:t>4. </a:t>
            </a:r>
            <a:r>
              <a:rPr lang="ru-RU" sz="3600" dirty="0" err="1">
                <a:effectLst>
                  <a:outerShdw blurRad="38100" dist="38100" dir="2700000" algn="tl">
                    <a:srgbClr val="000000">
                      <a:alpha val="43137"/>
                    </a:srgbClr>
                  </a:outerShdw>
                </a:effectLst>
                <a:latin typeface="+mj-lt"/>
              </a:rPr>
              <a:t>Світовий</a:t>
            </a:r>
            <a:r>
              <a:rPr lang="ru-RU" sz="3600" dirty="0">
                <a:effectLst>
                  <a:outerShdw blurRad="38100" dist="38100" dir="2700000" algn="tl">
                    <a:srgbClr val="000000">
                      <a:alpha val="43137"/>
                    </a:srgbClr>
                  </a:outerShdw>
                </a:effectLst>
                <a:latin typeface="+mj-lt"/>
              </a:rPr>
              <a:t> </a:t>
            </a:r>
            <a:r>
              <a:rPr lang="ru-RU" sz="3600" dirty="0" err="1">
                <a:effectLst>
                  <a:outerShdw blurRad="38100" dist="38100" dir="2700000" algn="tl">
                    <a:srgbClr val="000000">
                      <a:alpha val="43137"/>
                    </a:srgbClr>
                  </a:outerShdw>
                </a:effectLst>
                <a:latin typeface="+mj-lt"/>
              </a:rPr>
              <a:t>фінансовий</a:t>
            </a:r>
            <a:r>
              <a:rPr lang="ru-RU" sz="3600" dirty="0">
                <a:effectLst>
                  <a:outerShdw blurRad="38100" dist="38100" dir="2700000" algn="tl">
                    <a:srgbClr val="000000">
                      <a:alpha val="43137"/>
                    </a:srgbClr>
                  </a:outerShdw>
                </a:effectLst>
                <a:latin typeface="+mj-lt"/>
              </a:rPr>
              <a:t> </a:t>
            </a:r>
            <a:r>
              <a:rPr lang="ru-RU" sz="3600" dirty="0" err="1">
                <a:effectLst>
                  <a:outerShdw blurRad="38100" dist="38100" dir="2700000" algn="tl">
                    <a:srgbClr val="000000">
                      <a:alpha val="43137"/>
                    </a:srgbClr>
                  </a:outerShdw>
                </a:effectLst>
                <a:latin typeface="+mj-lt"/>
              </a:rPr>
              <a:t>ринок</a:t>
            </a:r>
            <a:r>
              <a:rPr lang="ru-RU" sz="3600" dirty="0">
                <a:effectLst>
                  <a:outerShdw blurRad="38100" dist="38100" dir="2700000" algn="tl">
                    <a:srgbClr val="000000">
                      <a:alpha val="43137"/>
                    </a:srgbClr>
                  </a:outerShdw>
                </a:effectLst>
                <a:latin typeface="+mj-lt"/>
              </a:rPr>
              <a:t>. </a:t>
            </a:r>
            <a:r>
              <a:rPr lang="ru-RU" sz="3600" dirty="0" err="1">
                <a:effectLst>
                  <a:outerShdw blurRad="38100" dist="38100" dir="2700000" algn="tl">
                    <a:srgbClr val="000000">
                      <a:alpha val="43137"/>
                    </a:srgbClr>
                  </a:outerShdw>
                </a:effectLst>
                <a:latin typeface="+mj-lt"/>
              </a:rPr>
              <a:t>Сутність</a:t>
            </a:r>
            <a:r>
              <a:rPr lang="ru-RU" sz="3600" dirty="0">
                <a:effectLst>
                  <a:outerShdw blurRad="38100" dist="38100" dir="2700000" algn="tl">
                    <a:srgbClr val="000000">
                      <a:alpha val="43137"/>
                    </a:srgbClr>
                  </a:outerShdw>
                </a:effectLst>
                <a:latin typeface="+mj-lt"/>
              </a:rPr>
              <a:t> і структура</a:t>
            </a:r>
            <a:endParaRPr lang="uk-UA" sz="3600" dirty="0">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a16="http://schemas.microsoft.com/office/drawing/2014/main" id="{882C03DC-93C8-468B-BBA1-A3B88B439694}"/>
              </a:ext>
            </a:extLst>
          </p:cNvPr>
          <p:cNvSpPr txBox="1"/>
          <p:nvPr/>
        </p:nvSpPr>
        <p:spPr>
          <a:xfrm>
            <a:off x="4023360" y="554935"/>
            <a:ext cx="7711440" cy="1200329"/>
          </a:xfrm>
          <a:prstGeom prst="rect">
            <a:avLst/>
          </a:prstGeom>
          <a:noFill/>
        </p:spPr>
        <p:txBody>
          <a:bodyPr wrap="square">
            <a:spAutoFit/>
          </a:bodyPr>
          <a:lstStyle/>
          <a:p>
            <a:pPr algn="just"/>
            <a:r>
              <a:rPr lang="uk-UA" b="1" dirty="0">
                <a:solidFill>
                  <a:schemeClr val="accent6"/>
                </a:solidFill>
              </a:rPr>
              <a:t>Фінансовий ринок </a:t>
            </a:r>
            <a:r>
              <a:rPr lang="uk-UA" dirty="0"/>
              <a:t>– сукупність економічних відносин з приводу  перерозподілу тимчасово вільних фінансових ресурсів між населенням, суб’єктами господарювання та державою через систему  спеціалізованих інститутів на основі взаємодії попиту і пропозиції.</a:t>
            </a:r>
          </a:p>
        </p:txBody>
      </p:sp>
      <p:sp>
        <p:nvSpPr>
          <p:cNvPr id="9" name="TextBox 8">
            <a:extLst>
              <a:ext uri="{FF2B5EF4-FFF2-40B4-BE49-F238E27FC236}">
                <a16:creationId xmlns:a16="http://schemas.microsoft.com/office/drawing/2014/main" id="{D66A0490-2CBE-4775-ACD3-D37F0F5B0B65}"/>
              </a:ext>
            </a:extLst>
          </p:cNvPr>
          <p:cNvSpPr txBox="1"/>
          <p:nvPr/>
        </p:nvSpPr>
        <p:spPr>
          <a:xfrm>
            <a:off x="1615440" y="2402533"/>
            <a:ext cx="9235442" cy="646331"/>
          </a:xfrm>
          <a:prstGeom prst="rect">
            <a:avLst/>
          </a:prstGeom>
          <a:noFill/>
        </p:spPr>
        <p:txBody>
          <a:bodyPr wrap="square">
            <a:spAutoFit/>
          </a:bodyPr>
          <a:lstStyle/>
          <a:p>
            <a:pPr algn="ctr"/>
            <a:r>
              <a:rPr lang="uk-UA" dirty="0">
                <a:solidFill>
                  <a:schemeClr val="accent6"/>
                </a:solidFill>
              </a:rPr>
              <a:t>Формування світового фінансового ринку на сучасному етапі відбувається під впливом процесу глобалізації національних фінансових ринків:</a:t>
            </a:r>
          </a:p>
        </p:txBody>
      </p:sp>
      <p:sp>
        <p:nvSpPr>
          <p:cNvPr id="11" name="TextBox 10">
            <a:extLst>
              <a:ext uri="{FF2B5EF4-FFF2-40B4-BE49-F238E27FC236}">
                <a16:creationId xmlns:a16="http://schemas.microsoft.com/office/drawing/2014/main" id="{61A3C578-F44D-4287-889D-499527BC9861}"/>
              </a:ext>
            </a:extLst>
          </p:cNvPr>
          <p:cNvSpPr txBox="1"/>
          <p:nvPr/>
        </p:nvSpPr>
        <p:spPr>
          <a:xfrm>
            <a:off x="281940" y="3267552"/>
            <a:ext cx="11628120" cy="3139321"/>
          </a:xfrm>
          <a:prstGeom prst="rect">
            <a:avLst/>
          </a:prstGeom>
          <a:noFill/>
        </p:spPr>
        <p:txBody>
          <a:bodyPr wrap="square">
            <a:spAutoFit/>
          </a:bodyPr>
          <a:lstStyle/>
          <a:p>
            <a:pPr marL="285750" indent="-285750" algn="just">
              <a:buFont typeface="Arial" panose="020B0604020202020204" pitchFamily="34" charset="0"/>
              <a:buChar char="•"/>
            </a:pPr>
            <a:r>
              <a:rPr lang="uk-UA" dirty="0"/>
              <a:t>інтенсивне впровадження електронних технологій, комунікаційних  засобів та інформатизації, що вдосконалює інформаційну інфраструктуру фінансового ринку та систему розрахунків між учасниками;</a:t>
            </a:r>
          </a:p>
          <a:p>
            <a:pPr marL="285750" indent="-285750" algn="just">
              <a:buFont typeface="Arial" panose="020B0604020202020204" pitchFamily="34" charset="0"/>
              <a:buChar char="•"/>
            </a:pPr>
            <a:r>
              <a:rPr lang="uk-UA" dirty="0"/>
              <a:t>розширення видів та кількості пропонованих цінних паперів;</a:t>
            </a:r>
          </a:p>
          <a:p>
            <a:pPr marL="285750" indent="-285750" algn="just">
              <a:buFont typeface="Arial" panose="020B0604020202020204" pitchFamily="34" charset="0"/>
              <a:buChar char="•"/>
            </a:pPr>
            <a:r>
              <a:rPr lang="uk-UA" dirty="0"/>
              <a:t>посилення ролі фінансових ринків як основного механізму перерозподілу фінансових ресурсів як у національному, так і в глобальному масштабів;</a:t>
            </a:r>
          </a:p>
          <a:p>
            <a:pPr marL="285750" indent="-285750" algn="just">
              <a:buFont typeface="Arial" panose="020B0604020202020204" pitchFamily="34" charset="0"/>
              <a:buChar char="•"/>
            </a:pPr>
            <a:r>
              <a:rPr lang="uk-UA" dirty="0"/>
              <a:t>вплив приватизаційних процесів на потенційну пропозицію цінних паперів;</a:t>
            </a:r>
          </a:p>
          <a:p>
            <a:pPr marL="285750" indent="-285750" algn="just">
              <a:buFont typeface="Arial" panose="020B0604020202020204" pitchFamily="34" charset="0"/>
              <a:buChar char="•"/>
            </a:pPr>
            <a:r>
              <a:rPr lang="uk-UA" dirty="0"/>
              <a:t>концентрація діяльності учасників ринку у світових фінансових центрах;</a:t>
            </a:r>
          </a:p>
          <a:p>
            <a:pPr marL="285750" indent="-285750" algn="just">
              <a:buFont typeface="Arial" panose="020B0604020202020204" pitchFamily="34" charset="0"/>
              <a:buChar char="•"/>
            </a:pPr>
            <a:r>
              <a:rPr lang="uk-UA" dirty="0" err="1"/>
              <a:t>інституціоналізація</a:t>
            </a:r>
            <a:r>
              <a:rPr lang="uk-UA" dirty="0"/>
              <a:t> фінансових ринків, тобто постійне збільшення частки інституційних учасників ринку (інвестиційних, страхових компаній, пенсійних фондів тощо);</a:t>
            </a:r>
          </a:p>
          <a:p>
            <a:pPr marL="285750" indent="-285750" algn="just">
              <a:buFont typeface="Arial" panose="020B0604020202020204" pitchFamily="34" charset="0"/>
              <a:buChar char="•"/>
            </a:pPr>
            <a:r>
              <a:rPr lang="uk-UA" dirty="0"/>
              <a:t>лібералізація фінансових ринків, тобто створення законодавства, що сприяє проникненню учасників ринку на фінансові ринки різних рівнів і стимулює їх активність</a:t>
            </a:r>
          </a:p>
        </p:txBody>
      </p:sp>
    </p:spTree>
    <p:extLst>
      <p:ext uri="{BB962C8B-B14F-4D97-AF65-F5344CB8AC3E}">
        <p14:creationId xmlns:p14="http://schemas.microsoft.com/office/powerpoint/2010/main" val="3792691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E8C897-1A4A-428A-BE21-352CC1E19720}"/>
              </a:ext>
            </a:extLst>
          </p:cNvPr>
          <p:cNvSpPr>
            <a:spLocks noGrp="1"/>
          </p:cNvSpPr>
          <p:nvPr>
            <p:ph type="title"/>
          </p:nvPr>
        </p:nvSpPr>
        <p:spPr>
          <a:xfrm>
            <a:off x="1024128" y="459632"/>
            <a:ext cx="10717158" cy="1499616"/>
          </a:xfrm>
        </p:spPr>
        <p:txBody>
          <a:bodyPr/>
          <a:lstStyle/>
          <a:p>
            <a:r>
              <a:rPr lang="uk-UA" dirty="0">
                <a:solidFill>
                  <a:schemeClr val="accent6"/>
                </a:solidFill>
                <a:effectLst>
                  <a:outerShdw blurRad="38100" dist="38100" dir="2700000" algn="tl">
                    <a:srgbClr val="000000">
                      <a:alpha val="43137"/>
                    </a:srgbClr>
                  </a:outerShdw>
                </a:effectLst>
              </a:rPr>
              <a:t>Функції фінансового ринку:</a:t>
            </a:r>
          </a:p>
        </p:txBody>
      </p:sp>
      <p:sp>
        <p:nvSpPr>
          <p:cNvPr id="3" name="Місце для вмісту 2">
            <a:extLst>
              <a:ext uri="{FF2B5EF4-FFF2-40B4-BE49-F238E27FC236}">
                <a16:creationId xmlns:a16="http://schemas.microsoft.com/office/drawing/2014/main" id="{9ADB6639-ABC4-46BD-ACE1-0C62A31CEFA7}"/>
              </a:ext>
            </a:extLst>
          </p:cNvPr>
          <p:cNvSpPr>
            <a:spLocks noGrp="1"/>
          </p:cNvSpPr>
          <p:nvPr>
            <p:ph idx="1"/>
          </p:nvPr>
        </p:nvSpPr>
        <p:spPr>
          <a:xfrm>
            <a:off x="593388" y="2084832"/>
            <a:ext cx="11147898" cy="4257602"/>
          </a:xfrm>
        </p:spPr>
        <p:txBody>
          <a:bodyPr>
            <a:normAutofit fontScale="85000" lnSpcReduction="20000"/>
          </a:bodyPr>
          <a:lstStyle/>
          <a:p>
            <a:pPr algn="just">
              <a:buFont typeface="Wingdings" panose="05000000000000000000" pitchFamily="2" charset="2"/>
              <a:buChar char="Ø"/>
            </a:pPr>
            <a:r>
              <a:rPr lang="uk-UA" dirty="0"/>
              <a:t>мобілізація тимчасово вільних фінансових ресурсів населення (домогосподарств), суб’єктів господарювання, державних установ, іноземних інвесторів та їх трансформація у фінансовий капітал;</a:t>
            </a:r>
          </a:p>
          <a:p>
            <a:pPr algn="just">
              <a:buFont typeface="Wingdings" panose="05000000000000000000" pitchFamily="2" charset="2"/>
              <a:buChar char="Ø"/>
            </a:pPr>
            <a:r>
              <a:rPr lang="uk-UA" dirty="0"/>
              <a:t>забезпечення взаємодії між покупцем та продавцем фінансових ресурсів, результатом якої є встановлення рівноважної ціни попиту і пропозиції; </a:t>
            </a:r>
          </a:p>
          <a:p>
            <a:pPr algn="just">
              <a:buFont typeface="Wingdings" panose="05000000000000000000" pitchFamily="2" charset="2"/>
              <a:buChar char="Ø"/>
            </a:pPr>
            <a:r>
              <a:rPr lang="uk-UA" dirty="0"/>
              <a:t>перерозподіл на взаємовигідних умовах тимчасово вільних фінансових ресурсів із метою їх більш ефективного використання; </a:t>
            </a:r>
          </a:p>
          <a:p>
            <a:pPr algn="just">
              <a:buFont typeface="Wingdings" panose="05000000000000000000" pitchFamily="2" charset="2"/>
              <a:buChar char="Ø"/>
            </a:pPr>
            <a:r>
              <a:rPr lang="uk-UA" dirty="0"/>
              <a:t>фінансовий ринок передбачає формування такого механізму функціонування, який би забезпечив виявлення обсягу і структури попиту на окремі фінансові активи та своєчасне його задоволення в межах всіх категорій споживачів, які тимчасово мають потребу в залученні капіталу із зовнішніх джерел; </a:t>
            </a:r>
          </a:p>
          <a:p>
            <a:pPr algn="just">
              <a:buFont typeface="Wingdings" panose="05000000000000000000" pitchFamily="2" charset="2"/>
              <a:buChar char="Ø"/>
            </a:pPr>
            <a:r>
              <a:rPr lang="uk-UA" dirty="0"/>
              <a:t>ефективно функціонуючий фінансовий ринок підвищує ліквідність фінансових активів, що перебувають у обігу, оскільки ймовірність перетворення активу у грошові кошти достатньо висока (за умови високоефективної діяльності фінансових посередників, що працюють на даному ринку); </a:t>
            </a:r>
          </a:p>
          <a:p>
            <a:pPr algn="just">
              <a:buFont typeface="Wingdings" panose="05000000000000000000" pitchFamily="2" charset="2"/>
              <a:buChar char="Ø"/>
            </a:pPr>
            <a:r>
              <a:rPr lang="uk-UA" dirty="0"/>
              <a:t>організаційна функція фінансового ринку, що полягає в організації процесу доведення фінансових активів до споживача, яка виявляється у створенні мережі різноманітних інститутів з реалізації фінансових активів (банків, бірж брокерських контор, інвестиційних фондів, фондових магазинів, страхових компаній тощо); </a:t>
            </a:r>
          </a:p>
          <a:p>
            <a:pPr algn="just">
              <a:buFont typeface="Wingdings" panose="05000000000000000000" pitchFamily="2" charset="2"/>
              <a:buChar char="Ø"/>
            </a:pPr>
            <a:r>
              <a:rPr lang="uk-UA" dirty="0"/>
              <a:t>фінансовий ринок має значний вплив на прискорення обороту капіталу суб’єктів господарювання, що сприяє активізації економічних процесів у країні.</a:t>
            </a:r>
          </a:p>
        </p:txBody>
      </p:sp>
    </p:spTree>
    <p:extLst>
      <p:ext uri="{BB962C8B-B14F-4D97-AF65-F5344CB8AC3E}">
        <p14:creationId xmlns:p14="http://schemas.microsoft.com/office/powerpoint/2010/main" val="4221144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3DF372-12AE-4684-9FCE-B640AC7BC476}"/>
              </a:ext>
            </a:extLst>
          </p:cNvPr>
          <p:cNvSpPr>
            <a:spLocks noGrp="1"/>
          </p:cNvSpPr>
          <p:nvPr>
            <p:ph type="title"/>
          </p:nvPr>
        </p:nvSpPr>
        <p:spPr/>
        <p:txBody>
          <a:bodyPr>
            <a:normAutofit/>
          </a:bodyPr>
          <a:lstStyle/>
          <a:p>
            <a:pPr algn="just"/>
            <a:r>
              <a:rPr lang="uk-UA" sz="2000" b="1" dirty="0">
                <a:solidFill>
                  <a:schemeClr val="accent6"/>
                </a:solidFill>
              </a:rPr>
              <a:t>Учасники міжнародного фінансового ринку </a:t>
            </a:r>
            <a:r>
              <a:rPr lang="uk-UA" sz="2000" dirty="0"/>
              <a:t>– це сукупність кредитно-фінансових установ, через які здійснюється рух позичкового капіталу у сфері міжнародних економічних відносин.</a:t>
            </a:r>
          </a:p>
        </p:txBody>
      </p:sp>
      <p:sp>
        <p:nvSpPr>
          <p:cNvPr id="3" name="Місце для вмісту 2">
            <a:extLst>
              <a:ext uri="{FF2B5EF4-FFF2-40B4-BE49-F238E27FC236}">
                <a16:creationId xmlns:a16="http://schemas.microsoft.com/office/drawing/2014/main" id="{D7F8AAE9-7C05-4087-9D2D-4D9624A039B7}"/>
              </a:ext>
            </a:extLst>
          </p:cNvPr>
          <p:cNvSpPr>
            <a:spLocks noGrp="1"/>
          </p:cNvSpPr>
          <p:nvPr>
            <p:ph idx="1"/>
          </p:nvPr>
        </p:nvSpPr>
        <p:spPr>
          <a:xfrm>
            <a:off x="685799" y="1910080"/>
            <a:ext cx="10482073" cy="4293616"/>
          </a:xfrm>
        </p:spPr>
        <p:txBody>
          <a:bodyPr>
            <a:normAutofit/>
          </a:bodyPr>
          <a:lstStyle/>
          <a:p>
            <a:r>
              <a:rPr lang="uk-UA" b="1" dirty="0">
                <a:solidFill>
                  <a:schemeClr val="accent6"/>
                </a:solidFill>
              </a:rPr>
              <a:t>І. За метою та мотивами участі на ринку: </a:t>
            </a:r>
          </a:p>
          <a:p>
            <a:pPr algn="just"/>
            <a:r>
              <a:rPr lang="uk-UA" dirty="0">
                <a:solidFill>
                  <a:schemeClr val="accent6"/>
                </a:solidFill>
              </a:rPr>
              <a:t>1. </a:t>
            </a:r>
            <a:r>
              <a:rPr lang="uk-UA" dirty="0" err="1">
                <a:solidFill>
                  <a:schemeClr val="accent6"/>
                </a:solidFill>
              </a:rPr>
              <a:t>Хеджери</a:t>
            </a:r>
            <a:r>
              <a:rPr lang="uk-UA" dirty="0">
                <a:solidFill>
                  <a:schemeClr val="accent6"/>
                </a:solidFill>
              </a:rPr>
              <a:t> </a:t>
            </a:r>
            <a:r>
              <a:rPr lang="uk-UA" dirty="0"/>
              <a:t>– учасники світового фінансового ринку, які використовують інструменти ринку деривативів для страхування курсового (цінового) ризику, ризику трансферту, який притаманний фінансовим інструментам, своїх активів чи конкретних угод на ринку “</a:t>
            </a:r>
            <a:r>
              <a:rPr lang="uk-UA" dirty="0" err="1"/>
              <a:t>спот</a:t>
            </a:r>
            <a:r>
              <a:rPr lang="uk-UA" dirty="0"/>
              <a:t>”. </a:t>
            </a:r>
          </a:p>
          <a:p>
            <a:pPr algn="just"/>
            <a:r>
              <a:rPr lang="uk-UA" dirty="0"/>
              <a:t>Хеджування – проведення операцій, спрямованих на мінімізацію фінансових ризиків, пов’язаних з існуючими чи майбутніми позиціями. </a:t>
            </a:r>
          </a:p>
          <a:p>
            <a:pPr algn="just"/>
            <a:r>
              <a:rPr lang="uk-UA" dirty="0">
                <a:solidFill>
                  <a:schemeClr val="accent6"/>
                </a:solidFill>
              </a:rPr>
              <a:t>2. Спекулянти </a:t>
            </a:r>
            <a:r>
              <a:rPr lang="uk-UA" dirty="0"/>
              <a:t>– укладають угоди виключно з метою заробити на сприятливому русі курсів, і тому рух курсу для них є бажаним. Вони здійснюють купівлю (продаж) контрактів, щоб пізніше продати (купити) їх за вищою (нижчою) ціною і не мають на меті страхувати поточні й майбутні позиції від курсового ризику.</a:t>
            </a:r>
          </a:p>
        </p:txBody>
      </p:sp>
    </p:spTree>
    <p:extLst>
      <p:ext uri="{BB962C8B-B14F-4D97-AF65-F5344CB8AC3E}">
        <p14:creationId xmlns:p14="http://schemas.microsoft.com/office/powerpoint/2010/main" val="2895980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8C5D1D8-8086-40B5-BE1F-5D597A2A901F}"/>
              </a:ext>
            </a:extLst>
          </p:cNvPr>
          <p:cNvSpPr>
            <a:spLocks noGrp="1"/>
          </p:cNvSpPr>
          <p:nvPr>
            <p:ph idx="1"/>
          </p:nvPr>
        </p:nvSpPr>
        <p:spPr>
          <a:xfrm>
            <a:off x="810769" y="782320"/>
            <a:ext cx="4634992" cy="4023360"/>
          </a:xfrm>
        </p:spPr>
        <p:txBody>
          <a:bodyPr/>
          <a:lstStyle/>
          <a:p>
            <a:r>
              <a:rPr lang="uk-UA" b="1" dirty="0">
                <a:solidFill>
                  <a:schemeClr val="accent6"/>
                </a:solidFill>
              </a:rPr>
              <a:t>ІІ. За країнами походження: </a:t>
            </a:r>
          </a:p>
          <a:p>
            <a:r>
              <a:rPr lang="uk-UA" dirty="0"/>
              <a:t>1. Розвинуті країни. </a:t>
            </a:r>
          </a:p>
          <a:p>
            <a:r>
              <a:rPr lang="uk-UA" dirty="0"/>
              <a:t>2. Країни, що розвиваються. </a:t>
            </a:r>
          </a:p>
          <a:p>
            <a:r>
              <a:rPr lang="uk-UA" dirty="0"/>
              <a:t>3. Міжнародні інституції. </a:t>
            </a:r>
          </a:p>
          <a:p>
            <a:r>
              <a:rPr lang="uk-UA" dirty="0"/>
              <a:t>4. Офшорні центри.</a:t>
            </a:r>
          </a:p>
          <a:p>
            <a:r>
              <a:rPr lang="ru-RU" b="1" dirty="0">
                <a:solidFill>
                  <a:schemeClr val="accent6"/>
                </a:solidFill>
              </a:rPr>
              <a:t>ІІІ. За типами </a:t>
            </a:r>
            <a:r>
              <a:rPr lang="ru-RU" b="1" dirty="0" err="1">
                <a:solidFill>
                  <a:schemeClr val="accent6"/>
                </a:solidFill>
              </a:rPr>
              <a:t>інвесторів</a:t>
            </a:r>
            <a:r>
              <a:rPr lang="ru-RU" b="1" dirty="0">
                <a:solidFill>
                  <a:schemeClr val="accent6"/>
                </a:solidFill>
              </a:rPr>
              <a:t>: </a:t>
            </a:r>
          </a:p>
          <a:p>
            <a:r>
              <a:rPr lang="ru-RU" dirty="0"/>
              <a:t>1. </a:t>
            </a:r>
            <a:r>
              <a:rPr lang="ru-RU" dirty="0" err="1"/>
              <a:t>Фізичні</a:t>
            </a:r>
            <a:r>
              <a:rPr lang="ru-RU" dirty="0"/>
              <a:t> особи. </a:t>
            </a:r>
          </a:p>
          <a:p>
            <a:r>
              <a:rPr lang="ru-RU" dirty="0"/>
              <a:t>2. </a:t>
            </a:r>
            <a:r>
              <a:rPr lang="ru-RU" dirty="0" err="1"/>
              <a:t>Юридичні</a:t>
            </a:r>
            <a:r>
              <a:rPr lang="ru-RU" dirty="0"/>
              <a:t> особи. </a:t>
            </a:r>
            <a:endParaRPr lang="uk-UA" dirty="0"/>
          </a:p>
        </p:txBody>
      </p:sp>
      <p:sp>
        <p:nvSpPr>
          <p:cNvPr id="5" name="TextBox 4">
            <a:extLst>
              <a:ext uri="{FF2B5EF4-FFF2-40B4-BE49-F238E27FC236}">
                <a16:creationId xmlns:a16="http://schemas.microsoft.com/office/drawing/2014/main" id="{40D69EFB-88EC-4888-A280-19424BA5A220}"/>
              </a:ext>
            </a:extLst>
          </p:cNvPr>
          <p:cNvSpPr txBox="1"/>
          <p:nvPr/>
        </p:nvSpPr>
        <p:spPr>
          <a:xfrm>
            <a:off x="5709920" y="505936"/>
            <a:ext cx="6096000" cy="1477328"/>
          </a:xfrm>
          <a:prstGeom prst="rect">
            <a:avLst/>
          </a:prstGeom>
          <a:solidFill>
            <a:schemeClr val="accent3">
              <a:lumMod val="20000"/>
              <a:lumOff val="80000"/>
            </a:schemeClr>
          </a:solidFill>
        </p:spPr>
        <p:txBody>
          <a:bodyPr wrap="square">
            <a:spAutoFit/>
          </a:bodyPr>
          <a:lstStyle/>
          <a:p>
            <a:r>
              <a:rPr lang="uk-UA" b="1" dirty="0"/>
              <a:t>Офшорні центри  </a:t>
            </a:r>
            <a:r>
              <a:rPr lang="uk-UA" dirty="0"/>
              <a:t>-  територія держави або її частина, в межах якої для компаній-нерезидентів діє особливий пільговий режим реєстрації, ліцензування та податків, як правило, за умови, що їх підприємницька діяльність здійснюється поза межами цієї держави.</a:t>
            </a:r>
          </a:p>
        </p:txBody>
      </p:sp>
      <p:sp>
        <p:nvSpPr>
          <p:cNvPr id="7" name="TextBox 6">
            <a:extLst>
              <a:ext uri="{FF2B5EF4-FFF2-40B4-BE49-F238E27FC236}">
                <a16:creationId xmlns:a16="http://schemas.microsoft.com/office/drawing/2014/main" id="{A3DE3F5C-2637-431B-8EB6-835E5AAA40BE}"/>
              </a:ext>
            </a:extLst>
          </p:cNvPr>
          <p:cNvSpPr txBox="1"/>
          <p:nvPr/>
        </p:nvSpPr>
        <p:spPr>
          <a:xfrm>
            <a:off x="5709920" y="2419757"/>
            <a:ext cx="6096000" cy="2031325"/>
          </a:xfrm>
          <a:prstGeom prst="rect">
            <a:avLst/>
          </a:prstGeom>
          <a:solidFill>
            <a:schemeClr val="bg2"/>
          </a:solidFill>
        </p:spPr>
        <p:txBody>
          <a:bodyPr wrap="square">
            <a:spAutoFit/>
          </a:bodyPr>
          <a:lstStyle/>
          <a:p>
            <a:r>
              <a:rPr lang="uk-UA" dirty="0"/>
              <a:t>До </a:t>
            </a:r>
            <a:r>
              <a:rPr lang="uk-UA" b="1" dirty="0"/>
              <a:t>міжнародних інституцій </a:t>
            </a:r>
            <a:r>
              <a:rPr lang="uk-UA" dirty="0"/>
              <a:t>належать міжнародні конференції (конгреси), комісії ( комітети) та організації. Їх об’єднує: </a:t>
            </a:r>
          </a:p>
          <a:p>
            <a:pPr marL="342900" indent="-342900">
              <a:buAutoNum type="arabicParenR"/>
            </a:pPr>
            <a:r>
              <a:rPr lang="uk-UA" dirty="0"/>
              <a:t>міжнародна сфера діяльності, </a:t>
            </a:r>
          </a:p>
          <a:p>
            <a:pPr marL="342900" indent="-342900">
              <a:buAutoNum type="arabicParenR"/>
            </a:pPr>
            <a:r>
              <a:rPr lang="uk-UA" dirty="0"/>
              <a:t>міжнародний характер компетенції та </a:t>
            </a:r>
          </a:p>
          <a:p>
            <a:pPr marL="342900" indent="-342900">
              <a:buAutoNum type="arabicParenR"/>
            </a:pPr>
            <a:r>
              <a:rPr lang="uk-UA" dirty="0"/>
              <a:t>багатосторонній (</a:t>
            </a:r>
            <a:r>
              <a:rPr lang="uk-UA" dirty="0" err="1"/>
              <a:t>мультилатеральний</a:t>
            </a:r>
            <a:r>
              <a:rPr lang="uk-UA" dirty="0"/>
              <a:t>) механізм здійснення регулювання міжнародних відносин. </a:t>
            </a:r>
          </a:p>
        </p:txBody>
      </p:sp>
      <p:sp>
        <p:nvSpPr>
          <p:cNvPr id="9" name="TextBox 8">
            <a:extLst>
              <a:ext uri="{FF2B5EF4-FFF2-40B4-BE49-F238E27FC236}">
                <a16:creationId xmlns:a16="http://schemas.microsoft.com/office/drawing/2014/main" id="{715E9AC9-8549-4D62-A4FE-3C8DEA0AFADE}"/>
              </a:ext>
            </a:extLst>
          </p:cNvPr>
          <p:cNvSpPr txBox="1"/>
          <p:nvPr/>
        </p:nvSpPr>
        <p:spPr>
          <a:xfrm>
            <a:off x="810769" y="4805680"/>
            <a:ext cx="10561320" cy="1477328"/>
          </a:xfrm>
          <a:prstGeom prst="rect">
            <a:avLst/>
          </a:prstGeom>
          <a:noFill/>
        </p:spPr>
        <p:txBody>
          <a:bodyPr wrap="square">
            <a:spAutoFit/>
          </a:bodyPr>
          <a:lstStyle/>
          <a:p>
            <a:pPr algn="just"/>
            <a:r>
              <a:rPr lang="uk-UA" b="1" dirty="0">
                <a:solidFill>
                  <a:schemeClr val="accent6"/>
                </a:solidFill>
              </a:rPr>
              <a:t>Фінансові посередники </a:t>
            </a:r>
            <a:r>
              <a:rPr lang="uk-UA" dirty="0"/>
              <a:t>– фінансові установи, чиї функції полягають в акумулюванні коштів громадян та юридичних осіб і подальшому їх  наданні на комерційних засадах у розпорядження позичальників.</a:t>
            </a:r>
          </a:p>
          <a:p>
            <a:pPr algn="just"/>
            <a:r>
              <a:rPr lang="uk-UA" dirty="0"/>
              <a:t>Серед фінансових посередників належне місце займають суб`єкти банківської системи, небанківські фінансові та кредитні інститути, контрактні фінансові інститути.</a:t>
            </a:r>
          </a:p>
        </p:txBody>
      </p:sp>
    </p:spTree>
    <p:extLst>
      <p:ext uri="{BB962C8B-B14F-4D97-AF65-F5344CB8AC3E}">
        <p14:creationId xmlns:p14="http://schemas.microsoft.com/office/powerpoint/2010/main" val="71221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D55AFB51-EA27-483C-9823-24633A842823}"/>
              </a:ext>
            </a:extLst>
          </p:cNvPr>
          <p:cNvPicPr>
            <a:picLocks noGrp="1" noChangeAspect="1"/>
          </p:cNvPicPr>
          <p:nvPr>
            <p:ph idx="1"/>
          </p:nvPr>
        </p:nvPicPr>
        <p:blipFill>
          <a:blip r:embed="rId2"/>
          <a:stretch>
            <a:fillRect/>
          </a:stretch>
        </p:blipFill>
        <p:spPr>
          <a:xfrm>
            <a:off x="786523" y="289560"/>
            <a:ext cx="10658717" cy="6302392"/>
          </a:xfrm>
        </p:spPr>
      </p:pic>
    </p:spTree>
    <p:extLst>
      <p:ext uri="{BB962C8B-B14F-4D97-AF65-F5344CB8AC3E}">
        <p14:creationId xmlns:p14="http://schemas.microsoft.com/office/powerpoint/2010/main" val="3726584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30AD77-5206-4CE3-9190-F4B4E3F9157D}"/>
              </a:ext>
            </a:extLst>
          </p:cNvPr>
          <p:cNvSpPr>
            <a:spLocks noGrp="1"/>
          </p:cNvSpPr>
          <p:nvPr>
            <p:ph type="title"/>
          </p:nvPr>
        </p:nvSpPr>
        <p:spPr>
          <a:xfrm>
            <a:off x="323988" y="640080"/>
            <a:ext cx="5482452" cy="2225040"/>
          </a:xfrm>
          <a:solidFill>
            <a:schemeClr val="bg2"/>
          </a:solidFill>
        </p:spPr>
        <p:txBody>
          <a:bodyPr>
            <a:normAutofit/>
          </a:bodyPr>
          <a:lstStyle/>
          <a:p>
            <a:r>
              <a:rPr lang="uk-UA" dirty="0">
                <a:solidFill>
                  <a:schemeClr val="accent6"/>
                </a:solidFill>
                <a:effectLst>
                  <a:outerShdw blurRad="38100" dist="38100" dir="2700000" algn="tl">
                    <a:srgbClr val="000000">
                      <a:alpha val="43137"/>
                    </a:srgbClr>
                  </a:outerShdw>
                </a:effectLst>
              </a:rPr>
              <a:t>Структура фінансового ринку</a:t>
            </a:r>
          </a:p>
        </p:txBody>
      </p:sp>
      <p:pic>
        <p:nvPicPr>
          <p:cNvPr id="6" name="Рисунок 5">
            <a:extLst>
              <a:ext uri="{FF2B5EF4-FFF2-40B4-BE49-F238E27FC236}">
                <a16:creationId xmlns:a16="http://schemas.microsoft.com/office/drawing/2014/main" id="{3FABC4CB-89AB-457F-AFFE-C1B137A91745}"/>
              </a:ext>
            </a:extLst>
          </p:cNvPr>
          <p:cNvPicPr>
            <a:picLocks noChangeAspect="1"/>
          </p:cNvPicPr>
          <p:nvPr/>
        </p:nvPicPr>
        <p:blipFill rotWithShape="1">
          <a:blip r:embed="rId2"/>
          <a:srcRect r="27241" b="1053"/>
          <a:stretch/>
        </p:blipFill>
        <p:spPr>
          <a:xfrm>
            <a:off x="1" y="3429000"/>
            <a:ext cx="6635348" cy="3429000"/>
          </a:xfrm>
          <a:prstGeom prst="rect">
            <a:avLst/>
          </a:prstGeom>
        </p:spPr>
      </p:pic>
      <p:pic>
        <p:nvPicPr>
          <p:cNvPr id="5" name="Рисунок 4">
            <a:extLst>
              <a:ext uri="{FF2B5EF4-FFF2-40B4-BE49-F238E27FC236}">
                <a16:creationId xmlns:a16="http://schemas.microsoft.com/office/drawing/2014/main" id="{10AD96EF-C5A3-4AEE-BF33-D1D71AF95525}"/>
              </a:ext>
            </a:extLst>
          </p:cNvPr>
          <p:cNvPicPr>
            <a:picLocks noChangeAspect="1"/>
          </p:cNvPicPr>
          <p:nvPr/>
        </p:nvPicPr>
        <p:blipFill>
          <a:blip r:embed="rId3"/>
          <a:stretch>
            <a:fillRect/>
          </a:stretch>
        </p:blipFill>
        <p:spPr>
          <a:xfrm>
            <a:off x="6500137" y="0"/>
            <a:ext cx="5691863" cy="6858000"/>
          </a:xfrm>
          <a:prstGeom prst="rect">
            <a:avLst/>
          </a:prstGeom>
        </p:spPr>
      </p:pic>
    </p:spTree>
    <p:extLst>
      <p:ext uri="{BB962C8B-B14F-4D97-AF65-F5344CB8AC3E}">
        <p14:creationId xmlns:p14="http://schemas.microsoft.com/office/powerpoint/2010/main" val="404968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6AD46-1450-4719-8651-C40E1D2FA9D7}"/>
              </a:ext>
            </a:extLst>
          </p:cNvPr>
          <p:cNvSpPr>
            <a:spLocks noGrp="1"/>
          </p:cNvSpPr>
          <p:nvPr>
            <p:ph type="title"/>
          </p:nvPr>
        </p:nvSpPr>
        <p:spPr/>
        <p:txBody>
          <a:bodyPr>
            <a:normAutofit/>
          </a:bodyPr>
          <a:lstStyle/>
          <a:p>
            <a:r>
              <a:rPr lang="uk-UA" dirty="0">
                <a:solidFill>
                  <a:schemeClr val="accent6"/>
                </a:solidFill>
                <a:effectLst>
                  <a:outerShdw blurRad="38100" dist="38100" dir="2700000" algn="tl">
                    <a:srgbClr val="000000">
                      <a:alpha val="43137"/>
                    </a:srgbClr>
                  </a:outerShdw>
                </a:effectLst>
              </a:rPr>
              <a:t>Відмінності міжнародних фінансових ринків (МФР) від національних:</a:t>
            </a:r>
          </a:p>
        </p:txBody>
      </p:sp>
      <p:sp>
        <p:nvSpPr>
          <p:cNvPr id="3" name="Місце для вмісту 2">
            <a:extLst>
              <a:ext uri="{FF2B5EF4-FFF2-40B4-BE49-F238E27FC236}">
                <a16:creationId xmlns:a16="http://schemas.microsoft.com/office/drawing/2014/main" id="{9B3A1E2D-7181-4E73-B9FB-04CD99E7901B}"/>
              </a:ext>
            </a:extLst>
          </p:cNvPr>
          <p:cNvSpPr>
            <a:spLocks noGrp="1"/>
          </p:cNvSpPr>
          <p:nvPr>
            <p:ph idx="1"/>
          </p:nvPr>
        </p:nvSpPr>
        <p:spPr>
          <a:xfrm>
            <a:off x="1024128" y="2286000"/>
            <a:ext cx="10512552" cy="4023360"/>
          </a:xfrm>
        </p:spPr>
        <p:txBody>
          <a:bodyPr>
            <a:normAutofit fontScale="92500" lnSpcReduction="10000"/>
          </a:bodyPr>
          <a:lstStyle/>
          <a:p>
            <a:pPr algn="just">
              <a:buFont typeface="Wingdings" panose="05000000000000000000" pitchFamily="2" charset="2"/>
              <a:buChar char="§"/>
            </a:pPr>
            <a:r>
              <a:rPr lang="uk-UA" dirty="0"/>
              <a:t>міжнародні фінансові ринки мають величезні масштаби операцій на відміну від національних (щоденні операції на світових фінансових ринках у 50 разів перевищують операції світової торгівлі товарами); </a:t>
            </a:r>
          </a:p>
          <a:p>
            <a:pPr algn="just">
              <a:buFont typeface="Wingdings" panose="05000000000000000000" pitchFamily="2" charset="2"/>
              <a:buChar char="§"/>
            </a:pPr>
            <a:r>
              <a:rPr lang="uk-UA" dirty="0"/>
              <a:t>на МФР відсутні географічні кордони; </a:t>
            </a:r>
          </a:p>
          <a:p>
            <a:pPr algn="just">
              <a:buFont typeface="Wingdings" panose="05000000000000000000" pitchFamily="2" charset="2"/>
              <a:buChar char="§"/>
            </a:pPr>
            <a:r>
              <a:rPr lang="uk-UA" dirty="0"/>
              <a:t>операції проводяться цілодобово; </a:t>
            </a:r>
          </a:p>
          <a:p>
            <a:pPr algn="just">
              <a:buFont typeface="Wingdings" panose="05000000000000000000" pitchFamily="2" charset="2"/>
              <a:buChar char="§"/>
            </a:pPr>
            <a:r>
              <a:rPr lang="uk-UA" dirty="0"/>
              <a:t>на МФР використовуються валюти провідних країн світу, євро і частково СПЗ; </a:t>
            </a:r>
          </a:p>
          <a:p>
            <a:pPr algn="just">
              <a:buFont typeface="Wingdings" panose="05000000000000000000" pitchFamily="2" charset="2"/>
              <a:buChar char="§"/>
            </a:pPr>
            <a:r>
              <a:rPr lang="uk-UA" dirty="0"/>
              <a:t>учасниками на МФР є переважно першокласні банки, корпорації, фінансово-кредитні інститути з високим рейтингом; </a:t>
            </a:r>
          </a:p>
          <a:p>
            <a:pPr algn="just">
              <a:buFont typeface="Wingdings" panose="05000000000000000000" pitchFamily="2" charset="2"/>
              <a:buChar char="§"/>
            </a:pPr>
            <a:r>
              <a:rPr lang="uk-UA" dirty="0"/>
              <a:t>існує диверсифікація сегментів ринку та інструментів операцій в умовах революції сфери фінансових послуг; </a:t>
            </a:r>
          </a:p>
          <a:p>
            <a:pPr algn="just">
              <a:buFont typeface="Wingdings" panose="05000000000000000000" pitchFamily="2" charset="2"/>
              <a:buChar char="§"/>
            </a:pPr>
            <a:r>
              <a:rPr lang="uk-UA" dirty="0"/>
              <a:t> на МФР діють специфічні – міжнародні – процентні ставки; </a:t>
            </a:r>
          </a:p>
          <a:p>
            <a:pPr algn="just">
              <a:buFont typeface="Wingdings" panose="05000000000000000000" pitchFamily="2" charset="2"/>
              <a:buChar char="§"/>
            </a:pPr>
            <a:r>
              <a:rPr lang="uk-UA" dirty="0"/>
              <a:t>забезпечується стандартизація операцій та високий ступінь інформаційних технологій;</a:t>
            </a:r>
          </a:p>
        </p:txBody>
      </p:sp>
    </p:spTree>
    <p:extLst>
      <p:ext uri="{BB962C8B-B14F-4D97-AF65-F5344CB8AC3E}">
        <p14:creationId xmlns:p14="http://schemas.microsoft.com/office/powerpoint/2010/main" val="1657458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8955A6-9F96-4E6E-A29B-AF80DB952860}"/>
              </a:ext>
            </a:extLst>
          </p:cNvPr>
          <p:cNvSpPr>
            <a:spLocks noGrp="1"/>
          </p:cNvSpPr>
          <p:nvPr>
            <p:ph type="title"/>
          </p:nvPr>
        </p:nvSpPr>
        <p:spPr/>
        <p:txBody>
          <a:bodyPr>
            <a:normAutofit/>
          </a:bodyPr>
          <a:lstStyle/>
          <a:p>
            <a:r>
              <a:rPr lang="ru-RU" dirty="0">
                <a:solidFill>
                  <a:schemeClr val="accent6"/>
                </a:solidFill>
              </a:rPr>
              <a:t>За видами </a:t>
            </a:r>
            <a:r>
              <a:rPr lang="ru-RU" dirty="0" err="1">
                <a:solidFill>
                  <a:schemeClr val="accent6"/>
                </a:solidFill>
              </a:rPr>
              <a:t>фінансових</a:t>
            </a:r>
            <a:r>
              <a:rPr lang="ru-RU" dirty="0">
                <a:solidFill>
                  <a:schemeClr val="accent6"/>
                </a:solidFill>
              </a:rPr>
              <a:t> </a:t>
            </a:r>
            <a:r>
              <a:rPr lang="ru-RU" dirty="0" err="1">
                <a:solidFill>
                  <a:schemeClr val="accent6"/>
                </a:solidFill>
              </a:rPr>
              <a:t>інструментів</a:t>
            </a:r>
            <a:r>
              <a:rPr lang="ru-RU" dirty="0">
                <a:solidFill>
                  <a:schemeClr val="accent6"/>
                </a:solidFill>
              </a:rPr>
              <a:t> </a:t>
            </a:r>
            <a:r>
              <a:rPr lang="ru-RU" dirty="0" err="1">
                <a:solidFill>
                  <a:schemeClr val="accent6"/>
                </a:solidFill>
              </a:rPr>
              <a:t>можна</a:t>
            </a:r>
            <a:r>
              <a:rPr lang="ru-RU" dirty="0">
                <a:solidFill>
                  <a:schemeClr val="accent6"/>
                </a:solidFill>
              </a:rPr>
              <a:t> </a:t>
            </a:r>
            <a:r>
              <a:rPr lang="ru-RU" dirty="0" err="1">
                <a:solidFill>
                  <a:schemeClr val="accent6"/>
                </a:solidFill>
              </a:rPr>
              <a:t>виділити</a:t>
            </a:r>
            <a:r>
              <a:rPr lang="ru-RU" dirty="0">
                <a:solidFill>
                  <a:schemeClr val="accent6"/>
                </a:solidFill>
              </a:rPr>
              <a:t>:</a:t>
            </a:r>
            <a:endParaRPr lang="uk-UA" dirty="0">
              <a:solidFill>
                <a:schemeClr val="accent6"/>
              </a:solidFill>
            </a:endParaRPr>
          </a:p>
        </p:txBody>
      </p:sp>
      <p:sp>
        <p:nvSpPr>
          <p:cNvPr id="3" name="Місце для вмісту 2">
            <a:extLst>
              <a:ext uri="{FF2B5EF4-FFF2-40B4-BE49-F238E27FC236}">
                <a16:creationId xmlns:a16="http://schemas.microsoft.com/office/drawing/2014/main" id="{75C19C66-9D7C-450E-B8B0-7301DDF80AEF}"/>
              </a:ext>
            </a:extLst>
          </p:cNvPr>
          <p:cNvSpPr>
            <a:spLocks noGrp="1"/>
          </p:cNvSpPr>
          <p:nvPr>
            <p:ph idx="1"/>
          </p:nvPr>
        </p:nvSpPr>
        <p:spPr>
          <a:xfrm>
            <a:off x="1024128" y="2286000"/>
            <a:ext cx="10777347" cy="4023360"/>
          </a:xfrm>
        </p:spPr>
        <p:txBody>
          <a:bodyPr>
            <a:normAutofit fontScale="92500" lnSpcReduction="20000"/>
          </a:bodyPr>
          <a:lstStyle/>
          <a:p>
            <a:pPr algn="just">
              <a:buFont typeface="Wingdings" panose="05000000000000000000" pitchFamily="2" charset="2"/>
              <a:buChar char="Ø"/>
            </a:pPr>
            <a:r>
              <a:rPr lang="uk-UA" dirty="0"/>
              <a:t>валютний ринок, об’єктом на якому є національна та іноземна валюта, що може широко використовуватися для здійснення платежів. При цьому необхідно зазначити: золоті та пам’ятні монети, що не знаходяться в обігу як засіб платежу, не є валютою;</a:t>
            </a:r>
          </a:p>
          <a:p>
            <a:pPr algn="just">
              <a:buFont typeface="Wingdings" panose="05000000000000000000" pitchFamily="2" charset="2"/>
              <a:buChar char="Ø"/>
            </a:pPr>
            <a:r>
              <a:rPr lang="uk-UA" dirty="0"/>
              <a:t>депозитний ринок – на ньому відбуваються операції, пов’язані з придбанням фінансового активу, що є засобом накопичення; </a:t>
            </a:r>
          </a:p>
          <a:p>
            <a:pPr algn="just">
              <a:buFont typeface="Wingdings" panose="05000000000000000000" pitchFamily="2" charset="2"/>
              <a:buChar char="Ø"/>
            </a:pPr>
            <a:r>
              <a:rPr lang="uk-UA" dirty="0"/>
              <a:t>кредитний ринок – дозволяє залучити необхідні фінансові ресурси безпосередньо від кредитора до позичальника на умовах терміновості, повернення, платності; </a:t>
            </a:r>
          </a:p>
          <a:p>
            <a:pPr algn="just">
              <a:buFont typeface="Wingdings" panose="05000000000000000000" pitchFamily="2" charset="2"/>
              <a:buChar char="Ø"/>
            </a:pPr>
            <a:r>
              <a:rPr lang="uk-UA" dirty="0"/>
              <a:t>ринок цінних паперів, який складається з: </a:t>
            </a:r>
          </a:p>
          <a:p>
            <a:pPr algn="just">
              <a:buFontTx/>
              <a:buChar char="-"/>
            </a:pPr>
            <a:r>
              <a:rPr lang="uk-UA" dirty="0"/>
              <a:t>ринку боргових цінних паперів – на даному ринку обертаються цінні папери, що передбачають наявність певного графіка платежів за відсотками, а також графіка погашення основної суми боргу. Боргові цінні папери поділяються на короткострокові (термін погашення до 1 року) та середньо- і довгострокові (термін погашення більше року). </a:t>
            </a:r>
          </a:p>
          <a:p>
            <a:pPr algn="just">
              <a:buFontTx/>
              <a:buChar char="-"/>
            </a:pPr>
            <a:r>
              <a:rPr lang="uk-UA" dirty="0"/>
              <a:t>ринку акцій; </a:t>
            </a:r>
          </a:p>
          <a:p>
            <a:pPr algn="just">
              <a:buFontTx/>
              <a:buChar char="-"/>
            </a:pPr>
            <a:r>
              <a:rPr lang="uk-UA" dirty="0"/>
              <a:t>ринку похідних фінансових інструментів – об’єктом якого є контракти форвардного типу. </a:t>
            </a:r>
          </a:p>
        </p:txBody>
      </p:sp>
    </p:spTree>
    <p:extLst>
      <p:ext uri="{BB962C8B-B14F-4D97-AF65-F5344CB8AC3E}">
        <p14:creationId xmlns:p14="http://schemas.microsoft.com/office/powerpoint/2010/main" val="359408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BF3C11-BF72-488E-BFA7-DD03C0A1DD10}"/>
              </a:ext>
            </a:extLst>
          </p:cNvPr>
          <p:cNvSpPr>
            <a:spLocks noGrp="1"/>
          </p:cNvSpPr>
          <p:nvPr>
            <p:ph type="title"/>
          </p:nvPr>
        </p:nvSpPr>
        <p:spPr>
          <a:xfrm>
            <a:off x="1024127" y="585216"/>
            <a:ext cx="10453498" cy="1499616"/>
          </a:xfrm>
        </p:spPr>
        <p:txBody>
          <a:bodyPr>
            <a:normAutofit/>
          </a:bodyPr>
          <a:lstStyle/>
          <a:p>
            <a:pPr algn="just"/>
            <a:r>
              <a:rPr lang="uk-UA" sz="2400" b="1" dirty="0">
                <a:solidFill>
                  <a:schemeClr val="accent2"/>
                </a:solidFill>
                <a:latin typeface="+mn-lt"/>
              </a:rPr>
              <a:t>Міжнародні фінанси </a:t>
            </a:r>
            <a:r>
              <a:rPr lang="uk-UA" sz="2400" dirty="0">
                <a:latin typeface="+mn-lt"/>
              </a:rPr>
              <a:t>– це категорія, яка відображає специфічні фінансові відносини, що мають під собою об’єктивну основу.</a:t>
            </a:r>
          </a:p>
        </p:txBody>
      </p:sp>
      <p:sp>
        <p:nvSpPr>
          <p:cNvPr id="3" name="Місце для вмісту 2">
            <a:extLst>
              <a:ext uri="{FF2B5EF4-FFF2-40B4-BE49-F238E27FC236}">
                <a16:creationId xmlns:a16="http://schemas.microsoft.com/office/drawing/2014/main" id="{6BC3CDED-3AB0-4346-A138-B6E06880E054}"/>
              </a:ext>
            </a:extLst>
          </p:cNvPr>
          <p:cNvSpPr>
            <a:spLocks noGrp="1"/>
          </p:cNvSpPr>
          <p:nvPr>
            <p:ph idx="1"/>
          </p:nvPr>
        </p:nvSpPr>
        <p:spPr>
          <a:xfrm>
            <a:off x="881253" y="2249424"/>
            <a:ext cx="10682097" cy="4023360"/>
          </a:xfrm>
        </p:spPr>
        <p:txBody>
          <a:bodyPr>
            <a:normAutofit/>
          </a:bodyPr>
          <a:lstStyle/>
          <a:p>
            <a:pPr algn="just"/>
            <a:r>
              <a:rPr lang="uk-UA" b="1" dirty="0"/>
              <a:t>Матеріальною основою міжнародних фінансів є міжнародні фінансові потоки, які складаються між країнами у вигляді: </a:t>
            </a:r>
          </a:p>
          <a:p>
            <a:pPr algn="just"/>
            <a:r>
              <a:rPr lang="uk-UA" dirty="0"/>
              <a:t>а) грошових потоків – надходжень валютних коштів від експорту та імпорту товарів і послуг; ці потоки можуть відображати фінанси суб’єктів господарювання, однак оскільки вони належать різним країнам, то відображають рух грошових потоків між країнами; </a:t>
            </a:r>
          </a:p>
          <a:p>
            <a:pPr algn="just"/>
            <a:r>
              <a:rPr lang="uk-UA" dirty="0"/>
              <a:t>б) потоків кредитних коштів, які також є двосторонніми: з одного боку, надання позики, а з іншого – її погашення і сплата відсотків; </a:t>
            </a:r>
          </a:p>
          <a:p>
            <a:pPr algn="just"/>
            <a:r>
              <a:rPr lang="uk-UA" dirty="0"/>
              <a:t>в) операцій з цінними паперами і різними фінансовими інструментами; </a:t>
            </a:r>
          </a:p>
          <a:p>
            <a:pPr algn="just"/>
            <a:r>
              <a:rPr lang="uk-UA" dirty="0"/>
              <a:t>г) зарубіжних інвестицій в основний і оборотний капітал; </a:t>
            </a:r>
          </a:p>
          <a:p>
            <a:pPr algn="just"/>
            <a:r>
              <a:rPr lang="uk-UA" dirty="0"/>
              <a:t>д) перерозподілу частки національного доходу через бюджет у формі допомоги бідним країнам та внесків держав до міжнародних організацій тощо.</a:t>
            </a:r>
          </a:p>
        </p:txBody>
      </p:sp>
    </p:spTree>
    <p:extLst>
      <p:ext uri="{BB962C8B-B14F-4D97-AF65-F5344CB8AC3E}">
        <p14:creationId xmlns:p14="http://schemas.microsoft.com/office/powerpoint/2010/main" val="3416915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892E0E-863B-4047-BBD8-A0814A206FE9}"/>
              </a:ext>
            </a:extLst>
          </p:cNvPr>
          <p:cNvSpPr>
            <a:spLocks noGrp="1"/>
          </p:cNvSpPr>
          <p:nvPr>
            <p:ph type="title"/>
          </p:nvPr>
        </p:nvSpPr>
        <p:spPr/>
        <p:txBody>
          <a:bodyPr/>
          <a:lstStyle/>
          <a:p>
            <a:r>
              <a:rPr lang="uk-UA" dirty="0">
                <a:solidFill>
                  <a:schemeClr val="accent6"/>
                </a:solidFill>
              </a:rPr>
              <a:t>За функціональним призначенням виділяють:</a:t>
            </a:r>
          </a:p>
        </p:txBody>
      </p:sp>
      <p:sp>
        <p:nvSpPr>
          <p:cNvPr id="3" name="Місце для вмісту 2">
            <a:extLst>
              <a:ext uri="{FF2B5EF4-FFF2-40B4-BE49-F238E27FC236}">
                <a16:creationId xmlns:a16="http://schemas.microsoft.com/office/drawing/2014/main" id="{F862EC3C-77AE-4C88-954A-F35CF41D5318}"/>
              </a:ext>
            </a:extLst>
          </p:cNvPr>
          <p:cNvSpPr>
            <a:spLocks noGrp="1"/>
          </p:cNvSpPr>
          <p:nvPr>
            <p:ph idx="1"/>
          </p:nvPr>
        </p:nvSpPr>
        <p:spPr>
          <a:xfrm>
            <a:off x="1024128" y="2286000"/>
            <a:ext cx="10682097" cy="4023360"/>
          </a:xfrm>
        </p:spPr>
        <p:txBody>
          <a:bodyPr>
            <a:normAutofit/>
          </a:bodyPr>
          <a:lstStyle/>
          <a:p>
            <a:pPr algn="just">
              <a:buFont typeface="Wingdings" panose="05000000000000000000" pitchFamily="2" charset="2"/>
              <a:buChar char="§"/>
            </a:pPr>
            <a:r>
              <a:rPr lang="uk-UA" dirty="0"/>
              <a:t>грошовий ринок, складовими елементами якого є: </a:t>
            </a:r>
          </a:p>
          <a:p>
            <a:pPr algn="just">
              <a:buFontTx/>
              <a:buChar char="-"/>
            </a:pPr>
            <a:r>
              <a:rPr lang="uk-UA" dirty="0"/>
              <a:t>валютний; </a:t>
            </a:r>
          </a:p>
          <a:p>
            <a:pPr algn="just">
              <a:buFontTx/>
              <a:buChar char="-"/>
            </a:pPr>
            <a:r>
              <a:rPr lang="uk-UA" dirty="0"/>
              <a:t>депозитний; </a:t>
            </a:r>
          </a:p>
          <a:p>
            <a:pPr algn="just">
              <a:buFontTx/>
              <a:buChar char="-"/>
            </a:pPr>
            <a:r>
              <a:rPr lang="uk-UA" dirty="0"/>
              <a:t>кредитний. </a:t>
            </a:r>
          </a:p>
          <a:p>
            <a:pPr algn="just">
              <a:buFont typeface="Wingdings" panose="05000000000000000000" pitchFamily="2" charset="2"/>
              <a:buChar char="§"/>
            </a:pPr>
            <a:r>
              <a:rPr lang="uk-UA" dirty="0"/>
              <a:t>ринок капіталу – в рамках даного ринку відбувається мобілізація та перерозподіл тимчасово вільних фінансових ресурсів. До складу ринку капіталу входять: </a:t>
            </a:r>
          </a:p>
          <a:p>
            <a:pPr algn="just">
              <a:buFontTx/>
              <a:buChar char="-"/>
            </a:pPr>
            <a:r>
              <a:rPr lang="uk-UA" dirty="0"/>
              <a:t>ринок боргових цінних паперів; </a:t>
            </a:r>
          </a:p>
          <a:p>
            <a:pPr algn="just">
              <a:buFontTx/>
              <a:buChar char="-"/>
            </a:pPr>
            <a:r>
              <a:rPr lang="uk-UA" dirty="0"/>
              <a:t>ринок акцій; </a:t>
            </a:r>
          </a:p>
          <a:p>
            <a:pPr algn="just">
              <a:buFont typeface="Wingdings" panose="05000000000000000000" pitchFamily="2" charset="2"/>
              <a:buChar char="§"/>
            </a:pPr>
            <a:r>
              <a:rPr lang="uk-UA" dirty="0"/>
              <a:t> ринок похідних фінансових інструментів – основне завдання якого є продаж фінансових ризиків, як окремих об’єктів, але прив’язаних до базового фінансового інструмента.</a:t>
            </a:r>
          </a:p>
        </p:txBody>
      </p:sp>
    </p:spTree>
    <p:extLst>
      <p:ext uri="{BB962C8B-B14F-4D97-AF65-F5344CB8AC3E}">
        <p14:creationId xmlns:p14="http://schemas.microsoft.com/office/powerpoint/2010/main" val="486127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39B2B26-81AA-4922-B3F3-ADE7B70F8934}"/>
              </a:ext>
            </a:extLst>
          </p:cNvPr>
          <p:cNvSpPr>
            <a:spLocks noGrp="1"/>
          </p:cNvSpPr>
          <p:nvPr>
            <p:ph type="title"/>
          </p:nvPr>
        </p:nvSpPr>
        <p:spPr>
          <a:xfrm>
            <a:off x="1024128" y="585216"/>
            <a:ext cx="4643247" cy="1499616"/>
          </a:xfrm>
        </p:spPr>
        <p:txBody>
          <a:bodyPr>
            <a:noAutofit/>
          </a:bodyPr>
          <a:lstStyle/>
          <a:p>
            <a:pPr algn="ctr"/>
            <a:r>
              <a:rPr lang="uk-UA" sz="3600" dirty="0">
                <a:solidFill>
                  <a:schemeClr val="accent6"/>
                </a:solidFill>
              </a:rPr>
              <a:t>За ознакою набуття права власності виділяють:</a:t>
            </a:r>
          </a:p>
        </p:txBody>
      </p:sp>
      <p:sp>
        <p:nvSpPr>
          <p:cNvPr id="5" name="Місце для вмісту 4">
            <a:extLst>
              <a:ext uri="{FF2B5EF4-FFF2-40B4-BE49-F238E27FC236}">
                <a16:creationId xmlns:a16="http://schemas.microsoft.com/office/drawing/2014/main" id="{BF6204A5-0344-44E9-ABEC-33BD5B50B8B3}"/>
              </a:ext>
            </a:extLst>
          </p:cNvPr>
          <p:cNvSpPr>
            <a:spLocks noGrp="1"/>
          </p:cNvSpPr>
          <p:nvPr>
            <p:ph sz="half" idx="1"/>
          </p:nvPr>
        </p:nvSpPr>
        <p:spPr/>
        <p:txBody>
          <a:bodyPr>
            <a:normAutofit fontScale="92500" lnSpcReduction="20000"/>
          </a:bodyPr>
          <a:lstStyle/>
          <a:p>
            <a:pPr algn="just">
              <a:buFont typeface="Arial" panose="020B0604020202020204" pitchFamily="34" charset="0"/>
              <a:buChar char="•"/>
            </a:pPr>
            <a:r>
              <a:rPr lang="uk-UA" dirty="0"/>
              <a:t>ринок фінансових інструментів, що надають право власності (включає ринок акцій та інші форми участі в капіталі, а саме простих та привілейованих акцій, паїв, сертифікатів пайової участі та інших аналогічних документів); </a:t>
            </a:r>
          </a:p>
          <a:p>
            <a:pPr algn="just">
              <a:buFont typeface="Arial" panose="020B0604020202020204" pitchFamily="34" charset="0"/>
              <a:buChar char="•"/>
            </a:pPr>
            <a:r>
              <a:rPr lang="uk-UA" dirty="0"/>
              <a:t>ринок боргових фінансових інструментів (до даного ринку відносять кредитний ринок та ринок боргових цінних паперів) – на даному ринку формуються відносини на основі принципів строковості, платності, тобто кошти надаються в борг на певний термін та з обов’язковою виплатою відсотків. </a:t>
            </a:r>
          </a:p>
          <a:p>
            <a:pPr>
              <a:buFont typeface="Arial" panose="020B0604020202020204" pitchFamily="34" charset="0"/>
              <a:buChar char="•"/>
            </a:pPr>
            <a:endParaRPr lang="uk-UA" dirty="0"/>
          </a:p>
        </p:txBody>
      </p:sp>
      <p:sp>
        <p:nvSpPr>
          <p:cNvPr id="6" name="Місце для вмісту 5">
            <a:extLst>
              <a:ext uri="{FF2B5EF4-FFF2-40B4-BE49-F238E27FC236}">
                <a16:creationId xmlns:a16="http://schemas.microsoft.com/office/drawing/2014/main" id="{4CE20AA6-BB4C-4209-87EA-6A8726FD446A}"/>
              </a:ext>
            </a:extLst>
          </p:cNvPr>
          <p:cNvSpPr>
            <a:spLocks noGrp="1"/>
          </p:cNvSpPr>
          <p:nvPr>
            <p:ph sz="half" idx="2"/>
          </p:nvPr>
        </p:nvSpPr>
        <p:spPr/>
        <p:txBody>
          <a:bodyPr>
            <a:normAutofit fontScale="92500" lnSpcReduction="20000"/>
          </a:bodyPr>
          <a:lstStyle/>
          <a:p>
            <a:pPr>
              <a:buFont typeface="Arial" panose="020B0604020202020204" pitchFamily="34" charset="0"/>
              <a:buChar char="•"/>
            </a:pPr>
            <a:r>
              <a:rPr lang="ru-RU" dirty="0" err="1"/>
              <a:t>регіональний</a:t>
            </a:r>
            <a:r>
              <a:rPr lang="ru-RU" dirty="0"/>
              <a:t> </a:t>
            </a:r>
            <a:r>
              <a:rPr lang="ru-RU" dirty="0" err="1"/>
              <a:t>ринок</a:t>
            </a:r>
            <a:r>
              <a:rPr lang="ru-RU" dirty="0"/>
              <a:t>; </a:t>
            </a:r>
          </a:p>
          <a:p>
            <a:pPr>
              <a:buFont typeface="Arial" panose="020B0604020202020204" pitchFamily="34" charset="0"/>
              <a:buChar char="•"/>
            </a:pPr>
            <a:r>
              <a:rPr lang="ru-RU" dirty="0" err="1"/>
              <a:t>національний</a:t>
            </a:r>
            <a:r>
              <a:rPr lang="ru-RU" dirty="0"/>
              <a:t> </a:t>
            </a:r>
            <a:r>
              <a:rPr lang="ru-RU" dirty="0" err="1"/>
              <a:t>ринок</a:t>
            </a:r>
            <a:r>
              <a:rPr lang="ru-RU" dirty="0"/>
              <a:t> (в межах </a:t>
            </a:r>
            <a:r>
              <a:rPr lang="ru-RU" dirty="0" err="1"/>
              <a:t>країни</a:t>
            </a:r>
            <a:r>
              <a:rPr lang="ru-RU" dirty="0"/>
              <a:t>); </a:t>
            </a:r>
          </a:p>
          <a:p>
            <a:pPr>
              <a:buFont typeface="Arial" panose="020B0604020202020204" pitchFamily="34" charset="0"/>
              <a:buChar char="•"/>
            </a:pPr>
            <a:r>
              <a:rPr lang="ru-RU" dirty="0" err="1"/>
              <a:t>міжнародний</a:t>
            </a:r>
            <a:r>
              <a:rPr lang="ru-RU" dirty="0"/>
              <a:t> </a:t>
            </a:r>
            <a:r>
              <a:rPr lang="ru-RU" dirty="0" err="1"/>
              <a:t>ринок</a:t>
            </a:r>
            <a:r>
              <a:rPr lang="ru-RU" dirty="0"/>
              <a:t>.</a:t>
            </a:r>
          </a:p>
          <a:p>
            <a:endParaRPr lang="uk-UA" dirty="0"/>
          </a:p>
        </p:txBody>
      </p:sp>
      <p:sp>
        <p:nvSpPr>
          <p:cNvPr id="7" name="Заголовок 3">
            <a:extLst>
              <a:ext uri="{FF2B5EF4-FFF2-40B4-BE49-F238E27FC236}">
                <a16:creationId xmlns:a16="http://schemas.microsoft.com/office/drawing/2014/main" id="{7507683C-1754-4AAA-A936-65F4FAE422A0}"/>
              </a:ext>
            </a:extLst>
          </p:cNvPr>
          <p:cNvSpPr txBox="1">
            <a:spLocks/>
          </p:cNvSpPr>
          <p:nvPr/>
        </p:nvSpPr>
        <p:spPr>
          <a:xfrm>
            <a:off x="6100953" y="547497"/>
            <a:ext cx="4643247"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uk-UA" sz="3600" dirty="0">
                <a:solidFill>
                  <a:schemeClr val="accent6"/>
                </a:solidFill>
              </a:rPr>
              <a:t>За територіальною ознакою:</a:t>
            </a:r>
          </a:p>
        </p:txBody>
      </p:sp>
      <p:pic>
        <p:nvPicPr>
          <p:cNvPr id="5122" name="Picture 2" descr="Локалізація стартапів як можливість вийти на міжнародний ринок | Блог  kenaztranslations.com">
            <a:extLst>
              <a:ext uri="{FF2B5EF4-FFF2-40B4-BE49-F238E27FC236}">
                <a16:creationId xmlns:a16="http://schemas.microsoft.com/office/drawing/2014/main" id="{6ECC0FC8-00E8-4EFB-B76A-829744F78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149" y="3429000"/>
            <a:ext cx="4905375" cy="320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43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DD94F3-9F44-40FD-8116-39FC1F295944}"/>
              </a:ext>
            </a:extLst>
          </p:cNvPr>
          <p:cNvSpPr>
            <a:spLocks noGrp="1"/>
          </p:cNvSpPr>
          <p:nvPr>
            <p:ph type="title"/>
          </p:nvPr>
        </p:nvSpPr>
        <p:spPr/>
        <p:txBody>
          <a:bodyPr>
            <a:noAutofit/>
          </a:bodyPr>
          <a:lstStyle/>
          <a:p>
            <a:pPr algn="just"/>
            <a:r>
              <a:rPr lang="ru-RU" sz="3600" dirty="0" err="1">
                <a:solidFill>
                  <a:schemeClr val="accent6"/>
                </a:solidFill>
              </a:rPr>
              <a:t>Серед</a:t>
            </a:r>
            <a:r>
              <a:rPr lang="ru-RU" sz="3600" dirty="0">
                <a:solidFill>
                  <a:schemeClr val="accent6"/>
                </a:solidFill>
              </a:rPr>
              <a:t> </a:t>
            </a:r>
            <a:r>
              <a:rPr lang="ru-RU" sz="3600" dirty="0" err="1">
                <a:solidFill>
                  <a:schemeClr val="accent6"/>
                </a:solidFill>
              </a:rPr>
              <a:t>найбільш</a:t>
            </a:r>
            <a:r>
              <a:rPr lang="ru-RU" sz="3600" dirty="0">
                <a:solidFill>
                  <a:schemeClr val="accent6"/>
                </a:solidFill>
              </a:rPr>
              <a:t> </a:t>
            </a:r>
            <a:r>
              <a:rPr lang="ru-RU" sz="3600" dirty="0" err="1">
                <a:solidFill>
                  <a:schemeClr val="accent6"/>
                </a:solidFill>
              </a:rPr>
              <a:t>значних</a:t>
            </a:r>
            <a:r>
              <a:rPr lang="ru-RU" sz="3600" dirty="0">
                <a:solidFill>
                  <a:schemeClr val="accent6"/>
                </a:solidFill>
              </a:rPr>
              <a:t> </a:t>
            </a:r>
            <a:r>
              <a:rPr lang="ru-RU" sz="3600" dirty="0" err="1">
                <a:solidFill>
                  <a:schemeClr val="accent6"/>
                </a:solidFill>
              </a:rPr>
              <a:t>тенденцій</a:t>
            </a:r>
            <a:r>
              <a:rPr lang="ru-RU" sz="3600" dirty="0">
                <a:solidFill>
                  <a:schemeClr val="accent6"/>
                </a:solidFill>
              </a:rPr>
              <a:t> </a:t>
            </a:r>
            <a:r>
              <a:rPr lang="ru-RU" sz="3600" dirty="0" err="1">
                <a:solidFill>
                  <a:schemeClr val="accent6"/>
                </a:solidFill>
              </a:rPr>
              <a:t>розвитку</a:t>
            </a:r>
            <a:r>
              <a:rPr lang="ru-RU" sz="3600" dirty="0">
                <a:solidFill>
                  <a:schemeClr val="accent6"/>
                </a:solidFill>
              </a:rPr>
              <a:t> </a:t>
            </a:r>
            <a:r>
              <a:rPr lang="ru-RU" sz="3600" dirty="0" err="1">
                <a:solidFill>
                  <a:schemeClr val="accent6"/>
                </a:solidFill>
              </a:rPr>
              <a:t>світового</a:t>
            </a:r>
            <a:r>
              <a:rPr lang="ru-RU" sz="3600" dirty="0">
                <a:solidFill>
                  <a:schemeClr val="accent6"/>
                </a:solidFill>
              </a:rPr>
              <a:t> </a:t>
            </a:r>
            <a:r>
              <a:rPr lang="ru-RU" sz="3600" dirty="0" err="1">
                <a:solidFill>
                  <a:schemeClr val="accent6"/>
                </a:solidFill>
              </a:rPr>
              <a:t>фінансового</a:t>
            </a:r>
            <a:r>
              <a:rPr lang="ru-RU" sz="3600" dirty="0">
                <a:solidFill>
                  <a:schemeClr val="accent6"/>
                </a:solidFill>
              </a:rPr>
              <a:t> ринку </a:t>
            </a:r>
            <a:r>
              <a:rPr lang="ru-RU" sz="3600" dirty="0" err="1">
                <a:solidFill>
                  <a:schemeClr val="accent6"/>
                </a:solidFill>
              </a:rPr>
              <a:t>вирізняють</a:t>
            </a:r>
            <a:r>
              <a:rPr lang="ru-RU" sz="3600" dirty="0">
                <a:solidFill>
                  <a:schemeClr val="accent6"/>
                </a:solidFill>
              </a:rPr>
              <a:t>:</a:t>
            </a:r>
            <a:endParaRPr lang="uk-UA" sz="3600" dirty="0">
              <a:solidFill>
                <a:schemeClr val="accent6"/>
              </a:solidFill>
            </a:endParaRPr>
          </a:p>
        </p:txBody>
      </p:sp>
      <p:sp>
        <p:nvSpPr>
          <p:cNvPr id="3" name="Місце для вмісту 2">
            <a:extLst>
              <a:ext uri="{FF2B5EF4-FFF2-40B4-BE49-F238E27FC236}">
                <a16:creationId xmlns:a16="http://schemas.microsoft.com/office/drawing/2014/main" id="{77D225D2-AD06-401B-BBF8-226341AD3D71}"/>
              </a:ext>
            </a:extLst>
          </p:cNvPr>
          <p:cNvSpPr>
            <a:spLocks noGrp="1"/>
          </p:cNvSpPr>
          <p:nvPr>
            <p:ph sz="half" idx="1"/>
          </p:nvPr>
        </p:nvSpPr>
        <p:spPr/>
        <p:txBody>
          <a:bodyPr>
            <a:normAutofit fontScale="62500" lnSpcReduction="20000"/>
          </a:bodyPr>
          <a:lstStyle/>
          <a:p>
            <a:pPr algn="just"/>
            <a:r>
              <a:rPr lang="uk-UA" dirty="0"/>
              <a:t>1. </a:t>
            </a:r>
            <a:r>
              <a:rPr lang="uk-UA" b="1" dirty="0">
                <a:solidFill>
                  <a:schemeClr val="accent6"/>
                </a:solidFill>
              </a:rPr>
              <a:t>Глобалізація ринків </a:t>
            </a:r>
            <a:r>
              <a:rPr lang="uk-UA" dirty="0"/>
              <a:t>– посилення ролі міжнародних ринків з погляду операцій кредитування і позичання резидентами різних країн. </a:t>
            </a:r>
          </a:p>
          <a:p>
            <a:pPr algn="just"/>
            <a:r>
              <a:rPr lang="uk-UA" dirty="0"/>
              <a:t>2. </a:t>
            </a:r>
            <a:r>
              <a:rPr lang="uk-UA" b="1" dirty="0">
                <a:solidFill>
                  <a:schemeClr val="accent6"/>
                </a:solidFill>
              </a:rPr>
              <a:t>Інтернаціоналізація ринків </a:t>
            </a:r>
            <a:r>
              <a:rPr lang="uk-UA" dirty="0"/>
              <a:t>– міжнародний характер операцій позичальників і кредиторів, широка диверсифікація їхніх активів і пасивів за країнами та регіонами, існування стійкої мережі структурних підрозділів за кордоном не дають змоги визначити їх національну належність. </a:t>
            </a:r>
          </a:p>
          <a:p>
            <a:pPr algn="just"/>
            <a:r>
              <a:rPr lang="uk-UA" dirty="0"/>
              <a:t>3. </a:t>
            </a:r>
            <a:r>
              <a:rPr lang="uk-UA" b="1" dirty="0">
                <a:solidFill>
                  <a:schemeClr val="accent6"/>
                </a:solidFill>
              </a:rPr>
              <a:t>Зростання міжнародної конкуренції </a:t>
            </a:r>
            <a:r>
              <a:rPr lang="uk-UA" dirty="0"/>
              <a:t>між суб’єктами ринку, які є резидентами різних країн. </a:t>
            </a:r>
          </a:p>
          <a:p>
            <a:pPr algn="just"/>
            <a:r>
              <a:rPr lang="uk-UA" dirty="0"/>
              <a:t>4. </a:t>
            </a:r>
            <a:r>
              <a:rPr lang="uk-UA" b="1" dirty="0">
                <a:solidFill>
                  <a:schemeClr val="accent6"/>
                </a:solidFill>
              </a:rPr>
              <a:t>Інтеграція сегментів </a:t>
            </a:r>
            <a:r>
              <a:rPr lang="uk-UA" dirty="0"/>
              <a:t>міжнародного фінансового ринку – інтеграційні процеси сприяли підвищенню мобілізації позичкового капіталу, зниженню н. прокат витрат, міжнародній торгівлі цінними паперами, отриманню оперативної інформації про стан міжнародних фінансових ринків. </a:t>
            </a:r>
          </a:p>
          <a:p>
            <a:pPr algn="just"/>
            <a:endParaRPr lang="uk-UA" dirty="0"/>
          </a:p>
        </p:txBody>
      </p:sp>
      <p:sp>
        <p:nvSpPr>
          <p:cNvPr id="4" name="Місце для вмісту 3">
            <a:extLst>
              <a:ext uri="{FF2B5EF4-FFF2-40B4-BE49-F238E27FC236}">
                <a16:creationId xmlns:a16="http://schemas.microsoft.com/office/drawing/2014/main" id="{601E0711-10E3-44A7-A39E-093532D4CB0F}"/>
              </a:ext>
            </a:extLst>
          </p:cNvPr>
          <p:cNvSpPr>
            <a:spLocks noGrp="1"/>
          </p:cNvSpPr>
          <p:nvPr>
            <p:ph sz="half" idx="2"/>
          </p:nvPr>
        </p:nvSpPr>
        <p:spPr>
          <a:xfrm>
            <a:off x="6096000" y="2286000"/>
            <a:ext cx="4754880" cy="4023360"/>
          </a:xfrm>
        </p:spPr>
        <p:txBody>
          <a:bodyPr>
            <a:normAutofit fontScale="62500" lnSpcReduction="20000"/>
          </a:bodyPr>
          <a:lstStyle/>
          <a:p>
            <a:pPr algn="just"/>
            <a:r>
              <a:rPr lang="uk-UA" dirty="0"/>
              <a:t>5. </a:t>
            </a:r>
            <a:r>
              <a:rPr lang="uk-UA" b="1" dirty="0">
                <a:solidFill>
                  <a:schemeClr val="accent6"/>
                </a:solidFill>
              </a:rPr>
              <a:t>Конвергенція сегментів </a:t>
            </a:r>
            <a:r>
              <a:rPr lang="uk-UA" dirty="0"/>
              <a:t>міжнародного фінансового ринку – процес зняття законодавчих обмежень, перешкод (бар’єрів) регулювання і збільшення кількості міжнародних операцій як міжнародними позичальниками, так і кредиторами, поступове стирання меж між секторами та сегментами міжнародних ринків довгострокового фінансування. </a:t>
            </a:r>
          </a:p>
          <a:p>
            <a:pPr algn="just"/>
            <a:r>
              <a:rPr lang="uk-UA" dirty="0"/>
              <a:t>6. </a:t>
            </a:r>
            <a:r>
              <a:rPr lang="uk-UA" b="1" dirty="0">
                <a:solidFill>
                  <a:schemeClr val="accent6"/>
                </a:solidFill>
              </a:rPr>
              <a:t>Концентрація сегментів </a:t>
            </a:r>
            <a:r>
              <a:rPr lang="uk-UA" dirty="0"/>
              <a:t>міжнародного фінансового ринку – відбувається шляхом укладення угод злиття та поглинання інституцій, у тому числі і серед корпорацій-позичальників. Унаслідок цього спостерігається концентрація значних фінансових ресурсів у обмеженому колі глобальних учасників, які здатні вести активні операції на всіх його сегментах. </a:t>
            </a:r>
          </a:p>
          <a:p>
            <a:pPr algn="just"/>
            <a:r>
              <a:rPr lang="uk-UA" dirty="0"/>
              <a:t>7. </a:t>
            </a:r>
            <a:r>
              <a:rPr lang="uk-UA" b="1" dirty="0">
                <a:solidFill>
                  <a:schemeClr val="accent6"/>
                </a:solidFill>
              </a:rPr>
              <a:t>Проблеми комп’ютеризації та інформатизації ринків </a:t>
            </a:r>
            <a:r>
              <a:rPr lang="uk-UA" dirty="0"/>
              <a:t>– прийняття рішень базується на складному комп’ютерному моделюванні, статистичному аналізі великих масивів даних і застосуванні методів математично-статистичних симуляцій і нейронних систем прогнозування.</a:t>
            </a:r>
          </a:p>
        </p:txBody>
      </p:sp>
    </p:spTree>
    <p:extLst>
      <p:ext uri="{BB962C8B-B14F-4D97-AF65-F5344CB8AC3E}">
        <p14:creationId xmlns:p14="http://schemas.microsoft.com/office/powerpoint/2010/main" val="3607889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CE4AA4-ADBE-4721-87AA-D0BE5887E69B}"/>
              </a:ext>
            </a:extLst>
          </p:cNvPr>
          <p:cNvSpPr>
            <a:spLocks noGrp="1"/>
          </p:cNvSpPr>
          <p:nvPr>
            <p:ph type="title" idx="4294967295"/>
          </p:nvPr>
        </p:nvSpPr>
        <p:spPr>
          <a:xfrm>
            <a:off x="0" y="0"/>
            <a:ext cx="5181600" cy="1522413"/>
          </a:xfrm>
          <a:solidFill>
            <a:schemeClr val="accent6">
              <a:lumMod val="20000"/>
              <a:lumOff val="80000"/>
            </a:schemeClr>
          </a:solidFill>
        </p:spPr>
        <p:txBody>
          <a:bodyPr>
            <a:noAutofit/>
          </a:bodyPr>
          <a:lstStyle/>
          <a:p>
            <a:pPr algn="ctr"/>
            <a:r>
              <a:rPr lang="uk-UA" sz="4000" dirty="0">
                <a:solidFill>
                  <a:schemeClr val="tx1"/>
                </a:solidFill>
              </a:rPr>
              <a:t>5. Моделі фінансового ринку</a:t>
            </a:r>
          </a:p>
        </p:txBody>
      </p:sp>
      <p:sp>
        <p:nvSpPr>
          <p:cNvPr id="3" name="Місце для вмісту 2">
            <a:extLst>
              <a:ext uri="{FF2B5EF4-FFF2-40B4-BE49-F238E27FC236}">
                <a16:creationId xmlns:a16="http://schemas.microsoft.com/office/drawing/2014/main" id="{B2B7C405-789D-41AD-A830-D07E7C051623}"/>
              </a:ext>
            </a:extLst>
          </p:cNvPr>
          <p:cNvSpPr>
            <a:spLocks noGrp="1"/>
          </p:cNvSpPr>
          <p:nvPr>
            <p:ph sz="half" idx="4294967295"/>
          </p:nvPr>
        </p:nvSpPr>
        <p:spPr>
          <a:xfrm>
            <a:off x="5972175" y="0"/>
            <a:ext cx="6219825" cy="4022725"/>
          </a:xfrm>
        </p:spPr>
        <p:txBody>
          <a:bodyPr>
            <a:normAutofit/>
          </a:bodyPr>
          <a:lstStyle/>
          <a:p>
            <a:pPr algn="just"/>
            <a:r>
              <a:rPr lang="ru-RU" sz="1400" b="1" dirty="0">
                <a:solidFill>
                  <a:schemeClr val="accent6"/>
                </a:solidFill>
              </a:rPr>
              <a:t>2. </a:t>
            </a:r>
            <a:r>
              <a:rPr lang="ru-RU" sz="1400" b="1" dirty="0" err="1">
                <a:solidFill>
                  <a:schemeClr val="accent6"/>
                </a:solidFill>
              </a:rPr>
              <a:t>Банкоцентрична</a:t>
            </a:r>
            <a:r>
              <a:rPr lang="ru-RU" sz="1400" b="1" dirty="0">
                <a:solidFill>
                  <a:schemeClr val="accent6"/>
                </a:solidFill>
              </a:rPr>
              <a:t> (континентальна), </a:t>
            </a:r>
            <a:r>
              <a:rPr lang="ru-RU" sz="1400" b="1" dirty="0" err="1">
                <a:solidFill>
                  <a:schemeClr val="accent6"/>
                </a:solidFill>
              </a:rPr>
              <a:t>що</a:t>
            </a:r>
            <a:r>
              <a:rPr lang="ru-RU" sz="1400" b="1" dirty="0">
                <a:solidFill>
                  <a:schemeClr val="accent6"/>
                </a:solidFill>
              </a:rPr>
              <a:t> характерна для </a:t>
            </a:r>
            <a:r>
              <a:rPr lang="ru-RU" sz="1400" b="1" dirty="0" err="1">
                <a:solidFill>
                  <a:schemeClr val="accent6"/>
                </a:solidFill>
              </a:rPr>
              <a:t>країн</a:t>
            </a:r>
            <a:r>
              <a:rPr lang="ru-RU" sz="1400" b="1" dirty="0">
                <a:solidFill>
                  <a:schemeClr val="accent6"/>
                </a:solidFill>
              </a:rPr>
              <a:t> </a:t>
            </a:r>
            <a:r>
              <a:rPr lang="ru-RU" sz="1400" b="1" dirty="0" err="1">
                <a:solidFill>
                  <a:schemeClr val="accent6"/>
                </a:solidFill>
              </a:rPr>
              <a:t>континентальної</a:t>
            </a:r>
            <a:r>
              <a:rPr lang="ru-RU" sz="1400" b="1" dirty="0">
                <a:solidFill>
                  <a:schemeClr val="accent6"/>
                </a:solidFill>
              </a:rPr>
              <a:t> </a:t>
            </a:r>
            <a:r>
              <a:rPr lang="ru-RU" sz="1400" b="1" dirty="0" err="1">
                <a:solidFill>
                  <a:schemeClr val="accent6"/>
                </a:solidFill>
              </a:rPr>
              <a:t>Європи</a:t>
            </a:r>
            <a:r>
              <a:rPr lang="ru-RU" sz="1400" b="1" dirty="0">
                <a:solidFill>
                  <a:schemeClr val="accent6"/>
                </a:solidFill>
              </a:rPr>
              <a:t> (</a:t>
            </a:r>
            <a:r>
              <a:rPr lang="ru-RU" sz="1400" b="1" dirty="0" err="1">
                <a:solidFill>
                  <a:schemeClr val="accent6"/>
                </a:solidFill>
              </a:rPr>
              <a:t>фінансових</a:t>
            </a:r>
            <a:r>
              <a:rPr lang="ru-RU" sz="1400" b="1" dirty="0">
                <a:solidFill>
                  <a:schemeClr val="accent6"/>
                </a:solidFill>
              </a:rPr>
              <a:t> </a:t>
            </a:r>
            <a:r>
              <a:rPr lang="ru-RU" sz="1400" b="1" dirty="0" err="1">
                <a:solidFill>
                  <a:schemeClr val="accent6"/>
                </a:solidFill>
              </a:rPr>
              <a:t>ринків</a:t>
            </a:r>
            <a:r>
              <a:rPr lang="ru-RU" sz="1400" b="1" dirty="0">
                <a:solidFill>
                  <a:schemeClr val="accent6"/>
                </a:solidFill>
              </a:rPr>
              <a:t> </a:t>
            </a:r>
            <a:r>
              <a:rPr lang="ru-RU" sz="1400" b="1" dirty="0" err="1">
                <a:solidFill>
                  <a:schemeClr val="accent6"/>
                </a:solidFill>
              </a:rPr>
              <a:t>Німеччини</a:t>
            </a:r>
            <a:r>
              <a:rPr lang="ru-RU" sz="1400" b="1" dirty="0">
                <a:solidFill>
                  <a:schemeClr val="accent6"/>
                </a:solidFill>
              </a:rPr>
              <a:t> та </a:t>
            </a:r>
            <a:r>
              <a:rPr lang="ru-RU" sz="1400" b="1" dirty="0" err="1">
                <a:solidFill>
                  <a:schemeClr val="accent6"/>
                </a:solidFill>
              </a:rPr>
              <a:t>Японії</a:t>
            </a:r>
            <a:r>
              <a:rPr lang="ru-RU" sz="1400" b="1" dirty="0">
                <a:solidFill>
                  <a:schemeClr val="accent6"/>
                </a:solidFill>
              </a:rPr>
              <a:t>) </a:t>
            </a:r>
            <a:r>
              <a:rPr lang="ru-RU" sz="1400" b="1" dirty="0" err="1">
                <a:solidFill>
                  <a:schemeClr val="accent6"/>
                </a:solidFill>
              </a:rPr>
              <a:t>передбачає</a:t>
            </a:r>
            <a:r>
              <a:rPr lang="ru-RU" sz="1400" b="1" dirty="0">
                <a:solidFill>
                  <a:schemeClr val="accent6"/>
                </a:solidFill>
              </a:rPr>
              <a:t>:</a:t>
            </a:r>
          </a:p>
          <a:p>
            <a:pPr algn="just"/>
            <a:r>
              <a:rPr lang="uk-UA" sz="1400" dirty="0"/>
              <a:t>- банківські установи зберігають основну частину заощаджень, що створюються в економіці у формі депозитів юридичних і фізичних осіб; </a:t>
            </a:r>
          </a:p>
          <a:p>
            <a:pPr algn="just"/>
            <a:r>
              <a:rPr lang="uk-UA" sz="1400" dirty="0"/>
              <a:t>- відсутнє пряме інвестування з боку юридичних та фізичних осіб (прийняття рішень про інвестування передоручають банківським установам); </a:t>
            </a:r>
          </a:p>
          <a:p>
            <a:pPr algn="just"/>
            <a:r>
              <a:rPr lang="uk-UA" sz="1400" dirty="0"/>
              <a:t>- банки є основними покупцями акцій та облігацій підприємств (вони володіють акціями та контролюють торгівлю), а також домінують на ринку капіталу; </a:t>
            </a:r>
          </a:p>
          <a:p>
            <a:pPr algn="just"/>
            <a:r>
              <a:rPr lang="uk-UA" sz="1400" dirty="0"/>
              <a:t>- для даної моделі характерна консервативна структура фінансових продуктів.</a:t>
            </a:r>
          </a:p>
        </p:txBody>
      </p:sp>
      <p:sp>
        <p:nvSpPr>
          <p:cNvPr id="4" name="Місце для вмісту 3">
            <a:extLst>
              <a:ext uri="{FF2B5EF4-FFF2-40B4-BE49-F238E27FC236}">
                <a16:creationId xmlns:a16="http://schemas.microsoft.com/office/drawing/2014/main" id="{F891BC79-2A5C-4F60-9428-95F445C148FD}"/>
              </a:ext>
            </a:extLst>
          </p:cNvPr>
          <p:cNvSpPr>
            <a:spLocks noGrp="1"/>
          </p:cNvSpPr>
          <p:nvPr>
            <p:ph sz="half" idx="4294967295"/>
          </p:nvPr>
        </p:nvSpPr>
        <p:spPr>
          <a:xfrm>
            <a:off x="0" y="1522413"/>
            <a:ext cx="5114925" cy="4270375"/>
          </a:xfrm>
        </p:spPr>
        <p:txBody>
          <a:bodyPr>
            <a:noAutofit/>
          </a:bodyPr>
          <a:lstStyle/>
          <a:p>
            <a:pPr algn="just"/>
            <a:r>
              <a:rPr lang="ru-RU" sz="1400" b="1" dirty="0">
                <a:solidFill>
                  <a:schemeClr val="accent6"/>
                </a:solidFill>
              </a:rPr>
              <a:t>1. Англо-</a:t>
            </a:r>
            <a:r>
              <a:rPr lang="ru-RU" sz="1400" b="1" dirty="0" err="1">
                <a:solidFill>
                  <a:schemeClr val="accent6"/>
                </a:solidFill>
              </a:rPr>
              <a:t>американська</a:t>
            </a:r>
            <a:r>
              <a:rPr lang="ru-RU" sz="1400" b="1" dirty="0">
                <a:solidFill>
                  <a:schemeClr val="accent6"/>
                </a:solidFill>
              </a:rPr>
              <a:t> – характерна для </a:t>
            </a:r>
            <a:r>
              <a:rPr lang="ru-RU" sz="1400" b="1" dirty="0" err="1">
                <a:solidFill>
                  <a:schemeClr val="accent6"/>
                </a:solidFill>
              </a:rPr>
              <a:t>фінансових</a:t>
            </a:r>
            <a:r>
              <a:rPr lang="ru-RU" sz="1400" b="1" dirty="0">
                <a:solidFill>
                  <a:schemeClr val="accent6"/>
                </a:solidFill>
              </a:rPr>
              <a:t> </a:t>
            </a:r>
            <a:r>
              <a:rPr lang="ru-RU" sz="1400" b="1" dirty="0" err="1">
                <a:solidFill>
                  <a:schemeClr val="accent6"/>
                </a:solidFill>
              </a:rPr>
              <a:t>ринків</a:t>
            </a:r>
            <a:r>
              <a:rPr lang="ru-RU" sz="1400" b="1" dirty="0">
                <a:solidFill>
                  <a:schemeClr val="accent6"/>
                </a:solidFill>
              </a:rPr>
              <a:t> США, </a:t>
            </a:r>
            <a:r>
              <a:rPr lang="ru-RU" sz="1400" b="1" dirty="0" err="1">
                <a:solidFill>
                  <a:schemeClr val="accent6"/>
                </a:solidFill>
              </a:rPr>
              <a:t>Англії</a:t>
            </a:r>
            <a:r>
              <a:rPr lang="ru-RU" sz="1400" b="1" dirty="0">
                <a:solidFill>
                  <a:schemeClr val="accent6"/>
                </a:solidFill>
              </a:rPr>
              <a:t>.</a:t>
            </a:r>
          </a:p>
          <a:p>
            <a:pPr algn="just"/>
            <a:r>
              <a:rPr lang="uk-UA" sz="1400" dirty="0"/>
              <a:t>Побудована на основі використання переваг ринку капіталу з “широкою участю”</a:t>
            </a:r>
          </a:p>
          <a:p>
            <a:pPr algn="just"/>
            <a:r>
              <a:rPr lang="uk-UA" sz="1400" dirty="0"/>
              <a:t> -</a:t>
            </a:r>
            <a:r>
              <a:rPr lang="en-US" sz="1400" dirty="0"/>
              <a:t> </a:t>
            </a:r>
            <a:r>
              <a:rPr lang="uk-UA" sz="1400" dirty="0"/>
              <a:t>ринок акцій віддалений від банків. Доступ до фінансування визначається ринковими цінами на фінансові активи; </a:t>
            </a:r>
          </a:p>
          <a:p>
            <a:pPr algn="just"/>
            <a:r>
              <a:rPr lang="uk-UA" sz="1400" dirty="0"/>
              <a:t>- власники заощаджень (фізичні та юридичні особи) здійснюють інвестування за допомогою фінансових посередників. </a:t>
            </a:r>
          </a:p>
          <a:p>
            <a:pPr algn="just"/>
            <a:r>
              <a:rPr lang="ru-RU" sz="1400" dirty="0"/>
              <a:t>- дана модель </a:t>
            </a:r>
            <a:r>
              <a:rPr lang="ru-RU" sz="1400" dirty="0" err="1"/>
              <a:t>створює</a:t>
            </a:r>
            <a:r>
              <a:rPr lang="ru-RU" sz="1400" dirty="0"/>
              <a:t> </a:t>
            </a:r>
            <a:r>
              <a:rPr lang="ru-RU" sz="1400" dirty="0" err="1"/>
              <a:t>умови</a:t>
            </a:r>
            <a:r>
              <a:rPr lang="ru-RU" sz="1400" dirty="0"/>
              <a:t> </a:t>
            </a:r>
            <a:r>
              <a:rPr lang="ru-RU" sz="1400" dirty="0" err="1"/>
              <a:t>конкуренції</a:t>
            </a:r>
            <a:r>
              <a:rPr lang="ru-RU" sz="1400" dirty="0"/>
              <a:t> на </a:t>
            </a:r>
            <a:r>
              <a:rPr lang="ru-RU" sz="1400" dirty="0" err="1"/>
              <a:t>фінансовому</a:t>
            </a:r>
            <a:r>
              <a:rPr lang="ru-RU" sz="1400" dirty="0"/>
              <a:t> ринку, </a:t>
            </a:r>
            <a:r>
              <a:rPr lang="ru-RU" sz="1400" dirty="0" err="1"/>
              <a:t>що</a:t>
            </a:r>
            <a:r>
              <a:rPr lang="ru-RU" sz="1400" dirty="0"/>
              <a:t> </a:t>
            </a:r>
            <a:r>
              <a:rPr lang="ru-RU" sz="1400" dirty="0" err="1"/>
              <a:t>відкриває</a:t>
            </a:r>
            <a:r>
              <a:rPr lang="ru-RU" sz="1400" dirty="0"/>
              <a:t> доступ до </a:t>
            </a:r>
            <a:r>
              <a:rPr lang="ru-RU" sz="1400" dirty="0" err="1"/>
              <a:t>нього</a:t>
            </a:r>
            <a:r>
              <a:rPr lang="ru-RU" sz="1400" dirty="0"/>
              <a:t> як </a:t>
            </a:r>
            <a:r>
              <a:rPr lang="ru-RU" sz="1400" dirty="0" err="1"/>
              <a:t>новоствореним</a:t>
            </a:r>
            <a:r>
              <a:rPr lang="ru-RU" sz="1400" dirty="0"/>
              <a:t> </a:t>
            </a:r>
            <a:r>
              <a:rPr lang="ru-RU" sz="1400" dirty="0" err="1"/>
              <a:t>компаніям</a:t>
            </a:r>
            <a:r>
              <a:rPr lang="ru-RU" sz="1400" dirty="0"/>
              <a:t>, так і старим, </a:t>
            </a:r>
            <a:r>
              <a:rPr lang="ru-RU" sz="1400" dirty="0" err="1"/>
              <a:t>тим</a:t>
            </a:r>
            <a:r>
              <a:rPr lang="ru-RU" sz="1400" dirty="0"/>
              <a:t>, </a:t>
            </a:r>
            <a:r>
              <a:rPr lang="ru-RU" sz="1400" dirty="0" err="1"/>
              <a:t>що</a:t>
            </a:r>
            <a:r>
              <a:rPr lang="ru-RU" sz="1400" dirty="0"/>
              <a:t> </a:t>
            </a:r>
            <a:r>
              <a:rPr lang="ru-RU" sz="1400" dirty="0" err="1"/>
              <a:t>вже</a:t>
            </a:r>
            <a:r>
              <a:rPr lang="ru-RU" sz="1400" dirty="0"/>
              <a:t> </a:t>
            </a:r>
            <a:r>
              <a:rPr lang="ru-RU" sz="1400" dirty="0" err="1"/>
              <a:t>тривалий</a:t>
            </a:r>
            <a:r>
              <a:rPr lang="ru-RU" sz="1400" dirty="0"/>
              <a:t> час </a:t>
            </a:r>
            <a:r>
              <a:rPr lang="ru-RU" sz="1400" dirty="0" err="1"/>
              <a:t>працюють</a:t>
            </a:r>
            <a:r>
              <a:rPr lang="ru-RU" sz="1400" dirty="0"/>
              <a:t> на ринку; </a:t>
            </a:r>
          </a:p>
          <a:p>
            <a:pPr algn="just"/>
            <a:r>
              <a:rPr lang="ru-RU" sz="1400" dirty="0"/>
              <a:t>- </a:t>
            </a:r>
            <a:r>
              <a:rPr lang="ru-RU" sz="1400" dirty="0" err="1"/>
              <a:t>ринок</a:t>
            </a:r>
            <a:r>
              <a:rPr lang="ru-RU" sz="1400" dirty="0"/>
              <a:t> з “широкою </a:t>
            </a:r>
            <a:r>
              <a:rPr lang="ru-RU" sz="1400" dirty="0" err="1"/>
              <a:t>участю</a:t>
            </a:r>
            <a:r>
              <a:rPr lang="ru-RU" sz="1400" dirty="0"/>
              <a:t>” </a:t>
            </a:r>
            <a:r>
              <a:rPr lang="ru-RU" sz="1400" dirty="0" err="1"/>
              <a:t>передбачає</a:t>
            </a:r>
            <a:r>
              <a:rPr lang="ru-RU" sz="1400" dirty="0"/>
              <a:t> </a:t>
            </a:r>
            <a:r>
              <a:rPr lang="ru-RU" sz="1400" dirty="0" err="1"/>
              <a:t>залучення</a:t>
            </a:r>
            <a:r>
              <a:rPr lang="ru-RU" sz="1400" dirty="0"/>
              <a:t> широкого кола </a:t>
            </a:r>
            <a:r>
              <a:rPr lang="ru-RU" sz="1400" dirty="0" err="1"/>
              <a:t>інвесторів</a:t>
            </a:r>
            <a:r>
              <a:rPr lang="ru-RU" sz="1400" dirty="0"/>
              <a:t> (</a:t>
            </a:r>
            <a:r>
              <a:rPr lang="ru-RU" sz="1400" dirty="0" err="1"/>
              <a:t>різних</a:t>
            </a:r>
            <a:r>
              <a:rPr lang="ru-RU" sz="1400" dirty="0"/>
              <a:t> за </a:t>
            </a:r>
            <a:r>
              <a:rPr lang="ru-RU" sz="1400" dirty="0" err="1"/>
              <a:t>рівнем</a:t>
            </a:r>
            <a:r>
              <a:rPr lang="ru-RU" sz="1400" dirty="0"/>
              <a:t> доходу, на </a:t>
            </a:r>
            <a:r>
              <a:rPr lang="ru-RU" sz="1400" dirty="0" err="1"/>
              <a:t>довго</a:t>
            </a:r>
            <a:r>
              <a:rPr lang="ru-RU" sz="1400" dirty="0"/>
              <a:t>- та </a:t>
            </a:r>
            <a:r>
              <a:rPr lang="ru-RU" sz="1400" dirty="0" err="1"/>
              <a:t>короткостроковій</a:t>
            </a:r>
            <a:r>
              <a:rPr lang="ru-RU" sz="1400" dirty="0"/>
              <a:t> </a:t>
            </a:r>
            <a:r>
              <a:rPr lang="ru-RU" sz="1400" dirty="0" err="1"/>
              <a:t>основі</a:t>
            </a:r>
            <a:r>
              <a:rPr lang="ru-RU" sz="1400" dirty="0"/>
              <a:t>); </a:t>
            </a:r>
          </a:p>
          <a:p>
            <a:pPr algn="just"/>
            <a:r>
              <a:rPr lang="ru-RU" sz="1400" dirty="0"/>
              <a:t>- для </a:t>
            </a:r>
            <a:r>
              <a:rPr lang="ru-RU" sz="1400" dirty="0" err="1"/>
              <a:t>даного</a:t>
            </a:r>
            <a:r>
              <a:rPr lang="ru-RU" sz="1400" dirty="0"/>
              <a:t> типу ринку </a:t>
            </a:r>
            <a:r>
              <a:rPr lang="ru-RU" sz="1400" dirty="0" err="1"/>
              <a:t>необхідний</a:t>
            </a:r>
            <a:r>
              <a:rPr lang="ru-RU" sz="1400" dirty="0"/>
              <a:t> </a:t>
            </a:r>
            <a:r>
              <a:rPr lang="ru-RU" sz="1400" dirty="0" err="1"/>
              <a:t>високий</a:t>
            </a:r>
            <a:r>
              <a:rPr lang="ru-RU" sz="1400" dirty="0"/>
              <a:t> </a:t>
            </a:r>
            <a:r>
              <a:rPr lang="ru-RU" sz="1400" dirty="0" err="1"/>
              <a:t>рівень</a:t>
            </a:r>
            <a:r>
              <a:rPr lang="ru-RU" sz="1400" dirty="0"/>
              <a:t> </a:t>
            </a:r>
            <a:r>
              <a:rPr lang="ru-RU" sz="1400" dirty="0" err="1"/>
              <a:t>законодавчого</a:t>
            </a:r>
            <a:r>
              <a:rPr lang="ru-RU" sz="1400" dirty="0"/>
              <a:t> </a:t>
            </a:r>
            <a:r>
              <a:rPr lang="ru-RU" sz="1400" dirty="0" err="1"/>
              <a:t>захисту</a:t>
            </a:r>
            <a:r>
              <a:rPr lang="ru-RU" sz="1400" dirty="0"/>
              <a:t> </a:t>
            </a:r>
            <a:r>
              <a:rPr lang="ru-RU" sz="1400" dirty="0" err="1"/>
              <a:t>інтересів</a:t>
            </a:r>
            <a:r>
              <a:rPr lang="ru-RU" sz="1400" dirty="0"/>
              <a:t> </a:t>
            </a:r>
            <a:r>
              <a:rPr lang="ru-RU" sz="1400" dirty="0" err="1"/>
              <a:t>інвесторів</a:t>
            </a:r>
            <a:r>
              <a:rPr lang="ru-RU" sz="1400" dirty="0"/>
              <a:t> та </a:t>
            </a:r>
            <a:r>
              <a:rPr lang="ru-RU" sz="1400" dirty="0" err="1"/>
              <a:t>наявність</a:t>
            </a:r>
            <a:r>
              <a:rPr lang="ru-RU" sz="1400" dirty="0"/>
              <a:t> </a:t>
            </a:r>
            <a:r>
              <a:rPr lang="ru-RU" sz="1400" dirty="0" err="1"/>
              <a:t>значної</a:t>
            </a:r>
            <a:r>
              <a:rPr lang="ru-RU" sz="1400" dirty="0"/>
              <a:t> </a:t>
            </a:r>
            <a:r>
              <a:rPr lang="ru-RU" sz="1400" dirty="0" err="1"/>
              <a:t>кількості</a:t>
            </a:r>
            <a:r>
              <a:rPr lang="ru-RU" sz="1400" dirty="0"/>
              <a:t> </a:t>
            </a:r>
            <a:r>
              <a:rPr lang="ru-RU" sz="1400" dirty="0" err="1"/>
              <a:t>висококваліфікованих</a:t>
            </a:r>
            <a:r>
              <a:rPr lang="ru-RU" sz="1400" dirty="0"/>
              <a:t> </a:t>
            </a:r>
            <a:r>
              <a:rPr lang="ru-RU" sz="1400" dirty="0" err="1"/>
              <a:t>фахівців</a:t>
            </a:r>
            <a:r>
              <a:rPr lang="ru-RU" sz="1400" dirty="0"/>
              <a:t> у </a:t>
            </a:r>
            <a:r>
              <a:rPr lang="ru-RU" sz="1400" dirty="0" err="1"/>
              <a:t>сфері</a:t>
            </a:r>
            <a:r>
              <a:rPr lang="ru-RU" sz="1400" dirty="0"/>
              <a:t> </a:t>
            </a:r>
            <a:r>
              <a:rPr lang="ru-RU" sz="1400" dirty="0" err="1"/>
              <a:t>проведення</a:t>
            </a:r>
            <a:r>
              <a:rPr lang="ru-RU" sz="1400" dirty="0"/>
              <a:t> </a:t>
            </a:r>
            <a:r>
              <a:rPr lang="ru-RU" sz="1400" dirty="0" err="1"/>
              <a:t>операцій</a:t>
            </a:r>
            <a:r>
              <a:rPr lang="ru-RU" sz="1400" dirty="0"/>
              <a:t> з </a:t>
            </a:r>
            <a:r>
              <a:rPr lang="ru-RU" sz="1400" dirty="0" err="1"/>
              <a:t>цінними</a:t>
            </a:r>
            <a:r>
              <a:rPr lang="ru-RU" sz="1400" dirty="0"/>
              <a:t> </a:t>
            </a:r>
            <a:r>
              <a:rPr lang="ru-RU" sz="1400" dirty="0" err="1"/>
              <a:t>паперами</a:t>
            </a:r>
            <a:r>
              <a:rPr lang="ru-RU" sz="1400" dirty="0"/>
              <a:t>.</a:t>
            </a:r>
            <a:endParaRPr lang="uk-UA" sz="1400" dirty="0"/>
          </a:p>
        </p:txBody>
      </p:sp>
      <p:sp>
        <p:nvSpPr>
          <p:cNvPr id="6" name="TextBox 5">
            <a:extLst>
              <a:ext uri="{FF2B5EF4-FFF2-40B4-BE49-F238E27FC236}">
                <a16:creationId xmlns:a16="http://schemas.microsoft.com/office/drawing/2014/main" id="{F66738E1-4EC0-4A88-AA5F-54E224836194}"/>
              </a:ext>
            </a:extLst>
          </p:cNvPr>
          <p:cNvSpPr txBox="1"/>
          <p:nvPr/>
        </p:nvSpPr>
        <p:spPr>
          <a:xfrm>
            <a:off x="5857875" y="3761463"/>
            <a:ext cx="6096000" cy="2031325"/>
          </a:xfrm>
          <a:prstGeom prst="rect">
            <a:avLst/>
          </a:prstGeom>
          <a:solidFill>
            <a:schemeClr val="accent6">
              <a:lumMod val="20000"/>
              <a:lumOff val="80000"/>
            </a:schemeClr>
          </a:solidFill>
        </p:spPr>
        <p:txBody>
          <a:bodyPr wrap="square">
            <a:spAutoFit/>
          </a:bodyPr>
          <a:lstStyle/>
          <a:p>
            <a:pPr algn="ctr"/>
            <a:r>
              <a:rPr lang="ru-RU" dirty="0"/>
              <a:t>В </a:t>
            </a:r>
            <a:r>
              <a:rPr lang="ru-RU" dirty="0" err="1"/>
              <a:t>Україні</a:t>
            </a:r>
            <a:r>
              <a:rPr lang="ru-RU" dirty="0"/>
              <a:t> на </a:t>
            </a:r>
            <a:r>
              <a:rPr lang="ru-RU" dirty="0" err="1"/>
              <a:t>сучасному</a:t>
            </a:r>
            <a:r>
              <a:rPr lang="ru-RU" dirty="0"/>
              <a:t> </a:t>
            </a:r>
            <a:r>
              <a:rPr lang="ru-RU" dirty="0" err="1"/>
              <a:t>етапі</a:t>
            </a:r>
            <a:r>
              <a:rPr lang="ru-RU" dirty="0"/>
              <a:t> </a:t>
            </a:r>
            <a:r>
              <a:rPr lang="ru-RU" dirty="0" err="1"/>
              <a:t>розвитку</a:t>
            </a:r>
            <a:r>
              <a:rPr lang="ru-RU" dirty="0"/>
              <a:t> </a:t>
            </a:r>
            <a:r>
              <a:rPr lang="ru-RU" dirty="0" err="1"/>
              <a:t>фінансового</a:t>
            </a:r>
            <a:r>
              <a:rPr lang="ru-RU" dirty="0"/>
              <a:t> ринку </a:t>
            </a:r>
            <a:r>
              <a:rPr lang="ru-RU" dirty="0" err="1"/>
              <a:t>країни</a:t>
            </a:r>
            <a:r>
              <a:rPr lang="ru-RU" dirty="0"/>
              <a:t> </a:t>
            </a:r>
            <a:r>
              <a:rPr lang="ru-RU" dirty="0" err="1"/>
              <a:t>маємо</a:t>
            </a:r>
            <a:r>
              <a:rPr lang="ru-RU" dirty="0"/>
              <a:t> модель, </a:t>
            </a:r>
            <a:r>
              <a:rPr lang="ru-RU" dirty="0" err="1"/>
              <a:t>наближену</a:t>
            </a:r>
            <a:r>
              <a:rPr lang="ru-RU" dirty="0"/>
              <a:t> до </a:t>
            </a:r>
            <a:r>
              <a:rPr lang="ru-RU" dirty="0" err="1"/>
              <a:t>банкоцентричної</a:t>
            </a:r>
            <a:r>
              <a:rPr lang="ru-RU" dirty="0"/>
              <a:t>, </a:t>
            </a:r>
            <a:r>
              <a:rPr lang="ru-RU" dirty="0" err="1"/>
              <a:t>оскільки</a:t>
            </a:r>
            <a:r>
              <a:rPr lang="ru-RU" dirty="0"/>
              <a:t> </a:t>
            </a:r>
            <a:r>
              <a:rPr lang="ru-RU" dirty="0" err="1"/>
              <a:t>банківська</a:t>
            </a:r>
            <a:r>
              <a:rPr lang="ru-RU" dirty="0"/>
              <a:t> система </a:t>
            </a:r>
            <a:r>
              <a:rPr lang="ru-RU" dirty="0" err="1"/>
              <a:t>виступає</a:t>
            </a:r>
            <a:r>
              <a:rPr lang="ru-RU" dirty="0"/>
              <a:t> в </a:t>
            </a:r>
            <a:r>
              <a:rPr lang="ru-RU" dirty="0" err="1"/>
              <a:t>ролі</a:t>
            </a:r>
            <a:r>
              <a:rPr lang="ru-RU" dirty="0"/>
              <a:t> основного </a:t>
            </a:r>
            <a:r>
              <a:rPr lang="ru-RU" dirty="0" err="1"/>
              <a:t>фінансового</a:t>
            </a:r>
            <a:r>
              <a:rPr lang="ru-RU" dirty="0"/>
              <a:t> </a:t>
            </a:r>
            <a:r>
              <a:rPr lang="ru-RU" dirty="0" err="1"/>
              <a:t>посередника</a:t>
            </a:r>
            <a:r>
              <a:rPr lang="ru-RU" dirty="0"/>
              <a:t>. </a:t>
            </a:r>
            <a:r>
              <a:rPr lang="ru-RU" dirty="0" err="1"/>
              <a:t>Основним</a:t>
            </a:r>
            <a:r>
              <a:rPr lang="ru-RU" dirty="0"/>
              <a:t> </a:t>
            </a:r>
            <a:r>
              <a:rPr lang="ru-RU" dirty="0" err="1"/>
              <a:t>джерелом</a:t>
            </a:r>
            <a:r>
              <a:rPr lang="ru-RU" dirty="0"/>
              <a:t> для </a:t>
            </a:r>
            <a:r>
              <a:rPr lang="ru-RU" dirty="0" err="1"/>
              <a:t>розширеного</a:t>
            </a:r>
            <a:r>
              <a:rPr lang="ru-RU" dirty="0"/>
              <a:t> </a:t>
            </a:r>
            <a:r>
              <a:rPr lang="ru-RU" dirty="0" err="1"/>
              <a:t>відтворення</a:t>
            </a:r>
            <a:r>
              <a:rPr lang="ru-RU" dirty="0"/>
              <a:t> в реальному </a:t>
            </a:r>
            <a:r>
              <a:rPr lang="ru-RU" dirty="0" err="1"/>
              <a:t>секторі</a:t>
            </a:r>
            <a:r>
              <a:rPr lang="ru-RU" dirty="0"/>
              <a:t> </a:t>
            </a:r>
            <a:r>
              <a:rPr lang="ru-RU" dirty="0" err="1"/>
              <a:t>економіки</a:t>
            </a:r>
            <a:r>
              <a:rPr lang="ru-RU" dirty="0"/>
              <a:t>, </a:t>
            </a:r>
            <a:r>
              <a:rPr lang="ru-RU" dirty="0" err="1"/>
              <a:t>крім</a:t>
            </a:r>
            <a:r>
              <a:rPr lang="ru-RU" dirty="0"/>
              <a:t> </a:t>
            </a:r>
            <a:r>
              <a:rPr lang="ru-RU" dirty="0" err="1"/>
              <a:t>власних</a:t>
            </a:r>
            <a:r>
              <a:rPr lang="ru-RU" dirty="0"/>
              <a:t> </a:t>
            </a:r>
            <a:r>
              <a:rPr lang="ru-RU" dirty="0" err="1"/>
              <a:t>коштів</a:t>
            </a:r>
            <a:r>
              <a:rPr lang="ru-RU" dirty="0"/>
              <a:t> </a:t>
            </a:r>
            <a:r>
              <a:rPr lang="ru-RU" dirty="0" err="1"/>
              <a:t>суб’єктів</a:t>
            </a:r>
            <a:r>
              <a:rPr lang="ru-RU" dirty="0"/>
              <a:t> </a:t>
            </a:r>
            <a:r>
              <a:rPr lang="ru-RU" dirty="0" err="1"/>
              <a:t>господарювання</a:t>
            </a:r>
            <a:r>
              <a:rPr lang="ru-RU" dirty="0"/>
              <a:t>, </a:t>
            </a:r>
            <a:r>
              <a:rPr lang="ru-RU" dirty="0" err="1"/>
              <a:t>виступають</a:t>
            </a:r>
            <a:r>
              <a:rPr lang="ru-RU" dirty="0"/>
              <a:t> </a:t>
            </a:r>
            <a:r>
              <a:rPr lang="ru-RU" dirty="0" err="1"/>
              <a:t>банківські</a:t>
            </a:r>
            <a:r>
              <a:rPr lang="ru-RU" dirty="0"/>
              <a:t> </a:t>
            </a:r>
            <a:r>
              <a:rPr lang="ru-RU" dirty="0" err="1"/>
              <a:t>кредити</a:t>
            </a:r>
            <a:endParaRPr lang="uk-UA" dirty="0"/>
          </a:p>
        </p:txBody>
      </p:sp>
    </p:spTree>
    <p:extLst>
      <p:ext uri="{BB962C8B-B14F-4D97-AF65-F5344CB8AC3E}">
        <p14:creationId xmlns:p14="http://schemas.microsoft.com/office/powerpoint/2010/main" val="2288944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F4F14D-A2E5-452F-B9C5-D2A55F8B40AC}"/>
              </a:ext>
            </a:extLst>
          </p:cNvPr>
          <p:cNvSpPr>
            <a:spLocks noGrp="1"/>
          </p:cNvSpPr>
          <p:nvPr>
            <p:ph type="title"/>
          </p:nvPr>
        </p:nvSpPr>
        <p:spPr>
          <a:xfrm>
            <a:off x="0" y="-13336"/>
            <a:ext cx="5670042" cy="3442336"/>
          </a:xfrm>
          <a:solidFill>
            <a:schemeClr val="accent6">
              <a:lumMod val="20000"/>
              <a:lumOff val="80000"/>
            </a:schemeClr>
          </a:solidFill>
        </p:spPr>
        <p:txBody>
          <a:bodyPr>
            <a:normAutofit/>
          </a:bodyPr>
          <a:lstStyle/>
          <a:p>
            <a:r>
              <a:rPr lang="ru-RU" sz="4000" dirty="0"/>
              <a:t>6. </a:t>
            </a:r>
            <a:r>
              <a:rPr lang="ru-RU" sz="4000" dirty="0" err="1"/>
              <a:t>Особливості</a:t>
            </a:r>
            <a:r>
              <a:rPr lang="ru-RU" sz="4000" dirty="0"/>
              <a:t> державного </a:t>
            </a:r>
            <a:r>
              <a:rPr lang="ru-RU" sz="4000" dirty="0" err="1"/>
              <a:t>регулювання</a:t>
            </a:r>
            <a:r>
              <a:rPr lang="ru-RU" sz="4000" dirty="0"/>
              <a:t> </a:t>
            </a:r>
            <a:br>
              <a:rPr lang="ru-RU" sz="4000" dirty="0"/>
            </a:br>
            <a:r>
              <a:rPr lang="ru-RU" sz="4000" dirty="0" err="1"/>
              <a:t>фінансового</a:t>
            </a:r>
            <a:r>
              <a:rPr lang="ru-RU" sz="4000" dirty="0"/>
              <a:t> ринку</a:t>
            </a:r>
            <a:endParaRPr lang="uk-UA" sz="4000" dirty="0"/>
          </a:p>
        </p:txBody>
      </p:sp>
      <p:sp>
        <p:nvSpPr>
          <p:cNvPr id="3" name="Місце для вмісту 2">
            <a:extLst>
              <a:ext uri="{FF2B5EF4-FFF2-40B4-BE49-F238E27FC236}">
                <a16:creationId xmlns:a16="http://schemas.microsoft.com/office/drawing/2014/main" id="{CC4A0062-F675-4C5D-BA87-E8081C73BD8F}"/>
              </a:ext>
            </a:extLst>
          </p:cNvPr>
          <p:cNvSpPr>
            <a:spLocks noGrp="1"/>
          </p:cNvSpPr>
          <p:nvPr>
            <p:ph sz="half" idx="1"/>
          </p:nvPr>
        </p:nvSpPr>
        <p:spPr>
          <a:xfrm>
            <a:off x="219075" y="3562352"/>
            <a:ext cx="4605148" cy="2747008"/>
          </a:xfrm>
        </p:spPr>
        <p:txBody>
          <a:bodyPr>
            <a:normAutofit fontScale="85000" lnSpcReduction="20000"/>
          </a:bodyPr>
          <a:lstStyle/>
          <a:p>
            <a:pPr algn="just"/>
            <a:r>
              <a:rPr lang="uk-UA" sz="2000" b="1" dirty="0">
                <a:solidFill>
                  <a:schemeClr val="accent6"/>
                </a:solidFill>
                <a:effectLst>
                  <a:outerShdw blurRad="38100" dist="38100" dir="2700000" algn="tl">
                    <a:srgbClr val="000000">
                      <a:alpha val="43137"/>
                    </a:srgbClr>
                  </a:outerShdw>
                </a:effectLst>
              </a:rPr>
              <a:t>Регулювання</a:t>
            </a:r>
            <a:r>
              <a:rPr lang="uk-UA" sz="2000" dirty="0"/>
              <a:t> – це розробка і видання уповноваженим органом  конкретних правил чи інструкцій відповідно до діючого законодавства, що сприяють зміцненню структури системи. Ці закони та інструкції створюють основу для поведінки суб’єктів господарювання, яка забезпечує стійкість, безпечність і раціональність діяльності системи, а також справедливе і ефективне надання послуг споживачам.</a:t>
            </a:r>
          </a:p>
        </p:txBody>
      </p:sp>
      <p:sp>
        <p:nvSpPr>
          <p:cNvPr id="4" name="Місце для вмісту 3">
            <a:extLst>
              <a:ext uri="{FF2B5EF4-FFF2-40B4-BE49-F238E27FC236}">
                <a16:creationId xmlns:a16="http://schemas.microsoft.com/office/drawing/2014/main" id="{265CE2F5-A779-4FA3-A93B-C9714022E497}"/>
              </a:ext>
            </a:extLst>
          </p:cNvPr>
          <p:cNvSpPr>
            <a:spLocks noGrp="1"/>
          </p:cNvSpPr>
          <p:nvPr>
            <p:ph sz="half" idx="2"/>
          </p:nvPr>
        </p:nvSpPr>
        <p:spPr>
          <a:xfrm>
            <a:off x="5817870" y="880109"/>
            <a:ext cx="5869305" cy="5429251"/>
          </a:xfrm>
        </p:spPr>
        <p:txBody>
          <a:bodyPr>
            <a:normAutofit fontScale="85000" lnSpcReduction="20000"/>
          </a:bodyPr>
          <a:lstStyle/>
          <a:p>
            <a:pPr algn="just"/>
            <a:r>
              <a:rPr lang="ru-RU" dirty="0"/>
              <a:t>У </a:t>
            </a:r>
            <a:r>
              <a:rPr lang="ru-RU" dirty="0" err="1"/>
              <a:t>світовій</a:t>
            </a:r>
            <a:r>
              <a:rPr lang="ru-RU" dirty="0"/>
              <a:t> </a:t>
            </a:r>
            <a:r>
              <a:rPr lang="ru-RU" dirty="0" err="1"/>
              <a:t>практиці</a:t>
            </a:r>
            <a:r>
              <a:rPr lang="ru-RU" dirty="0"/>
              <a:t> </a:t>
            </a:r>
            <a:r>
              <a:rPr lang="ru-RU" dirty="0" err="1"/>
              <a:t>існують</a:t>
            </a:r>
            <a:r>
              <a:rPr lang="ru-RU" dirty="0"/>
              <a:t> </a:t>
            </a:r>
            <a:r>
              <a:rPr lang="ru-RU" dirty="0" err="1"/>
              <a:t>різні</a:t>
            </a:r>
            <a:r>
              <a:rPr lang="ru-RU" dirty="0"/>
              <a:t> </a:t>
            </a:r>
            <a:r>
              <a:rPr lang="ru-RU" dirty="0" err="1"/>
              <a:t>підходи</a:t>
            </a:r>
            <a:r>
              <a:rPr lang="ru-RU" dirty="0"/>
              <a:t> до </a:t>
            </a:r>
            <a:r>
              <a:rPr lang="ru-RU" dirty="0" err="1"/>
              <a:t>організації</a:t>
            </a:r>
            <a:r>
              <a:rPr lang="ru-RU" dirty="0"/>
              <a:t> </a:t>
            </a:r>
            <a:r>
              <a:rPr lang="ru-RU" dirty="0" err="1"/>
              <a:t>нагляду</a:t>
            </a:r>
            <a:r>
              <a:rPr lang="ru-RU" dirty="0"/>
              <a:t>  за </a:t>
            </a:r>
            <a:r>
              <a:rPr lang="ru-RU" dirty="0" err="1"/>
              <a:t>фінансовою</a:t>
            </a:r>
            <a:r>
              <a:rPr lang="ru-RU" dirty="0"/>
              <a:t> сферою. </a:t>
            </a:r>
          </a:p>
          <a:p>
            <a:pPr algn="just"/>
            <a:r>
              <a:rPr lang="ru-RU" dirty="0" err="1"/>
              <a:t>Інституціональна</a:t>
            </a:r>
            <a:r>
              <a:rPr lang="ru-RU" dirty="0"/>
              <a:t> система </a:t>
            </a:r>
            <a:r>
              <a:rPr lang="ru-RU" dirty="0" err="1"/>
              <a:t>побудови</a:t>
            </a:r>
            <a:r>
              <a:rPr lang="ru-RU" dirty="0"/>
              <a:t> </a:t>
            </a:r>
            <a:r>
              <a:rPr lang="ru-RU" dirty="0" err="1"/>
              <a:t>нагляду</a:t>
            </a:r>
            <a:r>
              <a:rPr lang="ru-RU" dirty="0"/>
              <a:t> за </a:t>
            </a:r>
            <a:r>
              <a:rPr lang="ru-RU" dirty="0" err="1"/>
              <a:t>фінансовою</a:t>
            </a:r>
            <a:r>
              <a:rPr lang="ru-RU" dirty="0"/>
              <a:t> сферою </a:t>
            </a:r>
            <a:r>
              <a:rPr lang="ru-RU" dirty="0" err="1"/>
              <a:t>визначається</a:t>
            </a:r>
            <a:r>
              <a:rPr lang="ru-RU" dirty="0"/>
              <a:t> </a:t>
            </a:r>
            <a:r>
              <a:rPr lang="ru-RU" dirty="0" err="1"/>
              <a:t>особливостями</a:t>
            </a:r>
            <a:r>
              <a:rPr lang="ru-RU" dirty="0"/>
              <a:t> </a:t>
            </a:r>
            <a:r>
              <a:rPr lang="ru-RU" dirty="0" err="1"/>
              <a:t>історичного</a:t>
            </a:r>
            <a:r>
              <a:rPr lang="ru-RU" dirty="0"/>
              <a:t> та </a:t>
            </a:r>
            <a:r>
              <a:rPr lang="ru-RU" dirty="0" err="1"/>
              <a:t>економічного</a:t>
            </a:r>
            <a:r>
              <a:rPr lang="ru-RU" dirty="0"/>
              <a:t> </a:t>
            </a:r>
            <a:r>
              <a:rPr lang="ru-RU" dirty="0" err="1"/>
              <a:t>розвитку</a:t>
            </a:r>
            <a:r>
              <a:rPr lang="ru-RU" dirty="0"/>
              <a:t> </a:t>
            </a:r>
            <a:r>
              <a:rPr lang="ru-RU" dirty="0" err="1"/>
              <a:t>фінансового</a:t>
            </a:r>
            <a:r>
              <a:rPr lang="ru-RU" dirty="0"/>
              <a:t> сектора, структурою </a:t>
            </a:r>
            <a:r>
              <a:rPr lang="ru-RU" dirty="0" err="1"/>
              <a:t>фінансових</a:t>
            </a:r>
            <a:r>
              <a:rPr lang="ru-RU" dirty="0"/>
              <a:t> </a:t>
            </a:r>
            <a:r>
              <a:rPr lang="ru-RU" dirty="0" err="1"/>
              <a:t>ринків</a:t>
            </a:r>
            <a:r>
              <a:rPr lang="ru-RU" dirty="0"/>
              <a:t>, </a:t>
            </a:r>
            <a:r>
              <a:rPr lang="ru-RU" dirty="0" err="1"/>
              <a:t>традиціями</a:t>
            </a:r>
            <a:r>
              <a:rPr lang="ru-RU" dirty="0"/>
              <a:t>, а </a:t>
            </a:r>
            <a:r>
              <a:rPr lang="ru-RU" dirty="0" err="1"/>
              <a:t>також</a:t>
            </a:r>
            <a:r>
              <a:rPr lang="ru-RU" dirty="0"/>
              <a:t> </a:t>
            </a:r>
            <a:r>
              <a:rPr lang="ru-RU" dirty="0" err="1"/>
              <a:t>відносними</a:t>
            </a:r>
            <a:r>
              <a:rPr lang="ru-RU" dirty="0"/>
              <a:t> </a:t>
            </a:r>
            <a:r>
              <a:rPr lang="ru-RU" dirty="0" err="1"/>
              <a:t>розмірами</a:t>
            </a:r>
            <a:r>
              <a:rPr lang="ru-RU" dirty="0"/>
              <a:t> </a:t>
            </a:r>
            <a:r>
              <a:rPr lang="ru-RU" dirty="0" err="1"/>
              <a:t>економіки</a:t>
            </a:r>
            <a:r>
              <a:rPr lang="ru-RU" dirty="0"/>
              <a:t> та </a:t>
            </a:r>
            <a:r>
              <a:rPr lang="ru-RU" dirty="0" err="1"/>
              <a:t>фінансового</a:t>
            </a:r>
            <a:r>
              <a:rPr lang="ru-RU" dirty="0"/>
              <a:t> сектора.</a:t>
            </a:r>
          </a:p>
          <a:p>
            <a:pPr algn="just"/>
            <a:r>
              <a:rPr lang="ru-RU" b="1" dirty="0" err="1">
                <a:solidFill>
                  <a:schemeClr val="accent6"/>
                </a:solidFill>
              </a:rPr>
              <a:t>Залежно</a:t>
            </a:r>
            <a:r>
              <a:rPr lang="ru-RU" b="1" dirty="0">
                <a:solidFill>
                  <a:schemeClr val="accent6"/>
                </a:solidFill>
              </a:rPr>
              <a:t> </a:t>
            </a:r>
            <a:r>
              <a:rPr lang="ru-RU" b="1" dirty="0" err="1">
                <a:solidFill>
                  <a:schemeClr val="accent6"/>
                </a:solidFill>
              </a:rPr>
              <a:t>від</a:t>
            </a:r>
            <a:r>
              <a:rPr lang="ru-RU" b="1" dirty="0">
                <a:solidFill>
                  <a:schemeClr val="accent6"/>
                </a:solidFill>
              </a:rPr>
              <a:t> </a:t>
            </a:r>
            <a:r>
              <a:rPr lang="ru-RU" b="1" dirty="0" err="1">
                <a:solidFill>
                  <a:schemeClr val="accent6"/>
                </a:solidFill>
              </a:rPr>
              <a:t>особливостей</a:t>
            </a:r>
            <a:r>
              <a:rPr lang="ru-RU" b="1" dirty="0">
                <a:solidFill>
                  <a:schemeClr val="accent6"/>
                </a:solidFill>
              </a:rPr>
              <a:t> </a:t>
            </a:r>
            <a:r>
              <a:rPr lang="ru-RU" b="1" dirty="0" err="1">
                <a:solidFill>
                  <a:schemeClr val="accent6"/>
                </a:solidFill>
              </a:rPr>
              <a:t>функціонування</a:t>
            </a:r>
            <a:r>
              <a:rPr lang="ru-RU" b="1" dirty="0">
                <a:solidFill>
                  <a:schemeClr val="accent6"/>
                </a:solidFill>
              </a:rPr>
              <a:t> </a:t>
            </a:r>
            <a:r>
              <a:rPr lang="ru-RU" b="1" dirty="0" err="1">
                <a:solidFill>
                  <a:schemeClr val="accent6"/>
                </a:solidFill>
              </a:rPr>
              <a:t>фінансових</a:t>
            </a:r>
            <a:r>
              <a:rPr lang="ru-RU" b="1" dirty="0">
                <a:solidFill>
                  <a:schemeClr val="accent6"/>
                </a:solidFill>
              </a:rPr>
              <a:t> систем </a:t>
            </a:r>
            <a:r>
              <a:rPr lang="ru-RU" b="1" dirty="0" err="1">
                <a:solidFill>
                  <a:schemeClr val="accent6"/>
                </a:solidFill>
              </a:rPr>
              <a:t>країн</a:t>
            </a:r>
            <a:r>
              <a:rPr lang="ru-RU" b="1" dirty="0">
                <a:solidFill>
                  <a:schemeClr val="accent6"/>
                </a:solidFill>
              </a:rPr>
              <a:t> </a:t>
            </a:r>
            <a:r>
              <a:rPr lang="ru-RU" b="1" dirty="0" err="1">
                <a:solidFill>
                  <a:schemeClr val="accent6"/>
                </a:solidFill>
              </a:rPr>
              <a:t>виділяють</a:t>
            </a:r>
            <a:r>
              <a:rPr lang="ru-RU" b="1" dirty="0">
                <a:solidFill>
                  <a:schemeClr val="accent6"/>
                </a:solidFill>
              </a:rPr>
              <a:t> три </a:t>
            </a:r>
            <a:r>
              <a:rPr lang="ru-RU" b="1" dirty="0" err="1">
                <a:solidFill>
                  <a:schemeClr val="accent6"/>
                </a:solidFill>
              </a:rPr>
              <a:t>основні</a:t>
            </a:r>
            <a:r>
              <a:rPr lang="ru-RU" b="1" dirty="0">
                <a:solidFill>
                  <a:schemeClr val="accent6"/>
                </a:solidFill>
              </a:rPr>
              <a:t> </a:t>
            </a:r>
            <a:r>
              <a:rPr lang="ru-RU" b="1" dirty="0" err="1">
                <a:solidFill>
                  <a:schemeClr val="accent6"/>
                </a:solidFill>
              </a:rPr>
              <a:t>моделі</a:t>
            </a:r>
            <a:r>
              <a:rPr lang="ru-RU" b="1" dirty="0">
                <a:solidFill>
                  <a:schemeClr val="accent6"/>
                </a:solidFill>
              </a:rPr>
              <a:t> </a:t>
            </a:r>
            <a:r>
              <a:rPr lang="ru-RU" b="1" dirty="0" err="1">
                <a:solidFill>
                  <a:schemeClr val="accent6"/>
                </a:solidFill>
              </a:rPr>
              <a:t>наглядових</a:t>
            </a:r>
            <a:r>
              <a:rPr lang="ru-RU" b="1" dirty="0">
                <a:solidFill>
                  <a:schemeClr val="accent6"/>
                </a:solidFill>
              </a:rPr>
              <a:t> систем:</a:t>
            </a:r>
          </a:p>
          <a:p>
            <a:r>
              <a:rPr lang="ru-RU" dirty="0"/>
              <a:t>1) за секторами;</a:t>
            </a:r>
          </a:p>
          <a:p>
            <a:r>
              <a:rPr lang="ru-RU" dirty="0"/>
              <a:t>2) за </a:t>
            </a:r>
            <a:r>
              <a:rPr lang="ru-RU" dirty="0" err="1"/>
              <a:t>завданнями</a:t>
            </a:r>
            <a:r>
              <a:rPr lang="ru-RU" dirty="0"/>
              <a:t>;</a:t>
            </a:r>
          </a:p>
          <a:p>
            <a:r>
              <a:rPr lang="ru-RU" dirty="0"/>
              <a:t>3) модель </a:t>
            </a:r>
            <a:r>
              <a:rPr lang="ru-RU" dirty="0" err="1"/>
              <a:t>єдиного</a:t>
            </a:r>
            <a:r>
              <a:rPr lang="ru-RU" dirty="0"/>
              <a:t> </a:t>
            </a:r>
            <a:r>
              <a:rPr lang="ru-RU" dirty="0" err="1"/>
              <a:t>нагляду</a:t>
            </a:r>
            <a:r>
              <a:rPr lang="ru-RU" dirty="0"/>
              <a:t>.</a:t>
            </a:r>
            <a:endParaRPr lang="uk-UA" dirty="0"/>
          </a:p>
        </p:txBody>
      </p:sp>
    </p:spTree>
    <p:extLst>
      <p:ext uri="{BB962C8B-B14F-4D97-AF65-F5344CB8AC3E}">
        <p14:creationId xmlns:p14="http://schemas.microsoft.com/office/powerpoint/2010/main" val="1789317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6F63167-D69C-4D58-9ED2-9110CAC5EE4C}"/>
              </a:ext>
            </a:extLst>
          </p:cNvPr>
          <p:cNvSpPr>
            <a:spLocks noGrp="1"/>
          </p:cNvSpPr>
          <p:nvPr>
            <p:ph sz="half" idx="1"/>
          </p:nvPr>
        </p:nvSpPr>
        <p:spPr>
          <a:xfrm>
            <a:off x="731782" y="834537"/>
            <a:ext cx="6050017" cy="5852160"/>
          </a:xfrm>
        </p:spPr>
        <p:txBody>
          <a:bodyPr>
            <a:normAutofit/>
          </a:bodyPr>
          <a:lstStyle/>
          <a:p>
            <a:pPr algn="just"/>
            <a:r>
              <a:rPr lang="uk-UA" b="1" dirty="0">
                <a:solidFill>
                  <a:schemeClr val="accent6"/>
                </a:solidFill>
              </a:rPr>
              <a:t>Секторальна модель </a:t>
            </a:r>
            <a:r>
              <a:rPr lang="uk-UA" dirty="0"/>
              <a:t>регулює фінансові сектори (банківський, страховий, фондовий). Відповідно до цієї моделі нагляд за кожним сектором здійснюється окремим органом. Труднощі можуть виникати у цих моделях регулювання і нагляду внаслідок дії різноманітних чинників. Наприклад, якщо країна має федеральну структуру, то центральна, тобто федеральна система нагляду, може співіснувати поряд з локальною системою на рівні окремих штатів або провінцій. Секторальна модель нагляду використовується у США, Греції, Іспанії, на Кіпрі, у Литві, Люксембурзі, Португалії, Словенії, Фінляндії, Болгарії, Румунії, частково у Франції та Італії. </a:t>
            </a:r>
          </a:p>
        </p:txBody>
      </p:sp>
      <p:pic>
        <p:nvPicPr>
          <p:cNvPr id="5" name="Рисунок 4">
            <a:extLst>
              <a:ext uri="{FF2B5EF4-FFF2-40B4-BE49-F238E27FC236}">
                <a16:creationId xmlns:a16="http://schemas.microsoft.com/office/drawing/2014/main" id="{CF5C48BB-8E30-497F-83FD-881CD96B415E}"/>
              </a:ext>
            </a:extLst>
          </p:cNvPr>
          <p:cNvPicPr>
            <a:picLocks noChangeAspect="1"/>
          </p:cNvPicPr>
          <p:nvPr/>
        </p:nvPicPr>
        <p:blipFill>
          <a:blip r:embed="rId2"/>
          <a:stretch>
            <a:fillRect/>
          </a:stretch>
        </p:blipFill>
        <p:spPr>
          <a:xfrm>
            <a:off x="7081837" y="55416"/>
            <a:ext cx="5019675" cy="3373584"/>
          </a:xfrm>
          <a:prstGeom prst="rect">
            <a:avLst/>
          </a:prstGeom>
        </p:spPr>
      </p:pic>
      <p:pic>
        <p:nvPicPr>
          <p:cNvPr id="4098" name="Picture 2" descr="Краса Італії на власні очі - ТУРФІРМА МОРЕ ТУРІВ The Best">
            <a:extLst>
              <a:ext uri="{FF2B5EF4-FFF2-40B4-BE49-F238E27FC236}">
                <a16:creationId xmlns:a16="http://schemas.microsoft.com/office/drawing/2014/main" id="{09E40EB6-84D5-4BB4-A6D2-EA21A6D73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836" y="3458080"/>
            <a:ext cx="5019676" cy="334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169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9DE5F3D-E4D5-46EC-B3B0-58BBAFDBE102}"/>
              </a:ext>
            </a:extLst>
          </p:cNvPr>
          <p:cNvSpPr>
            <a:spLocks noGrp="1"/>
          </p:cNvSpPr>
          <p:nvPr>
            <p:ph sz="half" idx="1"/>
          </p:nvPr>
        </p:nvSpPr>
        <p:spPr>
          <a:xfrm>
            <a:off x="777941" y="756139"/>
            <a:ext cx="11038921" cy="5746652"/>
          </a:xfrm>
        </p:spPr>
        <p:txBody>
          <a:bodyPr>
            <a:normAutofit/>
          </a:bodyPr>
          <a:lstStyle/>
          <a:p>
            <a:pPr algn="just"/>
            <a:r>
              <a:rPr lang="uk-UA" dirty="0"/>
              <a:t>В Україні також функціонує секторальна модель – три основні установи </a:t>
            </a:r>
            <a:r>
              <a:rPr lang="uk-UA" dirty="0" err="1"/>
              <a:t>здійснють</a:t>
            </a:r>
            <a:r>
              <a:rPr lang="uk-UA" dirty="0"/>
              <a:t> регулювання фінансового ринку: </a:t>
            </a:r>
          </a:p>
          <a:p>
            <a:pPr algn="just"/>
            <a:r>
              <a:rPr lang="uk-UA" dirty="0"/>
              <a:t>1) Національний банк України – функції банківського регулювання та нагляду; </a:t>
            </a:r>
          </a:p>
          <a:p>
            <a:pPr algn="just"/>
            <a:r>
              <a:rPr lang="uk-UA" dirty="0"/>
              <a:t>2) Державна комісія з цінних паперів та фондового ринку – контролює і регламентує діяльність учасників фондового ринку; </a:t>
            </a:r>
          </a:p>
          <a:p>
            <a:pPr algn="just"/>
            <a:r>
              <a:rPr lang="uk-UA" dirty="0"/>
              <a:t>3) Державна комісія з регулювання ринку фінансових послуг – регулює ринки фінансових послуг. За допомогою секторальної моделі зручно та ефективно регулювати окремі сегменти фінансового ринку з урахуванням специфіки їх діяльності, але не завжди можна досягти узгодженості в діяльності регулятивних органів. </a:t>
            </a:r>
          </a:p>
          <a:p>
            <a:pPr algn="just"/>
            <a:r>
              <a:rPr lang="uk-UA" dirty="0"/>
              <a:t>За останні десять років спостерігається відмова європейських країн від секторальної моделі (Бельгія, Чехія, Польща, Словаччина), проте ця модель активно використовується і в наші дні</a:t>
            </a:r>
          </a:p>
        </p:txBody>
      </p:sp>
    </p:spTree>
    <p:extLst>
      <p:ext uri="{BB962C8B-B14F-4D97-AF65-F5344CB8AC3E}">
        <p14:creationId xmlns:p14="http://schemas.microsoft.com/office/powerpoint/2010/main" val="3247518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D17FF93-2253-4BF5-BDA7-FB600599758D}"/>
              </a:ext>
            </a:extLst>
          </p:cNvPr>
          <p:cNvSpPr>
            <a:spLocks noGrp="1"/>
          </p:cNvSpPr>
          <p:nvPr>
            <p:ph sz="half" idx="1"/>
          </p:nvPr>
        </p:nvSpPr>
        <p:spPr>
          <a:xfrm>
            <a:off x="681960" y="472586"/>
            <a:ext cx="4754880" cy="1918189"/>
          </a:xfrm>
          <a:solidFill>
            <a:schemeClr val="accent6">
              <a:lumMod val="20000"/>
              <a:lumOff val="80000"/>
            </a:schemeClr>
          </a:solidFill>
        </p:spPr>
        <p:txBody>
          <a:bodyPr>
            <a:normAutofit fontScale="85000" lnSpcReduction="10000"/>
          </a:bodyPr>
          <a:lstStyle/>
          <a:p>
            <a:pPr algn="just"/>
            <a:r>
              <a:rPr lang="uk-UA" b="1" dirty="0">
                <a:solidFill>
                  <a:schemeClr val="accent6"/>
                </a:solidFill>
              </a:rPr>
              <a:t>Модель нагляду за завданнями або модель “двох вершин”</a:t>
            </a:r>
            <a:r>
              <a:rPr lang="uk-UA" dirty="0"/>
              <a:t>(“</a:t>
            </a:r>
            <a:r>
              <a:rPr lang="en-US" dirty="0"/>
              <a:t>twin peaks”) – </a:t>
            </a:r>
            <a:r>
              <a:rPr lang="uk-UA" dirty="0"/>
              <a:t>обов’язки перерозподілені між двома органами влади – </a:t>
            </a:r>
            <a:r>
              <a:rPr lang="uk-UA" dirty="0" err="1"/>
              <a:t>пруденційний</a:t>
            </a:r>
            <a:r>
              <a:rPr lang="uk-UA" dirty="0"/>
              <a:t> нагляд і регулювання бізнесу у фінансовій сфері. Дану модель можна вважати перехідною від секторальної моделі до моделі єдиного </a:t>
            </a:r>
            <a:r>
              <a:rPr lang="uk-UA" dirty="0" err="1"/>
              <a:t>мегарегулятора</a:t>
            </a:r>
            <a:r>
              <a:rPr lang="uk-UA" dirty="0"/>
              <a:t>.</a:t>
            </a:r>
          </a:p>
        </p:txBody>
      </p:sp>
      <p:sp>
        <p:nvSpPr>
          <p:cNvPr id="4" name="Місце для вмісту 3">
            <a:extLst>
              <a:ext uri="{FF2B5EF4-FFF2-40B4-BE49-F238E27FC236}">
                <a16:creationId xmlns:a16="http://schemas.microsoft.com/office/drawing/2014/main" id="{A1BAFF83-99CA-4464-9A05-8B42A46A832E}"/>
              </a:ext>
            </a:extLst>
          </p:cNvPr>
          <p:cNvSpPr>
            <a:spLocks noGrp="1"/>
          </p:cNvSpPr>
          <p:nvPr>
            <p:ph sz="half" idx="2"/>
          </p:nvPr>
        </p:nvSpPr>
        <p:spPr>
          <a:xfrm>
            <a:off x="5814176" y="759656"/>
            <a:ext cx="6020972" cy="5975252"/>
          </a:xfrm>
        </p:spPr>
        <p:txBody>
          <a:bodyPr>
            <a:normAutofit fontScale="85000" lnSpcReduction="10000"/>
          </a:bodyPr>
          <a:lstStyle/>
          <a:p>
            <a:pPr algn="just"/>
            <a:r>
              <a:rPr lang="uk-UA" dirty="0"/>
              <a:t>Ця модель використовується у Канаді та Нідерландах, окремі елементи моделі використовуються у Франції та Італії. Як приклад у Нідерландах основою інституційної реформи було розмежування функцій </a:t>
            </a:r>
            <a:r>
              <a:rPr lang="uk-UA" dirty="0" err="1"/>
              <a:t>пруденційного</a:t>
            </a:r>
            <a:r>
              <a:rPr lang="uk-UA" dirty="0"/>
              <a:t> нагляду та регулювання бізнесу. Національний банк Нідерландів, який у 2004 р. об’єднався з органами нагляду за пенсійною та страховою сферами, відповідає за </a:t>
            </a:r>
            <a:r>
              <a:rPr lang="uk-UA" dirty="0" err="1"/>
              <a:t>пруденційний</a:t>
            </a:r>
            <a:r>
              <a:rPr lang="uk-UA" dirty="0"/>
              <a:t> нагляд за фінансовою сферою. Орган нагляду за фінансовими ринками виконує функції з моніторингу бізнес-сфери, прозорості та достовірності інформації, яка надходить на ринок. Згідно з моделлю єдиного нагляду всі наглядові функції (</a:t>
            </a:r>
            <a:r>
              <a:rPr lang="uk-UA" dirty="0" err="1"/>
              <a:t>пруденційний</a:t>
            </a:r>
            <a:r>
              <a:rPr lang="uk-UA" dirty="0"/>
              <a:t> нагляд і регулювання бізнесу) сконцентровані в одному органі нагляду. Це або центральний банк країни, або єдина, відокремлена від нього наглядова установа. Зазначена модель використовується у більшості країн ЄС: Німеччині, Бельгії, Чехії, Данії, Естонії, Ірландії, Латвії, Угорщині, Мальті, Австрії, П</a:t>
            </a:r>
            <a:r>
              <a:rPr lang="ru-RU" dirty="0" err="1"/>
              <a:t>ольщі</a:t>
            </a:r>
            <a:r>
              <a:rPr lang="ru-RU" dirty="0"/>
              <a:t>, </a:t>
            </a:r>
            <a:r>
              <a:rPr lang="ru-RU" dirty="0" err="1"/>
              <a:t>Словаччині</a:t>
            </a:r>
            <a:r>
              <a:rPr lang="ru-RU" dirty="0"/>
              <a:t>, </a:t>
            </a:r>
            <a:r>
              <a:rPr lang="ru-RU" dirty="0" err="1"/>
              <a:t>Швеції</a:t>
            </a:r>
            <a:r>
              <a:rPr lang="ru-RU" dirty="0"/>
              <a:t>, </a:t>
            </a:r>
            <a:r>
              <a:rPr lang="ru-RU" dirty="0" err="1"/>
              <a:t>Великобританії</a:t>
            </a:r>
            <a:r>
              <a:rPr lang="ru-RU" dirty="0"/>
              <a:t>, а </a:t>
            </a:r>
            <a:r>
              <a:rPr lang="ru-RU" dirty="0" err="1"/>
              <a:t>також</a:t>
            </a:r>
            <a:r>
              <a:rPr lang="ru-RU" dirty="0"/>
              <a:t> </a:t>
            </a:r>
            <a:r>
              <a:rPr lang="ru-RU" dirty="0" err="1"/>
              <a:t>Японії</a:t>
            </a:r>
            <a:r>
              <a:rPr lang="ru-RU" dirty="0"/>
              <a:t>. </a:t>
            </a:r>
            <a:r>
              <a:rPr lang="ru-RU" dirty="0" err="1"/>
              <a:t>Слід</a:t>
            </a:r>
            <a:r>
              <a:rPr lang="ru-RU" dirty="0"/>
              <a:t> </a:t>
            </a:r>
            <a:r>
              <a:rPr lang="ru-RU" dirty="0" err="1"/>
              <a:t>зазначити</a:t>
            </a:r>
            <a:r>
              <a:rPr lang="ru-RU" dirty="0"/>
              <a:t>, </a:t>
            </a:r>
            <a:r>
              <a:rPr lang="ru-RU" dirty="0" err="1"/>
              <a:t>що</a:t>
            </a:r>
            <a:r>
              <a:rPr lang="ru-RU" dirty="0"/>
              <a:t> </a:t>
            </a:r>
            <a:r>
              <a:rPr lang="ru-RU" dirty="0" err="1"/>
              <a:t>тенденції</a:t>
            </a:r>
            <a:r>
              <a:rPr lang="ru-RU" dirty="0"/>
              <a:t> до </a:t>
            </a:r>
            <a:r>
              <a:rPr lang="ru-RU" dirty="0" err="1"/>
              <a:t>створення</a:t>
            </a:r>
            <a:r>
              <a:rPr lang="ru-RU" dirty="0"/>
              <a:t> мегарегулятора </a:t>
            </a:r>
            <a:r>
              <a:rPr lang="ru-RU" dirty="0" err="1"/>
              <a:t>проявляються</a:t>
            </a:r>
            <a:r>
              <a:rPr lang="ru-RU" dirty="0"/>
              <a:t> перш за все в </a:t>
            </a:r>
            <a:r>
              <a:rPr lang="ru-RU" dirty="0" err="1"/>
              <a:t>економічно</a:t>
            </a:r>
            <a:r>
              <a:rPr lang="ru-RU" dirty="0"/>
              <a:t> </a:t>
            </a:r>
            <a:r>
              <a:rPr lang="ru-RU" dirty="0" err="1"/>
              <a:t>розвинутих</a:t>
            </a:r>
            <a:r>
              <a:rPr lang="ru-RU" dirty="0"/>
              <a:t> </a:t>
            </a:r>
            <a:r>
              <a:rPr lang="ru-RU" dirty="0" err="1"/>
              <a:t>країнах</a:t>
            </a:r>
            <a:r>
              <a:rPr lang="ru-RU" dirty="0"/>
              <a:t>.</a:t>
            </a:r>
            <a:endParaRPr lang="uk-UA" dirty="0"/>
          </a:p>
        </p:txBody>
      </p:sp>
      <p:pic>
        <p:nvPicPr>
          <p:cNvPr id="3074" name="Picture 2" descr="Канада й Україна: спільна історія та сучасні зв'язки">
            <a:extLst>
              <a:ext uri="{FF2B5EF4-FFF2-40B4-BE49-F238E27FC236}">
                <a16:creationId xmlns:a16="http://schemas.microsoft.com/office/drawing/2014/main" id="{987EA0DA-43C8-4C5E-8F77-ACF993A26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40" y="2686992"/>
            <a:ext cx="4747290" cy="356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26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Що кожна українка має знати про фінанси та страхування?">
            <a:extLst>
              <a:ext uri="{FF2B5EF4-FFF2-40B4-BE49-F238E27FC236}">
                <a16:creationId xmlns:a16="http://schemas.microsoft.com/office/drawing/2014/main" id="{3C0718B1-DDB6-4C51-9F5A-2684809AAC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87" r="27069"/>
          <a:stretch/>
        </p:blipFill>
        <p:spPr bwMode="auto">
          <a:xfrm>
            <a:off x="6897931" y="990600"/>
            <a:ext cx="5105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7C5C79F3-1744-40FA-9572-A388F33EADF3}"/>
              </a:ext>
            </a:extLst>
          </p:cNvPr>
          <p:cNvSpPr>
            <a:spLocks noGrp="1"/>
          </p:cNvSpPr>
          <p:nvPr>
            <p:ph type="title" idx="4294967295"/>
          </p:nvPr>
        </p:nvSpPr>
        <p:spPr>
          <a:xfrm>
            <a:off x="0" y="4763"/>
            <a:ext cx="11820525" cy="1471612"/>
          </a:xfrm>
        </p:spPr>
        <p:txBody>
          <a:bodyPr>
            <a:normAutofit/>
          </a:bodyPr>
          <a:lstStyle/>
          <a:p>
            <a:pPr algn="ctr"/>
            <a:r>
              <a:rPr lang="ru-RU" sz="2400" b="1" dirty="0" err="1">
                <a:solidFill>
                  <a:schemeClr val="accent6"/>
                </a:solidFill>
              </a:rPr>
              <a:t>Чинники</a:t>
            </a:r>
            <a:r>
              <a:rPr lang="ru-RU" sz="2400" b="1" dirty="0">
                <a:solidFill>
                  <a:schemeClr val="accent6"/>
                </a:solidFill>
              </a:rPr>
              <a:t>, </a:t>
            </a:r>
            <a:r>
              <a:rPr lang="ru-RU" sz="2400" b="1" dirty="0" err="1">
                <a:solidFill>
                  <a:schemeClr val="accent6"/>
                </a:solidFill>
              </a:rPr>
              <a:t>що</a:t>
            </a:r>
            <a:r>
              <a:rPr lang="ru-RU" sz="2400" b="1" dirty="0">
                <a:solidFill>
                  <a:schemeClr val="accent6"/>
                </a:solidFill>
              </a:rPr>
              <a:t> </a:t>
            </a:r>
            <a:r>
              <a:rPr lang="ru-RU" sz="2400" b="1" dirty="0" err="1">
                <a:solidFill>
                  <a:schemeClr val="accent6"/>
                </a:solidFill>
              </a:rPr>
              <a:t>сприяють</a:t>
            </a:r>
            <a:r>
              <a:rPr lang="ru-RU" sz="2400" b="1" dirty="0">
                <a:solidFill>
                  <a:schemeClr val="accent6"/>
                </a:solidFill>
              </a:rPr>
              <a:t> </a:t>
            </a:r>
            <a:r>
              <a:rPr lang="ru-RU" sz="2400" b="1" dirty="0" err="1">
                <a:solidFill>
                  <a:schemeClr val="accent6"/>
                </a:solidFill>
              </a:rPr>
              <a:t>створенню</a:t>
            </a:r>
            <a:r>
              <a:rPr lang="ru-RU" sz="2400" b="1" dirty="0">
                <a:solidFill>
                  <a:schemeClr val="accent6"/>
                </a:solidFill>
              </a:rPr>
              <a:t> </a:t>
            </a:r>
            <a:r>
              <a:rPr lang="ru-RU" sz="2400" b="1" dirty="0" err="1">
                <a:solidFill>
                  <a:schemeClr val="accent6"/>
                </a:solidFill>
              </a:rPr>
              <a:t>єдиного</a:t>
            </a:r>
            <a:r>
              <a:rPr lang="ru-RU" sz="2400" b="1" dirty="0">
                <a:solidFill>
                  <a:schemeClr val="accent6"/>
                </a:solidFill>
              </a:rPr>
              <a:t> регуляторного органу </a:t>
            </a:r>
            <a:r>
              <a:rPr lang="ru-RU" sz="2400" b="1" dirty="0" err="1">
                <a:solidFill>
                  <a:schemeClr val="accent6"/>
                </a:solidFill>
              </a:rPr>
              <a:t>фінансового</a:t>
            </a:r>
            <a:r>
              <a:rPr lang="ru-RU" sz="2400" b="1" dirty="0">
                <a:solidFill>
                  <a:schemeClr val="accent6"/>
                </a:solidFill>
              </a:rPr>
              <a:t> ринку:</a:t>
            </a:r>
            <a:endParaRPr lang="uk-UA" sz="2400" b="1" dirty="0">
              <a:solidFill>
                <a:schemeClr val="accent6"/>
              </a:solidFill>
            </a:endParaRPr>
          </a:p>
        </p:txBody>
      </p:sp>
      <p:sp>
        <p:nvSpPr>
          <p:cNvPr id="6" name="TextBox 5">
            <a:extLst>
              <a:ext uri="{FF2B5EF4-FFF2-40B4-BE49-F238E27FC236}">
                <a16:creationId xmlns:a16="http://schemas.microsoft.com/office/drawing/2014/main" id="{7A6851B7-6E87-491E-B910-DCCEB08B1060}"/>
              </a:ext>
            </a:extLst>
          </p:cNvPr>
          <p:cNvSpPr txBox="1"/>
          <p:nvPr/>
        </p:nvSpPr>
        <p:spPr>
          <a:xfrm>
            <a:off x="350960" y="1305840"/>
            <a:ext cx="6916616" cy="4401205"/>
          </a:xfrm>
          <a:prstGeom prst="rect">
            <a:avLst/>
          </a:prstGeom>
          <a:noFill/>
        </p:spPr>
        <p:txBody>
          <a:bodyPr wrap="square">
            <a:spAutoFit/>
          </a:bodyPr>
          <a:lstStyle/>
          <a:p>
            <a:pPr marL="285750" indent="-285750" algn="just">
              <a:buFont typeface="Wingdings" panose="05000000000000000000" pitchFamily="2" charset="2"/>
              <a:buChar char="ü"/>
            </a:pPr>
            <a:r>
              <a:rPr lang="uk-UA" sz="2000" dirty="0"/>
              <a:t>взаємопроникнення різних напрямів фінансового бізнесу в результаті виникнення нових фінансових інструментів, в умовах якого комбіноване надання фінансових послуг стає домінуючою тенденцією; </a:t>
            </a:r>
          </a:p>
          <a:p>
            <a:pPr marL="285750" indent="-285750" algn="just">
              <a:buFont typeface="Wingdings" panose="05000000000000000000" pitchFamily="2" charset="2"/>
              <a:buChar char="ü"/>
            </a:pPr>
            <a:r>
              <a:rPr lang="uk-UA" sz="2000" dirty="0"/>
              <a:t>підвищення ролі небанківських фінансових установ та посилення кооперації з банківським сектором, в результаті чого набувають спільних рис процедури ліцензування, нагляду, регулювання різних фінансових компаній; </a:t>
            </a:r>
          </a:p>
          <a:p>
            <a:pPr marL="285750" indent="-285750" algn="just">
              <a:buFont typeface="Wingdings" panose="05000000000000000000" pitchFamily="2" charset="2"/>
              <a:buChar char="ü"/>
            </a:pPr>
            <a:r>
              <a:rPr lang="uk-UA" sz="2000" dirty="0"/>
              <a:t>зміни якісних і кількісних характеристик ризиків, що приймаються фінансовими ринками; </a:t>
            </a:r>
          </a:p>
          <a:p>
            <a:pPr marL="285750" indent="-285750" algn="just">
              <a:buFont typeface="Wingdings" panose="05000000000000000000" pitchFamily="2" charset="2"/>
              <a:buChar char="ü"/>
            </a:pPr>
            <a:r>
              <a:rPr lang="uk-UA" sz="2000" dirty="0"/>
              <a:t>консолідація бізнесу через процедури злиття та поглинання, створення на цій основі </a:t>
            </a:r>
            <a:r>
              <a:rPr lang="uk-UA" sz="2000" dirty="0" err="1"/>
              <a:t>мегабанківських</a:t>
            </a:r>
            <a:r>
              <a:rPr lang="uk-UA" sz="2000" dirty="0"/>
              <a:t> та </a:t>
            </a:r>
            <a:r>
              <a:rPr lang="uk-UA" sz="2000" dirty="0" err="1"/>
              <a:t>мегафінансових</a:t>
            </a:r>
            <a:r>
              <a:rPr lang="uk-UA" sz="2000" dirty="0"/>
              <a:t> структур. </a:t>
            </a:r>
          </a:p>
        </p:txBody>
      </p:sp>
    </p:spTree>
    <p:extLst>
      <p:ext uri="{BB962C8B-B14F-4D97-AF65-F5344CB8AC3E}">
        <p14:creationId xmlns:p14="http://schemas.microsoft.com/office/powerpoint/2010/main" val="4185684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D6F292-B492-4D17-81D4-C85A348C483C}"/>
              </a:ext>
            </a:extLst>
          </p:cNvPr>
          <p:cNvSpPr>
            <a:spLocks noGrp="1"/>
          </p:cNvSpPr>
          <p:nvPr>
            <p:ph type="title"/>
          </p:nvPr>
        </p:nvSpPr>
        <p:spPr>
          <a:xfrm>
            <a:off x="1302639" y="0"/>
            <a:ext cx="9720072" cy="1152525"/>
          </a:xfrm>
        </p:spPr>
        <p:txBody>
          <a:bodyPr>
            <a:noAutofit/>
          </a:bodyPr>
          <a:lstStyle/>
          <a:p>
            <a:pPr algn="ctr"/>
            <a:r>
              <a:rPr lang="ru-RU" sz="3200" cap="none" spc="0" dirty="0" err="1">
                <a:ln w="0"/>
                <a:solidFill>
                  <a:schemeClr val="accent6"/>
                </a:solidFill>
                <a:effectLst>
                  <a:outerShdw blurRad="38100" dist="25400" dir="5400000" algn="ctr" rotWithShape="0">
                    <a:srgbClr val="6E747A">
                      <a:alpha val="43000"/>
                    </a:srgbClr>
                  </a:outerShdw>
                </a:effectLst>
              </a:rPr>
              <a:t>Міжнародна</a:t>
            </a:r>
            <a:r>
              <a:rPr lang="ru-RU" sz="3200" cap="none" spc="0" dirty="0">
                <a:ln w="0"/>
                <a:solidFill>
                  <a:schemeClr val="accent6"/>
                </a:solidFill>
                <a:effectLst>
                  <a:outerShdw blurRad="38100" dist="25400" dir="5400000" algn="ctr" rotWithShape="0">
                    <a:srgbClr val="6E747A">
                      <a:alpha val="43000"/>
                    </a:srgbClr>
                  </a:outerShdw>
                </a:effectLst>
              </a:rPr>
              <a:t> практика </a:t>
            </a:r>
            <a:r>
              <a:rPr lang="ru-RU" sz="3200" cap="none" spc="0" dirty="0" err="1">
                <a:ln w="0"/>
                <a:solidFill>
                  <a:schemeClr val="accent6"/>
                </a:solidFill>
                <a:effectLst>
                  <a:outerShdw blurRad="38100" dist="25400" dir="5400000" algn="ctr" rotWithShape="0">
                    <a:srgbClr val="6E747A">
                      <a:alpha val="43000"/>
                    </a:srgbClr>
                  </a:outerShdw>
                </a:effectLst>
              </a:rPr>
              <a:t>створення</a:t>
            </a:r>
            <a:r>
              <a:rPr lang="ru-RU" sz="3200" cap="none" spc="0" dirty="0">
                <a:ln w="0"/>
                <a:solidFill>
                  <a:schemeClr val="accent6"/>
                </a:solidFill>
                <a:effectLst>
                  <a:outerShdw blurRad="38100" dist="25400" dir="5400000" algn="ctr" rotWithShape="0">
                    <a:srgbClr val="6E747A">
                      <a:alpha val="43000"/>
                    </a:srgbClr>
                  </a:outerShdw>
                </a:effectLst>
              </a:rPr>
              <a:t> мегарегулятора </a:t>
            </a:r>
            <a:r>
              <a:rPr lang="ru-RU" sz="3200" cap="none" spc="0" dirty="0" err="1">
                <a:ln w="0"/>
                <a:solidFill>
                  <a:schemeClr val="accent6"/>
                </a:solidFill>
                <a:effectLst>
                  <a:outerShdw blurRad="38100" dist="25400" dir="5400000" algn="ctr" rotWithShape="0">
                    <a:srgbClr val="6E747A">
                      <a:alpha val="43000"/>
                    </a:srgbClr>
                  </a:outerShdw>
                </a:effectLst>
              </a:rPr>
              <a:t>фінансового</a:t>
            </a:r>
            <a:r>
              <a:rPr lang="ru-RU" sz="3200" cap="none" spc="0" dirty="0">
                <a:ln w="0"/>
                <a:solidFill>
                  <a:schemeClr val="accent6"/>
                </a:solidFill>
                <a:effectLst>
                  <a:outerShdw blurRad="38100" dist="25400" dir="5400000" algn="ctr" rotWithShape="0">
                    <a:srgbClr val="6E747A">
                      <a:alpha val="43000"/>
                    </a:srgbClr>
                  </a:outerShdw>
                </a:effectLst>
              </a:rPr>
              <a:t> ринку</a:t>
            </a:r>
            <a:endParaRPr lang="uk-UA" sz="3200" cap="none" spc="0" dirty="0">
              <a:ln w="0"/>
              <a:solidFill>
                <a:schemeClr val="accent6"/>
              </a:solidFill>
              <a:effectLst>
                <a:outerShdw blurRad="38100" dist="25400" dir="5400000" algn="ctr" rotWithShape="0">
                  <a:srgbClr val="6E747A">
                    <a:alpha val="43000"/>
                  </a:srgbClr>
                </a:outerShdw>
              </a:effectLst>
            </a:endParaRPr>
          </a:p>
        </p:txBody>
      </p:sp>
      <p:pic>
        <p:nvPicPr>
          <p:cNvPr id="4" name="Рисунок 3">
            <a:extLst>
              <a:ext uri="{FF2B5EF4-FFF2-40B4-BE49-F238E27FC236}">
                <a16:creationId xmlns:a16="http://schemas.microsoft.com/office/drawing/2014/main" id="{B2CA9FBD-1DEB-4B28-BBD6-C8FB27C1B0B4}"/>
              </a:ext>
            </a:extLst>
          </p:cNvPr>
          <p:cNvPicPr>
            <a:picLocks noChangeAspect="1"/>
          </p:cNvPicPr>
          <p:nvPr/>
        </p:nvPicPr>
        <p:blipFill>
          <a:blip r:embed="rId3"/>
          <a:stretch>
            <a:fillRect/>
          </a:stretch>
        </p:blipFill>
        <p:spPr>
          <a:xfrm>
            <a:off x="333630" y="1066454"/>
            <a:ext cx="5562345" cy="5230415"/>
          </a:xfrm>
          <a:prstGeom prst="rect">
            <a:avLst/>
          </a:prstGeom>
        </p:spPr>
      </p:pic>
      <p:pic>
        <p:nvPicPr>
          <p:cNvPr id="8" name="Рисунок 7">
            <a:extLst>
              <a:ext uri="{FF2B5EF4-FFF2-40B4-BE49-F238E27FC236}">
                <a16:creationId xmlns:a16="http://schemas.microsoft.com/office/drawing/2014/main" id="{07296498-C488-4B06-AD38-A8F21751D888}"/>
              </a:ext>
            </a:extLst>
          </p:cNvPr>
          <p:cNvPicPr>
            <a:picLocks noChangeAspect="1"/>
          </p:cNvPicPr>
          <p:nvPr/>
        </p:nvPicPr>
        <p:blipFill rotWithShape="1">
          <a:blip r:embed="rId4"/>
          <a:srcRect/>
          <a:stretch/>
        </p:blipFill>
        <p:spPr>
          <a:xfrm>
            <a:off x="5999256" y="1066454"/>
            <a:ext cx="5992464" cy="4572346"/>
          </a:xfrm>
          <a:prstGeom prst="rect">
            <a:avLst/>
          </a:prstGeom>
        </p:spPr>
      </p:pic>
    </p:spTree>
    <p:extLst>
      <p:ext uri="{BB962C8B-B14F-4D97-AF65-F5344CB8AC3E}">
        <p14:creationId xmlns:p14="http://schemas.microsoft.com/office/powerpoint/2010/main" val="27544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34061D01-2BDF-4136-B817-868C47833D7C}"/>
              </a:ext>
            </a:extLst>
          </p:cNvPr>
          <p:cNvPicPr>
            <a:picLocks noChangeAspect="1"/>
          </p:cNvPicPr>
          <p:nvPr/>
        </p:nvPicPr>
        <p:blipFill>
          <a:blip r:embed="rId2"/>
          <a:stretch>
            <a:fillRect/>
          </a:stretch>
        </p:blipFill>
        <p:spPr>
          <a:xfrm>
            <a:off x="9075150" y="2648115"/>
            <a:ext cx="3116850" cy="2575783"/>
          </a:xfrm>
          <a:prstGeom prst="rect">
            <a:avLst/>
          </a:prstGeom>
        </p:spPr>
      </p:pic>
      <p:sp>
        <p:nvSpPr>
          <p:cNvPr id="2" name="Заголовок 1">
            <a:extLst>
              <a:ext uri="{FF2B5EF4-FFF2-40B4-BE49-F238E27FC236}">
                <a16:creationId xmlns:a16="http://schemas.microsoft.com/office/drawing/2014/main" id="{C01459DB-93EB-4DF5-BE62-149585DEA716}"/>
              </a:ext>
            </a:extLst>
          </p:cNvPr>
          <p:cNvSpPr>
            <a:spLocks noGrp="1"/>
          </p:cNvSpPr>
          <p:nvPr>
            <p:ph type="title"/>
          </p:nvPr>
        </p:nvSpPr>
        <p:spPr>
          <a:xfrm>
            <a:off x="0" y="776859"/>
            <a:ext cx="4686300" cy="4294632"/>
          </a:xfrm>
          <a:solidFill>
            <a:schemeClr val="accent6">
              <a:lumMod val="20000"/>
              <a:lumOff val="80000"/>
            </a:schemeClr>
          </a:solidFill>
        </p:spPr>
        <p:txBody>
          <a:bodyPr>
            <a:normAutofit fontScale="90000"/>
          </a:bodyPr>
          <a:lstStyle/>
          <a:p>
            <a:pPr algn="ctr"/>
            <a:r>
              <a:rPr lang="ru-RU" sz="4400" dirty="0">
                <a:solidFill>
                  <a:srgbClr val="1482AC"/>
                </a:solidFill>
                <a:effectLst>
                  <a:outerShdw blurRad="38100" dist="38100" dir="2700000" algn="tl">
                    <a:srgbClr val="000000">
                      <a:alpha val="43137"/>
                    </a:srgbClr>
                  </a:outerShdw>
                </a:effectLst>
              </a:rPr>
              <a:t>1. </a:t>
            </a:r>
            <a:r>
              <a:rPr lang="ru-RU" sz="4400" dirty="0" err="1">
                <a:solidFill>
                  <a:srgbClr val="1482AC"/>
                </a:solidFill>
                <a:effectLst>
                  <a:outerShdw blurRad="38100" dist="38100" dir="2700000" algn="tl">
                    <a:srgbClr val="000000">
                      <a:alpha val="43137"/>
                    </a:srgbClr>
                  </a:outerShdw>
                </a:effectLst>
              </a:rPr>
              <a:t>Фінансові</a:t>
            </a:r>
            <a:r>
              <a:rPr lang="ru-RU" sz="4400" dirty="0">
                <a:solidFill>
                  <a:srgbClr val="1482AC"/>
                </a:solidFill>
                <a:effectLst>
                  <a:outerShdw blurRad="38100" dist="38100" dir="2700000" algn="tl">
                    <a:srgbClr val="000000">
                      <a:alpha val="43137"/>
                    </a:srgbClr>
                  </a:outerShdw>
                </a:effectLst>
              </a:rPr>
              <a:t> </a:t>
            </a:r>
            <a:r>
              <a:rPr lang="ru-RU" sz="4400" dirty="0" err="1">
                <a:solidFill>
                  <a:srgbClr val="1482AC"/>
                </a:solidFill>
                <a:effectLst>
                  <a:outerShdw blurRad="38100" dist="38100" dir="2700000" algn="tl">
                    <a:srgbClr val="000000">
                      <a:alpha val="43137"/>
                    </a:srgbClr>
                  </a:outerShdw>
                </a:effectLst>
              </a:rPr>
              <a:t>ресурси</a:t>
            </a:r>
            <a:r>
              <a:rPr lang="ru-RU" sz="4400" dirty="0">
                <a:solidFill>
                  <a:srgbClr val="1482AC"/>
                </a:solidFill>
                <a:effectLst>
                  <a:outerShdw blurRad="38100" dist="38100" dir="2700000" algn="tl">
                    <a:srgbClr val="000000">
                      <a:alpha val="43137"/>
                    </a:srgbClr>
                  </a:outerShdw>
                </a:effectLst>
              </a:rPr>
              <a:t> </a:t>
            </a:r>
            <a:r>
              <a:rPr lang="ru-RU" sz="4400" dirty="0" err="1">
                <a:solidFill>
                  <a:srgbClr val="1482AC"/>
                </a:solidFill>
                <a:effectLst>
                  <a:outerShdw blurRad="38100" dist="38100" dir="2700000" algn="tl">
                    <a:srgbClr val="000000">
                      <a:alpha val="43137"/>
                    </a:srgbClr>
                  </a:outerShdw>
                </a:effectLst>
              </a:rPr>
              <a:t>світового</a:t>
            </a:r>
            <a:r>
              <a:rPr lang="ru-RU" sz="4400" dirty="0">
                <a:solidFill>
                  <a:srgbClr val="1482AC"/>
                </a:solidFill>
                <a:effectLst>
                  <a:outerShdw blurRad="38100" dist="38100" dir="2700000" algn="tl">
                    <a:srgbClr val="000000">
                      <a:alpha val="43137"/>
                    </a:srgbClr>
                  </a:outerShdw>
                </a:effectLst>
              </a:rPr>
              <a:t> </a:t>
            </a:r>
            <a:r>
              <a:rPr lang="ru-RU" sz="4400" dirty="0" err="1">
                <a:solidFill>
                  <a:srgbClr val="1482AC"/>
                </a:solidFill>
                <a:effectLst>
                  <a:outerShdw blurRad="38100" dist="38100" dir="2700000" algn="tl">
                    <a:srgbClr val="000000">
                      <a:alpha val="43137"/>
                    </a:srgbClr>
                  </a:outerShdw>
                </a:effectLst>
              </a:rPr>
              <a:t>господарства</a:t>
            </a:r>
            <a:r>
              <a:rPr lang="ru-RU" sz="4400" dirty="0">
                <a:solidFill>
                  <a:srgbClr val="1482AC"/>
                </a:solidFill>
                <a:effectLst>
                  <a:outerShdw blurRad="38100" dist="38100" dir="2700000" algn="tl">
                    <a:srgbClr val="000000">
                      <a:alpha val="43137"/>
                    </a:srgbClr>
                  </a:outerShdw>
                </a:effectLst>
              </a:rPr>
              <a:t> та </a:t>
            </a:r>
            <a:r>
              <a:rPr lang="ru-RU" sz="4400" dirty="0" err="1">
                <a:solidFill>
                  <a:srgbClr val="1482AC"/>
                </a:solidFill>
                <a:effectLst>
                  <a:outerShdw blurRad="38100" dist="38100" dir="2700000" algn="tl">
                    <a:srgbClr val="000000">
                      <a:alpha val="43137"/>
                    </a:srgbClr>
                  </a:outerShdw>
                </a:effectLst>
              </a:rPr>
              <a:t>механізм</a:t>
            </a:r>
            <a:r>
              <a:rPr lang="ru-RU" sz="4400" dirty="0">
                <a:solidFill>
                  <a:srgbClr val="1482AC"/>
                </a:solidFill>
                <a:effectLst>
                  <a:outerShdw blurRad="38100" dist="38100" dir="2700000" algn="tl">
                    <a:srgbClr val="000000">
                      <a:alpha val="43137"/>
                    </a:srgbClr>
                  </a:outerShdw>
                </a:effectLst>
              </a:rPr>
              <a:t> </a:t>
            </a:r>
            <a:r>
              <a:rPr lang="ru-RU" sz="4400" dirty="0" err="1">
                <a:solidFill>
                  <a:srgbClr val="1482AC"/>
                </a:solidFill>
                <a:effectLst>
                  <a:outerShdw blurRad="38100" dist="38100" dir="2700000" algn="tl">
                    <a:srgbClr val="000000">
                      <a:alpha val="43137"/>
                    </a:srgbClr>
                  </a:outerShdw>
                </a:effectLst>
              </a:rPr>
              <a:t>їх</a:t>
            </a:r>
            <a:r>
              <a:rPr lang="ru-RU" sz="4400" dirty="0">
                <a:solidFill>
                  <a:srgbClr val="1482AC"/>
                </a:solidFill>
                <a:effectLst>
                  <a:outerShdw blurRad="38100" dist="38100" dir="2700000" algn="tl">
                    <a:srgbClr val="000000">
                      <a:alpha val="43137"/>
                    </a:srgbClr>
                  </a:outerShdw>
                </a:effectLst>
              </a:rPr>
              <a:t> </a:t>
            </a:r>
            <a:r>
              <a:rPr lang="ru-RU" sz="4400" dirty="0" err="1">
                <a:solidFill>
                  <a:srgbClr val="1482AC"/>
                </a:solidFill>
                <a:effectLst>
                  <a:outerShdw blurRad="38100" dist="38100" dir="2700000" algn="tl">
                    <a:srgbClr val="000000">
                      <a:alpha val="43137"/>
                    </a:srgbClr>
                  </a:outerShdw>
                </a:effectLst>
              </a:rPr>
              <a:t>перерозподілу</a:t>
            </a:r>
            <a:r>
              <a:rPr lang="ru-RU" sz="4400" dirty="0">
                <a:solidFill>
                  <a:srgbClr val="1482AC"/>
                </a:solidFill>
                <a:effectLst>
                  <a:outerShdw blurRad="38100" dist="38100" dir="2700000" algn="tl">
                    <a:srgbClr val="000000">
                      <a:alpha val="43137"/>
                    </a:srgbClr>
                  </a:outerShdw>
                </a:effectLst>
              </a:rPr>
              <a:t> </a:t>
            </a:r>
            <a:br>
              <a:rPr lang="uk-UA" sz="4400" dirty="0"/>
            </a:br>
            <a:endParaRPr lang="uk-UA" sz="4000" dirty="0"/>
          </a:p>
        </p:txBody>
      </p:sp>
      <p:sp>
        <p:nvSpPr>
          <p:cNvPr id="3" name="Місце для вмісту 2">
            <a:extLst>
              <a:ext uri="{FF2B5EF4-FFF2-40B4-BE49-F238E27FC236}">
                <a16:creationId xmlns:a16="http://schemas.microsoft.com/office/drawing/2014/main" id="{A41DB684-AA87-46E5-B0F5-8C399C4D4699}"/>
              </a:ext>
            </a:extLst>
          </p:cNvPr>
          <p:cNvSpPr>
            <a:spLocks noGrp="1"/>
          </p:cNvSpPr>
          <p:nvPr>
            <p:ph idx="1"/>
          </p:nvPr>
        </p:nvSpPr>
        <p:spPr>
          <a:xfrm>
            <a:off x="4993481" y="684181"/>
            <a:ext cx="6617494" cy="1762125"/>
          </a:xfrm>
        </p:spPr>
        <p:txBody>
          <a:bodyPr>
            <a:normAutofit/>
          </a:bodyPr>
          <a:lstStyle/>
          <a:p>
            <a:pPr algn="just"/>
            <a:r>
              <a:rPr lang="uk-UA" b="1" dirty="0">
                <a:solidFill>
                  <a:srgbClr val="1482AC"/>
                </a:solidFill>
                <a:effectLst>
                  <a:outerShdw blurRad="38100" dist="38100" dir="2700000" algn="tl">
                    <a:srgbClr val="000000">
                      <a:alpha val="43137"/>
                    </a:srgbClr>
                  </a:outerShdw>
                </a:effectLst>
              </a:rPr>
              <a:t>Фінансові ресурси світу </a:t>
            </a:r>
            <a:r>
              <a:rPr lang="uk-UA" dirty="0"/>
              <a:t>– це сукупність фінансових ресурсів всіх країн, міжнародних організацій та міжнародних фінансових центрів світу. Вони використовуються у міжнародних економічних відносинах, тобто у відносинах між резидентами та нерезидентами.</a:t>
            </a:r>
          </a:p>
        </p:txBody>
      </p:sp>
      <p:sp>
        <p:nvSpPr>
          <p:cNvPr id="7" name="TextBox 6">
            <a:extLst>
              <a:ext uri="{FF2B5EF4-FFF2-40B4-BE49-F238E27FC236}">
                <a16:creationId xmlns:a16="http://schemas.microsoft.com/office/drawing/2014/main" id="{5B7B0BD2-84D1-4D82-A82A-5753F7C0A93B}"/>
              </a:ext>
            </a:extLst>
          </p:cNvPr>
          <p:cNvSpPr txBox="1"/>
          <p:nvPr/>
        </p:nvSpPr>
        <p:spPr>
          <a:xfrm>
            <a:off x="5124656" y="2687502"/>
            <a:ext cx="3950494" cy="2585323"/>
          </a:xfrm>
          <a:prstGeom prst="rect">
            <a:avLst/>
          </a:prstGeom>
          <a:noFill/>
        </p:spPr>
        <p:txBody>
          <a:bodyPr wrap="square">
            <a:spAutoFit/>
          </a:bodyPr>
          <a:lstStyle/>
          <a:p>
            <a:pPr algn="just"/>
            <a:r>
              <a:rPr lang="uk-UA" b="1" dirty="0">
                <a:solidFill>
                  <a:schemeClr val="accent6"/>
                </a:solidFill>
              </a:rPr>
              <a:t>Резиденти</a:t>
            </a:r>
            <a:r>
              <a:rPr lang="en-US" dirty="0"/>
              <a:t> </a:t>
            </a:r>
            <a:r>
              <a:rPr lang="uk-UA" dirty="0"/>
              <a:t>(осілий, той, хто постійно перебуває в певному місці) —це фізичні особи, які на законній підставі постійно перебувають, мешкають у якійсь країні, але є громадянами іншої країни, має </a:t>
            </a:r>
            <a:r>
              <a:rPr lang="ru-RU" dirty="0"/>
              <a:t>РНОКПП(</a:t>
            </a:r>
            <a:r>
              <a:rPr lang="ru-RU" dirty="0" err="1"/>
              <a:t>Реєстраційний</a:t>
            </a:r>
            <a:r>
              <a:rPr lang="ru-RU" dirty="0"/>
              <a:t> номер </a:t>
            </a:r>
            <a:r>
              <a:rPr lang="ru-RU" dirty="0" err="1"/>
              <a:t>облікової</a:t>
            </a:r>
            <a:r>
              <a:rPr lang="ru-RU" dirty="0"/>
              <a:t> </a:t>
            </a:r>
            <a:r>
              <a:rPr lang="ru-RU" dirty="0" err="1"/>
              <a:t>картки</a:t>
            </a:r>
            <a:r>
              <a:rPr lang="ru-RU" dirty="0"/>
              <a:t> </a:t>
            </a:r>
            <a:r>
              <a:rPr lang="ru-RU" dirty="0" err="1"/>
              <a:t>платника</a:t>
            </a:r>
            <a:r>
              <a:rPr lang="ru-RU" dirty="0"/>
              <a:t> </a:t>
            </a:r>
            <a:r>
              <a:rPr lang="ru-RU" dirty="0" err="1"/>
              <a:t>податків</a:t>
            </a:r>
            <a:r>
              <a:rPr lang="ru-RU" dirty="0"/>
              <a:t>).</a:t>
            </a:r>
            <a:endParaRPr lang="uk-UA" dirty="0"/>
          </a:p>
        </p:txBody>
      </p:sp>
      <p:sp>
        <p:nvSpPr>
          <p:cNvPr id="11" name="TextBox 10">
            <a:extLst>
              <a:ext uri="{FF2B5EF4-FFF2-40B4-BE49-F238E27FC236}">
                <a16:creationId xmlns:a16="http://schemas.microsoft.com/office/drawing/2014/main" id="{B74B89D2-77C3-4430-A578-7307BF2235A5}"/>
              </a:ext>
            </a:extLst>
          </p:cNvPr>
          <p:cNvSpPr txBox="1"/>
          <p:nvPr/>
        </p:nvSpPr>
        <p:spPr>
          <a:xfrm>
            <a:off x="447675" y="5514022"/>
            <a:ext cx="11496675" cy="923330"/>
          </a:xfrm>
          <a:prstGeom prst="rect">
            <a:avLst/>
          </a:prstGeom>
          <a:noFill/>
        </p:spPr>
        <p:txBody>
          <a:bodyPr wrap="square">
            <a:spAutoFit/>
          </a:bodyPr>
          <a:lstStyle/>
          <a:p>
            <a:pPr algn="just"/>
            <a:r>
              <a:rPr lang="uk-UA" b="1" dirty="0">
                <a:solidFill>
                  <a:schemeClr val="accent6"/>
                </a:solidFill>
              </a:rPr>
              <a:t>Нерезиденти</a:t>
            </a:r>
            <a:r>
              <a:rPr lang="uk-UA" dirty="0"/>
              <a:t> — юридичні особи та суб'єкти підприємницької діяльності, що не мають статусу юридичної особи з місцезнаходженням за межами України, які створені та здійснюють свою діяльність відповідно до законодавства іншої держави.</a:t>
            </a:r>
          </a:p>
        </p:txBody>
      </p:sp>
    </p:spTree>
    <p:extLst>
      <p:ext uri="{BB962C8B-B14F-4D97-AF65-F5344CB8AC3E}">
        <p14:creationId xmlns:p14="http://schemas.microsoft.com/office/powerpoint/2010/main" val="2156729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1CA7AE-B546-4E92-82DB-251A965E2865}"/>
              </a:ext>
            </a:extLst>
          </p:cNvPr>
          <p:cNvSpPr>
            <a:spLocks noGrp="1"/>
          </p:cNvSpPr>
          <p:nvPr>
            <p:ph type="title"/>
          </p:nvPr>
        </p:nvSpPr>
        <p:spPr>
          <a:xfrm>
            <a:off x="0" y="0"/>
            <a:ext cx="2390775" cy="2057400"/>
          </a:xfrm>
          <a:solidFill>
            <a:schemeClr val="accent4">
              <a:lumMod val="20000"/>
              <a:lumOff val="80000"/>
            </a:schemeClr>
          </a:solidFill>
        </p:spPr>
        <p:txBody>
          <a:bodyPr>
            <a:normAutofit/>
          </a:bodyPr>
          <a:lstStyle/>
          <a:p>
            <a:pPr algn="ctr"/>
            <a:r>
              <a:rPr lang="uk-UA" sz="1800" dirty="0">
                <a:solidFill>
                  <a:schemeClr val="tx1"/>
                </a:solidFill>
              </a:rPr>
              <a:t>7. </a:t>
            </a:r>
            <a:r>
              <a:rPr lang="ru-RU" sz="1800" dirty="0" err="1">
                <a:solidFill>
                  <a:schemeClr val="tx1"/>
                </a:solidFill>
              </a:rPr>
              <a:t>Фінанси</a:t>
            </a:r>
            <a:r>
              <a:rPr lang="ru-RU" sz="1800" dirty="0">
                <a:solidFill>
                  <a:schemeClr val="tx1"/>
                </a:solidFill>
              </a:rPr>
              <a:t> </a:t>
            </a:r>
            <a:r>
              <a:rPr lang="ru-RU" sz="1800" dirty="0" err="1">
                <a:solidFill>
                  <a:schemeClr val="tx1"/>
                </a:solidFill>
              </a:rPr>
              <a:t>міжнародних</a:t>
            </a:r>
            <a:r>
              <a:rPr lang="ru-RU" sz="1800" dirty="0">
                <a:solidFill>
                  <a:schemeClr val="tx1"/>
                </a:solidFill>
              </a:rPr>
              <a:t> </a:t>
            </a:r>
            <a:r>
              <a:rPr lang="ru-RU" sz="1800" dirty="0" err="1">
                <a:solidFill>
                  <a:schemeClr val="tx1"/>
                </a:solidFill>
              </a:rPr>
              <a:t>організацій</a:t>
            </a:r>
            <a:r>
              <a:rPr lang="ru-RU" sz="1800" dirty="0">
                <a:solidFill>
                  <a:schemeClr val="tx1"/>
                </a:solidFill>
              </a:rPr>
              <a:t> і </a:t>
            </a:r>
            <a:r>
              <a:rPr lang="ru-RU" sz="1800" dirty="0" err="1">
                <a:solidFill>
                  <a:schemeClr val="tx1"/>
                </a:solidFill>
              </a:rPr>
              <a:t>міжнародних</a:t>
            </a:r>
            <a:r>
              <a:rPr lang="ru-RU" sz="1800" dirty="0">
                <a:solidFill>
                  <a:schemeClr val="tx1"/>
                </a:solidFill>
              </a:rPr>
              <a:t> </a:t>
            </a:r>
            <a:r>
              <a:rPr lang="ru-RU" sz="1800" dirty="0" err="1">
                <a:solidFill>
                  <a:schemeClr val="tx1"/>
                </a:solidFill>
              </a:rPr>
              <a:t>фінансових</a:t>
            </a:r>
            <a:r>
              <a:rPr lang="ru-RU" sz="1800" dirty="0">
                <a:solidFill>
                  <a:schemeClr val="tx1"/>
                </a:solidFill>
              </a:rPr>
              <a:t> </a:t>
            </a:r>
            <a:r>
              <a:rPr lang="ru-RU" sz="1800" dirty="0" err="1">
                <a:solidFill>
                  <a:schemeClr val="tx1"/>
                </a:solidFill>
              </a:rPr>
              <a:t>інституцій</a:t>
            </a:r>
            <a:endParaRPr lang="uk-UA" sz="1800" dirty="0">
              <a:solidFill>
                <a:schemeClr val="tx1"/>
              </a:solidFill>
            </a:endParaRPr>
          </a:p>
        </p:txBody>
      </p:sp>
      <p:sp>
        <p:nvSpPr>
          <p:cNvPr id="4" name="TextBox 3">
            <a:extLst>
              <a:ext uri="{FF2B5EF4-FFF2-40B4-BE49-F238E27FC236}">
                <a16:creationId xmlns:a16="http://schemas.microsoft.com/office/drawing/2014/main" id="{1362B10E-9F61-4097-B7AC-9ABB5EC5553E}"/>
              </a:ext>
            </a:extLst>
          </p:cNvPr>
          <p:cNvSpPr txBox="1"/>
          <p:nvPr/>
        </p:nvSpPr>
        <p:spPr>
          <a:xfrm>
            <a:off x="2518996" y="232844"/>
            <a:ext cx="9420957" cy="3139321"/>
          </a:xfrm>
          <a:prstGeom prst="rect">
            <a:avLst/>
          </a:prstGeom>
          <a:noFill/>
        </p:spPr>
        <p:txBody>
          <a:bodyPr wrap="square">
            <a:spAutoFit/>
          </a:bodyPr>
          <a:lstStyle/>
          <a:p>
            <a:pPr algn="just"/>
            <a:r>
              <a:rPr lang="uk-UA" dirty="0"/>
              <a:t>	Суб’єктами міжнародних фінансів на наднаціональному рівні є міжнародні організації та міжнародні фінансові інституції. Вони забезпечують централізацію певної частини міжнародних фінансових ресурсів для забезпечення потреб світового господарства. </a:t>
            </a:r>
          </a:p>
          <a:p>
            <a:pPr algn="just"/>
            <a:r>
              <a:rPr lang="uk-UA" dirty="0"/>
              <a:t>	Діяльність міжнародних організацій пов’язана з виконанням функцій, що визначаються їхніми статутами. Вони формують грошові фонди для фінансового забезпечення виконання своїх функцій. </a:t>
            </a:r>
          </a:p>
          <a:p>
            <a:pPr algn="just"/>
            <a:r>
              <a:rPr lang="uk-UA" dirty="0"/>
              <a:t>	Міжнародні організації взаємодіють з урядами окремих країн з приводу формування спільного бюджету та інших фондів. Отримані кошти використовуються для фінансування централізованих заходів, проектів, програм цих організацій, на утримання їхнього апарату та на фінансову допомогу окремим країнам. </a:t>
            </a:r>
          </a:p>
        </p:txBody>
      </p:sp>
      <p:sp>
        <p:nvSpPr>
          <p:cNvPr id="6" name="TextBox 5">
            <a:extLst>
              <a:ext uri="{FF2B5EF4-FFF2-40B4-BE49-F238E27FC236}">
                <a16:creationId xmlns:a16="http://schemas.microsoft.com/office/drawing/2014/main" id="{924D6D5C-EB3C-4530-895A-84928EEAED43}"/>
              </a:ext>
            </a:extLst>
          </p:cNvPr>
          <p:cNvSpPr txBox="1"/>
          <p:nvPr/>
        </p:nvSpPr>
        <p:spPr>
          <a:xfrm>
            <a:off x="463062" y="3644097"/>
            <a:ext cx="11476891" cy="1477328"/>
          </a:xfrm>
          <a:prstGeom prst="rect">
            <a:avLst/>
          </a:prstGeom>
          <a:noFill/>
        </p:spPr>
        <p:txBody>
          <a:bodyPr wrap="square">
            <a:spAutoFit/>
          </a:bodyPr>
          <a:lstStyle/>
          <a:p>
            <a:pPr algn="just"/>
            <a:r>
              <a:rPr lang="uk-UA" dirty="0"/>
              <a:t>Міжнародні фінансові інституції можуть мати взаємовідносини як з урядами , так і з суб’єктами господарювання окремих країн. Взаємовідносини з урядами складаються за двома напрямками: </a:t>
            </a:r>
          </a:p>
          <a:p>
            <a:pPr marL="342900" indent="-342900" algn="just">
              <a:buAutoNum type="arabicParenR"/>
            </a:pPr>
            <a:r>
              <a:rPr lang="uk-UA" dirty="0"/>
              <a:t>формування статутного капіталу за рахунок внесків окремих країн; </a:t>
            </a:r>
          </a:p>
          <a:p>
            <a:pPr marL="342900" indent="-342900" algn="just">
              <a:buAutoNum type="arabicParenR"/>
            </a:pPr>
            <a:r>
              <a:rPr lang="uk-UA" dirty="0"/>
              <a:t>кредитні взаємовідносини – надання кредитів урядам та їх погашення і сплата процентів. Взаємовідносини з суб’єктами господарювання мають двосторонній кредитний характер. </a:t>
            </a:r>
          </a:p>
        </p:txBody>
      </p:sp>
    </p:spTree>
    <p:extLst>
      <p:ext uri="{BB962C8B-B14F-4D97-AF65-F5344CB8AC3E}">
        <p14:creationId xmlns:p14="http://schemas.microsoft.com/office/powerpoint/2010/main" val="3689866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D0988-4EDC-4247-81B6-BA4A5D4EC5B1}"/>
              </a:ext>
            </a:extLst>
          </p:cNvPr>
          <p:cNvSpPr txBox="1"/>
          <p:nvPr/>
        </p:nvSpPr>
        <p:spPr>
          <a:xfrm>
            <a:off x="970085" y="744141"/>
            <a:ext cx="4563940" cy="5632311"/>
          </a:xfrm>
          <a:prstGeom prst="rect">
            <a:avLst/>
          </a:prstGeom>
          <a:noFill/>
        </p:spPr>
        <p:txBody>
          <a:bodyPr wrap="square">
            <a:spAutoFit/>
          </a:bodyPr>
          <a:lstStyle/>
          <a:p>
            <a:pPr algn="just"/>
            <a:r>
              <a:rPr lang="uk-UA" dirty="0">
                <a:solidFill>
                  <a:schemeClr val="accent2"/>
                </a:solidFill>
              </a:rPr>
              <a:t>Міжнародні фінансові інституції поділяються на: </a:t>
            </a:r>
          </a:p>
          <a:p>
            <a:pPr marL="285750" indent="-285750" algn="just">
              <a:buFont typeface="Arial" panose="020B0604020202020204" pitchFamily="34" charset="0"/>
              <a:buChar char="•"/>
            </a:pPr>
            <a:r>
              <a:rPr lang="uk-UA" dirty="0"/>
              <a:t> </a:t>
            </a:r>
            <a:r>
              <a:rPr lang="uk-UA" b="1" dirty="0"/>
              <a:t>світові: </a:t>
            </a:r>
            <a:r>
              <a:rPr lang="uk-UA" dirty="0"/>
              <a:t>Міжнародний валютний фонд, група Світового банку, Банк міжнародних розрахунків, Світова організація торгівля;</a:t>
            </a:r>
          </a:p>
          <a:p>
            <a:pPr marL="285750" indent="-285750" algn="just">
              <a:buFont typeface="Arial" panose="020B0604020202020204" pitchFamily="34" charset="0"/>
              <a:buChar char="•"/>
            </a:pPr>
            <a:r>
              <a:rPr lang="uk-UA" b="1" dirty="0"/>
              <a:t>регіональні: </a:t>
            </a:r>
            <a:r>
              <a:rPr lang="uk-UA" dirty="0"/>
              <a:t>Європейський банк реконструкції і розвитку (ЄБРР), Азіатський банк розвитку, Африканський банк розвитку, Міжамериканський банк розвитку тощо. Процеси інтеграції та глобалізації господарського життя зумовлюють посилення ролі діючих міжнародних організацій і інституцій і створення нових, що веде до підвищення рівня централізації фінансових ресурсів, збільшення їх маси і обсягів міжнародних фінансових потоків.</a:t>
            </a:r>
          </a:p>
        </p:txBody>
      </p:sp>
      <p:sp>
        <p:nvSpPr>
          <p:cNvPr id="8" name="TextBox 7">
            <a:extLst>
              <a:ext uri="{FF2B5EF4-FFF2-40B4-BE49-F238E27FC236}">
                <a16:creationId xmlns:a16="http://schemas.microsoft.com/office/drawing/2014/main" id="{4A357F95-21BD-4FE6-884C-2343F5EE1729}"/>
              </a:ext>
            </a:extLst>
          </p:cNvPr>
          <p:cNvSpPr txBox="1"/>
          <p:nvPr/>
        </p:nvSpPr>
        <p:spPr>
          <a:xfrm>
            <a:off x="5955323" y="339695"/>
            <a:ext cx="6093068" cy="1754326"/>
          </a:xfrm>
          <a:prstGeom prst="rect">
            <a:avLst/>
          </a:prstGeom>
          <a:noFill/>
        </p:spPr>
        <p:txBody>
          <a:bodyPr wrap="square">
            <a:spAutoFit/>
          </a:bodyPr>
          <a:lstStyle/>
          <a:p>
            <a:pPr algn="just"/>
            <a:r>
              <a:rPr lang="uk-UA" b="1" dirty="0"/>
              <a:t>Міжнародні організації </a:t>
            </a:r>
            <a:r>
              <a:rPr lang="uk-UA" dirty="0"/>
              <a:t>– це створені на основі міжнародного договору і статуту для виконання певних функцій об’єднання суверенних держав, які мають систему постійно діючих органів, володіють міжнародною правосуб’єктністю і засновані відповідно до міжнародного права.</a:t>
            </a:r>
          </a:p>
        </p:txBody>
      </p:sp>
      <p:sp>
        <p:nvSpPr>
          <p:cNvPr id="10" name="TextBox 9">
            <a:extLst>
              <a:ext uri="{FF2B5EF4-FFF2-40B4-BE49-F238E27FC236}">
                <a16:creationId xmlns:a16="http://schemas.microsoft.com/office/drawing/2014/main" id="{E463D5FA-2B25-419E-BD78-1935EB7F03DF}"/>
              </a:ext>
            </a:extLst>
          </p:cNvPr>
          <p:cNvSpPr txBox="1"/>
          <p:nvPr/>
        </p:nvSpPr>
        <p:spPr>
          <a:xfrm>
            <a:off x="6657977" y="2940369"/>
            <a:ext cx="4725865" cy="1569660"/>
          </a:xfrm>
          <a:prstGeom prst="rect">
            <a:avLst/>
          </a:prstGeom>
          <a:noFill/>
        </p:spPr>
        <p:txBody>
          <a:bodyPr wrap="square">
            <a:spAutoFit/>
          </a:bodyPr>
          <a:lstStyle/>
          <a:p>
            <a:pPr algn="ctr"/>
            <a:r>
              <a:rPr lang="ru-RU" sz="2400" b="1" dirty="0" err="1"/>
              <a:t>Основними</a:t>
            </a:r>
            <a:r>
              <a:rPr lang="ru-RU" sz="2400" b="1" dirty="0"/>
              <a:t> </a:t>
            </a:r>
            <a:r>
              <a:rPr lang="ru-RU" sz="2400" b="1" dirty="0" err="1"/>
              <a:t>міжнародними</a:t>
            </a:r>
            <a:r>
              <a:rPr lang="ru-RU" sz="2400" b="1" dirty="0"/>
              <a:t> </a:t>
            </a:r>
            <a:r>
              <a:rPr lang="ru-RU" sz="2400" b="1" dirty="0" err="1"/>
              <a:t>економічними</a:t>
            </a:r>
            <a:r>
              <a:rPr lang="ru-RU" sz="2400" b="1" dirty="0"/>
              <a:t> </a:t>
            </a:r>
            <a:r>
              <a:rPr lang="ru-RU" sz="2400" b="1" dirty="0" err="1"/>
              <a:t>організаціями</a:t>
            </a:r>
            <a:r>
              <a:rPr lang="ru-RU" sz="2400" b="1" dirty="0"/>
              <a:t> є </a:t>
            </a:r>
            <a:r>
              <a:rPr lang="ru-RU" sz="2400" b="1" dirty="0" err="1"/>
              <a:t>Організація</a:t>
            </a:r>
            <a:r>
              <a:rPr lang="ru-RU" sz="2400" b="1" dirty="0"/>
              <a:t> </a:t>
            </a:r>
            <a:r>
              <a:rPr lang="ru-RU" sz="2400" b="1" dirty="0" err="1"/>
              <a:t>Об’єднаних</a:t>
            </a:r>
            <a:r>
              <a:rPr lang="ru-RU" sz="2400" b="1" dirty="0"/>
              <a:t> </a:t>
            </a:r>
            <a:r>
              <a:rPr lang="ru-RU" sz="2400" b="1" dirty="0" err="1"/>
              <a:t>Націй</a:t>
            </a:r>
            <a:r>
              <a:rPr lang="ru-RU" sz="2400" b="1" dirty="0"/>
              <a:t> та </a:t>
            </a:r>
            <a:r>
              <a:rPr lang="ru-RU" sz="2400" b="1" dirty="0" err="1"/>
              <a:t>Європейський</a:t>
            </a:r>
            <a:r>
              <a:rPr lang="ru-RU" sz="2400" b="1" dirty="0"/>
              <a:t> Союз.</a:t>
            </a:r>
            <a:endParaRPr lang="uk-UA" sz="2400" b="1" dirty="0"/>
          </a:p>
        </p:txBody>
      </p:sp>
    </p:spTree>
    <p:extLst>
      <p:ext uri="{BB962C8B-B14F-4D97-AF65-F5344CB8AC3E}">
        <p14:creationId xmlns:p14="http://schemas.microsoft.com/office/powerpoint/2010/main" val="2988557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775770-B70C-4FDF-891E-9404F4302EB4}"/>
              </a:ext>
            </a:extLst>
          </p:cNvPr>
          <p:cNvSpPr txBox="1"/>
          <p:nvPr/>
        </p:nvSpPr>
        <p:spPr>
          <a:xfrm>
            <a:off x="215413" y="601846"/>
            <a:ext cx="5235818" cy="5632311"/>
          </a:xfrm>
          <a:prstGeom prst="rect">
            <a:avLst/>
          </a:prstGeom>
          <a:noFill/>
        </p:spPr>
        <p:txBody>
          <a:bodyPr wrap="square">
            <a:spAutoFit/>
          </a:bodyPr>
          <a:lstStyle/>
          <a:p>
            <a:pPr algn="just"/>
            <a:r>
              <a:rPr lang="uk-UA" dirty="0"/>
              <a:t>Організація Об’єднаних Націй (ООН) заснована в 1945 р. з головною метою – підтримки миру у світі. В сферу її діяльності входять економічні, гуманітарні, соціальні проблеми, права людини, охорона зовнішнього середовища тощо. ООН має розгалужену мережу своїх органів. Основними структурними підрозділами системи органів економічного і фінансового співробітництва в рамках ООН є три із шести головних органів, вказаних у Статуті: Генеральна Асамблея (ГА), Економічна і Соціальна Рада (ЕКОСОР) та Секретаріат.</a:t>
            </a:r>
          </a:p>
          <a:p>
            <a:pPr algn="just"/>
            <a:r>
              <a:rPr lang="uk-UA" dirty="0"/>
              <a:t>Бюджет ООН формується за рахунок обов’язкових та добровільних внесків країн, залежно від рівня їх економічного розвитку. Кошти бюджету використовуються на адміністративні та накладні витрати (38%) і фінансування міжнародних проектів та проведення різних заходів міждержавного значення (62%).</a:t>
            </a:r>
          </a:p>
        </p:txBody>
      </p:sp>
      <p:pic>
        <p:nvPicPr>
          <p:cNvPr id="2050" name="Picture 2" descr="Сьогодні — Міжнародний день ООН – АрміяInform">
            <a:extLst>
              <a:ext uri="{FF2B5EF4-FFF2-40B4-BE49-F238E27FC236}">
                <a16:creationId xmlns:a16="http://schemas.microsoft.com/office/drawing/2014/main" id="{0A469AD2-1F7F-4EB5-B363-4D8C9A6E8F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32"/>
          <a:stretch/>
        </p:blipFill>
        <p:spPr bwMode="auto">
          <a:xfrm>
            <a:off x="5613888" y="0"/>
            <a:ext cx="65781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10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CD9CE481-97E1-4097-8F6C-8E2DC1A84180}"/>
              </a:ext>
            </a:extLst>
          </p:cNvPr>
          <p:cNvSpPr>
            <a:spLocks noGrp="1"/>
          </p:cNvSpPr>
          <p:nvPr>
            <p:ph idx="1"/>
          </p:nvPr>
        </p:nvSpPr>
        <p:spPr>
          <a:xfrm>
            <a:off x="6096000" y="509954"/>
            <a:ext cx="5728364" cy="6348046"/>
          </a:xfrm>
        </p:spPr>
        <p:txBody>
          <a:bodyPr>
            <a:normAutofit fontScale="85000" lnSpcReduction="20000"/>
          </a:bodyPr>
          <a:lstStyle/>
          <a:p>
            <a:pPr algn="just"/>
            <a:r>
              <a:rPr lang="uk-UA" dirty="0"/>
              <a:t>Європейський Союз (ЄС) сформувався на базі створеного в 1957 р. ЄЕС – Європейського економічного співробітництва. В основі ЄС – сформований спільний ринок капіталів, товарів, послуг, ліквідація митних бар’єрів, уніфіковане податкове законодавство, європейська валютна система тощо. Бюджет ЄС формується за рахунок надходжень від країн Союзу та власних доходів. Внески країн залежать від рівня їх економічного розвитку, який відображається у виробленому ВНП. Власні доходи ЄС має від митного тарифу продуктів імпорту країн, що не є членами ЄС і податку на додану вартість. Установлено ліміт бюджету ЄС – він не повинен перевищувати 1,2% загального обсягу ВНП Європейського Союзу. Видатки бюджету ЄС поділяються на адміністративні (5%) та операційні (до 95%). Операційні видатки включають фінансування сільського господарства (до 50%), структурних перетворень в економіці країн ЄС, наукових досліджень і освіти, зовнішньої діяльності – надання технічної і гуманітарної допомоги тощо. Бюджет ЄС розробляється Європейською комісією і затверджується Європейським парламентом. Фінансове управління Європейської комісії здійснює виконання бюджету ЄС. Виконання бюджету контролюється Палатою аудиторів і Європарламентом. Значну роль у міжнародних відносинах відіграють міжнародні фінансові інституції, які створюються на світовому і регіональному рівнях для сприяння економічному розвиткові їх країн-засновників. Основні передумови формування міжнародних фінансових інституцій наведені на рис.</a:t>
            </a:r>
          </a:p>
        </p:txBody>
      </p:sp>
      <p:pic>
        <p:nvPicPr>
          <p:cNvPr id="6" name="Рисунок 5">
            <a:extLst>
              <a:ext uri="{FF2B5EF4-FFF2-40B4-BE49-F238E27FC236}">
                <a16:creationId xmlns:a16="http://schemas.microsoft.com/office/drawing/2014/main" id="{3CB6FD78-B109-44E4-A7E4-41F8CD8C09A6}"/>
              </a:ext>
            </a:extLst>
          </p:cNvPr>
          <p:cNvPicPr>
            <a:picLocks noChangeAspect="1"/>
          </p:cNvPicPr>
          <p:nvPr/>
        </p:nvPicPr>
        <p:blipFill>
          <a:blip r:embed="rId2"/>
          <a:stretch>
            <a:fillRect/>
          </a:stretch>
        </p:blipFill>
        <p:spPr>
          <a:xfrm>
            <a:off x="0" y="1366062"/>
            <a:ext cx="6096000" cy="3557932"/>
          </a:xfrm>
          <a:prstGeom prst="rect">
            <a:avLst/>
          </a:prstGeom>
        </p:spPr>
      </p:pic>
    </p:spTree>
    <p:extLst>
      <p:ext uri="{BB962C8B-B14F-4D97-AF65-F5344CB8AC3E}">
        <p14:creationId xmlns:p14="http://schemas.microsoft.com/office/powerpoint/2010/main" val="3265055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94EEF2-20DC-4A72-817C-339545FF5D1E}"/>
              </a:ext>
            </a:extLst>
          </p:cNvPr>
          <p:cNvSpPr>
            <a:spLocks noGrp="1"/>
          </p:cNvSpPr>
          <p:nvPr>
            <p:ph type="title"/>
          </p:nvPr>
        </p:nvSpPr>
        <p:spPr/>
        <p:txBody>
          <a:bodyPr>
            <a:normAutofit/>
          </a:bodyPr>
          <a:lstStyle/>
          <a:p>
            <a:pPr algn="just"/>
            <a:r>
              <a:rPr lang="uk-UA" sz="1400" b="1" dirty="0">
                <a:solidFill>
                  <a:schemeClr val="accent2"/>
                </a:solidFill>
              </a:rPr>
              <a:t>Міжнародна фінансова інституція </a:t>
            </a:r>
            <a:r>
              <a:rPr lang="uk-UA" sz="1400" dirty="0"/>
              <a:t>– це інститут багатосторонніх міжнародних відносин, що у своїй діяльності виходить за межі окремої країни і має постійну структуру органів наднаціонального регулювання.</a:t>
            </a:r>
          </a:p>
        </p:txBody>
      </p:sp>
      <p:sp>
        <p:nvSpPr>
          <p:cNvPr id="3" name="Місце для вмісту 2">
            <a:extLst>
              <a:ext uri="{FF2B5EF4-FFF2-40B4-BE49-F238E27FC236}">
                <a16:creationId xmlns:a16="http://schemas.microsoft.com/office/drawing/2014/main" id="{A36606CA-5299-4CA7-97FC-71ECC899F494}"/>
              </a:ext>
            </a:extLst>
          </p:cNvPr>
          <p:cNvSpPr>
            <a:spLocks noGrp="1"/>
          </p:cNvSpPr>
          <p:nvPr>
            <p:ph idx="1"/>
          </p:nvPr>
        </p:nvSpPr>
        <p:spPr>
          <a:xfrm>
            <a:off x="566929" y="2202297"/>
            <a:ext cx="6677934" cy="4023360"/>
          </a:xfrm>
        </p:spPr>
        <p:txBody>
          <a:bodyPr>
            <a:normAutofit fontScale="92500" lnSpcReduction="20000"/>
          </a:bodyPr>
          <a:lstStyle/>
          <a:p>
            <a:pPr algn="just"/>
            <a:r>
              <a:rPr lang="uk-UA" dirty="0"/>
              <a:t>Першою в історії міжнародною фінансовою інституцією став Банк міжнародних розрахунків (БМР), який був створений ще у 1930 році країнами так званої «великої шістки» (Італія, Франція, Німеччина, Бельгія, Велика Британія та Японія). Початковою метою його створення було врегулювання проблем із Німеччиною щодо репараційних платежів після Першої світової війни. В нинішній час БМР виконує функції центрального банку для багатьох європейських країн щодо управління валютними резервами та інвестиціями. Більшість міжнародних фінансових інституцій були створені після закінчення ІІ Світової війни для об’єднання зусиль по відбудові економіки країн. Головною метою діяльності міжнародних фінансових інституцій є сприяння розвитку зовнішньої торгівлі й міжнародного та регіонального співробітництва, підтримання рівноваги платіжних балансів країн</a:t>
            </a:r>
          </a:p>
        </p:txBody>
      </p:sp>
      <p:pic>
        <p:nvPicPr>
          <p:cNvPr id="3074" name="Picture 2" descr="Банк міжнародних розрахунків закрив доступ центральному банку РФ до своїх  сервісів — УНІАН">
            <a:extLst>
              <a:ext uri="{FF2B5EF4-FFF2-40B4-BE49-F238E27FC236}">
                <a16:creationId xmlns:a16="http://schemas.microsoft.com/office/drawing/2014/main" id="{E5E1A211-DFD3-4E39-951B-82059DFF83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74" r="21231" b="3590"/>
          <a:stretch/>
        </p:blipFill>
        <p:spPr bwMode="auto">
          <a:xfrm>
            <a:off x="7684476" y="1697565"/>
            <a:ext cx="3780693" cy="464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135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56FFBC9-3B67-45EF-9C8C-9FF00F8F2ED7}"/>
              </a:ext>
            </a:extLst>
          </p:cNvPr>
          <p:cNvPicPr>
            <a:picLocks noChangeAspect="1"/>
          </p:cNvPicPr>
          <p:nvPr/>
        </p:nvPicPr>
        <p:blipFill>
          <a:blip r:embed="rId2"/>
          <a:stretch>
            <a:fillRect/>
          </a:stretch>
        </p:blipFill>
        <p:spPr>
          <a:xfrm>
            <a:off x="394579" y="309773"/>
            <a:ext cx="6426748" cy="2925796"/>
          </a:xfrm>
          <a:prstGeom prst="rect">
            <a:avLst/>
          </a:prstGeom>
        </p:spPr>
      </p:pic>
      <p:sp>
        <p:nvSpPr>
          <p:cNvPr id="7" name="TextBox 6">
            <a:extLst>
              <a:ext uri="{FF2B5EF4-FFF2-40B4-BE49-F238E27FC236}">
                <a16:creationId xmlns:a16="http://schemas.microsoft.com/office/drawing/2014/main" id="{4636143F-FB1A-4E67-99B7-358C76592AE9}"/>
              </a:ext>
            </a:extLst>
          </p:cNvPr>
          <p:cNvSpPr txBox="1"/>
          <p:nvPr/>
        </p:nvSpPr>
        <p:spPr>
          <a:xfrm>
            <a:off x="7403124" y="309773"/>
            <a:ext cx="4040064" cy="1200329"/>
          </a:xfrm>
          <a:prstGeom prst="rect">
            <a:avLst/>
          </a:prstGeom>
          <a:noFill/>
        </p:spPr>
        <p:txBody>
          <a:bodyPr wrap="square">
            <a:spAutoFit/>
          </a:bodyPr>
          <a:lstStyle/>
          <a:p>
            <a:pPr algn="just"/>
            <a:r>
              <a:rPr lang="ru-RU" dirty="0" err="1"/>
              <a:t>Найважливіщу</a:t>
            </a:r>
            <a:r>
              <a:rPr lang="ru-RU" dirty="0"/>
              <a:t> роль </a:t>
            </a:r>
            <a:r>
              <a:rPr lang="ru-RU" dirty="0" err="1"/>
              <a:t>серед</a:t>
            </a:r>
            <a:r>
              <a:rPr lang="ru-RU" dirty="0"/>
              <a:t> </a:t>
            </a:r>
            <a:r>
              <a:rPr lang="ru-RU" dirty="0" err="1"/>
              <a:t>міжнародних</a:t>
            </a:r>
            <a:r>
              <a:rPr lang="ru-RU" dirty="0"/>
              <a:t> </a:t>
            </a:r>
            <a:r>
              <a:rPr lang="ru-RU" dirty="0" err="1"/>
              <a:t>фінансових</a:t>
            </a:r>
            <a:r>
              <a:rPr lang="ru-RU" dirty="0"/>
              <a:t> </a:t>
            </a:r>
            <a:r>
              <a:rPr lang="ru-RU" dirty="0" err="1"/>
              <a:t>інституцій</a:t>
            </a:r>
            <a:r>
              <a:rPr lang="ru-RU" dirty="0"/>
              <a:t> </a:t>
            </a:r>
            <a:r>
              <a:rPr lang="ru-RU" dirty="0" err="1"/>
              <a:t>відіграють</a:t>
            </a:r>
            <a:r>
              <a:rPr lang="ru-RU" dirty="0"/>
              <a:t> </a:t>
            </a:r>
            <a:r>
              <a:rPr lang="ru-RU" dirty="0" err="1"/>
              <a:t>Міжнародний</a:t>
            </a:r>
            <a:r>
              <a:rPr lang="ru-RU" dirty="0"/>
              <a:t> </a:t>
            </a:r>
            <a:r>
              <a:rPr lang="ru-RU" dirty="0" err="1"/>
              <a:t>валютний</a:t>
            </a:r>
            <a:r>
              <a:rPr lang="ru-RU" dirty="0"/>
              <a:t> фонд та </a:t>
            </a:r>
            <a:r>
              <a:rPr lang="ru-RU" dirty="0" err="1"/>
              <a:t>Світовий</a:t>
            </a:r>
            <a:r>
              <a:rPr lang="ru-RU" dirty="0"/>
              <a:t> банк.</a:t>
            </a:r>
            <a:endParaRPr lang="uk-UA" dirty="0"/>
          </a:p>
        </p:txBody>
      </p:sp>
      <p:sp>
        <p:nvSpPr>
          <p:cNvPr id="9" name="TextBox 8">
            <a:extLst>
              <a:ext uri="{FF2B5EF4-FFF2-40B4-BE49-F238E27FC236}">
                <a16:creationId xmlns:a16="http://schemas.microsoft.com/office/drawing/2014/main" id="{EC35083B-5B54-489D-922B-0B6FF8EE89F0}"/>
              </a:ext>
            </a:extLst>
          </p:cNvPr>
          <p:cNvSpPr txBox="1"/>
          <p:nvPr/>
        </p:nvSpPr>
        <p:spPr>
          <a:xfrm>
            <a:off x="728259" y="3861751"/>
            <a:ext cx="6093068" cy="2308324"/>
          </a:xfrm>
          <a:prstGeom prst="rect">
            <a:avLst/>
          </a:prstGeom>
          <a:noFill/>
        </p:spPr>
        <p:txBody>
          <a:bodyPr wrap="square">
            <a:spAutoFit/>
          </a:bodyPr>
          <a:lstStyle/>
          <a:p>
            <a:pPr algn="just"/>
            <a:r>
              <a:rPr lang="ru-RU" b="1" dirty="0" err="1"/>
              <a:t>Міжнародний</a:t>
            </a:r>
            <a:r>
              <a:rPr lang="ru-RU" b="1" dirty="0"/>
              <a:t> </a:t>
            </a:r>
            <a:r>
              <a:rPr lang="ru-RU" b="1" dirty="0" err="1"/>
              <a:t>валютний</a:t>
            </a:r>
            <a:r>
              <a:rPr lang="ru-RU" b="1" dirty="0"/>
              <a:t> фонд </a:t>
            </a:r>
            <a:r>
              <a:rPr lang="ru-RU" dirty="0"/>
              <a:t>– </a:t>
            </a:r>
            <a:r>
              <a:rPr lang="ru-RU" dirty="0" err="1"/>
              <a:t>провідний</a:t>
            </a:r>
            <a:r>
              <a:rPr lang="ru-RU" dirty="0"/>
              <a:t> </a:t>
            </a:r>
            <a:r>
              <a:rPr lang="ru-RU" dirty="0" err="1"/>
              <a:t>світовий</a:t>
            </a:r>
            <a:r>
              <a:rPr lang="ru-RU" dirty="0"/>
              <a:t> </a:t>
            </a:r>
            <a:r>
              <a:rPr lang="ru-RU" dirty="0" err="1"/>
              <a:t>фінансовий</a:t>
            </a:r>
            <a:r>
              <a:rPr lang="ru-RU" dirty="0"/>
              <a:t> </a:t>
            </a:r>
            <a:r>
              <a:rPr lang="ru-RU" dirty="0" err="1"/>
              <a:t>інститут</a:t>
            </a:r>
            <a:r>
              <a:rPr lang="ru-RU" dirty="0"/>
              <a:t>, </a:t>
            </a:r>
            <a:r>
              <a:rPr lang="ru-RU" dirty="0" err="1"/>
              <a:t>що</a:t>
            </a:r>
            <a:r>
              <a:rPr lang="ru-RU" dirty="0"/>
              <a:t> </a:t>
            </a:r>
            <a:r>
              <a:rPr lang="ru-RU" dirty="0" err="1"/>
              <a:t>має</a:t>
            </a:r>
            <a:r>
              <a:rPr lang="ru-RU" dirty="0"/>
              <a:t> статус </a:t>
            </a:r>
            <a:r>
              <a:rPr lang="ru-RU" dirty="0" err="1"/>
              <a:t>спеціалізованої</a:t>
            </a:r>
            <a:r>
              <a:rPr lang="ru-RU" dirty="0"/>
              <a:t> установи ООН. </a:t>
            </a:r>
            <a:r>
              <a:rPr lang="ru-RU" dirty="0" err="1"/>
              <a:t>Заснований</a:t>
            </a:r>
            <a:r>
              <a:rPr lang="ru-RU" dirty="0"/>
              <a:t> в 1944р. на </a:t>
            </a:r>
            <a:r>
              <a:rPr lang="ru-RU" dirty="0" err="1"/>
              <a:t>міжнародній</a:t>
            </a:r>
            <a:r>
              <a:rPr lang="ru-RU" dirty="0"/>
              <a:t> </a:t>
            </a:r>
            <a:r>
              <a:rPr lang="ru-RU" dirty="0" err="1"/>
              <a:t>конференції</a:t>
            </a:r>
            <a:r>
              <a:rPr lang="ru-RU" dirty="0"/>
              <a:t> ООН з валютно-</a:t>
            </a:r>
            <a:r>
              <a:rPr lang="ru-RU" dirty="0" err="1"/>
              <a:t>фінансових</a:t>
            </a:r>
            <a:r>
              <a:rPr lang="ru-RU" dirty="0"/>
              <a:t> </a:t>
            </a:r>
            <a:r>
              <a:rPr lang="ru-RU" dirty="0" err="1"/>
              <a:t>питань</a:t>
            </a:r>
            <a:r>
              <a:rPr lang="ru-RU" dirty="0"/>
              <a:t> в </a:t>
            </a:r>
            <a:r>
              <a:rPr lang="ru-RU" dirty="0" err="1"/>
              <a:t>американському</a:t>
            </a:r>
            <a:r>
              <a:rPr lang="ru-RU" dirty="0"/>
              <a:t> </a:t>
            </a:r>
            <a:r>
              <a:rPr lang="ru-RU" dirty="0" err="1"/>
              <a:t>містечку</a:t>
            </a:r>
            <a:r>
              <a:rPr lang="ru-RU" dirty="0"/>
              <a:t> Бреттон-</a:t>
            </a:r>
            <a:r>
              <a:rPr lang="ru-RU" dirty="0" err="1"/>
              <a:t>Вудсі</a:t>
            </a:r>
            <a:r>
              <a:rPr lang="ru-RU" dirty="0"/>
              <a:t>, а </a:t>
            </a:r>
            <a:r>
              <a:rPr lang="ru-RU" dirty="0" err="1"/>
              <a:t>розпочав</a:t>
            </a:r>
            <a:r>
              <a:rPr lang="ru-RU" dirty="0"/>
              <a:t> свою роботу з </a:t>
            </a:r>
            <a:r>
              <a:rPr lang="ru-RU" dirty="0" err="1"/>
              <a:t>березня</a:t>
            </a:r>
            <a:r>
              <a:rPr lang="ru-RU" dirty="0"/>
              <a:t> 1947р. МВФ входить в систему ООН як </a:t>
            </a:r>
            <a:r>
              <a:rPr lang="ru-RU" dirty="0" err="1"/>
              <a:t>спеціалізована</a:t>
            </a:r>
            <a:r>
              <a:rPr lang="ru-RU" dirty="0"/>
              <a:t> </a:t>
            </a:r>
            <a:r>
              <a:rPr lang="ru-RU" dirty="0" err="1"/>
              <a:t>установа</a:t>
            </a:r>
            <a:r>
              <a:rPr lang="ru-RU" dirty="0"/>
              <a:t>. Штаб-квартира МВФ</a:t>
            </a:r>
          </a:p>
          <a:p>
            <a:pPr algn="just"/>
            <a:r>
              <a:rPr lang="ru-RU" dirty="0" err="1"/>
              <a:t>знаходиться</a:t>
            </a:r>
            <a:r>
              <a:rPr lang="ru-RU" dirty="0"/>
              <a:t> у </a:t>
            </a:r>
            <a:r>
              <a:rPr lang="ru-RU" dirty="0" err="1"/>
              <a:t>Вашингтоні</a:t>
            </a:r>
            <a:r>
              <a:rPr lang="ru-RU" dirty="0"/>
              <a:t>.</a:t>
            </a:r>
          </a:p>
        </p:txBody>
      </p:sp>
      <p:pic>
        <p:nvPicPr>
          <p:cNvPr id="4098" name="Picture 2" descr="МВФ оприлюднив умови наступного траншу для України – DW – 12.12.2023">
            <a:extLst>
              <a:ext uri="{FF2B5EF4-FFF2-40B4-BE49-F238E27FC236}">
                <a16:creationId xmlns:a16="http://schemas.microsoft.com/office/drawing/2014/main" id="{6305E6FE-BCAD-40C1-B2EE-548ECBCDC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80" r="11455" b="1413"/>
          <a:stretch/>
        </p:blipFill>
        <p:spPr bwMode="auto">
          <a:xfrm>
            <a:off x="6934200" y="2235359"/>
            <a:ext cx="5257800" cy="373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309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77778F8-7269-4CAF-BC00-303AB41F62D9}"/>
              </a:ext>
            </a:extLst>
          </p:cNvPr>
          <p:cNvSpPr>
            <a:spLocks noGrp="1"/>
          </p:cNvSpPr>
          <p:nvPr>
            <p:ph idx="1"/>
          </p:nvPr>
        </p:nvSpPr>
        <p:spPr>
          <a:xfrm>
            <a:off x="953789" y="615462"/>
            <a:ext cx="10968580" cy="4023360"/>
          </a:xfrm>
        </p:spPr>
        <p:txBody>
          <a:bodyPr>
            <a:normAutofit lnSpcReduction="10000"/>
          </a:bodyPr>
          <a:lstStyle/>
          <a:p>
            <a:pPr algn="just"/>
            <a:r>
              <a:rPr lang="uk-UA" b="1" dirty="0"/>
              <a:t>Міжнародний валютний фонд </a:t>
            </a:r>
            <a:r>
              <a:rPr lang="uk-UA" dirty="0"/>
              <a:t>– міжнародна наднаціональна валютно-кредитна організація, створена для сприяння розвитку міжнародної торгівлі та валютного співробітництва шляхом встановлення норм регулювання валютних курсів і контролю за їх дотриманням, вдосконалення багатосторонньої системи платежів, а також для надання державам-учасницям коштів у іноземній валюті при валютних труднощах, пов’язаних із платіжними </a:t>
            </a:r>
            <a:r>
              <a:rPr lang="uk-UA" dirty="0" err="1"/>
              <a:t>дисбалансами</a:t>
            </a:r>
            <a:r>
              <a:rPr lang="uk-UA" dirty="0"/>
              <a:t> країн.</a:t>
            </a:r>
          </a:p>
          <a:p>
            <a:pPr algn="just"/>
            <a:r>
              <a:rPr lang="uk-UA" dirty="0"/>
              <a:t>Капітал МВФ створений за рахунок внесків країн – членів організації. В нинішній час МВФ об’єднує майже 180 країн. Україна вступила в МВФ в 1992р. Внесок кожної країни є її квотою. Квота України становить 0,70 відсотка від загального капіталу фонду. Періодично проводиться перегляд квот, що пов’язано зі змінами рівня розвитку окремих країн і їх місця у світовій торгівлі. </a:t>
            </a:r>
          </a:p>
          <a:p>
            <a:pPr algn="just"/>
            <a:r>
              <a:rPr lang="uk-UA" dirty="0"/>
              <a:t>Крім власного капіталу МВФ використовує позикові кошти. Діяльність МВФ охоплює кредитування, регулювання міжнародних валютних відносин, постійний контроль за світовою економікою.</a:t>
            </a:r>
          </a:p>
        </p:txBody>
      </p:sp>
    </p:spTree>
    <p:extLst>
      <p:ext uri="{BB962C8B-B14F-4D97-AF65-F5344CB8AC3E}">
        <p14:creationId xmlns:p14="http://schemas.microsoft.com/office/powerpoint/2010/main" val="758515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52591EA-C694-4201-A525-5B179AD4336A}"/>
              </a:ext>
            </a:extLst>
          </p:cNvPr>
          <p:cNvSpPr>
            <a:spLocks noGrp="1"/>
          </p:cNvSpPr>
          <p:nvPr>
            <p:ph idx="1"/>
          </p:nvPr>
        </p:nvSpPr>
        <p:spPr>
          <a:xfrm>
            <a:off x="936205" y="562708"/>
            <a:ext cx="10775149" cy="5785338"/>
          </a:xfrm>
        </p:spPr>
        <p:txBody>
          <a:bodyPr>
            <a:normAutofit/>
          </a:bodyPr>
          <a:lstStyle/>
          <a:p>
            <a:pPr algn="just"/>
            <a:r>
              <a:rPr lang="uk-UA" dirty="0"/>
              <a:t>Кредитні операції МВФ здійснює тільки з офіційними органами – казначействами, центральними банками, стабілізаційними фондами. Розрізняються кредити на покриття дефіциту платіжного балансу, на підтримку структурної перебудови економіки країн-членів Фонду, допомогу найбіднішим країнам. Виділення кредитів залежить від таких чинників: потреби в ресурсах для вирівнювання платіжного балансу, квоти країни та виконання вимог Фонду. Механізм кредитування полягає в тому, що МВФ продає необхідну країні валюту за її національну валюту. Кошти надходять до центрального банку країни-позичальника і використовуються на формування валютних резервів.</a:t>
            </a:r>
          </a:p>
          <a:p>
            <a:pPr algn="just"/>
            <a:r>
              <a:rPr lang="uk-UA" dirty="0"/>
              <a:t>Кредитування за лініями МВФ може мати такі форми: безпосереднє кредитування, що прямо пов’язано з квотою кожної країни; поетапне, що надається в межах граничної кредитної частки країни; пільгове, яке надається найбіднішим країнам та тим, що розвиваються; спеціальне фінансування в особливих кризових умовах. Другим основним напрямом діяльності МВФ є регулювання валютних взаємовідносин. В нинішній час курси валют є не фіксованими, а плаваючими, тому роль МВФ полягає в узгодженні валютної політики країн-членів Фонду. Необхідне співробітництво країн з метою забезпечення і підтримки стабільних валютних курсів. Неприпустимими є валютні маніпулювання з метою отримання певних переваг у міжнародній торгівлі.</a:t>
            </a:r>
          </a:p>
        </p:txBody>
      </p:sp>
    </p:spTree>
    <p:extLst>
      <p:ext uri="{BB962C8B-B14F-4D97-AF65-F5344CB8AC3E}">
        <p14:creationId xmlns:p14="http://schemas.microsoft.com/office/powerpoint/2010/main" val="242857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9E58AEE-08B4-4D2F-ABF0-52550CD7BDE6}"/>
              </a:ext>
            </a:extLst>
          </p:cNvPr>
          <p:cNvSpPr>
            <a:spLocks noGrp="1"/>
          </p:cNvSpPr>
          <p:nvPr>
            <p:ph idx="1"/>
          </p:nvPr>
        </p:nvSpPr>
        <p:spPr>
          <a:xfrm>
            <a:off x="1017535" y="838199"/>
            <a:ext cx="4602215" cy="4886325"/>
          </a:xfrm>
        </p:spPr>
        <p:txBody>
          <a:bodyPr>
            <a:normAutofit lnSpcReduction="10000"/>
          </a:bodyPr>
          <a:lstStyle/>
          <a:p>
            <a:pPr algn="just"/>
            <a:r>
              <a:rPr lang="uk-UA" dirty="0"/>
              <a:t>МВФ здійснює постійний нагляд і спостереження за світовою економікою – це є третім основним напрямом його діяльності. Нагляд за макроекономічною та валютною політикою країн здійснюється за допомогою консультування. МВФ детально аналізує податкову, грошово-кредитну і валютну політику та стан платіжних балансів країн. На основі такого аналізу розробляються економічні прогнози, які дають можливість координувати макроекономічні процеси країн-членів фонду. МВФ формує інформацію як в цілому по світовій економіці, так і в розрізі окремих країн.</a:t>
            </a:r>
          </a:p>
          <a:p>
            <a:pPr algn="just"/>
            <a:endParaRPr lang="uk-UA" dirty="0"/>
          </a:p>
        </p:txBody>
      </p:sp>
      <p:pic>
        <p:nvPicPr>
          <p:cNvPr id="6146" name="Picture 2" descr="МВФ вернулся в Украину - представительство снова начало работу в Киеве -  Экономика">
            <a:extLst>
              <a:ext uri="{FF2B5EF4-FFF2-40B4-BE49-F238E27FC236}">
                <a16:creationId xmlns:a16="http://schemas.microsoft.com/office/drawing/2014/main" id="{CBA7C266-E528-439E-8421-7FD950151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023" y="1219200"/>
            <a:ext cx="6425977"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09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2506B54-8EB2-4160-BF66-B2CA209EF70B}"/>
              </a:ext>
            </a:extLst>
          </p:cNvPr>
          <p:cNvSpPr>
            <a:spLocks noGrp="1"/>
          </p:cNvSpPr>
          <p:nvPr>
            <p:ph idx="1"/>
          </p:nvPr>
        </p:nvSpPr>
        <p:spPr>
          <a:xfrm>
            <a:off x="884271" y="545123"/>
            <a:ext cx="10967760" cy="4023360"/>
          </a:xfrm>
        </p:spPr>
        <p:txBody>
          <a:bodyPr>
            <a:normAutofit lnSpcReduction="10000"/>
          </a:bodyPr>
          <a:lstStyle/>
          <a:p>
            <a:pPr algn="just"/>
            <a:r>
              <a:rPr lang="uk-UA" dirty="0"/>
              <a:t>Другою за значенням у системі міжнародних фінансових інституцій є група Світового банку. Світовий банк – багатостороння кредитна організація, яка складається з п’яти установ, що входять в систему ООН, загальною метою яких є надання фінансової допомоги країнам, що розвиваються, і країнам з перехідною економікою за рахунок розвинутих країн.</a:t>
            </a:r>
          </a:p>
          <a:p>
            <a:pPr algn="just"/>
            <a:endParaRPr lang="uk-UA" dirty="0"/>
          </a:p>
          <a:p>
            <a:pPr algn="just"/>
            <a:r>
              <a:rPr lang="uk-UA" dirty="0"/>
              <a:t>Групу Світового банку утворюють: </a:t>
            </a:r>
          </a:p>
          <a:p>
            <a:pPr algn="just"/>
            <a:r>
              <a:rPr lang="uk-UA" dirty="0"/>
              <a:t>- Міжнародний банк реконструкції та розвитку (МБРР); </a:t>
            </a:r>
          </a:p>
          <a:p>
            <a:pPr algn="just"/>
            <a:r>
              <a:rPr lang="uk-UA" dirty="0"/>
              <a:t>- Міжнародна фінансова корпорація (МФК); </a:t>
            </a:r>
          </a:p>
          <a:p>
            <a:pPr algn="just"/>
            <a:r>
              <a:rPr lang="uk-UA" dirty="0"/>
              <a:t>- Міжнародна асоціація розвитку (МАР); </a:t>
            </a:r>
          </a:p>
          <a:p>
            <a:pPr algn="just"/>
            <a:r>
              <a:rPr lang="uk-UA" dirty="0"/>
              <a:t>- Багатостороннє агентство з гарантування інвестицій (БАГІ); </a:t>
            </a:r>
          </a:p>
          <a:p>
            <a:pPr algn="just"/>
            <a:r>
              <a:rPr lang="uk-UA" dirty="0"/>
              <a:t>- Міжнародний центр з урегулювання інвестиційних конфліктів (МЦУІК).</a:t>
            </a:r>
          </a:p>
        </p:txBody>
      </p:sp>
    </p:spTree>
    <p:extLst>
      <p:ext uri="{BB962C8B-B14F-4D97-AF65-F5344CB8AC3E}">
        <p14:creationId xmlns:p14="http://schemas.microsoft.com/office/powerpoint/2010/main" val="283830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24B59B0-32F8-4488-A456-9EA8CF2EA655}"/>
              </a:ext>
            </a:extLst>
          </p:cNvPr>
          <p:cNvSpPr>
            <a:spLocks noGrp="1"/>
          </p:cNvSpPr>
          <p:nvPr>
            <p:ph idx="1"/>
          </p:nvPr>
        </p:nvSpPr>
        <p:spPr>
          <a:xfrm>
            <a:off x="611710" y="580290"/>
            <a:ext cx="10968580" cy="5820509"/>
          </a:xfrm>
        </p:spPr>
        <p:txBody>
          <a:bodyPr>
            <a:normAutofit/>
          </a:bodyPr>
          <a:lstStyle/>
          <a:p>
            <a:pPr algn="just"/>
            <a:r>
              <a:rPr lang="ru-RU" dirty="0" err="1"/>
              <a:t>Фінансові</a:t>
            </a:r>
            <a:r>
              <a:rPr lang="ru-RU" dirty="0"/>
              <a:t> </a:t>
            </a:r>
            <a:r>
              <a:rPr lang="ru-RU" dirty="0" err="1"/>
              <a:t>ресурси</a:t>
            </a:r>
            <a:r>
              <a:rPr lang="ru-RU" dirty="0"/>
              <a:t> </a:t>
            </a:r>
            <a:r>
              <a:rPr lang="ru-RU" dirty="0" err="1"/>
              <a:t>також</a:t>
            </a:r>
            <a:r>
              <a:rPr lang="ru-RU" dirty="0"/>
              <a:t> </a:t>
            </a:r>
            <a:r>
              <a:rPr lang="ru-RU" dirty="0" err="1"/>
              <a:t>формуються</a:t>
            </a:r>
            <a:r>
              <a:rPr lang="ru-RU" dirty="0"/>
              <a:t> і </a:t>
            </a:r>
            <a:r>
              <a:rPr lang="uk-UA" dirty="0"/>
              <a:t>використовуються в процесі діяльності міжнародних фінансових інституцій і організацій. Ці інституції і організації є наднаціональними надбудовами, виконують певні функції. Фінансове забезпечення їх здійснюється через відповідні фонди, які можуть бути або узагальненими (як, наприклад, бюджет ООН), або цільовими (під конкретні заходи і програми). </a:t>
            </a:r>
          </a:p>
          <a:p>
            <a:pPr algn="just"/>
            <a:r>
              <a:rPr lang="uk-UA" b="1" dirty="0"/>
              <a:t>Фінансові ресурси цих інституцій і організацій формуються двома шляхами: </a:t>
            </a:r>
          </a:p>
          <a:p>
            <a:pPr algn="just"/>
            <a:r>
              <a:rPr lang="uk-UA" dirty="0"/>
              <a:t>1) за рахунок внесків окремих країн; </a:t>
            </a:r>
          </a:p>
          <a:p>
            <a:pPr algn="just"/>
            <a:r>
              <a:rPr lang="uk-UA" dirty="0"/>
              <a:t>2) через надання кредитів урядам, їх повернення і сплати відсотків.</a:t>
            </a:r>
          </a:p>
          <a:p>
            <a:pPr algn="just"/>
            <a:r>
              <a:rPr lang="uk-UA" dirty="0"/>
              <a:t>Об’єктивною основою становлення і розвитку міжнародних фінансів виступають закономірності міжнародного кругообігу функціонуючого капіталу, на одному полюсі якого виникають тимчасово вільні кошти, на іншому – постійно виникає попит на них.</a:t>
            </a:r>
          </a:p>
          <a:p>
            <a:pPr algn="just"/>
            <a:r>
              <a:rPr lang="uk-UA" dirty="0"/>
              <a:t>Міжнародні фінанси охоплюють міждержавні та транснаціональні фінансові відносини, для яких характерний іноземний елемент. До того ж, міжнародні фінанси є не лише результатом відносин держав як цілісних блоків. Вони передбачають співпрацю з метою раціонального розміщення внутрішніх ресурсів для вироблення й прийняття раціональних зовнішньоекономічних і політичних рішень.</a:t>
            </a:r>
          </a:p>
        </p:txBody>
      </p:sp>
    </p:spTree>
    <p:extLst>
      <p:ext uri="{BB962C8B-B14F-4D97-AF65-F5344CB8AC3E}">
        <p14:creationId xmlns:p14="http://schemas.microsoft.com/office/powerpoint/2010/main" val="2081302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B761EF41-2AA1-42C3-8887-619712ACE75D}"/>
              </a:ext>
            </a:extLst>
          </p:cNvPr>
          <p:cNvPicPr>
            <a:picLocks noGrp="1" noChangeAspect="1"/>
          </p:cNvPicPr>
          <p:nvPr>
            <p:ph idx="1"/>
          </p:nvPr>
        </p:nvPicPr>
        <p:blipFill rotWithShape="1">
          <a:blip r:embed="rId2"/>
          <a:srcRect t="947"/>
          <a:stretch/>
        </p:blipFill>
        <p:spPr>
          <a:xfrm>
            <a:off x="103758" y="247650"/>
            <a:ext cx="8018755" cy="6124575"/>
          </a:xfrm>
        </p:spPr>
      </p:pic>
      <p:pic>
        <p:nvPicPr>
          <p:cNvPr id="5122" name="Picture 2" descr="МБРР. Все новости по теме: МБРР">
            <a:extLst>
              <a:ext uri="{FF2B5EF4-FFF2-40B4-BE49-F238E27FC236}">
                <a16:creationId xmlns:a16="http://schemas.microsoft.com/office/drawing/2014/main" id="{322A70C3-C6E0-4AD3-866A-9A5E04A4E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742" y="333375"/>
            <a:ext cx="41275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Україна залучить у МБРР $530 млн додаткового фінансування, - рішення  Кабміну - FINBALANCE">
            <a:extLst>
              <a:ext uri="{FF2B5EF4-FFF2-40B4-BE49-F238E27FC236}">
                <a16:creationId xmlns:a16="http://schemas.microsoft.com/office/drawing/2014/main" id="{5FB02046-5436-4CB7-889B-243F39660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742" y="3686176"/>
            <a:ext cx="4127500" cy="271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139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BB31BDD-857A-489F-95F3-C757D1AD90BF}"/>
              </a:ext>
            </a:extLst>
          </p:cNvPr>
          <p:cNvSpPr>
            <a:spLocks noGrp="1"/>
          </p:cNvSpPr>
          <p:nvPr>
            <p:ph idx="1"/>
          </p:nvPr>
        </p:nvSpPr>
        <p:spPr>
          <a:xfrm>
            <a:off x="776478" y="371474"/>
            <a:ext cx="11044047" cy="5819775"/>
          </a:xfrm>
        </p:spPr>
        <p:txBody>
          <a:bodyPr>
            <a:normAutofit/>
          </a:bodyPr>
          <a:lstStyle/>
          <a:p>
            <a:pPr algn="just"/>
            <a:r>
              <a:rPr lang="uk-UA" dirty="0"/>
              <a:t>До регіональних фінансових інституцій належить Європейський банк реконструкції та розвитку (ЄБРР), який був створений у 1991 році для сприяння економічним реформам країн Східної Європи та постсоціалістичних держав колишнього СРСР, для підтримки приватної підприємницької ініціативи в цих країнах. </a:t>
            </a:r>
            <a:r>
              <a:rPr lang="uk-UA" dirty="0" err="1"/>
              <a:t>Штабквартира</a:t>
            </a:r>
            <a:r>
              <a:rPr lang="uk-UA" dirty="0"/>
              <a:t> ЄБРР знаходиться у Лондоні. Капітал банку формується із внесків країн-членів (зараз їх понад 60; Україна стала членом ЄБРР у 1992 році, має представництво у керівних органах банку). Також банк може залучати кошти на міжнародних ринках кредитних ресурсів.</a:t>
            </a:r>
          </a:p>
          <a:p>
            <a:pPr algn="just"/>
            <a:r>
              <a:rPr lang="uk-UA" dirty="0">
                <a:solidFill>
                  <a:schemeClr val="accent2"/>
                </a:solidFill>
              </a:rPr>
              <a:t>Головними цілями ЄБРР є наступні: </a:t>
            </a:r>
          </a:p>
          <a:p>
            <a:pPr algn="just">
              <a:buFont typeface="Wingdings" panose="05000000000000000000" pitchFamily="2" charset="2"/>
              <a:buChar char="§"/>
            </a:pPr>
            <a:r>
              <a:rPr lang="uk-UA" dirty="0"/>
              <a:t>сприяння переходу до ринкової економіки та оцінка впливу своїх проектів на перехід країн до ринкової економіки;</a:t>
            </a:r>
          </a:p>
          <a:p>
            <a:pPr algn="just">
              <a:buFont typeface="Wingdings" panose="05000000000000000000" pitchFamily="2" charset="2"/>
              <a:buChar char="§"/>
            </a:pPr>
            <a:r>
              <a:rPr lang="uk-UA" dirty="0"/>
              <a:t>мобілізація внутрішнього та зовнішнього капіталу; </a:t>
            </a:r>
          </a:p>
          <a:p>
            <a:pPr algn="just">
              <a:buFont typeface="Wingdings" panose="05000000000000000000" pitchFamily="2" charset="2"/>
              <a:buChar char="§"/>
            </a:pPr>
            <a:r>
              <a:rPr lang="uk-UA" dirty="0"/>
              <a:t>підтримка приватної підприємницької ініціативи; </a:t>
            </a:r>
          </a:p>
          <a:p>
            <a:pPr algn="just">
              <a:buFont typeface="Wingdings" panose="05000000000000000000" pitchFamily="2" charset="2"/>
              <a:buChar char="§"/>
            </a:pPr>
            <a:r>
              <a:rPr lang="uk-UA" dirty="0"/>
              <a:t>заохочення спільного фінансування проектів та залучення прямих іноземних інвестицій у приватний та державний сектор.</a:t>
            </a:r>
          </a:p>
          <a:p>
            <a:pPr marL="0" indent="0" algn="just">
              <a:buNone/>
            </a:pPr>
            <a:r>
              <a:rPr lang="uk-UA" dirty="0"/>
              <a:t>Отже, міжнародні фінансові інституції, забезпечуючи концентрацію і перерозподіл фінансових ресурсів на світовому і регіональному рівнях, сприяють ефективному функціонуванню національних фінансових систем.</a:t>
            </a:r>
          </a:p>
          <a:p>
            <a:pPr marL="0" indent="0" algn="just">
              <a:buNone/>
            </a:pPr>
            <a:endParaRPr lang="uk-UA" dirty="0"/>
          </a:p>
        </p:txBody>
      </p:sp>
    </p:spTree>
    <p:extLst>
      <p:ext uri="{BB962C8B-B14F-4D97-AF65-F5344CB8AC3E}">
        <p14:creationId xmlns:p14="http://schemas.microsoft.com/office/powerpoint/2010/main" val="2710613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4F1344-6021-4516-B910-F6670AF1B8A3}"/>
              </a:ext>
            </a:extLst>
          </p:cNvPr>
          <p:cNvSpPr>
            <a:spLocks noGrp="1"/>
          </p:cNvSpPr>
          <p:nvPr>
            <p:ph type="title" idx="4294967295"/>
          </p:nvPr>
        </p:nvSpPr>
        <p:spPr>
          <a:xfrm>
            <a:off x="0" y="2154238"/>
            <a:ext cx="6735763" cy="1655762"/>
          </a:xfrm>
          <a:solidFill>
            <a:schemeClr val="bg1"/>
          </a:solidFill>
        </p:spPr>
        <p:txBody>
          <a:bodyPr/>
          <a:lstStyle/>
          <a:p>
            <a:pPr algn="ctr"/>
            <a:r>
              <a:rPr lang="uk-UA" b="1" dirty="0">
                <a:solidFill>
                  <a:schemeClr val="accent6"/>
                </a:solidFill>
                <a:effectLst>
                  <a:outerShdw blurRad="38100" dist="38100" dir="2700000" algn="tl">
                    <a:srgbClr val="000000">
                      <a:alpha val="43137"/>
                    </a:srgbClr>
                  </a:outerShdw>
                </a:effectLst>
              </a:rPr>
              <a:t>Дякую за увагу!</a:t>
            </a:r>
          </a:p>
        </p:txBody>
      </p:sp>
    </p:spTree>
    <p:extLst>
      <p:ext uri="{BB962C8B-B14F-4D97-AF65-F5344CB8AC3E}">
        <p14:creationId xmlns:p14="http://schemas.microsoft.com/office/powerpoint/2010/main" val="92793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0B716D7-D1CF-46D8-80CE-6175121AFADB}"/>
              </a:ext>
            </a:extLst>
          </p:cNvPr>
          <p:cNvPicPr>
            <a:picLocks noChangeAspect="1"/>
          </p:cNvPicPr>
          <p:nvPr/>
        </p:nvPicPr>
        <p:blipFill>
          <a:blip r:embed="rId2"/>
          <a:stretch>
            <a:fillRect/>
          </a:stretch>
        </p:blipFill>
        <p:spPr>
          <a:xfrm>
            <a:off x="5621702" y="404935"/>
            <a:ext cx="6570298" cy="5755652"/>
          </a:xfrm>
          <a:prstGeom prst="rect">
            <a:avLst/>
          </a:prstGeom>
        </p:spPr>
      </p:pic>
      <p:sp>
        <p:nvSpPr>
          <p:cNvPr id="3" name="Місце для вмісту 2">
            <a:extLst>
              <a:ext uri="{FF2B5EF4-FFF2-40B4-BE49-F238E27FC236}">
                <a16:creationId xmlns:a16="http://schemas.microsoft.com/office/drawing/2014/main" id="{20D57876-6B39-46BB-8472-2C302B42CF5E}"/>
              </a:ext>
            </a:extLst>
          </p:cNvPr>
          <p:cNvSpPr>
            <a:spLocks noGrp="1"/>
          </p:cNvSpPr>
          <p:nvPr>
            <p:ph idx="4294967295"/>
          </p:nvPr>
        </p:nvSpPr>
        <p:spPr>
          <a:xfrm>
            <a:off x="0" y="404813"/>
            <a:ext cx="5661025" cy="6294437"/>
          </a:xfrm>
        </p:spPr>
        <p:txBody>
          <a:bodyPr>
            <a:normAutofit/>
          </a:bodyPr>
          <a:lstStyle/>
          <a:p>
            <a:pPr algn="just"/>
            <a:r>
              <a:rPr lang="uk-UA" dirty="0"/>
              <a:t>Міжнародний фінансовий ринок виник на основі інтеграційних процесів між національними фінансовими ринками. Інтеграція ринків окремих країн розпочалася в середині 60-х років ХХ століття і проявлялася в зміцненні </a:t>
            </a:r>
            <a:r>
              <a:rPr lang="uk-UA" dirty="0" err="1"/>
              <a:t>зв’язків</a:t>
            </a:r>
            <a:r>
              <a:rPr lang="uk-UA" dirty="0"/>
              <a:t>, розширенні контактів між національними фінансовими ринками, їх прогресуючому переплетінні. </a:t>
            </a:r>
          </a:p>
          <a:p>
            <a:pPr algn="just"/>
            <a:r>
              <a:rPr lang="uk-UA" dirty="0"/>
              <a:t>В нинішній час міжнародний фінансовий ринок є глобальною системою акумулювання вільних фінансових ресурсів та надання їх позичальникам із різних країн на принципах ринкової конкуренції. Міжнародний фінансовий ринок є складовою світового фінансового ринку, який є глобальним механізмом, що забезпечує переливання грошово-кредитних ресурсів між країнами, регіонами тощо і балансує світовий попит і пропозицію на капітал</a:t>
            </a:r>
          </a:p>
        </p:txBody>
      </p:sp>
    </p:spTree>
    <p:extLst>
      <p:ext uri="{BB962C8B-B14F-4D97-AF65-F5344CB8AC3E}">
        <p14:creationId xmlns:p14="http://schemas.microsoft.com/office/powerpoint/2010/main" val="420734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9F5C31A-7FCE-4E5A-ABD8-E591C011DDE2}"/>
              </a:ext>
            </a:extLst>
          </p:cNvPr>
          <p:cNvPicPr>
            <a:picLocks noChangeAspect="1"/>
          </p:cNvPicPr>
          <p:nvPr/>
        </p:nvPicPr>
        <p:blipFill>
          <a:blip r:embed="rId2"/>
          <a:stretch>
            <a:fillRect/>
          </a:stretch>
        </p:blipFill>
        <p:spPr>
          <a:xfrm>
            <a:off x="114300" y="290311"/>
            <a:ext cx="7230379" cy="6277378"/>
          </a:xfrm>
          <a:prstGeom prst="rect">
            <a:avLst/>
          </a:prstGeom>
        </p:spPr>
      </p:pic>
      <p:sp>
        <p:nvSpPr>
          <p:cNvPr id="2" name="Заголовок 1">
            <a:extLst>
              <a:ext uri="{FF2B5EF4-FFF2-40B4-BE49-F238E27FC236}">
                <a16:creationId xmlns:a16="http://schemas.microsoft.com/office/drawing/2014/main" id="{E662A987-D9B7-4F2D-AC7F-C0AA234B2082}"/>
              </a:ext>
            </a:extLst>
          </p:cNvPr>
          <p:cNvSpPr>
            <a:spLocks noGrp="1"/>
          </p:cNvSpPr>
          <p:nvPr>
            <p:ph type="title"/>
          </p:nvPr>
        </p:nvSpPr>
        <p:spPr>
          <a:xfrm>
            <a:off x="6950039" y="0"/>
            <a:ext cx="5241961" cy="2903655"/>
          </a:xfrm>
          <a:solidFill>
            <a:schemeClr val="accent6">
              <a:lumMod val="20000"/>
              <a:lumOff val="80000"/>
            </a:schemeClr>
          </a:solidFill>
        </p:spPr>
        <p:txBody>
          <a:bodyPr>
            <a:normAutofit/>
          </a:bodyPr>
          <a:lstStyle/>
          <a:p>
            <a:r>
              <a:rPr lang="uk-UA" dirty="0"/>
              <a:t>Механізм перерозподілу фінансових ресурсів світу</a:t>
            </a:r>
          </a:p>
        </p:txBody>
      </p:sp>
      <p:sp>
        <p:nvSpPr>
          <p:cNvPr id="7" name="TextBox 6">
            <a:extLst>
              <a:ext uri="{FF2B5EF4-FFF2-40B4-BE49-F238E27FC236}">
                <a16:creationId xmlns:a16="http://schemas.microsoft.com/office/drawing/2014/main" id="{9DC194A3-EEB8-4AF2-AB48-C6BA04C4ABE1}"/>
              </a:ext>
            </a:extLst>
          </p:cNvPr>
          <p:cNvSpPr txBox="1"/>
          <p:nvPr/>
        </p:nvSpPr>
        <p:spPr>
          <a:xfrm>
            <a:off x="6990705" y="3031331"/>
            <a:ext cx="5086995" cy="3693319"/>
          </a:xfrm>
          <a:prstGeom prst="rect">
            <a:avLst/>
          </a:prstGeom>
          <a:noFill/>
        </p:spPr>
        <p:txBody>
          <a:bodyPr wrap="square">
            <a:spAutoFit/>
          </a:bodyPr>
          <a:lstStyle/>
          <a:p>
            <a:pPr algn="just"/>
            <a:r>
              <a:rPr lang="uk-UA" b="1" dirty="0">
                <a:solidFill>
                  <a:srgbClr val="1482AC"/>
                </a:solidFill>
              </a:rPr>
              <a:t>Джерелами фінансових ресурсів світу є: </a:t>
            </a:r>
          </a:p>
          <a:p>
            <a:pPr marL="285750" indent="-285750" algn="just">
              <a:buFont typeface="Wingdings" panose="05000000000000000000" pitchFamily="2" charset="2"/>
              <a:buChar char="ü"/>
            </a:pPr>
            <a:r>
              <a:rPr lang="uk-UA" dirty="0"/>
              <a:t>країни – донори, до яких належать країни з розвинутими економіками, де формується переважний обсяг фінансових ресурсів світу; </a:t>
            </a:r>
          </a:p>
          <a:p>
            <a:pPr marL="285750" indent="-285750" algn="just">
              <a:buFont typeface="Wingdings" panose="05000000000000000000" pitchFamily="2" charset="2"/>
              <a:buChar char="ü"/>
            </a:pPr>
            <a:r>
              <a:rPr lang="uk-UA" dirty="0"/>
              <a:t> фонди міжнародних організацій, які призначені для надання фінансової допомоги і складаються в основному з внесків урядів цих країн; </a:t>
            </a:r>
          </a:p>
          <a:p>
            <a:pPr marL="285750" indent="-285750" algn="just">
              <a:buFont typeface="Wingdings" panose="05000000000000000000" pitchFamily="2" charset="2"/>
              <a:buChar char="ü"/>
            </a:pPr>
            <a:r>
              <a:rPr lang="uk-UA" dirty="0"/>
              <a:t> найбільша частка світових золотовалютних резервів (ЗВР) є власністю приватних осіб, компаній, організацій та урядів розвинутих країн світу.</a:t>
            </a:r>
          </a:p>
        </p:txBody>
      </p:sp>
    </p:spTree>
    <p:extLst>
      <p:ext uri="{BB962C8B-B14F-4D97-AF65-F5344CB8AC3E}">
        <p14:creationId xmlns:p14="http://schemas.microsoft.com/office/powerpoint/2010/main" val="4225444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B7568A-A37F-442B-B6C9-A0FE63F3D9BD}"/>
              </a:ext>
            </a:extLst>
          </p:cNvPr>
          <p:cNvSpPr txBox="1"/>
          <p:nvPr/>
        </p:nvSpPr>
        <p:spPr>
          <a:xfrm>
            <a:off x="197828" y="318591"/>
            <a:ext cx="6093068" cy="1754326"/>
          </a:xfrm>
          <a:prstGeom prst="rect">
            <a:avLst/>
          </a:prstGeom>
          <a:noFill/>
        </p:spPr>
        <p:txBody>
          <a:bodyPr wrap="square">
            <a:spAutoFit/>
          </a:bodyPr>
          <a:lstStyle/>
          <a:p>
            <a:pPr algn="just"/>
            <a:r>
              <a:rPr lang="uk-UA" b="1" dirty="0"/>
              <a:t>Міжнародний валютний ринок </a:t>
            </a:r>
            <a:r>
              <a:rPr lang="uk-UA" dirty="0"/>
              <a:t>– це система економічних відносин, пов’язаних з операціями купівлі-продажу іноземних валют, платіжних документів та розміщення тимчасово вільних валютних коштів, операції на якому здійснюються через міжнародну мережу офіційних центрів.</a:t>
            </a:r>
          </a:p>
        </p:txBody>
      </p:sp>
      <p:sp>
        <p:nvSpPr>
          <p:cNvPr id="5" name="TextBox 4">
            <a:extLst>
              <a:ext uri="{FF2B5EF4-FFF2-40B4-BE49-F238E27FC236}">
                <a16:creationId xmlns:a16="http://schemas.microsoft.com/office/drawing/2014/main" id="{DD110F2E-56FB-42A5-B038-377C7F88E4A5}"/>
              </a:ext>
            </a:extLst>
          </p:cNvPr>
          <p:cNvSpPr txBox="1"/>
          <p:nvPr/>
        </p:nvSpPr>
        <p:spPr>
          <a:xfrm>
            <a:off x="197828" y="2442194"/>
            <a:ext cx="6093068" cy="3693319"/>
          </a:xfrm>
          <a:prstGeom prst="rect">
            <a:avLst/>
          </a:prstGeom>
          <a:noFill/>
        </p:spPr>
        <p:txBody>
          <a:bodyPr wrap="square">
            <a:spAutoFit/>
          </a:bodyPr>
          <a:lstStyle/>
          <a:p>
            <a:pPr algn="just"/>
            <a:r>
              <a:rPr lang="uk-UA" dirty="0"/>
              <a:t>Міжнародний валютний ринок є найбільшим за величиною сегментом міжнародного фінансового ринку. Він стрімко розвивається у зв’язку з виникненням новітніх інформаційних технологій та сучасних засобів телекомунікації. Він працює цілодобово і розширюється територіально. Міжнародні валютні ринки можна розглядати як міжнародну мережу офіційних центрів, де відбувається купівля-продаж іноземних валют. Ці ринки забезпечують своєчасність здійснення міжнародних платежів і розрахунків, страхування </a:t>
            </a:r>
            <a:r>
              <a:rPr lang="uk-UA" dirty="0" err="1"/>
              <a:t>валютнокредитних</a:t>
            </a:r>
            <a:r>
              <a:rPr lang="uk-UA" dirty="0"/>
              <a:t> ризиків, диверсифікацію валютних резервів, можливість проведення спекулятивних операцій тощо. </a:t>
            </a:r>
          </a:p>
        </p:txBody>
      </p:sp>
      <p:sp>
        <p:nvSpPr>
          <p:cNvPr id="7" name="TextBox 6">
            <a:extLst>
              <a:ext uri="{FF2B5EF4-FFF2-40B4-BE49-F238E27FC236}">
                <a16:creationId xmlns:a16="http://schemas.microsoft.com/office/drawing/2014/main" id="{62EDDC34-81B2-4FED-9F7C-0E07BC648D10}"/>
              </a:ext>
            </a:extLst>
          </p:cNvPr>
          <p:cNvSpPr txBox="1"/>
          <p:nvPr/>
        </p:nvSpPr>
        <p:spPr>
          <a:xfrm>
            <a:off x="6290896" y="318591"/>
            <a:ext cx="5465883" cy="5632311"/>
          </a:xfrm>
          <a:prstGeom prst="rect">
            <a:avLst/>
          </a:prstGeom>
          <a:noFill/>
        </p:spPr>
        <p:txBody>
          <a:bodyPr wrap="square">
            <a:spAutoFit/>
          </a:bodyPr>
          <a:lstStyle/>
          <a:p>
            <a:pPr algn="just"/>
            <a:r>
              <a:rPr lang="uk-UA" dirty="0"/>
              <a:t>Суб’єктами валютних відносин є: національні й комерційні банки, казначейства, валютні біржі та валютні відділи товарних і фондових бірж, юридичні й фізичні особи, що працюють у сферах зовнішньоекономічної діяльності. </a:t>
            </a:r>
          </a:p>
          <a:p>
            <a:pPr algn="just"/>
            <a:endParaRPr lang="uk-UA" dirty="0"/>
          </a:p>
          <a:p>
            <a:pPr algn="just"/>
            <a:r>
              <a:rPr lang="uk-UA" dirty="0"/>
              <a:t>Потужними фінансовими центрами проведення міжнародних валютних операцій є Лондон, Нью-Йорк, Токіо, Цюріх, Франкфурт-на-Майні, Сінгапур, Гонконг. Організаційно валютні ринки є позабіржовими, вони цілодобово функціонують в усіх країнах світу. </a:t>
            </a:r>
          </a:p>
          <a:p>
            <a:pPr algn="just"/>
            <a:endParaRPr lang="uk-UA" dirty="0"/>
          </a:p>
          <a:p>
            <a:pPr algn="just"/>
            <a:r>
              <a:rPr lang="uk-UA" dirty="0"/>
              <a:t>Отже, фактично міжнародний валютний ринок – це глобальна </a:t>
            </a:r>
            <a:r>
              <a:rPr lang="uk-UA" dirty="0" err="1"/>
              <a:t>телекомунікаційно-комп’ютерная</a:t>
            </a:r>
            <a:r>
              <a:rPr lang="uk-UA" dirty="0"/>
              <a:t> мережа, що об’єднує банки і брокерські компанії різних країн, через яку здійснюються операції купівлі-продажу іноземних валют і відбувається поступове пересування ділової активності зі сходу на захід (що пов’язане з часовими поясами).</a:t>
            </a:r>
          </a:p>
        </p:txBody>
      </p:sp>
    </p:spTree>
    <p:extLst>
      <p:ext uri="{BB962C8B-B14F-4D97-AF65-F5344CB8AC3E}">
        <p14:creationId xmlns:p14="http://schemas.microsoft.com/office/powerpoint/2010/main" val="121771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BD8DA8-DD93-4BAD-B2EF-B6EE3420F688}"/>
              </a:ext>
            </a:extLst>
          </p:cNvPr>
          <p:cNvSpPr txBox="1"/>
          <p:nvPr/>
        </p:nvSpPr>
        <p:spPr>
          <a:xfrm>
            <a:off x="334108" y="467813"/>
            <a:ext cx="6093068" cy="5632311"/>
          </a:xfrm>
          <a:prstGeom prst="rect">
            <a:avLst/>
          </a:prstGeom>
          <a:noFill/>
        </p:spPr>
        <p:txBody>
          <a:bodyPr wrap="square">
            <a:spAutoFit/>
          </a:bodyPr>
          <a:lstStyle/>
          <a:p>
            <a:pPr algn="just"/>
            <a:r>
              <a:rPr lang="uk-UA" dirty="0"/>
              <a:t>Головне призначення міжнародного фінансового ринку полягає в забезпеченні перерозподілу між країнами акумульованих вільних фінансових ресурсів для сталого економічного розвитку світового господарства і одержання від цих операцій певного доходу. </a:t>
            </a:r>
            <a:br>
              <a:rPr lang="uk-UA" dirty="0"/>
            </a:br>
            <a:r>
              <a:rPr lang="uk-UA" dirty="0"/>
              <a:t>	</a:t>
            </a:r>
          </a:p>
          <a:p>
            <a:pPr algn="just"/>
            <a:r>
              <a:rPr lang="uk-UA" dirty="0"/>
              <a:t>Головною функцією міжнародного фінансового ринку є забезпечення можливості швидкого залучення фінансових коштів у різних формах на наднаціональному рівні на вигідних умовах. Це значно розширює можливості кожної країни і сприяє вирівнюванню економічного розвитку країн. </a:t>
            </a:r>
          </a:p>
          <a:p>
            <a:pPr algn="just"/>
            <a:endParaRPr lang="uk-UA" dirty="0"/>
          </a:p>
          <a:p>
            <a:pPr algn="just"/>
            <a:r>
              <a:rPr lang="uk-UA" dirty="0"/>
              <a:t>З інституційного погляду міжнародний фінансовий ринок – це сукупність фінансово-кредитних інституцій (банків, фондових бірж, спеціалізованих фінансово-кредитних установ тощо), які виконують посередницькі функції у процесі перерозподілу фінансових активів між кредиторами і позичальниками, продавцями і покупцями у сфері міжнародних фінансів. </a:t>
            </a:r>
          </a:p>
        </p:txBody>
      </p:sp>
      <p:sp>
        <p:nvSpPr>
          <p:cNvPr id="5" name="TextBox 4">
            <a:extLst>
              <a:ext uri="{FF2B5EF4-FFF2-40B4-BE49-F238E27FC236}">
                <a16:creationId xmlns:a16="http://schemas.microsoft.com/office/drawing/2014/main" id="{A6BDFF75-7F71-4002-848E-83DE1F693B72}"/>
              </a:ext>
            </a:extLst>
          </p:cNvPr>
          <p:cNvSpPr txBox="1"/>
          <p:nvPr/>
        </p:nvSpPr>
        <p:spPr>
          <a:xfrm>
            <a:off x="7066083" y="1733905"/>
            <a:ext cx="4451840" cy="2308324"/>
          </a:xfrm>
          <a:prstGeom prst="rect">
            <a:avLst/>
          </a:prstGeom>
          <a:solidFill>
            <a:schemeClr val="accent4">
              <a:lumMod val="20000"/>
              <a:lumOff val="80000"/>
            </a:schemeClr>
          </a:solidFill>
        </p:spPr>
        <p:txBody>
          <a:bodyPr wrap="square">
            <a:spAutoFit/>
          </a:bodyPr>
          <a:lstStyle/>
          <a:p>
            <a:pPr algn="ctr"/>
            <a:r>
              <a:rPr lang="uk-UA" dirty="0"/>
              <a:t>Структурно міжнародний фінансовий ринок поділяється на такі сегменти: міжнародний валютний ринок, міжнародний ринок банківських кредитів, міжнародний ринок цінних паперів, міжнародний ринок боргових зобов’язань і міжнародний ринок похідних інструментів.</a:t>
            </a:r>
          </a:p>
        </p:txBody>
      </p:sp>
    </p:spTree>
    <p:extLst>
      <p:ext uri="{BB962C8B-B14F-4D97-AF65-F5344CB8AC3E}">
        <p14:creationId xmlns:p14="http://schemas.microsoft.com/office/powerpoint/2010/main" val="3352330081"/>
      </p:ext>
    </p:extLst>
  </p:cSld>
  <p:clrMapOvr>
    <a:masterClrMapping/>
  </p:clrMapOvr>
</p:sld>
</file>

<file path=ppt/theme/theme1.xml><?xml version="1.0" encoding="utf-8"?>
<a:theme xmlns:a="http://schemas.openxmlformats.org/drawingml/2006/main" name="Віхоть">
  <a:themeElements>
    <a:clrScheme name="Віхоть">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651</TotalTime>
  <Words>6838</Words>
  <Application>Microsoft Office PowerPoint</Application>
  <PresentationFormat>Широкий екран</PresentationFormat>
  <Paragraphs>318</Paragraphs>
  <Slides>52</Slides>
  <Notes>5</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52</vt:i4>
      </vt:variant>
    </vt:vector>
  </HeadingPairs>
  <TitlesOfParts>
    <vt:vector size="60" baseType="lpstr">
      <vt:lpstr>Arial</vt:lpstr>
      <vt:lpstr>Calibri</vt:lpstr>
      <vt:lpstr>Century Gothic</vt:lpstr>
      <vt:lpstr>Times New Roman</vt:lpstr>
      <vt:lpstr>Tw Cen MT</vt:lpstr>
      <vt:lpstr>Wingdings</vt:lpstr>
      <vt:lpstr>Wingdings 3</vt:lpstr>
      <vt:lpstr>Віхоть</vt:lpstr>
      <vt:lpstr>Тема 4</vt:lpstr>
      <vt:lpstr>План</vt:lpstr>
      <vt:lpstr>Міжнародні фінанси – це категорія, яка відображає специфічні фінансові відносини, що мають під собою об’єктивну основу.</vt:lpstr>
      <vt:lpstr>1. Фінансові ресурси світового господарства та механізм їх перерозподілу  </vt:lpstr>
      <vt:lpstr>Презентація PowerPoint</vt:lpstr>
      <vt:lpstr>Презентація PowerPoint</vt:lpstr>
      <vt:lpstr>Механізм перерозподілу фінансових ресурсів світу</vt:lpstr>
      <vt:lpstr>Презентація PowerPoint</vt:lpstr>
      <vt:lpstr>Презентація PowerPoint</vt:lpstr>
      <vt:lpstr>Презентація PowerPoint</vt:lpstr>
      <vt:lpstr>Презентація PowerPoint</vt:lpstr>
      <vt:lpstr>Презентація PowerPoint</vt:lpstr>
      <vt:lpstr>Євроринок — це частина світового ринку валют та позикових капіталів, на якій операції здійснюються у євровалютах.</vt:lpstr>
      <vt:lpstr>Специфічні характеристики ринку євровалют наступні</vt:lpstr>
      <vt:lpstr>Учасники ринку євровалют – це:</vt:lpstr>
      <vt:lpstr>2. Міжнародні фінансові активи та їх властивості</vt:lpstr>
      <vt:lpstr>Фінансові інструменти поділяються на:</vt:lpstr>
      <vt:lpstr>За критерієм надійності щодо отримання доходу існують дві основні категорії фінансових інструментів світового фінансового ринку:</vt:lpstr>
      <vt:lpstr>До характеристик фінансових активів світового фінансового ринку відносять:</vt:lpstr>
      <vt:lpstr>3. Міжнародні валютно-фінансові потоки</vt:lpstr>
      <vt:lpstr>Класифікація міжнародних валютно-фінансових потоків здійснюється за наступними ознаками</vt:lpstr>
      <vt:lpstr>Презентація PowerPoint</vt:lpstr>
      <vt:lpstr>Функції фінансового ринку:</vt:lpstr>
      <vt:lpstr>Учасники міжнародного фінансового ринку – це сукупність кредитно-фінансових установ, через які здійснюється рух позичкового капіталу у сфері міжнародних економічних відносин.</vt:lpstr>
      <vt:lpstr>Презентація PowerPoint</vt:lpstr>
      <vt:lpstr>Презентація PowerPoint</vt:lpstr>
      <vt:lpstr>Структура фінансового ринку</vt:lpstr>
      <vt:lpstr>Відмінності міжнародних фінансових ринків (МФР) від національних:</vt:lpstr>
      <vt:lpstr>За видами фінансових інструментів можна виділити:</vt:lpstr>
      <vt:lpstr>За функціональним призначенням виділяють:</vt:lpstr>
      <vt:lpstr>За ознакою набуття права власності виділяють:</vt:lpstr>
      <vt:lpstr>Серед найбільш значних тенденцій розвитку світового фінансового ринку вирізняють:</vt:lpstr>
      <vt:lpstr>5. Моделі фінансового ринку</vt:lpstr>
      <vt:lpstr>6. Особливості державного регулювання  фінансового ринку</vt:lpstr>
      <vt:lpstr>Презентація PowerPoint</vt:lpstr>
      <vt:lpstr>Презентація PowerPoint</vt:lpstr>
      <vt:lpstr>Презентація PowerPoint</vt:lpstr>
      <vt:lpstr>Чинники, що сприяють створенню єдиного регуляторного органу фінансового ринку:</vt:lpstr>
      <vt:lpstr>Міжнародна практика створення мегарегулятора фінансового ринку</vt:lpstr>
      <vt:lpstr>7. Фінанси міжнародних організацій і міжнародних фінансових інституцій</vt:lpstr>
      <vt:lpstr>Презентація PowerPoint</vt:lpstr>
      <vt:lpstr>Презентація PowerPoint</vt:lpstr>
      <vt:lpstr>Презентація PowerPoint</vt:lpstr>
      <vt:lpstr>Міжнародна фінансова інституція – це інститут багатосторонніх міжнародних відносин, що у своїй діяльності виходить за межі окремої країни і має постійну структуру органів наднаціонального регулювання.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 Світовий фінансовий ринок та його структура </dc:title>
  <dc:creator>Admin</dc:creator>
  <cp:lastModifiedBy>Iryna Abramova</cp:lastModifiedBy>
  <cp:revision>94</cp:revision>
  <dcterms:created xsi:type="dcterms:W3CDTF">2024-02-21T06:49:55Z</dcterms:created>
  <dcterms:modified xsi:type="dcterms:W3CDTF">2025-04-03T13:04:44Z</dcterms:modified>
</cp:coreProperties>
</file>