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24"/>
    <p:restoredTop sz="94620"/>
  </p:normalViewPr>
  <p:slideViewPr>
    <p:cSldViewPr snapToGrid="0" snapToObjects="1">
      <p:cViewPr varScale="1">
        <p:scale>
          <a:sx n="114" d="100"/>
          <a:sy n="114" d="100"/>
        </p:scale>
        <p:origin x="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6D2DF-DE49-5242-BDC0-AAAAD43709D4}" type="datetimeFigureOut">
              <a:rPr lang="ru-UA" smtClean="0"/>
              <a:t>31.10.2024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DA73-64C1-A14E-BAFC-9717BC9D700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81870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6D2DF-DE49-5242-BDC0-AAAAD43709D4}" type="datetimeFigureOut">
              <a:rPr lang="ru-UA" smtClean="0"/>
              <a:t>31.10.2024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DA73-64C1-A14E-BAFC-9717BC9D700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19101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6D2DF-DE49-5242-BDC0-AAAAD43709D4}" type="datetimeFigureOut">
              <a:rPr lang="ru-UA" smtClean="0"/>
              <a:t>31.10.2024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DA73-64C1-A14E-BAFC-9717BC9D7005}" type="slidenum">
              <a:rPr lang="ru-UA" smtClean="0"/>
              <a:t>‹#›</a:t>
            </a:fld>
            <a:endParaRPr lang="ru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72541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6D2DF-DE49-5242-BDC0-AAAAD43709D4}" type="datetimeFigureOut">
              <a:rPr lang="ru-UA" smtClean="0"/>
              <a:t>31.10.2024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DA73-64C1-A14E-BAFC-9717BC9D700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003540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6D2DF-DE49-5242-BDC0-AAAAD43709D4}" type="datetimeFigureOut">
              <a:rPr lang="ru-UA" smtClean="0"/>
              <a:t>31.10.2024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DA73-64C1-A14E-BAFC-9717BC9D7005}" type="slidenum">
              <a:rPr lang="ru-UA" smtClean="0"/>
              <a:t>‹#›</a:t>
            </a:fld>
            <a:endParaRPr lang="ru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42415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6D2DF-DE49-5242-BDC0-AAAAD43709D4}" type="datetimeFigureOut">
              <a:rPr lang="ru-UA" smtClean="0"/>
              <a:t>31.10.2024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DA73-64C1-A14E-BAFC-9717BC9D700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70148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6D2DF-DE49-5242-BDC0-AAAAD43709D4}" type="datetimeFigureOut">
              <a:rPr lang="ru-UA" smtClean="0"/>
              <a:t>31.10.2024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DA73-64C1-A14E-BAFC-9717BC9D700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664428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6D2DF-DE49-5242-BDC0-AAAAD43709D4}" type="datetimeFigureOut">
              <a:rPr lang="ru-UA" smtClean="0"/>
              <a:t>31.10.2024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DA73-64C1-A14E-BAFC-9717BC9D700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76705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6D2DF-DE49-5242-BDC0-AAAAD43709D4}" type="datetimeFigureOut">
              <a:rPr lang="ru-UA" smtClean="0"/>
              <a:t>31.10.2024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DA73-64C1-A14E-BAFC-9717BC9D700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70653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6D2DF-DE49-5242-BDC0-AAAAD43709D4}" type="datetimeFigureOut">
              <a:rPr lang="ru-UA" smtClean="0"/>
              <a:t>31.10.2024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DA73-64C1-A14E-BAFC-9717BC9D700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995258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6D2DF-DE49-5242-BDC0-AAAAD43709D4}" type="datetimeFigureOut">
              <a:rPr lang="ru-UA" smtClean="0"/>
              <a:t>31.10.2024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DA73-64C1-A14E-BAFC-9717BC9D700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66289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6D2DF-DE49-5242-BDC0-AAAAD43709D4}" type="datetimeFigureOut">
              <a:rPr lang="ru-UA" smtClean="0"/>
              <a:t>31.10.2024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DA73-64C1-A14E-BAFC-9717BC9D700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57380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6D2DF-DE49-5242-BDC0-AAAAD43709D4}" type="datetimeFigureOut">
              <a:rPr lang="ru-UA" smtClean="0"/>
              <a:t>31.10.2024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DA73-64C1-A14E-BAFC-9717BC9D700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787935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6D2DF-DE49-5242-BDC0-AAAAD43709D4}" type="datetimeFigureOut">
              <a:rPr lang="ru-UA" smtClean="0"/>
              <a:t>31.10.2024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DA73-64C1-A14E-BAFC-9717BC9D700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538439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6D2DF-DE49-5242-BDC0-AAAAD43709D4}" type="datetimeFigureOut">
              <a:rPr lang="ru-UA" smtClean="0"/>
              <a:t>31.10.2024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DA73-64C1-A14E-BAFC-9717BC9D700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78077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6D2DF-DE49-5242-BDC0-AAAAD43709D4}" type="datetimeFigureOut">
              <a:rPr lang="ru-UA" smtClean="0"/>
              <a:t>31.10.2024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DA73-64C1-A14E-BAFC-9717BC9D700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33874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6D2DF-DE49-5242-BDC0-AAAAD43709D4}" type="datetimeFigureOut">
              <a:rPr lang="ru-UA" smtClean="0"/>
              <a:t>31.10.2024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20DDA73-64C1-A14E-BAFC-9717BC9D700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43145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0B1F00-E936-7F43-B4A1-53CC361B84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9047722" cy="1646302"/>
          </a:xfrm>
        </p:spPr>
        <p:txBody>
          <a:bodyPr>
            <a:normAutofit/>
          </a:bodyPr>
          <a:lstStyle/>
          <a:p>
            <a:pPr algn="r"/>
            <a:r>
              <a:rPr lang="ru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Бізнес-ризики та аникризове управління</a:t>
            </a: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F70E5565-EF90-B187-2CAC-108AF965AC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2532" y="4050836"/>
            <a:ext cx="7766936" cy="1096899"/>
          </a:xfrm>
        </p:spPr>
        <p:txBody>
          <a:bodyPr/>
          <a:lstStyle/>
          <a:p>
            <a:r>
              <a:rPr lang="uk-UA" dirty="0"/>
              <a:t>Практичне 4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79693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1AD7EAD-E431-1A44-8E92-F9EC3141E5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73132"/>
            <a:ext cx="9603275" cy="5193213"/>
          </a:xfrm>
        </p:spPr>
        <p:txBody>
          <a:bodyPr/>
          <a:lstStyle/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1.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побудувати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цементнии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завод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2,10 млн т цементу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Запропоновано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розміщення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цементних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районах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вихідних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1.1–1.4 провести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розміщення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заводу. </a:t>
            </a:r>
          </a:p>
          <a:p>
            <a:pPr marL="0" indent="0" algn="ctr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1.1.Капітальні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вкладення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будівництво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заводу,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млн.грн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  <p:graphicFrame>
        <p:nvGraphicFramePr>
          <p:cNvPr id="2" name="Таблица 3">
            <a:extLst>
              <a:ext uri="{FF2B5EF4-FFF2-40B4-BE49-F238E27FC236}">
                <a16:creationId xmlns:a16="http://schemas.microsoft.com/office/drawing/2014/main" id="{B746A6FA-2300-2CC8-7F44-52068460B4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699108"/>
              </p:ext>
            </p:extLst>
          </p:nvPr>
        </p:nvGraphicFramePr>
        <p:xfrm>
          <a:off x="1948872" y="2316480"/>
          <a:ext cx="8128000" cy="358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5653">
                  <a:extLst>
                    <a:ext uri="{9D8B030D-6E8A-4147-A177-3AD203B41FA5}">
                      <a16:colId xmlns:a16="http://schemas.microsoft.com/office/drawing/2014/main" val="1516575462"/>
                    </a:ext>
                  </a:extLst>
                </a:gridCol>
                <a:gridCol w="1567543">
                  <a:extLst>
                    <a:ext uri="{9D8B030D-6E8A-4147-A177-3AD203B41FA5}">
                      <a16:colId xmlns:a16="http://schemas.microsoft.com/office/drawing/2014/main" val="1829307520"/>
                    </a:ext>
                  </a:extLst>
                </a:gridCol>
                <a:gridCol w="1615044">
                  <a:extLst>
                    <a:ext uri="{9D8B030D-6E8A-4147-A177-3AD203B41FA5}">
                      <a16:colId xmlns:a16="http://schemas.microsoft.com/office/drawing/2014/main" val="3001151116"/>
                    </a:ext>
                  </a:extLst>
                </a:gridCol>
                <a:gridCol w="1419760">
                  <a:extLst>
                    <a:ext uri="{9D8B030D-6E8A-4147-A177-3AD203B41FA5}">
                      <a16:colId xmlns:a16="http://schemas.microsoft.com/office/drawing/2014/main" val="3047189257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Н</a:t>
                      </a:r>
                      <a:r>
                        <a:rPr lang="ru-UA" dirty="0"/>
                        <a:t>айменування статті витрат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UA" dirty="0"/>
                        <a:t>Сума капітальних вкладень, млн. грн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09389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 Варіант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</a:t>
                      </a:r>
                      <a:r>
                        <a:rPr lang="ru-UA" dirty="0"/>
                        <a:t>аріант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</a:t>
                      </a:r>
                      <a:r>
                        <a:rPr lang="ru-UA" dirty="0"/>
                        <a:t>аріант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3652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UA" dirty="0"/>
                        <a:t>Витрати на дослідно-проектні роботи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2,0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2,2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2,3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835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UA" dirty="0"/>
                        <a:t>Витрат ина придбання устатування, агрегатів і апаратури з врахуванням доставки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54,0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52,0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51,0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6837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UA" dirty="0"/>
                        <a:t>Будвельно-монтажні та пуско-налагоджувальні роботи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46,0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45,0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47,0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5364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UA" dirty="0"/>
                        <a:t>Всього витрати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102,0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99,2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100,3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750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6442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F87BD3C-DEE6-8941-AFCD-207242665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5131" y="329184"/>
            <a:ext cx="10472197" cy="5064009"/>
          </a:xfrm>
        </p:spPr>
        <p:txBody>
          <a:bodyPr/>
          <a:lstStyle/>
          <a:p>
            <a:pPr algn="r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Таблиця 1.2</a:t>
            </a:r>
          </a:p>
          <a:p>
            <a:pPr algn="ctr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Кошторис витрат на будівництво заводу, млн. грн.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ік</a:t>
            </a:r>
          </a:p>
          <a:p>
            <a:pPr algn="ctr"/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7">
            <a:extLst>
              <a:ext uri="{FF2B5EF4-FFF2-40B4-BE49-F238E27FC236}">
                <a16:creationId xmlns:a16="http://schemas.microsoft.com/office/drawing/2014/main" id="{A1987E7C-7051-D548-A7E0-8F3481EE82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718032"/>
              </p:ext>
            </p:extLst>
          </p:nvPr>
        </p:nvGraphicFramePr>
        <p:xfrm>
          <a:off x="2060575" y="1377828"/>
          <a:ext cx="8940800" cy="4054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5200">
                  <a:extLst>
                    <a:ext uri="{9D8B030D-6E8A-4147-A177-3AD203B41FA5}">
                      <a16:colId xmlns:a16="http://schemas.microsoft.com/office/drawing/2014/main" val="1226102819"/>
                    </a:ext>
                  </a:extLst>
                </a:gridCol>
                <a:gridCol w="2235200">
                  <a:extLst>
                    <a:ext uri="{9D8B030D-6E8A-4147-A177-3AD203B41FA5}">
                      <a16:colId xmlns:a16="http://schemas.microsoft.com/office/drawing/2014/main" val="116140994"/>
                    </a:ext>
                  </a:extLst>
                </a:gridCol>
                <a:gridCol w="2235200">
                  <a:extLst>
                    <a:ext uri="{9D8B030D-6E8A-4147-A177-3AD203B41FA5}">
                      <a16:colId xmlns:a16="http://schemas.microsoft.com/office/drawing/2014/main" val="3420145301"/>
                    </a:ext>
                  </a:extLst>
                </a:gridCol>
                <a:gridCol w="2235200">
                  <a:extLst>
                    <a:ext uri="{9D8B030D-6E8A-4147-A177-3AD203B41FA5}">
                      <a16:colId xmlns:a16="http://schemas.microsoft.com/office/drawing/2014/main" val="2141945958"/>
                    </a:ext>
                  </a:extLst>
                </a:gridCol>
              </a:tblGrid>
              <a:tr h="442134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лемент витрат 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UA" dirty="0"/>
                        <a:t>Сума витрат, млн. грн.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527803"/>
                  </a:ext>
                </a:extLst>
              </a:tr>
              <a:tr h="442134">
                <a:tc v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аріант №1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Варіант №2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Варіант №3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35140"/>
                  </a:ext>
                </a:extLst>
              </a:tr>
              <a:tr h="442134">
                <a:tc>
                  <a:txBody>
                    <a:bodyPr/>
                    <a:lstStyle/>
                    <a:p>
                      <a:r>
                        <a:rPr lang="ru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Матеріальні витрати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406,0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403,2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7623999"/>
                  </a:ext>
                </a:extLst>
              </a:tr>
              <a:tr h="442134">
                <a:tc>
                  <a:txBody>
                    <a:bodyPr/>
                    <a:lstStyle/>
                    <a:p>
                      <a:r>
                        <a:rPr lang="ru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Витрати на оплату праці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098284"/>
                  </a:ext>
                </a:extLst>
              </a:tr>
              <a:tr h="442134">
                <a:tc>
                  <a:txBody>
                    <a:bodyPr/>
                    <a:lstStyle/>
                    <a:p>
                      <a:r>
                        <a:rPr lang="ru-UA" dirty="0"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Відрахування на соц заходи (22%)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UA" sz="1800" kern="1200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UA" sz="1800" kern="1200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48,4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UA" sz="1800" kern="1200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6741010"/>
                  </a:ext>
                </a:extLst>
              </a:tr>
              <a:tr h="442134">
                <a:tc>
                  <a:txBody>
                    <a:bodyPr/>
                    <a:lstStyle/>
                    <a:p>
                      <a:r>
                        <a:rPr lang="ru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Амортизаційні відрахування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193712"/>
                  </a:ext>
                </a:extLst>
              </a:tr>
              <a:tr h="442134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ru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нші витрати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0774796"/>
                  </a:ext>
                </a:extLst>
              </a:tr>
              <a:tr h="319435">
                <a:tc>
                  <a:txBody>
                    <a:bodyPr/>
                    <a:lstStyle/>
                    <a:p>
                      <a:r>
                        <a:rPr lang="ru-UA" dirty="0"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Всього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UA" sz="1800" kern="1200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687,5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UA" sz="1800" kern="1200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696.2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UA" sz="1800" kern="1200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688,1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994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7378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7BC49CA-CA16-014F-AB4E-5B3C4DC0D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738"/>
            <a:ext cx="9603275" cy="5280607"/>
          </a:xfrm>
        </p:spPr>
        <p:txBody>
          <a:bodyPr/>
          <a:lstStyle/>
          <a:p>
            <a:pPr algn="r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Таблиця 1.3.</a:t>
            </a:r>
          </a:p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доставку 1 тони цементу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3">
            <a:extLst>
              <a:ext uri="{FF2B5EF4-FFF2-40B4-BE49-F238E27FC236}">
                <a16:creationId xmlns:a16="http://schemas.microsoft.com/office/drawing/2014/main" id="{601E22D3-2600-5090-5008-83A00E4F31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800969"/>
              </p:ext>
            </p:extLst>
          </p:nvPr>
        </p:nvGraphicFramePr>
        <p:xfrm>
          <a:off x="1330036" y="1242180"/>
          <a:ext cx="8829964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6348">
                  <a:extLst>
                    <a:ext uri="{9D8B030D-6E8A-4147-A177-3AD203B41FA5}">
                      <a16:colId xmlns:a16="http://schemas.microsoft.com/office/drawing/2014/main" val="2977220616"/>
                    </a:ext>
                  </a:extLst>
                </a:gridCol>
                <a:gridCol w="1911928">
                  <a:extLst>
                    <a:ext uri="{9D8B030D-6E8A-4147-A177-3AD203B41FA5}">
                      <a16:colId xmlns:a16="http://schemas.microsoft.com/office/drawing/2014/main" val="3566726769"/>
                    </a:ext>
                  </a:extLst>
                </a:gridCol>
                <a:gridCol w="1638794">
                  <a:extLst>
                    <a:ext uri="{9D8B030D-6E8A-4147-A177-3AD203B41FA5}">
                      <a16:colId xmlns:a16="http://schemas.microsoft.com/office/drawing/2014/main" val="4203814997"/>
                    </a:ext>
                  </a:extLst>
                </a:gridCol>
                <a:gridCol w="1692894">
                  <a:extLst>
                    <a:ext uri="{9D8B030D-6E8A-4147-A177-3AD203B41FA5}">
                      <a16:colId xmlns:a16="http://schemas.microsoft.com/office/drawing/2014/main" val="2916177812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Н</a:t>
                      </a:r>
                      <a:r>
                        <a:rPr lang="ru-UA" dirty="0"/>
                        <a:t>айменування статті витрат</a:t>
                      </a:r>
                    </a:p>
                    <a:p>
                      <a:pPr algn="ctr"/>
                      <a:endParaRPr lang="ru-UA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UA" dirty="0"/>
                        <a:t>Сума капітальних вкладень, млн. грн</a:t>
                      </a:r>
                    </a:p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9173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 Варіант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</a:t>
                      </a:r>
                      <a:r>
                        <a:rPr lang="ru-UA" dirty="0"/>
                        <a:t>аріант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</a:t>
                      </a:r>
                      <a:r>
                        <a:rPr lang="ru-UA" dirty="0"/>
                        <a:t>аріант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090567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dirty="0"/>
                        <a:t>Т</a:t>
                      </a:r>
                      <a:r>
                        <a:rPr lang="ru-UA" dirty="0"/>
                        <a:t>ранспортні витрати на доставку споживачені, грн./т</a:t>
                      </a:r>
                      <a:br>
                        <a:rPr lang="ru-UA" dirty="0"/>
                      </a:b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10,0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9,0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11,0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4564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177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A0379C0-8C86-B041-99F0-A90241F96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4425" y="400050"/>
            <a:ext cx="9940429" cy="5066295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Питомі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вкладення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Собівартість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т цементу.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778244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85185FE-D80A-374F-B820-C125C266E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379" y="463138"/>
            <a:ext cx="10900475" cy="5003207"/>
          </a:xfrm>
        </p:spPr>
        <p:txBody>
          <a:bodyPr>
            <a:normAutofit fontScale="77500" lnSpcReduction="20000"/>
          </a:bodyPr>
          <a:lstStyle/>
          <a:p>
            <a:r>
              <a:rPr lang="ru-UA" dirty="0"/>
              <a:t>В = Собівартість +Кеф*Капітальні вкладення</a:t>
            </a:r>
          </a:p>
          <a:p>
            <a:r>
              <a:rPr lang="ru-UA" dirty="0"/>
              <a:t>С =  (Сума </a:t>
            </a:r>
            <a:r>
              <a:rPr lang="ru-UA" sz="2100" dirty="0"/>
              <a:t>всіх</a:t>
            </a:r>
            <a:r>
              <a:rPr lang="ru-UA" dirty="0"/>
              <a:t> витрт / Річний випуск продукці у натуральних одиницях )+ Транспортні витрати на доставку</a:t>
            </a:r>
          </a:p>
          <a:p>
            <a:r>
              <a:rPr lang="ru-UA" dirty="0"/>
              <a:t>К еф. = 22% = 0,22</a:t>
            </a:r>
          </a:p>
          <a:p>
            <a:r>
              <a:rPr lang="ru-UA" dirty="0"/>
              <a:t>Собівартість 1 т  цементу = (Сума витрат за кошторисом /Річний випуск витрат в нат. </a:t>
            </a:r>
            <a:r>
              <a:rPr lang="ru-RU" dirty="0"/>
              <a:t>о</a:t>
            </a:r>
            <a:r>
              <a:rPr lang="ru-UA" dirty="0"/>
              <a:t>д.) + Транспортні витрати</a:t>
            </a:r>
          </a:p>
          <a:p>
            <a:endParaRPr lang="ru-UA" dirty="0"/>
          </a:p>
          <a:p>
            <a:pPr marL="228600" lvl="1">
              <a:spcBef>
                <a:spcPts val="1000"/>
              </a:spcBef>
            </a:pPr>
            <a:r>
              <a:rPr lang="ru-UA" sz="2100" dirty="0"/>
              <a:t>С1 687,5/2,10 = 327,4+10 = 337,4</a:t>
            </a:r>
          </a:p>
          <a:p>
            <a:r>
              <a:rPr lang="ru-UA" sz="2100" dirty="0"/>
              <a:t>С2 696,2/2,10 = 331,5+9 = 340,5</a:t>
            </a:r>
          </a:p>
          <a:p>
            <a:r>
              <a:rPr lang="ru-UA" sz="2100" dirty="0"/>
              <a:t>С3 688,1/2,10 = 327,7+11 = 338,7</a:t>
            </a:r>
          </a:p>
          <a:p>
            <a:r>
              <a:rPr lang="ru-UA" sz="2100" dirty="0"/>
              <a:t>Кап </a:t>
            </a:r>
            <a:r>
              <a:rPr lang="ru-UA" dirty="0"/>
              <a:t>вкладення =Сума капітальних вкладень/річний обсяг виробництва</a:t>
            </a:r>
          </a:p>
          <a:p>
            <a:r>
              <a:rPr lang="ru-UA" sz="2100" dirty="0"/>
              <a:t>К1 = 102/2.10 =48,6</a:t>
            </a:r>
          </a:p>
          <a:p>
            <a:r>
              <a:rPr lang="ru-UA" sz="2100" dirty="0"/>
              <a:t>К2 = 99,2/2,10 = 47,24</a:t>
            </a:r>
          </a:p>
          <a:p>
            <a:r>
              <a:rPr lang="ru-UA" sz="2100" dirty="0"/>
              <a:t>К3 = 100,3/2,10 = 47,8</a:t>
            </a:r>
          </a:p>
          <a:p>
            <a:r>
              <a:rPr lang="ru-UA" sz="2100" dirty="0"/>
              <a:t>ВП1 = 337,4+0,22*48,6  = 348,1</a:t>
            </a:r>
          </a:p>
          <a:p>
            <a:r>
              <a:rPr lang="ru-UA" sz="2100" dirty="0"/>
              <a:t>ВП2 = 340,5+0,22*47,24 = 350,9</a:t>
            </a:r>
          </a:p>
          <a:p>
            <a:r>
              <a:rPr lang="ru-UA" sz="2100" dirty="0"/>
              <a:t>ВП3 = 338,7+0,22*47,8 = 349,2</a:t>
            </a:r>
          </a:p>
        </p:txBody>
      </p:sp>
    </p:spTree>
    <p:extLst>
      <p:ext uri="{BB962C8B-B14F-4D97-AF65-F5344CB8AC3E}">
        <p14:creationId xmlns:p14="http://schemas.microsoft.com/office/powerpoint/2010/main" val="84980024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{BAD841DC-749C-D84D-A5D1-B99D800B7271}tf10001060</Template>
  <TotalTime>1748</TotalTime>
  <Words>380</Words>
  <Application>Microsoft Macintosh PowerPoint</Application>
  <PresentationFormat>Широкоэкранный</PresentationFormat>
  <Paragraphs>86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Trebuchet MS</vt:lpstr>
      <vt:lpstr>Wingdings 3</vt:lpstr>
      <vt:lpstr>Аспект</vt:lpstr>
      <vt:lpstr>Бізнес-ризики та аникризове управління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Ризик-менеджмент</dc:title>
  <dc:creator>Александр Ткачук</dc:creator>
  <cp:lastModifiedBy>Александр Ткачук</cp:lastModifiedBy>
  <cp:revision>19</cp:revision>
  <dcterms:created xsi:type="dcterms:W3CDTF">2021-09-28T10:07:32Z</dcterms:created>
  <dcterms:modified xsi:type="dcterms:W3CDTF">2024-10-31T12:16:52Z</dcterms:modified>
</cp:coreProperties>
</file>