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9"/>
  </p:notesMasterIdLst>
  <p:sldIdLst>
    <p:sldId id="256" r:id="rId2"/>
    <p:sldId id="259" r:id="rId3"/>
    <p:sldId id="26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304" r:id="rId14"/>
    <p:sldId id="305" r:id="rId15"/>
    <p:sldId id="306" r:id="rId16"/>
    <p:sldId id="307" r:id="rId17"/>
    <p:sldId id="308" r:id="rId18"/>
    <p:sldId id="267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9" r:id="rId27"/>
    <p:sldId id="316" r:id="rId28"/>
    <p:sldId id="317" r:id="rId29"/>
    <p:sldId id="318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276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39B1"/>
    <a:srgbClr val="646EF9"/>
    <a:srgbClr val="FA6C00"/>
    <a:srgbClr val="C6009E"/>
    <a:srgbClr val="F0553B"/>
    <a:srgbClr val="06CC97"/>
    <a:srgbClr val="636EFB"/>
    <a:srgbClr val="AB62FB"/>
    <a:srgbClr val="F8950C"/>
    <a:srgbClr val="D3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5"/>
    <p:restoredTop sz="96327"/>
  </p:normalViewPr>
  <p:slideViewPr>
    <p:cSldViewPr snapToGrid="0">
      <p:cViewPr varScale="1">
        <p:scale>
          <a:sx n="128" d="100"/>
          <a:sy n="128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46CE6-874B-614D-B928-75429DDD8BB9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3819-9F80-5649-9912-BCBA2AD11D2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4023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9863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5963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355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6433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7730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2430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6241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5218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804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948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7877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A680-30E4-BD4A-9281-67EE4D301620}" type="datetimeFigureOut">
              <a:rPr lang="en-UA" smtClean="0"/>
              <a:t>10.04.2024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9534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5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67C7B8A-B8BA-90EA-1C89-F6803EC0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6" y="-20783"/>
            <a:ext cx="5053409" cy="6914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832725-BAA8-EF7A-029B-BFEF1B75F7DE}"/>
              </a:ext>
            </a:extLst>
          </p:cNvPr>
          <p:cNvSpPr txBox="1"/>
          <p:nvPr/>
        </p:nvSpPr>
        <p:spPr>
          <a:xfrm>
            <a:off x="1211751" y="2713146"/>
            <a:ext cx="4847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Вступ у нейронні мережі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D3DC5E-F9EA-CF65-47C4-96684159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90" y="194254"/>
            <a:ext cx="1716741" cy="5187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FFAA8A-F449-944D-3158-ACE06BB1E41F}"/>
              </a:ext>
            </a:extLst>
          </p:cNvPr>
          <p:cNvSpPr txBox="1"/>
          <p:nvPr/>
        </p:nvSpPr>
        <p:spPr>
          <a:xfrm>
            <a:off x="1421151" y="5862779"/>
            <a:ext cx="554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Годлевський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Юрій Олександрович</a:t>
            </a:r>
            <a:endParaRPr lang="en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521C67-CB6C-62AF-510A-543C06ACC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7" y="5418378"/>
            <a:ext cx="1341344" cy="13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1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t Poses Images – Browse 175,771 Stock Photos, Vectors, and Video | Adobe  Stock">
            <a:extLst>
              <a:ext uri="{FF2B5EF4-FFF2-40B4-BE49-F238E27FC236}">
                <a16:creationId xmlns:a16="http://schemas.microsoft.com/office/drawing/2014/main" id="{8723A2C6-2DFD-B274-336E-EAC9A210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69" y="1315279"/>
            <a:ext cx="8016461" cy="49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8B872-0A3A-887C-E160-C3EAC77E0264}"/>
              </a:ext>
            </a:extLst>
          </p:cNvPr>
          <p:cNvSpPr txBox="1"/>
          <p:nvPr/>
        </p:nvSpPr>
        <p:spPr>
          <a:xfrm>
            <a:off x="1872353" y="182266"/>
            <a:ext cx="8447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Деформація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1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E8B872-0A3A-887C-E160-C3EAC77E0264}"/>
              </a:ext>
            </a:extLst>
          </p:cNvPr>
          <p:cNvSpPr txBox="1"/>
          <p:nvPr/>
        </p:nvSpPr>
        <p:spPr>
          <a:xfrm>
            <a:off x="1872353" y="182266"/>
            <a:ext cx="84472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Обмеження </a:t>
            </a:r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обʼєкту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Cats Hiding - Cat Behaviour Help &amp; Advice | Cats Protection">
            <a:extLst>
              <a:ext uri="{FF2B5EF4-FFF2-40B4-BE49-F238E27FC236}">
                <a16:creationId xmlns:a16="http://schemas.microsoft.com/office/drawing/2014/main" id="{553AFD26-F9CC-3EFE-92B0-DADF8E2C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1993392"/>
            <a:ext cx="6242302" cy="35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New kitten hiding? Here are 5 potential reasons | ManyPets">
            <a:extLst>
              <a:ext uri="{FF2B5EF4-FFF2-40B4-BE49-F238E27FC236}">
                <a16:creationId xmlns:a16="http://schemas.microsoft.com/office/drawing/2014/main" id="{1A656657-5998-9989-2E44-6B7AB08F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26" y="1993391"/>
            <a:ext cx="5266943" cy="35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7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CE4963-F4CF-B094-51F6-0D3C7F2FA24B}"/>
              </a:ext>
            </a:extLst>
          </p:cNvPr>
          <p:cNvSpPr txBox="1"/>
          <p:nvPr/>
        </p:nvSpPr>
        <p:spPr>
          <a:xfrm>
            <a:off x="2478505" y="126154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Візуальні ознаки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omestic cat">
            <a:extLst>
              <a:ext uri="{FF2B5EF4-FFF2-40B4-BE49-F238E27FC236}">
                <a16:creationId xmlns:a16="http://schemas.microsoft.com/office/drawing/2014/main" id="{664DC5EF-E03A-E065-007F-F9047277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" y="1863754"/>
            <a:ext cx="3754094" cy="37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13CCCF3D-611E-0878-49EC-D0EFBE1260EE}"/>
              </a:ext>
            </a:extLst>
          </p:cNvPr>
          <p:cNvSpPr/>
          <p:nvPr/>
        </p:nvSpPr>
        <p:spPr>
          <a:xfrm>
            <a:off x="4966238" y="3511296"/>
            <a:ext cx="2261937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2" name="Picture 2" descr="Domestic cat">
            <a:extLst>
              <a:ext uri="{FF2B5EF4-FFF2-40B4-BE49-F238E27FC236}">
                <a16:creationId xmlns:a16="http://schemas.microsoft.com/office/drawing/2014/main" id="{DD70F49B-9959-2E10-72F3-0884F962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90" y="947012"/>
            <a:ext cx="2858574" cy="28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mestic cat">
            <a:extLst>
              <a:ext uri="{FF2B5EF4-FFF2-40B4-BE49-F238E27FC236}">
                <a16:creationId xmlns:a16="http://schemas.microsoft.com/office/drawing/2014/main" id="{89455C40-C442-0E77-CCCD-1333F666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90" y="3899030"/>
            <a:ext cx="2858574" cy="28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76B205-378C-6ED2-2B09-9EF5C6798193}"/>
              </a:ext>
            </a:extLst>
          </p:cNvPr>
          <p:cNvCxnSpPr>
            <a:cxnSpLocks/>
          </p:cNvCxnSpPr>
          <p:nvPr/>
        </p:nvCxnSpPr>
        <p:spPr>
          <a:xfrm flipH="1">
            <a:off x="8554915" y="1517645"/>
            <a:ext cx="82062" cy="267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61D3EA-3D04-F3FA-FF62-21CA6E4729E9}"/>
              </a:ext>
            </a:extLst>
          </p:cNvPr>
          <p:cNvCxnSpPr>
            <a:cxnSpLocks/>
          </p:cNvCxnSpPr>
          <p:nvPr/>
        </p:nvCxnSpPr>
        <p:spPr>
          <a:xfrm>
            <a:off x="8554915" y="1784838"/>
            <a:ext cx="82062" cy="298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AD43EE-8E99-8A52-BC65-29BF9E2D0528}"/>
              </a:ext>
            </a:extLst>
          </p:cNvPr>
          <p:cNvCxnSpPr>
            <a:cxnSpLocks/>
          </p:cNvCxnSpPr>
          <p:nvPr/>
        </p:nvCxnSpPr>
        <p:spPr>
          <a:xfrm flipH="1">
            <a:off x="8636977" y="1527899"/>
            <a:ext cx="1553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067CF5-6202-83AB-62FA-D6FE53ECBE0D}"/>
              </a:ext>
            </a:extLst>
          </p:cNvPr>
          <p:cNvCxnSpPr>
            <a:cxnSpLocks/>
          </p:cNvCxnSpPr>
          <p:nvPr/>
        </p:nvCxnSpPr>
        <p:spPr>
          <a:xfrm>
            <a:off x="8798169" y="1527899"/>
            <a:ext cx="234183" cy="3083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C49324-4B2F-C2BA-2097-3ABBC2E5DFD1}"/>
              </a:ext>
            </a:extLst>
          </p:cNvPr>
          <p:cNvCxnSpPr>
            <a:cxnSpLocks/>
          </p:cNvCxnSpPr>
          <p:nvPr/>
        </p:nvCxnSpPr>
        <p:spPr>
          <a:xfrm flipH="1">
            <a:off x="9557238" y="1326999"/>
            <a:ext cx="168529" cy="355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09C7FC-DAD8-3469-C89F-03FC7347C4CB}"/>
              </a:ext>
            </a:extLst>
          </p:cNvPr>
          <p:cNvCxnSpPr>
            <a:cxnSpLocks/>
          </p:cNvCxnSpPr>
          <p:nvPr/>
        </p:nvCxnSpPr>
        <p:spPr>
          <a:xfrm flipH="1">
            <a:off x="9725767" y="1326999"/>
            <a:ext cx="68864" cy="335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C2FB7E-992F-4C43-99A0-887C931F4E6C}"/>
              </a:ext>
            </a:extLst>
          </p:cNvPr>
          <p:cNvCxnSpPr>
            <a:cxnSpLocks/>
          </p:cNvCxnSpPr>
          <p:nvPr/>
        </p:nvCxnSpPr>
        <p:spPr>
          <a:xfrm>
            <a:off x="9794631" y="1343751"/>
            <a:ext cx="0" cy="338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79EA6E-EB94-1E6C-D9F3-414510F0BBB3}"/>
              </a:ext>
            </a:extLst>
          </p:cNvPr>
          <p:cNvCxnSpPr>
            <a:cxnSpLocks/>
          </p:cNvCxnSpPr>
          <p:nvPr/>
        </p:nvCxnSpPr>
        <p:spPr>
          <a:xfrm flipH="1">
            <a:off x="9713495" y="2128520"/>
            <a:ext cx="131545" cy="55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FF0E0-954E-E170-712A-B83ADA73D3C3}"/>
              </a:ext>
            </a:extLst>
          </p:cNvPr>
          <p:cNvCxnSpPr>
            <a:cxnSpLocks/>
          </p:cNvCxnSpPr>
          <p:nvPr/>
        </p:nvCxnSpPr>
        <p:spPr>
          <a:xfrm flipH="1" flipV="1">
            <a:off x="9845040" y="2128520"/>
            <a:ext cx="60960" cy="157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DD14E5-142E-A3A9-0D6D-A0BA74D403F1}"/>
              </a:ext>
            </a:extLst>
          </p:cNvPr>
          <p:cNvCxnSpPr>
            <a:cxnSpLocks/>
          </p:cNvCxnSpPr>
          <p:nvPr/>
        </p:nvCxnSpPr>
        <p:spPr>
          <a:xfrm flipH="1">
            <a:off x="9725767" y="2286000"/>
            <a:ext cx="180233" cy="10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439AD0-8447-5FC6-08C3-08B150BBB315}"/>
              </a:ext>
            </a:extLst>
          </p:cNvPr>
          <p:cNvCxnSpPr>
            <a:cxnSpLocks/>
          </p:cNvCxnSpPr>
          <p:nvPr/>
        </p:nvCxnSpPr>
        <p:spPr>
          <a:xfrm flipH="1" flipV="1">
            <a:off x="9713495" y="2184400"/>
            <a:ext cx="12272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238F77-5DC4-DA20-6F00-02F11E003483}"/>
              </a:ext>
            </a:extLst>
          </p:cNvPr>
          <p:cNvCxnSpPr>
            <a:cxnSpLocks/>
          </p:cNvCxnSpPr>
          <p:nvPr/>
        </p:nvCxnSpPr>
        <p:spPr>
          <a:xfrm flipH="1" flipV="1">
            <a:off x="9337040" y="2286000"/>
            <a:ext cx="106680" cy="187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3BA3F0-875C-D236-41AD-5B9A41B8C003}"/>
              </a:ext>
            </a:extLst>
          </p:cNvPr>
          <p:cNvCxnSpPr>
            <a:cxnSpLocks/>
          </p:cNvCxnSpPr>
          <p:nvPr/>
        </p:nvCxnSpPr>
        <p:spPr>
          <a:xfrm>
            <a:off x="9164320" y="2286000"/>
            <a:ext cx="172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518124-B779-969A-49B9-D0BFB3CFFD78}"/>
              </a:ext>
            </a:extLst>
          </p:cNvPr>
          <p:cNvCxnSpPr>
            <a:cxnSpLocks/>
          </p:cNvCxnSpPr>
          <p:nvPr/>
        </p:nvCxnSpPr>
        <p:spPr>
          <a:xfrm flipH="1">
            <a:off x="9088120" y="2286000"/>
            <a:ext cx="76200" cy="10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87383A-5E83-7693-35F8-B099273BE0E9}"/>
              </a:ext>
            </a:extLst>
          </p:cNvPr>
          <p:cNvCxnSpPr>
            <a:cxnSpLocks/>
          </p:cNvCxnSpPr>
          <p:nvPr/>
        </p:nvCxnSpPr>
        <p:spPr>
          <a:xfrm>
            <a:off x="9088120" y="2387600"/>
            <a:ext cx="121920" cy="121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66B570E-BB68-E997-3574-CBEA9288E6B5}"/>
              </a:ext>
            </a:extLst>
          </p:cNvPr>
          <p:cNvCxnSpPr>
            <a:cxnSpLocks/>
          </p:cNvCxnSpPr>
          <p:nvPr/>
        </p:nvCxnSpPr>
        <p:spPr>
          <a:xfrm flipV="1">
            <a:off x="9210040" y="2473960"/>
            <a:ext cx="233680" cy="35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05247A-C9A7-FFD0-D893-012D6B0B06EF}"/>
              </a:ext>
            </a:extLst>
          </p:cNvPr>
          <p:cNvCxnSpPr>
            <a:cxnSpLocks/>
          </p:cNvCxnSpPr>
          <p:nvPr/>
        </p:nvCxnSpPr>
        <p:spPr>
          <a:xfrm>
            <a:off x="9626600" y="2661920"/>
            <a:ext cx="868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AC007B-2E8B-98B9-EEE7-8EAE4E6FD286}"/>
              </a:ext>
            </a:extLst>
          </p:cNvPr>
          <p:cNvCxnSpPr>
            <a:cxnSpLocks/>
          </p:cNvCxnSpPr>
          <p:nvPr/>
        </p:nvCxnSpPr>
        <p:spPr>
          <a:xfrm flipH="1">
            <a:off x="9557238" y="2661920"/>
            <a:ext cx="69362" cy="45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6AA3AEC-D506-28DF-8592-D6F2BD43A490}"/>
              </a:ext>
            </a:extLst>
          </p:cNvPr>
          <p:cNvCxnSpPr>
            <a:cxnSpLocks/>
          </p:cNvCxnSpPr>
          <p:nvPr/>
        </p:nvCxnSpPr>
        <p:spPr>
          <a:xfrm flipH="1" flipV="1">
            <a:off x="9557238" y="2707640"/>
            <a:ext cx="168529" cy="81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777133A-8960-F4EF-1189-1251D74BD504}"/>
              </a:ext>
            </a:extLst>
          </p:cNvPr>
          <p:cNvCxnSpPr>
            <a:cxnSpLocks/>
          </p:cNvCxnSpPr>
          <p:nvPr/>
        </p:nvCxnSpPr>
        <p:spPr>
          <a:xfrm>
            <a:off x="9709638" y="2661920"/>
            <a:ext cx="3857" cy="172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5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CE4963-F4CF-B094-51F6-0D3C7F2FA24B}"/>
              </a:ext>
            </a:extLst>
          </p:cNvPr>
          <p:cNvSpPr txBox="1"/>
          <p:nvPr/>
        </p:nvSpPr>
        <p:spPr>
          <a:xfrm>
            <a:off x="2478505" y="126154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Візуальні ознаки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omestic cat">
            <a:extLst>
              <a:ext uri="{FF2B5EF4-FFF2-40B4-BE49-F238E27FC236}">
                <a16:creationId xmlns:a16="http://schemas.microsoft.com/office/drawing/2014/main" id="{B627B418-020F-7C4A-2ED0-429C66CB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3" y="2282510"/>
            <a:ext cx="2858574" cy="28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3E2C69-2175-9502-6D87-731BE79F24C9}"/>
              </a:ext>
            </a:extLst>
          </p:cNvPr>
          <p:cNvCxnSpPr>
            <a:cxnSpLocks/>
          </p:cNvCxnSpPr>
          <p:nvPr/>
        </p:nvCxnSpPr>
        <p:spPr>
          <a:xfrm flipH="1">
            <a:off x="1207058" y="2853143"/>
            <a:ext cx="82062" cy="267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2771FE-2ED9-179F-D105-A23A57EA0A71}"/>
              </a:ext>
            </a:extLst>
          </p:cNvPr>
          <p:cNvCxnSpPr>
            <a:cxnSpLocks/>
          </p:cNvCxnSpPr>
          <p:nvPr/>
        </p:nvCxnSpPr>
        <p:spPr>
          <a:xfrm>
            <a:off x="1207058" y="3120336"/>
            <a:ext cx="82062" cy="298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0BD9FE-9818-3716-F42B-FE6185F7C6F4}"/>
              </a:ext>
            </a:extLst>
          </p:cNvPr>
          <p:cNvCxnSpPr>
            <a:cxnSpLocks/>
          </p:cNvCxnSpPr>
          <p:nvPr/>
        </p:nvCxnSpPr>
        <p:spPr>
          <a:xfrm flipH="1">
            <a:off x="1289120" y="2863397"/>
            <a:ext cx="1553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14ACAF-D5DB-9221-40C0-8276C63E82E0}"/>
              </a:ext>
            </a:extLst>
          </p:cNvPr>
          <p:cNvCxnSpPr>
            <a:cxnSpLocks/>
          </p:cNvCxnSpPr>
          <p:nvPr/>
        </p:nvCxnSpPr>
        <p:spPr>
          <a:xfrm>
            <a:off x="1450312" y="2863397"/>
            <a:ext cx="234183" cy="3083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1BD4E7-BD10-BE08-F24D-F4F7B3786310}"/>
              </a:ext>
            </a:extLst>
          </p:cNvPr>
          <p:cNvCxnSpPr>
            <a:cxnSpLocks/>
          </p:cNvCxnSpPr>
          <p:nvPr/>
        </p:nvCxnSpPr>
        <p:spPr>
          <a:xfrm flipH="1">
            <a:off x="2209381" y="2662497"/>
            <a:ext cx="168529" cy="355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4282AE-8A59-75A3-A391-DE960294F2D3}"/>
              </a:ext>
            </a:extLst>
          </p:cNvPr>
          <p:cNvCxnSpPr>
            <a:cxnSpLocks/>
          </p:cNvCxnSpPr>
          <p:nvPr/>
        </p:nvCxnSpPr>
        <p:spPr>
          <a:xfrm flipH="1">
            <a:off x="2377910" y="2662497"/>
            <a:ext cx="68864" cy="335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BA5B07-EED1-CA31-EBF5-80235E5B5C85}"/>
              </a:ext>
            </a:extLst>
          </p:cNvPr>
          <p:cNvCxnSpPr>
            <a:cxnSpLocks/>
          </p:cNvCxnSpPr>
          <p:nvPr/>
        </p:nvCxnSpPr>
        <p:spPr>
          <a:xfrm>
            <a:off x="2446774" y="2679249"/>
            <a:ext cx="0" cy="338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99BD3B-9090-FD6D-87CA-3BCA0B9DB4B6}"/>
              </a:ext>
            </a:extLst>
          </p:cNvPr>
          <p:cNvCxnSpPr>
            <a:cxnSpLocks/>
          </p:cNvCxnSpPr>
          <p:nvPr/>
        </p:nvCxnSpPr>
        <p:spPr>
          <a:xfrm flipH="1">
            <a:off x="2365638" y="3464018"/>
            <a:ext cx="131545" cy="55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60888-58B3-43E1-098B-B1920D60D255}"/>
              </a:ext>
            </a:extLst>
          </p:cNvPr>
          <p:cNvCxnSpPr>
            <a:cxnSpLocks/>
          </p:cNvCxnSpPr>
          <p:nvPr/>
        </p:nvCxnSpPr>
        <p:spPr>
          <a:xfrm flipH="1" flipV="1">
            <a:off x="2497183" y="3464018"/>
            <a:ext cx="60960" cy="157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145F3A-22F0-21D9-728B-9064009175AB}"/>
              </a:ext>
            </a:extLst>
          </p:cNvPr>
          <p:cNvCxnSpPr>
            <a:cxnSpLocks/>
          </p:cNvCxnSpPr>
          <p:nvPr/>
        </p:nvCxnSpPr>
        <p:spPr>
          <a:xfrm flipH="1">
            <a:off x="2377910" y="3621498"/>
            <a:ext cx="180233" cy="10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B7E4E6-52A2-28F8-3EF7-C154E7624D40}"/>
              </a:ext>
            </a:extLst>
          </p:cNvPr>
          <p:cNvCxnSpPr>
            <a:cxnSpLocks/>
          </p:cNvCxnSpPr>
          <p:nvPr/>
        </p:nvCxnSpPr>
        <p:spPr>
          <a:xfrm flipH="1" flipV="1">
            <a:off x="2365638" y="3519898"/>
            <a:ext cx="12272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0BFED64-FC63-2D08-5163-C31BC2410241}"/>
              </a:ext>
            </a:extLst>
          </p:cNvPr>
          <p:cNvCxnSpPr>
            <a:cxnSpLocks/>
          </p:cNvCxnSpPr>
          <p:nvPr/>
        </p:nvCxnSpPr>
        <p:spPr>
          <a:xfrm flipH="1" flipV="1">
            <a:off x="1989183" y="3621498"/>
            <a:ext cx="106680" cy="187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59F7E9-D403-F878-49BE-8F152616770A}"/>
              </a:ext>
            </a:extLst>
          </p:cNvPr>
          <p:cNvCxnSpPr>
            <a:cxnSpLocks/>
          </p:cNvCxnSpPr>
          <p:nvPr/>
        </p:nvCxnSpPr>
        <p:spPr>
          <a:xfrm>
            <a:off x="1816463" y="3621498"/>
            <a:ext cx="172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54E12A-B144-E16B-037F-51545D172CC4}"/>
              </a:ext>
            </a:extLst>
          </p:cNvPr>
          <p:cNvCxnSpPr>
            <a:cxnSpLocks/>
          </p:cNvCxnSpPr>
          <p:nvPr/>
        </p:nvCxnSpPr>
        <p:spPr>
          <a:xfrm flipH="1">
            <a:off x="1740263" y="3621498"/>
            <a:ext cx="76200" cy="10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CFB1C4F-43EB-32A9-7DEF-AB86FE033B7A}"/>
              </a:ext>
            </a:extLst>
          </p:cNvPr>
          <p:cNvCxnSpPr>
            <a:cxnSpLocks/>
          </p:cNvCxnSpPr>
          <p:nvPr/>
        </p:nvCxnSpPr>
        <p:spPr>
          <a:xfrm>
            <a:off x="1740263" y="3723098"/>
            <a:ext cx="121920" cy="121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D78D7D-3F91-6275-03D3-BF1EBE09A004}"/>
              </a:ext>
            </a:extLst>
          </p:cNvPr>
          <p:cNvCxnSpPr>
            <a:cxnSpLocks/>
          </p:cNvCxnSpPr>
          <p:nvPr/>
        </p:nvCxnSpPr>
        <p:spPr>
          <a:xfrm flipV="1">
            <a:off x="1862183" y="3809458"/>
            <a:ext cx="233680" cy="35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04607B-D1CE-85FB-0E95-5800BBD5405D}"/>
              </a:ext>
            </a:extLst>
          </p:cNvPr>
          <p:cNvCxnSpPr>
            <a:cxnSpLocks/>
          </p:cNvCxnSpPr>
          <p:nvPr/>
        </p:nvCxnSpPr>
        <p:spPr>
          <a:xfrm>
            <a:off x="2278743" y="3997418"/>
            <a:ext cx="868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34CE084-1D1B-8FCC-CA3D-05DEE4BB1702}"/>
              </a:ext>
            </a:extLst>
          </p:cNvPr>
          <p:cNvCxnSpPr>
            <a:cxnSpLocks/>
          </p:cNvCxnSpPr>
          <p:nvPr/>
        </p:nvCxnSpPr>
        <p:spPr>
          <a:xfrm flipH="1">
            <a:off x="2209381" y="3997418"/>
            <a:ext cx="69362" cy="45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89DD245-26B6-A74B-8B69-DB7CB44AA8B9}"/>
              </a:ext>
            </a:extLst>
          </p:cNvPr>
          <p:cNvCxnSpPr>
            <a:cxnSpLocks/>
          </p:cNvCxnSpPr>
          <p:nvPr/>
        </p:nvCxnSpPr>
        <p:spPr>
          <a:xfrm flipH="1" flipV="1">
            <a:off x="2209381" y="4043138"/>
            <a:ext cx="168529" cy="81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1A55C0-1833-DA4D-02CA-ADECF5F8F5B9}"/>
              </a:ext>
            </a:extLst>
          </p:cNvPr>
          <p:cNvCxnSpPr>
            <a:cxnSpLocks/>
          </p:cNvCxnSpPr>
          <p:nvPr/>
        </p:nvCxnSpPr>
        <p:spPr>
          <a:xfrm>
            <a:off x="2361781" y="3997418"/>
            <a:ext cx="3857" cy="172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9E97ACC5-EF9B-AEC2-3545-2E7E5DA3D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922" y="1773681"/>
            <a:ext cx="850900" cy="838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6B76175-EF9D-80BC-81DA-2F2224EF5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22" y="2850750"/>
            <a:ext cx="7747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BF09D0-7380-775C-58CF-E09CEBCEF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479" y="3542758"/>
            <a:ext cx="882650" cy="81342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D9A8062-E295-068D-ED5F-666C38A75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572" y="4424784"/>
            <a:ext cx="946150" cy="8307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9FA8AE1-601C-06B7-45CB-BEA2060D0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258" y="5457884"/>
            <a:ext cx="1117600" cy="711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2013A94-3F3A-4E67-7F4E-85B73F7A4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5757" y="1119152"/>
            <a:ext cx="482600" cy="4699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47CFC50-49F9-0F95-3FF7-BE7C02FE3B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5757" y="1773681"/>
            <a:ext cx="644321" cy="3911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1D98312-E80A-DCEC-4656-2CCA2711F7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0528" y="2415031"/>
            <a:ext cx="609600" cy="3937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52ABD3A-5181-D2E9-719A-3A5994F14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5757" y="2965050"/>
            <a:ext cx="609600" cy="5207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8BDB77D-057E-7ECD-0D5F-EE0F1E0E34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0528" y="3392212"/>
            <a:ext cx="584200" cy="584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32881B-28C2-5EDC-7B5E-0B4F1E16C6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5757" y="4124418"/>
            <a:ext cx="609600" cy="609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C0FCB00-B42A-333E-3F6F-13493CFF7B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66528" y="4906134"/>
            <a:ext cx="838200" cy="4699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33FCA4B-503D-36F5-BF24-C6115115F9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8757" y="5738848"/>
            <a:ext cx="736600" cy="457200"/>
          </a:xfrm>
          <a:prstGeom prst="rect">
            <a:avLst/>
          </a:prstGeom>
        </p:spPr>
      </p:pic>
      <p:sp>
        <p:nvSpPr>
          <p:cNvPr id="61" name="Right Arrow 60">
            <a:extLst>
              <a:ext uri="{FF2B5EF4-FFF2-40B4-BE49-F238E27FC236}">
                <a16:creationId xmlns:a16="http://schemas.microsoft.com/office/drawing/2014/main" id="{5315ADB9-7ED2-125B-9C0E-13506E5568DE}"/>
              </a:ext>
            </a:extLst>
          </p:cNvPr>
          <p:cNvSpPr/>
          <p:nvPr/>
        </p:nvSpPr>
        <p:spPr>
          <a:xfrm>
            <a:off x="3814815" y="3637666"/>
            <a:ext cx="1384015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E133274C-1D2B-A7BD-E7F2-07E66E9E6904}"/>
              </a:ext>
            </a:extLst>
          </p:cNvPr>
          <p:cNvSpPr/>
          <p:nvPr/>
        </p:nvSpPr>
        <p:spPr>
          <a:xfrm>
            <a:off x="6654356" y="3637666"/>
            <a:ext cx="1384015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74699E14-DC33-3002-68CB-83731F772A51}"/>
              </a:ext>
            </a:extLst>
          </p:cNvPr>
          <p:cNvSpPr/>
          <p:nvPr/>
        </p:nvSpPr>
        <p:spPr>
          <a:xfrm>
            <a:off x="9290611" y="3659113"/>
            <a:ext cx="1384015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E2FCF902-483E-86E9-2A53-8E6377FCE3D6}"/>
              </a:ext>
            </a:extLst>
          </p:cNvPr>
          <p:cNvSpPr txBox="1"/>
          <p:nvPr/>
        </p:nvSpPr>
        <p:spPr>
          <a:xfrm>
            <a:off x="11023627" y="3708473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Кіт</a:t>
            </a:r>
            <a:endParaRPr lang="en-UA" sz="2400" dirty="0"/>
          </a:p>
        </p:txBody>
      </p:sp>
    </p:spTree>
    <p:extLst>
      <p:ext uri="{BB962C8B-B14F-4D97-AF65-F5344CB8AC3E}">
        <p14:creationId xmlns:p14="http://schemas.microsoft.com/office/powerpoint/2010/main" val="223126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0014E-4AA9-95BF-0F25-D40D6E0D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24" y="2009195"/>
            <a:ext cx="3072151" cy="2839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462134-160E-4491-71B0-EAF010416CCF}"/>
              </a:ext>
            </a:extLst>
          </p:cNvPr>
          <p:cNvSpPr txBox="1"/>
          <p:nvPr/>
        </p:nvSpPr>
        <p:spPr>
          <a:xfrm>
            <a:off x="5886647" y="15157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5CB19-63FF-655A-608C-15966E4B9D0C}"/>
              </a:ext>
            </a:extLst>
          </p:cNvPr>
          <p:cNvSpPr txBox="1"/>
          <p:nvPr/>
        </p:nvSpPr>
        <p:spPr>
          <a:xfrm>
            <a:off x="3981742" y="3244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413579315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0014E-4AA9-95BF-0F25-D40D6E0D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993140"/>
            <a:ext cx="5083810" cy="469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08D8BF-8B56-ABB7-6EE0-DE89DA75C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11" y="1165860"/>
            <a:ext cx="6476469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515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7C27FE-3E01-69E8-6004-0AA73A10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98" y="457477"/>
            <a:ext cx="5937045" cy="237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4FEA4-1D5D-11F2-BC59-28A6312A3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6" y="698792"/>
            <a:ext cx="5937049" cy="238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395F3D-8CA7-16DA-F086-85FDB1840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7" y="927260"/>
            <a:ext cx="5937049" cy="2388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32DCD4-06D4-6006-B841-EA63C6B5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8" y="1166238"/>
            <a:ext cx="5937049" cy="2388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11B9F4-EDD8-14E2-6EE6-86B5776A5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2" y="1393992"/>
            <a:ext cx="5937049" cy="2388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984AFE-07F8-D39F-7EDA-D604F81D7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82" y="1632879"/>
            <a:ext cx="5937052" cy="2306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04BAF1-312B-A0B0-FF93-2D514074C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788" y="1849759"/>
            <a:ext cx="5937043" cy="2132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BE0DF5-13EF-7C45-25BA-16CB6C43D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" y="2046142"/>
            <a:ext cx="5937041" cy="2041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242731-588C-0493-2DFE-B412F5A77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272" y="2247586"/>
            <a:ext cx="5937046" cy="2032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B50B29-1DEB-BF40-B231-4F2ECDE01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298" y="2454542"/>
            <a:ext cx="5937039" cy="2474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5A10D5-B390-2D9D-66C1-CFF34443CE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782" y="2698986"/>
            <a:ext cx="5937051" cy="195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4F31-C3B7-3775-E1EE-7FA27E4D0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0782" y="2893184"/>
            <a:ext cx="5937046" cy="1962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9B54FF-6902-17A0-8389-94BEF51C52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" y="3081787"/>
            <a:ext cx="5937045" cy="2201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AB7DB0-FBE0-6D72-2469-5C66709DE6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0782" y="3294948"/>
            <a:ext cx="5937051" cy="2293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A2EB77-F18A-0335-F899-7ACB924B3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0782" y="3521366"/>
            <a:ext cx="5937051" cy="2300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C21FEC-2177-4BFB-F873-5D6CC809A2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0788" y="3753585"/>
            <a:ext cx="5937034" cy="1947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8E2243-3180-0100-4F78-611AE36353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0811" y="3946130"/>
            <a:ext cx="5937056" cy="2117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A6E4AF1-B1A4-7D45-95A2-6D5C4C524E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8" y="4153297"/>
            <a:ext cx="5937037" cy="2026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5C88DCA-3CF9-E292-15D1-A8D5ADB9F0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0278" y="4350702"/>
            <a:ext cx="5937041" cy="2041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9C490A-6E02-CFFC-90D3-0E3947650A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0290" y="4546468"/>
            <a:ext cx="5937045" cy="2205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3E0A4B-35F6-B927-EBB1-CDA9D40C23C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0298" y="4766677"/>
            <a:ext cx="5937043" cy="2289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85C58D-10F1-2836-15FF-230CE453DE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377" y="4993742"/>
            <a:ext cx="5937049" cy="2444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FC442D-00A7-49D7-A9A7-89489B69BD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9470" y="5232306"/>
            <a:ext cx="5937044" cy="1868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213207C-8DA3-6ED3-758B-3D47EAAA9A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8962" y="5418688"/>
            <a:ext cx="5937046" cy="1962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4BF8A24-3BF1-6869-343F-4842334CD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98" y="5591379"/>
            <a:ext cx="5937045" cy="2371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AA7A00-202E-9FF7-CBDD-25189A93E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" y="5814726"/>
            <a:ext cx="5937045" cy="2371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848545B-1831-FF26-85A3-8EB876E6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98" y="6049049"/>
            <a:ext cx="5937045" cy="2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50911 -0.0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6" y="-3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51419 -0.063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3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51419 -0.0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51419 -0.04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51588 -0.04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4" y="-21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51497 -0.031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-15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51159 -0.014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-7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5125 -0.0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-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51419 0.006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51419 0.0164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51497 0.021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10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51666 0.034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7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51328 0.045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22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51758 0.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2" y="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51588 0.05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4" y="26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51497 0.05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266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51666 0.065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328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1419 0.07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38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51341 0.088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442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51341 0.1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5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5151 0.108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54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51367 0.118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592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51484 0.140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69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51406 0.1423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71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51367 0.150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75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51445 0.16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6" y="826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51458 0.166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D5C426-3D90-CA60-CB46-222BDBB20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4" y="729057"/>
            <a:ext cx="10298431" cy="5399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66533-EE9A-DE5A-37D6-3868E498778C}"/>
              </a:ext>
            </a:extLst>
          </p:cNvPr>
          <p:cNvSpPr txBox="1"/>
          <p:nvPr/>
        </p:nvSpPr>
        <p:spPr>
          <a:xfrm>
            <a:off x="6242247" y="1779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C6F62-98EA-FA5B-73E0-073F3CFACFF9}"/>
              </a:ext>
            </a:extLst>
          </p:cNvPr>
          <p:cNvSpPr txBox="1"/>
          <p:nvPr/>
        </p:nvSpPr>
        <p:spPr>
          <a:xfrm>
            <a:off x="528080" y="3244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00678090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lines with circles and arrows&#10;&#10;Description automatically generated">
            <a:extLst>
              <a:ext uri="{FF2B5EF4-FFF2-40B4-BE49-F238E27FC236}">
                <a16:creationId xmlns:a16="http://schemas.microsoft.com/office/drawing/2014/main" id="{16B861DD-F210-ED83-2325-0D8E2F6F3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467" y="1056303"/>
            <a:ext cx="4640737" cy="464073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9F0BE91-E870-720F-1FBB-90816DE0E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7368" y="917946"/>
            <a:ext cx="8517263" cy="4250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655B4-1127-0AA1-4843-C5A8853BAA82}"/>
              </a:ext>
            </a:extLst>
          </p:cNvPr>
          <p:cNvSpPr txBox="1"/>
          <p:nvPr/>
        </p:nvSpPr>
        <p:spPr>
          <a:xfrm>
            <a:off x="0" y="832145"/>
            <a:ext cx="2353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Вхідні дані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0CB3F-4BC4-62A6-359D-D929EC37D0BA}"/>
              </a:ext>
            </a:extLst>
          </p:cNvPr>
          <p:cNvSpPr txBox="1"/>
          <p:nvPr/>
        </p:nvSpPr>
        <p:spPr>
          <a:xfrm>
            <a:off x="9741193" y="832145"/>
            <a:ext cx="2353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Вихідні дані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endParaRPr lang="en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C3B74-5D13-928C-F4EE-7D1747FA2E7D}"/>
              </a:ext>
            </a:extLst>
          </p:cNvPr>
          <p:cNvSpPr txBox="1"/>
          <p:nvPr/>
        </p:nvSpPr>
        <p:spPr>
          <a:xfrm>
            <a:off x="4919214" y="4865914"/>
            <a:ext cx="2353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Приховані шари</a:t>
            </a:r>
            <a:endParaRPr lang="en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86321C1-ADF8-BF8B-0D0D-0C5382D649E9}"/>
              </a:ext>
            </a:extLst>
          </p:cNvPr>
          <p:cNvSpPr>
            <a:spLocks/>
          </p:cNvSpPr>
          <p:nvPr/>
        </p:nvSpPr>
        <p:spPr>
          <a:xfrm>
            <a:off x="2908092" y="1228443"/>
            <a:ext cx="6355829" cy="3637471"/>
          </a:xfrm>
          <a:prstGeom prst="frame">
            <a:avLst>
              <a:gd name="adj1" fmla="val 153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20CB1D5-E735-98A4-EB15-E35FC69B6343}"/>
              </a:ext>
            </a:extLst>
          </p:cNvPr>
          <p:cNvSpPr>
            <a:spLocks/>
          </p:cNvSpPr>
          <p:nvPr/>
        </p:nvSpPr>
        <p:spPr>
          <a:xfrm>
            <a:off x="9479169" y="2433852"/>
            <a:ext cx="524049" cy="1218707"/>
          </a:xfrm>
          <a:prstGeom prst="frame">
            <a:avLst>
              <a:gd name="adj1" fmla="val 153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24C6BE0-13B5-1CB3-A98E-3C7F7067AA2C}"/>
              </a:ext>
            </a:extLst>
          </p:cNvPr>
          <p:cNvSpPr>
            <a:spLocks/>
          </p:cNvSpPr>
          <p:nvPr/>
        </p:nvSpPr>
        <p:spPr>
          <a:xfrm>
            <a:off x="2188777" y="1824498"/>
            <a:ext cx="524049" cy="2420931"/>
          </a:xfrm>
          <a:prstGeom prst="frame">
            <a:avLst>
              <a:gd name="adj1" fmla="val 153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F35C3-CC6C-5AE2-4348-4C7665744CF0}"/>
              </a:ext>
            </a:extLst>
          </p:cNvPr>
          <p:cNvSpPr txBox="1"/>
          <p:nvPr/>
        </p:nvSpPr>
        <p:spPr>
          <a:xfrm>
            <a:off x="4533185" y="5770401"/>
            <a:ext cx="46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64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A" sz="2800" dirty="0">
              <a:solidFill>
                <a:srgbClr val="164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9AF2FB-C22E-B313-4452-91F4141A948F}"/>
              </a:ext>
            </a:extLst>
          </p:cNvPr>
          <p:cNvSpPr txBox="1"/>
          <p:nvPr/>
        </p:nvSpPr>
        <p:spPr>
          <a:xfrm>
            <a:off x="7188767" y="5748629"/>
            <a:ext cx="46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E9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A" sz="2800" dirty="0">
              <a:solidFill>
                <a:srgbClr val="0E96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485791-7F36-A68A-7E49-06DA21A72729}"/>
              </a:ext>
            </a:extLst>
          </p:cNvPr>
          <p:cNvSpPr txBox="1"/>
          <p:nvPr/>
        </p:nvSpPr>
        <p:spPr>
          <a:xfrm>
            <a:off x="5597690" y="5813945"/>
            <a:ext cx="99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f(x)</a:t>
            </a:r>
            <a:endParaRPr lang="en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ECE21D-0197-7D0E-C75D-289BBEB81DDE}"/>
              </a:ext>
            </a:extLst>
          </p:cNvPr>
          <p:cNvCxnSpPr/>
          <p:nvPr/>
        </p:nvCxnSpPr>
        <p:spPr>
          <a:xfrm>
            <a:off x="6593478" y="6076881"/>
            <a:ext cx="5952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B41D7E-E594-EBE1-129E-469342A724B4}"/>
              </a:ext>
            </a:extLst>
          </p:cNvPr>
          <p:cNvCxnSpPr/>
          <p:nvPr/>
        </p:nvCxnSpPr>
        <p:spPr>
          <a:xfrm>
            <a:off x="5002401" y="6076881"/>
            <a:ext cx="5952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8FA6E4-7366-B6A8-25B0-98FA1B69C3EA}"/>
                  </a:ext>
                </a:extLst>
              </p:cNvPr>
              <p:cNvSpPr txBox="1"/>
              <p:nvPr/>
            </p:nvSpPr>
            <p:spPr>
              <a:xfrm>
                <a:off x="555327" y="2203326"/>
                <a:ext cx="1377387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A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8FA6E4-7366-B6A8-25B0-98FA1B69C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27" y="2203326"/>
                <a:ext cx="1377387" cy="1679755"/>
              </a:xfrm>
              <a:prstGeom prst="rect">
                <a:avLst/>
              </a:prstGeom>
              <a:blipFill>
                <a:blip r:embed="rId5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F3BB7F-306F-FAC1-BF30-DB9D477D54BD}"/>
                  </a:ext>
                </a:extLst>
              </p:cNvPr>
              <p:cNvSpPr txBox="1"/>
              <p:nvPr/>
            </p:nvSpPr>
            <p:spPr>
              <a:xfrm>
                <a:off x="10259285" y="2638316"/>
                <a:ext cx="1377387" cy="80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A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F3BB7F-306F-FAC1-BF30-DB9D477D5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85" y="2638316"/>
                <a:ext cx="1377387" cy="809773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161453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omestic cat">
            <a:extLst>
              <a:ext uri="{FF2B5EF4-FFF2-40B4-BE49-F238E27FC236}">
                <a16:creationId xmlns:a16="http://schemas.microsoft.com/office/drawing/2014/main" id="{B627B418-020F-7C4A-2ED0-429C66CB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3" y="1945053"/>
            <a:ext cx="2858574" cy="28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3E2C69-2175-9502-6D87-731BE79F24C9}"/>
              </a:ext>
            </a:extLst>
          </p:cNvPr>
          <p:cNvCxnSpPr>
            <a:cxnSpLocks/>
          </p:cNvCxnSpPr>
          <p:nvPr/>
        </p:nvCxnSpPr>
        <p:spPr>
          <a:xfrm flipH="1">
            <a:off x="1207058" y="2515686"/>
            <a:ext cx="82062" cy="267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2771FE-2ED9-179F-D105-A23A57EA0A71}"/>
              </a:ext>
            </a:extLst>
          </p:cNvPr>
          <p:cNvCxnSpPr>
            <a:cxnSpLocks/>
          </p:cNvCxnSpPr>
          <p:nvPr/>
        </p:nvCxnSpPr>
        <p:spPr>
          <a:xfrm>
            <a:off x="1207058" y="2782879"/>
            <a:ext cx="82062" cy="298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0BD9FE-9818-3716-F42B-FE6185F7C6F4}"/>
              </a:ext>
            </a:extLst>
          </p:cNvPr>
          <p:cNvCxnSpPr>
            <a:cxnSpLocks/>
          </p:cNvCxnSpPr>
          <p:nvPr/>
        </p:nvCxnSpPr>
        <p:spPr>
          <a:xfrm flipH="1">
            <a:off x="1289120" y="2525940"/>
            <a:ext cx="1553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14ACAF-D5DB-9221-40C0-8276C63E82E0}"/>
              </a:ext>
            </a:extLst>
          </p:cNvPr>
          <p:cNvCxnSpPr>
            <a:cxnSpLocks/>
          </p:cNvCxnSpPr>
          <p:nvPr/>
        </p:nvCxnSpPr>
        <p:spPr>
          <a:xfrm>
            <a:off x="1450312" y="2525940"/>
            <a:ext cx="234183" cy="3083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1BD4E7-BD10-BE08-F24D-F4F7B3786310}"/>
              </a:ext>
            </a:extLst>
          </p:cNvPr>
          <p:cNvCxnSpPr>
            <a:cxnSpLocks/>
          </p:cNvCxnSpPr>
          <p:nvPr/>
        </p:nvCxnSpPr>
        <p:spPr>
          <a:xfrm flipH="1">
            <a:off x="2209381" y="2325040"/>
            <a:ext cx="168529" cy="355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4282AE-8A59-75A3-A391-DE960294F2D3}"/>
              </a:ext>
            </a:extLst>
          </p:cNvPr>
          <p:cNvCxnSpPr>
            <a:cxnSpLocks/>
          </p:cNvCxnSpPr>
          <p:nvPr/>
        </p:nvCxnSpPr>
        <p:spPr>
          <a:xfrm flipH="1">
            <a:off x="2377910" y="2325040"/>
            <a:ext cx="68864" cy="335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BA5B07-EED1-CA31-EBF5-80235E5B5C85}"/>
              </a:ext>
            </a:extLst>
          </p:cNvPr>
          <p:cNvCxnSpPr>
            <a:cxnSpLocks/>
          </p:cNvCxnSpPr>
          <p:nvPr/>
        </p:nvCxnSpPr>
        <p:spPr>
          <a:xfrm>
            <a:off x="2446774" y="2341792"/>
            <a:ext cx="0" cy="338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99BD3B-9090-FD6D-87CA-3BCA0B9DB4B6}"/>
              </a:ext>
            </a:extLst>
          </p:cNvPr>
          <p:cNvCxnSpPr>
            <a:cxnSpLocks/>
          </p:cNvCxnSpPr>
          <p:nvPr/>
        </p:nvCxnSpPr>
        <p:spPr>
          <a:xfrm flipH="1">
            <a:off x="2365638" y="3126561"/>
            <a:ext cx="131545" cy="55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60888-58B3-43E1-098B-B1920D60D255}"/>
              </a:ext>
            </a:extLst>
          </p:cNvPr>
          <p:cNvCxnSpPr>
            <a:cxnSpLocks/>
          </p:cNvCxnSpPr>
          <p:nvPr/>
        </p:nvCxnSpPr>
        <p:spPr>
          <a:xfrm flipH="1" flipV="1">
            <a:off x="2497183" y="3126561"/>
            <a:ext cx="60960" cy="157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145F3A-22F0-21D9-728B-9064009175AB}"/>
              </a:ext>
            </a:extLst>
          </p:cNvPr>
          <p:cNvCxnSpPr>
            <a:cxnSpLocks/>
          </p:cNvCxnSpPr>
          <p:nvPr/>
        </p:nvCxnSpPr>
        <p:spPr>
          <a:xfrm flipH="1">
            <a:off x="2377910" y="3284041"/>
            <a:ext cx="180233" cy="10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B7E4E6-52A2-28F8-3EF7-C154E7624D40}"/>
              </a:ext>
            </a:extLst>
          </p:cNvPr>
          <p:cNvCxnSpPr>
            <a:cxnSpLocks/>
          </p:cNvCxnSpPr>
          <p:nvPr/>
        </p:nvCxnSpPr>
        <p:spPr>
          <a:xfrm flipH="1" flipV="1">
            <a:off x="2365638" y="3182441"/>
            <a:ext cx="12272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0BFED64-FC63-2D08-5163-C31BC2410241}"/>
              </a:ext>
            </a:extLst>
          </p:cNvPr>
          <p:cNvCxnSpPr>
            <a:cxnSpLocks/>
          </p:cNvCxnSpPr>
          <p:nvPr/>
        </p:nvCxnSpPr>
        <p:spPr>
          <a:xfrm flipH="1" flipV="1">
            <a:off x="1989183" y="3284041"/>
            <a:ext cx="106680" cy="187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59F7E9-D403-F878-49BE-8F152616770A}"/>
              </a:ext>
            </a:extLst>
          </p:cNvPr>
          <p:cNvCxnSpPr>
            <a:cxnSpLocks/>
          </p:cNvCxnSpPr>
          <p:nvPr/>
        </p:nvCxnSpPr>
        <p:spPr>
          <a:xfrm>
            <a:off x="1816463" y="3284041"/>
            <a:ext cx="172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54E12A-B144-E16B-037F-51545D172CC4}"/>
              </a:ext>
            </a:extLst>
          </p:cNvPr>
          <p:cNvCxnSpPr>
            <a:cxnSpLocks/>
          </p:cNvCxnSpPr>
          <p:nvPr/>
        </p:nvCxnSpPr>
        <p:spPr>
          <a:xfrm flipH="1">
            <a:off x="1740263" y="3284041"/>
            <a:ext cx="76200" cy="10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CFB1C4F-43EB-32A9-7DEF-AB86FE033B7A}"/>
              </a:ext>
            </a:extLst>
          </p:cNvPr>
          <p:cNvCxnSpPr>
            <a:cxnSpLocks/>
          </p:cNvCxnSpPr>
          <p:nvPr/>
        </p:nvCxnSpPr>
        <p:spPr>
          <a:xfrm>
            <a:off x="1740263" y="3385641"/>
            <a:ext cx="121920" cy="121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D78D7D-3F91-6275-03D3-BF1EBE09A004}"/>
              </a:ext>
            </a:extLst>
          </p:cNvPr>
          <p:cNvCxnSpPr>
            <a:cxnSpLocks/>
          </p:cNvCxnSpPr>
          <p:nvPr/>
        </p:nvCxnSpPr>
        <p:spPr>
          <a:xfrm flipV="1">
            <a:off x="1862183" y="3472001"/>
            <a:ext cx="233680" cy="35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04607B-D1CE-85FB-0E95-5800BBD5405D}"/>
              </a:ext>
            </a:extLst>
          </p:cNvPr>
          <p:cNvCxnSpPr>
            <a:cxnSpLocks/>
          </p:cNvCxnSpPr>
          <p:nvPr/>
        </p:nvCxnSpPr>
        <p:spPr>
          <a:xfrm>
            <a:off x="2278743" y="3659961"/>
            <a:ext cx="868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34CE084-1D1B-8FCC-CA3D-05DEE4BB1702}"/>
              </a:ext>
            </a:extLst>
          </p:cNvPr>
          <p:cNvCxnSpPr>
            <a:cxnSpLocks/>
          </p:cNvCxnSpPr>
          <p:nvPr/>
        </p:nvCxnSpPr>
        <p:spPr>
          <a:xfrm flipH="1">
            <a:off x="2209381" y="3659961"/>
            <a:ext cx="69362" cy="45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89DD245-26B6-A74B-8B69-DB7CB44AA8B9}"/>
              </a:ext>
            </a:extLst>
          </p:cNvPr>
          <p:cNvCxnSpPr>
            <a:cxnSpLocks/>
          </p:cNvCxnSpPr>
          <p:nvPr/>
        </p:nvCxnSpPr>
        <p:spPr>
          <a:xfrm flipH="1" flipV="1">
            <a:off x="2209381" y="3705681"/>
            <a:ext cx="168529" cy="81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1A55C0-1833-DA4D-02CA-ADECF5F8F5B9}"/>
              </a:ext>
            </a:extLst>
          </p:cNvPr>
          <p:cNvCxnSpPr>
            <a:cxnSpLocks/>
          </p:cNvCxnSpPr>
          <p:nvPr/>
        </p:nvCxnSpPr>
        <p:spPr>
          <a:xfrm>
            <a:off x="2361781" y="3659961"/>
            <a:ext cx="3857" cy="172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9E97ACC5-EF9B-AEC2-3545-2E7E5DA3D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922" y="1436224"/>
            <a:ext cx="850900" cy="838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6B76175-EF9D-80BC-81DA-2F2224EF5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22" y="2513293"/>
            <a:ext cx="7747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BF09D0-7380-775C-58CF-E09CEBCEF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479" y="3205301"/>
            <a:ext cx="882650" cy="81342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D9A8062-E295-068D-ED5F-666C38A75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572" y="4087327"/>
            <a:ext cx="946150" cy="8307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9FA8AE1-601C-06B7-45CB-BEA2060D0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258" y="5120427"/>
            <a:ext cx="1117600" cy="711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2013A94-3F3A-4E67-7F4E-85B73F7A4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5757" y="781695"/>
            <a:ext cx="482600" cy="4699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47CFC50-49F9-0F95-3FF7-BE7C02FE3B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5757" y="1436224"/>
            <a:ext cx="644321" cy="3911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1D98312-E80A-DCEC-4656-2CCA2711F7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0528" y="2077574"/>
            <a:ext cx="609600" cy="3937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52ABD3A-5181-D2E9-719A-3A5994F14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5757" y="2627593"/>
            <a:ext cx="609600" cy="5207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8BDB77D-057E-7ECD-0D5F-EE0F1E0E34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0528" y="3054755"/>
            <a:ext cx="584200" cy="584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32881B-28C2-5EDC-7B5E-0B4F1E16C6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5757" y="3786961"/>
            <a:ext cx="609600" cy="609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C0FCB00-B42A-333E-3F6F-13493CFF7B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66528" y="4568677"/>
            <a:ext cx="838200" cy="4699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33FCA4B-503D-36F5-BF24-C6115115F9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8757" y="5401391"/>
            <a:ext cx="736600" cy="457200"/>
          </a:xfrm>
          <a:prstGeom prst="rect">
            <a:avLst/>
          </a:prstGeom>
        </p:spPr>
      </p:pic>
      <p:sp>
        <p:nvSpPr>
          <p:cNvPr id="61" name="Right Arrow 60">
            <a:extLst>
              <a:ext uri="{FF2B5EF4-FFF2-40B4-BE49-F238E27FC236}">
                <a16:creationId xmlns:a16="http://schemas.microsoft.com/office/drawing/2014/main" id="{5315ADB9-7ED2-125B-9C0E-13506E5568DE}"/>
              </a:ext>
            </a:extLst>
          </p:cNvPr>
          <p:cNvSpPr/>
          <p:nvPr/>
        </p:nvSpPr>
        <p:spPr>
          <a:xfrm>
            <a:off x="3814815" y="3300209"/>
            <a:ext cx="1384015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E133274C-1D2B-A7BD-E7F2-07E66E9E6904}"/>
              </a:ext>
            </a:extLst>
          </p:cNvPr>
          <p:cNvSpPr/>
          <p:nvPr/>
        </p:nvSpPr>
        <p:spPr>
          <a:xfrm>
            <a:off x="6654356" y="3300209"/>
            <a:ext cx="1384015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74699E14-DC33-3002-68CB-83731F772A51}"/>
              </a:ext>
            </a:extLst>
          </p:cNvPr>
          <p:cNvSpPr/>
          <p:nvPr/>
        </p:nvSpPr>
        <p:spPr>
          <a:xfrm>
            <a:off x="9290611" y="3321656"/>
            <a:ext cx="1384015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E2FCF902-483E-86E9-2A53-8E6377FCE3D6}"/>
              </a:ext>
            </a:extLst>
          </p:cNvPr>
          <p:cNvSpPr txBox="1"/>
          <p:nvPr/>
        </p:nvSpPr>
        <p:spPr>
          <a:xfrm>
            <a:off x="11023627" y="3371016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Кіт</a:t>
            </a:r>
            <a:endParaRPr lang="en-UA" sz="2400" dirty="0"/>
          </a:p>
        </p:txBody>
      </p:sp>
    </p:spTree>
    <p:extLst>
      <p:ext uri="{BB962C8B-B14F-4D97-AF65-F5344CB8AC3E}">
        <p14:creationId xmlns:p14="http://schemas.microsoft.com/office/powerpoint/2010/main" val="403889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5A59AC2-69C0-0F25-FE22-777D9C7C6E89}"/>
              </a:ext>
            </a:extLst>
          </p:cNvPr>
          <p:cNvSpPr txBox="1"/>
          <p:nvPr/>
        </p:nvSpPr>
        <p:spPr>
          <a:xfrm>
            <a:off x="0" y="2705725"/>
            <a:ext cx="7234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</a:p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курсу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DBFBFE-7BF2-BB10-1E18-3A33B1BBEB26}"/>
              </a:ext>
            </a:extLst>
          </p:cNvPr>
          <p:cNvGrpSpPr/>
          <p:nvPr/>
        </p:nvGrpSpPr>
        <p:grpSpPr>
          <a:xfrm>
            <a:off x="7234990" y="-28204"/>
            <a:ext cx="4957010" cy="6914408"/>
            <a:chOff x="7234990" y="-28204"/>
            <a:chExt cx="4957010" cy="69144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0CF175-2E38-2808-997C-1ED9D8212D84}"/>
                </a:ext>
              </a:extLst>
            </p:cNvPr>
            <p:cNvSpPr/>
            <p:nvPr/>
          </p:nvSpPr>
          <p:spPr>
            <a:xfrm>
              <a:off x="7234990" y="-28204"/>
              <a:ext cx="4957010" cy="69144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AA9BC2-713E-5278-1199-8E44652004A9}"/>
                </a:ext>
              </a:extLst>
            </p:cNvPr>
            <p:cNvSpPr txBox="1"/>
            <p:nvPr/>
          </p:nvSpPr>
          <p:spPr>
            <a:xfrm>
              <a:off x="7464403" y="305068"/>
              <a:ext cx="4367174" cy="624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лабораторних робіт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Кожна лабораторна робота має бути представлена та захищена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плагіат бали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лабораторну роботу анулюються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Виконана лабораторна робота має бути надіслана на пошту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темою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”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Вступ у нейронні мережі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виконані лабораторні роботи, група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НАЗВА_ГРУПИ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В самому листі потрібно вказати своє </a:t>
              </a:r>
              <a:r>
                <a:rPr lang="uk-UA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імʼя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та прізвище у форматі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“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Студент – ПРІЗВИЩЕ </a:t>
              </a:r>
              <a:r>
                <a:rPr lang="uk-UA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ІМʼЯ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та додати файли та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 посилання на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git (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залежно від умов вказаних в лабораторній роботі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Тільки після отримання лабораторної роботи на пошту, її можна буде захистити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кожну з лабораторних робіт будуть виставлятися бали, максимальна сума яких дорівнює 100 балів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en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A37CD8-185C-7D5C-9130-8B271D1A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513" y="3592152"/>
            <a:ext cx="3127487" cy="31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0031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6C18DE-CE1A-C1B2-FA18-B1007A120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574800"/>
              </p:ext>
            </p:extLst>
          </p:nvPr>
        </p:nvGraphicFramePr>
        <p:xfrm>
          <a:off x="2859315" y="2252560"/>
          <a:ext cx="2964544" cy="2966720"/>
        </p:xfrm>
        <a:graphic>
          <a:graphicData uri="http://schemas.openxmlformats.org/drawingml/2006/table">
            <a:tbl>
              <a:tblPr firstRow="1" bandRow="1"/>
              <a:tblGrid>
                <a:gridCol w="370568">
                  <a:extLst>
                    <a:ext uri="{9D8B030D-6E8A-4147-A177-3AD203B41FA5}">
                      <a16:colId xmlns:a16="http://schemas.microsoft.com/office/drawing/2014/main" val="1866449738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804560087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1550970936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44122939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42331097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691706744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03213410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61249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4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4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0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4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4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076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0D649E-E520-7FDF-4FAE-CC33683A385F}"/>
              </a:ext>
            </a:extLst>
          </p:cNvPr>
          <p:cNvSpPr txBox="1"/>
          <p:nvPr/>
        </p:nvSpPr>
        <p:spPr>
          <a:xfrm>
            <a:off x="7890251" y="398562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Нейрон</a:t>
            </a:r>
            <a:endParaRPr lang="en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2BAFF-03B5-65F8-8F56-D50819E36D68}"/>
              </a:ext>
            </a:extLst>
          </p:cNvPr>
          <p:cNvSpPr txBox="1"/>
          <p:nvPr/>
        </p:nvSpPr>
        <p:spPr>
          <a:xfrm>
            <a:off x="3873349" y="1436914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Картинка</a:t>
            </a:r>
            <a:endParaRPr lang="en-UA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CC3ACB-7835-AE3A-F0E3-7C2FAF29A654}"/>
              </a:ext>
            </a:extLst>
          </p:cNvPr>
          <p:cNvCxnSpPr>
            <a:cxnSpLocks/>
          </p:cNvCxnSpPr>
          <p:nvPr/>
        </p:nvCxnSpPr>
        <p:spPr>
          <a:xfrm>
            <a:off x="2859315" y="2252560"/>
            <a:ext cx="5294085" cy="23520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63BA0E-FAE9-CBB0-02D1-88FF8910C9FD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2859315" y="3735920"/>
            <a:ext cx="5294085" cy="868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7ED5D7-1AAF-E5ED-9EC2-162CB8CC9D5E}"/>
              </a:ext>
            </a:extLst>
          </p:cNvPr>
          <p:cNvCxnSpPr>
            <a:cxnSpLocks/>
          </p:cNvCxnSpPr>
          <p:nvPr/>
        </p:nvCxnSpPr>
        <p:spPr>
          <a:xfrm>
            <a:off x="4341587" y="3735920"/>
            <a:ext cx="3811813" cy="868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8733B0-8AE7-6081-7C51-F7CBE968F332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4341587" y="2252560"/>
            <a:ext cx="3811813" cy="23520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061" name="Table 2060">
            <a:extLst>
              <a:ext uri="{FF2B5EF4-FFF2-40B4-BE49-F238E27FC236}">
                <a16:creationId xmlns:a16="http://schemas.microsoft.com/office/drawing/2014/main" id="{E2FDD37E-8206-1CFF-39C6-82966549A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53419"/>
              </p:ext>
            </p:extLst>
          </p:nvPr>
        </p:nvGraphicFramePr>
        <p:xfrm>
          <a:off x="8171618" y="4419237"/>
          <a:ext cx="37374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3">
                  <a:extLst>
                    <a:ext uri="{9D8B030D-6E8A-4147-A177-3AD203B41FA5}">
                      <a16:colId xmlns:a16="http://schemas.microsoft.com/office/drawing/2014/main" val="456442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501734"/>
                  </a:ext>
                </a:extLst>
              </a:tr>
            </a:tbl>
          </a:graphicData>
        </a:graphic>
      </p:graphicFrame>
      <p:sp>
        <p:nvSpPr>
          <p:cNvPr id="2062" name="TextBox 2061">
            <a:extLst>
              <a:ext uri="{FF2B5EF4-FFF2-40B4-BE49-F238E27FC236}">
                <a16:creationId xmlns:a16="http://schemas.microsoft.com/office/drawing/2014/main" id="{388682C2-2EB5-E7BA-5408-41C8CE80CC37}"/>
              </a:ext>
            </a:extLst>
          </p:cNvPr>
          <p:cNvSpPr txBox="1"/>
          <p:nvPr/>
        </p:nvSpPr>
        <p:spPr>
          <a:xfrm>
            <a:off x="7973568" y="1463040"/>
            <a:ext cx="2283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Набір</a:t>
            </a:r>
            <a:r>
              <a:rPr lang="en-US" dirty="0"/>
              <a:t>/</a:t>
            </a:r>
            <a:r>
              <a:rPr lang="uk-UA" dirty="0"/>
              <a:t>фільтр 4х4</a:t>
            </a:r>
            <a:r>
              <a:rPr lang="en-US" dirty="0"/>
              <a:t>;</a:t>
            </a:r>
            <a:endParaRPr lang="uk-UA" dirty="0"/>
          </a:p>
          <a:p>
            <a:r>
              <a:rPr lang="uk-UA" dirty="0"/>
              <a:t>16 ваг</a:t>
            </a:r>
            <a:r>
              <a:rPr lang="en-US" dirty="0"/>
              <a:t>;</a:t>
            </a:r>
          </a:p>
          <a:p>
            <a:r>
              <a:rPr lang="uk-UA" dirty="0"/>
              <a:t>Рухаємо на 1 піксель</a:t>
            </a:r>
            <a:r>
              <a:rPr lang="en-US" dirty="0"/>
              <a:t>;</a:t>
            </a:r>
          </a:p>
        </p:txBody>
      </p:sp>
      <p:pic>
        <p:nvPicPr>
          <p:cNvPr id="2064" name="Picture 2063">
            <a:extLst>
              <a:ext uri="{FF2B5EF4-FFF2-40B4-BE49-F238E27FC236}">
                <a16:creationId xmlns:a16="http://schemas.microsoft.com/office/drawing/2014/main" id="{F74CB702-1174-503F-2030-DD848D16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49" y="4170288"/>
            <a:ext cx="2540000" cy="2540000"/>
          </a:xfrm>
          <a:prstGeom prst="rect">
            <a:avLst/>
          </a:prstGeom>
        </p:spPr>
      </p:pic>
      <p:sp>
        <p:nvSpPr>
          <p:cNvPr id="2065" name="TextBox 2064">
            <a:extLst>
              <a:ext uri="{FF2B5EF4-FFF2-40B4-BE49-F238E27FC236}">
                <a16:creationId xmlns:a16="http://schemas.microsoft.com/office/drawing/2014/main" id="{239A0AD4-8B1E-79F5-A633-B4BC864349E1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8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6C18DE-CE1A-C1B2-FA18-B1007A120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379060"/>
              </p:ext>
            </p:extLst>
          </p:nvPr>
        </p:nvGraphicFramePr>
        <p:xfrm>
          <a:off x="2859315" y="2252560"/>
          <a:ext cx="2964544" cy="2966720"/>
        </p:xfrm>
        <a:graphic>
          <a:graphicData uri="http://schemas.openxmlformats.org/drawingml/2006/table">
            <a:tbl>
              <a:tblPr firstRow="1" bandRow="1"/>
              <a:tblGrid>
                <a:gridCol w="370568">
                  <a:extLst>
                    <a:ext uri="{9D8B030D-6E8A-4147-A177-3AD203B41FA5}">
                      <a16:colId xmlns:a16="http://schemas.microsoft.com/office/drawing/2014/main" val="1866449738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804560087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1550970936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44122939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42331097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691706744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03213410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61249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4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4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0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4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4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076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E2BAFF-03B5-65F8-8F56-D50819E36D68}"/>
              </a:ext>
            </a:extLst>
          </p:cNvPr>
          <p:cNvSpPr txBox="1"/>
          <p:nvPr/>
        </p:nvSpPr>
        <p:spPr>
          <a:xfrm>
            <a:off x="3873349" y="1436914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Картинка</a:t>
            </a:r>
            <a:endParaRPr lang="en-UA" dirty="0"/>
          </a:p>
        </p:txBody>
      </p:sp>
      <p:graphicFrame>
        <p:nvGraphicFramePr>
          <p:cNvPr id="2061" name="Table 2060">
            <a:extLst>
              <a:ext uri="{FF2B5EF4-FFF2-40B4-BE49-F238E27FC236}">
                <a16:creationId xmlns:a16="http://schemas.microsoft.com/office/drawing/2014/main" id="{E2FDD37E-8206-1CFF-39C6-82966549A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61554"/>
              </p:ext>
            </p:extLst>
          </p:nvPr>
        </p:nvGraphicFramePr>
        <p:xfrm>
          <a:off x="8171617" y="4419237"/>
          <a:ext cx="729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48">
                  <a:extLst>
                    <a:ext uri="{9D8B030D-6E8A-4147-A177-3AD203B41FA5}">
                      <a16:colId xmlns:a16="http://schemas.microsoft.com/office/drawing/2014/main" val="456442705"/>
                    </a:ext>
                  </a:extLst>
                </a:gridCol>
                <a:gridCol w="364748">
                  <a:extLst>
                    <a:ext uri="{9D8B030D-6E8A-4147-A177-3AD203B41FA5}">
                      <a16:colId xmlns:a16="http://schemas.microsoft.com/office/drawing/2014/main" val="368824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501734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8733B0-8AE7-6081-7C51-F7CBE968F332}"/>
              </a:ext>
            </a:extLst>
          </p:cNvPr>
          <p:cNvCxnSpPr>
            <a:cxnSpLocks/>
          </p:cNvCxnSpPr>
          <p:nvPr/>
        </p:nvCxnSpPr>
        <p:spPr>
          <a:xfrm>
            <a:off x="4746171" y="2252560"/>
            <a:ext cx="3964442" cy="23520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CC3ACB-7835-AE3A-F0E3-7C2FAF29A654}"/>
              </a:ext>
            </a:extLst>
          </p:cNvPr>
          <p:cNvCxnSpPr>
            <a:cxnSpLocks/>
          </p:cNvCxnSpPr>
          <p:nvPr/>
        </p:nvCxnSpPr>
        <p:spPr>
          <a:xfrm>
            <a:off x="3265714" y="2252560"/>
            <a:ext cx="5444899" cy="23520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63BA0E-FAE9-CBB0-02D1-88FF8910C9FD}"/>
              </a:ext>
            </a:extLst>
          </p:cNvPr>
          <p:cNvCxnSpPr>
            <a:cxnSpLocks/>
          </p:cNvCxnSpPr>
          <p:nvPr/>
        </p:nvCxnSpPr>
        <p:spPr>
          <a:xfrm>
            <a:off x="3265714" y="3735920"/>
            <a:ext cx="5444899" cy="868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7ED5D7-1AAF-E5ED-9EC2-162CB8CC9D5E}"/>
              </a:ext>
            </a:extLst>
          </p:cNvPr>
          <p:cNvCxnSpPr>
            <a:cxnSpLocks/>
          </p:cNvCxnSpPr>
          <p:nvPr/>
        </p:nvCxnSpPr>
        <p:spPr>
          <a:xfrm>
            <a:off x="4746171" y="3735920"/>
            <a:ext cx="3964442" cy="868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0FF5202-E51B-E744-58C2-212AFFB2A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49" y="4170288"/>
            <a:ext cx="2540000" cy="25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527DF4-8E13-212B-E6D8-9701D0C00C85}"/>
              </a:ext>
            </a:extLst>
          </p:cNvPr>
          <p:cNvSpPr txBox="1"/>
          <p:nvPr/>
        </p:nvSpPr>
        <p:spPr>
          <a:xfrm>
            <a:off x="7973568" y="1463040"/>
            <a:ext cx="2283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Набір</a:t>
            </a:r>
            <a:r>
              <a:rPr lang="en-US" dirty="0"/>
              <a:t>/</a:t>
            </a:r>
            <a:r>
              <a:rPr lang="uk-UA" dirty="0"/>
              <a:t>фільтр 4х4</a:t>
            </a:r>
            <a:r>
              <a:rPr lang="en-US" dirty="0"/>
              <a:t>;</a:t>
            </a:r>
            <a:endParaRPr lang="uk-UA" dirty="0"/>
          </a:p>
          <a:p>
            <a:r>
              <a:rPr lang="uk-UA" dirty="0"/>
              <a:t>16 ваг</a:t>
            </a:r>
            <a:r>
              <a:rPr lang="en-US" dirty="0"/>
              <a:t>;</a:t>
            </a:r>
          </a:p>
          <a:p>
            <a:r>
              <a:rPr lang="uk-UA" dirty="0"/>
              <a:t>Рухаємо на 1 піксель</a:t>
            </a:r>
            <a:r>
              <a:rPr lang="en-US" dirty="0"/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129AA6-6F8C-F9E1-1B04-2F0B1E18ACE7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9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6C18DE-CE1A-C1B2-FA18-B1007A120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249027"/>
              </p:ext>
            </p:extLst>
          </p:nvPr>
        </p:nvGraphicFramePr>
        <p:xfrm>
          <a:off x="2859315" y="2252560"/>
          <a:ext cx="2964544" cy="2966720"/>
        </p:xfrm>
        <a:graphic>
          <a:graphicData uri="http://schemas.openxmlformats.org/drawingml/2006/table">
            <a:tbl>
              <a:tblPr firstRow="1" bandRow="1"/>
              <a:tblGrid>
                <a:gridCol w="370568">
                  <a:extLst>
                    <a:ext uri="{9D8B030D-6E8A-4147-A177-3AD203B41FA5}">
                      <a16:colId xmlns:a16="http://schemas.microsoft.com/office/drawing/2014/main" val="1866449738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804560087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1550970936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44122939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42331097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691706744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03213410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61249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4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4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0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4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4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076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E2BAFF-03B5-65F8-8F56-D50819E36D68}"/>
              </a:ext>
            </a:extLst>
          </p:cNvPr>
          <p:cNvSpPr txBox="1"/>
          <p:nvPr/>
        </p:nvSpPr>
        <p:spPr>
          <a:xfrm>
            <a:off x="3873349" y="1436914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Картинка</a:t>
            </a:r>
            <a:endParaRPr lang="en-UA" dirty="0"/>
          </a:p>
        </p:txBody>
      </p:sp>
      <p:graphicFrame>
        <p:nvGraphicFramePr>
          <p:cNvPr id="2061" name="Table 2060">
            <a:extLst>
              <a:ext uri="{FF2B5EF4-FFF2-40B4-BE49-F238E27FC236}">
                <a16:creationId xmlns:a16="http://schemas.microsoft.com/office/drawing/2014/main" id="{E2FDD37E-8206-1CFF-39C6-82966549A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64589"/>
              </p:ext>
            </p:extLst>
          </p:nvPr>
        </p:nvGraphicFramePr>
        <p:xfrm>
          <a:off x="8171617" y="4419237"/>
          <a:ext cx="10943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68">
                  <a:extLst>
                    <a:ext uri="{9D8B030D-6E8A-4147-A177-3AD203B41FA5}">
                      <a16:colId xmlns:a16="http://schemas.microsoft.com/office/drawing/2014/main" val="456442705"/>
                    </a:ext>
                  </a:extLst>
                </a:gridCol>
                <a:gridCol w="364768">
                  <a:extLst>
                    <a:ext uri="{9D8B030D-6E8A-4147-A177-3AD203B41FA5}">
                      <a16:colId xmlns:a16="http://schemas.microsoft.com/office/drawing/2014/main" val="2525718759"/>
                    </a:ext>
                  </a:extLst>
                </a:gridCol>
                <a:gridCol w="364768">
                  <a:extLst>
                    <a:ext uri="{9D8B030D-6E8A-4147-A177-3AD203B41FA5}">
                      <a16:colId xmlns:a16="http://schemas.microsoft.com/office/drawing/2014/main" val="368824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501734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8733B0-8AE7-6081-7C51-F7CBE968F332}"/>
              </a:ext>
            </a:extLst>
          </p:cNvPr>
          <p:cNvCxnSpPr>
            <a:cxnSpLocks/>
          </p:cNvCxnSpPr>
          <p:nvPr/>
        </p:nvCxnSpPr>
        <p:spPr>
          <a:xfrm>
            <a:off x="5090160" y="2252560"/>
            <a:ext cx="3962400" cy="23520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CC3ACB-7835-AE3A-F0E3-7C2FAF29A654}"/>
              </a:ext>
            </a:extLst>
          </p:cNvPr>
          <p:cNvCxnSpPr>
            <a:cxnSpLocks/>
          </p:cNvCxnSpPr>
          <p:nvPr/>
        </p:nvCxnSpPr>
        <p:spPr>
          <a:xfrm>
            <a:off x="3611880" y="2252560"/>
            <a:ext cx="5440680" cy="23520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63BA0E-FAE9-CBB0-02D1-88FF8910C9FD}"/>
              </a:ext>
            </a:extLst>
          </p:cNvPr>
          <p:cNvCxnSpPr>
            <a:cxnSpLocks/>
          </p:cNvCxnSpPr>
          <p:nvPr/>
        </p:nvCxnSpPr>
        <p:spPr>
          <a:xfrm>
            <a:off x="3611880" y="3735920"/>
            <a:ext cx="5440680" cy="868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7ED5D7-1AAF-E5ED-9EC2-162CB8CC9D5E}"/>
              </a:ext>
            </a:extLst>
          </p:cNvPr>
          <p:cNvCxnSpPr>
            <a:cxnSpLocks/>
          </p:cNvCxnSpPr>
          <p:nvPr/>
        </p:nvCxnSpPr>
        <p:spPr>
          <a:xfrm>
            <a:off x="5090160" y="3735920"/>
            <a:ext cx="3962400" cy="868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4ACCCAB-C84F-31E9-6713-54AE5C22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49" y="4170288"/>
            <a:ext cx="2540000" cy="254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397210-D011-2F4B-DE61-0862D09F1105}"/>
              </a:ext>
            </a:extLst>
          </p:cNvPr>
          <p:cNvSpPr txBox="1"/>
          <p:nvPr/>
        </p:nvSpPr>
        <p:spPr>
          <a:xfrm>
            <a:off x="7973568" y="1463040"/>
            <a:ext cx="2283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Набір</a:t>
            </a:r>
            <a:r>
              <a:rPr lang="en-US" dirty="0"/>
              <a:t>/</a:t>
            </a:r>
            <a:r>
              <a:rPr lang="uk-UA" dirty="0"/>
              <a:t>фільтр 4х4</a:t>
            </a:r>
            <a:r>
              <a:rPr lang="en-US" dirty="0"/>
              <a:t>;</a:t>
            </a:r>
            <a:endParaRPr lang="uk-UA" dirty="0"/>
          </a:p>
          <a:p>
            <a:r>
              <a:rPr lang="uk-UA" dirty="0"/>
              <a:t>16 ваг</a:t>
            </a:r>
            <a:r>
              <a:rPr lang="en-US" dirty="0"/>
              <a:t>;</a:t>
            </a:r>
          </a:p>
          <a:p>
            <a:r>
              <a:rPr lang="uk-UA" dirty="0"/>
              <a:t>Рухаємо на 1 піксель</a:t>
            </a:r>
            <a:r>
              <a:rPr lang="en-US" dirty="0"/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5B2440-C0A8-72F8-6EF4-960AE7497C5B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0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6C18DE-CE1A-C1B2-FA18-B1007A120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8276"/>
              </p:ext>
            </p:extLst>
          </p:nvPr>
        </p:nvGraphicFramePr>
        <p:xfrm>
          <a:off x="2859315" y="2252560"/>
          <a:ext cx="2964544" cy="2966720"/>
        </p:xfrm>
        <a:graphic>
          <a:graphicData uri="http://schemas.openxmlformats.org/drawingml/2006/table">
            <a:tbl>
              <a:tblPr firstRow="1" bandRow="1"/>
              <a:tblGrid>
                <a:gridCol w="370568">
                  <a:extLst>
                    <a:ext uri="{9D8B030D-6E8A-4147-A177-3AD203B41FA5}">
                      <a16:colId xmlns:a16="http://schemas.microsoft.com/office/drawing/2014/main" val="1866449738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804560087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1550970936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44122939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42331097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691706744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03213410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61249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4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4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0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4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4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076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E2BAFF-03B5-65F8-8F56-D50819E36D68}"/>
              </a:ext>
            </a:extLst>
          </p:cNvPr>
          <p:cNvSpPr txBox="1"/>
          <p:nvPr/>
        </p:nvSpPr>
        <p:spPr>
          <a:xfrm>
            <a:off x="3873349" y="1436914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Картинка</a:t>
            </a:r>
            <a:endParaRPr lang="en-UA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73CD5C-8712-EEA1-148B-2FC367B59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49193"/>
              </p:ext>
            </p:extLst>
          </p:nvPr>
        </p:nvGraphicFramePr>
        <p:xfrm>
          <a:off x="8171617" y="4419237"/>
          <a:ext cx="14741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47">
                  <a:extLst>
                    <a:ext uri="{9D8B030D-6E8A-4147-A177-3AD203B41FA5}">
                      <a16:colId xmlns:a16="http://schemas.microsoft.com/office/drawing/2014/main" val="456442705"/>
                    </a:ext>
                  </a:extLst>
                </a:gridCol>
                <a:gridCol w="368547">
                  <a:extLst>
                    <a:ext uri="{9D8B030D-6E8A-4147-A177-3AD203B41FA5}">
                      <a16:colId xmlns:a16="http://schemas.microsoft.com/office/drawing/2014/main" val="2525718759"/>
                    </a:ext>
                  </a:extLst>
                </a:gridCol>
                <a:gridCol w="368547">
                  <a:extLst>
                    <a:ext uri="{9D8B030D-6E8A-4147-A177-3AD203B41FA5}">
                      <a16:colId xmlns:a16="http://schemas.microsoft.com/office/drawing/2014/main" val="1536081226"/>
                    </a:ext>
                  </a:extLst>
                </a:gridCol>
                <a:gridCol w="368547">
                  <a:extLst>
                    <a:ext uri="{9D8B030D-6E8A-4147-A177-3AD203B41FA5}">
                      <a16:colId xmlns:a16="http://schemas.microsoft.com/office/drawing/2014/main" val="368824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501734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8733B0-8AE7-6081-7C51-F7CBE968F332}"/>
              </a:ext>
            </a:extLst>
          </p:cNvPr>
          <p:cNvCxnSpPr>
            <a:cxnSpLocks/>
          </p:cNvCxnSpPr>
          <p:nvPr/>
        </p:nvCxnSpPr>
        <p:spPr>
          <a:xfrm>
            <a:off x="5464098" y="2252560"/>
            <a:ext cx="3980985" cy="23520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CC3ACB-7835-AE3A-F0E3-7C2FAF29A654}"/>
              </a:ext>
            </a:extLst>
          </p:cNvPr>
          <p:cNvCxnSpPr>
            <a:cxnSpLocks/>
          </p:cNvCxnSpPr>
          <p:nvPr/>
        </p:nvCxnSpPr>
        <p:spPr>
          <a:xfrm>
            <a:off x="4020384" y="2252560"/>
            <a:ext cx="5424699" cy="23520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63BA0E-FAE9-CBB0-02D1-88FF8910C9FD}"/>
              </a:ext>
            </a:extLst>
          </p:cNvPr>
          <p:cNvCxnSpPr>
            <a:cxnSpLocks/>
          </p:cNvCxnSpPr>
          <p:nvPr/>
        </p:nvCxnSpPr>
        <p:spPr>
          <a:xfrm>
            <a:off x="4020384" y="3735920"/>
            <a:ext cx="5424699" cy="868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7ED5D7-1AAF-E5ED-9EC2-162CB8CC9D5E}"/>
              </a:ext>
            </a:extLst>
          </p:cNvPr>
          <p:cNvCxnSpPr>
            <a:cxnSpLocks/>
          </p:cNvCxnSpPr>
          <p:nvPr/>
        </p:nvCxnSpPr>
        <p:spPr>
          <a:xfrm>
            <a:off x="5464098" y="3735920"/>
            <a:ext cx="3980985" cy="868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0EC97D7-1D2D-92C4-C420-5236CEFC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49" y="4170288"/>
            <a:ext cx="2540000" cy="254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F118C9-39B1-BAD8-58AF-AB380C168D0D}"/>
              </a:ext>
            </a:extLst>
          </p:cNvPr>
          <p:cNvSpPr txBox="1"/>
          <p:nvPr/>
        </p:nvSpPr>
        <p:spPr>
          <a:xfrm>
            <a:off x="7973568" y="1463040"/>
            <a:ext cx="2283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Набір</a:t>
            </a:r>
            <a:r>
              <a:rPr lang="en-US" dirty="0"/>
              <a:t>/</a:t>
            </a:r>
            <a:r>
              <a:rPr lang="uk-UA" dirty="0"/>
              <a:t>фільтр 4х4</a:t>
            </a:r>
            <a:r>
              <a:rPr lang="en-US" dirty="0"/>
              <a:t>;</a:t>
            </a:r>
            <a:endParaRPr lang="uk-UA" dirty="0"/>
          </a:p>
          <a:p>
            <a:r>
              <a:rPr lang="uk-UA" dirty="0"/>
              <a:t>16 ваг</a:t>
            </a:r>
            <a:r>
              <a:rPr lang="en-US" dirty="0"/>
              <a:t>;</a:t>
            </a:r>
          </a:p>
          <a:p>
            <a:r>
              <a:rPr lang="uk-UA" dirty="0"/>
              <a:t>Рухаємо на 1 піксель</a:t>
            </a:r>
            <a:r>
              <a:rPr lang="en-US" dirty="0"/>
              <a:t>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3F8DF7-5D04-13B5-0E02-667091FF1B08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18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6C18DE-CE1A-C1B2-FA18-B1007A120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20441"/>
              </p:ext>
            </p:extLst>
          </p:nvPr>
        </p:nvGraphicFramePr>
        <p:xfrm>
          <a:off x="2859315" y="2252560"/>
          <a:ext cx="2964544" cy="2966720"/>
        </p:xfrm>
        <a:graphic>
          <a:graphicData uri="http://schemas.openxmlformats.org/drawingml/2006/table">
            <a:tbl>
              <a:tblPr firstRow="1" bandRow="1"/>
              <a:tblGrid>
                <a:gridCol w="370568">
                  <a:extLst>
                    <a:ext uri="{9D8B030D-6E8A-4147-A177-3AD203B41FA5}">
                      <a16:colId xmlns:a16="http://schemas.microsoft.com/office/drawing/2014/main" val="1866449738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804560087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1550970936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44122939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42331097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691706744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03213410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61249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4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4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90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4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4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076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E2BAFF-03B5-65F8-8F56-D50819E36D68}"/>
              </a:ext>
            </a:extLst>
          </p:cNvPr>
          <p:cNvSpPr txBox="1"/>
          <p:nvPr/>
        </p:nvSpPr>
        <p:spPr>
          <a:xfrm>
            <a:off x="3873349" y="1436914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Картинка</a:t>
            </a:r>
            <a:endParaRPr lang="en-UA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73CD5C-8712-EEA1-148B-2FC367B59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43705"/>
              </p:ext>
            </p:extLst>
          </p:nvPr>
        </p:nvGraphicFramePr>
        <p:xfrm>
          <a:off x="8171616" y="4419237"/>
          <a:ext cx="18310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05">
                  <a:extLst>
                    <a:ext uri="{9D8B030D-6E8A-4147-A177-3AD203B41FA5}">
                      <a16:colId xmlns:a16="http://schemas.microsoft.com/office/drawing/2014/main" val="456442705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2525718759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1536081226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53862743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368824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501734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8733B0-8AE7-6081-7C51-F7CBE968F332}"/>
              </a:ext>
            </a:extLst>
          </p:cNvPr>
          <p:cNvCxnSpPr>
            <a:cxnSpLocks/>
          </p:cNvCxnSpPr>
          <p:nvPr/>
        </p:nvCxnSpPr>
        <p:spPr>
          <a:xfrm>
            <a:off x="5823859" y="2252560"/>
            <a:ext cx="3955761" cy="23520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CC3ACB-7835-AE3A-F0E3-7C2FAF29A654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4341587" y="2252560"/>
            <a:ext cx="5438033" cy="23520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63BA0E-FAE9-CBB0-02D1-88FF8910C9FD}"/>
              </a:ext>
            </a:extLst>
          </p:cNvPr>
          <p:cNvCxnSpPr>
            <a:cxnSpLocks/>
          </p:cNvCxnSpPr>
          <p:nvPr/>
        </p:nvCxnSpPr>
        <p:spPr>
          <a:xfrm>
            <a:off x="4341587" y="3735920"/>
            <a:ext cx="5438033" cy="868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7ED5D7-1AAF-E5ED-9EC2-162CB8CC9D5E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823859" y="3735920"/>
            <a:ext cx="3955761" cy="868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10B31A4-314C-CDCC-BD6C-84AEBEDB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49" y="4170288"/>
            <a:ext cx="2540000" cy="25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4BD60C-1AC2-1EDE-04CA-FCBEEBC7EA38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6841A3-5026-3912-BE02-CDC353FE9A1B}"/>
              </a:ext>
            </a:extLst>
          </p:cNvPr>
          <p:cNvSpPr txBox="1"/>
          <p:nvPr/>
        </p:nvSpPr>
        <p:spPr>
          <a:xfrm>
            <a:off x="7973568" y="1463040"/>
            <a:ext cx="2283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Набір</a:t>
            </a:r>
            <a:r>
              <a:rPr lang="en-US" dirty="0"/>
              <a:t>/</a:t>
            </a:r>
            <a:r>
              <a:rPr lang="uk-UA" dirty="0"/>
              <a:t>фільтр 4х4</a:t>
            </a:r>
            <a:r>
              <a:rPr lang="en-US" dirty="0"/>
              <a:t>;</a:t>
            </a:r>
            <a:endParaRPr lang="uk-UA" dirty="0"/>
          </a:p>
          <a:p>
            <a:r>
              <a:rPr lang="uk-UA" dirty="0"/>
              <a:t>16 ваг</a:t>
            </a:r>
            <a:r>
              <a:rPr lang="en-US" dirty="0"/>
              <a:t>;</a:t>
            </a:r>
          </a:p>
          <a:p>
            <a:r>
              <a:rPr lang="uk-UA" dirty="0"/>
              <a:t>Рухаємо на 1 піксель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4800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6C18DE-CE1A-C1B2-FA18-B1007A120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50905"/>
              </p:ext>
            </p:extLst>
          </p:nvPr>
        </p:nvGraphicFramePr>
        <p:xfrm>
          <a:off x="2859315" y="2252560"/>
          <a:ext cx="2964544" cy="2966720"/>
        </p:xfrm>
        <a:graphic>
          <a:graphicData uri="http://schemas.openxmlformats.org/drawingml/2006/table">
            <a:tbl>
              <a:tblPr firstRow="1" bandRow="1"/>
              <a:tblGrid>
                <a:gridCol w="370568">
                  <a:extLst>
                    <a:ext uri="{9D8B030D-6E8A-4147-A177-3AD203B41FA5}">
                      <a16:colId xmlns:a16="http://schemas.microsoft.com/office/drawing/2014/main" val="1866449738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804560087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1550970936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44122939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42331097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691706744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03213410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61249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94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4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0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2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14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4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076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E2BAFF-03B5-65F8-8F56-D50819E36D68}"/>
              </a:ext>
            </a:extLst>
          </p:cNvPr>
          <p:cNvSpPr txBox="1"/>
          <p:nvPr/>
        </p:nvSpPr>
        <p:spPr>
          <a:xfrm>
            <a:off x="3873349" y="1436914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Картинка</a:t>
            </a:r>
            <a:endParaRPr lang="en-UA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73CD5C-8712-EEA1-148B-2FC367B59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198385"/>
              </p:ext>
            </p:extLst>
          </p:nvPr>
        </p:nvGraphicFramePr>
        <p:xfrm>
          <a:off x="8171616" y="4419237"/>
          <a:ext cx="1831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05">
                  <a:extLst>
                    <a:ext uri="{9D8B030D-6E8A-4147-A177-3AD203B41FA5}">
                      <a16:colId xmlns:a16="http://schemas.microsoft.com/office/drawing/2014/main" val="456442705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2525718759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1536081226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53862743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368824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50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94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95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30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66476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8733B0-8AE7-6081-7C51-F7CBE968F33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823859" y="3735920"/>
            <a:ext cx="4011904" cy="23468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CC3ACB-7835-AE3A-F0E3-7C2FAF29A654}"/>
              </a:ext>
            </a:extLst>
          </p:cNvPr>
          <p:cNvCxnSpPr>
            <a:cxnSpLocks/>
          </p:cNvCxnSpPr>
          <p:nvPr/>
        </p:nvCxnSpPr>
        <p:spPr>
          <a:xfrm>
            <a:off x="4321743" y="3735920"/>
            <a:ext cx="5514020" cy="23468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63BA0E-FAE9-CBB0-02D1-88FF8910C9F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341587" y="5219280"/>
            <a:ext cx="5494176" cy="8634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7ED5D7-1AAF-E5ED-9EC2-162CB8CC9D5E}"/>
              </a:ext>
            </a:extLst>
          </p:cNvPr>
          <p:cNvCxnSpPr>
            <a:cxnSpLocks/>
          </p:cNvCxnSpPr>
          <p:nvPr/>
        </p:nvCxnSpPr>
        <p:spPr>
          <a:xfrm>
            <a:off x="5823859" y="5219280"/>
            <a:ext cx="3955761" cy="8634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9745E4-C456-13AF-7693-572A9E21E546}"/>
              </a:ext>
            </a:extLst>
          </p:cNvPr>
          <p:cNvSpPr txBox="1"/>
          <p:nvPr/>
        </p:nvSpPr>
        <p:spPr>
          <a:xfrm>
            <a:off x="7088675" y="3244334"/>
            <a:ext cx="45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 результаті отримуємо згорток (</a:t>
            </a:r>
            <a:r>
              <a:rPr lang="en-US" dirty="0"/>
              <a:t>convolution</a:t>
            </a:r>
            <a:r>
              <a:rPr lang="uk-UA" dirty="0"/>
              <a:t>)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CEF3EA-B48C-2199-CEC2-D52C338F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49" y="4170288"/>
            <a:ext cx="2540000" cy="254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E35E8A-C63D-F1F4-68A2-736414B514BE}"/>
              </a:ext>
            </a:extLst>
          </p:cNvPr>
          <p:cNvSpPr txBox="1"/>
          <p:nvPr/>
        </p:nvSpPr>
        <p:spPr>
          <a:xfrm>
            <a:off x="7973568" y="1463040"/>
            <a:ext cx="2283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Набір</a:t>
            </a:r>
            <a:r>
              <a:rPr lang="en-US" dirty="0"/>
              <a:t>/</a:t>
            </a:r>
            <a:r>
              <a:rPr lang="uk-UA" dirty="0"/>
              <a:t>фільтр 4х4</a:t>
            </a:r>
            <a:r>
              <a:rPr lang="en-US" dirty="0"/>
              <a:t>;</a:t>
            </a:r>
            <a:endParaRPr lang="uk-UA" dirty="0"/>
          </a:p>
          <a:p>
            <a:r>
              <a:rPr lang="uk-UA" dirty="0"/>
              <a:t>16 ваг</a:t>
            </a:r>
            <a:r>
              <a:rPr lang="en-US" dirty="0"/>
              <a:t>;</a:t>
            </a:r>
          </a:p>
          <a:p>
            <a:r>
              <a:rPr lang="uk-UA" dirty="0"/>
              <a:t>Рухаємо на 1 піксель</a:t>
            </a:r>
            <a:r>
              <a:rPr lang="en-US" dirty="0"/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42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6C18DE-CE1A-C1B2-FA18-B1007A1200ED}"/>
              </a:ext>
            </a:extLst>
          </p:cNvPr>
          <p:cNvGraphicFramePr>
            <a:graphicFrameLocks noGrp="1"/>
          </p:cNvGraphicFramePr>
          <p:nvPr/>
        </p:nvGraphicFramePr>
        <p:xfrm>
          <a:off x="2859315" y="2252560"/>
          <a:ext cx="2964544" cy="2966720"/>
        </p:xfrm>
        <a:graphic>
          <a:graphicData uri="http://schemas.openxmlformats.org/drawingml/2006/table">
            <a:tbl>
              <a:tblPr firstRow="1" bandRow="1"/>
              <a:tblGrid>
                <a:gridCol w="370568">
                  <a:extLst>
                    <a:ext uri="{9D8B030D-6E8A-4147-A177-3AD203B41FA5}">
                      <a16:colId xmlns:a16="http://schemas.microsoft.com/office/drawing/2014/main" val="1866449738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804560087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1550970936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44122939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42331097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691706744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03213410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61249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94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4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bg1">
                        <a:alpha val="90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0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2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14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4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076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E2BAFF-03B5-65F8-8F56-D50819E36D68}"/>
              </a:ext>
            </a:extLst>
          </p:cNvPr>
          <p:cNvSpPr txBox="1"/>
          <p:nvPr/>
        </p:nvSpPr>
        <p:spPr>
          <a:xfrm>
            <a:off x="3873349" y="1436914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Картинка</a:t>
            </a:r>
            <a:endParaRPr lang="en-UA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73CD5C-8712-EEA1-148B-2FC367B59FFA}"/>
              </a:ext>
            </a:extLst>
          </p:cNvPr>
          <p:cNvGraphicFramePr>
            <a:graphicFrameLocks noGrp="1"/>
          </p:cNvGraphicFramePr>
          <p:nvPr/>
        </p:nvGraphicFramePr>
        <p:xfrm>
          <a:off x="8171616" y="4419237"/>
          <a:ext cx="1831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05">
                  <a:extLst>
                    <a:ext uri="{9D8B030D-6E8A-4147-A177-3AD203B41FA5}">
                      <a16:colId xmlns:a16="http://schemas.microsoft.com/office/drawing/2014/main" val="456442705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2525718759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1536081226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53862743"/>
                    </a:ext>
                  </a:extLst>
                </a:gridCol>
                <a:gridCol w="366205">
                  <a:extLst>
                    <a:ext uri="{9D8B030D-6E8A-4147-A177-3AD203B41FA5}">
                      <a16:colId xmlns:a16="http://schemas.microsoft.com/office/drawing/2014/main" val="368824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50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94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95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30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66476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8733B0-8AE7-6081-7C51-F7CBE968F33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823859" y="3735920"/>
            <a:ext cx="4011904" cy="23468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CC3ACB-7835-AE3A-F0E3-7C2FAF29A654}"/>
              </a:ext>
            </a:extLst>
          </p:cNvPr>
          <p:cNvCxnSpPr>
            <a:cxnSpLocks/>
          </p:cNvCxnSpPr>
          <p:nvPr/>
        </p:nvCxnSpPr>
        <p:spPr>
          <a:xfrm>
            <a:off x="4321743" y="3735920"/>
            <a:ext cx="5514020" cy="23468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63BA0E-FAE9-CBB0-02D1-88FF8910C9F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341587" y="5219280"/>
            <a:ext cx="5494176" cy="8634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7ED5D7-1AAF-E5ED-9EC2-162CB8CC9D5E}"/>
              </a:ext>
            </a:extLst>
          </p:cNvPr>
          <p:cNvCxnSpPr>
            <a:cxnSpLocks/>
          </p:cNvCxnSpPr>
          <p:nvPr/>
        </p:nvCxnSpPr>
        <p:spPr>
          <a:xfrm>
            <a:off x="5823859" y="5219280"/>
            <a:ext cx="3955761" cy="8634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9745E4-C456-13AF-7693-572A9E21E546}"/>
              </a:ext>
            </a:extLst>
          </p:cNvPr>
          <p:cNvSpPr txBox="1"/>
          <p:nvPr/>
        </p:nvSpPr>
        <p:spPr>
          <a:xfrm>
            <a:off x="7088675" y="3244334"/>
            <a:ext cx="45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 результаті отримуємо згорток (</a:t>
            </a:r>
            <a:r>
              <a:rPr lang="en-US" dirty="0"/>
              <a:t>convolution</a:t>
            </a:r>
            <a:r>
              <a:rPr lang="uk-UA" dirty="0"/>
              <a:t>)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CEF3EA-B48C-2199-CEC2-D52C338F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49" y="4170288"/>
            <a:ext cx="2540000" cy="254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E35E8A-C63D-F1F4-68A2-736414B514BE}"/>
              </a:ext>
            </a:extLst>
          </p:cNvPr>
          <p:cNvSpPr txBox="1"/>
          <p:nvPr/>
        </p:nvSpPr>
        <p:spPr>
          <a:xfrm>
            <a:off x="7973568" y="1463040"/>
            <a:ext cx="2283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Набір</a:t>
            </a:r>
            <a:r>
              <a:rPr lang="en-US" dirty="0"/>
              <a:t>/</a:t>
            </a:r>
            <a:r>
              <a:rPr lang="uk-UA" dirty="0"/>
              <a:t>фільтр 4х4</a:t>
            </a:r>
            <a:r>
              <a:rPr lang="en-US" dirty="0"/>
              <a:t>;</a:t>
            </a:r>
            <a:endParaRPr lang="uk-UA" dirty="0"/>
          </a:p>
          <a:p>
            <a:r>
              <a:rPr lang="uk-UA" dirty="0"/>
              <a:t>16 ваг</a:t>
            </a:r>
            <a:r>
              <a:rPr lang="en-US" dirty="0"/>
              <a:t>;</a:t>
            </a:r>
          </a:p>
          <a:p>
            <a:r>
              <a:rPr lang="uk-UA" dirty="0"/>
              <a:t>Рухаємо на 1 піксель</a:t>
            </a:r>
            <a:r>
              <a:rPr lang="en-US" dirty="0"/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D70025-6F6D-F28E-18DD-1BFAB546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64921"/>
              </p:ext>
            </p:extLst>
          </p:nvPr>
        </p:nvGraphicFramePr>
        <p:xfrm>
          <a:off x="319315" y="2252560"/>
          <a:ext cx="1482272" cy="1483360"/>
        </p:xfrm>
        <a:graphic>
          <a:graphicData uri="http://schemas.openxmlformats.org/drawingml/2006/table">
            <a:tbl>
              <a:tblPr firstRow="1" bandRow="1"/>
              <a:tblGrid>
                <a:gridCol w="370568">
                  <a:extLst>
                    <a:ext uri="{9D8B030D-6E8A-4147-A177-3AD203B41FA5}">
                      <a16:colId xmlns:a16="http://schemas.microsoft.com/office/drawing/2014/main" val="560549487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3374542215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4191410809"/>
                    </a:ext>
                  </a:extLst>
                </a:gridCol>
                <a:gridCol w="370568">
                  <a:extLst>
                    <a:ext uri="{9D8B030D-6E8A-4147-A177-3AD203B41FA5}">
                      <a16:colId xmlns:a16="http://schemas.microsoft.com/office/drawing/2014/main" val="2422518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22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7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6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4562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E7CA4D-07DD-40E7-CFFF-E39C79C6C50F}"/>
              </a:ext>
            </a:extLst>
          </p:cNvPr>
          <p:cNvSpPr txBox="1"/>
          <p:nvPr/>
        </p:nvSpPr>
        <p:spPr>
          <a:xfrm>
            <a:off x="647261" y="1436914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326941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52448F-D358-9E94-DD06-18349FF9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96" y="1780504"/>
            <a:ext cx="4087578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32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38EC60-E761-A0AE-514A-7E771AD4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95" y="1308060"/>
            <a:ext cx="3850424" cy="4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03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895" y="2742891"/>
            <a:ext cx="2059002" cy="2048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7D5B4A-FD26-CB1E-404D-44A04B1C8B34}"/>
              </a:ext>
            </a:extLst>
          </p:cNvPr>
          <p:cNvSpPr txBox="1"/>
          <p:nvPr/>
        </p:nvSpPr>
        <p:spPr>
          <a:xfrm>
            <a:off x="6705206" y="2224268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8A0D4-A0D7-83A7-EC22-78F9AA836682}"/>
              </a:ext>
            </a:extLst>
          </p:cNvPr>
          <p:cNvSpPr txBox="1"/>
          <p:nvPr/>
        </p:nvSpPr>
        <p:spPr>
          <a:xfrm>
            <a:off x="8937171" y="2224268"/>
            <a:ext cx="3048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Обчислимо скалярний</a:t>
            </a:r>
          </a:p>
          <a:p>
            <a:r>
              <a:rPr lang="uk-UA" dirty="0"/>
              <a:t>добуток матриць. </a:t>
            </a:r>
          </a:p>
          <a:p>
            <a:r>
              <a:rPr lang="uk-UA" dirty="0"/>
              <a:t>Після обчислень отримуємо</a:t>
            </a:r>
            <a:br>
              <a:rPr lang="uk-UA" dirty="0"/>
            </a:br>
            <a:r>
              <a:rPr lang="uk-UA" dirty="0"/>
              <a:t>згорток з вхідних параметрів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03375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59AC2-69C0-0F25-FE22-777D9C7C6E89}"/>
              </a:ext>
            </a:extLst>
          </p:cNvPr>
          <p:cNvSpPr txBox="1"/>
          <p:nvPr/>
        </p:nvSpPr>
        <p:spPr>
          <a:xfrm>
            <a:off x="330197" y="2230439"/>
            <a:ext cx="5315980" cy="2418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CNN (Convolutional neural network)</a:t>
            </a:r>
            <a:endParaRPr lang="en-US" sz="5400" b="1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5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6892" y="1852902"/>
            <a:ext cx="1716356" cy="570346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F778F7C6-A4AB-4CBC-8CC6-19DF9EE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5725" y="3995696"/>
            <a:ext cx="1998298" cy="1998316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E513768-4AE8-63F2-1BAF-6C20F3F0DADE}"/>
              </a:ext>
            </a:extLst>
          </p:cNvPr>
          <p:cNvSpPr/>
          <p:nvPr/>
        </p:nvSpPr>
        <p:spPr>
          <a:xfrm>
            <a:off x="5953298" y="1044529"/>
            <a:ext cx="4982766" cy="498276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2" name="Picture 1" descr="A white lines with circles and arrows&#10;&#10;Description automatically generated">
            <a:extLst>
              <a:ext uri="{FF2B5EF4-FFF2-40B4-BE49-F238E27FC236}">
                <a16:creationId xmlns:a16="http://schemas.microsoft.com/office/drawing/2014/main" id="{B015B72B-E99B-61C9-D002-FA99A5480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073" y="1686712"/>
            <a:ext cx="3698400" cy="3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79222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B1EFE0-6B3B-2264-60C6-E15B4B799A07}"/>
              </a:ext>
            </a:extLst>
          </p:cNvPr>
          <p:cNvGrpSpPr/>
          <p:nvPr/>
        </p:nvGrpSpPr>
        <p:grpSpPr>
          <a:xfrm>
            <a:off x="9146970" y="1770909"/>
            <a:ext cx="2059002" cy="2048707"/>
            <a:chOff x="5737602" y="1803071"/>
            <a:chExt cx="2059002" cy="20487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A7AE40-2626-7F35-61CD-941B20A13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alphaModFix/>
            </a:blip>
            <a:stretch>
              <a:fillRect/>
            </a:stretch>
          </p:blipFill>
          <p:spPr>
            <a:xfrm>
              <a:off x="5737602" y="1803071"/>
              <a:ext cx="2059002" cy="204870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E74715-F3BA-20ED-B04B-01A3BFC8E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5526" y="3136119"/>
              <a:ext cx="651330" cy="6633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FACDE3E-54AE-698D-8582-0DAB241DD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3526" y="2484153"/>
              <a:ext cx="663329" cy="663392"/>
            </a:xfrm>
            <a:prstGeom prst="rect">
              <a:avLst/>
            </a:prstGeom>
          </p:spPr>
        </p:pic>
      </p:grp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986028" y="1803071"/>
            <a:ext cx="2043788" cy="199644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stCxn id="21" idx="3"/>
          </p:cNvCxnSpPr>
          <p:nvPr/>
        </p:nvCxnSpPr>
        <p:spPr>
          <a:xfrm>
            <a:off x="7788997" y="2795262"/>
            <a:ext cx="799418" cy="58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588415" y="2806156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8274066" y="372683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3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 flipH="1">
            <a:off x="8588414" y="4096171"/>
            <a:ext cx="1" cy="904092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71565"/>
              </p:ext>
            </p:extLst>
          </p:nvPr>
        </p:nvGraphicFramePr>
        <p:xfrm>
          <a:off x="8402094" y="5111834"/>
          <a:ext cx="1442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00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360700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360700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360700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/>
          <p:nvPr/>
        </p:nvCxnSpPr>
        <p:spPr>
          <a:xfrm>
            <a:off x="3029816" y="2783687"/>
            <a:ext cx="270778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63ABBA3-4148-37C2-CA3A-4D09DC19BFE5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8596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1657132" y="1790041"/>
            <a:ext cx="2043788" cy="199644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1250831" cy="108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9039829" y="2806156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8725480" y="372683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1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 flipH="1">
            <a:off x="9039828" y="4096171"/>
            <a:ext cx="1" cy="904092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28007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3700920" y="2783687"/>
            <a:ext cx="2036682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BCEE458-6CE8-B229-D9EA-97CDEEC9A28C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799903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2343225" y="1790041"/>
            <a:ext cx="2043788" cy="199644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16675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9456519" y="2806156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9142170" y="372683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0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 flipH="1">
            <a:off x="9456518" y="4096171"/>
            <a:ext cx="1" cy="904092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23877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4387013" y="2783687"/>
            <a:ext cx="135058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39048-8458-E70D-E124-5175A5F0CC17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172895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3015216" y="1797042"/>
            <a:ext cx="2043788" cy="199644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2107359" cy="141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9896357" y="28093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9582008" y="37300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1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 flipH="1">
            <a:off x="9896356" y="4099402"/>
            <a:ext cx="1" cy="904092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3487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E5057B-7F7D-2283-6638-651474BE6B99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514441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978421" y="2430780"/>
            <a:ext cx="2043788" cy="199644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1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5683170"/>
            <a:ext cx="291139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80071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>
            <a:off x="8114892" y="4073702"/>
            <a:ext cx="0" cy="16094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F4661C0-8CE4-2284-FB14-5DFFADC208B0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935181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1667778" y="2430780"/>
            <a:ext cx="2043788" cy="199644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0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09214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>
            <a:off x="8114892" y="4073702"/>
            <a:ext cx="0" cy="16094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5683170"/>
            <a:ext cx="695589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8704756-CDB2-2B96-DD51-2D5EEC045BC3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348946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2316773" y="2453180"/>
            <a:ext cx="2043788" cy="199644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1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14837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>
            <a:off x="8114892" y="4073702"/>
            <a:ext cx="0" cy="16094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5683170"/>
            <a:ext cx="1154015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9851AD-EC26-1121-1C24-D4F5DEE87C73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285148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3018207" y="2442923"/>
            <a:ext cx="2043788" cy="202022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0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87106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>
            <a:off x="8114892" y="4073702"/>
            <a:ext cx="0" cy="16094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5683170"/>
            <a:ext cx="1577332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7ABFEF-B63E-8281-8BE1-BB224F0DAA7A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736559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986515" y="3113386"/>
            <a:ext cx="2043788" cy="202022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0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88962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>
            <a:off x="8114892" y="4073702"/>
            <a:ext cx="0" cy="19904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6064170"/>
            <a:ext cx="291139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79CBD6-3076-6002-32FC-5BFCE845105E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479374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1672580" y="3124272"/>
            <a:ext cx="2043788" cy="202022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1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21762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>
            <a:off x="8114892" y="4073702"/>
            <a:ext cx="0" cy="19904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6064170"/>
            <a:ext cx="760903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30A8C3-9198-7D61-9D54-5B65D735A56A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63279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CE4963-F4CF-B094-51F6-0D3C7F2FA24B}"/>
              </a:ext>
            </a:extLst>
          </p:cNvPr>
          <p:cNvSpPr txBox="1"/>
          <p:nvPr/>
        </p:nvSpPr>
        <p:spPr>
          <a:xfrm>
            <a:off x="2478505" y="126154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Класифікація зображень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omestic cat">
            <a:extLst>
              <a:ext uri="{FF2B5EF4-FFF2-40B4-BE49-F238E27FC236}">
                <a16:creationId xmlns:a16="http://schemas.microsoft.com/office/drawing/2014/main" id="{664DC5EF-E03A-E065-007F-F9047277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08" y="1384834"/>
            <a:ext cx="4088329" cy="40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38A3FD-D680-4309-4D37-17FED07239B1}"/>
              </a:ext>
            </a:extLst>
          </p:cNvPr>
          <p:cNvSpPr txBox="1"/>
          <p:nvPr/>
        </p:nvSpPr>
        <p:spPr>
          <a:xfrm>
            <a:off x="8756837" y="2644169"/>
            <a:ext cx="1913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Кіт</a:t>
            </a: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Собака</a:t>
            </a: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Риба</a:t>
            </a: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Черепаха</a:t>
            </a:r>
            <a:endParaRPr lang="en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3CCCF3D-611E-0878-49EC-D0EFBE1260EE}"/>
              </a:ext>
            </a:extLst>
          </p:cNvPr>
          <p:cNvSpPr/>
          <p:nvPr/>
        </p:nvSpPr>
        <p:spPr>
          <a:xfrm>
            <a:off x="5845668" y="3117195"/>
            <a:ext cx="2261937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42144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2343726" y="3135158"/>
            <a:ext cx="2043788" cy="202022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0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06123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>
            <a:off x="8114892" y="4073702"/>
            <a:ext cx="0" cy="19904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6064170"/>
            <a:ext cx="1154015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EF0945-EE0F-C901-71A7-FCBD69CD8916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318729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3008044" y="3114791"/>
            <a:ext cx="2043788" cy="202022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1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11205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>
            <a:off x="8114892" y="4073702"/>
            <a:ext cx="0" cy="19904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6064170"/>
            <a:ext cx="1566446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5F3575-DB8A-CF65-30A4-E0AD9B67789C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854664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986028" y="3799321"/>
            <a:ext cx="2043788" cy="202022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1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86658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 flipH="1">
            <a:off x="8110954" y="4073702"/>
            <a:ext cx="3938" cy="23496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6423398"/>
            <a:ext cx="291139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90D9CCA-8A19-8AAD-A7CD-7A6017CBFC29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804708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1650057" y="3795738"/>
            <a:ext cx="2043788" cy="202022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0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85769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 flipH="1">
            <a:off x="8110954" y="4073702"/>
            <a:ext cx="3938" cy="23496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6423398"/>
            <a:ext cx="728246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F31B165-E33C-3628-0F5D-3CE48B4BF7BE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159116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2341786" y="3775731"/>
            <a:ext cx="2043788" cy="202022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1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87342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 flipH="1">
            <a:off x="8110954" y="4073702"/>
            <a:ext cx="3938" cy="23496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6423398"/>
            <a:ext cx="1154015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651968-B076-AC82-6622-091F7E1E01FA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067985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2652-F5AF-B986-CE5F-F1162731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766495"/>
            <a:ext cx="4087578" cy="41062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B394-FA7E-ECE1-91DB-6D252594EBBB}"/>
              </a:ext>
            </a:extLst>
          </p:cNvPr>
          <p:cNvCxnSpPr/>
          <p:nvPr/>
        </p:nvCxnSpPr>
        <p:spPr>
          <a:xfrm>
            <a:off x="986028" y="1511808"/>
            <a:ext cx="40875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E1217-EB75-F441-829D-56D49F4225E2}"/>
              </a:ext>
            </a:extLst>
          </p:cNvPr>
          <p:cNvCxnSpPr>
            <a:cxnSpLocks/>
          </p:cNvCxnSpPr>
          <p:nvPr/>
        </p:nvCxnSpPr>
        <p:spPr>
          <a:xfrm>
            <a:off x="772668" y="1803071"/>
            <a:ext cx="0" cy="399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F33E8-318F-97B7-716F-17C206AC5964}"/>
              </a:ext>
            </a:extLst>
          </p:cNvPr>
          <p:cNvCxnSpPr>
            <a:cxnSpLocks/>
          </p:cNvCxnSpPr>
          <p:nvPr/>
        </p:nvCxnSpPr>
        <p:spPr>
          <a:xfrm>
            <a:off x="5073606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76BD9-C043-097A-A78C-9D8D858A6A03}"/>
              </a:ext>
            </a:extLst>
          </p:cNvPr>
          <p:cNvCxnSpPr>
            <a:cxnSpLocks/>
          </p:cNvCxnSpPr>
          <p:nvPr/>
        </p:nvCxnSpPr>
        <p:spPr>
          <a:xfrm>
            <a:off x="986028" y="1402080"/>
            <a:ext cx="0" cy="207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6FC5-BAE7-B399-6194-C9532AA71839}"/>
              </a:ext>
            </a:extLst>
          </p:cNvPr>
          <p:cNvCxnSpPr>
            <a:cxnSpLocks/>
          </p:cNvCxnSpPr>
          <p:nvPr/>
        </p:nvCxnSpPr>
        <p:spPr>
          <a:xfrm>
            <a:off x="677080" y="180307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75E29-F058-A266-8A73-25034173FB27}"/>
              </a:ext>
            </a:extLst>
          </p:cNvPr>
          <p:cNvCxnSpPr>
            <a:cxnSpLocks/>
          </p:cNvCxnSpPr>
          <p:nvPr/>
        </p:nvCxnSpPr>
        <p:spPr>
          <a:xfrm>
            <a:off x="677080" y="5795951"/>
            <a:ext cx="191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9760F-19F6-815D-592F-80FC3B389207}"/>
              </a:ext>
            </a:extLst>
          </p:cNvPr>
          <p:cNvSpPr txBox="1"/>
          <p:nvPr/>
        </p:nvSpPr>
        <p:spPr>
          <a:xfrm>
            <a:off x="260339" y="3614845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E5DE2-204C-3428-F0D5-BFACDC982258}"/>
              </a:ext>
            </a:extLst>
          </p:cNvPr>
          <p:cNvSpPr txBox="1"/>
          <p:nvPr/>
        </p:nvSpPr>
        <p:spPr>
          <a:xfrm>
            <a:off x="2770676" y="1157158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6px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F4F59-88AD-1D98-98A0-77FD2D9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5737602" y="1803071"/>
            <a:ext cx="2059002" cy="2048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C164-E3C4-FAFE-AFA9-1A31835AF40D}"/>
              </a:ext>
            </a:extLst>
          </p:cNvPr>
          <p:cNvSpPr txBox="1"/>
          <p:nvPr/>
        </p:nvSpPr>
        <p:spPr>
          <a:xfrm>
            <a:off x="2085135" y="878925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Вхідні параметри</a:t>
            </a:r>
            <a:endParaRPr lang="en-UA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899DA1-89C3-EB3C-AAD4-A106B67FA9BC}"/>
              </a:ext>
            </a:extLst>
          </p:cNvPr>
          <p:cNvSpPr/>
          <p:nvPr/>
        </p:nvSpPr>
        <p:spPr>
          <a:xfrm>
            <a:off x="3001088" y="3795738"/>
            <a:ext cx="2043788" cy="2020220"/>
          </a:xfrm>
          <a:prstGeom prst="frame">
            <a:avLst>
              <a:gd name="adj1" fmla="val 32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D0BC0EF-181F-E734-799C-6AEB3D0E1578}"/>
              </a:ext>
            </a:extLst>
          </p:cNvPr>
          <p:cNvSpPr/>
          <p:nvPr/>
        </p:nvSpPr>
        <p:spPr>
          <a:xfrm>
            <a:off x="5745209" y="1797042"/>
            <a:ext cx="2043788" cy="1996440"/>
          </a:xfrm>
          <a:prstGeom prst="frame">
            <a:avLst>
              <a:gd name="adj1" fmla="val 32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EB125-7C06-C4CA-18CD-2799CAE0851D}"/>
              </a:ext>
            </a:extLst>
          </p:cNvPr>
          <p:cNvSpPr txBox="1"/>
          <p:nvPr/>
        </p:nvSpPr>
        <p:spPr>
          <a:xfrm>
            <a:off x="5551068" y="3911505"/>
            <a:ext cx="23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(</a:t>
            </a:r>
            <a:r>
              <a:rPr lang="en-UA" dirty="0">
                <a:solidFill>
                  <a:schemeClr val="accent1"/>
                </a:solidFill>
              </a:rPr>
              <a:t>1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1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 + (</a:t>
            </a:r>
            <a:r>
              <a:rPr lang="en-UA" dirty="0">
                <a:solidFill>
                  <a:schemeClr val="accent1"/>
                </a:solidFill>
              </a:rPr>
              <a:t>0</a:t>
            </a:r>
            <a:r>
              <a:rPr lang="en-UA" dirty="0"/>
              <a:t> x </a:t>
            </a:r>
            <a:r>
              <a:rPr lang="en-UA" dirty="0">
                <a:solidFill>
                  <a:srgbClr val="FF0000"/>
                </a:solidFill>
              </a:rPr>
              <a:t>0</a:t>
            </a:r>
            <a:r>
              <a:rPr lang="en-UA" dirty="0"/>
              <a:t>)</a:t>
            </a:r>
          </a:p>
          <a:p>
            <a:r>
              <a:rPr lang="en-UA" dirty="0"/>
              <a:t>= 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52AC95-2E74-E6AE-127A-EE91A2616CA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88997" y="2795262"/>
            <a:ext cx="3219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060D1-74DB-AFA8-9750-72EA19C8BE21}"/>
              </a:ext>
            </a:extLst>
          </p:cNvPr>
          <p:cNvCxnSpPr>
            <a:cxnSpLocks/>
          </p:cNvCxnSpPr>
          <p:nvPr/>
        </p:nvCxnSpPr>
        <p:spPr>
          <a:xfrm>
            <a:off x="8110955" y="2783687"/>
            <a:ext cx="0" cy="8486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134260-1D27-2961-F19B-DC0374A3FC51}"/>
              </a:ext>
            </a:extLst>
          </p:cNvPr>
          <p:cNvSpPr txBox="1"/>
          <p:nvPr/>
        </p:nvSpPr>
        <p:spPr>
          <a:xfrm>
            <a:off x="7796606" y="370437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3 +(</a:t>
            </a:r>
            <a:r>
              <a:rPr lang="en-UA" dirty="0">
                <a:solidFill>
                  <a:schemeClr val="accent5"/>
                </a:solidFill>
              </a:rPr>
              <a:t>-2</a:t>
            </a:r>
            <a:r>
              <a:rPr lang="en-UA" dirty="0"/>
              <a:t>)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94390"/>
              </p:ext>
            </p:extLst>
          </p:nvPr>
        </p:nvGraphicFramePr>
        <p:xfrm>
          <a:off x="8402093" y="5111834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C4D0A-F0CF-AC71-9D43-E244FB4C0B1D}"/>
              </a:ext>
            </a:extLst>
          </p:cNvPr>
          <p:cNvCxnSpPr>
            <a:cxnSpLocks/>
          </p:cNvCxnSpPr>
          <p:nvPr/>
        </p:nvCxnSpPr>
        <p:spPr>
          <a:xfrm>
            <a:off x="5073606" y="2783687"/>
            <a:ext cx="66399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4293F-2A55-1FC8-F139-0F86E4B94DC5}"/>
              </a:ext>
            </a:extLst>
          </p:cNvPr>
          <p:cNvCxnSpPr>
            <a:cxnSpLocks/>
          </p:cNvCxnSpPr>
          <p:nvPr/>
        </p:nvCxnSpPr>
        <p:spPr>
          <a:xfrm flipH="1">
            <a:off x="8110954" y="4073702"/>
            <a:ext cx="3938" cy="23496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8377-6869-BC81-D2B8-85334D51B721}"/>
              </a:ext>
            </a:extLst>
          </p:cNvPr>
          <p:cNvCxnSpPr>
            <a:cxnSpLocks/>
          </p:cNvCxnSpPr>
          <p:nvPr/>
        </p:nvCxnSpPr>
        <p:spPr>
          <a:xfrm>
            <a:off x="8110954" y="6423398"/>
            <a:ext cx="1577332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3A8F26-9891-4ED4-53D0-6673EF08AE0E}"/>
              </a:ext>
            </a:extLst>
          </p:cNvPr>
          <p:cNvSpPr txBox="1"/>
          <p:nvPr/>
        </p:nvSpPr>
        <p:spPr>
          <a:xfrm>
            <a:off x="6333791" y="1213181"/>
            <a:ext cx="8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966841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70480"/>
              </p:ext>
            </p:extLst>
          </p:nvPr>
        </p:nvGraphicFramePr>
        <p:xfrm>
          <a:off x="4786810" y="2687320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65A8F40-8F03-A76F-40BC-526148DE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14" y="2043373"/>
            <a:ext cx="2758658" cy="2771254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ABF90E3-1458-958D-FE6F-5BC3AED5520C}"/>
              </a:ext>
            </a:extLst>
          </p:cNvPr>
          <p:cNvSpPr/>
          <p:nvPr/>
        </p:nvSpPr>
        <p:spPr>
          <a:xfrm>
            <a:off x="3533369" y="3117197"/>
            <a:ext cx="866043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13" name="Picture 14" descr="ReLU Activation Function">
            <a:extLst>
              <a:ext uri="{FF2B5EF4-FFF2-40B4-BE49-F238E27FC236}">
                <a16:creationId xmlns:a16="http://schemas.microsoft.com/office/drawing/2014/main" id="{EF6B1D03-FDAC-1EFF-49D8-3D0FF2B7B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0" b="4762"/>
          <a:stretch/>
        </p:blipFill>
        <p:spPr bwMode="auto">
          <a:xfrm>
            <a:off x="7639884" y="2077691"/>
            <a:ext cx="3713915" cy="27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E0EF14-EDAD-8A5C-06BB-45AC209E270C}"/>
              </a:ext>
            </a:extLst>
          </p:cNvPr>
          <p:cNvSpPr txBox="1"/>
          <p:nvPr/>
        </p:nvSpPr>
        <p:spPr>
          <a:xfrm>
            <a:off x="8343383" y="1170881"/>
            <a:ext cx="23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en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D59A7FB-9201-FA09-E378-8057645144EC}"/>
              </a:ext>
            </a:extLst>
          </p:cNvPr>
          <p:cNvSpPr/>
          <p:nvPr/>
        </p:nvSpPr>
        <p:spPr>
          <a:xfrm>
            <a:off x="6899960" y="3117197"/>
            <a:ext cx="866043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85881-D777-B63F-F334-EA2EE703C598}"/>
              </a:ext>
            </a:extLst>
          </p:cNvPr>
          <p:cNvSpPr txBox="1"/>
          <p:nvPr/>
        </p:nvSpPr>
        <p:spPr>
          <a:xfrm>
            <a:off x="4849627" y="2087096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Таблиця ознак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733853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006441" y="147712"/>
            <a:ext cx="848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Згорткова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нейронна мережа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35870"/>
              </p:ext>
            </p:extLst>
          </p:nvPr>
        </p:nvGraphicFramePr>
        <p:xfrm>
          <a:off x="3971141" y="3960949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65A8F40-8F03-A76F-40BC-526148DE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2" y="3351320"/>
            <a:ext cx="2758658" cy="2771254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ABF90E3-1458-958D-FE6F-5BC3AED5520C}"/>
              </a:ext>
            </a:extLst>
          </p:cNvPr>
          <p:cNvSpPr/>
          <p:nvPr/>
        </p:nvSpPr>
        <p:spPr>
          <a:xfrm>
            <a:off x="2974459" y="4390826"/>
            <a:ext cx="866043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13" name="Picture 14" descr="ReLU Activation Function">
            <a:extLst>
              <a:ext uri="{FF2B5EF4-FFF2-40B4-BE49-F238E27FC236}">
                <a16:creationId xmlns:a16="http://schemas.microsoft.com/office/drawing/2014/main" id="{EF6B1D03-FDAC-1EFF-49D8-3D0FF2B7B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0" b="4762"/>
          <a:stretch/>
        </p:blipFill>
        <p:spPr bwMode="auto">
          <a:xfrm>
            <a:off x="5827532" y="3331209"/>
            <a:ext cx="3713915" cy="27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E0EF14-EDAD-8A5C-06BB-45AC209E270C}"/>
              </a:ext>
            </a:extLst>
          </p:cNvPr>
          <p:cNvSpPr txBox="1"/>
          <p:nvPr/>
        </p:nvSpPr>
        <p:spPr>
          <a:xfrm>
            <a:off x="6507706" y="2675755"/>
            <a:ext cx="23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en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D59A7FB-9201-FA09-E378-8057645144EC}"/>
              </a:ext>
            </a:extLst>
          </p:cNvPr>
          <p:cNvSpPr/>
          <p:nvPr/>
        </p:nvSpPr>
        <p:spPr>
          <a:xfrm>
            <a:off x="5827532" y="4390826"/>
            <a:ext cx="866043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DA528-E019-8AA4-549F-1A7283CD3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4984"/>
              </p:ext>
            </p:extLst>
          </p:nvPr>
        </p:nvGraphicFramePr>
        <p:xfrm>
          <a:off x="10023598" y="3940838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2A104EF7-5298-8E26-D96E-100D6EEF5CAF}"/>
              </a:ext>
            </a:extLst>
          </p:cNvPr>
          <p:cNvSpPr/>
          <p:nvPr/>
        </p:nvSpPr>
        <p:spPr>
          <a:xfrm>
            <a:off x="9087143" y="4370715"/>
            <a:ext cx="866043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6EBBD-ECC9-7789-38D5-D8B822FE8252}"/>
              </a:ext>
            </a:extLst>
          </p:cNvPr>
          <p:cNvSpPr txBox="1"/>
          <p:nvPr/>
        </p:nvSpPr>
        <p:spPr>
          <a:xfrm>
            <a:off x="4033958" y="3329729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Таблиця ознак</a:t>
            </a:r>
            <a:endParaRPr lang="en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E1814-E3CB-7E8C-DD18-12E778EA07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95687" y="1431745"/>
            <a:ext cx="1412044" cy="1404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4D559-BE54-9575-C7C4-443068DA7849}"/>
              </a:ext>
            </a:extLst>
          </p:cNvPr>
          <p:cNvSpPr txBox="1"/>
          <p:nvPr/>
        </p:nvSpPr>
        <p:spPr>
          <a:xfrm>
            <a:off x="388519" y="989784"/>
            <a:ext cx="82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Фільтр</a:t>
            </a: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D9647-2888-9A1A-137C-CAE9E10EA8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103112" y="1442631"/>
            <a:ext cx="1391227" cy="13842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A95646-91BB-AB9F-C89D-932A821CB4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103112" y="1444507"/>
            <a:ext cx="1391227" cy="13842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3EBF9E-D169-251C-DD41-142E312CE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103112" y="1440755"/>
            <a:ext cx="1391227" cy="138427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070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27894 L 0.0362 0.28009 L 0.07266 0.28241 C 0.08503 0.28264 0.12279 0.27037 0.11055 0.28125 C 0.09818 0.29213 0.0112 0.33611 -0.00104 0.34722 C -0.01328 0.35857 0.02435 0.34838 0.03685 0.34838 C 0.04922 0.34838 0.07331 0.34722 0.07331 0.34722 C 0.08555 0.34699 0.12214 0.33658 0.1099 0.34722 C 0.09753 0.35787 0.01185 0.40023 -0.00039 0.41111 C -0.0125 0.42176 0.03685 0.41227 0.03685 0.41227 L 0.07331 0.41227 C 0.08555 0.41204 0.12279 0.4 0.11055 0.41111 C 0.09818 0.42199 0.01198 0.46713 -0.00039 0.47824 C -0.01276 0.48935 0.0362 0.47824 0.0362 0.47824 L 0.07331 0.47708 L 0.11055 0.47708 " pathEditMode="relative" ptsTypes="AAAAAAAAAAAAAAAA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23 L -0.00104 0.281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36621" y="117021"/>
            <a:ext cx="1171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Агрегувальні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шари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(max/mean pooling)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6C7281-4E21-7A38-BF9B-EB5643E0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833599"/>
              </p:ext>
            </p:extLst>
          </p:nvPr>
        </p:nvGraphicFramePr>
        <p:xfrm>
          <a:off x="3971141" y="2687320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65A8F40-8F03-A76F-40BC-526148DE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2" y="2077691"/>
            <a:ext cx="2758658" cy="2771254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ABF90E3-1458-958D-FE6F-5BC3AED5520C}"/>
              </a:ext>
            </a:extLst>
          </p:cNvPr>
          <p:cNvSpPr/>
          <p:nvPr/>
        </p:nvSpPr>
        <p:spPr>
          <a:xfrm>
            <a:off x="2974459" y="3117197"/>
            <a:ext cx="866043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13" name="Picture 14" descr="ReLU Activation Function">
            <a:extLst>
              <a:ext uri="{FF2B5EF4-FFF2-40B4-BE49-F238E27FC236}">
                <a16:creationId xmlns:a16="http://schemas.microsoft.com/office/drawing/2014/main" id="{EF6B1D03-FDAC-1EFF-49D8-3D0FF2B7B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0" b="4762"/>
          <a:stretch/>
        </p:blipFill>
        <p:spPr bwMode="auto">
          <a:xfrm>
            <a:off x="5827532" y="2057580"/>
            <a:ext cx="3713915" cy="27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3D59A7FB-9201-FA09-E378-8057645144EC}"/>
              </a:ext>
            </a:extLst>
          </p:cNvPr>
          <p:cNvSpPr/>
          <p:nvPr/>
        </p:nvSpPr>
        <p:spPr>
          <a:xfrm>
            <a:off x="5827532" y="3117197"/>
            <a:ext cx="866043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DA528-E019-8AA4-549F-1A7283CD3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96979"/>
              </p:ext>
            </p:extLst>
          </p:nvPr>
        </p:nvGraphicFramePr>
        <p:xfrm>
          <a:off x="10023598" y="2667209"/>
          <a:ext cx="1725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2A104EF7-5298-8E26-D96E-100D6EEF5CAF}"/>
              </a:ext>
            </a:extLst>
          </p:cNvPr>
          <p:cNvSpPr/>
          <p:nvPr/>
        </p:nvSpPr>
        <p:spPr>
          <a:xfrm>
            <a:off x="9087143" y="3097086"/>
            <a:ext cx="866043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D9647-2888-9A1A-137C-CAE9E10EA8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91376" y="2100819"/>
            <a:ext cx="1391227" cy="13842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A95646-91BB-AB9F-C89D-932A821CB4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1437588" y="3447757"/>
            <a:ext cx="1391227" cy="13842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E6EBBD-ECC9-7789-38D5-D8B822FE8252}"/>
              </a:ext>
            </a:extLst>
          </p:cNvPr>
          <p:cNvSpPr txBox="1"/>
          <p:nvPr/>
        </p:nvSpPr>
        <p:spPr>
          <a:xfrm>
            <a:off x="4033958" y="2056100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Таблиця ознак</a:t>
            </a:r>
            <a:endParaRPr lang="en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D4543-A097-930F-27DD-95A5D67E59A2}"/>
              </a:ext>
            </a:extLst>
          </p:cNvPr>
          <p:cNvSpPr txBox="1"/>
          <p:nvPr/>
        </p:nvSpPr>
        <p:spPr>
          <a:xfrm>
            <a:off x="6507706" y="1402126"/>
            <a:ext cx="23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en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36F09B-52BC-2BF3-C4BA-4B7A00FA0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30848"/>
              </p:ext>
            </p:extLst>
          </p:nvPr>
        </p:nvGraphicFramePr>
        <p:xfrm>
          <a:off x="10440117" y="5736763"/>
          <a:ext cx="8628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8">
                  <a:extLst>
                    <a:ext uri="{9D8B030D-6E8A-4147-A177-3AD203B41FA5}">
                      <a16:colId xmlns:a16="http://schemas.microsoft.com/office/drawing/2014/main" val="406893138"/>
                    </a:ext>
                  </a:extLst>
                </a:gridCol>
                <a:gridCol w="431438">
                  <a:extLst>
                    <a:ext uri="{9D8B030D-6E8A-4147-A177-3AD203B41FA5}">
                      <a16:colId xmlns:a16="http://schemas.microsoft.com/office/drawing/2014/main" val="643583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70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253541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CDA6D4F6-7BD0-E8DE-77BA-75E13EF0DB2B}"/>
              </a:ext>
            </a:extLst>
          </p:cNvPr>
          <p:cNvSpPr/>
          <p:nvPr/>
        </p:nvSpPr>
        <p:spPr>
          <a:xfrm rot="5400000">
            <a:off x="10438534" y="4448395"/>
            <a:ext cx="866043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5E0E6-9F7B-3142-6F5D-BA576506BECB}"/>
              </a:ext>
            </a:extLst>
          </p:cNvPr>
          <p:cNvSpPr txBox="1"/>
          <p:nvPr/>
        </p:nvSpPr>
        <p:spPr>
          <a:xfrm>
            <a:off x="10199191" y="5242604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UA" dirty="0"/>
              <a:t>ax pooling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C63651-31D2-85A2-391D-2116D2DC47C8}"/>
              </a:ext>
            </a:extLst>
          </p:cNvPr>
          <p:cNvSpPr txBox="1"/>
          <p:nvPr/>
        </p:nvSpPr>
        <p:spPr>
          <a:xfrm>
            <a:off x="7270479" y="5242604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UA" dirty="0"/>
              <a:t>ean pooling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1D0AF6EE-6F2E-B33C-B1EF-723911BC30D8}"/>
              </a:ext>
            </a:extLst>
          </p:cNvPr>
          <p:cNvSpPr/>
          <p:nvPr/>
        </p:nvSpPr>
        <p:spPr>
          <a:xfrm rot="10800000">
            <a:off x="8926564" y="5799704"/>
            <a:ext cx="866043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D9D0DDF-393B-79FE-69F8-6C1B2A6A9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5469"/>
              </p:ext>
            </p:extLst>
          </p:nvPr>
        </p:nvGraphicFramePr>
        <p:xfrm>
          <a:off x="7365704" y="5730059"/>
          <a:ext cx="12942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855">
                  <a:extLst>
                    <a:ext uri="{9D8B030D-6E8A-4147-A177-3AD203B41FA5}">
                      <a16:colId xmlns:a16="http://schemas.microsoft.com/office/drawing/2014/main" val="406893138"/>
                    </a:ext>
                  </a:extLst>
                </a:gridCol>
                <a:gridCol w="636397">
                  <a:extLst>
                    <a:ext uri="{9D8B030D-6E8A-4147-A177-3AD203B41FA5}">
                      <a16:colId xmlns:a16="http://schemas.microsoft.com/office/drawing/2014/main" val="643583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70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253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697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36621" y="117021"/>
            <a:ext cx="1171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Агрегувальні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шари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(max/mean pooling)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DA528-E019-8AA4-549F-1A7283CD3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17083"/>
              </p:ext>
            </p:extLst>
          </p:nvPr>
        </p:nvGraphicFramePr>
        <p:xfrm>
          <a:off x="2034629" y="2687320"/>
          <a:ext cx="2910352" cy="223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8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36F09B-52BC-2BF3-C4BA-4B7A00FA0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18402"/>
              </p:ext>
            </p:extLst>
          </p:nvPr>
        </p:nvGraphicFramePr>
        <p:xfrm>
          <a:off x="6844372" y="3178697"/>
          <a:ext cx="1505544" cy="125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72">
                  <a:extLst>
                    <a:ext uri="{9D8B030D-6E8A-4147-A177-3AD203B41FA5}">
                      <a16:colId xmlns:a16="http://schemas.microsoft.com/office/drawing/2014/main" val="406893138"/>
                    </a:ext>
                  </a:extLst>
                </a:gridCol>
                <a:gridCol w="752772">
                  <a:extLst>
                    <a:ext uri="{9D8B030D-6E8A-4147-A177-3AD203B41FA5}">
                      <a16:colId xmlns:a16="http://schemas.microsoft.com/office/drawing/2014/main" val="643583653"/>
                    </a:ext>
                  </a:extLst>
                </a:gridCol>
              </a:tblGrid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620"/>
                  </a:ext>
                </a:extLst>
              </a:tr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535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F5E0E6-9F7B-3142-6F5D-BA576506BECB}"/>
              </a:ext>
            </a:extLst>
          </p:cNvPr>
          <p:cNvSpPr txBox="1"/>
          <p:nvPr/>
        </p:nvSpPr>
        <p:spPr>
          <a:xfrm>
            <a:off x="5423636" y="1478581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UA" dirty="0"/>
              <a:t>ax pooling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E05FD5E-FEB9-CBD0-B221-1A88B32A462C}"/>
              </a:ext>
            </a:extLst>
          </p:cNvPr>
          <p:cNvSpPr/>
          <p:nvPr/>
        </p:nvSpPr>
        <p:spPr>
          <a:xfrm>
            <a:off x="2034628" y="2687320"/>
            <a:ext cx="1514687" cy="1138722"/>
          </a:xfrm>
          <a:prstGeom prst="frame">
            <a:avLst>
              <a:gd name="adj1" fmla="val 601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E9FEBD3-F7A8-F880-CF20-A47308AB8CA4}"/>
              </a:ext>
            </a:extLst>
          </p:cNvPr>
          <p:cNvSpPr/>
          <p:nvPr/>
        </p:nvSpPr>
        <p:spPr>
          <a:xfrm rot="363659">
            <a:off x="3678846" y="3172150"/>
            <a:ext cx="3074668" cy="3946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5416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CE4963-F4CF-B094-51F6-0D3C7F2FA24B}"/>
              </a:ext>
            </a:extLst>
          </p:cNvPr>
          <p:cNvSpPr txBox="1"/>
          <p:nvPr/>
        </p:nvSpPr>
        <p:spPr>
          <a:xfrm>
            <a:off x="2478505" y="126154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Класифікація зображень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omestic cat">
            <a:extLst>
              <a:ext uri="{FF2B5EF4-FFF2-40B4-BE49-F238E27FC236}">
                <a16:creationId xmlns:a16="http://schemas.microsoft.com/office/drawing/2014/main" id="{664DC5EF-E03A-E065-007F-F9047277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51" y="2678499"/>
            <a:ext cx="1962925" cy="19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omestic cat">
            <a:extLst>
              <a:ext uri="{FF2B5EF4-FFF2-40B4-BE49-F238E27FC236}">
                <a16:creationId xmlns:a16="http://schemas.microsoft.com/office/drawing/2014/main" id="{70BE426D-45ED-C255-D908-5B70C1E3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1" y="2705063"/>
            <a:ext cx="1962925" cy="19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mestic cat">
            <a:extLst>
              <a:ext uri="{FF2B5EF4-FFF2-40B4-BE49-F238E27FC236}">
                <a16:creationId xmlns:a16="http://schemas.microsoft.com/office/drawing/2014/main" id="{91A59003-619C-11F6-AAD8-3C935953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7" y="2705063"/>
            <a:ext cx="1962925" cy="19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mestic cat">
            <a:extLst>
              <a:ext uri="{FF2B5EF4-FFF2-40B4-BE49-F238E27FC236}">
                <a16:creationId xmlns:a16="http://schemas.microsoft.com/office/drawing/2014/main" id="{CD84A874-BD73-DB5B-1F74-3F2DEF35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323" y="2705063"/>
            <a:ext cx="1962925" cy="19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38579CDC-F92E-13BF-7256-15609CB817EE}"/>
              </a:ext>
            </a:extLst>
          </p:cNvPr>
          <p:cNvSpPr/>
          <p:nvPr/>
        </p:nvSpPr>
        <p:spPr>
          <a:xfrm>
            <a:off x="3531574" y="3374722"/>
            <a:ext cx="989939" cy="6236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8A707-46AB-C169-C554-C3EC6188CA90}"/>
              </a:ext>
            </a:extLst>
          </p:cNvPr>
          <p:cNvSpPr txBox="1"/>
          <p:nvPr/>
        </p:nvSpPr>
        <p:spPr>
          <a:xfrm>
            <a:off x="9675798" y="182913"/>
            <a:ext cx="251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Зображення – сітка чисел </a:t>
            </a:r>
            <a:r>
              <a:rPr lang="en-US" dirty="0"/>
              <a:t>[0 - 255]</a:t>
            </a:r>
            <a:endParaRPr lang="en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DB1C7-1CCD-5544-E773-641988E4C4B8}"/>
              </a:ext>
            </a:extLst>
          </p:cNvPr>
          <p:cNvSpPr txBox="1"/>
          <p:nvPr/>
        </p:nvSpPr>
        <p:spPr>
          <a:xfrm>
            <a:off x="1101495" y="2276894"/>
            <a:ext cx="251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512</a:t>
            </a:r>
            <a:endParaRPr lang="en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37BCF-4859-4A2D-2431-CD8979C860FC}"/>
              </a:ext>
            </a:extLst>
          </p:cNvPr>
          <p:cNvSpPr txBox="1"/>
          <p:nvPr/>
        </p:nvSpPr>
        <p:spPr>
          <a:xfrm rot="16200000">
            <a:off x="-246837" y="3501859"/>
            <a:ext cx="251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512</a:t>
            </a:r>
            <a:endParaRPr lang="en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118EB-8934-32B9-FE5E-E1D26C9FB55F}"/>
              </a:ext>
            </a:extLst>
          </p:cNvPr>
          <p:cNvSpPr txBox="1"/>
          <p:nvPr/>
        </p:nvSpPr>
        <p:spPr>
          <a:xfrm>
            <a:off x="2718587" y="2889058"/>
            <a:ext cx="251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RGB</a:t>
            </a:r>
            <a:endParaRPr lang="en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F93EE-9359-A51F-6F37-CA7274422A3F}"/>
              </a:ext>
            </a:extLst>
          </p:cNvPr>
          <p:cNvSpPr txBox="1"/>
          <p:nvPr/>
        </p:nvSpPr>
        <p:spPr>
          <a:xfrm>
            <a:off x="4600785" y="5044846"/>
            <a:ext cx="299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Наприклад</a:t>
            </a:r>
            <a:r>
              <a:rPr lang="en-US" dirty="0"/>
              <a:t>:</a:t>
            </a:r>
            <a:r>
              <a:rPr lang="uk-UA" dirty="0"/>
              <a:t> </a:t>
            </a:r>
            <a:r>
              <a:rPr lang="en-US" dirty="0"/>
              <a:t>512 x 512 x 3</a:t>
            </a:r>
            <a:r>
              <a:rPr lang="uk-UA" dirty="0"/>
              <a:t> 786432</a:t>
            </a:r>
            <a:endParaRPr lang="en-UA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95BBEC-0494-D81B-2EF0-765EEBBBC2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7687" y="1528271"/>
            <a:ext cx="762771" cy="596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FBC75B-0B3F-FD50-DAF9-E938E575B3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9543" y="1528272"/>
            <a:ext cx="762771" cy="596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1DDD57-BA68-D913-1953-E466FDDDD0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51399" y="1528271"/>
            <a:ext cx="762771" cy="59625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BA80D6-0B81-7309-02A7-5F385B6B1962}"/>
              </a:ext>
            </a:extLst>
          </p:cNvPr>
          <p:cNvCxnSpPr/>
          <p:nvPr/>
        </p:nvCxnSpPr>
        <p:spPr>
          <a:xfrm flipH="1">
            <a:off x="5081176" y="2124522"/>
            <a:ext cx="206511" cy="13290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80F1A8-2563-2055-23DE-511B901CE1F6}"/>
              </a:ext>
            </a:extLst>
          </p:cNvPr>
          <p:cNvCxnSpPr>
            <a:cxnSpLocks/>
          </p:cNvCxnSpPr>
          <p:nvPr/>
        </p:nvCxnSpPr>
        <p:spPr>
          <a:xfrm flipH="1">
            <a:off x="5280279" y="2108749"/>
            <a:ext cx="770179" cy="15075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7AE905-F54E-7A2E-E669-D8C942122CC5}"/>
              </a:ext>
            </a:extLst>
          </p:cNvPr>
          <p:cNvCxnSpPr>
            <a:cxnSpLocks/>
          </p:cNvCxnSpPr>
          <p:nvPr/>
        </p:nvCxnSpPr>
        <p:spPr>
          <a:xfrm>
            <a:off x="5073765" y="3453544"/>
            <a:ext cx="221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B27827-BDF7-B81A-BBC9-FF368EFA3AC7}"/>
              </a:ext>
            </a:extLst>
          </p:cNvPr>
          <p:cNvCxnSpPr>
            <a:cxnSpLocks/>
          </p:cNvCxnSpPr>
          <p:nvPr/>
        </p:nvCxnSpPr>
        <p:spPr>
          <a:xfrm>
            <a:off x="5287687" y="3453544"/>
            <a:ext cx="0" cy="164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6986A58-4CAF-0C18-15CB-EF180DD51052}"/>
              </a:ext>
            </a:extLst>
          </p:cNvPr>
          <p:cNvCxnSpPr>
            <a:cxnSpLocks/>
          </p:cNvCxnSpPr>
          <p:nvPr/>
        </p:nvCxnSpPr>
        <p:spPr>
          <a:xfrm>
            <a:off x="5073765" y="3616296"/>
            <a:ext cx="221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4EAA7B-8F30-2E8E-508A-7AE186D4D637}"/>
              </a:ext>
            </a:extLst>
          </p:cNvPr>
          <p:cNvCxnSpPr>
            <a:cxnSpLocks/>
          </p:cNvCxnSpPr>
          <p:nvPr/>
        </p:nvCxnSpPr>
        <p:spPr>
          <a:xfrm>
            <a:off x="5081176" y="3451576"/>
            <a:ext cx="0" cy="164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37D078-11FD-BEE3-B41D-C5AFCC2CCEB4}"/>
              </a:ext>
            </a:extLst>
          </p:cNvPr>
          <p:cNvCxnSpPr/>
          <p:nvPr/>
        </p:nvCxnSpPr>
        <p:spPr>
          <a:xfrm flipH="1">
            <a:off x="7120440" y="2124522"/>
            <a:ext cx="206511" cy="13290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00B405-8D5D-D8C3-D9EC-2E8279E27C89}"/>
              </a:ext>
            </a:extLst>
          </p:cNvPr>
          <p:cNvCxnSpPr>
            <a:cxnSpLocks/>
          </p:cNvCxnSpPr>
          <p:nvPr/>
        </p:nvCxnSpPr>
        <p:spPr>
          <a:xfrm flipH="1">
            <a:off x="7319543" y="2108749"/>
            <a:ext cx="770179" cy="15075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533DF3-A10F-7AF9-1D4D-1050E8F8033B}"/>
              </a:ext>
            </a:extLst>
          </p:cNvPr>
          <p:cNvCxnSpPr>
            <a:cxnSpLocks/>
          </p:cNvCxnSpPr>
          <p:nvPr/>
        </p:nvCxnSpPr>
        <p:spPr>
          <a:xfrm>
            <a:off x="7113029" y="3453544"/>
            <a:ext cx="221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F380209-E2DB-7B00-3645-14249AE17AFB}"/>
              </a:ext>
            </a:extLst>
          </p:cNvPr>
          <p:cNvCxnSpPr>
            <a:cxnSpLocks/>
          </p:cNvCxnSpPr>
          <p:nvPr/>
        </p:nvCxnSpPr>
        <p:spPr>
          <a:xfrm>
            <a:off x="7326951" y="3453544"/>
            <a:ext cx="0" cy="164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09B944A-9829-0DCF-B8C8-94B024E41847}"/>
              </a:ext>
            </a:extLst>
          </p:cNvPr>
          <p:cNvCxnSpPr>
            <a:cxnSpLocks/>
          </p:cNvCxnSpPr>
          <p:nvPr/>
        </p:nvCxnSpPr>
        <p:spPr>
          <a:xfrm>
            <a:off x="7113029" y="3616296"/>
            <a:ext cx="221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FC27C0-4811-3492-A904-B2AD894B48CE}"/>
              </a:ext>
            </a:extLst>
          </p:cNvPr>
          <p:cNvCxnSpPr>
            <a:cxnSpLocks/>
          </p:cNvCxnSpPr>
          <p:nvPr/>
        </p:nvCxnSpPr>
        <p:spPr>
          <a:xfrm>
            <a:off x="7120440" y="3451576"/>
            <a:ext cx="0" cy="164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CF0BA01-04BE-02F2-DB7D-BE39938EABFD}"/>
              </a:ext>
            </a:extLst>
          </p:cNvPr>
          <p:cNvCxnSpPr/>
          <p:nvPr/>
        </p:nvCxnSpPr>
        <p:spPr>
          <a:xfrm flipH="1">
            <a:off x="9144888" y="2124522"/>
            <a:ext cx="206511" cy="13290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F9FBF8B-6C79-C6EA-5397-4F3B1F378936}"/>
              </a:ext>
            </a:extLst>
          </p:cNvPr>
          <p:cNvCxnSpPr>
            <a:cxnSpLocks/>
          </p:cNvCxnSpPr>
          <p:nvPr/>
        </p:nvCxnSpPr>
        <p:spPr>
          <a:xfrm flipH="1">
            <a:off x="9343991" y="2108749"/>
            <a:ext cx="770179" cy="15075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18A5CC2-C082-4264-4618-77CD1E709FC2}"/>
              </a:ext>
            </a:extLst>
          </p:cNvPr>
          <p:cNvCxnSpPr>
            <a:cxnSpLocks/>
          </p:cNvCxnSpPr>
          <p:nvPr/>
        </p:nvCxnSpPr>
        <p:spPr>
          <a:xfrm>
            <a:off x="9137477" y="3453544"/>
            <a:ext cx="221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1591DB9-B080-B752-C145-FF1F30B53FFD}"/>
              </a:ext>
            </a:extLst>
          </p:cNvPr>
          <p:cNvCxnSpPr>
            <a:cxnSpLocks/>
          </p:cNvCxnSpPr>
          <p:nvPr/>
        </p:nvCxnSpPr>
        <p:spPr>
          <a:xfrm>
            <a:off x="9351399" y="3453544"/>
            <a:ext cx="0" cy="164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AFFEA90-53CE-A9C7-9B1E-18366B54670F}"/>
              </a:ext>
            </a:extLst>
          </p:cNvPr>
          <p:cNvCxnSpPr>
            <a:cxnSpLocks/>
          </p:cNvCxnSpPr>
          <p:nvPr/>
        </p:nvCxnSpPr>
        <p:spPr>
          <a:xfrm>
            <a:off x="9137477" y="3616296"/>
            <a:ext cx="221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662EA9D-244B-2C0B-8F89-B8F686D18A97}"/>
              </a:ext>
            </a:extLst>
          </p:cNvPr>
          <p:cNvCxnSpPr>
            <a:cxnSpLocks/>
          </p:cNvCxnSpPr>
          <p:nvPr/>
        </p:nvCxnSpPr>
        <p:spPr>
          <a:xfrm>
            <a:off x="9144888" y="3451576"/>
            <a:ext cx="0" cy="164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054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36621" y="117021"/>
            <a:ext cx="1171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Агрегувальні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шари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(max/mean pooling)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DA528-E019-8AA4-549F-1A7283CD3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01244"/>
              </p:ext>
            </p:extLst>
          </p:nvPr>
        </p:nvGraphicFramePr>
        <p:xfrm>
          <a:off x="2034629" y="2687320"/>
          <a:ext cx="2910352" cy="223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8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36F09B-52BC-2BF3-C4BA-4B7A00FA0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84262"/>
              </p:ext>
            </p:extLst>
          </p:nvPr>
        </p:nvGraphicFramePr>
        <p:xfrm>
          <a:off x="6844372" y="3178697"/>
          <a:ext cx="1505544" cy="125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72">
                  <a:extLst>
                    <a:ext uri="{9D8B030D-6E8A-4147-A177-3AD203B41FA5}">
                      <a16:colId xmlns:a16="http://schemas.microsoft.com/office/drawing/2014/main" val="406893138"/>
                    </a:ext>
                  </a:extLst>
                </a:gridCol>
                <a:gridCol w="752772">
                  <a:extLst>
                    <a:ext uri="{9D8B030D-6E8A-4147-A177-3AD203B41FA5}">
                      <a16:colId xmlns:a16="http://schemas.microsoft.com/office/drawing/2014/main" val="643583653"/>
                    </a:ext>
                  </a:extLst>
                </a:gridCol>
              </a:tblGrid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620"/>
                  </a:ext>
                </a:extLst>
              </a:tr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535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F5E0E6-9F7B-3142-6F5D-BA576506BECB}"/>
              </a:ext>
            </a:extLst>
          </p:cNvPr>
          <p:cNvSpPr txBox="1"/>
          <p:nvPr/>
        </p:nvSpPr>
        <p:spPr>
          <a:xfrm>
            <a:off x="5423636" y="1478581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UA" dirty="0"/>
              <a:t>ax pooling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E05FD5E-FEB9-CBD0-B221-1A88B32A462C}"/>
              </a:ext>
            </a:extLst>
          </p:cNvPr>
          <p:cNvSpPr/>
          <p:nvPr/>
        </p:nvSpPr>
        <p:spPr>
          <a:xfrm>
            <a:off x="3474082" y="2665396"/>
            <a:ext cx="1514687" cy="1138722"/>
          </a:xfrm>
          <a:prstGeom prst="frame">
            <a:avLst>
              <a:gd name="adj1" fmla="val 601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E9FEBD3-F7A8-F880-CF20-A47308AB8CA4}"/>
              </a:ext>
            </a:extLst>
          </p:cNvPr>
          <p:cNvSpPr/>
          <p:nvPr/>
        </p:nvSpPr>
        <p:spPr>
          <a:xfrm rot="281320">
            <a:off x="5044445" y="3231659"/>
            <a:ext cx="2536802" cy="3946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4929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36621" y="117021"/>
            <a:ext cx="1171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Агрегувальні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шари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(max/mean pooling)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DA528-E019-8AA4-549F-1A7283CD3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86566"/>
              </p:ext>
            </p:extLst>
          </p:nvPr>
        </p:nvGraphicFramePr>
        <p:xfrm>
          <a:off x="2034629" y="2687320"/>
          <a:ext cx="2910352" cy="223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8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36F09B-52BC-2BF3-C4BA-4B7A00FA0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56653"/>
              </p:ext>
            </p:extLst>
          </p:nvPr>
        </p:nvGraphicFramePr>
        <p:xfrm>
          <a:off x="6844372" y="3178697"/>
          <a:ext cx="1505544" cy="125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72">
                  <a:extLst>
                    <a:ext uri="{9D8B030D-6E8A-4147-A177-3AD203B41FA5}">
                      <a16:colId xmlns:a16="http://schemas.microsoft.com/office/drawing/2014/main" val="406893138"/>
                    </a:ext>
                  </a:extLst>
                </a:gridCol>
                <a:gridCol w="752772">
                  <a:extLst>
                    <a:ext uri="{9D8B030D-6E8A-4147-A177-3AD203B41FA5}">
                      <a16:colId xmlns:a16="http://schemas.microsoft.com/office/drawing/2014/main" val="643583653"/>
                    </a:ext>
                  </a:extLst>
                </a:gridCol>
              </a:tblGrid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620"/>
                  </a:ext>
                </a:extLst>
              </a:tr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535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F5E0E6-9F7B-3142-6F5D-BA576506BECB}"/>
              </a:ext>
            </a:extLst>
          </p:cNvPr>
          <p:cNvSpPr txBox="1"/>
          <p:nvPr/>
        </p:nvSpPr>
        <p:spPr>
          <a:xfrm>
            <a:off x="5423636" y="1478581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UA" dirty="0"/>
              <a:t>ax pooling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E05FD5E-FEB9-CBD0-B221-1A88B32A462C}"/>
              </a:ext>
            </a:extLst>
          </p:cNvPr>
          <p:cNvSpPr/>
          <p:nvPr/>
        </p:nvSpPr>
        <p:spPr>
          <a:xfrm>
            <a:off x="2034629" y="3804118"/>
            <a:ext cx="1514687" cy="1138722"/>
          </a:xfrm>
          <a:prstGeom prst="frame">
            <a:avLst>
              <a:gd name="adj1" fmla="val 601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E9FEBD3-F7A8-F880-CF20-A47308AB8CA4}"/>
              </a:ext>
            </a:extLst>
          </p:cNvPr>
          <p:cNvSpPr/>
          <p:nvPr/>
        </p:nvSpPr>
        <p:spPr>
          <a:xfrm rot="21388003">
            <a:off x="3684372" y="4112343"/>
            <a:ext cx="3161615" cy="3946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60884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36621" y="117021"/>
            <a:ext cx="1171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Агрегувальні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шари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(max/mean pooling)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DA528-E019-8AA4-549F-1A7283CD3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83427"/>
              </p:ext>
            </p:extLst>
          </p:nvPr>
        </p:nvGraphicFramePr>
        <p:xfrm>
          <a:off x="2034629" y="2687320"/>
          <a:ext cx="2910352" cy="223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8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36F09B-52BC-2BF3-C4BA-4B7A00FA0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61756"/>
              </p:ext>
            </p:extLst>
          </p:nvPr>
        </p:nvGraphicFramePr>
        <p:xfrm>
          <a:off x="6844372" y="3178697"/>
          <a:ext cx="1505544" cy="125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72">
                  <a:extLst>
                    <a:ext uri="{9D8B030D-6E8A-4147-A177-3AD203B41FA5}">
                      <a16:colId xmlns:a16="http://schemas.microsoft.com/office/drawing/2014/main" val="406893138"/>
                    </a:ext>
                  </a:extLst>
                </a:gridCol>
                <a:gridCol w="752772">
                  <a:extLst>
                    <a:ext uri="{9D8B030D-6E8A-4147-A177-3AD203B41FA5}">
                      <a16:colId xmlns:a16="http://schemas.microsoft.com/office/drawing/2014/main" val="643583653"/>
                    </a:ext>
                  </a:extLst>
                </a:gridCol>
              </a:tblGrid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620"/>
                  </a:ext>
                </a:extLst>
              </a:tr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535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F5E0E6-9F7B-3142-6F5D-BA576506BECB}"/>
              </a:ext>
            </a:extLst>
          </p:cNvPr>
          <p:cNvSpPr txBox="1"/>
          <p:nvPr/>
        </p:nvSpPr>
        <p:spPr>
          <a:xfrm>
            <a:off x="5423636" y="1478581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UA" dirty="0"/>
              <a:t>ax pooling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E05FD5E-FEB9-CBD0-B221-1A88B32A462C}"/>
              </a:ext>
            </a:extLst>
          </p:cNvPr>
          <p:cNvSpPr/>
          <p:nvPr/>
        </p:nvSpPr>
        <p:spPr>
          <a:xfrm>
            <a:off x="3489805" y="3782194"/>
            <a:ext cx="1514687" cy="1138722"/>
          </a:xfrm>
          <a:prstGeom prst="frame">
            <a:avLst>
              <a:gd name="adj1" fmla="val 601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E9FEBD3-F7A8-F880-CF20-A47308AB8CA4}"/>
              </a:ext>
            </a:extLst>
          </p:cNvPr>
          <p:cNvSpPr/>
          <p:nvPr/>
        </p:nvSpPr>
        <p:spPr>
          <a:xfrm rot="21284534">
            <a:off x="4996733" y="4088470"/>
            <a:ext cx="2587772" cy="3946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367921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36621" y="117021"/>
            <a:ext cx="1171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Агрегувальні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шари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(max/mean pooling)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DA528-E019-8AA4-549F-1A7283CD3462}"/>
              </a:ext>
            </a:extLst>
          </p:cNvPr>
          <p:cNvGraphicFramePr>
            <a:graphicFrameLocks noGrp="1"/>
          </p:cNvGraphicFramePr>
          <p:nvPr/>
        </p:nvGraphicFramePr>
        <p:xfrm>
          <a:off x="2034629" y="2687320"/>
          <a:ext cx="2910352" cy="223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8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36F09B-52BC-2BF3-C4BA-4B7A00FA0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948725"/>
              </p:ext>
            </p:extLst>
          </p:nvPr>
        </p:nvGraphicFramePr>
        <p:xfrm>
          <a:off x="6844372" y="3178697"/>
          <a:ext cx="1505544" cy="125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72">
                  <a:extLst>
                    <a:ext uri="{9D8B030D-6E8A-4147-A177-3AD203B41FA5}">
                      <a16:colId xmlns:a16="http://schemas.microsoft.com/office/drawing/2014/main" val="406893138"/>
                    </a:ext>
                  </a:extLst>
                </a:gridCol>
                <a:gridCol w="752772">
                  <a:extLst>
                    <a:ext uri="{9D8B030D-6E8A-4147-A177-3AD203B41FA5}">
                      <a16:colId xmlns:a16="http://schemas.microsoft.com/office/drawing/2014/main" val="643583653"/>
                    </a:ext>
                  </a:extLst>
                </a:gridCol>
              </a:tblGrid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620"/>
                  </a:ext>
                </a:extLst>
              </a:tr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0.25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535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F5E0E6-9F7B-3142-6F5D-BA576506BECB}"/>
              </a:ext>
            </a:extLst>
          </p:cNvPr>
          <p:cNvSpPr txBox="1"/>
          <p:nvPr/>
        </p:nvSpPr>
        <p:spPr>
          <a:xfrm>
            <a:off x="5423636" y="1478581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</a:t>
            </a:r>
            <a:r>
              <a:rPr lang="en-UA" dirty="0"/>
              <a:t> pooling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E05FD5E-FEB9-CBD0-B221-1A88B32A462C}"/>
              </a:ext>
            </a:extLst>
          </p:cNvPr>
          <p:cNvSpPr/>
          <p:nvPr/>
        </p:nvSpPr>
        <p:spPr>
          <a:xfrm>
            <a:off x="2034628" y="2687320"/>
            <a:ext cx="1514687" cy="1138722"/>
          </a:xfrm>
          <a:prstGeom prst="frame">
            <a:avLst>
              <a:gd name="adj1" fmla="val 601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E9FEBD3-F7A8-F880-CF20-A47308AB8CA4}"/>
              </a:ext>
            </a:extLst>
          </p:cNvPr>
          <p:cNvSpPr/>
          <p:nvPr/>
        </p:nvSpPr>
        <p:spPr>
          <a:xfrm rot="363659">
            <a:off x="3678846" y="3172150"/>
            <a:ext cx="3074668" cy="3946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6421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36621" y="117021"/>
            <a:ext cx="1171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Агрегувальні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шари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(max/mean pooling)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DA528-E019-8AA4-549F-1A7283CD3462}"/>
              </a:ext>
            </a:extLst>
          </p:cNvPr>
          <p:cNvGraphicFramePr>
            <a:graphicFrameLocks noGrp="1"/>
          </p:cNvGraphicFramePr>
          <p:nvPr/>
        </p:nvGraphicFramePr>
        <p:xfrm>
          <a:off x="2034629" y="2687320"/>
          <a:ext cx="2910352" cy="223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8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36F09B-52BC-2BF3-C4BA-4B7A00FA0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06906"/>
              </p:ext>
            </p:extLst>
          </p:nvPr>
        </p:nvGraphicFramePr>
        <p:xfrm>
          <a:off x="6844372" y="3178697"/>
          <a:ext cx="1505544" cy="125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72">
                  <a:extLst>
                    <a:ext uri="{9D8B030D-6E8A-4147-A177-3AD203B41FA5}">
                      <a16:colId xmlns:a16="http://schemas.microsoft.com/office/drawing/2014/main" val="406893138"/>
                    </a:ext>
                  </a:extLst>
                </a:gridCol>
                <a:gridCol w="752772">
                  <a:extLst>
                    <a:ext uri="{9D8B030D-6E8A-4147-A177-3AD203B41FA5}">
                      <a16:colId xmlns:a16="http://schemas.microsoft.com/office/drawing/2014/main" val="643583653"/>
                    </a:ext>
                  </a:extLst>
                </a:gridCol>
              </a:tblGrid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620"/>
                  </a:ext>
                </a:extLst>
              </a:tr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0.25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535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F5E0E6-9F7B-3142-6F5D-BA576506BECB}"/>
              </a:ext>
            </a:extLst>
          </p:cNvPr>
          <p:cNvSpPr txBox="1"/>
          <p:nvPr/>
        </p:nvSpPr>
        <p:spPr>
          <a:xfrm>
            <a:off x="5423636" y="1478581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UA" dirty="0"/>
              <a:t>ean pooling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E05FD5E-FEB9-CBD0-B221-1A88B32A462C}"/>
              </a:ext>
            </a:extLst>
          </p:cNvPr>
          <p:cNvSpPr/>
          <p:nvPr/>
        </p:nvSpPr>
        <p:spPr>
          <a:xfrm>
            <a:off x="3474082" y="2665396"/>
            <a:ext cx="1514687" cy="1138722"/>
          </a:xfrm>
          <a:prstGeom prst="frame">
            <a:avLst>
              <a:gd name="adj1" fmla="val 601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E9FEBD3-F7A8-F880-CF20-A47308AB8CA4}"/>
              </a:ext>
            </a:extLst>
          </p:cNvPr>
          <p:cNvSpPr/>
          <p:nvPr/>
        </p:nvSpPr>
        <p:spPr>
          <a:xfrm rot="281320">
            <a:off x="5044445" y="3231659"/>
            <a:ext cx="2536802" cy="3946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43880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36621" y="117021"/>
            <a:ext cx="1171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Агрегувальні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шари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(max/mean pooling)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DA528-E019-8AA4-549F-1A7283CD3462}"/>
              </a:ext>
            </a:extLst>
          </p:cNvPr>
          <p:cNvGraphicFramePr>
            <a:graphicFrameLocks noGrp="1"/>
          </p:cNvGraphicFramePr>
          <p:nvPr/>
        </p:nvGraphicFramePr>
        <p:xfrm>
          <a:off x="2034629" y="2687320"/>
          <a:ext cx="2910352" cy="223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8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36F09B-52BC-2BF3-C4BA-4B7A00FA0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93584"/>
              </p:ext>
            </p:extLst>
          </p:nvPr>
        </p:nvGraphicFramePr>
        <p:xfrm>
          <a:off x="6844372" y="3178697"/>
          <a:ext cx="1505544" cy="125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72">
                  <a:extLst>
                    <a:ext uri="{9D8B030D-6E8A-4147-A177-3AD203B41FA5}">
                      <a16:colId xmlns:a16="http://schemas.microsoft.com/office/drawing/2014/main" val="406893138"/>
                    </a:ext>
                  </a:extLst>
                </a:gridCol>
                <a:gridCol w="752772">
                  <a:extLst>
                    <a:ext uri="{9D8B030D-6E8A-4147-A177-3AD203B41FA5}">
                      <a16:colId xmlns:a16="http://schemas.microsoft.com/office/drawing/2014/main" val="643583653"/>
                    </a:ext>
                  </a:extLst>
                </a:gridCol>
              </a:tblGrid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620"/>
                  </a:ext>
                </a:extLst>
              </a:tr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535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F5E0E6-9F7B-3142-6F5D-BA576506BECB}"/>
              </a:ext>
            </a:extLst>
          </p:cNvPr>
          <p:cNvSpPr txBox="1"/>
          <p:nvPr/>
        </p:nvSpPr>
        <p:spPr>
          <a:xfrm>
            <a:off x="5423636" y="1478581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UA" dirty="0"/>
              <a:t>ean pooling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E05FD5E-FEB9-CBD0-B221-1A88B32A462C}"/>
              </a:ext>
            </a:extLst>
          </p:cNvPr>
          <p:cNvSpPr/>
          <p:nvPr/>
        </p:nvSpPr>
        <p:spPr>
          <a:xfrm>
            <a:off x="2034629" y="3804118"/>
            <a:ext cx="1514687" cy="1138722"/>
          </a:xfrm>
          <a:prstGeom prst="frame">
            <a:avLst>
              <a:gd name="adj1" fmla="val 601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E9FEBD3-F7A8-F880-CF20-A47308AB8CA4}"/>
              </a:ext>
            </a:extLst>
          </p:cNvPr>
          <p:cNvSpPr/>
          <p:nvPr/>
        </p:nvSpPr>
        <p:spPr>
          <a:xfrm rot="21388003">
            <a:off x="3684372" y="4112343"/>
            <a:ext cx="3161615" cy="3946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823781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8C33B5-9BCC-0855-BCA5-521BAF97B3D4}"/>
              </a:ext>
            </a:extLst>
          </p:cNvPr>
          <p:cNvSpPr txBox="1"/>
          <p:nvPr/>
        </p:nvSpPr>
        <p:spPr>
          <a:xfrm>
            <a:off x="236621" y="117021"/>
            <a:ext cx="1171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Агрегувальні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шари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(max/mean pooling)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DA528-E019-8AA4-549F-1A7283CD3462}"/>
              </a:ext>
            </a:extLst>
          </p:cNvPr>
          <p:cNvGraphicFramePr>
            <a:graphicFrameLocks noGrp="1"/>
          </p:cNvGraphicFramePr>
          <p:nvPr/>
        </p:nvGraphicFramePr>
        <p:xfrm>
          <a:off x="2034629" y="2687320"/>
          <a:ext cx="2910352" cy="223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88">
                  <a:extLst>
                    <a:ext uri="{9D8B030D-6E8A-4147-A177-3AD203B41FA5}">
                      <a16:colId xmlns:a16="http://schemas.microsoft.com/office/drawing/2014/main" val="1231801171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3154496377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1128109528"/>
                    </a:ext>
                  </a:extLst>
                </a:gridCol>
                <a:gridCol w="727588">
                  <a:extLst>
                    <a:ext uri="{9D8B030D-6E8A-4147-A177-3AD203B41FA5}">
                      <a16:colId xmlns:a16="http://schemas.microsoft.com/office/drawing/2014/main" val="2346372855"/>
                    </a:ext>
                  </a:extLst>
                </a:gridCol>
              </a:tblGrid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07099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478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300"/>
                  </a:ext>
                </a:extLst>
              </a:tr>
              <a:tr h="55839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748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36F09B-52BC-2BF3-C4BA-4B7A00FA0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60378"/>
              </p:ext>
            </p:extLst>
          </p:nvPr>
        </p:nvGraphicFramePr>
        <p:xfrm>
          <a:off x="6844372" y="3178697"/>
          <a:ext cx="1505544" cy="125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72">
                  <a:extLst>
                    <a:ext uri="{9D8B030D-6E8A-4147-A177-3AD203B41FA5}">
                      <a16:colId xmlns:a16="http://schemas.microsoft.com/office/drawing/2014/main" val="406893138"/>
                    </a:ext>
                  </a:extLst>
                </a:gridCol>
                <a:gridCol w="752772">
                  <a:extLst>
                    <a:ext uri="{9D8B030D-6E8A-4147-A177-3AD203B41FA5}">
                      <a16:colId xmlns:a16="http://schemas.microsoft.com/office/drawing/2014/main" val="643583653"/>
                    </a:ext>
                  </a:extLst>
                </a:gridCol>
              </a:tblGrid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en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620"/>
                  </a:ext>
                </a:extLst>
              </a:tr>
              <a:tr h="62542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A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535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F5E0E6-9F7B-3142-6F5D-BA576506BECB}"/>
              </a:ext>
            </a:extLst>
          </p:cNvPr>
          <p:cNvSpPr txBox="1"/>
          <p:nvPr/>
        </p:nvSpPr>
        <p:spPr>
          <a:xfrm>
            <a:off x="5423636" y="1478581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UA" dirty="0"/>
              <a:t>ean pooling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E05FD5E-FEB9-CBD0-B221-1A88B32A462C}"/>
              </a:ext>
            </a:extLst>
          </p:cNvPr>
          <p:cNvSpPr/>
          <p:nvPr/>
        </p:nvSpPr>
        <p:spPr>
          <a:xfrm>
            <a:off x="3489805" y="3782194"/>
            <a:ext cx="1514687" cy="1138722"/>
          </a:xfrm>
          <a:prstGeom prst="frame">
            <a:avLst>
              <a:gd name="adj1" fmla="val 601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E9FEBD3-F7A8-F880-CF20-A47308AB8CA4}"/>
              </a:ext>
            </a:extLst>
          </p:cNvPr>
          <p:cNvSpPr/>
          <p:nvPr/>
        </p:nvSpPr>
        <p:spPr>
          <a:xfrm rot="21284534">
            <a:off x="4996733" y="4088470"/>
            <a:ext cx="2587772" cy="3946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12675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710A7F-5ADD-8F92-22B1-A25069A0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1841"/>
            <a:ext cx="5190359" cy="51903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0D3F74-5759-A263-0ED6-52CBD1597DA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CD4362C-301D-93AF-9C6A-FF4B5BBC469A}"/>
              </a:ext>
            </a:extLst>
          </p:cNvPr>
          <p:cNvSpPr txBox="1"/>
          <p:nvPr/>
        </p:nvSpPr>
        <p:spPr>
          <a:xfrm>
            <a:off x="298577" y="2705725"/>
            <a:ext cx="5498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  <a:p>
            <a:pPr algn="ctr"/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Питання?</a:t>
            </a:r>
            <a:endParaRPr lang="en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1552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CE4963-F4CF-B094-51F6-0D3C7F2FA24B}"/>
              </a:ext>
            </a:extLst>
          </p:cNvPr>
          <p:cNvSpPr txBox="1"/>
          <p:nvPr/>
        </p:nvSpPr>
        <p:spPr>
          <a:xfrm>
            <a:off x="2159748" y="85941"/>
            <a:ext cx="787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Освітлення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What is the viral crunchy cat meme on TikTok? | The US Sun">
            <a:extLst>
              <a:ext uri="{FF2B5EF4-FFF2-40B4-BE49-F238E27FC236}">
                <a16:creationId xmlns:a16="http://schemas.microsoft.com/office/drawing/2014/main" id="{85077B57-5F01-EDD8-09C0-E30325E7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24" y="3850246"/>
            <a:ext cx="2917382" cy="29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eme storage - cat memes both wholesome and cursed - Wattpad, cat meme face  - zilvitismazeikiai.lt">
            <a:extLst>
              <a:ext uri="{FF2B5EF4-FFF2-40B4-BE49-F238E27FC236}">
                <a16:creationId xmlns:a16="http://schemas.microsoft.com/office/drawing/2014/main" id="{7C2784F9-51B9-0726-34B3-8D86CEA8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16" y="931874"/>
            <a:ext cx="3104799" cy="28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9E292B-6805-EAB2-55FA-818686897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62" y="1831464"/>
            <a:ext cx="4117285" cy="3195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F72C29-6F67-B818-62CE-ECF13C250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628" y="2003600"/>
            <a:ext cx="3104799" cy="35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itten Development: When Are Kittens Fully Grown? | Natusan">
            <a:extLst>
              <a:ext uri="{FF2B5EF4-FFF2-40B4-BE49-F238E27FC236}">
                <a16:creationId xmlns:a16="http://schemas.microsoft.com/office/drawing/2014/main" id="{E7155765-B8A0-8E1B-7E07-4F9CCECF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34" y="1565412"/>
            <a:ext cx="8379929" cy="51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C674A6-4B40-79D5-DFC6-B96C2FDEC90D}"/>
              </a:ext>
            </a:extLst>
          </p:cNvPr>
          <p:cNvSpPr txBox="1"/>
          <p:nvPr/>
        </p:nvSpPr>
        <p:spPr>
          <a:xfrm>
            <a:off x="1259705" y="118862"/>
            <a:ext cx="9672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Множинність </a:t>
            </a:r>
            <a:r>
              <a:rPr lang="uk-UA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обʼєктів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0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 Breed of Cat Best Fits My Personality? | Cat Care of Vinings">
            <a:extLst>
              <a:ext uri="{FF2B5EF4-FFF2-40B4-BE49-F238E27FC236}">
                <a16:creationId xmlns:a16="http://schemas.microsoft.com/office/drawing/2014/main" id="{4426A618-EE42-BAAF-9156-37B9B706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42" y="1735583"/>
            <a:ext cx="4629713" cy="46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5E4F25-C5B5-CBFD-FC57-F1AB719A8B97}"/>
              </a:ext>
            </a:extLst>
          </p:cNvPr>
          <p:cNvSpPr txBox="1"/>
          <p:nvPr/>
        </p:nvSpPr>
        <p:spPr>
          <a:xfrm>
            <a:off x="2159748" y="85941"/>
            <a:ext cx="7872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Розпізнавання різних види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5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eautiful white cat on snow | Norvégien, Photographie de chat, Chats rares">
            <a:extLst>
              <a:ext uri="{FF2B5EF4-FFF2-40B4-BE49-F238E27FC236}">
                <a16:creationId xmlns:a16="http://schemas.microsoft.com/office/drawing/2014/main" id="{52AEC6F9-6075-0C3B-66CC-49CB2384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6" y="1933173"/>
            <a:ext cx="5799637" cy="36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remium Photo | A big fluffy grey domestic cat lies on a dark background">
            <a:extLst>
              <a:ext uri="{FF2B5EF4-FFF2-40B4-BE49-F238E27FC236}">
                <a16:creationId xmlns:a16="http://schemas.microsoft.com/office/drawing/2014/main" id="{ADDC29D6-4D43-0E81-FDB9-7700E0D10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88" y="1933173"/>
            <a:ext cx="5442294" cy="36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B4B64B-F8B3-0946-DF2C-1EC429CC909A}"/>
              </a:ext>
            </a:extLst>
          </p:cNvPr>
          <p:cNvSpPr txBox="1"/>
          <p:nvPr/>
        </p:nvSpPr>
        <p:spPr>
          <a:xfrm>
            <a:off x="2155281" y="213957"/>
            <a:ext cx="787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Фон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2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66e7dda-706d-4af3-80dd-0b7309047a73}" enabled="1" method="Privileged" siteId="{0a4d4529-3bd8-41d2-bdbe-aa4634a1752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7712</TotalTime>
  <Words>2079</Words>
  <Application>Microsoft Macintosh PowerPoint</Application>
  <PresentationFormat>Widescreen</PresentationFormat>
  <Paragraphs>673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Yurii Hodlevskyi</dc:creator>
  <cp:lastModifiedBy>Yurii Hodlevskyi</cp:lastModifiedBy>
  <cp:revision>20</cp:revision>
  <dcterms:created xsi:type="dcterms:W3CDTF">2024-01-08T04:36:04Z</dcterms:created>
  <dcterms:modified xsi:type="dcterms:W3CDTF">2024-04-10T15:10:41Z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Internal</vt:lpwstr>
  </property>
</Properties>
</file>