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FE530-9B2E-4458-8F25-D1C76DAF9D0F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837BE1-C1B8-44B4-8616-9F54072C82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629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вегетації</a:t>
            </a:r>
            <a:r>
              <a:rPr lang="ru-RU" dirty="0" smtClean="0"/>
              <a:t> </a:t>
            </a:r>
            <a:r>
              <a:rPr lang="ru-RU" dirty="0" err="1" smtClean="0"/>
              <a:t>біофунгіцидами</a:t>
            </a:r>
            <a:r>
              <a:rPr lang="ru-RU" dirty="0" smtClean="0"/>
              <a:t> </a:t>
            </a:r>
            <a:r>
              <a:rPr lang="ru-RU" dirty="0" err="1" smtClean="0"/>
              <a:t>Тріходермін</a:t>
            </a:r>
            <a:r>
              <a:rPr lang="ru-RU" dirty="0" smtClean="0"/>
              <a:t>, </a:t>
            </a:r>
            <a:r>
              <a:rPr lang="ru-RU" dirty="0" err="1" smtClean="0"/>
              <a:t>Фітоцид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аналоги.Обробка</a:t>
            </a:r>
            <a:r>
              <a:rPr lang="ru-RU" dirty="0" smtClean="0"/>
              <a:t> </a:t>
            </a:r>
            <a:r>
              <a:rPr lang="ru-RU" dirty="0" err="1" smtClean="0"/>
              <a:t>коренеплодів</a:t>
            </a:r>
            <a:r>
              <a:rPr lang="ru-RU" dirty="0" smtClean="0"/>
              <a:t> перед закладкою на </a:t>
            </a:r>
            <a:r>
              <a:rPr lang="ru-RU" dirty="0" err="1" smtClean="0"/>
              <a:t>зберігання</a:t>
            </a:r>
            <a:r>
              <a:rPr lang="ru-RU" dirty="0" smtClean="0"/>
              <a:t> препаратом </a:t>
            </a:r>
            <a:r>
              <a:rPr lang="ru-RU" dirty="0" err="1" smtClean="0"/>
              <a:t>Фітоспорин-М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витратою</a:t>
            </a:r>
            <a:r>
              <a:rPr lang="ru-RU" dirty="0" smtClean="0"/>
              <a:t> препарату – 50 мл на 0,5 л води та </a:t>
            </a:r>
            <a:r>
              <a:rPr lang="ru-RU" dirty="0" err="1" smtClean="0"/>
              <a:t>витратою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0,5 л на 50 кг урожаю.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 smtClean="0"/>
              <a:t>Біологічні</a:t>
            </a:r>
            <a:r>
              <a:rPr lang="ru-RU" sz="3000" dirty="0" smtClean="0"/>
              <a:t> </a:t>
            </a:r>
            <a:r>
              <a:rPr lang="ru-RU" sz="3000" dirty="0" err="1" smtClean="0"/>
              <a:t>способи</a:t>
            </a:r>
            <a:r>
              <a:rPr lang="ru-RU" sz="3000" dirty="0" smtClean="0"/>
              <a:t> </a:t>
            </a:r>
            <a:r>
              <a:rPr lang="ru-RU" sz="3000" dirty="0" err="1" smtClean="0"/>
              <a:t>лікування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хвороби</a:t>
            </a:r>
            <a:r>
              <a:rPr lang="ru-RU" sz="3000" dirty="0" smtClean="0"/>
              <a:t> </a:t>
            </a:r>
            <a:r>
              <a:rPr lang="ru-RU" sz="3000" dirty="0" err="1" smtClean="0"/>
              <a:t>моркви</a:t>
            </a:r>
            <a:endParaRPr lang="ru-RU" sz="3000" dirty="0"/>
          </a:p>
        </p:txBody>
      </p:sp>
      <p:sp>
        <p:nvSpPr>
          <p:cNvPr id="22530" name="AutoShape 2" descr="https://encrypted-tbn1.gstatic.com/shopping?q=tbn:ANd9GcSBcBxjTtuJrsF71w0SHuK4m8-5bpwPrmP1YXK4IIdLmjnwLpHX_6LgY4WUi8dkSMOLzy9N6-xEbLCPsyERJg0ZDKiYI2LU9VfxZSEzx4PRCsQ2qQR1pT6JGg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agriks.com.ua/images/gr__webp/detailed/23/biofungicid-ekostern-trihodermin-1-l-zhiva-zemlya-agriks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1652414" cy="22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18928"/>
          </a:xfrm>
        </p:spPr>
        <p:txBody>
          <a:bodyPr/>
          <a:lstStyle/>
          <a:p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гнилизна</a:t>
            </a:r>
            <a:r>
              <a:rPr lang="ru-RU" dirty="0" smtClean="0"/>
              <a:t> на </a:t>
            </a:r>
            <a:r>
              <a:rPr lang="ru-RU" dirty="0" err="1" smtClean="0"/>
              <a:t>моркві</a:t>
            </a:r>
            <a:r>
              <a:rPr lang="ru-RU" dirty="0" smtClean="0"/>
              <a:t>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істотної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вегетації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 та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Белая гниль или склеротиния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ЗБУДНИК </a:t>
            </a:r>
            <a:r>
              <a:rPr lang="ru-RU" i="1" dirty="0">
                <a:solidFill>
                  <a:srgbClr val="FF0000"/>
                </a:solidFill>
              </a:rPr>
              <a:t> — </a:t>
            </a:r>
            <a:r>
              <a:rPr lang="en-US" i="1" dirty="0" err="1">
                <a:solidFill>
                  <a:srgbClr val="FF0000"/>
                </a:solidFill>
              </a:rPr>
              <a:t>Sclerotinia</a:t>
            </a:r>
            <a:r>
              <a:rPr lang="en-US" i="1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sclerotiorum</a:t>
            </a:r>
            <a:r>
              <a:rPr lang="en-US" i="1" dirty="0">
                <a:solidFill>
                  <a:srgbClr val="FF0000"/>
                </a:solidFill>
              </a:rPr>
              <a:t> (Lib. de </a:t>
            </a:r>
            <a:r>
              <a:rPr lang="en-US" i="1" dirty="0" err="1">
                <a:solidFill>
                  <a:srgbClr val="FF0000"/>
                </a:solidFill>
              </a:rPr>
              <a:t>Bary</a:t>
            </a:r>
            <a:r>
              <a:rPr lang="en-US" i="1" dirty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67944" y="1524000"/>
            <a:ext cx="461885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склеротинії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</a:t>
            </a:r>
            <a:r>
              <a:rPr lang="ru-RU" dirty="0" err="1" smtClean="0"/>
              <a:t>в'яненням</a:t>
            </a:r>
            <a:r>
              <a:rPr lang="ru-RU" dirty="0" smtClean="0"/>
              <a:t> молодого </a:t>
            </a:r>
            <a:r>
              <a:rPr lang="ru-RU" dirty="0" err="1" smtClean="0"/>
              <a:t>листя</a:t>
            </a:r>
            <a:r>
              <a:rPr lang="ru-RU" dirty="0" smtClean="0"/>
              <a:t> та </a:t>
            </a:r>
            <a:r>
              <a:rPr lang="ru-RU" dirty="0" err="1" smtClean="0"/>
              <a:t>пагонів</a:t>
            </a:r>
            <a:r>
              <a:rPr lang="ru-RU" dirty="0" smtClean="0"/>
              <a:t>. </a:t>
            </a:r>
            <a:r>
              <a:rPr lang="ru-RU" dirty="0" err="1" smtClean="0"/>
              <a:t>Коренеплід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гнити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покривається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грибним</a:t>
            </a:r>
            <a:r>
              <a:rPr lang="ru-RU" dirty="0" smtClean="0"/>
              <a:t> </a:t>
            </a:r>
            <a:r>
              <a:rPr lang="ru-RU" dirty="0" err="1" smtClean="0"/>
              <a:t>нальотом</a:t>
            </a:r>
            <a:r>
              <a:rPr lang="ru-RU" dirty="0" smtClean="0"/>
              <a:t> та </a:t>
            </a:r>
            <a:r>
              <a:rPr lang="ru-RU" dirty="0" err="1" smtClean="0"/>
              <a:t>слизом</a:t>
            </a:r>
            <a:r>
              <a:rPr lang="ru-RU" dirty="0" smtClean="0"/>
              <a:t>. </a:t>
            </a:r>
            <a:r>
              <a:rPr lang="ru-RU" dirty="0" err="1" smtClean="0"/>
              <a:t>Наліт</a:t>
            </a:r>
            <a:r>
              <a:rPr lang="ru-RU" dirty="0" smtClean="0"/>
              <a:t> </a:t>
            </a:r>
            <a:r>
              <a:rPr lang="ru-RU" dirty="0" err="1" smtClean="0"/>
              <a:t>покриває</a:t>
            </a:r>
            <a:r>
              <a:rPr lang="ru-RU" dirty="0" smtClean="0"/>
              <a:t> весь </a:t>
            </a:r>
            <a:r>
              <a:rPr lang="ru-RU" dirty="0" err="1" smtClean="0"/>
              <a:t>коренеплід</a:t>
            </a:r>
            <a:r>
              <a:rPr lang="ru-RU" dirty="0" smtClean="0"/>
              <a:t> </a:t>
            </a:r>
            <a:r>
              <a:rPr lang="ru-RU" dirty="0" err="1" smtClean="0"/>
              <a:t>повстю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желвачки,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темніють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блискучої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 </a:t>
            </a:r>
            <a:r>
              <a:rPr lang="ru-RU" dirty="0" err="1" smtClean="0"/>
              <a:t>Морква</a:t>
            </a:r>
            <a:r>
              <a:rPr lang="ru-RU" dirty="0" smtClean="0"/>
              <a:t> </a:t>
            </a:r>
            <a:r>
              <a:rPr lang="ru-RU" dirty="0" err="1" smtClean="0"/>
              <a:t>гниє</a:t>
            </a:r>
            <a:r>
              <a:rPr lang="ru-RU" dirty="0" smtClean="0"/>
              <a:t> та сильно </a:t>
            </a:r>
            <a:r>
              <a:rPr lang="ru-RU" dirty="0" err="1" smtClean="0"/>
              <a:t>розм'якшується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Симптоми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168352" cy="31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572000"/>
          </a:xfrm>
        </p:spPr>
        <p:txBody>
          <a:bodyPr/>
          <a:lstStyle/>
          <a:p>
            <a:r>
              <a:rPr lang="ru-RU" dirty="0" err="1" smtClean="0"/>
              <a:t>Збудник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стійкий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життєздатний</a:t>
            </a:r>
            <a:r>
              <a:rPr lang="ru-RU" dirty="0" smtClean="0"/>
              <a:t> за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 до +30°С. Але </a:t>
            </a:r>
            <a:r>
              <a:rPr lang="ru-RU" dirty="0" err="1" smtClean="0"/>
              <a:t>ідеальними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для </a:t>
            </a:r>
            <a:r>
              <a:rPr lang="ru-RU" dirty="0" err="1" smtClean="0"/>
              <a:t>зараження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білої</a:t>
            </a:r>
            <a:r>
              <a:rPr lang="ru-RU" dirty="0" smtClean="0"/>
              <a:t> </a:t>
            </a:r>
            <a:r>
              <a:rPr lang="ru-RU" dirty="0" err="1" smtClean="0"/>
              <a:t>гнилі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температура +15…+22°С та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– 90-100%.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195736"/>
          </a:xfrm>
        </p:spPr>
        <p:txBody>
          <a:bodyPr/>
          <a:lstStyle/>
          <a:p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чорною</a:t>
            </a:r>
            <a:r>
              <a:rPr lang="ru-RU" dirty="0" smtClean="0"/>
              <a:t> </a:t>
            </a:r>
            <a:r>
              <a:rPr lang="ru-RU" dirty="0" err="1" smtClean="0"/>
              <a:t>гниллю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хворобами </a:t>
            </a:r>
            <a:r>
              <a:rPr lang="ru-RU" dirty="0" err="1" smtClean="0"/>
              <a:t>моркви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1652414" cy="22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Біофунгіцид від грибкових та бактеріальних хвороб Ензим-Агро Триходермін БТ 100 г (15255) - фото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34952"/>
          </a:xfrm>
        </p:spPr>
        <p:txBody>
          <a:bodyPr/>
          <a:lstStyle/>
          <a:p>
            <a:r>
              <a:rPr lang="ru-RU" dirty="0" err="1" smtClean="0"/>
              <a:t>Сіра</a:t>
            </a:r>
            <a:r>
              <a:rPr lang="ru-RU" dirty="0" smtClean="0"/>
              <a:t> </a:t>
            </a:r>
            <a:r>
              <a:rPr lang="ru-RU" dirty="0" err="1" smtClean="0"/>
              <a:t>гнилизна</a:t>
            </a:r>
            <a:r>
              <a:rPr lang="ru-RU" dirty="0" smtClean="0"/>
              <a:t> - це хвороба, яка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мокнучої</a:t>
            </a:r>
            <a:r>
              <a:rPr lang="ru-RU" dirty="0" smtClean="0"/>
              <a:t> </a:t>
            </a:r>
            <a:r>
              <a:rPr lang="ru-RU" dirty="0" err="1" smtClean="0"/>
              <a:t>гнилі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великих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Сіра</a:t>
            </a:r>
            <a:r>
              <a:rPr lang="ru-RU" dirty="0" smtClean="0"/>
              <a:t> </a:t>
            </a:r>
            <a:r>
              <a:rPr lang="ru-RU" dirty="0" err="1" smtClean="0"/>
              <a:t>гнилизна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40768"/>
            <a:ext cx="360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Збудник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en-US" dirty="0" smtClean="0">
                <a:solidFill>
                  <a:srgbClr val="FF0000"/>
                </a:solidFill>
              </a:rPr>
              <a:t>Botrytis </a:t>
            </a:r>
            <a:r>
              <a:rPr lang="en-US" dirty="0" err="1" smtClean="0">
                <a:solidFill>
                  <a:srgbClr val="FF0000"/>
                </a:solidFill>
              </a:rPr>
              <a:t>cinerea</a:t>
            </a:r>
            <a:r>
              <a:rPr lang="en-US" dirty="0" smtClean="0">
                <a:solidFill>
                  <a:srgbClr val="FF0000"/>
                </a:solidFill>
              </a:rPr>
              <a:t> (Pers.).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200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4762872" cy="4611216"/>
          </a:xfrm>
        </p:spPr>
        <p:txBody>
          <a:bodyPr/>
          <a:lstStyle/>
          <a:p>
            <a:r>
              <a:rPr lang="ru-RU" dirty="0" err="1" smtClean="0"/>
              <a:t>Поява</a:t>
            </a:r>
            <a:r>
              <a:rPr lang="ru-RU" dirty="0" smtClean="0"/>
              <a:t> на </a:t>
            </a:r>
            <a:r>
              <a:rPr lang="ru-RU" dirty="0" err="1" smtClean="0"/>
              <a:t>коренеплодах</a:t>
            </a:r>
            <a:r>
              <a:rPr lang="ru-RU" dirty="0" smtClean="0"/>
              <a:t> </a:t>
            </a:r>
            <a:r>
              <a:rPr lang="ru-RU" dirty="0" err="1" smtClean="0"/>
              <a:t>коричневих</a:t>
            </a:r>
            <a:r>
              <a:rPr lang="ru-RU" dirty="0" smtClean="0"/>
              <a:t>, </a:t>
            </a:r>
            <a:r>
              <a:rPr lang="ru-RU" dirty="0" err="1" smtClean="0"/>
              <a:t>вологих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м'якими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на </a:t>
            </a:r>
            <a:r>
              <a:rPr lang="ru-RU" dirty="0" err="1" smtClean="0"/>
              <a:t>уражених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сірий</a:t>
            </a:r>
            <a:r>
              <a:rPr lang="ru-RU" dirty="0" smtClean="0"/>
              <a:t> </a:t>
            </a:r>
            <a:r>
              <a:rPr lang="ru-RU" dirty="0" err="1" smtClean="0"/>
              <a:t>грибковий</a:t>
            </a:r>
            <a:r>
              <a:rPr lang="ru-RU" dirty="0" smtClean="0"/>
              <a:t> </a:t>
            </a:r>
            <a:r>
              <a:rPr lang="ru-RU" dirty="0" err="1" smtClean="0"/>
              <a:t>наліт</a:t>
            </a:r>
            <a:r>
              <a:rPr lang="ru-RU" dirty="0" smtClean="0"/>
              <a:t>. </a:t>
            </a:r>
            <a:r>
              <a:rPr lang="ru-RU" dirty="0" err="1" smtClean="0"/>
              <a:t>Суперечки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на </a:t>
            </a:r>
            <a:r>
              <a:rPr lang="ru-RU" dirty="0" err="1" smtClean="0"/>
              <a:t>здорові</a:t>
            </a:r>
            <a:r>
              <a:rPr lang="ru-RU" dirty="0" smtClean="0"/>
              <a:t> </a:t>
            </a:r>
            <a:r>
              <a:rPr lang="ru-RU" dirty="0" err="1" smtClean="0"/>
              <a:t>коренеплоди</a:t>
            </a:r>
            <a:r>
              <a:rPr lang="ru-RU" dirty="0" smtClean="0"/>
              <a:t> та весь урожай </a:t>
            </a:r>
            <a:r>
              <a:rPr lang="ru-RU" dirty="0" err="1" smtClean="0"/>
              <a:t>загниває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Симптоми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709127" cy="27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1524000"/>
            <a:ext cx="4464496" cy="4572000"/>
          </a:xfrm>
        </p:spPr>
        <p:txBody>
          <a:bodyPr/>
          <a:lstStyle/>
          <a:p>
            <a:r>
              <a:rPr lang="ru-RU" dirty="0" smtClean="0"/>
              <a:t>Хвороба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.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заражаються</a:t>
            </a:r>
            <a:r>
              <a:rPr lang="ru-RU" dirty="0" smtClean="0"/>
              <a:t> </a:t>
            </a:r>
            <a:r>
              <a:rPr lang="ru-RU" dirty="0" err="1" smtClean="0"/>
              <a:t>коренеплоди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механічними</a:t>
            </a:r>
            <a:r>
              <a:rPr lang="ru-RU" dirty="0" smtClean="0"/>
              <a:t> </a:t>
            </a:r>
            <a:r>
              <a:rPr lang="ru-RU" dirty="0" err="1" smtClean="0"/>
              <a:t>ушкодженнями</a:t>
            </a:r>
            <a:r>
              <a:rPr lang="ru-RU" dirty="0" smtClean="0"/>
              <a:t>.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у </a:t>
            </a:r>
            <a:r>
              <a:rPr lang="ru-RU" dirty="0" err="1" smtClean="0"/>
              <a:t>сховищі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729538" cy="26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46920"/>
          </a:xfrm>
        </p:spPr>
        <p:txBody>
          <a:bodyPr/>
          <a:lstStyle/>
          <a:p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чорною</a:t>
            </a:r>
            <a:r>
              <a:rPr lang="ru-RU" dirty="0" smtClean="0"/>
              <a:t> </a:t>
            </a:r>
            <a:r>
              <a:rPr lang="ru-RU" dirty="0" err="1" smtClean="0"/>
              <a:t>гниллю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Заходи </a:t>
            </a:r>
            <a:r>
              <a:rPr lang="ru-RU" smtClean="0"/>
              <a:t>захисту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1652414" cy="22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Біофунгіцид від грибкових та бактеріальних хвороб Ензим-Агро Триходермін БТ 100 г (15255) - фото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Зм</a:t>
            </a:r>
            <a:r>
              <a:rPr lang="uk-UA" dirty="0" err="1" smtClean="0"/>
              <a:t>іст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8749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Ця</a:t>
            </a:r>
            <a:r>
              <a:rPr lang="ru-RU" dirty="0" smtClean="0"/>
              <a:t> хвороба</a:t>
            </a:r>
            <a:r>
              <a:rPr lang="ru-RU" i="1" dirty="0" smtClean="0"/>
              <a:t> </a:t>
            </a:r>
            <a:r>
              <a:rPr lang="ru-RU" dirty="0" err="1" smtClean="0"/>
              <a:t>уражує</a:t>
            </a:r>
            <a:r>
              <a:rPr lang="ru-RU" dirty="0" smtClean="0"/>
              <a:t> </a:t>
            </a:r>
            <a:r>
              <a:rPr lang="ru-RU" dirty="0" err="1" smtClean="0"/>
              <a:t>моркву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фазах росту, </a:t>
            </a:r>
            <a:r>
              <a:rPr lang="ru-RU" dirty="0" err="1" smtClean="0"/>
              <a:t>але</a:t>
            </a:r>
            <a:r>
              <a:rPr lang="ru-RU" dirty="0" smtClean="0"/>
              <a:t> особливо </a:t>
            </a:r>
            <a:r>
              <a:rPr lang="ru-RU" dirty="0" err="1" smtClean="0"/>
              <a:t>шкодочинна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коренеплодів</a:t>
            </a:r>
            <a:r>
              <a:rPr lang="ru-RU" dirty="0" smtClean="0"/>
              <a:t>. </a:t>
            </a:r>
            <a:r>
              <a:rPr lang="ru-RU" dirty="0" err="1" smtClean="0"/>
              <a:t>Фомозна</a:t>
            </a:r>
            <a:r>
              <a:rPr lang="ru-RU" dirty="0" smtClean="0"/>
              <a:t> гниль </a:t>
            </a:r>
            <a:r>
              <a:rPr lang="ru-RU" dirty="0" err="1" smtClean="0"/>
              <a:t>провокує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урожаю </a:t>
            </a:r>
            <a:r>
              <a:rPr lang="ru-RU" dirty="0" err="1" smtClean="0"/>
              <a:t>моркви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ураженню</a:t>
            </a:r>
            <a:r>
              <a:rPr lang="ru-RU" dirty="0" smtClean="0"/>
              <a:t> </a:t>
            </a:r>
            <a:r>
              <a:rPr lang="ru-RU" dirty="0" err="1" smtClean="0"/>
              <a:t>сірою</a:t>
            </a:r>
            <a:r>
              <a:rPr lang="ru-RU" dirty="0" smtClean="0"/>
              <a:t> и мокрою </a:t>
            </a:r>
            <a:r>
              <a:rPr lang="ru-RU" dirty="0" err="1" smtClean="0"/>
              <a:t>гнилями</a:t>
            </a:r>
            <a:r>
              <a:rPr lang="ru-RU" dirty="0" smtClean="0"/>
              <a:t>.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на стеблах, черешках, </a:t>
            </a:r>
            <a:r>
              <a:rPr lang="ru-RU" dirty="0" err="1" smtClean="0"/>
              <a:t>суцвіттях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коренеплодах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сірувато-коричневих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Фомоз, або бура гниль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68760"/>
            <a:ext cx="36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збудник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Phoma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rostrupii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Sacc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1331362" cy="2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9912" y="1524000"/>
            <a:ext cx="4906888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Розвиток</a:t>
            </a:r>
            <a:r>
              <a:rPr lang="ru-RU" dirty="0" smtClean="0"/>
              <a:t> хвороб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на </a:t>
            </a:r>
            <a:r>
              <a:rPr lang="ru-RU" dirty="0" err="1" smtClean="0"/>
              <a:t>листі</a:t>
            </a:r>
            <a:r>
              <a:rPr lang="ru-RU" dirty="0" smtClean="0"/>
              <a:t> та черешках </a:t>
            </a:r>
            <a:r>
              <a:rPr lang="ru-RU" dirty="0" err="1" smtClean="0"/>
              <a:t>сіро-коричневих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.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 </a:t>
            </a:r>
            <a:r>
              <a:rPr lang="ru-RU" dirty="0" err="1" smtClean="0"/>
              <a:t>сіріють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висихають</a:t>
            </a:r>
            <a:r>
              <a:rPr lang="ru-RU" dirty="0" smtClean="0"/>
              <a:t>, а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відмирає</a:t>
            </a:r>
            <a:r>
              <a:rPr lang="ru-RU" dirty="0" smtClean="0"/>
              <a:t>. Стебла </a:t>
            </a:r>
            <a:r>
              <a:rPr lang="ru-RU" dirty="0" err="1" smtClean="0"/>
              <a:t>квітконосів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темними</a:t>
            </a:r>
            <a:r>
              <a:rPr lang="ru-RU" dirty="0" smtClean="0"/>
              <a:t> </a:t>
            </a:r>
            <a:r>
              <a:rPr lang="ru-RU" dirty="0" err="1" smtClean="0"/>
              <a:t>смужками</a:t>
            </a:r>
            <a:r>
              <a:rPr lang="ru-RU" dirty="0" smtClean="0"/>
              <a:t> та </a:t>
            </a:r>
            <a:r>
              <a:rPr lang="ru-RU" dirty="0" err="1" smtClean="0"/>
              <a:t>плямами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бузковим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. На </a:t>
            </a:r>
            <a:r>
              <a:rPr lang="ru-RU" dirty="0" err="1" smtClean="0"/>
              <a:t>уражених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побічних</a:t>
            </a:r>
            <a:r>
              <a:rPr lang="ru-RU" dirty="0" smtClean="0"/>
              <a:t> липка </a:t>
            </a:r>
            <a:r>
              <a:rPr lang="ru-RU" dirty="0" err="1" smtClean="0"/>
              <a:t>маса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патоген</a:t>
            </a:r>
            <a:r>
              <a:rPr lang="ru-RU" dirty="0" smtClean="0"/>
              <a:t> </a:t>
            </a:r>
            <a:r>
              <a:rPr lang="ru-RU" dirty="0" err="1" smtClean="0"/>
              <a:t>заражає</a:t>
            </a:r>
            <a:r>
              <a:rPr lang="ru-RU" dirty="0" smtClean="0"/>
              <a:t> </a:t>
            </a:r>
            <a:r>
              <a:rPr lang="ru-RU" dirty="0" err="1" smtClean="0"/>
              <a:t>коренеплоди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</a:t>
            </a:r>
            <a:r>
              <a:rPr lang="ru-RU" dirty="0" err="1" smtClean="0"/>
              <a:t>гниття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10952"/>
          </a:xfrm>
        </p:spPr>
        <p:txBody>
          <a:bodyPr>
            <a:normAutofit/>
          </a:bodyPr>
          <a:lstStyle/>
          <a:p>
            <a:r>
              <a:rPr lang="ru-RU" dirty="0" smtClean="0"/>
              <a:t>СИМПТОМИ БУРОЇ ГНИЛІ</a:t>
            </a:r>
            <a:endParaRPr lang="ru-RU" dirty="0"/>
          </a:p>
        </p:txBody>
      </p:sp>
      <p:sp>
        <p:nvSpPr>
          <p:cNvPr id="2050" name="AutoShape 2" descr="https://agrocity.ua/wp-content/webp-express/webp-images/uploads/2020/11/fomoz-sukhaya-ili-buraya-gnil-morkovi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grocity.ua/wp-content/webp-express/webp-images/uploads/2020/11/fomoz-sukhaya-ili-buraya-gnil-morkovi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24000"/>
            <a:ext cx="4680520" cy="4572000"/>
          </a:xfrm>
        </p:spPr>
        <p:txBody>
          <a:bodyPr>
            <a:normAutofit/>
          </a:bodyPr>
          <a:lstStyle/>
          <a:p>
            <a:pPr algn="just"/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Ідеальна</a:t>
            </a:r>
            <a:r>
              <a:rPr lang="ru-RU" sz="2000" dirty="0" smtClean="0"/>
              <a:t> температура для </a:t>
            </a:r>
            <a:r>
              <a:rPr lang="ru-RU" sz="2000" dirty="0" err="1" smtClean="0"/>
              <a:t>фомозу</a:t>
            </a:r>
            <a:r>
              <a:rPr lang="ru-RU" sz="2000" dirty="0" smtClean="0"/>
              <a:t> +20...25°С. При +10 ° С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сухої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гнилі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зупиняється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вологу</a:t>
            </a:r>
            <a:r>
              <a:rPr lang="ru-RU" sz="2000" dirty="0" smtClean="0"/>
              <a:t> погоду. </a:t>
            </a:r>
            <a:r>
              <a:rPr lang="ru-RU" sz="2000" dirty="0" err="1" smtClean="0"/>
              <a:t>Фітопатологами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відмічено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фомоз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шкоди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вирощуванні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моркви</a:t>
            </a:r>
            <a:r>
              <a:rPr lang="ru-RU" sz="2000" dirty="0" smtClean="0"/>
              <a:t> на легких </a:t>
            </a:r>
            <a:r>
              <a:rPr lang="ru-RU" sz="2000" dirty="0" err="1" smtClean="0"/>
              <a:t>супіщаних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УМОВИ РОЗВИТКУ БІЛОЇ ГНИЛІ</a:t>
            </a:r>
            <a:endParaRPr lang="ru-RU" dirty="0"/>
          </a:p>
        </p:txBody>
      </p:sp>
      <p:pic>
        <p:nvPicPr>
          <p:cNvPr id="17410" name="Picture 2" descr="Хвороби і шкідники моркви ᐉ Agriks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61950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1524000"/>
            <a:ext cx="497889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- </a:t>
            </a:r>
            <a:r>
              <a:rPr lang="ru-RU" sz="2000" dirty="0" err="1" smtClean="0"/>
              <a:t>Обробка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сумішшю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біопрепаратів</a:t>
            </a:r>
            <a:r>
              <a:rPr lang="ru-RU" sz="2000" dirty="0" smtClean="0"/>
              <a:t>: </a:t>
            </a:r>
            <a:r>
              <a:rPr lang="ru-RU" sz="2000" dirty="0" err="1" smtClean="0"/>
              <a:t>Триходермін</a:t>
            </a:r>
            <a:r>
              <a:rPr lang="ru-RU" sz="2000" dirty="0" smtClean="0"/>
              <a:t> (10 мл/л) + </a:t>
            </a:r>
            <a:r>
              <a:rPr lang="ru-RU" sz="2000" dirty="0" err="1" smtClean="0"/>
              <a:t>фітоцид-Р</a:t>
            </a:r>
            <a:r>
              <a:rPr lang="ru-RU" sz="2000" dirty="0" smtClean="0"/>
              <a:t> (10 мл/л) + </a:t>
            </a:r>
            <a:r>
              <a:rPr lang="ru-RU" sz="2000" dirty="0" err="1" smtClean="0"/>
              <a:t>прилипач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- 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перед закладкою на </a:t>
            </a:r>
            <a:r>
              <a:rPr lang="ru-RU" sz="2000" dirty="0" err="1" smtClean="0"/>
              <a:t>зберігання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коренеплодів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обробити</a:t>
            </a:r>
            <a:r>
              <a:rPr lang="ru-RU" sz="2000" dirty="0" smtClean="0"/>
              <a:t> препаратом </a:t>
            </a:r>
            <a:r>
              <a:rPr lang="ru-RU" sz="2000" dirty="0" err="1" smtClean="0"/>
              <a:t>Фітоспорин-М</a:t>
            </a:r>
            <a:r>
              <a:rPr lang="ru-RU" sz="2000" dirty="0" smtClean="0"/>
              <a:t> нормою 0,5 л на 50 кг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концентрацією</a:t>
            </a:r>
            <a:r>
              <a:rPr lang="ru-RU" sz="2000" dirty="0" smtClean="0"/>
              <a:t> 50 мл </a:t>
            </a:r>
            <a:r>
              <a:rPr lang="ru-RU" sz="2000" dirty="0" err="1" smtClean="0"/>
              <a:t>засобу</a:t>
            </a:r>
            <a:r>
              <a:rPr lang="ru-RU" sz="2000" dirty="0" smtClean="0"/>
              <a:t> на 0,5 л води.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endParaRPr lang="ru-RU" dirty="0"/>
          </a:p>
        </p:txBody>
      </p:sp>
      <p:sp>
        <p:nvSpPr>
          <p:cNvPr id="18434" name="AutoShape 2" descr="https://encrypted-tbn1.gstatic.com/shopping?q=tbn:ANd9GcR4fannizVXpMHuoPN86KR1dQ3gzOvumbdxKI3N4oHZ5mjr5cuPWpzWEX1Xmk6ZhppRj4CjaCmxQbrWq-uXdrPRCDh6qFSFWkY_gEvGwEJHIXi96T6uLirSQQ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encrypted-tbn1.gstatic.com/shopping?q=tbn:ANd9GcR4fannizVXpMHuoPN86KR1dQ3gzOvumbdxKI3N4oHZ5mjr5cuPWpzWEX1Xmk6ZhppRj4CjaCmxQbrWq-uXdrPRCDh6qFSFWkY_gEvGwEJHIXi96T6uLirSQQ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encrypted-tbn2.gstatic.com/shopping?q=tbn:ANd9GcTL9QNqSCfiOBcYwS6uSJH0sdRM4qrVjFiINok3gWeYpHUq6rLudLXMWrXLehEIKKNwlIjdbuORDf0xFx5UMI4culDaTIhS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encrypted-tbn1.gstatic.com/shopping?q=tbn:ANd9GcRfm4yX6X8mBSkEmXrpZJpzWhTrsi2KF_mt42ttJXbo_1dkYm85xJBdm9k2W3HVhLJ2zLOn5SF3M1WkaXUQT3e3flmHgw7z-2RntGZfeX6QO4zGk8A1BXEa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encrypted-tbn1.gstatic.com/shopping?q=tbn:ANd9GcRfm4yX6X8mBSkEmXrpZJpzWhTrsi2KF_mt42ttJXbo_1dkYm85xJBdm9k2W3HVhLJ2zLOn5SF3M1WkaXUQT3e3flmHgw7z-2RntGZfeX6QO4zGk8A1BXEa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Біофунгіцид від грибкових та бактеріальних хвороб Ензим-Агро Триходермін БТ 100 г (15255) - фото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6294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Альтернаріоз</a:t>
            </a:r>
            <a:r>
              <a:rPr lang="ru-RU" dirty="0" smtClean="0"/>
              <a:t> </a:t>
            </a:r>
            <a:r>
              <a:rPr lang="ru-RU" dirty="0" err="1" smtClean="0"/>
              <a:t>моркви</a:t>
            </a:r>
            <a:r>
              <a:rPr lang="ru-RU" dirty="0" smtClean="0"/>
              <a:t> – це </a:t>
            </a:r>
            <a:r>
              <a:rPr lang="ru-RU" dirty="0" err="1" smtClean="0"/>
              <a:t>грибкова</a:t>
            </a:r>
            <a:r>
              <a:rPr lang="ru-RU" dirty="0" smtClean="0"/>
              <a:t> хвороба, яка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вегетації</a:t>
            </a:r>
            <a:r>
              <a:rPr lang="ru-RU" dirty="0" smtClean="0"/>
              <a:t> та при </a:t>
            </a:r>
            <a:r>
              <a:rPr lang="ru-RU" dirty="0" err="1" smtClean="0"/>
              <a:t>зберіганні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шкідлива</a:t>
            </a:r>
            <a:r>
              <a:rPr lang="ru-RU" dirty="0" smtClean="0"/>
              <a:t> для </a:t>
            </a:r>
            <a:r>
              <a:rPr lang="ru-RU" dirty="0" err="1" smtClean="0"/>
              <a:t>сім'яників</a:t>
            </a:r>
            <a:r>
              <a:rPr lang="ru-RU" dirty="0" smtClean="0"/>
              <a:t>.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термінах</a:t>
            </a:r>
            <a:r>
              <a:rPr lang="ru-RU" dirty="0" smtClean="0"/>
              <a:t> хвороба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сіянців</a:t>
            </a:r>
            <a:r>
              <a:rPr lang="ru-RU" dirty="0" smtClean="0"/>
              <a:t> у </a:t>
            </a:r>
            <a:r>
              <a:rPr lang="ru-RU" dirty="0" err="1" smtClean="0"/>
              <a:t>фазі</a:t>
            </a:r>
            <a:r>
              <a:rPr lang="ru-RU" dirty="0" smtClean="0"/>
              <a:t> 3-4 </a:t>
            </a:r>
            <a:r>
              <a:rPr lang="ru-RU" dirty="0" err="1" smtClean="0"/>
              <a:t>листків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389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Черная гниль или альтернариоз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381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Збудник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Alternaria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radicina</a:t>
            </a:r>
            <a:r>
              <a:rPr lang="en-US" dirty="0" smtClean="0">
                <a:solidFill>
                  <a:srgbClr val="FF0000"/>
                </a:solidFill>
              </a:rPr>
              <a:t> Meier.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219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47864" y="1524000"/>
            <a:ext cx="533893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сходах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гнилизна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ніжки</a:t>
            </a:r>
            <a:r>
              <a:rPr lang="ru-RU" dirty="0" smtClean="0"/>
              <a:t>, а на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темно-бурі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слабопомітними</a:t>
            </a:r>
            <a:r>
              <a:rPr lang="ru-RU" dirty="0" smtClean="0"/>
              <a:t> </a:t>
            </a:r>
            <a:r>
              <a:rPr lang="ru-RU" dirty="0" err="1" smtClean="0"/>
              <a:t>чорно-зеленими</a:t>
            </a:r>
            <a:r>
              <a:rPr lang="ru-RU" dirty="0" smtClean="0"/>
              <a:t> спорами гриба.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гнітить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полі</a:t>
            </a:r>
            <a:r>
              <a:rPr lang="ru-RU" dirty="0" smtClean="0"/>
              <a:t> хворобу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 через </a:t>
            </a:r>
            <a:r>
              <a:rPr lang="ru-RU" dirty="0" err="1" smtClean="0"/>
              <a:t>пожовтіння</a:t>
            </a:r>
            <a:r>
              <a:rPr lang="ru-RU" dirty="0" smtClean="0"/>
              <a:t> та </a:t>
            </a:r>
            <a:r>
              <a:rPr lang="ru-RU" dirty="0" err="1" smtClean="0"/>
              <a:t>кучерявість</a:t>
            </a:r>
            <a:r>
              <a:rPr lang="ru-RU" dirty="0" smtClean="0"/>
              <a:t> </a:t>
            </a:r>
            <a:r>
              <a:rPr lang="ru-RU" dirty="0" err="1" smtClean="0"/>
              <a:t>нижнього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поширюються</a:t>
            </a:r>
            <a:r>
              <a:rPr lang="ru-RU" dirty="0" smtClean="0"/>
              <a:t> на все </a:t>
            </a:r>
            <a:r>
              <a:rPr lang="ru-RU" dirty="0" err="1" smtClean="0"/>
              <a:t>бадилля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в'янення</a:t>
            </a:r>
            <a:r>
              <a:rPr lang="ru-RU" dirty="0" smtClean="0"/>
              <a:t>. Черешки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темніють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вологу</a:t>
            </a:r>
            <a:r>
              <a:rPr lang="ru-RU" dirty="0" smtClean="0"/>
              <a:t> погоду </a:t>
            </a:r>
            <a:r>
              <a:rPr lang="ru-RU" dirty="0" err="1" smtClean="0"/>
              <a:t>покриваються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</a:t>
            </a:r>
            <a:r>
              <a:rPr lang="ru-RU" dirty="0" err="1" smtClean="0"/>
              <a:t>нальотом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СИСПТОМИ </a:t>
            </a:r>
            <a:endParaRPr lang="ru-RU" dirty="0"/>
          </a:p>
        </p:txBody>
      </p:sp>
      <p:sp>
        <p:nvSpPr>
          <p:cNvPr id="20482" name="AutoShape 2" descr="Альтернариоз моркови – Агрохиминвест-Н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Альтернариоз моркови – Агрохиминвест-Н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Гниль чорна, або альтернаріоз (морква) - Повний опис та перелік фунгіцидів  від хворо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095625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524000"/>
            <a:ext cx="5184576" cy="4572000"/>
          </a:xfrm>
        </p:spPr>
        <p:txBody>
          <a:bodyPr/>
          <a:lstStyle/>
          <a:p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гнилизна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+25 ... +28 ° С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вологості</a:t>
            </a:r>
            <a:r>
              <a:rPr lang="ru-RU" dirty="0" smtClean="0"/>
              <a:t> 85-100%.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поганий</a:t>
            </a:r>
            <a:r>
              <a:rPr lang="ru-RU" dirty="0" smtClean="0"/>
              <a:t> стан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уражаються</a:t>
            </a:r>
            <a:r>
              <a:rPr lang="ru-RU" dirty="0" smtClean="0"/>
              <a:t> </a:t>
            </a:r>
            <a:r>
              <a:rPr lang="ru-RU" dirty="0" err="1" smtClean="0"/>
              <a:t>коренеплоди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механічними</a:t>
            </a:r>
            <a:r>
              <a:rPr lang="ru-RU" dirty="0" smtClean="0"/>
              <a:t> </a:t>
            </a:r>
            <a:r>
              <a:rPr lang="ru-RU" dirty="0" err="1" smtClean="0"/>
              <a:t>ушкодженнями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pic>
        <p:nvPicPr>
          <p:cNvPr id="21506" name="Picture 2" descr="Альтернариоз или чёрная гниль моркови | Заболевания моркови | Магазин  Фиалка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71376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594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Constantia</vt:lpstr>
      <vt:lpstr>Wingdings 2</vt:lpstr>
      <vt:lpstr>Бумажная</vt:lpstr>
      <vt:lpstr>Хвороби моркви</vt:lpstr>
      <vt:lpstr>Зміст</vt:lpstr>
      <vt:lpstr>Фомоз, або бура гниль</vt:lpstr>
      <vt:lpstr>СИМПТОМИ БУРОЇ ГНИЛІ</vt:lpstr>
      <vt:lpstr>УМОВИ РОЗВИТКУ БІЛОЇ ГНИЛІ</vt:lpstr>
      <vt:lpstr>Біологічні способи лікування хвороби моркви</vt:lpstr>
      <vt:lpstr> Черная гниль или альтернариоз </vt:lpstr>
      <vt:lpstr>СИСПТОМИ </vt:lpstr>
      <vt:lpstr>Умови розвитку</vt:lpstr>
      <vt:lpstr>Біологічні способи лікування хвороби моркви</vt:lpstr>
      <vt:lpstr>Белая гниль или склеротиния </vt:lpstr>
      <vt:lpstr>Симптоми</vt:lpstr>
      <vt:lpstr>Умови розвитку</vt:lpstr>
      <vt:lpstr>Боротьба з хворобами моркви</vt:lpstr>
      <vt:lpstr>Сіра гнилизна</vt:lpstr>
      <vt:lpstr>Симптоми</vt:lpstr>
      <vt:lpstr>Умови розвитку</vt:lpstr>
      <vt:lpstr>Заходи захисту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моркви</dc:title>
  <dc:creator>Коля</dc:creator>
  <cp:lastModifiedBy>Admin</cp:lastModifiedBy>
  <cp:revision>7</cp:revision>
  <dcterms:created xsi:type="dcterms:W3CDTF">2023-06-05T05:11:08Z</dcterms:created>
  <dcterms:modified xsi:type="dcterms:W3CDTF">2026-01-12T18:28:13Z</dcterms:modified>
</cp:coreProperties>
</file>