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47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E530-9B2E-4458-8F25-D1C76DAF9D0F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837BE1-C1B8-44B4-8616-9F54072C821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E530-9B2E-4458-8F25-D1C76DAF9D0F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7BE1-C1B8-44B4-8616-9F54072C82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E530-9B2E-4458-8F25-D1C76DAF9D0F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7BE1-C1B8-44B4-8616-9F54072C82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32FE530-9B2E-4458-8F25-D1C76DAF9D0F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19837BE1-C1B8-44B4-8616-9F54072C8217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E530-9B2E-4458-8F25-D1C76DAF9D0F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7BE1-C1B8-44B4-8616-9F54072C821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E530-9B2E-4458-8F25-D1C76DAF9D0F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7BE1-C1B8-44B4-8616-9F54072C821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7BE1-C1B8-44B4-8616-9F54072C821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E530-9B2E-4458-8F25-D1C76DAF9D0F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E530-9B2E-4458-8F25-D1C76DAF9D0F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7BE1-C1B8-44B4-8616-9F54072C821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E530-9B2E-4458-8F25-D1C76DAF9D0F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7BE1-C1B8-44B4-8616-9F54072C82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32FE530-9B2E-4458-8F25-D1C76DAF9D0F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837BE1-C1B8-44B4-8616-9F54072C821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E530-9B2E-4458-8F25-D1C76DAF9D0F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837BE1-C1B8-44B4-8616-9F54072C821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32FE530-9B2E-4458-8F25-D1C76DAF9D0F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19837BE1-C1B8-44B4-8616-9F54072C821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Хвороби</a:t>
            </a:r>
            <a:r>
              <a:rPr lang="ru-RU" dirty="0" smtClean="0"/>
              <a:t> </a:t>
            </a:r>
            <a:r>
              <a:rPr lang="ru-RU" dirty="0" err="1" smtClean="0"/>
              <a:t>моркви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933056"/>
            <a:ext cx="8229600" cy="2162944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 smtClean="0"/>
              <a:t>Обробка</a:t>
            </a:r>
            <a:r>
              <a:rPr lang="ru-RU" dirty="0" smtClean="0"/>
              <a:t> </a:t>
            </a:r>
            <a:r>
              <a:rPr lang="ru-RU" dirty="0" err="1" smtClean="0"/>
              <a:t>рослин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час </a:t>
            </a:r>
            <a:r>
              <a:rPr lang="ru-RU" dirty="0" err="1" smtClean="0"/>
              <a:t>вегетації</a:t>
            </a:r>
            <a:r>
              <a:rPr lang="ru-RU" dirty="0" smtClean="0"/>
              <a:t> </a:t>
            </a:r>
            <a:r>
              <a:rPr lang="ru-RU" dirty="0" err="1" smtClean="0"/>
              <a:t>біофунгіцидами</a:t>
            </a:r>
            <a:r>
              <a:rPr lang="ru-RU" dirty="0" smtClean="0"/>
              <a:t> </a:t>
            </a:r>
            <a:r>
              <a:rPr lang="ru-RU" dirty="0" err="1" smtClean="0"/>
              <a:t>Тріходермін</a:t>
            </a:r>
            <a:r>
              <a:rPr lang="ru-RU" dirty="0" smtClean="0"/>
              <a:t>, </a:t>
            </a:r>
            <a:r>
              <a:rPr lang="ru-RU" dirty="0" err="1" smtClean="0"/>
              <a:t>Фітоцид</a:t>
            </a:r>
            <a:r>
              <a:rPr lang="ru-RU" dirty="0" smtClean="0"/>
              <a:t> та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аналоги.Обробка</a:t>
            </a:r>
            <a:r>
              <a:rPr lang="ru-RU" dirty="0" smtClean="0"/>
              <a:t> </a:t>
            </a:r>
            <a:r>
              <a:rPr lang="ru-RU" dirty="0" err="1" smtClean="0"/>
              <a:t>коренеплодів</a:t>
            </a:r>
            <a:r>
              <a:rPr lang="ru-RU" dirty="0" smtClean="0"/>
              <a:t> перед закладкою на </a:t>
            </a:r>
            <a:r>
              <a:rPr lang="ru-RU" dirty="0" err="1" smtClean="0"/>
              <a:t>зберігання</a:t>
            </a:r>
            <a:r>
              <a:rPr lang="ru-RU" dirty="0" smtClean="0"/>
              <a:t> препаратом </a:t>
            </a:r>
            <a:r>
              <a:rPr lang="ru-RU" dirty="0" err="1" smtClean="0"/>
              <a:t>Фітоспорин-М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витратою</a:t>
            </a:r>
            <a:r>
              <a:rPr lang="ru-RU" dirty="0" smtClean="0"/>
              <a:t> препарату – 50 мл на 0,5 л води та </a:t>
            </a:r>
            <a:r>
              <a:rPr lang="ru-RU" dirty="0" err="1" smtClean="0"/>
              <a:t>витратою</a:t>
            </a:r>
            <a:r>
              <a:rPr lang="ru-RU" dirty="0" smtClean="0"/>
              <a:t> </a:t>
            </a:r>
            <a:r>
              <a:rPr lang="ru-RU" dirty="0" err="1" smtClean="0"/>
              <a:t>робочого</a:t>
            </a:r>
            <a:r>
              <a:rPr lang="ru-RU" dirty="0" smtClean="0"/>
              <a:t> </a:t>
            </a:r>
            <a:r>
              <a:rPr lang="ru-RU" dirty="0" err="1" smtClean="0"/>
              <a:t>розчину</a:t>
            </a:r>
            <a:r>
              <a:rPr lang="ru-RU" dirty="0" smtClean="0"/>
              <a:t> 0,5 л на 50 кг урожаю.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 err="1" smtClean="0"/>
              <a:t>Біологічні</a:t>
            </a:r>
            <a:r>
              <a:rPr lang="ru-RU" sz="3000" dirty="0" smtClean="0"/>
              <a:t> </a:t>
            </a:r>
            <a:r>
              <a:rPr lang="ru-RU" sz="3000" dirty="0" err="1" smtClean="0"/>
              <a:t>способи</a:t>
            </a:r>
            <a:r>
              <a:rPr lang="ru-RU" sz="3000" dirty="0" smtClean="0"/>
              <a:t> </a:t>
            </a:r>
            <a:r>
              <a:rPr lang="ru-RU" sz="3000" dirty="0" err="1" smtClean="0"/>
              <a:t>лікування</a:t>
            </a:r>
            <a:r>
              <a:rPr lang="ru-RU" sz="3000" dirty="0" smtClean="0"/>
              <a:t> </a:t>
            </a:r>
            <a:r>
              <a:rPr lang="ru-RU" sz="3000" dirty="0" err="1" smtClean="0"/>
              <a:t>хвороби</a:t>
            </a:r>
            <a:r>
              <a:rPr lang="ru-RU" sz="3000" dirty="0" smtClean="0"/>
              <a:t> </a:t>
            </a:r>
            <a:r>
              <a:rPr lang="ru-RU" sz="3000" dirty="0" err="1" smtClean="0"/>
              <a:t>моркви</a:t>
            </a:r>
            <a:endParaRPr lang="ru-RU" sz="3000" dirty="0"/>
          </a:p>
        </p:txBody>
      </p:sp>
      <p:sp>
        <p:nvSpPr>
          <p:cNvPr id="22530" name="AutoShape 2" descr="https://encrypted-tbn1.gstatic.com/shopping?q=tbn:ANd9GcSBcBxjTtuJrsF71w0SHuK4m8-5bpwPrmP1YXK4IIdLmjnwLpHX_6LgY4WUi8dkSMOLzy9N6-xEbLCPsyERJg0ZDKiYI2LU9VfxZSEzx4PRCsQ2qQR1pT6JGg&amp;usqp=CA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https://agriks.com.ua/images/gr__webp/detailed/23/biofungicid-ekostern-trihodermin-1-l-zhiva-zemlya-agriks_jpg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556792"/>
            <a:ext cx="1652414" cy="2298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077072"/>
            <a:ext cx="8229600" cy="2018928"/>
          </a:xfrm>
        </p:spPr>
        <p:txBody>
          <a:bodyPr/>
          <a:lstStyle/>
          <a:p>
            <a:r>
              <a:rPr lang="ru-RU" dirty="0" err="1" smtClean="0"/>
              <a:t>Біла</a:t>
            </a:r>
            <a:r>
              <a:rPr lang="ru-RU" dirty="0" smtClean="0"/>
              <a:t> </a:t>
            </a:r>
            <a:r>
              <a:rPr lang="ru-RU" dirty="0" err="1" smtClean="0"/>
              <a:t>гнилизна</a:t>
            </a:r>
            <a:r>
              <a:rPr lang="ru-RU" dirty="0" smtClean="0"/>
              <a:t> на </a:t>
            </a:r>
            <a:r>
              <a:rPr lang="ru-RU" dirty="0" err="1" smtClean="0"/>
              <a:t>моркві</a:t>
            </a:r>
            <a:r>
              <a:rPr lang="ru-RU" dirty="0" smtClean="0"/>
              <a:t> </a:t>
            </a:r>
            <a:r>
              <a:rPr lang="ru-RU" dirty="0" err="1" smtClean="0"/>
              <a:t>завдає</a:t>
            </a:r>
            <a:r>
              <a:rPr lang="ru-RU" dirty="0" smtClean="0"/>
              <a:t> </a:t>
            </a:r>
            <a:r>
              <a:rPr lang="ru-RU" dirty="0" err="1" smtClean="0"/>
              <a:t>істотної</a:t>
            </a:r>
            <a:r>
              <a:rPr lang="ru-RU" dirty="0" smtClean="0"/>
              <a:t> </a:t>
            </a:r>
            <a:r>
              <a:rPr lang="ru-RU" dirty="0" err="1" smtClean="0"/>
              <a:t>шкоди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час </a:t>
            </a:r>
            <a:r>
              <a:rPr lang="ru-RU" dirty="0" err="1" smtClean="0"/>
              <a:t>вегетації</a:t>
            </a:r>
            <a:r>
              <a:rPr lang="ru-RU" dirty="0" smtClean="0"/>
              <a:t> на </a:t>
            </a:r>
            <a:r>
              <a:rPr lang="ru-RU" dirty="0" err="1" smtClean="0"/>
              <a:t>полі</a:t>
            </a:r>
            <a:r>
              <a:rPr lang="ru-RU" dirty="0" smtClean="0"/>
              <a:t> та в </a:t>
            </a:r>
            <a:r>
              <a:rPr lang="ru-RU" dirty="0" err="1" smtClean="0"/>
              <a:t>період</a:t>
            </a:r>
            <a:r>
              <a:rPr lang="ru-RU" dirty="0" smtClean="0"/>
              <a:t> </a:t>
            </a:r>
            <a:r>
              <a:rPr lang="ru-RU" dirty="0" err="1" smtClean="0"/>
              <a:t>зберігання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Белая гниль или склеротиния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980728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ЗБУДНИК </a:t>
            </a:r>
            <a:r>
              <a:rPr lang="ru-RU" i="1" dirty="0">
                <a:solidFill>
                  <a:srgbClr val="FF0000"/>
                </a:solidFill>
              </a:rPr>
              <a:t> — </a:t>
            </a:r>
            <a:r>
              <a:rPr lang="en-US" i="1" dirty="0" err="1">
                <a:solidFill>
                  <a:srgbClr val="FF0000"/>
                </a:solidFill>
              </a:rPr>
              <a:t>Sclerotinia</a:t>
            </a:r>
            <a:r>
              <a:rPr lang="en-US" i="1" dirty="0">
                <a:solidFill>
                  <a:srgbClr val="FF0000"/>
                </a:solidFill>
              </a:rPr>
              <a:t> </a:t>
            </a:r>
            <a:r>
              <a:rPr lang="en-US" i="1" dirty="0" err="1">
                <a:solidFill>
                  <a:srgbClr val="FF0000"/>
                </a:solidFill>
              </a:rPr>
              <a:t>sclerotiorum</a:t>
            </a:r>
            <a:r>
              <a:rPr lang="en-US" i="1" dirty="0">
                <a:solidFill>
                  <a:srgbClr val="FF0000"/>
                </a:solidFill>
              </a:rPr>
              <a:t> (Lib. de </a:t>
            </a:r>
            <a:r>
              <a:rPr lang="en-US" i="1" dirty="0" err="1">
                <a:solidFill>
                  <a:srgbClr val="FF0000"/>
                </a:solidFill>
              </a:rPr>
              <a:t>Bary</a:t>
            </a:r>
            <a:r>
              <a:rPr lang="en-US" i="1" dirty="0">
                <a:solidFill>
                  <a:srgbClr val="FF0000"/>
                </a:solidFill>
              </a:rPr>
              <a:t>).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1556792"/>
            <a:ext cx="221932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067944" y="1524000"/>
            <a:ext cx="4618856" cy="4572000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 smtClean="0"/>
              <a:t>Перші</a:t>
            </a:r>
            <a:r>
              <a:rPr lang="ru-RU" dirty="0" smtClean="0"/>
              <a:t> </a:t>
            </a:r>
            <a:r>
              <a:rPr lang="ru-RU" dirty="0" err="1" smtClean="0"/>
              <a:t>ознаки</a:t>
            </a:r>
            <a:r>
              <a:rPr lang="ru-RU" dirty="0" smtClean="0"/>
              <a:t> </a:t>
            </a:r>
            <a:r>
              <a:rPr lang="ru-RU" dirty="0" err="1" smtClean="0"/>
              <a:t>склеротинії</a:t>
            </a:r>
            <a:r>
              <a:rPr lang="ru-RU" dirty="0" smtClean="0"/>
              <a:t> </a:t>
            </a:r>
            <a:r>
              <a:rPr lang="ru-RU" dirty="0" err="1" smtClean="0"/>
              <a:t>проявляються</a:t>
            </a:r>
            <a:r>
              <a:rPr lang="ru-RU" dirty="0" smtClean="0"/>
              <a:t> </a:t>
            </a:r>
            <a:r>
              <a:rPr lang="ru-RU" dirty="0" err="1" smtClean="0"/>
              <a:t>в'яненням</a:t>
            </a:r>
            <a:r>
              <a:rPr lang="ru-RU" dirty="0" smtClean="0"/>
              <a:t> молодого </a:t>
            </a:r>
            <a:r>
              <a:rPr lang="ru-RU" dirty="0" err="1" smtClean="0"/>
              <a:t>листя</a:t>
            </a:r>
            <a:r>
              <a:rPr lang="ru-RU" dirty="0" smtClean="0"/>
              <a:t> та </a:t>
            </a:r>
            <a:r>
              <a:rPr lang="ru-RU" dirty="0" err="1" smtClean="0"/>
              <a:t>пагонів</a:t>
            </a:r>
            <a:r>
              <a:rPr lang="ru-RU" dirty="0" smtClean="0"/>
              <a:t>. </a:t>
            </a:r>
            <a:r>
              <a:rPr lang="ru-RU" dirty="0" err="1" smtClean="0"/>
              <a:t>Коренеплід</a:t>
            </a:r>
            <a:r>
              <a:rPr lang="ru-RU" dirty="0" smtClean="0"/>
              <a:t> </a:t>
            </a:r>
            <a:r>
              <a:rPr lang="ru-RU" dirty="0" err="1" smtClean="0"/>
              <a:t>такої</a:t>
            </a:r>
            <a:r>
              <a:rPr lang="ru-RU" dirty="0" smtClean="0"/>
              <a:t> </a:t>
            </a:r>
            <a:r>
              <a:rPr lang="ru-RU" dirty="0" err="1" smtClean="0"/>
              <a:t>рослини</a:t>
            </a:r>
            <a:r>
              <a:rPr lang="ru-RU" dirty="0" smtClean="0"/>
              <a:t> </a:t>
            </a:r>
            <a:r>
              <a:rPr lang="ru-RU" dirty="0" err="1" smtClean="0"/>
              <a:t>починає</a:t>
            </a:r>
            <a:r>
              <a:rPr lang="ru-RU" dirty="0" smtClean="0"/>
              <a:t> </a:t>
            </a:r>
            <a:r>
              <a:rPr lang="ru-RU" dirty="0" err="1" smtClean="0"/>
              <a:t>гнити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покривається</a:t>
            </a:r>
            <a:r>
              <a:rPr lang="ru-RU" dirty="0" smtClean="0"/>
              <a:t> </a:t>
            </a:r>
            <a:r>
              <a:rPr lang="ru-RU" dirty="0" err="1" smtClean="0"/>
              <a:t>білим</a:t>
            </a:r>
            <a:r>
              <a:rPr lang="ru-RU" dirty="0" smtClean="0"/>
              <a:t> </a:t>
            </a:r>
            <a:r>
              <a:rPr lang="ru-RU" dirty="0" err="1" smtClean="0"/>
              <a:t>грибним</a:t>
            </a:r>
            <a:r>
              <a:rPr lang="ru-RU" dirty="0" smtClean="0"/>
              <a:t> </a:t>
            </a:r>
            <a:r>
              <a:rPr lang="ru-RU" dirty="0" err="1" smtClean="0"/>
              <a:t>нальотом</a:t>
            </a:r>
            <a:r>
              <a:rPr lang="ru-RU" dirty="0" smtClean="0"/>
              <a:t> та </a:t>
            </a:r>
            <a:r>
              <a:rPr lang="ru-RU" dirty="0" err="1" smtClean="0"/>
              <a:t>слизом</a:t>
            </a:r>
            <a:r>
              <a:rPr lang="ru-RU" dirty="0" smtClean="0"/>
              <a:t>. </a:t>
            </a:r>
            <a:r>
              <a:rPr lang="ru-RU" dirty="0" err="1" smtClean="0"/>
              <a:t>Наліт</a:t>
            </a:r>
            <a:r>
              <a:rPr lang="ru-RU" dirty="0" smtClean="0"/>
              <a:t> </a:t>
            </a:r>
            <a:r>
              <a:rPr lang="ru-RU" dirty="0" err="1" smtClean="0"/>
              <a:t>покриває</a:t>
            </a:r>
            <a:r>
              <a:rPr lang="ru-RU" dirty="0" smtClean="0"/>
              <a:t> весь </a:t>
            </a:r>
            <a:r>
              <a:rPr lang="ru-RU" dirty="0" err="1" smtClean="0"/>
              <a:t>коренеплід</a:t>
            </a:r>
            <a:r>
              <a:rPr lang="ru-RU" dirty="0" smtClean="0"/>
              <a:t> </a:t>
            </a:r>
            <a:r>
              <a:rPr lang="ru-RU" dirty="0" err="1" smtClean="0"/>
              <a:t>повстю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формує</a:t>
            </a:r>
            <a:r>
              <a:rPr lang="ru-RU" dirty="0" smtClean="0"/>
              <a:t> желвачки,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темніють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потім</a:t>
            </a:r>
            <a:r>
              <a:rPr lang="ru-RU" dirty="0" smtClean="0"/>
              <a:t> </a:t>
            </a:r>
            <a:r>
              <a:rPr lang="ru-RU" dirty="0" err="1" smtClean="0"/>
              <a:t>виділяють</a:t>
            </a:r>
            <a:r>
              <a:rPr lang="ru-RU" dirty="0" smtClean="0"/>
              <a:t> </a:t>
            </a:r>
            <a:r>
              <a:rPr lang="ru-RU" dirty="0" err="1" smtClean="0"/>
              <a:t>краплі</a:t>
            </a:r>
            <a:r>
              <a:rPr lang="ru-RU" dirty="0" smtClean="0"/>
              <a:t> </a:t>
            </a:r>
            <a:r>
              <a:rPr lang="ru-RU" dirty="0" err="1" smtClean="0"/>
              <a:t>блискучої</a:t>
            </a:r>
            <a:r>
              <a:rPr lang="ru-RU" dirty="0" smtClean="0"/>
              <a:t> </a:t>
            </a:r>
            <a:r>
              <a:rPr lang="ru-RU" dirty="0" err="1" smtClean="0"/>
              <a:t>рідини</a:t>
            </a:r>
            <a:r>
              <a:rPr lang="ru-RU" dirty="0" smtClean="0"/>
              <a:t>. </a:t>
            </a:r>
            <a:r>
              <a:rPr lang="ru-RU" dirty="0" err="1" smtClean="0"/>
              <a:t>Морква</a:t>
            </a:r>
            <a:r>
              <a:rPr lang="ru-RU" dirty="0" smtClean="0"/>
              <a:t> </a:t>
            </a:r>
            <a:r>
              <a:rPr lang="ru-RU" dirty="0" err="1" smtClean="0"/>
              <a:t>гниє</a:t>
            </a:r>
            <a:r>
              <a:rPr lang="ru-RU" dirty="0" smtClean="0"/>
              <a:t> та сильно </a:t>
            </a:r>
            <a:r>
              <a:rPr lang="ru-RU" dirty="0" err="1" smtClean="0"/>
              <a:t>розм'якшується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Симптоми</a:t>
            </a: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44824"/>
            <a:ext cx="3168352" cy="312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4978896" cy="4572000"/>
          </a:xfrm>
        </p:spPr>
        <p:txBody>
          <a:bodyPr/>
          <a:lstStyle/>
          <a:p>
            <a:r>
              <a:rPr lang="ru-RU" dirty="0" err="1" smtClean="0"/>
              <a:t>Збудник</a:t>
            </a:r>
            <a:r>
              <a:rPr lang="ru-RU" dirty="0" smtClean="0"/>
              <a:t>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стійкий</a:t>
            </a:r>
            <a:r>
              <a:rPr lang="ru-RU" dirty="0" smtClean="0"/>
              <a:t>,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життєздатний</a:t>
            </a:r>
            <a:r>
              <a:rPr lang="ru-RU" dirty="0" smtClean="0"/>
              <a:t> за </a:t>
            </a:r>
            <a:r>
              <a:rPr lang="ru-RU" dirty="0" err="1" smtClean="0"/>
              <a:t>температури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0 до +30°С. Але </a:t>
            </a:r>
            <a:r>
              <a:rPr lang="ru-RU" dirty="0" err="1" smtClean="0"/>
              <a:t>ідеальними</a:t>
            </a:r>
            <a:r>
              <a:rPr lang="ru-RU" dirty="0" smtClean="0"/>
              <a:t> </a:t>
            </a:r>
            <a:r>
              <a:rPr lang="ru-RU" dirty="0" err="1" smtClean="0"/>
              <a:t>умовами</a:t>
            </a:r>
            <a:r>
              <a:rPr lang="ru-RU" dirty="0" smtClean="0"/>
              <a:t> для </a:t>
            </a:r>
            <a:r>
              <a:rPr lang="ru-RU" dirty="0" err="1" smtClean="0"/>
              <a:t>зараження</a:t>
            </a:r>
            <a:r>
              <a:rPr lang="ru-RU" dirty="0" smtClean="0"/>
              <a:t> та </a:t>
            </a:r>
            <a:r>
              <a:rPr lang="ru-RU" dirty="0" err="1" smtClean="0"/>
              <a:t>розвитку</a:t>
            </a:r>
            <a:r>
              <a:rPr lang="ru-RU" dirty="0" smtClean="0"/>
              <a:t> </a:t>
            </a:r>
            <a:r>
              <a:rPr lang="ru-RU" dirty="0" err="1" smtClean="0"/>
              <a:t>білої</a:t>
            </a:r>
            <a:r>
              <a:rPr lang="ru-RU" dirty="0" smtClean="0"/>
              <a:t> </a:t>
            </a:r>
            <a:r>
              <a:rPr lang="ru-RU" dirty="0" err="1" smtClean="0"/>
              <a:t>гнилі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температура +15…+22°С та </a:t>
            </a:r>
            <a:r>
              <a:rPr lang="ru-RU" dirty="0" err="1" smtClean="0"/>
              <a:t>вологість</a:t>
            </a:r>
            <a:r>
              <a:rPr lang="ru-RU" dirty="0" smtClean="0"/>
              <a:t> </a:t>
            </a:r>
            <a:r>
              <a:rPr lang="ru-RU" dirty="0" err="1" smtClean="0"/>
              <a:t>повітря</a:t>
            </a:r>
            <a:r>
              <a:rPr lang="ru-RU" dirty="0" smtClean="0"/>
              <a:t> – 90-100%.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Умови</a:t>
            </a:r>
            <a:r>
              <a:rPr lang="ru-RU" dirty="0" smtClean="0"/>
              <a:t> </a:t>
            </a:r>
            <a:r>
              <a:rPr lang="ru-RU" dirty="0" err="1" smtClean="0"/>
              <a:t>розвитку</a:t>
            </a:r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060848"/>
            <a:ext cx="221932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3933056"/>
            <a:ext cx="8229600" cy="2195736"/>
          </a:xfrm>
        </p:spPr>
        <p:txBody>
          <a:bodyPr/>
          <a:lstStyle/>
          <a:p>
            <a:r>
              <a:rPr lang="ru-RU" dirty="0" err="1" smtClean="0"/>
              <a:t>Ті</a:t>
            </a:r>
            <a:r>
              <a:rPr lang="ru-RU" dirty="0" smtClean="0"/>
              <a:t> ж </a:t>
            </a:r>
            <a:r>
              <a:rPr lang="ru-RU" dirty="0" err="1" smtClean="0"/>
              <a:t>препарати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використовують</a:t>
            </a:r>
            <a:r>
              <a:rPr lang="ru-RU" dirty="0" smtClean="0"/>
              <a:t> для </a:t>
            </a:r>
            <a:r>
              <a:rPr lang="ru-RU" dirty="0" err="1" smtClean="0"/>
              <a:t>боротьби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чорною</a:t>
            </a:r>
            <a:r>
              <a:rPr lang="ru-RU" dirty="0" smtClean="0"/>
              <a:t> </a:t>
            </a:r>
            <a:r>
              <a:rPr lang="ru-RU" dirty="0" err="1" smtClean="0"/>
              <a:t>гниллю</a:t>
            </a:r>
            <a:r>
              <a:rPr lang="ru-RU" dirty="0" smtClean="0"/>
              <a:t> </a:t>
            </a:r>
            <a:r>
              <a:rPr lang="ru-RU" dirty="0" err="1" smtClean="0"/>
              <a:t>моркви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Боротьба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хворобами </a:t>
            </a:r>
            <a:r>
              <a:rPr lang="ru-RU" dirty="0" err="1" smtClean="0"/>
              <a:t>моркви</a:t>
            </a:r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556792"/>
            <a:ext cx="1652414" cy="2298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 descr="Біофунгіцид від грибкових та бактеріальних хвороб Ензим-Агро Триходермін БТ 100 г (15255) - фото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844824"/>
            <a:ext cx="1944216" cy="1944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861048"/>
            <a:ext cx="8229600" cy="2234952"/>
          </a:xfrm>
        </p:spPr>
        <p:txBody>
          <a:bodyPr/>
          <a:lstStyle/>
          <a:p>
            <a:r>
              <a:rPr lang="ru-RU" dirty="0" err="1" smtClean="0"/>
              <a:t>Сіра</a:t>
            </a:r>
            <a:r>
              <a:rPr lang="ru-RU" dirty="0" smtClean="0"/>
              <a:t> </a:t>
            </a:r>
            <a:r>
              <a:rPr lang="ru-RU" dirty="0" err="1" smtClean="0"/>
              <a:t>гнилизна</a:t>
            </a:r>
            <a:r>
              <a:rPr lang="ru-RU" dirty="0" smtClean="0"/>
              <a:t> - це хвороба, яка </a:t>
            </a:r>
            <a:r>
              <a:rPr lang="ru-RU" dirty="0" err="1" smtClean="0"/>
              <a:t>викликає</a:t>
            </a:r>
            <a:r>
              <a:rPr lang="ru-RU" dirty="0" smtClean="0"/>
              <a:t> </a:t>
            </a:r>
            <a:r>
              <a:rPr lang="ru-RU" dirty="0" err="1" smtClean="0"/>
              <a:t>появу</a:t>
            </a:r>
            <a:r>
              <a:rPr lang="ru-RU" dirty="0" smtClean="0"/>
              <a:t> </a:t>
            </a:r>
            <a:r>
              <a:rPr lang="ru-RU" dirty="0" err="1" smtClean="0"/>
              <a:t>мокнучої</a:t>
            </a:r>
            <a:r>
              <a:rPr lang="ru-RU" dirty="0" smtClean="0"/>
              <a:t> </a:t>
            </a:r>
            <a:r>
              <a:rPr lang="ru-RU" dirty="0" err="1" smtClean="0"/>
              <a:t>гнилі</a:t>
            </a:r>
            <a:r>
              <a:rPr lang="ru-RU" dirty="0" smtClean="0"/>
              <a:t> в </a:t>
            </a:r>
            <a:r>
              <a:rPr lang="ru-RU" dirty="0" err="1" smtClean="0"/>
              <a:t>період</a:t>
            </a:r>
            <a:r>
              <a:rPr lang="ru-RU" dirty="0" smtClean="0"/>
              <a:t> </a:t>
            </a:r>
            <a:r>
              <a:rPr lang="ru-RU" dirty="0" err="1" smtClean="0"/>
              <a:t>зберігання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призводить</a:t>
            </a:r>
            <a:r>
              <a:rPr lang="ru-RU" dirty="0" smtClean="0"/>
              <a:t> до великих </a:t>
            </a:r>
            <a:r>
              <a:rPr lang="ru-RU" dirty="0" err="1" smtClean="0"/>
              <a:t>втрат</a:t>
            </a:r>
            <a:r>
              <a:rPr lang="ru-RU" dirty="0" smtClean="0"/>
              <a:t> </a:t>
            </a:r>
            <a:r>
              <a:rPr lang="ru-RU" dirty="0" err="1" smtClean="0"/>
              <a:t>продукції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Сіра</a:t>
            </a:r>
            <a:r>
              <a:rPr lang="ru-RU" dirty="0" smtClean="0"/>
              <a:t> </a:t>
            </a:r>
            <a:r>
              <a:rPr lang="ru-RU" dirty="0" err="1" smtClean="0"/>
              <a:t>гнилизна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340768"/>
            <a:ext cx="3603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Збудник</a:t>
            </a:r>
            <a:r>
              <a:rPr lang="ru-RU" dirty="0" smtClean="0">
                <a:solidFill>
                  <a:srgbClr val="FF0000"/>
                </a:solidFill>
              </a:rPr>
              <a:t> – </a:t>
            </a:r>
            <a:r>
              <a:rPr lang="en-US" dirty="0" smtClean="0">
                <a:solidFill>
                  <a:srgbClr val="FF0000"/>
                </a:solidFill>
              </a:rPr>
              <a:t>Botrytis </a:t>
            </a:r>
            <a:r>
              <a:rPr lang="en-US" dirty="0" err="1" smtClean="0">
                <a:solidFill>
                  <a:srgbClr val="FF0000"/>
                </a:solidFill>
              </a:rPr>
              <a:t>cinerea</a:t>
            </a:r>
            <a:r>
              <a:rPr lang="en-US" dirty="0" smtClean="0">
                <a:solidFill>
                  <a:srgbClr val="FF0000"/>
                </a:solidFill>
              </a:rPr>
              <a:t> (Pers.).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772816"/>
            <a:ext cx="2200275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4784"/>
            <a:ext cx="4762872" cy="4611216"/>
          </a:xfrm>
        </p:spPr>
        <p:txBody>
          <a:bodyPr/>
          <a:lstStyle/>
          <a:p>
            <a:r>
              <a:rPr lang="ru-RU" dirty="0" err="1" smtClean="0"/>
              <a:t>Поява</a:t>
            </a:r>
            <a:r>
              <a:rPr lang="ru-RU" dirty="0" smtClean="0"/>
              <a:t> на </a:t>
            </a:r>
            <a:r>
              <a:rPr lang="ru-RU" dirty="0" err="1" smtClean="0"/>
              <a:t>коренеплодах</a:t>
            </a:r>
            <a:r>
              <a:rPr lang="ru-RU" dirty="0" smtClean="0"/>
              <a:t> </a:t>
            </a:r>
            <a:r>
              <a:rPr lang="ru-RU" dirty="0" err="1" smtClean="0"/>
              <a:t>коричневих</a:t>
            </a:r>
            <a:r>
              <a:rPr lang="ru-RU" dirty="0" smtClean="0"/>
              <a:t>, </a:t>
            </a:r>
            <a:r>
              <a:rPr lang="ru-RU" dirty="0" err="1" smtClean="0"/>
              <a:t>вологих</a:t>
            </a:r>
            <a:r>
              <a:rPr lang="ru-RU" dirty="0" smtClean="0"/>
              <a:t> </a:t>
            </a:r>
            <a:r>
              <a:rPr lang="ru-RU" dirty="0" err="1" smtClean="0"/>
              <a:t>плям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часом </a:t>
            </a:r>
            <a:r>
              <a:rPr lang="ru-RU" dirty="0" err="1" smtClean="0"/>
              <a:t>стають</a:t>
            </a:r>
            <a:r>
              <a:rPr lang="ru-RU" dirty="0" smtClean="0"/>
              <a:t> </a:t>
            </a:r>
            <a:r>
              <a:rPr lang="ru-RU" dirty="0" err="1" smtClean="0"/>
              <a:t>м'якими</a:t>
            </a:r>
            <a:r>
              <a:rPr lang="ru-RU" dirty="0" smtClean="0"/>
              <a:t>. </a:t>
            </a:r>
            <a:r>
              <a:rPr lang="ru-RU" dirty="0" err="1" smtClean="0"/>
              <a:t>Далі</a:t>
            </a:r>
            <a:r>
              <a:rPr lang="ru-RU" dirty="0" smtClean="0"/>
              <a:t> на </a:t>
            </a:r>
            <a:r>
              <a:rPr lang="ru-RU" dirty="0" err="1" smtClean="0"/>
              <a:t>уражених</a:t>
            </a:r>
            <a:r>
              <a:rPr lang="ru-RU" dirty="0" smtClean="0"/>
              <a:t> </a:t>
            </a:r>
            <a:r>
              <a:rPr lang="ru-RU" dirty="0" err="1" smtClean="0"/>
              <a:t>ділянках</a:t>
            </a:r>
            <a:r>
              <a:rPr lang="ru-RU" dirty="0" smtClean="0"/>
              <a:t> </a:t>
            </a:r>
            <a:r>
              <a:rPr lang="ru-RU" dirty="0" err="1" smtClean="0"/>
              <a:t>формується</a:t>
            </a:r>
            <a:r>
              <a:rPr lang="ru-RU" dirty="0" smtClean="0"/>
              <a:t> </a:t>
            </a:r>
            <a:r>
              <a:rPr lang="ru-RU" dirty="0" err="1" smtClean="0"/>
              <a:t>сірий</a:t>
            </a:r>
            <a:r>
              <a:rPr lang="ru-RU" dirty="0" smtClean="0"/>
              <a:t> </a:t>
            </a:r>
            <a:r>
              <a:rPr lang="ru-RU" dirty="0" err="1" smtClean="0"/>
              <a:t>грибковий</a:t>
            </a:r>
            <a:r>
              <a:rPr lang="ru-RU" dirty="0" smtClean="0"/>
              <a:t> </a:t>
            </a:r>
            <a:r>
              <a:rPr lang="ru-RU" dirty="0" err="1" smtClean="0"/>
              <a:t>наліт</a:t>
            </a:r>
            <a:r>
              <a:rPr lang="ru-RU" dirty="0" smtClean="0"/>
              <a:t>. </a:t>
            </a:r>
            <a:r>
              <a:rPr lang="ru-RU" dirty="0" err="1" smtClean="0"/>
              <a:t>Суперечки</a:t>
            </a:r>
            <a:r>
              <a:rPr lang="ru-RU" dirty="0" smtClean="0"/>
              <a:t> </a:t>
            </a:r>
            <a:r>
              <a:rPr lang="ru-RU" dirty="0" err="1" smtClean="0"/>
              <a:t>потрапляють</a:t>
            </a:r>
            <a:r>
              <a:rPr lang="ru-RU" dirty="0" smtClean="0"/>
              <a:t> на </a:t>
            </a:r>
            <a:r>
              <a:rPr lang="ru-RU" dirty="0" err="1" smtClean="0"/>
              <a:t>здорові</a:t>
            </a:r>
            <a:r>
              <a:rPr lang="ru-RU" dirty="0" smtClean="0"/>
              <a:t> </a:t>
            </a:r>
            <a:r>
              <a:rPr lang="ru-RU" dirty="0" err="1" smtClean="0"/>
              <a:t>коренеплоди</a:t>
            </a:r>
            <a:r>
              <a:rPr lang="ru-RU" dirty="0" smtClean="0"/>
              <a:t> та весь урожай </a:t>
            </a:r>
            <a:r>
              <a:rPr lang="ru-RU" dirty="0" err="1" smtClean="0"/>
              <a:t>загниває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Симптоми</a:t>
            </a: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772816"/>
            <a:ext cx="2709127" cy="2757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11960" y="1524000"/>
            <a:ext cx="4464496" cy="4572000"/>
          </a:xfrm>
        </p:spPr>
        <p:txBody>
          <a:bodyPr/>
          <a:lstStyle/>
          <a:p>
            <a:r>
              <a:rPr lang="ru-RU" dirty="0" smtClean="0"/>
              <a:t>Хвороба </a:t>
            </a:r>
            <a:r>
              <a:rPr lang="ru-RU" dirty="0" err="1" smtClean="0"/>
              <a:t>завдає</a:t>
            </a:r>
            <a:r>
              <a:rPr lang="ru-RU" dirty="0" smtClean="0"/>
              <a:t> </a:t>
            </a:r>
            <a:r>
              <a:rPr lang="ru-RU" dirty="0" err="1" smtClean="0"/>
              <a:t>величезної</a:t>
            </a:r>
            <a:r>
              <a:rPr lang="ru-RU" dirty="0" smtClean="0"/>
              <a:t> </a:t>
            </a:r>
            <a:r>
              <a:rPr lang="ru-RU" dirty="0" err="1" smtClean="0"/>
              <a:t>шкоди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час </a:t>
            </a:r>
            <a:r>
              <a:rPr lang="ru-RU" dirty="0" err="1" smtClean="0"/>
              <a:t>зберігання</a:t>
            </a:r>
            <a:r>
              <a:rPr lang="ru-RU" dirty="0" smtClean="0"/>
              <a:t> </a:t>
            </a:r>
            <a:r>
              <a:rPr lang="ru-RU" dirty="0" err="1" smtClean="0"/>
              <a:t>моркви</a:t>
            </a:r>
            <a:r>
              <a:rPr lang="ru-RU" dirty="0" smtClean="0"/>
              <a:t>. </a:t>
            </a:r>
            <a:r>
              <a:rPr lang="ru-RU" dirty="0" err="1" smtClean="0"/>
              <a:t>Насамперед</a:t>
            </a:r>
            <a:r>
              <a:rPr lang="ru-RU" dirty="0" smtClean="0"/>
              <a:t> </a:t>
            </a:r>
            <a:r>
              <a:rPr lang="ru-RU" dirty="0" err="1" smtClean="0"/>
              <a:t>заражаються</a:t>
            </a:r>
            <a:r>
              <a:rPr lang="ru-RU" dirty="0" smtClean="0"/>
              <a:t> </a:t>
            </a:r>
            <a:r>
              <a:rPr lang="ru-RU" dirty="0" err="1" smtClean="0"/>
              <a:t>коренеплоди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механічними</a:t>
            </a:r>
            <a:r>
              <a:rPr lang="ru-RU" dirty="0" smtClean="0"/>
              <a:t> </a:t>
            </a:r>
            <a:r>
              <a:rPr lang="ru-RU" dirty="0" err="1" smtClean="0"/>
              <a:t>ушкодженнями</a:t>
            </a:r>
            <a:r>
              <a:rPr lang="ru-RU" dirty="0" smtClean="0"/>
              <a:t>. </a:t>
            </a:r>
            <a:r>
              <a:rPr lang="ru-RU" dirty="0" err="1" smtClean="0"/>
              <a:t>Розвитку</a:t>
            </a:r>
            <a:r>
              <a:rPr lang="ru-RU" dirty="0" smtClean="0"/>
              <a:t> </a:t>
            </a:r>
            <a:r>
              <a:rPr lang="ru-RU" dirty="0" err="1" smtClean="0"/>
              <a:t>захворювання</a:t>
            </a:r>
            <a:r>
              <a:rPr lang="ru-RU" dirty="0" smtClean="0"/>
              <a:t> </a:t>
            </a:r>
            <a:r>
              <a:rPr lang="ru-RU" dirty="0" err="1" smtClean="0"/>
              <a:t>сприяє</a:t>
            </a:r>
            <a:r>
              <a:rPr lang="ru-RU" dirty="0" smtClean="0"/>
              <a:t> </a:t>
            </a:r>
            <a:r>
              <a:rPr lang="ru-RU" dirty="0" err="1" smtClean="0"/>
              <a:t>висока</a:t>
            </a:r>
            <a:r>
              <a:rPr lang="ru-RU" dirty="0" smtClean="0"/>
              <a:t> </a:t>
            </a:r>
            <a:r>
              <a:rPr lang="ru-RU" dirty="0" err="1" smtClean="0"/>
              <a:t>вологість</a:t>
            </a:r>
            <a:r>
              <a:rPr lang="ru-RU" dirty="0" smtClean="0"/>
              <a:t> </a:t>
            </a:r>
            <a:r>
              <a:rPr lang="ru-RU" dirty="0" err="1" smtClean="0"/>
              <a:t>повітря</a:t>
            </a:r>
            <a:r>
              <a:rPr lang="ru-RU" dirty="0" smtClean="0"/>
              <a:t> у </a:t>
            </a:r>
            <a:r>
              <a:rPr lang="ru-RU" dirty="0" err="1" smtClean="0"/>
              <a:t>сховищі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Умови</a:t>
            </a:r>
            <a:r>
              <a:rPr lang="ru-RU" dirty="0" smtClean="0"/>
              <a:t> </a:t>
            </a:r>
            <a:r>
              <a:rPr lang="ru-RU" dirty="0" err="1" smtClean="0"/>
              <a:t>розвитку</a:t>
            </a:r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132856"/>
            <a:ext cx="2729538" cy="2647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149080"/>
            <a:ext cx="8229600" cy="1946920"/>
          </a:xfrm>
        </p:spPr>
        <p:txBody>
          <a:bodyPr/>
          <a:lstStyle/>
          <a:p>
            <a:r>
              <a:rPr lang="ru-RU" dirty="0" err="1" smtClean="0"/>
              <a:t>Ті</a:t>
            </a:r>
            <a:r>
              <a:rPr lang="ru-RU" dirty="0" smtClean="0"/>
              <a:t> ж </a:t>
            </a:r>
            <a:r>
              <a:rPr lang="ru-RU" dirty="0" err="1" smtClean="0"/>
              <a:t>препарати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використовують</a:t>
            </a:r>
            <a:r>
              <a:rPr lang="ru-RU" dirty="0" smtClean="0"/>
              <a:t> для </a:t>
            </a:r>
            <a:r>
              <a:rPr lang="ru-RU" dirty="0" err="1" smtClean="0"/>
              <a:t>боротьби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чорною</a:t>
            </a:r>
            <a:r>
              <a:rPr lang="ru-RU" dirty="0" smtClean="0"/>
              <a:t> </a:t>
            </a:r>
            <a:r>
              <a:rPr lang="ru-RU" dirty="0" err="1" smtClean="0"/>
              <a:t>гниллю</a:t>
            </a:r>
            <a:r>
              <a:rPr lang="ru-RU" dirty="0" smtClean="0"/>
              <a:t> </a:t>
            </a:r>
            <a:r>
              <a:rPr lang="ru-RU" dirty="0" err="1" smtClean="0"/>
              <a:t>моркви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Заходи </a:t>
            </a:r>
            <a:r>
              <a:rPr lang="ru-RU" smtClean="0"/>
              <a:t>захисту</a:t>
            </a:r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484784"/>
            <a:ext cx="1652414" cy="2298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 descr="Біофунгіцид від грибкових та бактеріальних хвороб Ензим-Агро Триходермін БТ 100 г (15255) - фото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844824"/>
            <a:ext cx="1944216" cy="1944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Зм</a:t>
            </a:r>
            <a:r>
              <a:rPr lang="uk-UA" dirty="0" err="1" smtClean="0"/>
              <a:t>іст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21088"/>
            <a:ext cx="8229600" cy="187491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err="1" smtClean="0"/>
              <a:t>Ця</a:t>
            </a:r>
            <a:r>
              <a:rPr lang="ru-RU" dirty="0" smtClean="0"/>
              <a:t> хвороба</a:t>
            </a:r>
            <a:r>
              <a:rPr lang="ru-RU" i="1" dirty="0" smtClean="0"/>
              <a:t> </a:t>
            </a:r>
            <a:r>
              <a:rPr lang="ru-RU" dirty="0" err="1" smtClean="0"/>
              <a:t>уражує</a:t>
            </a:r>
            <a:r>
              <a:rPr lang="ru-RU" dirty="0" smtClean="0"/>
              <a:t> </a:t>
            </a:r>
            <a:r>
              <a:rPr lang="ru-RU" dirty="0" err="1" smtClean="0"/>
              <a:t>моркву</a:t>
            </a:r>
            <a:r>
              <a:rPr lang="ru-RU" dirty="0" smtClean="0"/>
              <a:t> у </a:t>
            </a:r>
            <a:r>
              <a:rPr lang="ru-RU" dirty="0" err="1" smtClean="0"/>
              <a:t>всіх</a:t>
            </a:r>
            <a:r>
              <a:rPr lang="ru-RU" dirty="0" smtClean="0"/>
              <a:t> фазах росту, </a:t>
            </a:r>
            <a:r>
              <a:rPr lang="ru-RU" dirty="0" err="1" smtClean="0"/>
              <a:t>але</a:t>
            </a:r>
            <a:r>
              <a:rPr lang="ru-RU" dirty="0" smtClean="0"/>
              <a:t> особливо </a:t>
            </a:r>
            <a:r>
              <a:rPr lang="ru-RU" dirty="0" err="1" smtClean="0"/>
              <a:t>шкодочинна</a:t>
            </a:r>
            <a:r>
              <a:rPr lang="ru-RU" dirty="0" smtClean="0"/>
              <a:t> в </a:t>
            </a:r>
            <a:r>
              <a:rPr lang="ru-RU" dirty="0" err="1" smtClean="0"/>
              <a:t>період</a:t>
            </a:r>
            <a:r>
              <a:rPr lang="ru-RU" dirty="0" smtClean="0"/>
              <a:t> </a:t>
            </a:r>
            <a:r>
              <a:rPr lang="ru-RU" dirty="0" err="1" smtClean="0"/>
              <a:t>зберігання</a:t>
            </a:r>
            <a:r>
              <a:rPr lang="ru-RU" dirty="0" smtClean="0"/>
              <a:t> </a:t>
            </a:r>
            <a:r>
              <a:rPr lang="ru-RU" dirty="0" err="1" smtClean="0"/>
              <a:t>коренеплодів</a:t>
            </a:r>
            <a:r>
              <a:rPr lang="ru-RU" dirty="0" smtClean="0"/>
              <a:t>. </a:t>
            </a:r>
            <a:r>
              <a:rPr lang="ru-RU" dirty="0" err="1" smtClean="0"/>
              <a:t>Фомозна</a:t>
            </a:r>
            <a:r>
              <a:rPr lang="ru-RU" dirty="0" smtClean="0"/>
              <a:t> гниль </a:t>
            </a:r>
            <a:r>
              <a:rPr lang="ru-RU" dirty="0" err="1" smtClean="0"/>
              <a:t>провокує</a:t>
            </a:r>
            <a:r>
              <a:rPr lang="ru-RU" dirty="0" smtClean="0"/>
              <a:t> </a:t>
            </a:r>
            <a:r>
              <a:rPr lang="ru-RU" dirty="0" err="1" smtClean="0"/>
              <a:t>великі</a:t>
            </a:r>
            <a:r>
              <a:rPr lang="ru-RU" dirty="0" smtClean="0"/>
              <a:t> </a:t>
            </a:r>
            <a:r>
              <a:rPr lang="ru-RU" dirty="0" err="1" smtClean="0"/>
              <a:t>втрати</a:t>
            </a:r>
            <a:r>
              <a:rPr lang="ru-RU" dirty="0" smtClean="0"/>
              <a:t> урожаю </a:t>
            </a:r>
            <a:r>
              <a:rPr lang="ru-RU" dirty="0" err="1" smtClean="0"/>
              <a:t>моркви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сприяє</a:t>
            </a:r>
            <a:r>
              <a:rPr lang="ru-RU" dirty="0" smtClean="0"/>
              <a:t> </a:t>
            </a:r>
            <a:r>
              <a:rPr lang="ru-RU" dirty="0" err="1" smtClean="0"/>
              <a:t>ураженню</a:t>
            </a:r>
            <a:r>
              <a:rPr lang="ru-RU" dirty="0" smtClean="0"/>
              <a:t> </a:t>
            </a:r>
            <a:r>
              <a:rPr lang="ru-RU" dirty="0" err="1" smtClean="0"/>
              <a:t>сірою</a:t>
            </a:r>
            <a:r>
              <a:rPr lang="ru-RU" dirty="0" smtClean="0"/>
              <a:t> и мокрою </a:t>
            </a:r>
            <a:r>
              <a:rPr lang="ru-RU" dirty="0" err="1" smtClean="0"/>
              <a:t>гнилями</a:t>
            </a:r>
            <a:r>
              <a:rPr lang="ru-RU" dirty="0" smtClean="0"/>
              <a:t>. </a:t>
            </a:r>
            <a:r>
              <a:rPr lang="ru-RU" dirty="0" err="1" smtClean="0"/>
              <a:t>Симптоми</a:t>
            </a:r>
            <a:r>
              <a:rPr lang="ru-RU" dirty="0" smtClean="0"/>
              <a:t> </a:t>
            </a:r>
            <a:r>
              <a:rPr lang="ru-RU" dirty="0" err="1" smtClean="0"/>
              <a:t>хвороби</a:t>
            </a:r>
            <a:r>
              <a:rPr lang="ru-RU" dirty="0" smtClean="0"/>
              <a:t> </a:t>
            </a:r>
            <a:r>
              <a:rPr lang="ru-RU" dirty="0" err="1" smtClean="0"/>
              <a:t>проявляються</a:t>
            </a:r>
            <a:r>
              <a:rPr lang="ru-RU" dirty="0" smtClean="0"/>
              <a:t> на стеблах, черешках, </a:t>
            </a:r>
            <a:r>
              <a:rPr lang="ru-RU" dirty="0" err="1" smtClean="0"/>
              <a:t>суцвіттях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коренеплодах</a:t>
            </a:r>
            <a:r>
              <a:rPr lang="ru-RU" dirty="0" smtClean="0"/>
              <a:t> у </a:t>
            </a:r>
            <a:r>
              <a:rPr lang="ru-RU" dirty="0" err="1" smtClean="0"/>
              <a:t>вигляді</a:t>
            </a:r>
            <a:r>
              <a:rPr lang="ru-RU" dirty="0" smtClean="0"/>
              <a:t> </a:t>
            </a:r>
            <a:r>
              <a:rPr lang="ru-RU" dirty="0" err="1" smtClean="0"/>
              <a:t>сірувато-коричневих</a:t>
            </a:r>
            <a:r>
              <a:rPr lang="ru-RU" dirty="0" smtClean="0"/>
              <a:t> </a:t>
            </a:r>
            <a:r>
              <a:rPr lang="ru-RU" dirty="0" err="1" smtClean="0"/>
              <a:t>плям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Фомоз, або бура гниль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268760"/>
            <a:ext cx="3644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(</a:t>
            </a:r>
            <a:r>
              <a:rPr lang="ru-RU" b="1" dirty="0" err="1">
                <a:solidFill>
                  <a:srgbClr val="FF0000"/>
                </a:solidFill>
              </a:rPr>
              <a:t>збудник</a:t>
            </a:r>
            <a:r>
              <a:rPr lang="ru-RU" b="1" dirty="0">
                <a:solidFill>
                  <a:srgbClr val="FF0000"/>
                </a:solidFill>
              </a:rPr>
              <a:t> </a:t>
            </a:r>
            <a:r>
              <a:rPr lang="en-US" b="1" dirty="0" err="1">
                <a:solidFill>
                  <a:srgbClr val="FF0000"/>
                </a:solidFill>
              </a:rPr>
              <a:t>Phoma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rostrupii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Sacc</a:t>
            </a:r>
            <a:r>
              <a:rPr lang="en-US" b="1" dirty="0">
                <a:solidFill>
                  <a:srgbClr val="FF0000"/>
                </a:solidFill>
              </a:rPr>
              <a:t>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1700808"/>
            <a:ext cx="1331362" cy="2470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779912" y="1524000"/>
            <a:ext cx="4906888" cy="45720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err="1" smtClean="0"/>
              <a:t>Розвиток</a:t>
            </a:r>
            <a:r>
              <a:rPr lang="ru-RU" dirty="0" smtClean="0"/>
              <a:t> хвороб </a:t>
            </a:r>
            <a:r>
              <a:rPr lang="ru-RU" dirty="0" err="1" smtClean="0"/>
              <a:t>починається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появою</a:t>
            </a:r>
            <a:r>
              <a:rPr lang="ru-RU" dirty="0" smtClean="0"/>
              <a:t> на </a:t>
            </a:r>
            <a:r>
              <a:rPr lang="ru-RU" dirty="0" err="1" smtClean="0"/>
              <a:t>листі</a:t>
            </a:r>
            <a:r>
              <a:rPr lang="ru-RU" dirty="0" smtClean="0"/>
              <a:t> та черешках </a:t>
            </a:r>
            <a:r>
              <a:rPr lang="ru-RU" dirty="0" err="1" smtClean="0"/>
              <a:t>сіро-коричневих</a:t>
            </a:r>
            <a:r>
              <a:rPr lang="ru-RU" dirty="0" smtClean="0"/>
              <a:t> </a:t>
            </a:r>
            <a:r>
              <a:rPr lang="ru-RU" dirty="0" err="1" smtClean="0"/>
              <a:t>плям</a:t>
            </a:r>
            <a:r>
              <a:rPr lang="ru-RU" dirty="0" smtClean="0"/>
              <a:t>. </a:t>
            </a:r>
            <a:r>
              <a:rPr lang="ru-RU" dirty="0" err="1" smtClean="0"/>
              <a:t>Надалі</a:t>
            </a:r>
            <a:r>
              <a:rPr lang="ru-RU" dirty="0" smtClean="0"/>
              <a:t> </a:t>
            </a:r>
            <a:r>
              <a:rPr lang="ru-RU" dirty="0" err="1" smtClean="0"/>
              <a:t>ці</a:t>
            </a:r>
            <a:r>
              <a:rPr lang="ru-RU" dirty="0" smtClean="0"/>
              <a:t> </a:t>
            </a:r>
            <a:r>
              <a:rPr lang="ru-RU" dirty="0" err="1" smtClean="0"/>
              <a:t>плями</a:t>
            </a:r>
            <a:r>
              <a:rPr lang="ru-RU" dirty="0" smtClean="0"/>
              <a:t> </a:t>
            </a:r>
            <a:r>
              <a:rPr lang="ru-RU" dirty="0" err="1" smtClean="0"/>
              <a:t>сіріють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висихають</a:t>
            </a:r>
            <a:r>
              <a:rPr lang="ru-RU" dirty="0" smtClean="0"/>
              <a:t>, а </a:t>
            </a:r>
            <a:r>
              <a:rPr lang="ru-RU" dirty="0" err="1" smtClean="0"/>
              <a:t>листя</a:t>
            </a:r>
            <a:r>
              <a:rPr lang="ru-RU" dirty="0" smtClean="0"/>
              <a:t> </a:t>
            </a:r>
            <a:r>
              <a:rPr lang="ru-RU" dirty="0" err="1" smtClean="0"/>
              <a:t>повністю</a:t>
            </a:r>
            <a:r>
              <a:rPr lang="ru-RU" dirty="0" smtClean="0"/>
              <a:t> </a:t>
            </a:r>
            <a:r>
              <a:rPr lang="ru-RU" dirty="0" err="1" smtClean="0"/>
              <a:t>відмирає</a:t>
            </a:r>
            <a:r>
              <a:rPr lang="ru-RU" dirty="0" smtClean="0"/>
              <a:t>. Стебла </a:t>
            </a:r>
            <a:r>
              <a:rPr lang="ru-RU" dirty="0" err="1" smtClean="0"/>
              <a:t>квітконосів</a:t>
            </a:r>
            <a:r>
              <a:rPr lang="ru-RU" dirty="0" smtClean="0"/>
              <a:t> </a:t>
            </a:r>
            <a:r>
              <a:rPr lang="ru-RU" dirty="0" err="1" smtClean="0"/>
              <a:t>виявляються</a:t>
            </a:r>
            <a:r>
              <a:rPr lang="ru-RU" dirty="0" smtClean="0"/>
              <a:t> </a:t>
            </a:r>
            <a:r>
              <a:rPr lang="ru-RU" dirty="0" err="1" smtClean="0"/>
              <a:t>темними</a:t>
            </a:r>
            <a:r>
              <a:rPr lang="ru-RU" dirty="0" smtClean="0"/>
              <a:t> </a:t>
            </a:r>
            <a:r>
              <a:rPr lang="ru-RU" dirty="0" err="1" smtClean="0"/>
              <a:t>смужками</a:t>
            </a:r>
            <a:r>
              <a:rPr lang="ru-RU" dirty="0" smtClean="0"/>
              <a:t> та </a:t>
            </a:r>
            <a:r>
              <a:rPr lang="ru-RU" dirty="0" err="1" smtClean="0"/>
              <a:t>плямами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бузковим</a:t>
            </a:r>
            <a:r>
              <a:rPr lang="ru-RU" dirty="0" smtClean="0"/>
              <a:t> </a:t>
            </a:r>
            <a:r>
              <a:rPr lang="ru-RU" dirty="0" err="1" smtClean="0"/>
              <a:t>блиском</a:t>
            </a:r>
            <a:r>
              <a:rPr lang="ru-RU" dirty="0" smtClean="0"/>
              <a:t>. На </a:t>
            </a:r>
            <a:r>
              <a:rPr lang="ru-RU" dirty="0" err="1" smtClean="0"/>
              <a:t>уражених</a:t>
            </a:r>
            <a:r>
              <a:rPr lang="ru-RU" dirty="0" smtClean="0"/>
              <a:t> </a:t>
            </a:r>
            <a:r>
              <a:rPr lang="ru-RU" dirty="0" err="1" smtClean="0"/>
              <a:t>ділянках</a:t>
            </a:r>
            <a:r>
              <a:rPr lang="ru-RU" dirty="0" smtClean="0"/>
              <a:t> </a:t>
            </a:r>
            <a:r>
              <a:rPr lang="ru-RU" dirty="0" err="1" smtClean="0"/>
              <a:t>побічних</a:t>
            </a:r>
            <a:r>
              <a:rPr lang="ru-RU" dirty="0" smtClean="0"/>
              <a:t> липка </a:t>
            </a:r>
            <a:r>
              <a:rPr lang="ru-RU" dirty="0" err="1" smtClean="0"/>
              <a:t>маса</a:t>
            </a:r>
            <a:r>
              <a:rPr lang="ru-RU" dirty="0" smtClean="0"/>
              <a:t>.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цього</a:t>
            </a:r>
            <a:r>
              <a:rPr lang="ru-RU" dirty="0" smtClean="0"/>
              <a:t> </a:t>
            </a:r>
            <a:r>
              <a:rPr lang="ru-RU" dirty="0" err="1" smtClean="0"/>
              <a:t>патоген</a:t>
            </a:r>
            <a:r>
              <a:rPr lang="ru-RU" dirty="0" smtClean="0"/>
              <a:t> </a:t>
            </a:r>
            <a:r>
              <a:rPr lang="ru-RU" dirty="0" err="1" smtClean="0"/>
              <a:t>заражає</a:t>
            </a:r>
            <a:r>
              <a:rPr lang="ru-RU" dirty="0" smtClean="0"/>
              <a:t> </a:t>
            </a:r>
            <a:r>
              <a:rPr lang="ru-RU" dirty="0" err="1" smtClean="0"/>
              <a:t>коренеплоди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піднімає</a:t>
            </a:r>
            <a:r>
              <a:rPr lang="ru-RU" dirty="0" smtClean="0"/>
              <a:t> </a:t>
            </a:r>
            <a:r>
              <a:rPr lang="ru-RU" dirty="0" err="1" smtClean="0"/>
              <a:t>гниття</a:t>
            </a:r>
            <a:r>
              <a:rPr lang="ru-RU" dirty="0" smtClean="0"/>
              <a:t> у </a:t>
            </a:r>
            <a:r>
              <a:rPr lang="ru-RU" dirty="0" err="1" smtClean="0"/>
              <a:t>верхній</a:t>
            </a:r>
            <a:r>
              <a:rPr lang="ru-RU" dirty="0" smtClean="0"/>
              <a:t> </a:t>
            </a:r>
            <a:r>
              <a:rPr lang="ru-RU" dirty="0" err="1" smtClean="0"/>
              <a:t>частині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10952"/>
          </a:xfrm>
        </p:spPr>
        <p:txBody>
          <a:bodyPr>
            <a:normAutofit/>
          </a:bodyPr>
          <a:lstStyle/>
          <a:p>
            <a:r>
              <a:rPr lang="ru-RU" dirty="0" smtClean="0"/>
              <a:t>СИМПТОМИ БУРОЇ ГНИЛІ</a:t>
            </a:r>
            <a:endParaRPr lang="ru-RU" dirty="0"/>
          </a:p>
        </p:txBody>
      </p:sp>
      <p:sp>
        <p:nvSpPr>
          <p:cNvPr id="2050" name="AutoShape 2" descr="https://agrocity.ua/wp-content/webp-express/webp-images/uploads/2020/11/fomoz-sukhaya-ili-buraya-gnil-morkovi3.jpg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agrocity.ua/wp-content/webp-express/webp-images/uploads/2020/11/fomoz-sukhaya-ili-buraya-gnil-morkovi3.jpg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564904"/>
            <a:ext cx="230425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1524000"/>
            <a:ext cx="4680520" cy="4572000"/>
          </a:xfrm>
        </p:spPr>
        <p:txBody>
          <a:bodyPr>
            <a:normAutofit/>
          </a:bodyPr>
          <a:lstStyle/>
          <a:p>
            <a:pPr algn="just"/>
            <a:endParaRPr lang="ru-RU" sz="2000" dirty="0" smtClean="0"/>
          </a:p>
          <a:p>
            <a:pPr algn="just">
              <a:buNone/>
            </a:pPr>
            <a:r>
              <a:rPr lang="ru-RU" sz="2000" dirty="0" smtClean="0"/>
              <a:t> </a:t>
            </a:r>
            <a:r>
              <a:rPr lang="ru-RU" sz="2000" dirty="0" err="1" smtClean="0"/>
              <a:t>Ідеальна</a:t>
            </a:r>
            <a:r>
              <a:rPr lang="ru-RU" sz="2000" dirty="0" smtClean="0"/>
              <a:t> температура для </a:t>
            </a:r>
            <a:r>
              <a:rPr lang="ru-RU" sz="2000" dirty="0" err="1" smtClean="0"/>
              <a:t>фомозу</a:t>
            </a:r>
            <a:r>
              <a:rPr lang="ru-RU" sz="2000" dirty="0" smtClean="0"/>
              <a:t> +20...25°С. При +10 ° С </a:t>
            </a:r>
            <a:r>
              <a:rPr lang="ru-RU" sz="2000" dirty="0" err="1" smtClean="0"/>
              <a:t>розвиток</a:t>
            </a:r>
            <a:r>
              <a:rPr lang="ru-RU" sz="2000" dirty="0" smtClean="0"/>
              <a:t> </a:t>
            </a:r>
            <a:r>
              <a:rPr lang="ru-RU" sz="2000" dirty="0" err="1" smtClean="0"/>
              <a:t>сухої</a:t>
            </a:r>
            <a:r>
              <a:rPr lang="ru-RU" sz="2000" dirty="0" smtClean="0"/>
              <a:t> </a:t>
            </a:r>
            <a:r>
              <a:rPr lang="ru-RU" sz="2000" dirty="0" err="1" smtClean="0"/>
              <a:t>гнилі</a:t>
            </a:r>
            <a:r>
              <a:rPr lang="ru-RU" sz="2000" dirty="0" smtClean="0"/>
              <a:t> </a:t>
            </a:r>
            <a:r>
              <a:rPr lang="ru-RU" sz="2000" dirty="0" err="1" smtClean="0"/>
              <a:t>зупиняється</a:t>
            </a:r>
            <a:r>
              <a:rPr lang="ru-RU" sz="2000" dirty="0" smtClean="0"/>
              <a:t>. </a:t>
            </a:r>
            <a:r>
              <a:rPr lang="ru-RU" sz="2000" dirty="0" err="1" smtClean="0"/>
              <a:t>Також</a:t>
            </a:r>
            <a:r>
              <a:rPr lang="ru-RU" sz="2000" dirty="0" smtClean="0"/>
              <a:t> </a:t>
            </a:r>
            <a:r>
              <a:rPr lang="ru-RU" sz="2000" dirty="0" err="1" smtClean="0"/>
              <a:t>поширенню</a:t>
            </a:r>
            <a:r>
              <a:rPr lang="ru-RU" sz="2000" dirty="0" smtClean="0"/>
              <a:t> </a:t>
            </a:r>
            <a:r>
              <a:rPr lang="ru-RU" sz="2000" dirty="0" err="1" smtClean="0"/>
              <a:t>хвороби</a:t>
            </a:r>
            <a:r>
              <a:rPr lang="ru-RU" sz="2000" dirty="0" smtClean="0"/>
              <a:t> </a:t>
            </a:r>
            <a:r>
              <a:rPr lang="ru-RU" sz="2000" dirty="0" err="1" smtClean="0"/>
              <a:t>сприяє</a:t>
            </a:r>
            <a:r>
              <a:rPr lang="ru-RU" sz="2000" dirty="0" smtClean="0"/>
              <a:t> </a:t>
            </a:r>
            <a:r>
              <a:rPr lang="ru-RU" sz="2000" dirty="0" err="1" smtClean="0"/>
              <a:t>підвищена</a:t>
            </a:r>
            <a:r>
              <a:rPr lang="ru-RU" sz="2000" dirty="0" smtClean="0"/>
              <a:t> </a:t>
            </a:r>
            <a:r>
              <a:rPr lang="ru-RU" sz="2000" dirty="0" err="1" smtClean="0"/>
              <a:t>вологість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повітря</a:t>
            </a:r>
            <a:r>
              <a:rPr lang="ru-RU" sz="2000" dirty="0" smtClean="0"/>
              <a:t> у </a:t>
            </a:r>
            <a:r>
              <a:rPr lang="ru-RU" sz="2000" dirty="0" err="1" smtClean="0"/>
              <a:t>вологу</a:t>
            </a:r>
            <a:r>
              <a:rPr lang="ru-RU" sz="2000" dirty="0" smtClean="0"/>
              <a:t> погоду. </a:t>
            </a:r>
            <a:r>
              <a:rPr lang="ru-RU" sz="2000" dirty="0" err="1" smtClean="0"/>
              <a:t>Фітопатологами</a:t>
            </a:r>
            <a:r>
              <a:rPr lang="ru-RU" sz="2000" dirty="0" smtClean="0"/>
              <a:t> </a:t>
            </a:r>
            <a:r>
              <a:rPr lang="ru-RU" sz="2000" dirty="0" err="1" smtClean="0"/>
              <a:t>було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відмічено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фомоз</a:t>
            </a:r>
            <a:r>
              <a:rPr lang="ru-RU" sz="2000" dirty="0" smtClean="0"/>
              <a:t> </a:t>
            </a:r>
            <a:r>
              <a:rPr lang="ru-RU" sz="2000" dirty="0" err="1" smtClean="0"/>
              <a:t>завдає</a:t>
            </a:r>
            <a:r>
              <a:rPr lang="ru-RU" sz="2000" dirty="0" smtClean="0"/>
              <a:t> </a:t>
            </a:r>
            <a:r>
              <a:rPr lang="ru-RU" sz="2000" dirty="0" err="1" smtClean="0"/>
              <a:t>більше</a:t>
            </a:r>
            <a:r>
              <a:rPr lang="ru-RU" sz="2000" dirty="0" smtClean="0"/>
              <a:t> </a:t>
            </a:r>
            <a:r>
              <a:rPr lang="ru-RU" sz="2000" dirty="0" err="1" smtClean="0"/>
              <a:t>шкоди</a:t>
            </a:r>
            <a:r>
              <a:rPr lang="ru-RU" sz="2000" dirty="0" smtClean="0"/>
              <a:t> при </a:t>
            </a:r>
            <a:r>
              <a:rPr lang="ru-RU" sz="2000" dirty="0" err="1" smtClean="0"/>
              <a:t>вирощуванні</a:t>
            </a:r>
            <a:r>
              <a:rPr lang="ru-RU" sz="2000" dirty="0" smtClean="0"/>
              <a:t> </a:t>
            </a:r>
            <a:r>
              <a:rPr lang="ru-RU" sz="2000" dirty="0" err="1" smtClean="0"/>
              <a:t>моркви</a:t>
            </a:r>
            <a:r>
              <a:rPr lang="ru-RU" sz="2000" dirty="0" smtClean="0"/>
              <a:t> на легких </a:t>
            </a:r>
            <a:r>
              <a:rPr lang="ru-RU" sz="2000" dirty="0" err="1" smtClean="0"/>
              <a:t>супіщаних</a:t>
            </a:r>
            <a:r>
              <a:rPr lang="ru-RU" sz="2000" dirty="0" smtClean="0"/>
              <a:t> </a:t>
            </a:r>
            <a:r>
              <a:rPr lang="ru-RU" sz="2000" dirty="0" err="1" smtClean="0"/>
              <a:t>ґрунтах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УМОВИ РОЗВИТКУ БІЛОЇ ГНИЛІ</a:t>
            </a:r>
            <a:endParaRPr lang="ru-RU" dirty="0"/>
          </a:p>
        </p:txBody>
      </p:sp>
      <p:pic>
        <p:nvPicPr>
          <p:cNvPr id="17410" name="Picture 2" descr="Хвороби і шкідники моркви ᐉ Agriks.com.u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916832"/>
            <a:ext cx="3619500" cy="27146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707904" y="1524000"/>
            <a:ext cx="4978896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 - </a:t>
            </a:r>
            <a:r>
              <a:rPr lang="ru-RU" sz="2000" dirty="0" err="1" smtClean="0"/>
              <a:t>Обробка</a:t>
            </a:r>
            <a:r>
              <a:rPr lang="ru-RU" sz="2000" dirty="0" smtClean="0"/>
              <a:t> </a:t>
            </a:r>
            <a:r>
              <a:rPr lang="ru-RU" sz="2000" dirty="0" err="1" smtClean="0"/>
              <a:t>рослин</a:t>
            </a:r>
            <a:r>
              <a:rPr lang="ru-RU" sz="2000" dirty="0" smtClean="0"/>
              <a:t> </a:t>
            </a:r>
            <a:r>
              <a:rPr lang="ru-RU" sz="2000" dirty="0" err="1" smtClean="0"/>
              <a:t>сумішшю</a:t>
            </a:r>
            <a:r>
              <a:rPr lang="ru-RU" sz="2000" dirty="0" smtClean="0"/>
              <a:t> </a:t>
            </a:r>
            <a:r>
              <a:rPr lang="ru-RU" sz="2000" dirty="0" err="1" smtClean="0"/>
              <a:t>біопрепаратів</a:t>
            </a:r>
            <a:r>
              <a:rPr lang="ru-RU" sz="2000" dirty="0" smtClean="0"/>
              <a:t>: </a:t>
            </a:r>
            <a:r>
              <a:rPr lang="ru-RU" sz="2000" dirty="0" err="1" smtClean="0"/>
              <a:t>Триходермін</a:t>
            </a:r>
            <a:r>
              <a:rPr lang="ru-RU" sz="2000" dirty="0" smtClean="0"/>
              <a:t> (10 мл/л) + </a:t>
            </a:r>
            <a:r>
              <a:rPr lang="ru-RU" sz="2000" dirty="0" err="1" smtClean="0"/>
              <a:t>фітоцид-Р</a:t>
            </a:r>
            <a:r>
              <a:rPr lang="ru-RU" sz="2000" dirty="0" smtClean="0"/>
              <a:t> (10 мл/л) + </a:t>
            </a:r>
            <a:r>
              <a:rPr lang="ru-RU" sz="2000" dirty="0" err="1" smtClean="0"/>
              <a:t>прилипач</a:t>
            </a:r>
            <a:r>
              <a:rPr lang="ru-RU" sz="2000" dirty="0" smtClean="0"/>
              <a:t>.</a:t>
            </a:r>
          </a:p>
          <a:p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 -  </a:t>
            </a:r>
            <a:r>
              <a:rPr lang="ru-RU" sz="2000" dirty="0" err="1" smtClean="0"/>
              <a:t>Також</a:t>
            </a:r>
            <a:r>
              <a:rPr lang="ru-RU" sz="2000" dirty="0" smtClean="0"/>
              <a:t> перед закладкою на </a:t>
            </a:r>
            <a:r>
              <a:rPr lang="ru-RU" sz="2000" dirty="0" err="1" smtClean="0"/>
              <a:t>зберігання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маткових</a:t>
            </a:r>
            <a:r>
              <a:rPr lang="ru-RU" sz="2000" dirty="0" smtClean="0"/>
              <a:t> </a:t>
            </a:r>
            <a:r>
              <a:rPr lang="ru-RU" sz="2000" dirty="0" err="1" smtClean="0"/>
              <a:t>коренеплодів</a:t>
            </a:r>
            <a:r>
              <a:rPr lang="ru-RU" sz="2000" dirty="0" smtClean="0"/>
              <a:t> </a:t>
            </a:r>
            <a:r>
              <a:rPr lang="ru-RU" sz="2000" dirty="0" err="1" smtClean="0"/>
              <a:t>рекомендується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їх</a:t>
            </a:r>
            <a:r>
              <a:rPr lang="ru-RU" sz="2000" dirty="0" smtClean="0"/>
              <a:t> </a:t>
            </a:r>
            <a:r>
              <a:rPr lang="ru-RU" sz="2000" dirty="0" err="1" smtClean="0"/>
              <a:t>обробити</a:t>
            </a:r>
            <a:r>
              <a:rPr lang="ru-RU" sz="2000" dirty="0" smtClean="0"/>
              <a:t> препаратом </a:t>
            </a:r>
            <a:r>
              <a:rPr lang="ru-RU" sz="2000" dirty="0" err="1" smtClean="0"/>
              <a:t>Фітоспорин-М</a:t>
            </a:r>
            <a:r>
              <a:rPr lang="ru-RU" sz="2000" dirty="0" smtClean="0"/>
              <a:t> нормою 0,5 л на 50 кг </a:t>
            </a:r>
            <a:r>
              <a:rPr lang="ru-RU" sz="2000" dirty="0" err="1" smtClean="0"/>
              <a:t>із</a:t>
            </a:r>
            <a:r>
              <a:rPr lang="ru-RU" sz="2000" dirty="0" smtClean="0"/>
              <a:t> </a:t>
            </a:r>
            <a:r>
              <a:rPr lang="ru-RU" sz="2000" dirty="0" err="1" smtClean="0"/>
              <a:t>концентрацією</a:t>
            </a:r>
            <a:r>
              <a:rPr lang="ru-RU" sz="2000" dirty="0" smtClean="0"/>
              <a:t> 50 мл </a:t>
            </a:r>
            <a:r>
              <a:rPr lang="ru-RU" sz="2000" dirty="0" err="1" smtClean="0"/>
              <a:t>засобу</a:t>
            </a:r>
            <a:r>
              <a:rPr lang="ru-RU" sz="2000" dirty="0" smtClean="0"/>
              <a:t> на 0,5 л води.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Біологічні</a:t>
            </a:r>
            <a:r>
              <a:rPr lang="ru-RU" dirty="0" smtClean="0"/>
              <a:t> </a:t>
            </a:r>
            <a:r>
              <a:rPr lang="ru-RU" dirty="0" err="1" smtClean="0"/>
              <a:t>способи</a:t>
            </a:r>
            <a:r>
              <a:rPr lang="ru-RU" dirty="0" smtClean="0"/>
              <a:t> </a:t>
            </a:r>
            <a:r>
              <a:rPr lang="ru-RU" dirty="0" err="1" smtClean="0"/>
              <a:t>лікування</a:t>
            </a:r>
            <a:r>
              <a:rPr lang="ru-RU" dirty="0" smtClean="0"/>
              <a:t> </a:t>
            </a:r>
            <a:r>
              <a:rPr lang="ru-RU" dirty="0" err="1" smtClean="0"/>
              <a:t>хвороби</a:t>
            </a:r>
            <a:r>
              <a:rPr lang="ru-RU" dirty="0" smtClean="0"/>
              <a:t> </a:t>
            </a:r>
            <a:r>
              <a:rPr lang="ru-RU" dirty="0" err="1" smtClean="0"/>
              <a:t>моркви</a:t>
            </a:r>
            <a:endParaRPr lang="ru-RU" dirty="0"/>
          </a:p>
        </p:txBody>
      </p:sp>
      <p:sp>
        <p:nvSpPr>
          <p:cNvPr id="18434" name="AutoShape 2" descr="https://encrypted-tbn1.gstatic.com/shopping?q=tbn:ANd9GcR4fannizVXpMHuoPN86KR1dQ3gzOvumbdxKI3N4oHZ5mjr5cuPWpzWEX1Xmk6ZhppRj4CjaCmxQbrWq-uXdrPRCDh6qFSFWkY_gEvGwEJHIXi96T6uLirSQQ&amp;usqp=CA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https://encrypted-tbn1.gstatic.com/shopping?q=tbn:ANd9GcR4fannizVXpMHuoPN86KR1dQ3gzOvumbdxKI3N4oHZ5mjr5cuPWpzWEX1Xmk6ZhppRj4CjaCmxQbrWq-uXdrPRCDh6qFSFWkY_gEvGwEJHIXi96T6uLirSQQ&amp;usqp=CA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8" name="AutoShape 6" descr="https://encrypted-tbn2.gstatic.com/shopping?q=tbn:ANd9GcTL9QNqSCfiOBcYwS6uSJH0sdRM4qrVjFiINok3gWeYpHUq6rLudLXMWrXLehEIKKNwlIjdbuORDf0xFx5UMI4culDaTIhS&amp;usqp=CA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40" name="AutoShape 8" descr="https://encrypted-tbn1.gstatic.com/shopping?q=tbn:ANd9GcRfm4yX6X8mBSkEmXrpZJpzWhTrsi2KF_mt42ttJXbo_1dkYm85xJBdm9k2W3HVhLJ2zLOn5SF3M1WkaXUQT3e3flmHgw7z-2RntGZfeX6QO4zGk8A1BXEa&amp;usqp=CA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42" name="AutoShape 10" descr="https://encrypted-tbn1.gstatic.com/shopping?q=tbn:ANd9GcRfm4yX6X8mBSkEmXrpZJpzWhTrsi2KF_mt42ttJXbo_1dkYm85xJBdm9k2W3HVhLJ2zLOn5SF3M1WkaXUQT3e3flmHgw7z-2RntGZfeX6QO4zGk8A1BXEa&amp;usqp=CA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44" name="Picture 12" descr="Біофунгіцид від грибкових та бактеріальних хвороб Ензим-Агро Триходермін БТ 100 г (15255) - фото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2808312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933056"/>
            <a:ext cx="8229600" cy="2162944"/>
          </a:xfrm>
        </p:spPr>
        <p:txBody>
          <a:bodyPr/>
          <a:lstStyle/>
          <a:p>
            <a:pPr>
              <a:buNone/>
            </a:pPr>
            <a:r>
              <a:rPr lang="ru-RU" dirty="0" err="1" smtClean="0"/>
              <a:t>Альтернаріоз</a:t>
            </a:r>
            <a:r>
              <a:rPr lang="ru-RU" dirty="0" smtClean="0"/>
              <a:t> </a:t>
            </a:r>
            <a:r>
              <a:rPr lang="ru-RU" dirty="0" err="1" smtClean="0"/>
              <a:t>моркви</a:t>
            </a:r>
            <a:r>
              <a:rPr lang="ru-RU" dirty="0" smtClean="0"/>
              <a:t> – це </a:t>
            </a:r>
            <a:r>
              <a:rPr lang="ru-RU" dirty="0" err="1" smtClean="0"/>
              <a:t>грибкова</a:t>
            </a:r>
            <a:r>
              <a:rPr lang="ru-RU" dirty="0" smtClean="0"/>
              <a:t> хвороба, яка </a:t>
            </a:r>
            <a:r>
              <a:rPr lang="ru-RU" dirty="0" err="1" smtClean="0"/>
              <a:t>проявляється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час </a:t>
            </a:r>
            <a:r>
              <a:rPr lang="ru-RU" dirty="0" err="1" smtClean="0"/>
              <a:t>вегетації</a:t>
            </a:r>
            <a:r>
              <a:rPr lang="ru-RU" dirty="0" smtClean="0"/>
              <a:t> та при </a:t>
            </a:r>
            <a:r>
              <a:rPr lang="ru-RU" dirty="0" err="1" smtClean="0"/>
              <a:t>зберіганні</a:t>
            </a:r>
            <a:r>
              <a:rPr lang="ru-RU" dirty="0" smtClean="0"/>
              <a:t>.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шкідлива</a:t>
            </a:r>
            <a:r>
              <a:rPr lang="ru-RU" dirty="0" smtClean="0"/>
              <a:t> для </a:t>
            </a:r>
            <a:r>
              <a:rPr lang="ru-RU" dirty="0" err="1" smtClean="0"/>
              <a:t>сім'яників</a:t>
            </a:r>
            <a:r>
              <a:rPr lang="ru-RU" dirty="0" smtClean="0"/>
              <a:t>. На </a:t>
            </a:r>
            <a:r>
              <a:rPr lang="ru-RU" dirty="0" err="1" smtClean="0"/>
              <a:t>ранніх</a:t>
            </a:r>
            <a:r>
              <a:rPr lang="ru-RU" dirty="0" smtClean="0"/>
              <a:t> </a:t>
            </a:r>
            <a:r>
              <a:rPr lang="ru-RU" dirty="0" err="1" smtClean="0"/>
              <a:t>термінах</a:t>
            </a:r>
            <a:r>
              <a:rPr lang="ru-RU" dirty="0" smtClean="0"/>
              <a:t> хвороба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призвести</a:t>
            </a:r>
            <a:r>
              <a:rPr lang="ru-RU" dirty="0" smtClean="0"/>
              <a:t> до </a:t>
            </a:r>
            <a:r>
              <a:rPr lang="ru-RU" dirty="0" err="1" smtClean="0"/>
              <a:t>загибелі</a:t>
            </a:r>
            <a:r>
              <a:rPr lang="ru-RU" dirty="0" smtClean="0"/>
              <a:t> </a:t>
            </a:r>
            <a:r>
              <a:rPr lang="ru-RU" dirty="0" err="1" smtClean="0"/>
              <a:t>сіянців</a:t>
            </a:r>
            <a:r>
              <a:rPr lang="ru-RU" dirty="0" smtClean="0"/>
              <a:t> у </a:t>
            </a:r>
            <a:r>
              <a:rPr lang="ru-RU" dirty="0" err="1" smtClean="0"/>
              <a:t>фазі</a:t>
            </a:r>
            <a:r>
              <a:rPr lang="ru-RU" dirty="0" smtClean="0"/>
              <a:t> 3-4 </a:t>
            </a:r>
            <a:r>
              <a:rPr lang="ru-RU" dirty="0" err="1" smtClean="0"/>
              <a:t>листків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3894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Черная гниль или альтернариоз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908720"/>
            <a:ext cx="3819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Збудник</a:t>
            </a:r>
            <a:r>
              <a:rPr lang="ru-RU" dirty="0" smtClean="0">
                <a:solidFill>
                  <a:srgbClr val="FF0000"/>
                </a:solidFill>
              </a:rPr>
              <a:t> – </a:t>
            </a:r>
            <a:r>
              <a:rPr lang="en-US" dirty="0" err="1" smtClean="0">
                <a:solidFill>
                  <a:srgbClr val="FF0000"/>
                </a:solidFill>
              </a:rPr>
              <a:t>Alternaria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radicina</a:t>
            </a:r>
            <a:r>
              <a:rPr lang="en-US" dirty="0" smtClean="0">
                <a:solidFill>
                  <a:srgbClr val="FF0000"/>
                </a:solidFill>
              </a:rPr>
              <a:t> Meier.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1484784"/>
            <a:ext cx="221932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347864" y="1524000"/>
            <a:ext cx="5338936" cy="45720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На сходах </a:t>
            </a:r>
            <a:r>
              <a:rPr lang="ru-RU" dirty="0" err="1" smtClean="0"/>
              <a:t>чорна</a:t>
            </a:r>
            <a:r>
              <a:rPr lang="ru-RU" dirty="0" smtClean="0"/>
              <a:t> </a:t>
            </a:r>
            <a:r>
              <a:rPr lang="ru-RU" dirty="0" err="1" smtClean="0"/>
              <a:t>гнилизна</a:t>
            </a:r>
            <a:r>
              <a:rPr lang="ru-RU" dirty="0" smtClean="0"/>
              <a:t> </a:t>
            </a:r>
            <a:r>
              <a:rPr lang="ru-RU" dirty="0" err="1" smtClean="0"/>
              <a:t>проявляється</a:t>
            </a:r>
            <a:r>
              <a:rPr lang="ru-RU" dirty="0" smtClean="0"/>
              <a:t> у </a:t>
            </a:r>
            <a:r>
              <a:rPr lang="ru-RU" dirty="0" err="1" smtClean="0"/>
              <a:t>вигляді</a:t>
            </a:r>
            <a:r>
              <a:rPr lang="ru-RU" dirty="0" smtClean="0"/>
              <a:t> </a:t>
            </a:r>
            <a:r>
              <a:rPr lang="ru-RU" dirty="0" err="1" smtClean="0"/>
              <a:t>чорної</a:t>
            </a:r>
            <a:r>
              <a:rPr lang="ru-RU" dirty="0" smtClean="0"/>
              <a:t> </a:t>
            </a:r>
            <a:r>
              <a:rPr lang="ru-RU" dirty="0" err="1" smtClean="0"/>
              <a:t>ніжки</a:t>
            </a:r>
            <a:r>
              <a:rPr lang="ru-RU" dirty="0" smtClean="0"/>
              <a:t>, а на </a:t>
            </a:r>
            <a:r>
              <a:rPr lang="ru-RU" dirty="0" err="1" smtClean="0"/>
              <a:t>листі</a:t>
            </a:r>
            <a:r>
              <a:rPr lang="ru-RU" dirty="0" smtClean="0"/>
              <a:t> </a:t>
            </a:r>
            <a:r>
              <a:rPr lang="ru-RU" dirty="0" err="1" smtClean="0"/>
              <a:t>формуються</a:t>
            </a:r>
            <a:r>
              <a:rPr lang="ru-RU" dirty="0" smtClean="0"/>
              <a:t> </a:t>
            </a:r>
            <a:r>
              <a:rPr lang="ru-RU" dirty="0" err="1" smtClean="0"/>
              <a:t>темно-бурі</a:t>
            </a:r>
            <a:r>
              <a:rPr lang="ru-RU" dirty="0" smtClean="0"/>
              <a:t> </a:t>
            </a:r>
            <a:r>
              <a:rPr lang="ru-RU" dirty="0" err="1" smtClean="0"/>
              <a:t>плями</a:t>
            </a:r>
            <a:r>
              <a:rPr lang="ru-RU" dirty="0" smtClean="0"/>
              <a:t> </a:t>
            </a:r>
            <a:r>
              <a:rPr lang="ru-RU" dirty="0" err="1" smtClean="0"/>
              <a:t>зі</a:t>
            </a:r>
            <a:r>
              <a:rPr lang="ru-RU" dirty="0" smtClean="0"/>
              <a:t> </a:t>
            </a:r>
            <a:r>
              <a:rPr lang="ru-RU" dirty="0" err="1" smtClean="0"/>
              <a:t>слабопомітними</a:t>
            </a:r>
            <a:r>
              <a:rPr lang="ru-RU" dirty="0" smtClean="0"/>
              <a:t> </a:t>
            </a:r>
            <a:r>
              <a:rPr lang="ru-RU" dirty="0" err="1" smtClean="0"/>
              <a:t>чорно-зеленими</a:t>
            </a:r>
            <a:r>
              <a:rPr lang="ru-RU" dirty="0" smtClean="0"/>
              <a:t> спорами гриба. </a:t>
            </a:r>
            <a:r>
              <a:rPr lang="ru-RU" dirty="0" err="1" smtClean="0"/>
              <a:t>Сильне</a:t>
            </a:r>
            <a:r>
              <a:rPr lang="ru-RU" dirty="0" smtClean="0"/>
              <a:t> </a:t>
            </a:r>
            <a:r>
              <a:rPr lang="ru-RU" dirty="0" err="1" smtClean="0"/>
              <a:t>ураження</a:t>
            </a:r>
            <a:r>
              <a:rPr lang="ru-RU" dirty="0" smtClean="0"/>
              <a:t> </a:t>
            </a:r>
            <a:r>
              <a:rPr lang="ru-RU" dirty="0" err="1" smtClean="0"/>
              <a:t>гнітить</a:t>
            </a:r>
            <a:r>
              <a:rPr lang="ru-RU" dirty="0" smtClean="0"/>
              <a:t> </a:t>
            </a:r>
            <a:r>
              <a:rPr lang="ru-RU" dirty="0" err="1" smtClean="0"/>
              <a:t>зростання</a:t>
            </a:r>
            <a:r>
              <a:rPr lang="ru-RU" dirty="0" smtClean="0"/>
              <a:t> </a:t>
            </a:r>
            <a:r>
              <a:rPr lang="ru-RU" dirty="0" err="1" smtClean="0"/>
              <a:t>рослини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У </a:t>
            </a:r>
            <a:r>
              <a:rPr lang="ru-RU" dirty="0" err="1" smtClean="0"/>
              <a:t>полі</a:t>
            </a:r>
            <a:r>
              <a:rPr lang="ru-RU" dirty="0" smtClean="0"/>
              <a:t> хворобу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помітити</a:t>
            </a:r>
            <a:r>
              <a:rPr lang="ru-RU" dirty="0" smtClean="0"/>
              <a:t> через </a:t>
            </a:r>
            <a:r>
              <a:rPr lang="ru-RU" dirty="0" err="1" smtClean="0"/>
              <a:t>пожовтіння</a:t>
            </a:r>
            <a:r>
              <a:rPr lang="ru-RU" dirty="0" smtClean="0"/>
              <a:t> та </a:t>
            </a:r>
            <a:r>
              <a:rPr lang="ru-RU" dirty="0" err="1" smtClean="0"/>
              <a:t>кучерявість</a:t>
            </a:r>
            <a:r>
              <a:rPr lang="ru-RU" dirty="0" smtClean="0"/>
              <a:t> </a:t>
            </a:r>
            <a:r>
              <a:rPr lang="ru-RU" dirty="0" err="1" smtClean="0"/>
              <a:t>нижнього</a:t>
            </a:r>
            <a:r>
              <a:rPr lang="ru-RU" dirty="0" smtClean="0"/>
              <a:t> </a:t>
            </a:r>
            <a:r>
              <a:rPr lang="ru-RU" dirty="0" err="1" smtClean="0"/>
              <a:t>листя</a:t>
            </a:r>
            <a:r>
              <a:rPr lang="ru-RU" dirty="0" smtClean="0"/>
              <a:t>. </a:t>
            </a:r>
            <a:r>
              <a:rPr lang="ru-RU" dirty="0" err="1" smtClean="0"/>
              <a:t>Ці</a:t>
            </a:r>
            <a:r>
              <a:rPr lang="ru-RU" dirty="0" smtClean="0"/>
              <a:t> </a:t>
            </a:r>
            <a:r>
              <a:rPr lang="ru-RU" dirty="0" err="1" smtClean="0"/>
              <a:t>симптоми</a:t>
            </a:r>
            <a:r>
              <a:rPr lang="ru-RU" dirty="0" smtClean="0"/>
              <a:t> </a:t>
            </a:r>
            <a:r>
              <a:rPr lang="ru-RU" dirty="0" err="1" smtClean="0"/>
              <a:t>поширюються</a:t>
            </a:r>
            <a:r>
              <a:rPr lang="ru-RU" dirty="0" smtClean="0"/>
              <a:t> на все </a:t>
            </a:r>
            <a:r>
              <a:rPr lang="ru-RU" dirty="0" err="1" smtClean="0"/>
              <a:t>бадилля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викликають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в'янення</a:t>
            </a:r>
            <a:r>
              <a:rPr lang="ru-RU" dirty="0" smtClean="0"/>
              <a:t>. Черешки </a:t>
            </a:r>
            <a:r>
              <a:rPr lang="ru-RU" dirty="0" err="1" smtClean="0"/>
              <a:t>листя</a:t>
            </a:r>
            <a:r>
              <a:rPr lang="ru-RU" dirty="0" smtClean="0"/>
              <a:t> </a:t>
            </a:r>
            <a:r>
              <a:rPr lang="ru-RU" dirty="0" err="1" smtClean="0"/>
              <a:t>темніють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у </a:t>
            </a:r>
            <a:r>
              <a:rPr lang="ru-RU" dirty="0" err="1" smtClean="0"/>
              <a:t>вологу</a:t>
            </a:r>
            <a:r>
              <a:rPr lang="ru-RU" dirty="0" smtClean="0"/>
              <a:t> погоду </a:t>
            </a:r>
            <a:r>
              <a:rPr lang="ru-RU" dirty="0" err="1" smtClean="0"/>
              <a:t>покриваються</a:t>
            </a:r>
            <a:r>
              <a:rPr lang="ru-RU" dirty="0" smtClean="0"/>
              <a:t> </a:t>
            </a:r>
            <a:r>
              <a:rPr lang="ru-RU" dirty="0" err="1" smtClean="0"/>
              <a:t>чорним</a:t>
            </a:r>
            <a:r>
              <a:rPr lang="ru-RU" dirty="0" smtClean="0"/>
              <a:t> </a:t>
            </a:r>
            <a:r>
              <a:rPr lang="ru-RU" dirty="0" err="1" smtClean="0"/>
              <a:t>нальотом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СИСПТОМИ </a:t>
            </a:r>
            <a:endParaRPr lang="ru-RU" dirty="0"/>
          </a:p>
        </p:txBody>
      </p:sp>
      <p:sp>
        <p:nvSpPr>
          <p:cNvPr id="20482" name="AutoShape 2" descr="Альтернариоз моркови – Агрохиминвест-Н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Альтернариоз моркови – Агрохиминвест-Н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6" name="Picture 6" descr="Гниль чорна, або альтернаріоз (морква) - Повний опис та перелік фунгіцидів  від хвороб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348880"/>
            <a:ext cx="3095625" cy="1981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39552" y="1524000"/>
            <a:ext cx="5184576" cy="4572000"/>
          </a:xfrm>
        </p:spPr>
        <p:txBody>
          <a:bodyPr/>
          <a:lstStyle/>
          <a:p>
            <a:r>
              <a:rPr lang="ru-RU" dirty="0" err="1" smtClean="0"/>
              <a:t>Чорна</a:t>
            </a:r>
            <a:r>
              <a:rPr lang="ru-RU" dirty="0" smtClean="0"/>
              <a:t> </a:t>
            </a:r>
            <a:r>
              <a:rPr lang="ru-RU" dirty="0" err="1" smtClean="0"/>
              <a:t>гнилизна</a:t>
            </a:r>
            <a:r>
              <a:rPr lang="ru-RU" dirty="0" smtClean="0"/>
              <a:t> </a:t>
            </a:r>
            <a:r>
              <a:rPr lang="ru-RU" dirty="0" err="1" smtClean="0"/>
              <a:t>розвивається</a:t>
            </a:r>
            <a:r>
              <a:rPr lang="ru-RU" dirty="0" smtClean="0"/>
              <a:t> при </a:t>
            </a:r>
            <a:r>
              <a:rPr lang="ru-RU" dirty="0" err="1" smtClean="0"/>
              <a:t>температурі</a:t>
            </a:r>
            <a:r>
              <a:rPr lang="ru-RU" dirty="0" smtClean="0"/>
              <a:t> </a:t>
            </a:r>
            <a:r>
              <a:rPr lang="ru-RU" dirty="0" err="1" smtClean="0"/>
              <a:t>повітря</a:t>
            </a:r>
            <a:r>
              <a:rPr lang="ru-RU" dirty="0" smtClean="0"/>
              <a:t> +25 ... +28 ° С </a:t>
            </a:r>
            <a:r>
              <a:rPr lang="ru-RU" dirty="0" err="1" smtClean="0"/>
              <a:t>і</a:t>
            </a:r>
            <a:r>
              <a:rPr lang="ru-RU" dirty="0" smtClean="0"/>
              <a:t> при </a:t>
            </a:r>
            <a:r>
              <a:rPr lang="ru-RU" dirty="0" err="1" smtClean="0"/>
              <a:t>вологості</a:t>
            </a:r>
            <a:r>
              <a:rPr lang="ru-RU" dirty="0" smtClean="0"/>
              <a:t> 85-100%. </a:t>
            </a:r>
            <a:r>
              <a:rPr lang="ru-RU" dirty="0" err="1" smtClean="0"/>
              <a:t>Посилення</a:t>
            </a:r>
            <a:r>
              <a:rPr lang="ru-RU" dirty="0" smtClean="0"/>
              <a:t> </a:t>
            </a:r>
            <a:r>
              <a:rPr lang="ru-RU" dirty="0" err="1" smtClean="0"/>
              <a:t>ураження</a:t>
            </a:r>
            <a:r>
              <a:rPr lang="ru-RU" dirty="0" smtClean="0"/>
              <a:t> </a:t>
            </a:r>
            <a:r>
              <a:rPr lang="ru-RU" dirty="0" err="1" smtClean="0"/>
              <a:t>сприяє</a:t>
            </a:r>
            <a:r>
              <a:rPr lang="ru-RU" dirty="0" smtClean="0"/>
              <a:t> </a:t>
            </a:r>
            <a:r>
              <a:rPr lang="ru-RU" dirty="0" err="1" smtClean="0"/>
              <a:t>поганий</a:t>
            </a:r>
            <a:r>
              <a:rPr lang="ru-RU" dirty="0" smtClean="0"/>
              <a:t> стан </a:t>
            </a:r>
            <a:r>
              <a:rPr lang="ru-RU" dirty="0" err="1" smtClean="0"/>
              <a:t>рослин</a:t>
            </a:r>
            <a:r>
              <a:rPr lang="ru-RU" dirty="0" smtClean="0"/>
              <a:t>. </a:t>
            </a:r>
            <a:r>
              <a:rPr lang="ru-RU" dirty="0" err="1" smtClean="0"/>
              <a:t>Насамперед</a:t>
            </a:r>
            <a:r>
              <a:rPr lang="ru-RU" dirty="0" smtClean="0"/>
              <a:t> </a:t>
            </a:r>
            <a:r>
              <a:rPr lang="ru-RU" dirty="0" err="1" smtClean="0"/>
              <a:t>уражаються</a:t>
            </a:r>
            <a:r>
              <a:rPr lang="ru-RU" dirty="0" smtClean="0"/>
              <a:t> </a:t>
            </a:r>
            <a:r>
              <a:rPr lang="ru-RU" dirty="0" err="1" smtClean="0"/>
              <a:t>коренеплоди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механічними</a:t>
            </a:r>
            <a:r>
              <a:rPr lang="ru-RU" dirty="0" smtClean="0"/>
              <a:t> </a:t>
            </a:r>
            <a:r>
              <a:rPr lang="ru-RU" dirty="0" err="1" smtClean="0"/>
              <a:t>ушкодженнями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Умови</a:t>
            </a:r>
            <a:r>
              <a:rPr lang="ru-RU" dirty="0" smtClean="0"/>
              <a:t> </a:t>
            </a:r>
            <a:r>
              <a:rPr lang="ru-RU" dirty="0" err="1" smtClean="0"/>
              <a:t>розвитку</a:t>
            </a:r>
            <a:endParaRPr lang="ru-RU" dirty="0"/>
          </a:p>
        </p:txBody>
      </p:sp>
      <p:pic>
        <p:nvPicPr>
          <p:cNvPr id="21506" name="Picture 2" descr="Альтернариоз или чёрная гниль моркови | Заболевания моркови | Магазин  Фиалка.n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628800"/>
            <a:ext cx="2713762" cy="316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53</TotalTime>
  <Words>594</Words>
  <Application>Microsoft Office PowerPoint</Application>
  <PresentationFormat>Экран (4:3)</PresentationFormat>
  <Paragraphs>45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Constantia</vt:lpstr>
      <vt:lpstr>Wingdings 2</vt:lpstr>
      <vt:lpstr>Бумажная</vt:lpstr>
      <vt:lpstr>Хвороби моркви</vt:lpstr>
      <vt:lpstr>Зміст</vt:lpstr>
      <vt:lpstr>Фомоз, або бура гниль</vt:lpstr>
      <vt:lpstr>СИМПТОМИ БУРОЇ ГНИЛІ</vt:lpstr>
      <vt:lpstr>УМОВИ РОЗВИТКУ БІЛОЇ ГНИЛІ</vt:lpstr>
      <vt:lpstr>Біологічні способи лікування хвороби моркви</vt:lpstr>
      <vt:lpstr> Черная гниль или альтернариоз </vt:lpstr>
      <vt:lpstr>СИСПТОМИ </vt:lpstr>
      <vt:lpstr>Умови розвитку</vt:lpstr>
      <vt:lpstr>Біологічні способи лікування хвороби моркви</vt:lpstr>
      <vt:lpstr>Белая гниль или склеротиния </vt:lpstr>
      <vt:lpstr>Симптоми</vt:lpstr>
      <vt:lpstr>Умови розвитку</vt:lpstr>
      <vt:lpstr>Боротьба з хворобами моркви</vt:lpstr>
      <vt:lpstr>Сіра гнилизна</vt:lpstr>
      <vt:lpstr>Симптоми</vt:lpstr>
      <vt:lpstr>Умови розвитку</vt:lpstr>
      <vt:lpstr>Заходи захисту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Хвороби моркви</dc:title>
  <dc:creator>Коля</dc:creator>
  <cp:lastModifiedBy>Admin</cp:lastModifiedBy>
  <cp:revision>7</cp:revision>
  <dcterms:created xsi:type="dcterms:W3CDTF">2023-06-05T05:11:08Z</dcterms:created>
  <dcterms:modified xsi:type="dcterms:W3CDTF">2026-01-12T18:28:13Z</dcterms:modified>
</cp:coreProperties>
</file>