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12" r:id="rId4"/>
    <p:sldId id="359" r:id="rId5"/>
    <p:sldId id="360" r:id="rId6"/>
    <p:sldId id="361" r:id="rId7"/>
    <p:sldId id="362" r:id="rId8"/>
    <p:sldId id="363" r:id="rId9"/>
    <p:sldId id="364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11" r:id="rId5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A61A-A4F9-4AB7-9F86-0EEF5B8F30B7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04D-7D7C-46B5-B8A9-FA79C54C6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2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904D-7D7C-46B5-B8A9-FA79C54C66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2E7-DD36-4DC8-A4DD-FB1909302005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1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7F6-E9EF-4F1F-99E7-1BB6D6AF001C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7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754D-6750-47FE-9048-2A88AC72D8A4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3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FC6-0CEF-43D2-B5EC-58C87B890776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4474-18DF-44F4-9FE9-FB1232486D2B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2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A3A-2BDE-486C-9E91-F413A5220047}" type="datetime1">
              <a:rPr lang="uk-UA" smtClean="0"/>
              <a:t>08.05.2025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0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8B22-2880-4F6B-998C-A2777C4F59CA}" type="datetime1">
              <a:rPr lang="uk-UA" smtClean="0"/>
              <a:t>08.05.2025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1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503-358D-4BE5-9A33-3600A6C796E7}" type="datetime1">
              <a:rPr lang="uk-UA" smtClean="0"/>
              <a:t>08.05.2025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2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0444-B15E-4DFF-8A72-7D822760B58C}" type="datetime1">
              <a:rPr lang="uk-UA" smtClean="0"/>
              <a:t>08.05.2025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ED65-573A-421B-AA45-CCEB2C28C1F5}" type="datetime1">
              <a:rPr lang="uk-UA" smtClean="0"/>
              <a:t>08.05.2025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8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2CAA-687D-4F2A-8166-563D5F50B767}" type="datetime1">
              <a:rPr lang="uk-UA" smtClean="0"/>
              <a:t>08.05.2025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6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2E7EA-D966-404B-991F-BD3A73E3C674}" type="datetime1">
              <a:rPr lang="uk-UA" smtClean="0"/>
              <a:t>08.05.2025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oit.global/ua/articles/figma-shcho-tse-take-dlia-choho-i-komu-potribn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E%D0%BA%D1%83%D0%BC%D0%B5%D0%BD%D1%82" TargetMode="External"/><Relationship Id="rId2" Type="http://schemas.openxmlformats.org/officeDocument/2006/relationships/hyperlink" Target="https://uk.wikipedia.org/wiki/%D0%90%D0%BD%D0%B0%D0%BB%D1%96%D0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/index.php?title=%D0%94%D0%B6%D0%B5%D1%80%D0%B5%D0%BB%D0%B0_%D1%96%D0%BD%D1%84%D0%BE%D1%80%D0%BC%D0%B0%D1%86%D1%96%D1%97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96%D0%BF%D0%BE%D1%82%D0%B5%D0%B7%D0%B0" TargetMode="External"/><Relationship Id="rId2" Type="http://schemas.openxmlformats.org/officeDocument/2006/relationships/hyperlink" Target="https://uk.wikipedia.org/w/index.php?title=%D0%94%D0%BE%D0%BA%D1%83%D0%BC%D0%B5%D0%BD%D1%82_%D1%96_%D1%82%D0%B5%D0%BA%D1%81%D1%82_%D1%83_%D1%81%D0%BE%D1%86%D1%96%D0%B0%D0%BB%D1%8C%D0%BD%D0%B8%D1%85_%D0%BD%D0%B0%D1%83%D0%BA%D0%B0%D1%85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5%D0%BC%D0%BF%D1%96%D1%80%D0%B8%D0%B7%D0%B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96%D0%B0%D0%B3%D1%80%D0%B0%D0%BC%D0%B0" TargetMode="External"/><Relationship Id="rId7" Type="http://schemas.openxmlformats.org/officeDocument/2006/relationships/hyperlink" Target="https://uk.wikipedia.org/wiki/Microsoft_PowerPoint" TargetMode="External"/><Relationship Id="rId2" Type="http://schemas.openxmlformats.org/officeDocument/2006/relationships/hyperlink" Target="https://uk.wikipedia.org/wiki/%D0%92%D1%96%D0%B7%D1%83%D0%B0%D0%BB%D1%96%D0%B7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SPSS" TargetMode="External"/><Relationship Id="rId5" Type="http://schemas.openxmlformats.org/officeDocument/2006/relationships/hyperlink" Target="https://uk.wikipedia.org/wiki/Microsoft_Excel" TargetMode="External"/><Relationship Id="rId4" Type="http://schemas.openxmlformats.org/officeDocument/2006/relationships/hyperlink" Target="https://uk.wikipedia.org/wiki/%D0%9A%D0%BE%D0%BC%D0%BF'%D1%8E%D1%82%D0%B5%D1%80%D0%BD%D1%96_%D0%BF%D1%80%D0%BE%D0%B3%D1%80%D0%B0%D0%BC%D0%B8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E%D0%BC%D0%BF'%D1%8E%D1%82%D0%B5%D1%80%D0%B8%D0%B7%D0%B0%D1%86%D1%96%D1%8F_%D0%BA%D0%BE%D0%BD%D1%82%D0%B5%D0%BD%D1%82-%D0%B0%D0%BD%D0%B0%D0%BB%D1%96%D0%B7%D1%8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Візуальний аналіз даних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</a:t>
            </a:r>
            <a:r>
              <a:rPr lang="uk-UA" dirty="0"/>
              <a:t>9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2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Візуалізація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Візуалізація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презентація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лаконічно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в </a:t>
            </a:r>
            <a:r>
              <a:rPr lang="ru-RU" dirty="0" err="1"/>
              <a:t>зображенні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в текстовому </a:t>
            </a:r>
            <a:r>
              <a:rPr lang="ru-RU" dirty="0" err="1"/>
              <a:t>еквіваленті</a:t>
            </a:r>
            <a:r>
              <a:rPr lang="ru-RU" dirty="0"/>
              <a:t> займе не один абзац.</a:t>
            </a:r>
          </a:p>
          <a:p>
            <a:r>
              <a:rPr lang="ru-RU" dirty="0" err="1"/>
              <a:t>Між</a:t>
            </a:r>
            <a:r>
              <a:rPr lang="ru-RU" dirty="0"/>
              <a:t> 1985 і 1994 роками у </a:t>
            </a:r>
            <a:r>
              <a:rPr lang="ru-RU" dirty="0" err="1"/>
              <a:t>газeтах</a:t>
            </a:r>
            <a:r>
              <a:rPr lang="ru-RU" dirty="0"/>
              <a:t>  стало на 142%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1990 року у книгах </a:t>
            </a:r>
            <a:r>
              <a:rPr lang="ru-RU" dirty="0" err="1"/>
              <a:t>з’явилось</a:t>
            </a:r>
            <a:r>
              <a:rPr lang="ru-RU" dirty="0"/>
              <a:t> на 400% </a:t>
            </a:r>
            <a:r>
              <a:rPr lang="ru-RU" dirty="0" err="1"/>
              <a:t>більшe</a:t>
            </a:r>
            <a:r>
              <a:rPr lang="ru-RU" dirty="0"/>
              <a:t> </a:t>
            </a:r>
            <a:r>
              <a:rPr lang="ru-RU" dirty="0" err="1"/>
              <a:t>ілюстрацій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 </a:t>
            </a:r>
            <a:r>
              <a:rPr lang="ru-RU" dirty="0" err="1"/>
              <a:t>Інтернеті</a:t>
            </a:r>
            <a:r>
              <a:rPr lang="ru-RU" dirty="0"/>
              <a:t> з 2007 року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візуальної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на 9900</a:t>
            </a:r>
            <a:r>
              <a:rPr lang="ru-RU" dirty="0" smtClean="0"/>
              <a:t>%.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9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Найпоширеніші</a:t>
            </a:r>
            <a:r>
              <a:rPr lang="ru-RU" b="1" dirty="0"/>
              <a:t> </a:t>
            </a:r>
            <a:r>
              <a:rPr lang="ru-RU" b="1" dirty="0" err="1"/>
              <a:t>способи</a:t>
            </a:r>
            <a:r>
              <a:rPr lang="ru-RU" b="1" dirty="0"/>
              <a:t> </a:t>
            </a:r>
            <a:r>
              <a:rPr lang="ru-RU" b="1" dirty="0" err="1"/>
              <a:t>візуалізації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графіки</a:t>
            </a:r>
            <a:endParaRPr lang="ru-RU" dirty="0"/>
          </a:p>
          <a:p>
            <a:pPr lvl="0"/>
            <a:r>
              <a:rPr lang="ru-RU" dirty="0" err="1"/>
              <a:t>діаграми</a:t>
            </a:r>
            <a:endParaRPr lang="ru-RU" dirty="0"/>
          </a:p>
          <a:p>
            <a:pPr lvl="0"/>
            <a:r>
              <a:rPr lang="ru-RU" dirty="0" err="1"/>
              <a:t>інфографіка</a:t>
            </a:r>
            <a:endParaRPr lang="ru-RU" dirty="0"/>
          </a:p>
          <a:p>
            <a:pPr lvl="0"/>
            <a:r>
              <a:rPr lang="ru-RU" dirty="0" err="1"/>
              <a:t>схеми</a:t>
            </a:r>
            <a:endParaRPr lang="ru-RU" dirty="0"/>
          </a:p>
          <a:p>
            <a:pPr lvl="0"/>
            <a:r>
              <a:rPr lang="ru-RU" dirty="0" err="1"/>
              <a:t>інтерактивний</a:t>
            </a:r>
            <a:r>
              <a:rPr lang="ru-RU" dirty="0"/>
              <a:t> </a:t>
            </a:r>
            <a:r>
              <a:rPr lang="ru-RU" dirty="0" err="1"/>
              <a:t>сторітеллінг</a:t>
            </a:r>
            <a:endParaRPr lang="ru-RU" dirty="0"/>
          </a:p>
          <a:p>
            <a:pPr lvl="0"/>
            <a:r>
              <a:rPr lang="ru-RU" dirty="0" err="1"/>
              <a:t>бізнес-аналітика</a:t>
            </a:r>
            <a:endParaRPr lang="ru-RU" dirty="0"/>
          </a:p>
          <a:p>
            <a:pPr lvl="0"/>
            <a:r>
              <a:rPr lang="ru-RU" dirty="0" err="1"/>
              <a:t>карти</a:t>
            </a:r>
            <a:r>
              <a:rPr lang="ru-RU" dirty="0"/>
              <a:t> і </a:t>
            </a:r>
            <a:r>
              <a:rPr lang="ru-RU" dirty="0" err="1"/>
              <a:t>картограми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Візуалізація</a:t>
            </a:r>
            <a:r>
              <a:rPr lang="ru-RU" b="1" dirty="0"/>
              <a:t> часто </a:t>
            </a:r>
            <a:r>
              <a:rPr lang="ru-RU" b="1" dirty="0" err="1"/>
              <a:t>використовується</a:t>
            </a:r>
            <a:r>
              <a:rPr lang="ru-RU" b="1" dirty="0"/>
              <a:t> у таких </a:t>
            </a:r>
            <a:r>
              <a:rPr lang="ru-RU" b="1" dirty="0" err="1"/>
              <a:t>галузях</a:t>
            </a:r>
            <a:r>
              <a:rPr lang="ru-RU" b="1" dirty="0"/>
              <a:t> та формах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Статистика </a:t>
            </a:r>
            <a:r>
              <a:rPr lang="ru-RU" dirty="0"/>
              <a:t>та </a:t>
            </a:r>
            <a:r>
              <a:rPr lang="ru-RU" dirty="0" err="1"/>
              <a:t>звіти</a:t>
            </a:r>
            <a:r>
              <a:rPr lang="ru-RU" dirty="0"/>
              <a:t> – </a:t>
            </a:r>
            <a:r>
              <a:rPr lang="ru-RU" dirty="0" err="1"/>
              <a:t>найчастіше</a:t>
            </a:r>
            <a:r>
              <a:rPr lang="ru-RU" dirty="0"/>
              <a:t> для </a:t>
            </a:r>
            <a:r>
              <a:rPr lang="ru-RU" dirty="0" err="1"/>
              <a:t>одночасної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endParaRPr lang="ru-RU" dirty="0"/>
          </a:p>
          <a:p>
            <a:pPr lvl="0"/>
            <a:r>
              <a:rPr lang="ru-RU" dirty="0" err="1"/>
              <a:t>Довідкова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– як </a:t>
            </a:r>
            <a:r>
              <a:rPr lang="ru-RU" dirty="0" err="1"/>
              <a:t>додаток</a:t>
            </a:r>
            <a:r>
              <a:rPr lang="ru-RU" dirty="0"/>
              <a:t> до основного тексту, </a:t>
            </a:r>
            <a:r>
              <a:rPr lang="ru-RU" dirty="0" err="1"/>
              <a:t>що</a:t>
            </a:r>
            <a:r>
              <a:rPr lang="ru-RU" dirty="0"/>
              <a:t> наглядно </a:t>
            </a:r>
            <a:r>
              <a:rPr lang="ru-RU" dirty="0" err="1"/>
              <a:t>демонструє</a:t>
            </a:r>
            <a:r>
              <a:rPr lang="ru-RU" dirty="0"/>
              <a:t> те,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в </a:t>
            </a:r>
            <a:r>
              <a:rPr lang="ru-RU" dirty="0" err="1"/>
              <a:t>тексті</a:t>
            </a:r>
            <a:endParaRPr lang="ru-RU" dirty="0"/>
          </a:p>
          <a:p>
            <a:pPr lvl="0"/>
            <a:r>
              <a:rPr lang="ru-RU" dirty="0" err="1"/>
              <a:t>Ілюстрації</a:t>
            </a:r>
            <a:r>
              <a:rPr lang="ru-RU" dirty="0"/>
              <a:t> – </a:t>
            </a:r>
            <a:r>
              <a:rPr lang="ru-RU" dirty="0" err="1"/>
              <a:t>дублюють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те,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в </a:t>
            </a:r>
            <a:r>
              <a:rPr lang="ru-RU" dirty="0" err="1" smtClean="0"/>
              <a:t>тексті</a:t>
            </a:r>
            <a:endParaRPr lang="ru-RU" dirty="0" smtClean="0"/>
          </a:p>
          <a:p>
            <a:r>
              <a:rPr lang="uk-UA" dirty="0" err="1"/>
              <a:t>Visual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(VM) – це технологія вилучення даних із зображення або відео. VM-аналітика дозволяє аналізувати потік даних та виявляти метрики, недоступні у рамках стандартної аналітики.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візуалізації</a:t>
            </a:r>
            <a:r>
              <a:rPr lang="ru-RU" b="1" dirty="0"/>
              <a:t> </a:t>
            </a:r>
            <a:r>
              <a:rPr lang="ru-RU" b="1" dirty="0" err="1" smtClean="0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Спрощуй</a:t>
            </a:r>
            <a:r>
              <a:rPr lang="ru-RU" dirty="0"/>
              <a:t> і </a:t>
            </a:r>
            <a:r>
              <a:rPr lang="ru-RU" dirty="0" err="1" smtClean="0"/>
              <a:t>впорядковуй</a:t>
            </a:r>
            <a:endParaRPr lang="ru-RU" dirty="0" smtClean="0"/>
          </a:p>
          <a:p>
            <a:r>
              <a:rPr lang="ru-RU" dirty="0" err="1"/>
              <a:t>Стеж</a:t>
            </a:r>
            <a:r>
              <a:rPr lang="ru-RU" dirty="0"/>
              <a:t> за </a:t>
            </a:r>
            <a:r>
              <a:rPr lang="ru-RU" dirty="0" err="1"/>
              <a:t>точністю</a:t>
            </a:r>
            <a:r>
              <a:rPr lang="ru-RU" dirty="0"/>
              <a:t>, </a:t>
            </a:r>
            <a:r>
              <a:rPr lang="ru-RU" dirty="0" err="1"/>
              <a:t>логічністю</a:t>
            </a:r>
            <a:r>
              <a:rPr lang="ru-RU" dirty="0"/>
              <a:t> та </a:t>
            </a:r>
            <a:r>
              <a:rPr lang="ru-RU" dirty="0" err="1"/>
              <a:t>повнотою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r>
              <a:rPr lang="ru-RU" dirty="0"/>
              <a:t>Обирай тип </a:t>
            </a:r>
            <a:r>
              <a:rPr lang="ru-RU" dirty="0" err="1"/>
              <a:t>візуалізації</a:t>
            </a:r>
            <a:r>
              <a:rPr lang="ru-RU" dirty="0"/>
              <a:t> для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smtClean="0"/>
              <a:t>мети</a:t>
            </a:r>
          </a:p>
          <a:p>
            <a:r>
              <a:rPr lang="ru-RU" dirty="0"/>
              <a:t>Подумай про шрифт і </a:t>
            </a:r>
            <a:r>
              <a:rPr lang="ru-RU" dirty="0" err="1"/>
              <a:t>колірні</a:t>
            </a:r>
            <a:r>
              <a:rPr lang="ru-RU" dirty="0"/>
              <a:t> </a:t>
            </a:r>
            <a:r>
              <a:rPr lang="ru-RU" dirty="0" err="1" smtClean="0"/>
              <a:t>рішення</a:t>
            </a:r>
            <a:endParaRPr lang="ru-RU" dirty="0" smtClean="0"/>
          </a:p>
          <a:p>
            <a:r>
              <a:rPr lang="ru-RU" dirty="0" err="1"/>
              <a:t>Враховуй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і </a:t>
            </a:r>
            <a:r>
              <a:rPr lang="ru-RU" dirty="0" smtClean="0"/>
              <a:t>контекст</a:t>
            </a:r>
          </a:p>
          <a:p>
            <a:r>
              <a:rPr lang="ru-RU" dirty="0" err="1"/>
              <a:t>Актуальність</a:t>
            </a:r>
            <a:r>
              <a:rPr lang="ru-RU" dirty="0"/>
              <a:t> і </a:t>
            </a:r>
            <a:r>
              <a:rPr lang="ru-RU" dirty="0" err="1"/>
              <a:t>адаптивність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4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візуалізації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err="1" smtClean="0"/>
              <a:t>Стовпчасті</a:t>
            </a:r>
            <a:r>
              <a:rPr lang="ru-RU" dirty="0" smtClean="0"/>
              <a:t> </a:t>
            </a:r>
            <a:r>
              <a:rPr lang="ru-RU" dirty="0" err="1"/>
              <a:t>діаграми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err="1" smtClean="0"/>
              <a:t>Кругові</a:t>
            </a:r>
            <a:r>
              <a:rPr lang="ru-RU" dirty="0" smtClean="0"/>
              <a:t> </a:t>
            </a:r>
            <a:r>
              <a:rPr lang="ru-RU" dirty="0" err="1"/>
              <a:t>діаграми</a:t>
            </a:r>
            <a:r>
              <a:rPr lang="ru-RU" dirty="0"/>
              <a:t>. </a:t>
            </a:r>
          </a:p>
          <a:p>
            <a:pPr lvl="0"/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err="1" smtClean="0"/>
              <a:t>Scatter</a:t>
            </a:r>
            <a:r>
              <a:rPr lang="ru-RU" dirty="0" smtClean="0"/>
              <a:t> </a:t>
            </a:r>
            <a:r>
              <a:rPr lang="ru-RU" dirty="0" err="1"/>
              <a:t>plot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err="1" smtClean="0"/>
              <a:t>Географічні</a:t>
            </a:r>
            <a:r>
              <a:rPr lang="ru-RU" dirty="0" smtClean="0"/>
              <a:t> </a:t>
            </a:r>
            <a:r>
              <a:rPr lang="ru-RU" dirty="0" err="1"/>
              <a:t>діаграми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err="1" smtClean="0"/>
              <a:t>Інфографіка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8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Засоби</a:t>
            </a:r>
            <a:r>
              <a:rPr lang="ru-RU" b="1" dirty="0"/>
              <a:t> </a:t>
            </a:r>
            <a:r>
              <a:rPr lang="ru-RU" b="1" dirty="0" err="1"/>
              <a:t>візуалізації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err="1"/>
              <a:t>Tableau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b="1" dirty="0" err="1" smtClean="0"/>
              <a:t>Looker</a:t>
            </a:r>
            <a:r>
              <a:rPr lang="ru-RU" b="1" dirty="0" smtClean="0"/>
              <a:t> </a:t>
            </a:r>
            <a:r>
              <a:rPr lang="ru-RU" b="1" dirty="0" err="1"/>
              <a:t>Studio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b="1" dirty="0" err="1" smtClean="0"/>
              <a:t>Power</a:t>
            </a:r>
            <a:r>
              <a:rPr lang="ru-RU" b="1" dirty="0" smtClean="0"/>
              <a:t> </a:t>
            </a:r>
            <a:r>
              <a:rPr lang="ru-RU" b="1" dirty="0"/>
              <a:t>BI.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b="1" u="sng" dirty="0" err="1" smtClean="0">
                <a:hlinkClick r:id="rId2"/>
              </a:rPr>
              <a:t>Figma</a:t>
            </a:r>
            <a:r>
              <a:rPr lang="ru-RU" b="1" u="sng" dirty="0">
                <a:hlinkClick r:id="rId2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6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Контент-</a:t>
            </a:r>
            <a:r>
              <a:rPr lang="ru-RU" b="1" dirty="0" err="1"/>
              <a:t>аналіз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err="1"/>
              <a:t>Застосування</a:t>
            </a:r>
            <a:r>
              <a:rPr lang="ru-RU" dirty="0"/>
              <a:t> методу </a:t>
            </a:r>
            <a:r>
              <a:rPr lang="ru-RU" dirty="0" err="1"/>
              <a:t>рекомендується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об'єктивності</a:t>
            </a:r>
            <a:r>
              <a:rPr lang="ru-RU" dirty="0"/>
              <a:t> </a:t>
            </a:r>
            <a:r>
              <a:rPr lang="ru-RU" u="sng" dirty="0" err="1">
                <a:hlinkClick r:id="rId2" tooltip="Аналіз"/>
              </a:rPr>
              <a:t>аналізу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Контент-</a:t>
            </a:r>
            <a:r>
              <a:rPr lang="ru-RU" dirty="0" err="1"/>
              <a:t>аналіз</a:t>
            </a:r>
            <a:r>
              <a:rPr lang="ru-RU" dirty="0"/>
              <a:t>, як правило,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великого за </a:t>
            </a:r>
            <a:r>
              <a:rPr lang="ru-RU" dirty="0" err="1"/>
              <a:t>обсягом</a:t>
            </a:r>
            <a:r>
              <a:rPr lang="ru-RU" dirty="0"/>
              <a:t> і </a:t>
            </a:r>
            <a:r>
              <a:rPr lang="ru-RU" dirty="0" err="1"/>
              <a:t>несистематизованого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коли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утруднено.</a:t>
            </a:r>
          </a:p>
          <a:p>
            <a:pPr lvl="0"/>
            <a:r>
              <a:rPr lang="ru-RU" dirty="0"/>
              <a:t>Контент-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корисний</a:t>
            </a:r>
            <a:r>
              <a:rPr lang="ru-RU" dirty="0"/>
              <a:t>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частотою </a:t>
            </a:r>
            <a:r>
              <a:rPr lang="ru-RU" dirty="0" err="1"/>
              <a:t>появи</a:t>
            </a:r>
            <a:r>
              <a:rPr lang="ru-RU" dirty="0"/>
              <a:t> у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u="sng" dirty="0">
                <a:hlinkClick r:id="rId3" tooltip="Документ"/>
              </a:rPr>
              <a:t>документах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Контент-</a:t>
            </a:r>
            <a:r>
              <a:rPr lang="ru-RU" dirty="0" err="1"/>
              <a:t>аналіз</a:t>
            </a:r>
            <a:r>
              <a:rPr lang="ru-RU" dirty="0"/>
              <a:t> часто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добрі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коли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досліджуваної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сама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u="sng" dirty="0" err="1">
                <a:hlinkClick r:id="rId4" tooltip="Джерела інформації (ще не написана)"/>
              </a:rPr>
              <a:t>джерела</a:t>
            </a:r>
            <a:r>
              <a:rPr lang="ru-RU" u="sng" dirty="0">
                <a:hlinkClick r:id="rId4" tooltip="Джерела інформації (ще не написана)"/>
              </a:rPr>
              <a:t> </a:t>
            </a:r>
            <a:r>
              <a:rPr lang="ru-RU" u="sng" dirty="0" err="1">
                <a:hlinkClick r:id="rId4" tooltip="Джерела інформації (ще не написана)"/>
              </a:rPr>
              <a:t>інформації</a:t>
            </a:r>
            <a:r>
              <a:rPr lang="ru-RU" dirty="0"/>
              <a:t>, яке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характеристики</a:t>
            </a:r>
            <a:r>
              <a:rPr lang="ru-RU" dirty="0" smtClean="0"/>
              <a:t>".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0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контент-</a:t>
            </a:r>
            <a:r>
              <a:rPr lang="ru-RU" dirty="0" err="1"/>
              <a:t>аналізу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Підготовка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u="sng" dirty="0" err="1">
                <a:hlinkClick r:id="rId2" tooltip="Документ і текст у соціальних науках (ще не написана)"/>
              </a:rPr>
              <a:t>документів</a:t>
            </a:r>
            <a:r>
              <a:rPr lang="ru-RU" b="1" dirty="0"/>
              <a:t> (</a:t>
            </a:r>
            <a:r>
              <a:rPr lang="ru-RU" b="1" dirty="0" err="1"/>
              <a:t>маються</a:t>
            </a:r>
            <a:r>
              <a:rPr lang="ru-RU" b="1" dirty="0"/>
              <a:t> на </a:t>
            </a:r>
            <a:r>
              <a:rPr lang="ru-RU" b="1" dirty="0" err="1"/>
              <a:t>увазі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, </a:t>
            </a:r>
            <a:r>
              <a:rPr lang="ru-RU" b="1" u="sng" dirty="0" err="1">
                <a:hlinkClick r:id="rId3" tooltip="Гіпотеза"/>
              </a:rPr>
              <a:t>гіпотези</a:t>
            </a:r>
            <a:r>
              <a:rPr lang="ru-RU" b="1" dirty="0"/>
              <a:t>, </a:t>
            </a:r>
            <a:r>
              <a:rPr lang="ru-RU" b="1" dirty="0" err="1"/>
              <a:t>поняття</a:t>
            </a:r>
            <a:r>
              <a:rPr lang="ru-RU" b="1" dirty="0"/>
              <a:t>, </a:t>
            </a:r>
            <a:r>
              <a:rPr lang="ru-RU" b="1" dirty="0" err="1"/>
              <a:t>об'єкт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 і </a:t>
            </a:r>
            <a:r>
              <a:rPr lang="ru-RU" b="1" dirty="0" err="1"/>
              <a:t>т.ін</a:t>
            </a:r>
            <a:r>
              <a:rPr lang="ru-RU" b="1" dirty="0" smtClean="0"/>
              <a:t>.);</a:t>
            </a:r>
          </a:p>
          <a:p>
            <a:r>
              <a:rPr lang="ru-RU" b="1" dirty="0"/>
              <a:t>2. </a:t>
            </a:r>
            <a:r>
              <a:rPr lang="ru-RU" b="1" dirty="0" err="1"/>
              <a:t>Відбір</a:t>
            </a:r>
            <a:r>
              <a:rPr lang="ru-RU" b="1" dirty="0"/>
              <a:t> </a:t>
            </a:r>
            <a:r>
              <a:rPr lang="ru-RU" b="1" dirty="0" err="1"/>
              <a:t>джерел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 smtClean="0"/>
              <a:t>аналізу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/>
              <a:t>2.2. </a:t>
            </a:r>
            <a:r>
              <a:rPr lang="ru-RU" dirty="0" err="1"/>
              <a:t>Визначення</a:t>
            </a:r>
            <a:r>
              <a:rPr lang="ru-RU" dirty="0"/>
              <a:t> кола і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u="sng" dirty="0" err="1">
                <a:hlinkClick r:id="rId2" tooltip="Документ і текст у соціальних науках (ще не написана)"/>
              </a:rPr>
              <a:t>документів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</a:t>
            </a:r>
            <a:r>
              <a:rPr lang="ru-RU" dirty="0" err="1"/>
              <a:t>найменування</a:t>
            </a:r>
            <a:r>
              <a:rPr lang="ru-RU" dirty="0"/>
              <a:t>, </a:t>
            </a:r>
            <a:r>
              <a:rPr lang="ru-RU" dirty="0" err="1"/>
              <a:t>періодичність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,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тиражі</a:t>
            </a:r>
            <a:r>
              <a:rPr lang="ru-RU" dirty="0"/>
              <a:t>);</a:t>
            </a:r>
          </a:p>
          <a:p>
            <a:pPr marL="457200" lvl="1" indent="0">
              <a:buNone/>
            </a:pPr>
            <a:r>
              <a:rPr lang="ru-RU" dirty="0"/>
              <a:t>2.3.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u="sng" dirty="0" err="1">
                <a:hlinkClick r:id="rId2" tooltip="Документ і текст у соціальних науках (ще не написана)"/>
              </a:rPr>
              <a:t>документи</a:t>
            </a:r>
            <a:r>
              <a:rPr lang="ru-RU" dirty="0"/>
              <a:t> та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аналізуватись</a:t>
            </a:r>
            <a:r>
              <a:rPr lang="ru-RU" dirty="0" smtClean="0"/>
              <a:t>;</a:t>
            </a:r>
          </a:p>
          <a:p>
            <a:pPr marL="457200" lvl="1" indent="0">
              <a:buNone/>
            </a:pPr>
            <a:r>
              <a:rPr lang="ru-RU" dirty="0"/>
              <a:t>2.4.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вибіркової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u="sng" dirty="0" err="1">
                <a:hlinkClick r:id="rId4" tooltip="Емпіризм"/>
              </a:rPr>
              <a:t>емпіричних</a:t>
            </a:r>
            <a:r>
              <a:rPr lang="ru-RU" b="1" u="sng" dirty="0">
                <a:hlinkClick r:id="rId4" tooltip="Емпіризм"/>
              </a:rPr>
              <a:t> моделей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,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вибірки</a:t>
            </a:r>
            <a:r>
              <a:rPr lang="ru-RU" b="1" dirty="0"/>
              <a:t> (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підбір</a:t>
            </a:r>
            <a:r>
              <a:rPr lang="ru-RU" b="1" dirty="0"/>
              <a:t> </a:t>
            </a:r>
            <a:r>
              <a:rPr lang="ru-RU" b="1" dirty="0" err="1"/>
              <a:t>комунікаційних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, </a:t>
            </a: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 за </a:t>
            </a:r>
            <a:r>
              <a:rPr lang="ru-RU" b="1" dirty="0" err="1"/>
              <a:t>ті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періоди</a:t>
            </a:r>
            <a:r>
              <a:rPr lang="ru-RU" b="1" dirty="0"/>
              <a:t> часу,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повідомлень</a:t>
            </a:r>
            <a:r>
              <a:rPr lang="ru-RU" b="1" dirty="0"/>
              <a:t>, типу </a:t>
            </a:r>
            <a:r>
              <a:rPr lang="ru-RU" b="1" dirty="0" err="1"/>
              <a:t>вибірки</a:t>
            </a:r>
            <a:r>
              <a:rPr lang="ru-RU" b="1" dirty="0" smtClean="0"/>
              <a:t>);</a:t>
            </a:r>
          </a:p>
          <a:p>
            <a:pPr marL="0" indent="0">
              <a:buNone/>
            </a:pPr>
            <a:r>
              <a:rPr lang="ru-RU" b="1" dirty="0"/>
              <a:t>4. </a:t>
            </a:r>
            <a:r>
              <a:rPr lang="ru-RU" b="1" dirty="0" err="1"/>
              <a:t>Розробка</a:t>
            </a:r>
            <a:r>
              <a:rPr lang="ru-RU" b="1" dirty="0"/>
              <a:t> методики </a:t>
            </a:r>
            <a:r>
              <a:rPr lang="ru-RU" b="1" dirty="0" err="1"/>
              <a:t>даного</a:t>
            </a:r>
            <a:r>
              <a:rPr lang="ru-RU" b="1" dirty="0"/>
              <a:t> конкретного </a:t>
            </a:r>
            <a:r>
              <a:rPr lang="ru-RU" b="1" dirty="0" err="1"/>
              <a:t>аналізу</a:t>
            </a:r>
            <a:r>
              <a:rPr lang="ru-RU" b="1" dirty="0"/>
              <a:t>;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9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 smtClean="0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сумаризація</a:t>
            </a:r>
            <a:r>
              <a:rPr lang="ru-RU" dirty="0"/>
              <a:t> (</a:t>
            </a:r>
            <a:r>
              <a:rPr lang="ru-RU" dirty="0" err="1"/>
              <a:t>summarisation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феноменів</a:t>
            </a:r>
            <a:r>
              <a:rPr lang="ru-RU" dirty="0"/>
              <a:t> та понять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кластеризація</a:t>
            </a:r>
            <a:r>
              <a:rPr lang="ru-RU" dirty="0"/>
              <a:t> (</a:t>
            </a:r>
            <a:r>
              <a:rPr lang="ru-RU" dirty="0" err="1"/>
              <a:t>clustering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класифікація</a:t>
            </a:r>
            <a:r>
              <a:rPr lang="ru-RU" dirty="0"/>
              <a:t> (</a:t>
            </a:r>
            <a:r>
              <a:rPr lang="ru-RU" dirty="0" err="1"/>
              <a:t>classification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запити</a:t>
            </a:r>
            <a:r>
              <a:rPr lang="ru-RU" dirty="0"/>
              <a:t> (</a:t>
            </a:r>
            <a:r>
              <a:rPr lang="ru-RU" dirty="0" err="1"/>
              <a:t>question</a:t>
            </a:r>
            <a:r>
              <a:rPr lang="ru-RU" dirty="0"/>
              <a:t> </a:t>
            </a:r>
            <a:r>
              <a:rPr lang="ru-RU" dirty="0" err="1"/>
              <a:t>answering</a:t>
            </a:r>
            <a:r>
              <a:rPr lang="ru-RU" dirty="0"/>
              <a:t>)</a:t>
            </a:r>
            <a:r>
              <a:rPr lang="ru-RU" dirty="0" err="1"/>
              <a:t>тематичне</a:t>
            </a:r>
            <a:r>
              <a:rPr lang="ru-RU" dirty="0"/>
              <a:t> </a:t>
            </a:r>
            <a:r>
              <a:rPr lang="ru-RU" dirty="0" err="1"/>
              <a:t>індексування</a:t>
            </a:r>
            <a:r>
              <a:rPr lang="ru-RU" dirty="0"/>
              <a:t> (</a:t>
            </a:r>
            <a:r>
              <a:rPr lang="ru-RU" dirty="0" err="1"/>
              <a:t>thematic</a:t>
            </a:r>
            <a:r>
              <a:rPr lang="ru-RU" dirty="0"/>
              <a:t> </a:t>
            </a:r>
            <a:r>
              <a:rPr lang="ru-RU" dirty="0" err="1"/>
              <a:t>indexing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пошук</a:t>
            </a:r>
            <a:r>
              <a:rPr lang="ru-RU" dirty="0"/>
              <a:t> за </a:t>
            </a:r>
            <a:r>
              <a:rPr lang="ru-RU" dirty="0" err="1"/>
              <a:t>ключовими</a:t>
            </a:r>
            <a:r>
              <a:rPr lang="ru-RU" dirty="0"/>
              <a:t> словами (</a:t>
            </a:r>
            <a:r>
              <a:rPr lang="ru-RU" dirty="0" err="1"/>
              <a:t>keyword</a:t>
            </a:r>
            <a:r>
              <a:rPr lang="ru-RU" dirty="0"/>
              <a:t> </a:t>
            </a:r>
            <a:r>
              <a:rPr lang="ru-RU" dirty="0" err="1"/>
              <a:t>searching</a:t>
            </a:r>
            <a:r>
              <a:rPr lang="ru-RU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підтримка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таксономії</a:t>
            </a:r>
            <a:r>
              <a:rPr lang="ru-RU" dirty="0"/>
              <a:t> (</a:t>
            </a:r>
            <a:r>
              <a:rPr lang="ru-RU" dirty="0" err="1"/>
              <a:t>oftaxonomies</a:t>
            </a:r>
            <a:r>
              <a:rPr lang="ru-RU" dirty="0"/>
              <a:t>) та тезаурусу (</a:t>
            </a:r>
            <a:r>
              <a:rPr lang="ru-RU" dirty="0" err="1"/>
              <a:t>thesauri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Задачі</a:t>
            </a:r>
            <a:r>
              <a:rPr lang="ru-RU" b="1" dirty="0" smtClean="0"/>
              <a:t> </a:t>
            </a:r>
            <a:r>
              <a:rPr lang="ru-RU" b="1" dirty="0" err="1"/>
              <a:t>Text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Основна</a:t>
            </a:r>
            <a:r>
              <a:rPr lang="ru-RU" b="1" dirty="0"/>
              <a:t> задача </a:t>
            </a:r>
            <a:r>
              <a:rPr lang="ru-RU" b="1" dirty="0" err="1"/>
              <a:t>Text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 — </a:t>
            </a:r>
            <a:r>
              <a:rPr lang="ru-RU" dirty="0" err="1"/>
              <a:t>класифікація</a:t>
            </a:r>
            <a:r>
              <a:rPr lang="ru-RU" dirty="0"/>
              <a:t>/</a:t>
            </a:r>
            <a:r>
              <a:rPr lang="ru-RU" dirty="0" err="1"/>
              <a:t>віднесення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до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. Тут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/>
              <a:t>розпізнаванні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треба </a:t>
            </a:r>
            <a:r>
              <a:rPr lang="ru-RU" dirty="0" err="1"/>
              <a:t>віднести</a:t>
            </a:r>
            <a:r>
              <a:rPr lang="ru-RU" dirty="0"/>
              <a:t> до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і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Сфера </a:t>
            </a:r>
            <a:r>
              <a:rPr lang="ru-RU" b="1" dirty="0" err="1"/>
              <a:t>застосування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err="1" smtClean="0"/>
              <a:t>групування</a:t>
            </a:r>
            <a:r>
              <a:rPr lang="ru-RU" dirty="0" smtClean="0"/>
              <a:t> </a:t>
            </a:r>
            <a:r>
              <a:rPr lang="ru-RU" dirty="0" err="1"/>
              <a:t>документів</a:t>
            </a:r>
            <a:r>
              <a:rPr lang="ru-RU" dirty="0"/>
              <a:t> на </a:t>
            </a:r>
            <a:r>
              <a:rPr lang="ru-RU" dirty="0" err="1"/>
              <a:t>Web</a:t>
            </a:r>
            <a:r>
              <a:rPr lang="ru-RU" dirty="0"/>
              <a:t>-сайтах; </a:t>
            </a:r>
            <a:endParaRPr lang="ru-RU" dirty="0" smtClean="0"/>
          </a:p>
          <a:p>
            <a:pPr lvl="1"/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/>
              <a:t>документів</a:t>
            </a:r>
            <a:r>
              <a:rPr lang="ru-RU" dirty="0"/>
              <a:t> по </a:t>
            </a:r>
            <a:r>
              <a:rPr lang="ru-RU" dirty="0" err="1"/>
              <a:t>окремих</a:t>
            </a:r>
            <a:r>
              <a:rPr lang="ru-RU" dirty="0"/>
              <a:t> папках, </a:t>
            </a:r>
            <a:endParaRPr lang="ru-RU" dirty="0" smtClean="0"/>
          </a:p>
          <a:p>
            <a:pPr lvl="1"/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на </a:t>
            </a:r>
            <a:r>
              <a:rPr lang="ru-RU" dirty="0" err="1"/>
              <a:t>скриньці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b="1" dirty="0" err="1"/>
              <a:t>Другорядна</a:t>
            </a:r>
            <a:r>
              <a:rPr lang="ru-RU" b="1" dirty="0"/>
              <a:t> задача </a:t>
            </a:r>
            <a:r>
              <a:rPr lang="ru-RU" b="1" dirty="0" err="1"/>
              <a:t>Text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 — </a:t>
            </a:r>
            <a:r>
              <a:rPr lang="ru-RU" dirty="0" err="1"/>
              <a:t>кластеризація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компактних</a:t>
            </a:r>
            <a:r>
              <a:rPr lang="ru-RU" dirty="0"/>
              <a:t> </a:t>
            </a:r>
            <a:r>
              <a:rPr lang="ru-RU" dirty="0" err="1"/>
              <a:t>підгруп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з </a:t>
            </a:r>
            <a:r>
              <a:rPr lang="ru-RU" dirty="0" err="1"/>
              <a:t>подібними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 Тут система </a:t>
            </a:r>
            <a:r>
              <a:rPr lang="ru-RU" dirty="0" err="1"/>
              <a:t>має</a:t>
            </a:r>
            <a:r>
              <a:rPr lang="ru-RU" dirty="0"/>
              <a:t> сама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і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на </a:t>
            </a:r>
            <a:r>
              <a:rPr lang="ru-RU" dirty="0" err="1"/>
              <a:t>підгрупи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кластеризації</a:t>
            </a:r>
            <a:r>
              <a:rPr lang="ru-RU" dirty="0" smtClean="0"/>
              <a:t> : </a:t>
            </a:r>
            <a:endParaRPr lang="ru-RU" dirty="0"/>
          </a:p>
          <a:p>
            <a:pPr lvl="1"/>
            <a:r>
              <a:rPr lang="ru-RU" dirty="0" err="1"/>
              <a:t>ієрархічна</a:t>
            </a:r>
            <a:r>
              <a:rPr lang="ru-RU" dirty="0"/>
              <a:t> —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побудові</a:t>
            </a:r>
            <a:r>
              <a:rPr lang="ru-RU" dirty="0"/>
              <a:t> дерева </a:t>
            </a:r>
            <a:r>
              <a:rPr lang="ru-RU" dirty="0" err="1"/>
              <a:t>кластерів</a:t>
            </a:r>
            <a:r>
              <a:rPr lang="ru-RU" dirty="0"/>
              <a:t>, у кожному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невелика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бінарна</a:t>
            </a:r>
            <a:r>
              <a:rPr lang="ru-RU" dirty="0"/>
              <a:t> —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групування</a:t>
            </a:r>
            <a:r>
              <a:rPr lang="ru-RU" dirty="0"/>
              <a:t> і перегляд </a:t>
            </a:r>
            <a:r>
              <a:rPr lang="ru-RU" dirty="0" err="1"/>
              <a:t>кластерів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за </a:t>
            </a:r>
            <a:r>
              <a:rPr lang="ru-RU" dirty="0" err="1"/>
              <a:t>подібними</a:t>
            </a:r>
            <a:r>
              <a:rPr lang="ru-RU" dirty="0"/>
              <a:t> характеристиками; один кластер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за параметрами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3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Visual Mining</a:t>
            </a:r>
            <a:endParaRPr lang="uk-UA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Т</a:t>
            </a:r>
            <a:r>
              <a:rPr lang="pl-PL" dirty="0"/>
              <a:t>ext Mining</a:t>
            </a:r>
            <a:r>
              <a:rPr lang="uk-UA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/>
              <a:t>Data </a:t>
            </a:r>
            <a:r>
              <a:rPr lang="pl-PL" dirty="0"/>
              <a:t>Mining </a:t>
            </a:r>
            <a:r>
              <a:rPr lang="uk-UA" dirty="0"/>
              <a:t>у реальному часі</a:t>
            </a:r>
            <a:r>
              <a:rPr lang="uk-UA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Web Mining.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Intelligent Miner for text (IBM</a:t>
            </a:r>
            <a:r>
              <a:rPr lang="en-US" b="1" dirty="0" smtClean="0"/>
              <a:t>)</a:t>
            </a:r>
            <a:endParaRPr lang="uk-UA" b="1" dirty="0" smtClean="0"/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утиліти</a:t>
            </a:r>
            <a:r>
              <a:rPr lang="ru-RU" dirty="0"/>
              <a:t>: </a:t>
            </a:r>
          </a:p>
          <a:p>
            <a:pPr lvl="1"/>
            <a:r>
              <a:rPr lang="ru-RU" i="1" dirty="0" err="1"/>
              <a:t>Language</a:t>
            </a:r>
            <a:r>
              <a:rPr lang="ru-RU" i="1" dirty="0"/>
              <a:t> </a:t>
            </a:r>
            <a:r>
              <a:rPr lang="ru-RU" i="1" dirty="0" err="1"/>
              <a:t>identification</a:t>
            </a:r>
            <a:r>
              <a:rPr lang="ru-RU" i="1" dirty="0"/>
              <a:t> </a:t>
            </a:r>
            <a:r>
              <a:rPr lang="ru-RU" i="1" dirty="0" err="1"/>
              <a:t>tool</a:t>
            </a:r>
            <a:r>
              <a:rPr lang="ru-RU" dirty="0"/>
              <a:t> —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документ;</a:t>
            </a:r>
          </a:p>
          <a:p>
            <a:pPr lvl="1"/>
            <a:r>
              <a:rPr lang="ru-RU" i="1" dirty="0" err="1"/>
              <a:t>Categorisation</a:t>
            </a:r>
            <a:r>
              <a:rPr lang="ru-RU" i="1" dirty="0"/>
              <a:t> </a:t>
            </a:r>
            <a:r>
              <a:rPr lang="ru-RU" i="1" dirty="0" err="1"/>
              <a:t>tool</a:t>
            </a:r>
            <a:r>
              <a:rPr lang="ru-RU" dirty="0"/>
              <a:t> — </a:t>
            </a:r>
            <a:r>
              <a:rPr lang="ru-RU" dirty="0" err="1"/>
              <a:t>утиліта</a:t>
            </a:r>
            <a:r>
              <a:rPr lang="ru-RU" dirty="0"/>
              <a:t> автоматичного </a:t>
            </a:r>
            <a:r>
              <a:rPr lang="ru-RU" dirty="0" err="1"/>
              <a:t>віднесення</a:t>
            </a:r>
            <a:r>
              <a:rPr lang="ru-RU" dirty="0"/>
              <a:t> тексту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;</a:t>
            </a:r>
          </a:p>
          <a:p>
            <a:pPr lvl="1"/>
            <a:r>
              <a:rPr lang="ru-RU" i="1" dirty="0" err="1"/>
              <a:t>Clusterisation</a:t>
            </a:r>
            <a:r>
              <a:rPr lang="ru-RU" i="1" dirty="0"/>
              <a:t> </a:t>
            </a:r>
            <a:r>
              <a:rPr lang="ru-RU" i="1" dirty="0" err="1"/>
              <a:t>tool</a:t>
            </a:r>
            <a:r>
              <a:rPr lang="ru-RU" dirty="0"/>
              <a:t> — </a:t>
            </a:r>
            <a:r>
              <a:rPr lang="ru-RU" dirty="0" err="1"/>
              <a:t>розгрупування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 за </a:t>
            </a:r>
            <a:r>
              <a:rPr lang="ru-RU" dirty="0" err="1"/>
              <a:t>близькістю</a:t>
            </a:r>
            <a:r>
              <a:rPr lang="ru-RU" dirty="0"/>
              <a:t> стилю,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частотних</a:t>
            </a:r>
            <a:r>
              <a:rPr lang="ru-RU" dirty="0"/>
              <a:t> характеристик,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;</a:t>
            </a:r>
          </a:p>
          <a:p>
            <a:pPr lvl="1"/>
            <a:r>
              <a:rPr lang="ru-RU" i="1" dirty="0" err="1"/>
              <a:t>Feature</a:t>
            </a:r>
            <a:r>
              <a:rPr lang="ru-RU" i="1" dirty="0"/>
              <a:t> </a:t>
            </a:r>
            <a:r>
              <a:rPr lang="ru-RU" i="1" dirty="0" err="1"/>
              <a:t>extraction</a:t>
            </a:r>
            <a:r>
              <a:rPr lang="ru-RU" i="1" dirty="0"/>
              <a:t> </a:t>
            </a:r>
            <a:r>
              <a:rPr lang="ru-RU" i="1" dirty="0" err="1"/>
              <a:t>tool</a:t>
            </a:r>
            <a:r>
              <a:rPr lang="ru-RU" dirty="0"/>
              <a:t> —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імена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) у </a:t>
            </a:r>
            <a:r>
              <a:rPr lang="ru-RU" dirty="0" err="1"/>
              <a:t>тексті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заданого</a:t>
            </a:r>
            <a:r>
              <a:rPr lang="ru-RU" dirty="0"/>
              <a:t> словника </a:t>
            </a:r>
            <a:r>
              <a:rPr lang="ru-RU" dirty="0" err="1"/>
              <a:t>напередодні</a:t>
            </a:r>
            <a:r>
              <a:rPr lang="ru-RU" dirty="0"/>
              <a:t>;</a:t>
            </a:r>
          </a:p>
          <a:p>
            <a:pPr lvl="1"/>
            <a:r>
              <a:rPr lang="ru-RU" i="1" dirty="0" err="1"/>
              <a:t>Annotation</a:t>
            </a:r>
            <a:r>
              <a:rPr lang="ru-RU" i="1" dirty="0"/>
              <a:t> </a:t>
            </a:r>
            <a:r>
              <a:rPr lang="ru-RU" i="1" dirty="0" err="1"/>
              <a:t>tool</a:t>
            </a:r>
            <a:r>
              <a:rPr lang="ru-RU" dirty="0"/>
              <a:t> — «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» </a:t>
            </a:r>
            <a:r>
              <a:rPr lang="ru-RU" dirty="0" err="1"/>
              <a:t>текстів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рефератів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анотацій</a:t>
            </a:r>
            <a:r>
              <a:rPr lang="ru-RU" dirty="0"/>
              <a:t> до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0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 smtClean="0"/>
              <a:t>WebAnalyst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задачі</a:t>
            </a:r>
            <a:r>
              <a:rPr lang="ru-RU" dirty="0"/>
              <a:t>: </a:t>
            </a:r>
          </a:p>
          <a:p>
            <a:pPr lvl="1"/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відвідувачів</a:t>
            </a:r>
            <a:r>
              <a:rPr lang="ru-RU" dirty="0"/>
              <a:t>/</a:t>
            </a:r>
            <a:r>
              <a:rPr lang="ru-RU" dirty="0" err="1"/>
              <a:t>ок</a:t>
            </a:r>
            <a:r>
              <a:rPr lang="ru-RU" dirty="0"/>
              <a:t> сайту і про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зібраних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персоналізованого</a:t>
            </a:r>
            <a:r>
              <a:rPr lang="ru-RU" dirty="0"/>
              <a:t> контенту,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8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/>
              <a:t>Text</a:t>
            </a:r>
            <a:r>
              <a:rPr lang="ru-RU" b="1" dirty="0"/>
              <a:t> </a:t>
            </a:r>
            <a:r>
              <a:rPr lang="ru-RU" b="1" dirty="0" err="1" smtClean="0"/>
              <a:t>Miner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Характеристики </a:t>
            </a:r>
            <a:r>
              <a:rPr lang="ru-RU" i="1" dirty="0" err="1"/>
              <a:t>програми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 —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універсальною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форматами </a:t>
            </a:r>
            <a:r>
              <a:rPr lang="ru-RU" dirty="0" err="1"/>
              <a:t>текстових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логічну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тексту, </a:t>
            </a:r>
            <a:r>
              <a:rPr lang="ru-RU" dirty="0" err="1"/>
              <a:t>що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дослідникам</a:t>
            </a:r>
            <a:r>
              <a:rPr lang="ru-RU" dirty="0"/>
              <a:t> </a:t>
            </a:r>
            <a:r>
              <a:rPr lang="ru-RU" dirty="0" err="1"/>
              <a:t>збагатити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інтегруючи</a:t>
            </a:r>
            <a:r>
              <a:rPr lang="ru-RU" dirty="0"/>
              <a:t> </a:t>
            </a:r>
            <a:r>
              <a:rPr lang="ru-RU" dirty="0" err="1"/>
              <a:t>неструктуровану</a:t>
            </a:r>
            <a:r>
              <a:rPr lang="ru-RU" dirty="0"/>
              <a:t> </a:t>
            </a:r>
            <a:r>
              <a:rPr lang="ru-RU" dirty="0" err="1"/>
              <a:t>текстову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існуючими</a:t>
            </a:r>
            <a:r>
              <a:rPr lang="ru-RU" dirty="0"/>
              <a:t> </a:t>
            </a:r>
            <a:r>
              <a:rPr lang="ru-RU" dirty="0" err="1"/>
              <a:t>структурованими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такими як </a:t>
            </a:r>
            <a:r>
              <a:rPr lang="ru-RU" dirty="0" err="1"/>
              <a:t>вік</a:t>
            </a:r>
            <a:r>
              <a:rPr lang="ru-RU" dirty="0"/>
              <a:t>,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правдивий</a:t>
            </a:r>
            <a:r>
              <a:rPr lang="ru-RU" dirty="0"/>
              <a:t> є </a:t>
            </a:r>
            <a:r>
              <a:rPr lang="ru-RU" dirty="0" err="1"/>
              <a:t>текстовий</a:t>
            </a:r>
            <a:r>
              <a:rPr lang="ru-RU" dirty="0"/>
              <a:t> документ: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неправдивої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у </a:t>
            </a:r>
            <a:r>
              <a:rPr lang="ru-RU" dirty="0" err="1"/>
              <a:t>текстових</a:t>
            </a:r>
            <a:r>
              <a:rPr lang="ru-RU" dirty="0"/>
              <a:t> документах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аналізу</a:t>
            </a:r>
            <a:r>
              <a:rPr lang="ru-RU" dirty="0"/>
              <a:t> тексту і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стилю письма,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 про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приховання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4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 smtClean="0"/>
              <a:t>SemioMap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Характеристики </a:t>
            </a:r>
            <a:r>
              <a:rPr lang="ru-RU" i="1" dirty="0" err="1"/>
              <a:t>програми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: сервер </a:t>
            </a:r>
            <a:r>
              <a:rPr lang="ru-RU" dirty="0" err="1"/>
              <a:t>SemioMap</a:t>
            </a:r>
            <a:r>
              <a:rPr lang="ru-RU" dirty="0"/>
              <a:t> і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SemioMap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робота </a:t>
            </a:r>
            <a:r>
              <a:rPr lang="ru-RU" dirty="0" err="1"/>
              <a:t>програми</a:t>
            </a:r>
            <a:r>
              <a:rPr lang="ru-RU" dirty="0"/>
              <a:t> проходить </a:t>
            </a:r>
            <a:r>
              <a:rPr lang="ru-RU" dirty="0" err="1"/>
              <a:t>наступні</a:t>
            </a:r>
            <a:r>
              <a:rPr lang="ru-RU" dirty="0"/>
              <a:t> три </a:t>
            </a:r>
            <a:r>
              <a:rPr lang="ru-RU" dirty="0" err="1"/>
              <a:t>фази</a:t>
            </a:r>
            <a:r>
              <a:rPr lang="ru-RU" dirty="0"/>
              <a:t>: </a:t>
            </a:r>
          </a:p>
          <a:p>
            <a:pPr lvl="0"/>
            <a:r>
              <a:rPr lang="ru-RU" dirty="0" err="1"/>
              <a:t>індексування</a:t>
            </a:r>
            <a:r>
              <a:rPr lang="ru-RU" dirty="0"/>
              <a:t> — сервер </a:t>
            </a:r>
            <a:r>
              <a:rPr lang="ru-RU" dirty="0" err="1"/>
              <a:t>SemioMap</a:t>
            </a:r>
            <a:r>
              <a:rPr lang="ru-RU" dirty="0"/>
              <a:t> автоматично </a:t>
            </a:r>
            <a:r>
              <a:rPr lang="ru-RU" dirty="0" err="1"/>
              <a:t>читає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</a:t>
            </a:r>
            <a:r>
              <a:rPr lang="ru-RU" dirty="0" err="1"/>
              <a:t>неструктурованого</a:t>
            </a:r>
            <a:r>
              <a:rPr lang="ru-RU" dirty="0"/>
              <a:t> тексту,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і </a:t>
            </a:r>
            <a:r>
              <a:rPr lang="ru-RU" dirty="0" err="1"/>
              <a:t>складає</a:t>
            </a:r>
            <a:r>
              <a:rPr lang="ru-RU" dirty="0"/>
              <a:t> з них </a:t>
            </a:r>
            <a:r>
              <a:rPr lang="ru-RU" dirty="0" err="1"/>
              <a:t>індекс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кластеризація</a:t>
            </a:r>
            <a:r>
              <a:rPr lang="ru-RU" dirty="0"/>
              <a:t> — сервер </a:t>
            </a:r>
            <a:r>
              <a:rPr lang="ru-RU" dirty="0" err="1"/>
              <a:t>SemioMap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 і </a:t>
            </a:r>
            <a:r>
              <a:rPr lang="ru-RU" dirty="0" err="1"/>
              <a:t>будує</a:t>
            </a:r>
            <a:r>
              <a:rPr lang="ru-RU" dirty="0"/>
              <a:t> з них </a:t>
            </a:r>
            <a:r>
              <a:rPr lang="ru-RU" dirty="0" err="1"/>
              <a:t>лексичну</a:t>
            </a:r>
            <a:r>
              <a:rPr lang="ru-RU" dirty="0"/>
              <a:t> структуру на </a:t>
            </a:r>
            <a:r>
              <a:rPr lang="ru-RU" dirty="0" err="1"/>
              <a:t>основі</a:t>
            </a:r>
            <a:r>
              <a:rPr lang="ru-RU" dirty="0"/>
              <a:t> того, як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і </a:t>
            </a:r>
            <a:r>
              <a:rPr lang="ru-RU" dirty="0" err="1"/>
              <a:t>навігація</a:t>
            </a:r>
            <a:r>
              <a:rPr lang="ru-RU" dirty="0"/>
              <a:t> — </a:t>
            </a:r>
            <a:r>
              <a:rPr lang="ru-RU" dirty="0" err="1"/>
              <a:t>візуалізація</a:t>
            </a:r>
            <a:r>
              <a:rPr lang="ru-RU" dirty="0"/>
              <a:t> карт </a:t>
            </a:r>
            <a:r>
              <a:rPr lang="ru-RU" dirty="0" err="1"/>
              <a:t>зв'язків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навігацію</a:t>
            </a:r>
            <a:r>
              <a:rPr lang="ru-RU" dirty="0"/>
              <a:t> по </a:t>
            </a:r>
            <a:r>
              <a:rPr lang="ru-RU" dirty="0" err="1"/>
              <a:t>ключових</a:t>
            </a:r>
            <a:r>
              <a:rPr lang="ru-RU" dirty="0"/>
              <a:t> фразах і </a:t>
            </a:r>
            <a:r>
              <a:rPr lang="ru-RU" dirty="0" err="1"/>
              <a:t>зв'язками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звернутись</a:t>
            </a:r>
            <a:r>
              <a:rPr lang="ru-RU" dirty="0"/>
              <a:t> до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сортує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по папках,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папок;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базуються</a:t>
            </a:r>
            <a:r>
              <a:rPr lang="ru-RU" dirty="0"/>
              <a:t> на тому, як часто </a:t>
            </a:r>
            <a:r>
              <a:rPr lang="ru-RU" dirty="0" err="1"/>
              <a:t>зустрічаються</a:t>
            </a:r>
            <a:r>
              <a:rPr lang="ru-RU" dirty="0"/>
              <a:t> слова/</a:t>
            </a:r>
            <a:r>
              <a:rPr lang="ru-RU" dirty="0" err="1"/>
              <a:t>фрази</a:t>
            </a:r>
            <a:r>
              <a:rPr lang="ru-RU" dirty="0"/>
              <a:t> разом в абзацах </a:t>
            </a:r>
            <a:r>
              <a:rPr lang="ru-RU" dirty="0" err="1"/>
              <a:t>вихідного</a:t>
            </a:r>
            <a:r>
              <a:rPr lang="ru-RU" dirty="0"/>
              <a:t> текстового </a:t>
            </a:r>
            <a:r>
              <a:rPr lang="ru-RU" dirty="0" err="1"/>
              <a:t>масиву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7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/>
              <a:t>InterMedia</a:t>
            </a:r>
            <a:r>
              <a:rPr lang="ru-RU" b="1" dirty="0"/>
              <a:t> </a:t>
            </a:r>
            <a:r>
              <a:rPr lang="ru-RU" b="1" dirty="0" err="1"/>
              <a:t>Text</a:t>
            </a:r>
            <a:r>
              <a:rPr lang="ru-RU" b="1" dirty="0"/>
              <a:t>, </a:t>
            </a:r>
            <a:r>
              <a:rPr lang="ru-RU" b="1" dirty="0" err="1"/>
              <a:t>Oracle</a:t>
            </a:r>
            <a:r>
              <a:rPr lang="ru-RU" b="1" dirty="0"/>
              <a:t> </a:t>
            </a:r>
            <a:r>
              <a:rPr lang="ru-RU" b="1" dirty="0" err="1" smtClean="0"/>
              <a:t>Text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Основне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dirty="0"/>
              <a:t> —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 — за словами та фразами,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комбінуються</a:t>
            </a:r>
            <a:r>
              <a:rPr lang="ru-RU" dirty="0"/>
              <a:t>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булевих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ранжуються</a:t>
            </a:r>
            <a:r>
              <a:rPr lang="ru-RU" dirty="0"/>
              <a:t> за </a:t>
            </a:r>
            <a:r>
              <a:rPr lang="ru-RU" dirty="0" err="1"/>
              <a:t>релевантністю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повторюваності</a:t>
            </a:r>
            <a:r>
              <a:rPr lang="ru-RU" dirty="0"/>
              <a:t> слова, яке </a:t>
            </a:r>
            <a:r>
              <a:rPr lang="ru-RU" dirty="0" err="1"/>
              <a:t>цікавить</a:t>
            </a:r>
            <a:r>
              <a:rPr lang="ru-RU" dirty="0"/>
              <a:t> </a:t>
            </a:r>
            <a:r>
              <a:rPr lang="ru-RU" dirty="0" err="1"/>
              <a:t>дослідника</a:t>
            </a:r>
            <a:r>
              <a:rPr lang="ru-RU" dirty="0"/>
              <a:t>, в </a:t>
            </a:r>
            <a:r>
              <a:rPr lang="ru-RU" dirty="0" err="1"/>
              <a:t>знайдених</a:t>
            </a:r>
            <a:r>
              <a:rPr lang="ru-RU" dirty="0"/>
              <a:t> документах.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 у </a:t>
            </a:r>
            <a:r>
              <a:rPr lang="ru-RU" dirty="0" err="1"/>
              <a:t>програмі</a:t>
            </a:r>
            <a:r>
              <a:rPr lang="ru-RU" dirty="0"/>
              <a:t> є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три </a:t>
            </a:r>
            <a:r>
              <a:rPr lang="ru-RU" dirty="0" err="1"/>
              <a:t>групи</a:t>
            </a:r>
            <a:r>
              <a:rPr lang="ru-RU" dirty="0"/>
              <a:t>: </a:t>
            </a:r>
          </a:p>
          <a:p>
            <a:pPr lvl="1"/>
            <a:r>
              <a:rPr lang="ru-RU" dirty="0" err="1"/>
              <a:t>розришення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у </a:t>
            </a:r>
            <a:r>
              <a:rPr lang="ru-RU" dirty="0" err="1"/>
              <a:t>запиті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морфологічними</a:t>
            </a:r>
            <a:r>
              <a:rPr lang="ru-RU" dirty="0"/>
              <a:t> формами,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морфології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у </a:t>
            </a:r>
            <a:r>
              <a:rPr lang="ru-RU" dirty="0" err="1"/>
              <a:t>запиті</a:t>
            </a:r>
            <a:r>
              <a:rPr lang="ru-RU" dirty="0"/>
              <a:t> з </a:t>
            </a:r>
            <a:r>
              <a:rPr lang="ru-RU" dirty="0" err="1"/>
              <a:t>близькими</a:t>
            </a:r>
            <a:r>
              <a:rPr lang="ru-RU" dirty="0"/>
              <a:t> за </a:t>
            </a:r>
            <a:r>
              <a:rPr lang="ru-RU" dirty="0" err="1"/>
              <a:t>сенсом</a:t>
            </a:r>
            <a:r>
              <a:rPr lang="ru-RU" dirty="0"/>
              <a:t> словами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підключення</a:t>
            </a:r>
            <a:r>
              <a:rPr lang="ru-RU" dirty="0"/>
              <a:t> тезаурусу і </a:t>
            </a:r>
            <a:r>
              <a:rPr lang="ru-RU" dirty="0" err="1"/>
              <a:t>розширенням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близькими</a:t>
            </a:r>
            <a:r>
              <a:rPr lang="ru-RU" dirty="0"/>
              <a:t> за </a:t>
            </a:r>
            <a:r>
              <a:rPr lang="ru-RU" dirty="0" err="1"/>
              <a:t>написанням</a:t>
            </a:r>
            <a:r>
              <a:rPr lang="ru-RU" dirty="0"/>
              <a:t> і </a:t>
            </a:r>
            <a:r>
              <a:rPr lang="ru-RU" dirty="0" err="1"/>
              <a:t>звучанням</a:t>
            </a:r>
            <a:r>
              <a:rPr lang="ru-RU" dirty="0"/>
              <a:t> — </a:t>
            </a:r>
            <a:r>
              <a:rPr lang="ru-RU" dirty="0" err="1"/>
              <a:t>нечіткий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співзвучних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нечіткий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з </a:t>
            </a:r>
            <a:r>
              <a:rPr lang="ru-RU" dirty="0" err="1"/>
              <a:t>помилками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при </a:t>
            </a:r>
            <a:r>
              <a:rPr lang="ru-RU" dirty="0" err="1"/>
              <a:t>написанні</a:t>
            </a:r>
            <a:r>
              <a:rPr lang="ru-RU" dirty="0"/>
              <a:t>, і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сумніви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правильності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 — </a:t>
            </a:r>
            <a:r>
              <a:rPr lang="ru-RU" dirty="0" err="1"/>
              <a:t>прізвища</a:t>
            </a:r>
            <a:r>
              <a:rPr lang="ru-RU" dirty="0"/>
              <a:t>,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i="1" dirty="0"/>
              <a:t>Характеристики </a:t>
            </a:r>
            <a:r>
              <a:rPr lang="ru-RU" i="1" dirty="0" err="1"/>
              <a:t>програми</a:t>
            </a:r>
            <a:r>
              <a:rPr lang="ru-RU" dirty="0" smtClean="0"/>
              <a:t>:</a:t>
            </a:r>
          </a:p>
          <a:p>
            <a:pPr marL="457200" lvl="1" indent="0">
              <a:buNone/>
            </a:pPr>
            <a:r>
              <a:rPr lang="ru-RU" dirty="0"/>
              <a:t> —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тематичного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(для </a:t>
            </a:r>
            <a:r>
              <a:rPr lang="ru-RU" dirty="0" err="1"/>
              <a:t>проведення</a:t>
            </a:r>
            <a:r>
              <a:rPr lang="ru-RU" dirty="0"/>
              <a:t> такого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текстових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Russian</a:t>
            </a:r>
            <a:r>
              <a:rPr lang="ru-RU" dirty="0"/>
              <a:t> </a:t>
            </a:r>
            <a:r>
              <a:rPr lang="ru-RU" dirty="0" err="1"/>
              <a:t>Context</a:t>
            </a:r>
            <a:r>
              <a:rPr lang="ru-RU" dirty="0"/>
              <a:t> </a:t>
            </a:r>
            <a:r>
              <a:rPr lang="ru-RU" dirty="0" err="1"/>
              <a:t>Optimiser</a:t>
            </a:r>
            <a:r>
              <a:rPr lang="ru-RU" dirty="0"/>
              <a:t> — RCO);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аналізує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через </a:t>
            </a:r>
            <a:r>
              <a:rPr lang="ru-RU" dirty="0" err="1"/>
              <a:t>лінгвістичну</a:t>
            </a:r>
            <a:r>
              <a:rPr lang="ru-RU" dirty="0"/>
              <a:t> і </a:t>
            </a:r>
            <a:r>
              <a:rPr lang="ru-RU" dirty="0" err="1"/>
              <a:t>статистичну</a:t>
            </a:r>
            <a:r>
              <a:rPr lang="ru-RU" dirty="0"/>
              <a:t> призму,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теми тексту і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тематичне</a:t>
            </a:r>
            <a:r>
              <a:rPr lang="ru-RU" dirty="0"/>
              <a:t> резюме і реферат. 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5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Autonomy</a:t>
            </a:r>
            <a:r>
              <a:rPr lang="ru-RU" b="1" dirty="0"/>
              <a:t> </a:t>
            </a:r>
            <a:r>
              <a:rPr lang="ru-RU" b="1" dirty="0" err="1"/>
              <a:t>Knowledge</a:t>
            </a:r>
            <a:r>
              <a:rPr lang="ru-RU" b="1" dirty="0"/>
              <a:t> </a:t>
            </a:r>
            <a:r>
              <a:rPr lang="ru-RU" b="1" dirty="0" err="1"/>
              <a:t>Server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Основне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шаблонів</a:t>
            </a:r>
            <a:r>
              <a:rPr lang="ru-RU" dirty="0"/>
              <a:t> у </a:t>
            </a:r>
            <a:r>
              <a:rPr lang="ru-RU" dirty="0" err="1"/>
              <a:t>текстових</a:t>
            </a:r>
            <a:r>
              <a:rPr lang="ru-RU" dirty="0"/>
              <a:t> документах;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проводить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шляхом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частот і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 тексту. </a:t>
            </a:r>
            <a:br>
              <a:rPr lang="ru-RU" dirty="0"/>
            </a:br>
            <a:r>
              <a:rPr lang="ru-RU" dirty="0"/>
              <a:t>Великою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Galaktika</a:t>
            </a:r>
            <a:r>
              <a:rPr lang="ru-RU" b="1" dirty="0"/>
              <a:t>-ZOOM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/>
              <a:t>Основне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за </a:t>
            </a:r>
            <a:r>
              <a:rPr lang="ru-RU" dirty="0" err="1"/>
              <a:t>ключовими</a:t>
            </a:r>
            <a:r>
              <a:rPr lang="ru-RU" dirty="0"/>
              <a:t> словами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морфології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та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 за </a:t>
            </a:r>
            <a:r>
              <a:rPr lang="ru-RU" dirty="0" err="1"/>
              <a:t>конкретними</a:t>
            </a:r>
            <a:r>
              <a:rPr lang="ru-RU" dirty="0"/>
              <a:t> аспектами.</a:t>
            </a:r>
            <a:br>
              <a:rPr lang="ru-RU" dirty="0"/>
            </a:br>
            <a:r>
              <a:rPr lang="ru-RU" i="1" dirty="0"/>
              <a:t>Характеристики </a:t>
            </a:r>
            <a:r>
              <a:rPr lang="ru-RU" i="1" dirty="0" err="1"/>
              <a:t>програми</a:t>
            </a:r>
            <a:r>
              <a:rPr lang="ru-RU" dirty="0" smtClean="0"/>
              <a:t>:</a:t>
            </a:r>
          </a:p>
          <a:p>
            <a:pPr marL="457200" lvl="1" indent="0">
              <a:buNone/>
            </a:pPr>
            <a:r>
              <a:rPr lang="ru-RU" dirty="0"/>
              <a:t> — 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повідомлення</a:t>
            </a:r>
            <a:r>
              <a:rPr lang="ru-RU" dirty="0"/>
              <a:t> і </a:t>
            </a:r>
            <a:r>
              <a:rPr lang="ru-RU" dirty="0" err="1"/>
              <a:t>статті</a:t>
            </a:r>
            <a:r>
              <a:rPr lang="ru-RU" dirty="0"/>
              <a:t> ЗМІ,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ділове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з </a:t>
            </a:r>
            <a:r>
              <a:rPr lang="ru-RU" dirty="0" err="1"/>
              <a:t>Інтернету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 — фокус на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досліджуваної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наявність</a:t>
            </a:r>
            <a:r>
              <a:rPr lang="ru-RU" dirty="0"/>
              <a:t> конкретного </a:t>
            </a:r>
            <a:r>
              <a:rPr lang="ru-RU" dirty="0" err="1"/>
              <a:t>інструментарію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смислових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підтримуються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: </a:t>
            </a:r>
            <a:r>
              <a:rPr lang="ru-RU" dirty="0" err="1"/>
              <a:t>простий</a:t>
            </a:r>
            <a:r>
              <a:rPr lang="ru-RU" dirty="0"/>
              <a:t> текст, RTF, DOC, HTML.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8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InfoStream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контент-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проводиться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довгого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часу.</a:t>
            </a:r>
            <a:br>
              <a:rPr lang="ru-RU" dirty="0"/>
            </a:br>
            <a:r>
              <a:rPr lang="ru-RU" i="1" dirty="0"/>
              <a:t>Характеристики </a:t>
            </a:r>
            <a:r>
              <a:rPr lang="ru-RU" i="1" dirty="0" err="1"/>
              <a:t>програми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центр </a:t>
            </a:r>
            <a:r>
              <a:rPr lang="ru-RU" dirty="0" err="1"/>
              <a:t>збору</a:t>
            </a:r>
            <a:r>
              <a:rPr lang="ru-RU" dirty="0"/>
              <a:t> і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центр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інтерактивного</a:t>
            </a:r>
            <a:r>
              <a:rPr lang="ru-RU" dirty="0"/>
              <a:t> доступу до баз </a:t>
            </a:r>
            <a:r>
              <a:rPr lang="ru-RU" dirty="0" err="1"/>
              <a:t>даних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центр контент-</a:t>
            </a:r>
            <a:r>
              <a:rPr lang="ru-RU" dirty="0" err="1"/>
              <a:t>моніторингу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забезпечує</a:t>
            </a:r>
            <a:r>
              <a:rPr lang="ru-RU" dirty="0"/>
              <a:t>: доступ до </a:t>
            </a:r>
            <a:r>
              <a:rPr lang="ru-RU" dirty="0" err="1"/>
              <a:t>оперативної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інтерфейсу</a:t>
            </a:r>
            <a:r>
              <a:rPr lang="ru-RU" dirty="0"/>
              <a:t> в </a:t>
            </a:r>
            <a:r>
              <a:rPr lang="ru-RU" dirty="0" err="1"/>
              <a:t>пошуковому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дублювання</a:t>
            </a:r>
            <a:r>
              <a:rPr lang="ru-RU" dirty="0"/>
              <a:t> </a:t>
            </a:r>
            <a:r>
              <a:rPr lang="ru-RU" dirty="0" err="1"/>
              <a:t>семантичної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версій</a:t>
            </a:r>
            <a:r>
              <a:rPr lang="ru-RU" dirty="0"/>
              <a:t>,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насиченості</a:t>
            </a:r>
            <a:r>
              <a:rPr lang="ru-RU" dirty="0"/>
              <a:t>; доступ до </a:t>
            </a:r>
            <a:r>
              <a:rPr lang="ru-RU" dirty="0" err="1"/>
              <a:t>унікального</a:t>
            </a:r>
            <a:r>
              <a:rPr lang="ru-RU" dirty="0"/>
              <a:t> ретроспективного фонду,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80 млн </a:t>
            </a:r>
            <a:r>
              <a:rPr lang="ru-RU" dirty="0" err="1"/>
              <a:t>записів</a:t>
            </a:r>
            <a:r>
              <a:rPr lang="ru-RU" dirty="0"/>
              <a:t>;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аналітичної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часу: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сюжетних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дайджестів</a:t>
            </a:r>
            <a:r>
              <a:rPr lang="ru-RU" dirty="0"/>
              <a:t>, </a:t>
            </a:r>
            <a:r>
              <a:rPr lang="ru-RU" dirty="0" err="1"/>
              <a:t>частотних</a:t>
            </a:r>
            <a:r>
              <a:rPr lang="ru-RU" dirty="0"/>
              <a:t> </a:t>
            </a:r>
            <a:r>
              <a:rPr lang="ru-RU" dirty="0" err="1"/>
              <a:t>діаграм</a:t>
            </a:r>
            <a:r>
              <a:rPr lang="ru-RU" dirty="0"/>
              <a:t> і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взаємозв'язків</a:t>
            </a:r>
            <a:r>
              <a:rPr lang="ru-RU" dirty="0"/>
              <a:t> понять, </a:t>
            </a:r>
            <a:r>
              <a:rPr lang="ru-RU" dirty="0" err="1"/>
              <a:t>медіа-рейтингів</a:t>
            </a:r>
            <a:r>
              <a:rPr lang="ru-RU" dirty="0"/>
              <a:t> 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: </a:t>
            </a:r>
            <a:r>
              <a:rPr lang="ru-RU" dirty="0" err="1"/>
              <a:t>інформаційно-аналітичні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таких тем як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макроекономіка</a:t>
            </a:r>
            <a:r>
              <a:rPr lang="ru-RU" dirty="0"/>
              <a:t>, </a:t>
            </a:r>
            <a:r>
              <a:rPr lang="ru-RU" dirty="0" err="1"/>
              <a:t>преса</a:t>
            </a:r>
            <a:r>
              <a:rPr lang="ru-RU" dirty="0"/>
              <a:t>, </a:t>
            </a:r>
            <a:r>
              <a:rPr lang="ru-RU" dirty="0" err="1"/>
              <a:t>банківська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 —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: DOC, RTF, HTML, XML,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7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Одиниці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err="1"/>
              <a:t>Окремі</a:t>
            </a:r>
            <a:r>
              <a:rPr lang="ru-RU" dirty="0"/>
              <a:t> слова, </a:t>
            </a:r>
            <a:r>
              <a:rPr lang="ru-RU" dirty="0" err="1"/>
              <a:t>словосполучення</a:t>
            </a:r>
            <a:r>
              <a:rPr lang="ru-RU" dirty="0"/>
              <a:t>, </a:t>
            </a:r>
            <a:r>
              <a:rPr lang="ru-RU" dirty="0" err="1"/>
              <a:t>терміни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: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зайнятість</a:t>
            </a:r>
            <a:r>
              <a:rPr lang="ru-RU" dirty="0"/>
              <a:t>, </a:t>
            </a:r>
            <a:r>
              <a:rPr lang="ru-RU" dirty="0" err="1"/>
              <a:t>приватизація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  <a:r>
              <a:rPr lang="ru-RU" dirty="0" err="1"/>
              <a:t>політичні</a:t>
            </a:r>
            <a:r>
              <a:rPr lang="ru-RU" dirty="0"/>
              <a:t>: </a:t>
            </a:r>
            <a:r>
              <a:rPr lang="ru-RU" dirty="0" err="1"/>
              <a:t>демократія</a:t>
            </a:r>
            <a:r>
              <a:rPr lang="ru-RU" dirty="0"/>
              <a:t>, референдум, </a:t>
            </a:r>
            <a:r>
              <a:rPr lang="ru-RU" dirty="0" err="1"/>
              <a:t>вибори</a:t>
            </a:r>
            <a:r>
              <a:rPr lang="ru-RU" dirty="0"/>
              <a:t>,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Теми,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висловлені</a:t>
            </a:r>
            <a:r>
              <a:rPr lang="ru-RU" dirty="0"/>
              <a:t> у </a:t>
            </a:r>
            <a:r>
              <a:rPr lang="ru-RU" dirty="0" err="1"/>
              <a:t>смислових</a:t>
            </a:r>
            <a:r>
              <a:rPr lang="ru-RU" dirty="0"/>
              <a:t> образах, </a:t>
            </a:r>
            <a:r>
              <a:rPr lang="ru-RU" dirty="0" err="1"/>
              <a:t>статтях</a:t>
            </a:r>
            <a:r>
              <a:rPr lang="ru-RU" dirty="0"/>
              <a:t>, </a:t>
            </a:r>
            <a:r>
              <a:rPr lang="ru-RU" dirty="0" err="1"/>
              <a:t>частинах</a:t>
            </a:r>
            <a:r>
              <a:rPr lang="ru-RU" dirty="0"/>
              <a:t> тексту,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повнішу</a:t>
            </a:r>
            <a:r>
              <a:rPr lang="ru-RU" dirty="0"/>
              <a:t> характеристику </a:t>
            </a:r>
            <a:r>
              <a:rPr lang="ru-RU" dirty="0" err="1"/>
              <a:t>змісту</a:t>
            </a:r>
            <a:r>
              <a:rPr lang="ru-RU" dirty="0"/>
              <a:t> документа,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. Так, теми,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становище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злочинністю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Прізвища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, </a:t>
            </a:r>
            <a:r>
              <a:rPr lang="ru-RU" dirty="0" err="1"/>
              <a:t>політиків</a:t>
            </a:r>
            <a:r>
              <a:rPr lang="ru-RU" dirty="0"/>
              <a:t>,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і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спільнот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узагальненим</a:t>
            </a:r>
            <a:r>
              <a:rPr lang="ru-RU" dirty="0"/>
              <a:t> типом </a:t>
            </a:r>
            <a:r>
              <a:rPr lang="ru-RU" dirty="0" err="1"/>
              <a:t>діяча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досліднику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досліджувану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, </a:t>
            </a:r>
            <a:r>
              <a:rPr lang="ru-RU" dirty="0" err="1"/>
              <a:t>домінування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,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 </a:t>
            </a:r>
            <a:r>
              <a:rPr lang="ru-RU" dirty="0" err="1"/>
              <a:t>тощо</a:t>
            </a:r>
            <a:r>
              <a:rPr lang="ru-RU" dirty="0"/>
              <a:t>.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згадування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Судження</a:t>
            </a:r>
            <a:r>
              <a:rPr lang="ru-RU" dirty="0"/>
              <a:t>, </a:t>
            </a:r>
            <a:r>
              <a:rPr lang="ru-RU" dirty="0" err="1"/>
              <a:t>закінчена</a:t>
            </a:r>
            <a:r>
              <a:rPr lang="ru-RU" dirty="0"/>
              <a:t> думка, </a:t>
            </a:r>
            <a:r>
              <a:rPr lang="ru-RU" dirty="0" err="1"/>
              <a:t>логічний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великий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конструктивності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структура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диференційованою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одиницях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і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3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напрямки </a:t>
            </a:r>
            <a:r>
              <a:rPr lang="ru-RU" b="1" dirty="0" err="1" smtClean="0"/>
              <a:t>інтерпретації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порівняння</a:t>
            </a:r>
            <a:r>
              <a:rPr lang="ru-RU" dirty="0"/>
              <a:t> характеристик тексту у </a:t>
            </a:r>
            <a:r>
              <a:rPr lang="ru-RU" dirty="0" err="1"/>
              <a:t>різних</a:t>
            </a:r>
            <a:r>
              <a:rPr lang="ru-RU" dirty="0"/>
              <a:t> каналах;</a:t>
            </a:r>
          </a:p>
          <a:p>
            <a:pPr marL="0" lvl="0" indent="0">
              <a:buNone/>
            </a:pPr>
            <a:r>
              <a:rPr lang="ru-RU" dirty="0"/>
              <a:t>2) </a:t>
            </a:r>
            <a:r>
              <a:rPr lang="ru-RU" dirty="0" err="1"/>
              <a:t>порівняння</a:t>
            </a:r>
            <a:r>
              <a:rPr lang="ru-RU" dirty="0"/>
              <a:t> характеристик тексту з </a:t>
            </a:r>
            <a:r>
              <a:rPr lang="ru-RU" dirty="0" err="1"/>
              <a:t>настановами</a:t>
            </a:r>
            <a:r>
              <a:rPr lang="ru-RU" dirty="0"/>
              <a:t> </a:t>
            </a:r>
            <a:r>
              <a:rPr lang="ru-RU" dirty="0" err="1"/>
              <a:t>видавця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/>
              <a:t>3)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/>
              <a:t>4)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у </a:t>
            </a:r>
            <a:r>
              <a:rPr lang="ru-RU" dirty="0" err="1"/>
              <a:t>динаміці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/>
              <a:t>5) </a:t>
            </a:r>
            <a:r>
              <a:rPr lang="ru-RU" dirty="0" err="1"/>
              <a:t>порівняння</a:t>
            </a:r>
            <a:r>
              <a:rPr lang="ru-RU" dirty="0"/>
              <a:t> характеристик тексту з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комунікаційного</a:t>
            </a:r>
            <a:r>
              <a:rPr lang="ru-RU" dirty="0"/>
              <a:t> </a:t>
            </a:r>
            <a:r>
              <a:rPr lang="ru-RU" dirty="0" err="1"/>
              <a:t>ланцюжка</a:t>
            </a:r>
            <a:r>
              <a:rPr lang="ru-RU" dirty="0"/>
              <a:t> (</a:t>
            </a:r>
            <a:r>
              <a:rPr lang="ru-RU" dirty="0" err="1"/>
              <a:t>іншими</a:t>
            </a:r>
            <a:r>
              <a:rPr lang="ru-RU" dirty="0"/>
              <a:t> методами);</a:t>
            </a:r>
          </a:p>
          <a:p>
            <a:pPr marL="0" lvl="0" indent="0">
              <a:buNone/>
            </a:pPr>
            <a:r>
              <a:rPr lang="ru-RU" dirty="0"/>
              <a:t>6) </a:t>
            </a:r>
            <a:r>
              <a:rPr lang="ru-RU" dirty="0" err="1"/>
              <a:t>порівняння</a:t>
            </a:r>
            <a:r>
              <a:rPr lang="ru-RU" dirty="0"/>
              <a:t> характеристик тексту з </a:t>
            </a:r>
            <a:r>
              <a:rPr lang="ru-RU" dirty="0" err="1"/>
              <a:t>теоретичними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 автора-</a:t>
            </a:r>
            <a:r>
              <a:rPr lang="ru-RU" dirty="0" err="1"/>
              <a:t>дослідника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інтерпретація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у контент-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методах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об'єктивністю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Візуалізація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Фізіологічно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влаштована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зорове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каналом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b="1" dirty="0"/>
              <a:t>Через </a:t>
            </a:r>
            <a:r>
              <a:rPr lang="ru-RU" b="1" dirty="0" err="1"/>
              <a:t>зір</a:t>
            </a:r>
            <a:r>
              <a:rPr lang="ru-RU" b="1" dirty="0"/>
              <a:t> ми </a:t>
            </a:r>
            <a:r>
              <a:rPr lang="ru-RU" b="1" dirty="0" err="1"/>
              <a:t>сприймаємо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90% </a:t>
            </a:r>
            <a:r>
              <a:rPr lang="ru-RU" b="1" dirty="0" err="1"/>
              <a:t>інформації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b="1" dirty="0"/>
              <a:t>яка </a:t>
            </a:r>
            <a:r>
              <a:rPr lang="ru-RU" b="1" dirty="0" err="1"/>
              <a:t>використовує</a:t>
            </a:r>
            <a:r>
              <a:rPr lang="ru-RU" b="1" dirty="0"/>
              <a:t> </a:t>
            </a:r>
            <a:r>
              <a:rPr lang="ru-RU" b="1" dirty="0" err="1"/>
              <a:t>візуальну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, на 17% </a:t>
            </a:r>
            <a:r>
              <a:rPr lang="ru-RU" b="1" dirty="0" err="1"/>
              <a:t>вища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унаочненню</a:t>
            </a:r>
            <a:r>
              <a:rPr lang="ru-RU" dirty="0"/>
              <a:t> ми </a:t>
            </a:r>
            <a:r>
              <a:rPr lang="ru-RU" dirty="0" err="1"/>
              <a:t>запам’ятовуємо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з тексту не привернули </a:t>
            </a:r>
            <a:r>
              <a:rPr lang="ru-RU" dirty="0" err="1"/>
              <a:t>уваги</a:t>
            </a:r>
            <a:r>
              <a:rPr lang="ru-RU" dirty="0"/>
              <a:t>.</a:t>
            </a:r>
          </a:p>
          <a:p>
            <a:r>
              <a:rPr lang="ru-RU" dirty="0"/>
              <a:t>Коли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до нас не просто у </a:t>
            </a:r>
            <a:r>
              <a:rPr lang="ru-RU" dirty="0" err="1"/>
              <a:t>вигляді</a:t>
            </a:r>
            <a:r>
              <a:rPr lang="ru-RU" dirty="0"/>
              <a:t> набору букв, а з картинками, схемами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візуальними</a:t>
            </a:r>
            <a:r>
              <a:rPr lang="ru-RU" dirty="0"/>
              <a:t> </a:t>
            </a:r>
            <a:r>
              <a:rPr lang="ru-RU" dirty="0" err="1"/>
              <a:t>цікавинками</a:t>
            </a:r>
            <a:r>
              <a:rPr lang="ru-RU" dirty="0"/>
              <a:t>, вона, </a:t>
            </a:r>
            <a:r>
              <a:rPr lang="ru-RU" dirty="0" err="1"/>
              <a:t>безсумнівно</a:t>
            </a:r>
            <a:r>
              <a:rPr lang="ru-RU" dirty="0"/>
              <a:t>, </a:t>
            </a:r>
            <a:r>
              <a:rPr lang="ru-RU" b="1" dirty="0" err="1"/>
              <a:t>сприймається</a:t>
            </a:r>
            <a:r>
              <a:rPr lang="ru-RU" b="1" dirty="0"/>
              <a:t> </a:t>
            </a:r>
            <a:r>
              <a:rPr lang="ru-RU" b="1" dirty="0" err="1"/>
              <a:t>значно</a:t>
            </a:r>
            <a:r>
              <a:rPr lang="ru-RU" b="1" dirty="0"/>
              <a:t> </a:t>
            </a:r>
            <a:r>
              <a:rPr lang="ru-RU" b="1" dirty="0" err="1"/>
              <a:t>легше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6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Надійність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надійністю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часто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обґрунтованість</a:t>
            </a:r>
            <a:r>
              <a:rPr lang="ru-RU" dirty="0"/>
              <a:t> (</a:t>
            </a:r>
            <a:r>
              <a:rPr lang="ru-RU" dirty="0" err="1"/>
              <a:t>відповідність</a:t>
            </a:r>
            <a:r>
              <a:rPr lang="ru-RU" dirty="0"/>
              <a:t> законам і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) та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строгість</a:t>
            </a:r>
            <a:r>
              <a:rPr lang="ru-RU" dirty="0"/>
              <a:t> (</a:t>
            </a:r>
            <a:r>
              <a:rPr lang="ru-RU" dirty="0" err="1"/>
              <a:t>відтворюваність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). </a:t>
            </a:r>
          </a:p>
          <a:p>
            <a:pPr lvl="0"/>
            <a:r>
              <a:rPr lang="ru-RU" dirty="0" err="1"/>
              <a:t>Обґрунтованість</a:t>
            </a:r>
            <a:r>
              <a:rPr lang="ru-RU" dirty="0"/>
              <a:t> (</a:t>
            </a:r>
            <a:r>
              <a:rPr lang="ru-RU" dirty="0" err="1"/>
              <a:t>validity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експертного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стійкістю</a:t>
            </a:r>
            <a:r>
              <a:rPr lang="ru-RU" dirty="0"/>
              <a:t> (</a:t>
            </a:r>
            <a:r>
              <a:rPr lang="ru-RU" dirty="0" err="1"/>
              <a:t>consistenty</a:t>
            </a:r>
            <a:r>
              <a:rPr lang="ru-RU" dirty="0"/>
              <a:t>)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строгість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учений, </a:t>
            </a:r>
            <a:r>
              <a:rPr lang="ru-RU" dirty="0" err="1"/>
              <a:t>застосувавши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вироблену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попередником</a:t>
            </a:r>
            <a:r>
              <a:rPr lang="ru-RU" dirty="0"/>
              <a:t> методику, на тому самому </a:t>
            </a:r>
            <a:r>
              <a:rPr lang="ru-RU" dirty="0" err="1"/>
              <a:t>об'єкті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дійти</a:t>
            </a:r>
            <a:r>
              <a:rPr lang="ru-RU" dirty="0"/>
              <a:t> тих самих </a:t>
            </a:r>
            <a:r>
              <a:rPr lang="ru-RU" dirty="0" err="1"/>
              <a:t>висновків</a:t>
            </a:r>
            <a:r>
              <a:rPr lang="ru-RU" dirty="0"/>
              <a:t>. </a:t>
            </a:r>
            <a:r>
              <a:rPr lang="ru-RU" dirty="0" err="1"/>
              <a:t>Розходження</a:t>
            </a:r>
            <a:r>
              <a:rPr lang="ru-RU" dirty="0"/>
              <a:t> не повинно </a:t>
            </a:r>
            <a:r>
              <a:rPr lang="ru-RU" dirty="0" err="1"/>
              <a:t>перебільшувати</a:t>
            </a:r>
            <a:r>
              <a:rPr lang="ru-RU" dirty="0"/>
              <a:t> 5 </a:t>
            </a:r>
            <a:r>
              <a:rPr lang="ru-RU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С</a:t>
            </a:r>
            <a:r>
              <a:rPr lang="ru-RU" dirty="0"/>
              <a:t>. С. </a:t>
            </a:r>
            <a:r>
              <a:rPr lang="ru-RU" dirty="0" err="1"/>
              <a:t>Саргент</a:t>
            </a:r>
            <a:r>
              <a:rPr lang="ru-RU" dirty="0"/>
              <a:t> і Р. К. </a:t>
            </a:r>
            <a:r>
              <a:rPr lang="ru-RU" dirty="0" err="1"/>
              <a:t>Вільямсон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виділили</a:t>
            </a:r>
            <a:r>
              <a:rPr lang="ru-RU" dirty="0"/>
              <a:t> три </a:t>
            </a:r>
            <a:r>
              <a:rPr lang="ru-RU" dirty="0" err="1"/>
              <a:t>процедурних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контент-</a:t>
            </a:r>
            <a:r>
              <a:rPr lang="ru-RU" dirty="0" err="1"/>
              <a:t>аналізу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характеристик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: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без </a:t>
            </a:r>
            <a:r>
              <a:rPr lang="ru-RU" dirty="0" err="1"/>
              <a:t>виходу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й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з характеристиками та </a:t>
            </a:r>
            <a:r>
              <a:rPr lang="ru-RU" dirty="0" err="1"/>
              <a:t>процесами</a:t>
            </a:r>
            <a:r>
              <a:rPr lang="ru-RU" dirty="0"/>
              <a:t> в </a:t>
            </a:r>
            <a:r>
              <a:rPr lang="ru-RU" dirty="0" err="1"/>
              <a:t>комунікаторі</a:t>
            </a:r>
            <a:r>
              <a:rPr lang="ru-RU" dirty="0"/>
              <a:t> й </a:t>
            </a:r>
            <a:r>
              <a:rPr lang="ru-RU" dirty="0" err="1"/>
              <a:t>реципієнті</a:t>
            </a:r>
            <a:r>
              <a:rPr lang="ru-RU" dirty="0"/>
              <a:t>,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і </a:t>
            </a:r>
            <a:r>
              <a:rPr lang="ru-RU" dirty="0" err="1"/>
              <a:t>висновків</a:t>
            </a:r>
            <a:r>
              <a:rPr lang="ru-RU" dirty="0"/>
              <a:t> про </a:t>
            </a:r>
            <a:r>
              <a:rPr lang="ru-RU" dirty="0" err="1"/>
              <a:t>комунікатора</a:t>
            </a:r>
            <a:r>
              <a:rPr lang="ru-RU" dirty="0"/>
              <a:t> й </a:t>
            </a:r>
            <a:r>
              <a:rPr lang="ru-RU" dirty="0" err="1"/>
              <a:t>аудиторію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0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Достовірність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достовірність</a:t>
            </a:r>
            <a:r>
              <a:rPr lang="ru-RU" dirty="0"/>
              <a:t> контент-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мало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суб'єктивних</a:t>
            </a:r>
            <a:r>
              <a:rPr lang="ru-RU" dirty="0"/>
              <a:t> думок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проводить. </a:t>
            </a:r>
            <a:endParaRPr lang="ru-RU" dirty="0" smtClean="0"/>
          </a:p>
          <a:p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/>
              <a:t>якісних</a:t>
            </a:r>
            <a:r>
              <a:rPr lang="ru-RU" dirty="0"/>
              <a:t> і </a:t>
            </a:r>
            <a:r>
              <a:rPr lang="ru-RU" dirty="0" err="1"/>
              <a:t>кількісних</a:t>
            </a:r>
            <a:r>
              <a:rPr lang="ru-RU" dirty="0"/>
              <a:t> начал у контент-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великого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й </a:t>
            </a:r>
            <a:r>
              <a:rPr lang="ru-RU" dirty="0" err="1"/>
              <a:t>валідності</a:t>
            </a:r>
            <a:r>
              <a:rPr lang="ru-RU" dirty="0"/>
              <a:t>. </a:t>
            </a:r>
            <a:endParaRPr lang="ru-RU" dirty="0" smtClean="0"/>
          </a:p>
          <a:p>
            <a:pPr lvl="1"/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/>
              <a:t>повинен </a:t>
            </a:r>
            <a:r>
              <a:rPr lang="ru-RU" dirty="0" err="1"/>
              <a:t>мати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прихованих</a:t>
            </a:r>
            <a:r>
              <a:rPr lang="ru-RU" dirty="0"/>
              <a:t> </a:t>
            </a:r>
            <a:r>
              <a:rPr lang="ru-RU" dirty="0" err="1"/>
              <a:t>задумів</a:t>
            </a:r>
            <a:r>
              <a:rPr lang="ru-RU" dirty="0"/>
              <a:t> </a:t>
            </a:r>
            <a:r>
              <a:rPr lang="ru-RU" dirty="0" err="1"/>
              <a:t>комунікатора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валідності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неприсутність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а при </a:t>
            </a:r>
            <a:r>
              <a:rPr lang="ru-RU" dirty="0" err="1"/>
              <a:t>інших</a:t>
            </a:r>
            <a:r>
              <a:rPr lang="ru-RU" dirty="0"/>
              <a:t> видах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валідність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кодування</a:t>
            </a:r>
            <a:r>
              <a:rPr lang="ru-RU" dirty="0"/>
              <a:t> та </a:t>
            </a:r>
            <a:r>
              <a:rPr lang="ru-RU" dirty="0" err="1"/>
              <a:t>строге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5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Валідність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/>
              <a:t>Валідність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репрезентативності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r>
              <a:rPr lang="ru-RU" dirty="0"/>
              <a:t>. </a:t>
            </a:r>
            <a:r>
              <a:rPr lang="ru-RU" dirty="0" err="1"/>
              <a:t>Обрані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репрезентувати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валідності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правильний</a:t>
            </a:r>
            <a:r>
              <a:rPr lang="ru-RU" dirty="0"/>
              <a:t> </a:t>
            </a:r>
            <a:r>
              <a:rPr lang="ru-RU" dirty="0" err="1"/>
              <a:t>підбір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endParaRPr lang="ru-RU" dirty="0" smtClean="0"/>
          </a:p>
          <a:p>
            <a:pPr lvl="1"/>
            <a:r>
              <a:rPr lang="ru-RU" dirty="0" smtClean="0"/>
              <a:t>Вони </a:t>
            </a:r>
            <a:r>
              <a:rPr lang="ru-RU" dirty="0" err="1" smtClean="0"/>
              <a:t>обираються</a:t>
            </a:r>
            <a:r>
              <a:rPr lang="ru-RU" dirty="0" smtClean="0"/>
              <a:t> </a:t>
            </a:r>
            <a:r>
              <a:rPr lang="ru-RU" dirty="0"/>
              <a:t>так,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квантифікаційних</a:t>
            </a:r>
            <a:r>
              <a:rPr lang="ru-RU" dirty="0"/>
              <a:t> процедур </a:t>
            </a:r>
            <a:r>
              <a:rPr lang="ru-RU" dirty="0" err="1"/>
              <a:t>висновки</a:t>
            </a:r>
            <a:r>
              <a:rPr lang="ru-RU" dirty="0"/>
              <a:t> являли собою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зріз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на </a:t>
            </a:r>
            <a:r>
              <a:rPr lang="ru-RU" dirty="0" err="1"/>
              <a:t>дану</a:t>
            </a:r>
            <a:r>
              <a:rPr lang="ru-RU" dirty="0"/>
              <a:t> тему.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6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висновків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текстуальні</a:t>
            </a:r>
            <a:r>
              <a:rPr lang="ru-RU" dirty="0"/>
              <a:t> та </a:t>
            </a:r>
            <a:r>
              <a:rPr lang="ru-RU" b="1" dirty="0" err="1" smtClean="0"/>
              <a:t>контекстуальні</a:t>
            </a:r>
            <a:endParaRPr lang="ru-RU" b="1" dirty="0" smtClean="0"/>
          </a:p>
          <a:p>
            <a:pPr lvl="1"/>
            <a:r>
              <a:rPr lang="ru-RU" dirty="0" err="1"/>
              <a:t>Текстуальні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текстової</a:t>
            </a:r>
            <a:r>
              <a:rPr lang="ru-RU" dirty="0"/>
              <a:t> «</a:t>
            </a:r>
            <a:r>
              <a:rPr lang="ru-RU" dirty="0" err="1"/>
              <a:t>реальності</a:t>
            </a:r>
            <a:r>
              <a:rPr lang="ru-RU" dirty="0"/>
              <a:t>», </a:t>
            </a:r>
            <a:r>
              <a:rPr lang="ru-RU" dirty="0" err="1"/>
              <a:t>комунікативного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досліджувані</a:t>
            </a:r>
            <a:r>
              <a:rPr lang="ru-RU" dirty="0"/>
              <a:t> </a:t>
            </a:r>
            <a:r>
              <a:rPr lang="ru-RU" dirty="0" err="1" smtClean="0"/>
              <a:t>тексти</a:t>
            </a:r>
            <a:endParaRPr lang="ru-RU" dirty="0" smtClean="0"/>
          </a:p>
          <a:p>
            <a:pPr lvl="1"/>
            <a:r>
              <a:rPr lang="ru-RU" dirty="0" err="1"/>
              <a:t>Контекстуальні</a:t>
            </a:r>
            <a:r>
              <a:rPr lang="ru-RU" dirty="0"/>
              <a:t> ж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контексту,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реалій</a:t>
            </a:r>
            <a:r>
              <a:rPr lang="ru-RU" dirty="0"/>
              <a:t>, </a:t>
            </a:r>
            <a:r>
              <a:rPr lang="ru-RU" dirty="0" err="1"/>
              <a:t>відображених</a:t>
            </a:r>
            <a:r>
              <a:rPr lang="ru-RU" dirty="0"/>
              <a:t> (</a:t>
            </a:r>
            <a:r>
              <a:rPr lang="ru-RU" dirty="0" err="1"/>
              <a:t>репрезентованих</a:t>
            </a:r>
            <a:r>
              <a:rPr lang="ru-RU" dirty="0"/>
              <a:t>) у </a:t>
            </a:r>
            <a:r>
              <a:rPr lang="ru-RU" dirty="0" err="1"/>
              <a:t>тексті</a:t>
            </a:r>
            <a:r>
              <a:rPr lang="ru-RU" dirty="0"/>
              <a:t>.</a:t>
            </a:r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0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Збагачення</a:t>
            </a:r>
            <a:r>
              <a:rPr lang="ru-RU" b="1" dirty="0"/>
              <a:t> </a:t>
            </a:r>
            <a:r>
              <a:rPr lang="ru-RU" b="1" dirty="0" err="1"/>
              <a:t>висновків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047"/>
            <a:ext cx="10515600" cy="47883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збагатити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однозначній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практично без </a:t>
            </a:r>
            <a:r>
              <a:rPr lang="ru-RU" dirty="0" err="1"/>
              <a:t>труднощів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в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тематичного</a:t>
            </a:r>
            <a:r>
              <a:rPr lang="ru-RU" dirty="0"/>
              <a:t> </a:t>
            </a:r>
            <a:r>
              <a:rPr lang="ru-RU" dirty="0" err="1"/>
              <a:t>членування</a:t>
            </a:r>
            <a:r>
              <a:rPr lang="ru-RU" dirty="0"/>
              <a:t>. </a:t>
            </a:r>
            <a:endParaRPr lang="ru-RU" dirty="0" smtClean="0"/>
          </a:p>
          <a:p>
            <a:pPr lvl="1"/>
            <a:r>
              <a:rPr lang="ru-RU" dirty="0" err="1" smtClean="0"/>
              <a:t>Наприклад</a:t>
            </a:r>
            <a:r>
              <a:rPr lang="ru-RU" dirty="0"/>
              <a:t>, в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на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телемережах</a:t>
            </a:r>
            <a:r>
              <a:rPr lang="ru-RU" dirty="0"/>
              <a:t> США, </a:t>
            </a:r>
            <a:r>
              <a:rPr lang="ru-RU" dirty="0" err="1"/>
              <a:t>здійсненій</a:t>
            </a:r>
            <a:r>
              <a:rPr lang="ru-RU" dirty="0"/>
              <a:t> в </a:t>
            </a:r>
            <a:r>
              <a:rPr lang="ru-RU" dirty="0" err="1"/>
              <a:t>Анненбергській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(</a:t>
            </a:r>
            <a:r>
              <a:rPr lang="ru-RU" dirty="0" err="1"/>
              <a:t>Філадельфія</a:t>
            </a:r>
            <a:r>
              <a:rPr lang="ru-RU" dirty="0"/>
              <a:t>, США),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 — </a:t>
            </a:r>
            <a:r>
              <a:rPr lang="ru-RU" dirty="0" err="1"/>
              <a:t>спеціалісту</a:t>
            </a:r>
            <a:r>
              <a:rPr lang="ru-RU" dirty="0"/>
              <a:t> з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здаються</a:t>
            </a:r>
            <a:r>
              <a:rPr lang="ru-RU" dirty="0"/>
              <a:t> </a:t>
            </a:r>
            <a:r>
              <a:rPr lang="ru-RU" dirty="0" err="1"/>
              <a:t>значущими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: у 63 %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товар не </a:t>
            </a:r>
            <a:r>
              <a:rPr lang="ru-RU" dirty="0" err="1"/>
              <a:t>показується</a:t>
            </a:r>
            <a:r>
              <a:rPr lang="ru-RU" dirty="0"/>
              <a:t> у </a:t>
            </a:r>
            <a:r>
              <a:rPr lang="ru-RU" dirty="0" err="1"/>
              <a:t>телерекламі</a:t>
            </a:r>
            <a:r>
              <a:rPr lang="ru-RU" dirty="0"/>
              <a:t>,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, а в </a:t>
            </a:r>
            <a:r>
              <a:rPr lang="ru-RU" dirty="0" err="1"/>
              <a:t>інших</a:t>
            </a:r>
            <a:r>
              <a:rPr lang="ru-RU" dirty="0"/>
              <a:t> 33 %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демонструється</a:t>
            </a:r>
            <a:r>
              <a:rPr lang="ru-RU" dirty="0"/>
              <a:t>; в 95 %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люди, </a:t>
            </a:r>
            <a:r>
              <a:rPr lang="ru-RU" dirty="0" err="1"/>
              <a:t>інші</a:t>
            </a:r>
            <a:r>
              <a:rPr lang="ru-RU" dirty="0"/>
              <a:t> — </a:t>
            </a:r>
            <a:r>
              <a:rPr lang="ru-RU" dirty="0" err="1"/>
              <a:t>знаменитості</a:t>
            </a:r>
            <a:r>
              <a:rPr lang="ru-RU" dirty="0"/>
              <a:t>; </a:t>
            </a:r>
            <a:r>
              <a:rPr lang="ru-RU" dirty="0" err="1"/>
              <a:t>чоловіки</a:t>
            </a:r>
            <a:r>
              <a:rPr lang="ru-RU" dirty="0"/>
              <a:t> — 46 %, </a:t>
            </a:r>
            <a:r>
              <a:rPr lang="ru-RU" dirty="0" err="1"/>
              <a:t>жінки</a:t>
            </a:r>
            <a:r>
              <a:rPr lang="ru-RU" dirty="0"/>
              <a:t> — 26 %, разом — 29 %;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 — </a:t>
            </a:r>
            <a:r>
              <a:rPr lang="ru-RU" dirty="0" err="1"/>
              <a:t>дитина</a:t>
            </a:r>
            <a:r>
              <a:rPr lang="ru-RU" dirty="0"/>
              <a:t> (43 %), молода </a:t>
            </a:r>
            <a:r>
              <a:rPr lang="ru-RU" dirty="0" err="1"/>
              <a:t>людина</a:t>
            </a:r>
            <a:r>
              <a:rPr lang="ru-RU" dirty="0"/>
              <a:t> (13 %),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(23 %), </a:t>
            </a:r>
            <a:r>
              <a:rPr lang="ru-RU" dirty="0" err="1"/>
              <a:t>старша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(1 %),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(20 </a:t>
            </a:r>
            <a:r>
              <a:rPr lang="ru-RU" dirty="0" smtClean="0"/>
              <a:t>%).</a:t>
            </a:r>
            <a:endParaRPr lang="ru-RU" dirty="0"/>
          </a:p>
          <a:p>
            <a:pPr lvl="0"/>
            <a:r>
              <a:rPr lang="ru-RU" dirty="0"/>
              <a:t>Для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, </a:t>
            </a:r>
            <a:r>
              <a:rPr lang="ru-RU" dirty="0" err="1"/>
              <a:t>кодувальник</a:t>
            </a:r>
            <a:r>
              <a:rPr lang="ru-RU" dirty="0"/>
              <a:t> повинен </a:t>
            </a:r>
            <a:r>
              <a:rPr lang="ru-RU" dirty="0" err="1"/>
              <a:t>мати</a:t>
            </a:r>
            <a:r>
              <a:rPr lang="ru-RU" dirty="0"/>
              <a:t> при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де </a:t>
            </a:r>
            <a:r>
              <a:rPr lang="ru-RU" dirty="0" err="1"/>
              <a:t>перераховані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модифікації</a:t>
            </a:r>
            <a:r>
              <a:rPr lang="ru-RU" dirty="0"/>
              <a:t> характеристик та </a:t>
            </a:r>
            <a:r>
              <a:rPr lang="ru-RU" dirty="0" err="1"/>
              <a:t>оговорені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правила </a:t>
            </a:r>
            <a:r>
              <a:rPr lang="ru-RU" dirty="0" err="1"/>
              <a:t>аналізу</a:t>
            </a:r>
            <a:r>
              <a:rPr lang="ru-RU" dirty="0"/>
              <a:t>. Таким чином </a:t>
            </a:r>
            <a:r>
              <a:rPr lang="ru-RU" dirty="0" err="1"/>
              <a:t>можна</a:t>
            </a:r>
            <a:r>
              <a:rPr lang="ru-RU" dirty="0"/>
              <a:t> довести критикам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автор </a:t>
            </a:r>
            <a:r>
              <a:rPr lang="ru-RU" dirty="0" err="1"/>
              <a:t>притримувався</a:t>
            </a:r>
            <a:r>
              <a:rPr lang="ru-RU" dirty="0"/>
              <a:t> </a:t>
            </a:r>
            <a:r>
              <a:rPr lang="ru-RU" dirty="0" err="1"/>
              <a:t>однакового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вони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, як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інструментарію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перших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коректного</a:t>
            </a:r>
            <a:r>
              <a:rPr lang="ru-RU" dirty="0"/>
              <a:t> </a:t>
            </a:r>
            <a:r>
              <a:rPr lang="ru-RU" dirty="0" err="1"/>
              <a:t>соціологічного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документ,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зафіксовані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кодувальника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аналізу</a:t>
            </a:r>
            <a:r>
              <a:rPr lang="ru-RU" dirty="0"/>
              <a:t> газет/</a:t>
            </a:r>
            <a:r>
              <a:rPr lang="ru-RU" dirty="0" err="1"/>
              <a:t>відео</a:t>
            </a:r>
            <a:r>
              <a:rPr lang="ru-RU" dirty="0"/>
              <a:t>-/</a:t>
            </a:r>
            <a:r>
              <a:rPr lang="ru-RU" dirty="0" err="1" smtClean="0"/>
              <a:t>аудиоматеріалів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короткий </a:t>
            </a:r>
            <a:r>
              <a:rPr lang="ru-RU" dirty="0" err="1"/>
              <a:t>виклад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мало часу для </a:t>
            </a:r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деталями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часто </a:t>
            </a:r>
            <a:r>
              <a:rPr lang="ru-RU" dirty="0" err="1"/>
              <a:t>вирішує</a:t>
            </a:r>
            <a:r>
              <a:rPr lang="ru-RU" dirty="0"/>
              <a:t> те, як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9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>
                <a:hlinkClick r:id="rId2" tooltip="Візуалізація"/>
              </a:rPr>
              <a:t>Візуалізація</a:t>
            </a:r>
            <a:r>
              <a:rPr lang="ru-RU" b="1" dirty="0"/>
              <a:t> </a:t>
            </a:r>
            <a:r>
              <a:rPr lang="ru-RU" b="1" dirty="0" err="1" smtClean="0"/>
              <a:t>даних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контент-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представляються</a:t>
            </a:r>
            <a:r>
              <a:rPr lang="ru-RU" dirty="0"/>
              <a:t> рядами </a:t>
            </a:r>
            <a:r>
              <a:rPr lang="ru-RU" u="sng" dirty="0" err="1">
                <a:hlinkClick r:id="rId3" tooltip="Діаграма"/>
              </a:rPr>
              <a:t>діаграм</a:t>
            </a:r>
            <a:r>
              <a:rPr lang="ru-RU" dirty="0"/>
              <a:t>: </a:t>
            </a:r>
            <a:r>
              <a:rPr lang="ru-RU" dirty="0" err="1"/>
              <a:t>стовпчастих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кругових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одиницями</a:t>
            </a:r>
            <a:r>
              <a:rPr lang="ru-RU" dirty="0"/>
              <a:t> контент-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категоризації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структур, як </a:t>
            </a:r>
            <a:r>
              <a:rPr lang="ru-RU" dirty="0" err="1"/>
              <a:t>різні</a:t>
            </a:r>
            <a:r>
              <a:rPr lang="ru-RU" dirty="0"/>
              <a:t> графи. </a:t>
            </a:r>
            <a:endParaRPr lang="ru-RU" dirty="0" smtClean="0"/>
          </a:p>
          <a:p>
            <a:r>
              <a:rPr lang="ru-RU" dirty="0" err="1" smtClean="0"/>
              <a:t>Візуалізація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u="sng" dirty="0" err="1">
                <a:hlinkClick r:id="rId4" tooltip="Комп'ютерні програми"/>
              </a:rPr>
              <a:t>комп'ютерних</a:t>
            </a:r>
            <a:r>
              <a:rPr lang="ru-RU" u="sng" dirty="0">
                <a:hlinkClick r:id="rId4" tooltip="Комп'ютерні програми"/>
              </a:rPr>
              <a:t> </a:t>
            </a:r>
            <a:r>
              <a:rPr lang="ru-RU" u="sng" dirty="0" err="1">
                <a:hlinkClick r:id="rId4" tooltip="Комп'ютерні програми"/>
              </a:rPr>
              <a:t>програм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u="sng" dirty="0" err="1">
                <a:hlinkClick r:id="rId5" tooltip="Microsoft Excel"/>
              </a:rPr>
              <a:t>Microsoft</a:t>
            </a:r>
            <a:r>
              <a:rPr lang="ru-RU" u="sng" dirty="0">
                <a:hlinkClick r:id="rId5" tooltip="Microsoft Excel"/>
              </a:rPr>
              <a:t> </a:t>
            </a:r>
            <a:r>
              <a:rPr lang="ru-RU" u="sng" dirty="0" err="1">
                <a:hlinkClick r:id="rId5" tooltip="Microsoft Excel"/>
              </a:rPr>
              <a:t>Excel</a:t>
            </a:r>
            <a:r>
              <a:rPr lang="ru-RU" dirty="0"/>
              <a:t> та </a:t>
            </a:r>
            <a:r>
              <a:rPr lang="ru-RU" u="sng" dirty="0">
                <a:hlinkClick r:id="rId6" tooltip="SPSS"/>
              </a:rPr>
              <a:t>SPSS</a:t>
            </a:r>
            <a:r>
              <a:rPr lang="ru-RU" dirty="0"/>
              <a:t>. </a:t>
            </a:r>
            <a:r>
              <a:rPr lang="ru-RU" dirty="0" err="1"/>
              <a:t>Презентувати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кшталт</a:t>
            </a:r>
            <a:r>
              <a:rPr lang="ru-RU" dirty="0"/>
              <a:t> </a:t>
            </a:r>
            <a:r>
              <a:rPr lang="ru-RU" u="sng" dirty="0" err="1">
                <a:hlinkClick r:id="rId7" tooltip="Microsoft PowerPoint"/>
              </a:rPr>
              <a:t>Microsoft</a:t>
            </a:r>
            <a:r>
              <a:rPr lang="ru-RU" u="sng" dirty="0">
                <a:hlinkClick r:id="rId7" tooltip="Microsoft PowerPoint"/>
              </a:rPr>
              <a:t> </a:t>
            </a:r>
            <a:r>
              <a:rPr lang="ru-RU" u="sng" dirty="0" err="1">
                <a:hlinkClick r:id="rId7" tooltip="Microsoft PowerPoint"/>
              </a:rPr>
              <a:t>PowerPoint</a:t>
            </a:r>
            <a:r>
              <a:rPr lang="ru-RU" dirty="0"/>
              <a:t> та </a:t>
            </a:r>
            <a:r>
              <a:rPr lang="ru-RU" dirty="0" err="1"/>
              <a:t>Prezi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6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Кількісний</a:t>
            </a:r>
            <a:r>
              <a:rPr lang="ru-RU" b="1" dirty="0"/>
              <a:t> контент-</a:t>
            </a:r>
            <a:r>
              <a:rPr lang="ru-RU" b="1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стандартизовані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підрахунку</a:t>
            </a:r>
            <a:r>
              <a:rPr lang="ru-RU" dirty="0"/>
              <a:t>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 Для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. </a:t>
            </a:r>
            <a:endParaRPr lang="ru-RU" dirty="0" smtClean="0"/>
          </a:p>
          <a:p>
            <a:pPr lvl="1"/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те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значиме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мирне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» для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ворогуючих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і </a:t>
            </a:r>
            <a:r>
              <a:rPr lang="ru-RU" dirty="0" err="1"/>
              <a:t>згоден</a:t>
            </a:r>
            <a:r>
              <a:rPr lang="ru-RU" dirty="0"/>
              <a:t> з </a:t>
            </a:r>
            <a:r>
              <a:rPr lang="ru-RU" dirty="0" err="1"/>
              <a:t>допущенням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частотою </a:t>
            </a:r>
            <a:r>
              <a:rPr lang="ru-RU" dirty="0" err="1"/>
              <a:t>згадування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в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промовах</a:t>
            </a:r>
            <a:r>
              <a:rPr lang="ru-RU" dirty="0"/>
              <a:t>, то </a:t>
            </a:r>
            <a:r>
              <a:rPr lang="ru-RU" dirty="0" err="1"/>
              <a:t>тоді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арифметичних</a:t>
            </a:r>
            <a:r>
              <a:rPr lang="ru-RU" dirty="0"/>
              <a:t> </a:t>
            </a:r>
            <a:r>
              <a:rPr lang="ru-RU" dirty="0" err="1"/>
              <a:t>підрахунків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бути </a:t>
            </a:r>
            <a:r>
              <a:rPr lang="ru-RU" dirty="0" err="1"/>
              <a:t>близькі</a:t>
            </a:r>
            <a:r>
              <a:rPr lang="ru-RU" dirty="0"/>
              <a:t> за </a:t>
            </a:r>
            <a:r>
              <a:rPr lang="ru-RU" dirty="0" err="1"/>
              <a:t>абсолютним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, яке буде </a:t>
            </a:r>
            <a:r>
              <a:rPr lang="ru-RU" dirty="0" err="1"/>
              <a:t>враховуватися</a:t>
            </a:r>
            <a:r>
              <a:rPr lang="ru-RU" dirty="0"/>
              <a:t> при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ускладнити</a:t>
            </a:r>
            <a:r>
              <a:rPr lang="ru-RU" dirty="0"/>
              <a:t> поставивши як </a:t>
            </a:r>
            <a:r>
              <a:rPr lang="ru-RU" dirty="0" err="1"/>
              <a:t>попередню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змістовних</a:t>
            </a:r>
            <a:r>
              <a:rPr lang="ru-RU" dirty="0"/>
              <a:t> у </a:t>
            </a:r>
            <a:r>
              <a:rPr lang="ru-RU" dirty="0" err="1"/>
              <a:t>смисловому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підрахувавши</a:t>
            </a:r>
            <a:r>
              <a:rPr lang="ru-RU" dirty="0"/>
              <a:t>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значимість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. </a:t>
            </a:r>
            <a:r>
              <a:rPr lang="ru-RU" dirty="0" err="1"/>
              <a:t>Примітно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підрахунків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виконана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u="sng" dirty="0" err="1">
                <a:hlinkClick r:id="rId2" tooltip="Комп'ютеризація контент-аналізу"/>
              </a:rPr>
              <a:t>комп'ютерних</a:t>
            </a:r>
            <a:r>
              <a:rPr lang="ru-RU" u="sng" dirty="0">
                <a:hlinkClick r:id="rId2" tooltip="Комп'ютеризація контент-аналізу"/>
              </a:rPr>
              <a:t> </a:t>
            </a:r>
            <a:r>
              <a:rPr lang="ru-RU" u="sng" dirty="0" err="1">
                <a:hlinkClick r:id="rId2" tooltip="Комп'ютеризація контент-аналізу"/>
              </a:rPr>
              <a:t>програм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2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Якісний</a:t>
            </a:r>
            <a:r>
              <a:rPr lang="ru-RU" b="1" dirty="0"/>
              <a:t> контент-</a:t>
            </a:r>
            <a:r>
              <a:rPr lang="ru-RU" b="1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націлений</a:t>
            </a:r>
            <a:r>
              <a:rPr lang="ru-RU" dirty="0"/>
              <a:t> на </a:t>
            </a:r>
            <a:r>
              <a:rPr lang="ru-RU" dirty="0" err="1"/>
              <a:t>поглиблене</a:t>
            </a:r>
            <a:r>
              <a:rPr lang="ru-RU" dirty="0"/>
              <a:t> </a:t>
            </a:r>
            <a:r>
              <a:rPr lang="ru-RU" dirty="0" err="1"/>
              <a:t>змістовне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текстового </a:t>
            </a:r>
            <a:r>
              <a:rPr lang="ru-RU" dirty="0" err="1"/>
              <a:t>матеріалу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контексту,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Підсумки</a:t>
            </a:r>
            <a:r>
              <a:rPr lang="ru-RU" dirty="0" smtClean="0"/>
              <a:t> </a:t>
            </a:r>
            <a:r>
              <a:rPr lang="ru-RU" dirty="0" err="1"/>
              <a:t>формулюються</a:t>
            </a:r>
            <a:r>
              <a:rPr lang="ru-RU" dirty="0"/>
              <a:t> тут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взаємозв'язків</a:t>
            </a:r>
            <a:r>
              <a:rPr lang="ru-RU" dirty="0"/>
              <a:t> </a:t>
            </a:r>
            <a:r>
              <a:rPr lang="ru-RU" dirty="0" err="1"/>
              <a:t>змістовних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(рангом) у </a:t>
            </a:r>
            <a:r>
              <a:rPr lang="ru-RU" dirty="0" err="1"/>
              <a:t>структурі</a:t>
            </a:r>
            <a:r>
              <a:rPr lang="ru-RU" dirty="0"/>
              <a:t> тексту. </a:t>
            </a:r>
            <a:endParaRPr lang="ru-RU" dirty="0" smtClean="0"/>
          </a:p>
          <a:p>
            <a:pPr lvl="1"/>
            <a:r>
              <a:rPr lang="ru-RU" dirty="0" smtClean="0"/>
              <a:t>для </a:t>
            </a:r>
            <a:r>
              <a:rPr lang="ru-RU" dirty="0"/>
              <a:t>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 мирного </a:t>
            </a:r>
            <a:r>
              <a:rPr lang="ru-RU" dirty="0" err="1"/>
              <a:t>врегулювання</a:t>
            </a:r>
            <a:r>
              <a:rPr lang="ru-RU" dirty="0"/>
              <a:t>, </a:t>
            </a:r>
            <a:r>
              <a:rPr lang="ru-RU" dirty="0" err="1"/>
              <a:t>дослідник</a:t>
            </a:r>
            <a:r>
              <a:rPr lang="ru-RU" dirty="0"/>
              <a:t> повинен </a:t>
            </a:r>
            <a:r>
              <a:rPr lang="ru-RU" dirty="0" err="1"/>
              <a:t>прагнути</a:t>
            </a:r>
            <a:r>
              <a:rPr lang="ru-RU" dirty="0"/>
              <a:t> не просто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, а й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його</a:t>
            </a:r>
            <a:r>
              <a:rPr lang="ru-RU" dirty="0"/>
              <a:t> проблематика головною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декларованих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,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конотації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деталізації</a:t>
            </a:r>
            <a:r>
              <a:rPr lang="ru-RU" dirty="0"/>
              <a:t>,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і </a:t>
            </a:r>
            <a:r>
              <a:rPr lang="ru-RU" dirty="0" err="1"/>
              <a:t>т.д</a:t>
            </a:r>
            <a:r>
              <a:rPr lang="ru-RU" dirty="0"/>
              <a:t> . </a:t>
            </a:r>
            <a:endParaRPr lang="ru-RU" dirty="0" smtClean="0"/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якісний</a:t>
            </a:r>
            <a:r>
              <a:rPr lang="ru-RU" dirty="0"/>
              <a:t> контент-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доповнений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контент-</a:t>
            </a:r>
            <a:r>
              <a:rPr lang="ru-RU" dirty="0" err="1"/>
              <a:t>аналізу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– це використання методів інтелектуального аналізу даних для автоматичного виявлення веб-документів та сервісів, отримання інформації з веб-ресурсів та виявлення загальних закономірностей в Інтернеті.</a:t>
            </a:r>
            <a:endParaRPr lang="ru-RU" dirty="0"/>
          </a:p>
          <a:p>
            <a:r>
              <a:rPr lang="uk-UA" dirty="0" smtClean="0"/>
              <a:t>етапи</a:t>
            </a:r>
            <a:r>
              <a:rPr lang="ru-RU" dirty="0"/>
              <a:t>: </a:t>
            </a:r>
          </a:p>
          <a:p>
            <a:pPr lvl="1"/>
            <a:r>
              <a:rPr lang="uk-UA" dirty="0" smtClean="0"/>
              <a:t>вхідний </a:t>
            </a:r>
            <a:r>
              <a:rPr lang="uk-UA" dirty="0"/>
              <a:t>етап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input</a:t>
            </a:r>
            <a:r>
              <a:rPr lang="uk-UA" dirty="0"/>
              <a:t> </a:t>
            </a:r>
            <a:r>
              <a:rPr lang="uk-UA" dirty="0" err="1"/>
              <a:t>stage</a:t>
            </a:r>
            <a:r>
              <a:rPr lang="uk-UA" dirty="0"/>
              <a:t>) – отримання «сирих» даних із джерел (</a:t>
            </a:r>
            <a:r>
              <a:rPr lang="uk-UA" dirty="0" err="1"/>
              <a:t>логи</a:t>
            </a:r>
            <a:r>
              <a:rPr lang="uk-UA" dirty="0"/>
              <a:t> серверів, тексти електронних документів);</a:t>
            </a:r>
            <a:endParaRPr lang="ru-RU" dirty="0"/>
          </a:p>
          <a:p>
            <a:pPr lvl="1"/>
            <a:r>
              <a:rPr lang="uk-UA" dirty="0"/>
              <a:t>етап </a:t>
            </a:r>
            <a:r>
              <a:rPr lang="uk-UA" dirty="0" err="1"/>
              <a:t>передобробки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preprocessing</a:t>
            </a:r>
            <a:r>
              <a:rPr lang="uk-UA" dirty="0"/>
              <a:t> </a:t>
            </a:r>
            <a:r>
              <a:rPr lang="uk-UA" dirty="0" err="1"/>
              <a:t>stage</a:t>
            </a:r>
            <a:r>
              <a:rPr lang="uk-UA" dirty="0"/>
              <a:t>) - дані подаються у формі, необхідної для успішної побудови тієї чи іншої моделі;</a:t>
            </a:r>
            <a:endParaRPr lang="ru-RU" dirty="0"/>
          </a:p>
          <a:p>
            <a:pPr lvl="1"/>
            <a:r>
              <a:rPr lang="uk-UA" dirty="0"/>
              <a:t>етап моделювання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pattern</a:t>
            </a:r>
            <a:r>
              <a:rPr lang="uk-UA" dirty="0"/>
              <a:t> </a:t>
            </a:r>
            <a:r>
              <a:rPr lang="uk-UA" dirty="0" err="1"/>
              <a:t>discovery</a:t>
            </a:r>
            <a:r>
              <a:rPr lang="uk-UA" dirty="0"/>
              <a:t> </a:t>
            </a:r>
            <a:r>
              <a:rPr lang="uk-UA" dirty="0" err="1"/>
              <a:t>stage</a:t>
            </a:r>
            <a:r>
              <a:rPr lang="uk-UA" dirty="0"/>
              <a:t>);</a:t>
            </a:r>
            <a:endParaRPr lang="ru-RU" dirty="0"/>
          </a:p>
          <a:p>
            <a:pPr lvl="1"/>
            <a:r>
              <a:rPr lang="uk-UA" dirty="0"/>
              <a:t>етап аналізу моделі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pattern</a:t>
            </a:r>
            <a:r>
              <a:rPr lang="uk-UA" dirty="0"/>
              <a:t> </a:t>
            </a:r>
            <a:r>
              <a:rPr lang="uk-UA" dirty="0" err="1"/>
              <a:t>analysis</a:t>
            </a:r>
            <a:r>
              <a:rPr lang="uk-UA" dirty="0"/>
              <a:t> </a:t>
            </a:r>
            <a:r>
              <a:rPr lang="uk-UA" dirty="0" err="1"/>
              <a:t>stage</a:t>
            </a:r>
            <a:r>
              <a:rPr lang="uk-UA" dirty="0"/>
              <a:t>) – інтерпретація одержаних результатів.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7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категорії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Structure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Usage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Темпи зростання візуалізації даних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0" t="16056" r="1133" b="8470"/>
          <a:stretch/>
        </p:blipFill>
        <p:spPr>
          <a:xfrm>
            <a:off x="1030310" y="1857084"/>
            <a:ext cx="9852337" cy="439990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5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Content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dirty="0"/>
              <a:t>(Вилучення веб-контенту) — процес отримання знань із контенту документів або їх опису, доступних в Інтернеті. Пошук знань у мережі Інтернет є непростим та трудомістким завданням. Саме цей напрямок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вирішує її. Воно ґрунтується на поєднанні можливостей інформаційного пошуку, машинного навчання та інтелектуального аналізу даних.</a:t>
            </a:r>
            <a:endParaRPr lang="ru-RU" dirty="0"/>
          </a:p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Structure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dirty="0"/>
              <a:t>(Вилучення веб-структур) - процес виявлення структурної інформації </a:t>
            </a:r>
            <a:r>
              <a:rPr lang="uk-UA"/>
              <a:t>в </a:t>
            </a:r>
            <a:r>
              <a:rPr lang="uk-UA" smtClean="0"/>
              <a:t>Інтернете[3</a:t>
            </a:r>
            <a:r>
              <a:rPr lang="uk-UA" dirty="0"/>
              <a:t>]. Даний напрямок розглядає взаємозв'язки між веб-сторінками, ґрунтуючись на зв'язках між ними. Побудовані моделі можуть бути використані для категоризації та пошуку подібних веб-ресурсів, а також розпізнавання авторських сайтів.</a:t>
            </a:r>
            <a:endParaRPr lang="ru-RU" dirty="0"/>
          </a:p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Usage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dirty="0"/>
              <a:t>(Аналіз використання веб-ресурсів) - це автоматичне виявлення шаблонів у маршруті пересування користувача та пов'язаних з ним даними, зібраними або придбаними в результаті взаємодії з одним або кількома веб-сайтами. Цей напрямок базується на вилученні даних із </a:t>
            </a:r>
            <a:r>
              <a:rPr lang="uk-UA" dirty="0" err="1"/>
              <a:t>логів</a:t>
            </a:r>
            <a:r>
              <a:rPr lang="uk-UA" dirty="0"/>
              <a:t> веб-серверів. Метою аналізу є виявлення переваг відвідувачів під час використання тих чи інших ресурсів мережі Інтернет.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b="1" dirty="0"/>
              <a:t>і </a:t>
            </a:r>
            <a:r>
              <a:rPr lang="uk-UA" b="1" dirty="0" err="1"/>
              <a:t>і</a:t>
            </a:r>
            <a:r>
              <a:rPr lang="ru-RU" b="1" dirty="0" err="1"/>
              <a:t>нформац</a:t>
            </a:r>
            <a:r>
              <a:rPr lang="uk-UA" b="1" dirty="0" err="1"/>
              <a:t>ій</a:t>
            </a:r>
            <a:r>
              <a:rPr lang="ru-RU" b="1" dirty="0"/>
              <a:t>н</a:t>
            </a:r>
            <a:r>
              <a:rPr lang="uk-UA" b="1" dirty="0"/>
              <a:t>и</a:t>
            </a:r>
            <a:r>
              <a:rPr lang="ru-RU" b="1" dirty="0"/>
              <a:t>й по</a:t>
            </a:r>
            <a:r>
              <a:rPr lang="uk-UA" b="1" dirty="0" err="1"/>
              <a:t>шу</a:t>
            </a:r>
            <a:r>
              <a:rPr lang="ru-RU" b="1" dirty="0" smtClean="0"/>
              <a:t>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Деякі </a:t>
            </a:r>
            <a:r>
              <a:rPr lang="uk-UA" dirty="0"/>
              <a:t>стверджують, що інформаційний пошук в Інтернеті – це окремий випадок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, інші асоціюють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з інтелектуальним інформаційним пошуком. </a:t>
            </a:r>
            <a:endParaRPr lang="pl-PL" dirty="0" smtClean="0"/>
          </a:p>
          <a:p>
            <a:pPr lvl="1"/>
            <a:r>
              <a:rPr lang="uk-UA" dirty="0" smtClean="0"/>
              <a:t>інформаційний </a:t>
            </a:r>
            <a:r>
              <a:rPr lang="uk-UA" dirty="0"/>
              <a:t>пошук — це автоматичний пошук усіх необхідних документів, проте, водночас не виключено отримання деяких нерелевантних </a:t>
            </a:r>
            <a:r>
              <a:rPr lang="uk-UA" dirty="0" err="1" smtClean="0"/>
              <a:t>документов</a:t>
            </a:r>
            <a:r>
              <a:rPr lang="uk-UA" dirty="0" smtClean="0"/>
              <a:t>. </a:t>
            </a:r>
            <a:endParaRPr lang="pl-PL" dirty="0" smtClean="0"/>
          </a:p>
          <a:p>
            <a:r>
              <a:rPr lang="uk-UA" dirty="0" smtClean="0"/>
              <a:t>Основні </a:t>
            </a:r>
            <a:r>
              <a:rPr lang="uk-UA" dirty="0"/>
              <a:t>завдання інформаційного пошуку полягають у пошуку корисних документів, повнотекстовому індексуванні, і в даний час дослідження в галузі інформаційного пошуку включають моделювання, класифікацію і категоризацію документів, інтерфейсів користувача, візуалізацію даних, фільтрацію, і т. д</a:t>
            </a:r>
            <a:r>
              <a:rPr lang="uk-UA" dirty="0" smtClean="0"/>
              <a:t>.</a:t>
            </a:r>
            <a:endParaRPr lang="pl-PL" dirty="0" smtClean="0"/>
          </a:p>
          <a:p>
            <a:r>
              <a:rPr lang="uk-UA" dirty="0" smtClean="0"/>
              <a:t>Завдання</a:t>
            </a:r>
            <a:r>
              <a:rPr lang="uk-UA" dirty="0"/>
              <a:t>, яке, як вважається, виконує окремий випадок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- це класифікація або категоризація веб-документів, які можуть бути використані для індексації. У зв'язку з цим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є частиною процесу інформаційного пошуку. Проте слід зазначити, що не всі завдання індексації використовують методи інтелектуального аналізу даних.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9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b="1" dirty="0"/>
              <a:t>і</a:t>
            </a:r>
            <a:r>
              <a:rPr lang="ru-RU" b="1" dirty="0"/>
              <a:t> в</a:t>
            </a:r>
            <a:r>
              <a:rPr lang="uk-UA" b="1" dirty="0"/>
              <a:t>и</a:t>
            </a:r>
            <a:r>
              <a:rPr lang="ru-RU" b="1" dirty="0"/>
              <a:t>л</a:t>
            </a:r>
            <a:r>
              <a:rPr lang="uk-UA" b="1" dirty="0"/>
              <a:t>у</a:t>
            </a:r>
            <a:r>
              <a:rPr lang="ru-RU" b="1" dirty="0" err="1"/>
              <a:t>чен</a:t>
            </a:r>
            <a:r>
              <a:rPr lang="uk-UA" b="1" dirty="0"/>
              <a:t>ня і</a:t>
            </a:r>
            <a:r>
              <a:rPr lang="ru-RU" b="1" dirty="0" err="1"/>
              <a:t>нформац</a:t>
            </a:r>
            <a:r>
              <a:rPr lang="uk-UA" b="1" dirty="0" err="1" smtClean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Метою </a:t>
            </a:r>
            <a:r>
              <a:rPr lang="uk-UA" dirty="0"/>
              <a:t>інформаційного вилучення є перетворення колекції документів, зазвичай за допомогою інформаційно-пошукових систем, на легко засвоювану та проаналізовану інформацію. </a:t>
            </a:r>
            <a:endParaRPr lang="pl-PL" dirty="0" smtClean="0"/>
          </a:p>
          <a:p>
            <a:r>
              <a:rPr lang="uk-UA" dirty="0" smtClean="0"/>
              <a:t>Процес </a:t>
            </a:r>
            <a:r>
              <a:rPr lang="uk-UA" dirty="0"/>
              <a:t>вилучення інформації спрямовано на вилучення релевантних фактів з документів, тоді як процес інформаційного пошуку спрямовано на селекцію релевантних документів. </a:t>
            </a:r>
            <a:endParaRPr lang="pl-PL" dirty="0" smtClean="0"/>
          </a:p>
          <a:p>
            <a:r>
              <a:rPr lang="uk-UA" dirty="0" smtClean="0"/>
              <a:t>Перший </a:t>
            </a:r>
            <a:r>
              <a:rPr lang="uk-UA" dirty="0"/>
              <a:t>зацікавлений у структурі чи поданні документа, тобто працює лише на рівні тонкої деталізації, а другий розглядає текст документа як колекцію невпорядкованих слів. </a:t>
            </a:r>
            <a:endParaRPr lang="pl-PL" dirty="0" smtClean="0"/>
          </a:p>
          <a:p>
            <a:r>
              <a:rPr lang="uk-UA" dirty="0" smtClean="0"/>
              <a:t>Проте </a:t>
            </a:r>
            <a:r>
              <a:rPr lang="uk-UA" dirty="0"/>
              <a:t>відмінності між двома процесами стають несуттєвими, якщо мета інформаційного пошуку — це вилучення інформації.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b="1" dirty="0"/>
              <a:t> </a:t>
            </a:r>
            <a:r>
              <a:rPr lang="uk-UA" b="1" dirty="0"/>
              <a:t>і</a:t>
            </a:r>
            <a:r>
              <a:rPr lang="ru-RU" b="1" dirty="0"/>
              <a:t> </a:t>
            </a:r>
            <a:r>
              <a:rPr lang="ru-RU" b="1" dirty="0" err="1"/>
              <a:t>машинне</a:t>
            </a:r>
            <a:r>
              <a:rPr lang="ru-RU" b="1" dirty="0"/>
              <a:t> </a:t>
            </a:r>
            <a:r>
              <a:rPr lang="uk-UA" b="1" dirty="0" err="1"/>
              <a:t>нав</a:t>
            </a:r>
            <a:r>
              <a:rPr lang="ru-RU" b="1" dirty="0"/>
              <a:t>ч</a:t>
            </a:r>
            <a:r>
              <a:rPr lang="uk-UA" b="1" dirty="0"/>
              <a:t>а</a:t>
            </a:r>
            <a:r>
              <a:rPr lang="ru-RU" b="1" dirty="0"/>
              <a:t>н</a:t>
            </a:r>
            <a:r>
              <a:rPr lang="uk-UA" b="1" dirty="0" smtClean="0"/>
              <a:t>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Web</a:t>
            </a:r>
            <a:r>
              <a:rPr lang="ru-RU" b="1" dirty="0" smtClean="0"/>
              <a:t> </a:t>
            </a:r>
            <a:r>
              <a:rPr lang="ru-RU" b="1" dirty="0" err="1"/>
              <a:t>Mining</a:t>
            </a:r>
            <a:r>
              <a:rPr lang="ru-RU" dirty="0"/>
              <a:t> </a:t>
            </a:r>
            <a:r>
              <a:rPr lang="uk-UA" dirty="0"/>
              <a:t>працює не за тим же принципом, що й методи машинного навчання, що застосовуються в Інтернеті. З одного боку, існують деякі програми машинного навчання, які не є окремим випадком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pl-PL" dirty="0" smtClean="0"/>
          </a:p>
          <a:p>
            <a:pPr lvl="1"/>
            <a:r>
              <a:rPr lang="uk-UA" dirty="0" smtClean="0"/>
              <a:t>Прикладом </a:t>
            </a:r>
            <a:r>
              <a:rPr lang="uk-UA" dirty="0"/>
              <a:t>цього є метод, що ефективно використовує веб-павука для конкретної теми, або метод, що акцентується на плануванні кращого шляху, який буде пройдено наступним. </a:t>
            </a:r>
            <a:endParaRPr lang="pl-PL" dirty="0" smtClean="0"/>
          </a:p>
          <a:p>
            <a:r>
              <a:rPr lang="uk-UA" dirty="0" smtClean="0"/>
              <a:t>З </a:t>
            </a:r>
            <a:r>
              <a:rPr lang="uk-UA" dirty="0"/>
              <a:t>іншого боку, крім методів машинного навчання, існують інші методи, які застосовні до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pl-PL" dirty="0" smtClean="0"/>
          </a:p>
          <a:p>
            <a:pPr lvl="1"/>
            <a:r>
              <a:rPr lang="uk-UA" dirty="0" smtClean="0"/>
              <a:t>Наприклад</a:t>
            </a:r>
            <a:r>
              <a:rPr lang="uk-UA" dirty="0"/>
              <a:t>, деякі запатентовані алгоритми, які використовуються для видобутку </a:t>
            </a:r>
            <a:r>
              <a:rPr lang="uk-UA" dirty="0" err="1"/>
              <a:t>хабів</a:t>
            </a:r>
            <a:r>
              <a:rPr lang="uk-UA" dirty="0"/>
              <a:t> та авторитетних сторінок, </a:t>
            </a:r>
            <a:r>
              <a:rPr lang="uk-UA" dirty="0" err="1"/>
              <a:t>DataGuides</a:t>
            </a:r>
            <a:r>
              <a:rPr lang="uk-UA" dirty="0"/>
              <a:t> та алгоритми виявлення веб-схем. Тим не менш, між двома областями досліджень існує тісний зв'язок, і методи машинного навчання можуть бути застосовані до процесів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pl-PL" dirty="0" smtClean="0"/>
          </a:p>
          <a:p>
            <a:pPr lvl="1"/>
            <a:r>
              <a:rPr lang="uk-UA" dirty="0" smtClean="0"/>
              <a:t>Наприклад</a:t>
            </a:r>
            <a:r>
              <a:rPr lang="uk-UA" dirty="0"/>
              <a:t>, недавні дослідження показали, що застосування методів машинного навчання може покращити процес класифікації текстів, порівняно з результатами роботи традиційних методів інформаційного пошуку.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9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Content</a:t>
            </a:r>
            <a:r>
              <a:rPr lang="ru-RU" b="1" dirty="0"/>
              <a:t> </a:t>
            </a:r>
            <a:r>
              <a:rPr lang="ru-RU" b="1" dirty="0" err="1" smtClean="0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Web</a:t>
            </a:r>
            <a:r>
              <a:rPr lang="ru-RU" b="1" dirty="0" smtClean="0"/>
              <a:t> </a:t>
            </a:r>
            <a:r>
              <a:rPr lang="ru-RU" b="1" dirty="0" err="1"/>
              <a:t>Content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 </a:t>
            </a:r>
            <a:r>
              <a:rPr lang="uk-UA" dirty="0"/>
              <a:t>описує автоматичний пошук інформаційних ресурсів в Інтернеті і включає видобуток вмісту з веб-даних. По суті,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Content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є аналогом методу інтелектуального аналізу даних для реляційних баз даних, оскільки є можливість знайти схожі типи знань із неструктурованих даних, які у веб-документах. </a:t>
            </a:r>
            <a:endParaRPr lang="pl-PL" dirty="0" smtClean="0"/>
          </a:p>
          <a:p>
            <a:r>
              <a:rPr lang="uk-UA" dirty="0" smtClean="0"/>
              <a:t>Веб-документ </a:t>
            </a:r>
            <a:r>
              <a:rPr lang="uk-UA" dirty="0"/>
              <a:t>може містити декілька типів даних, таких як текст, зображення, аудіо, відео, метадані та гіперпосилання. Деякі з них частково структуровані, такі як HTML-документи, деякі </a:t>
            </a:r>
            <a:r>
              <a:rPr lang="uk-UA" dirty="0" err="1"/>
              <a:t>структурованіші</a:t>
            </a:r>
            <a:r>
              <a:rPr lang="uk-UA" dirty="0"/>
              <a:t>, такі як дані в таблицях або базах даних, але більшість інформації зберігається в неструктурованих текстових даних.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9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інтелектуальні агенти </a:t>
            </a:r>
            <a:r>
              <a:rPr lang="uk-UA" dirty="0"/>
              <a:t>пошуку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Harvest </a:t>
            </a:r>
            <a:r>
              <a:rPr lang="en-US" dirty="0"/>
              <a:t>(Brown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., 1994),</a:t>
            </a:r>
            <a:endParaRPr lang="ru-RU" dirty="0"/>
          </a:p>
          <a:p>
            <a:pPr lvl="0"/>
            <a:r>
              <a:rPr lang="en-US" dirty="0"/>
              <a:t>FAQ-Finder (Hammond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., 1995),</a:t>
            </a:r>
            <a:endParaRPr lang="ru-RU" dirty="0"/>
          </a:p>
          <a:p>
            <a:pPr lvl="0"/>
            <a:r>
              <a:rPr lang="en-US" dirty="0"/>
              <a:t>Information Manifold (Kirk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., 1995),</a:t>
            </a:r>
            <a:endParaRPr lang="ru-RU" dirty="0"/>
          </a:p>
          <a:p>
            <a:pPr lvl="0"/>
            <a:r>
              <a:rPr lang="en-US" dirty="0"/>
              <a:t>OCCAM (Kwok and Weld, 1996), and </a:t>
            </a:r>
            <a:r>
              <a:rPr lang="en-US" dirty="0" err="1"/>
              <a:t>ParaSite</a:t>
            </a:r>
            <a:r>
              <a:rPr lang="en-US" dirty="0"/>
              <a:t> (</a:t>
            </a:r>
            <a:r>
              <a:rPr lang="en-US" dirty="0" err="1"/>
              <a:t>Spertus</a:t>
            </a:r>
            <a:r>
              <a:rPr lang="en-US" dirty="0"/>
              <a:t>, 1997),</a:t>
            </a:r>
            <a:endParaRPr lang="ru-RU" dirty="0"/>
          </a:p>
          <a:p>
            <a:pPr lvl="0"/>
            <a:r>
              <a:rPr lang="en-US" dirty="0"/>
              <a:t>ILA (Information Learning Agent) (</a:t>
            </a:r>
            <a:r>
              <a:rPr lang="en-US" dirty="0" err="1"/>
              <a:t>Perkowitz</a:t>
            </a:r>
            <a:r>
              <a:rPr lang="en-US" dirty="0"/>
              <a:t> and </a:t>
            </a:r>
            <a:r>
              <a:rPr lang="en-US" dirty="0" err="1"/>
              <a:t>Etzioni</a:t>
            </a:r>
            <a:r>
              <a:rPr lang="en-US" dirty="0"/>
              <a:t>, 1995),</a:t>
            </a:r>
            <a:endParaRPr lang="ru-RU" dirty="0"/>
          </a:p>
          <a:p>
            <a:pPr lvl="0"/>
            <a:r>
              <a:rPr lang="ru-RU" dirty="0" err="1"/>
              <a:t>ShopBot</a:t>
            </a:r>
            <a:r>
              <a:rPr lang="ru-RU" dirty="0"/>
              <a:t> (</a:t>
            </a:r>
            <a:r>
              <a:rPr lang="ru-RU" dirty="0" err="1"/>
              <a:t>Doorenbos</a:t>
            </a:r>
            <a:r>
              <a:rPr lang="ru-RU" dirty="0"/>
              <a:t> и др., 1996).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7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системи </a:t>
            </a:r>
            <a:r>
              <a:rPr lang="uk-UA" dirty="0" err="1"/>
              <a:t>web</a:t>
            </a:r>
            <a:r>
              <a:rPr lang="uk-UA" dirty="0"/>
              <a:t>-запитів (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Query</a:t>
            </a:r>
            <a:r>
              <a:rPr lang="uk-UA" dirty="0"/>
              <a:t> </a:t>
            </a:r>
            <a:r>
              <a:rPr lang="uk-UA" dirty="0" err="1"/>
              <a:t>Systems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ru-RU" dirty="0" smtClean="0"/>
              <a:t>При</a:t>
            </a:r>
            <a:r>
              <a:rPr lang="uk-UA" dirty="0"/>
              <a:t>клади</a:t>
            </a:r>
            <a:r>
              <a:rPr lang="ru-RU" dirty="0"/>
              <a:t> систем </a:t>
            </a:r>
            <a:r>
              <a:rPr lang="ru-RU" dirty="0" err="1"/>
              <a:t>web-зап</a:t>
            </a:r>
            <a:r>
              <a:rPr lang="uk-UA" dirty="0"/>
              <a:t>и</a:t>
            </a:r>
            <a:r>
              <a:rPr lang="ru-RU" dirty="0"/>
              <a:t>сов: </a:t>
            </a:r>
          </a:p>
          <a:p>
            <a:pPr lvl="1"/>
            <a:r>
              <a:rPr lang="ru-RU" dirty="0"/>
              <a:t>W3QL (</a:t>
            </a:r>
            <a:r>
              <a:rPr lang="ru-RU" dirty="0" err="1"/>
              <a:t>Konopnicki</a:t>
            </a:r>
            <a:r>
              <a:rPr lang="ru-RU" dirty="0"/>
              <a:t> и </a:t>
            </a:r>
            <a:r>
              <a:rPr lang="ru-RU" dirty="0" err="1"/>
              <a:t>Shmueli</a:t>
            </a:r>
            <a:r>
              <a:rPr lang="ru-RU" dirty="0"/>
              <a:t>, 1995),</a:t>
            </a:r>
          </a:p>
          <a:p>
            <a:pPr lvl="1"/>
            <a:r>
              <a:rPr lang="ru-RU" dirty="0" err="1"/>
              <a:t>WebLog</a:t>
            </a:r>
            <a:r>
              <a:rPr lang="ru-RU" dirty="0"/>
              <a:t> (</a:t>
            </a:r>
            <a:r>
              <a:rPr lang="ru-RU" dirty="0" err="1"/>
              <a:t>Lakshmanan</a:t>
            </a:r>
            <a:r>
              <a:rPr lang="ru-RU" dirty="0"/>
              <a:t> </a:t>
            </a:r>
            <a:r>
              <a:rPr lang="uk-UA" dirty="0"/>
              <a:t>і</a:t>
            </a:r>
            <a:r>
              <a:rPr lang="ru-RU" dirty="0"/>
              <a:t> др., 1996),</a:t>
            </a:r>
          </a:p>
          <a:p>
            <a:pPr lvl="1"/>
            <a:r>
              <a:rPr lang="en-US" dirty="0" err="1"/>
              <a:t>Lorel</a:t>
            </a:r>
            <a:r>
              <a:rPr lang="en-US" dirty="0"/>
              <a:t> (</a:t>
            </a:r>
            <a:r>
              <a:rPr lang="en-US" dirty="0" err="1"/>
              <a:t>Quass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., 1995),</a:t>
            </a:r>
            <a:endParaRPr lang="ru-RU" dirty="0"/>
          </a:p>
          <a:p>
            <a:pPr lvl="1"/>
            <a:r>
              <a:rPr lang="en-US" dirty="0" err="1"/>
              <a:t>UnQL</a:t>
            </a:r>
            <a:r>
              <a:rPr lang="en-US" dirty="0"/>
              <a:t> (</a:t>
            </a:r>
            <a:r>
              <a:rPr lang="en-US" dirty="0" err="1"/>
              <a:t>Buneman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., 1995 and 1996),</a:t>
            </a:r>
            <a:endParaRPr lang="ru-RU" dirty="0"/>
          </a:p>
          <a:p>
            <a:pPr lvl="1"/>
            <a:r>
              <a:rPr lang="en-US" dirty="0"/>
              <a:t>TSIMMIS (</a:t>
            </a:r>
            <a:r>
              <a:rPr lang="en-US" dirty="0" err="1"/>
              <a:t>Chawathe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ru-RU" dirty="0" err="1"/>
              <a:t>др</a:t>
            </a:r>
            <a:r>
              <a:rPr lang="en-US" dirty="0"/>
              <a:t>.., 1994).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7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Structure 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 Structure Mining</a:t>
            </a:r>
            <a:r>
              <a:rPr lang="en-US" dirty="0"/>
              <a:t> </a:t>
            </a:r>
            <a:r>
              <a:rPr lang="ru-RU" dirty="0"/>
              <a:t>—</a:t>
            </a:r>
            <a:r>
              <a:rPr lang="uk-UA" dirty="0"/>
              <a:t>це процес виявлення структурної інформації в Інтернеті, який може бути поділений на два види, що базуються на типі структури використовуваної </a:t>
            </a:r>
            <a:r>
              <a:rPr lang="uk-UA" dirty="0" err="1"/>
              <a:t>информации</a:t>
            </a:r>
            <a:r>
              <a:rPr lang="uk-UA" dirty="0"/>
              <a:t>[3]:</a:t>
            </a:r>
            <a:endParaRPr lang="ru-RU" dirty="0"/>
          </a:p>
          <a:p>
            <a:pPr lvl="1"/>
            <a:r>
              <a:rPr lang="uk-UA" dirty="0"/>
              <a:t>Гіперпосилання </a:t>
            </a:r>
            <a:endParaRPr lang="ru-RU" dirty="0"/>
          </a:p>
          <a:p>
            <a:pPr lvl="1"/>
            <a:r>
              <a:rPr lang="uk-UA" dirty="0"/>
              <a:t>Структура документа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0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Г</a:t>
            </a:r>
            <a:r>
              <a:rPr lang="uk-UA" b="1" dirty="0"/>
              <a:t>і</a:t>
            </a:r>
            <a:r>
              <a:rPr lang="ru-RU" b="1" dirty="0"/>
              <a:t>пер</a:t>
            </a:r>
            <a:r>
              <a:rPr lang="uk-UA" b="1" dirty="0"/>
              <a:t>по</a:t>
            </a:r>
            <a:r>
              <a:rPr lang="ru-RU" b="1" dirty="0"/>
              <a:t>с</a:t>
            </a:r>
            <a:r>
              <a:rPr lang="uk-UA" b="1" dirty="0"/>
              <a:t>и</a:t>
            </a:r>
            <a:r>
              <a:rPr lang="ru-RU" b="1" dirty="0"/>
              <a:t>л</a:t>
            </a:r>
            <a:r>
              <a:rPr lang="uk-UA" b="1" dirty="0" err="1"/>
              <a:t>ання</a:t>
            </a:r>
            <a:endParaRPr lang="ru-RU" b="1" dirty="0"/>
          </a:p>
          <a:p>
            <a:pPr lvl="1"/>
            <a:r>
              <a:rPr lang="uk-UA" dirty="0"/>
              <a:t>Гіперпосилання є структурною одиницею, яка з'єднує локацію у веб-сторінці з іншого, або в межах однієї веб-сторінки або на іншій веб-сторінці. Гіперпосилання, що підключається до іншої частини тієї ж сторінки, називається внутрішньо-</a:t>
            </a:r>
            <a:r>
              <a:rPr lang="uk-UA" dirty="0" err="1"/>
              <a:t>документним</a:t>
            </a:r>
            <a:r>
              <a:rPr lang="uk-UA" dirty="0"/>
              <a:t> гіперпосиланням, а гіперпосилання, яке з'єднує дві різні сторінки, називається між-</a:t>
            </a:r>
            <a:r>
              <a:rPr lang="uk-UA" dirty="0" err="1"/>
              <a:t>документним</a:t>
            </a:r>
            <a:r>
              <a:rPr lang="uk-UA" dirty="0"/>
              <a:t> гіперпосиланням.</a:t>
            </a:r>
            <a:endParaRPr lang="ru-RU" dirty="0"/>
          </a:p>
          <a:p>
            <a:r>
              <a:rPr lang="ru-RU" b="1" dirty="0"/>
              <a:t>Структура документ</a:t>
            </a:r>
            <a:r>
              <a:rPr lang="uk-UA" b="1" dirty="0"/>
              <a:t>у</a:t>
            </a:r>
            <a:endParaRPr lang="ru-RU" b="1" dirty="0"/>
          </a:p>
          <a:p>
            <a:pPr lvl="1"/>
            <a:r>
              <a:rPr lang="uk-UA" dirty="0"/>
              <a:t>Вміст веб-сторінки може бути представлений у деревоподібному форматі, заснованому на різних HTML та XML тегах. Завдання полягає в тому, щоб автоматично витягти DOM-структуру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document</a:t>
            </a:r>
            <a:r>
              <a:rPr lang="uk-UA" dirty="0"/>
              <a:t>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model</a:t>
            </a:r>
            <a:r>
              <a:rPr lang="uk-UA" dirty="0"/>
              <a:t>) з документів.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Structure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Structure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 </a:t>
            </a:r>
            <a:r>
              <a:rPr lang="uk-UA" dirty="0"/>
              <a:t>намагається виявити модель, що лежить в основі структури посилань в Інтернеті. </a:t>
            </a:r>
            <a:endParaRPr lang="uk-UA" dirty="0" smtClean="0"/>
          </a:p>
          <a:p>
            <a:r>
              <a:rPr lang="uk-UA" dirty="0" smtClean="0"/>
              <a:t>Модель </a:t>
            </a:r>
            <a:r>
              <a:rPr lang="uk-UA" dirty="0"/>
              <a:t>заснована на топології гіперпосилання з або без опису посилання. </a:t>
            </a:r>
            <a:endParaRPr lang="pl-PL" dirty="0" smtClean="0"/>
          </a:p>
          <a:p>
            <a:pPr lvl="1"/>
            <a:r>
              <a:rPr lang="uk-UA" dirty="0" smtClean="0"/>
              <a:t>Ця </a:t>
            </a:r>
            <a:r>
              <a:rPr lang="uk-UA" dirty="0"/>
              <a:t>модель може бути використана для класифікації веб-сторінки та корисна для отримання інформації, такі як подібність та відносини між веб-сайтами. </a:t>
            </a:r>
            <a:endParaRPr lang="pl-PL" dirty="0" smtClean="0"/>
          </a:p>
          <a:p>
            <a:r>
              <a:rPr lang="uk-UA" dirty="0" smtClean="0"/>
              <a:t>Посилальна </a:t>
            </a:r>
            <a:r>
              <a:rPr lang="uk-UA" dirty="0"/>
              <a:t>структура містить важливу інформацію, і може допомогти у фільтрації та ранжируванні веб-сторінок. </a:t>
            </a:r>
            <a:endParaRPr lang="pl-PL" dirty="0" smtClean="0"/>
          </a:p>
          <a:p>
            <a:pPr lvl="1"/>
            <a:r>
              <a:rPr lang="uk-UA" dirty="0" smtClean="0"/>
              <a:t>Зокрема</a:t>
            </a:r>
            <a:r>
              <a:rPr lang="uk-UA" dirty="0"/>
              <a:t>, посилання зі сторінки А на сторінку може вважатися рекомендацією сторінки B автором 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5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Візуальна обробка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569" t="23724" r="19348" b="24692"/>
          <a:stretch/>
        </p:blipFill>
        <p:spPr>
          <a:xfrm>
            <a:off x="1493948" y="1825625"/>
            <a:ext cx="9160835" cy="44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Usage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Web</a:t>
            </a:r>
            <a:r>
              <a:rPr lang="ru-RU" b="1" dirty="0"/>
              <a:t> </a:t>
            </a:r>
            <a:r>
              <a:rPr lang="ru-RU" b="1" dirty="0" err="1"/>
              <a:t>Usage</a:t>
            </a:r>
            <a:r>
              <a:rPr lang="ru-RU" b="1" dirty="0"/>
              <a:t> </a:t>
            </a:r>
            <a:r>
              <a:rPr lang="ru-RU" b="1" dirty="0" err="1"/>
              <a:t>Mining</a:t>
            </a:r>
            <a:r>
              <a:rPr lang="ru-RU" dirty="0"/>
              <a:t> </a:t>
            </a:r>
            <a:r>
              <a:rPr lang="uk-UA" dirty="0"/>
              <a:t>—це процес вилучення корисної інформації з користувацьких журналів доступу, журналів проксі-сервера, </a:t>
            </a:r>
            <a:r>
              <a:rPr lang="uk-UA" dirty="0" err="1"/>
              <a:t>браузерних</a:t>
            </a:r>
            <a:r>
              <a:rPr lang="uk-UA" dirty="0"/>
              <a:t> журналів, сесійних даних користувача. Говорячи простою мовою,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Usage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це процес з'ясування того, що користувачі шукають в Інтернеті. Деякі користувачі можуть бути зацікавлені лише у текстових даних, тоді як інші можуть більше приділяти увагу мультимедійним даним[12].</a:t>
            </a:r>
            <a:endParaRPr lang="ru-RU" dirty="0"/>
          </a:p>
          <a:p>
            <a:r>
              <a:rPr lang="ru-RU" dirty="0" err="1"/>
              <a:t>Анал</a:t>
            </a:r>
            <a:r>
              <a:rPr lang="uk-UA" dirty="0"/>
              <a:t>і</a:t>
            </a:r>
            <a:r>
              <a:rPr lang="ru-RU" dirty="0" err="1"/>
              <a:t>зу</a:t>
            </a:r>
            <a:r>
              <a:rPr lang="uk-UA" dirty="0"/>
              <a:t>є</a:t>
            </a:r>
            <a:r>
              <a:rPr lang="ru-RU" dirty="0"/>
              <a:t>т</a:t>
            </a:r>
            <a:r>
              <a:rPr lang="uk-UA" dirty="0"/>
              <a:t>ь</a:t>
            </a:r>
            <a:r>
              <a:rPr lang="ru-RU" dirty="0" err="1"/>
              <a:t>ся</a:t>
            </a:r>
            <a:r>
              <a:rPr lang="ru-RU" dirty="0"/>
              <a:t> </a:t>
            </a:r>
            <a:r>
              <a:rPr lang="uk-UA" dirty="0"/>
              <a:t>така і</a:t>
            </a:r>
            <a:r>
              <a:rPr lang="ru-RU" dirty="0" err="1"/>
              <a:t>нформац</a:t>
            </a:r>
            <a:r>
              <a:rPr lang="uk-UA" dirty="0"/>
              <a:t>і</a:t>
            </a:r>
            <a:r>
              <a:rPr lang="ru-RU" dirty="0"/>
              <a:t>я: </a:t>
            </a:r>
          </a:p>
          <a:p>
            <a:pPr lvl="1"/>
            <a:r>
              <a:rPr lang="uk-UA" dirty="0"/>
              <a:t>які сторінки переглядав користувач; </a:t>
            </a:r>
            <a:endParaRPr lang="ru-RU" dirty="0"/>
          </a:p>
          <a:p>
            <a:pPr lvl="1"/>
            <a:r>
              <a:rPr lang="uk-UA" dirty="0"/>
              <a:t>якою є послідовність перегляду сторінок.</a:t>
            </a:r>
            <a:endParaRPr lang="ru-RU" dirty="0"/>
          </a:p>
          <a:p>
            <a:pPr lvl="1"/>
            <a:r>
              <a:rPr lang="uk-UA" dirty="0"/>
              <a:t>Аналізується також, які групи користувачів можна виділити серед їх загального числа на основі історії перегляду </a:t>
            </a:r>
            <a:r>
              <a:rPr lang="uk-UA" dirty="0" err="1"/>
              <a:t>Web</a:t>
            </a:r>
            <a:r>
              <a:rPr lang="uk-UA" dirty="0"/>
              <a:t>-вузла.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9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uk-UA" dirty="0" err="1" smtClean="0"/>
              <a:t>кладові</a:t>
            </a:r>
            <a:r>
              <a:rPr lang="uk-UA" dirty="0" smtClean="0"/>
              <a:t> </a:t>
            </a:r>
            <a:r>
              <a:rPr lang="ru-RU" b="1" dirty="0" err="1" smtClean="0"/>
              <a:t>Web</a:t>
            </a:r>
            <a:r>
              <a:rPr lang="ru-RU" b="1" dirty="0" smtClean="0"/>
              <a:t> </a:t>
            </a:r>
            <a:r>
              <a:rPr lang="ru-RU" b="1" dirty="0" err="1"/>
              <a:t>Usage</a:t>
            </a:r>
            <a:r>
              <a:rPr lang="ru-RU" b="1" dirty="0"/>
              <a:t> </a:t>
            </a:r>
            <a:r>
              <a:rPr lang="ru-RU" b="1" dirty="0" err="1" smtClean="0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попередня обробка;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операційна ідентифікація;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інструменти виявлення шаблонів;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Інструменти аналізу шаблонів.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6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</a:t>
            </a:r>
            <a:r>
              <a:rPr lang="uk-UA" dirty="0"/>
              <a:t>роботи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Usage</a:t>
            </a:r>
            <a:r>
              <a:rPr lang="uk-UA" dirty="0"/>
              <a:t> </a:t>
            </a:r>
            <a:r>
              <a:rPr lang="uk-UA" dirty="0" err="1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Дані </a:t>
            </a:r>
            <a:r>
              <a:rPr lang="uk-UA" dirty="0"/>
              <a:t>веб-сервера; </a:t>
            </a:r>
            <a:endParaRPr lang="ru-RU" dirty="0"/>
          </a:p>
          <a:p>
            <a:pPr lvl="0"/>
            <a:r>
              <a:rPr lang="uk-UA" dirty="0"/>
              <a:t>Дані серверних програм; </a:t>
            </a:r>
            <a:endParaRPr lang="ru-RU" dirty="0"/>
          </a:p>
          <a:p>
            <a:pPr lvl="0"/>
            <a:r>
              <a:rPr lang="uk-UA" dirty="0"/>
              <a:t>Дані прикладного рівня.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7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Дан</a:t>
            </a:r>
            <a:r>
              <a:rPr lang="uk-UA" b="1" dirty="0"/>
              <a:t>і</a:t>
            </a:r>
            <a:r>
              <a:rPr lang="ru-RU" b="1" dirty="0"/>
              <a:t> веб-сервера</a:t>
            </a:r>
          </a:p>
          <a:p>
            <a:pPr lvl="1"/>
            <a:r>
              <a:rPr lang="uk-UA" dirty="0"/>
              <a:t>Веб-сервером збираються журнали користувача і зазвичай включають IP-адресу, посилання на сторінку і час доступу.</a:t>
            </a:r>
            <a:endParaRPr lang="ru-RU" dirty="0"/>
          </a:p>
          <a:p>
            <a:r>
              <a:rPr lang="ru-RU" b="1" dirty="0"/>
              <a:t>Дан</a:t>
            </a:r>
            <a:r>
              <a:rPr lang="uk-UA" b="1" dirty="0"/>
              <a:t>і</a:t>
            </a:r>
            <a:r>
              <a:rPr lang="ru-RU" b="1" dirty="0"/>
              <a:t> </a:t>
            </a:r>
            <a:r>
              <a:rPr lang="ru-RU" b="1" dirty="0" err="1"/>
              <a:t>серверн</a:t>
            </a:r>
            <a:r>
              <a:rPr lang="uk-UA" b="1" dirty="0"/>
              <a:t>и</a:t>
            </a:r>
            <a:r>
              <a:rPr lang="ru-RU" b="1" dirty="0"/>
              <a:t>х </a:t>
            </a:r>
            <a:r>
              <a:rPr lang="uk-UA" b="1" dirty="0"/>
              <a:t>застосунків</a:t>
            </a:r>
            <a:endParaRPr lang="ru-RU" b="1" dirty="0"/>
          </a:p>
          <a:p>
            <a:pPr lvl="1"/>
            <a:r>
              <a:rPr lang="uk-UA" dirty="0"/>
              <a:t>Комерційні сервери додатків, такі як </a:t>
            </a:r>
            <a:r>
              <a:rPr lang="uk-UA" dirty="0" err="1"/>
              <a:t>WebLogic</a:t>
            </a:r>
            <a:r>
              <a:rPr lang="uk-UA" dirty="0"/>
              <a:t>, </a:t>
            </a:r>
            <a:r>
              <a:rPr lang="uk-UA" dirty="0" err="1"/>
              <a:t>StoryServer</a:t>
            </a:r>
            <a:r>
              <a:rPr lang="uk-UA" dirty="0"/>
              <a:t>, мають значні можливості, що дозволяють влаштуватися на вершині додатків для електронної комерції. Ключовою особливістю є можливість відстежувати різні види ділових заходів та реєструвати їх у журналах сервера додатків</a:t>
            </a:r>
            <a:r>
              <a:rPr lang="uk-UA" dirty="0" smtClean="0"/>
              <a:t>.</a:t>
            </a:r>
          </a:p>
          <a:p>
            <a:r>
              <a:rPr lang="ru-RU" b="1" dirty="0"/>
              <a:t>Дан</a:t>
            </a:r>
            <a:r>
              <a:rPr lang="uk-UA" b="1" dirty="0"/>
              <a:t>і</a:t>
            </a:r>
            <a:r>
              <a:rPr lang="ru-RU" b="1" dirty="0"/>
              <a:t> прикладного р</a:t>
            </a:r>
            <a:r>
              <a:rPr lang="uk-UA" b="1" dirty="0"/>
              <a:t>і</a:t>
            </a:r>
            <a:r>
              <a:rPr lang="ru-RU" b="1" dirty="0" err="1"/>
              <a:t>вня</a:t>
            </a:r>
            <a:endParaRPr lang="ru-RU" b="1" dirty="0"/>
          </a:p>
          <a:p>
            <a:pPr lvl="1"/>
            <a:r>
              <a:rPr lang="uk-UA" dirty="0"/>
              <a:t>У додатку можуть бути визначені нові види подій, реєстрація яких може включати історію створення цих подій. Слід зазначити, що багато кінцевих додатків вимагають поєднання одного або декількох методів, які застосовуються в категоріях, зазначених вище.</a:t>
            </a:r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0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</a:t>
            </a:r>
            <a:r>
              <a:rPr lang="ru-RU" b="1" dirty="0" err="1" smtClean="0"/>
              <a:t>Web</a:t>
            </a:r>
            <a:r>
              <a:rPr lang="ru-RU" b="1" dirty="0" smtClean="0"/>
              <a:t> </a:t>
            </a:r>
            <a:r>
              <a:rPr lang="ru-RU" b="1" dirty="0" err="1"/>
              <a:t>Usage</a:t>
            </a:r>
            <a:r>
              <a:rPr lang="ru-RU" b="1" dirty="0"/>
              <a:t> </a:t>
            </a:r>
            <a:r>
              <a:rPr lang="ru-RU" b="1" dirty="0" err="1" smtClean="0"/>
              <a:t>Mining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dirty="0" smtClean="0"/>
              <a:t>Ця </a:t>
            </a:r>
            <a:r>
              <a:rPr lang="uk-UA" dirty="0"/>
              <a:t>технологія дозволила електронній торгівлі створити персоналізований маркетинг, який зрештою призвів до збільшення обсягів торгівлі. </a:t>
            </a:r>
            <a:endParaRPr lang="ru-RU" dirty="0"/>
          </a:p>
          <a:p>
            <a:pPr lvl="1"/>
            <a:r>
              <a:rPr lang="uk-UA" dirty="0"/>
              <a:t>Державні установи використовують цю технологію для класифікації загроз та боротьби з тероризмом. </a:t>
            </a:r>
            <a:endParaRPr lang="ru-RU" dirty="0"/>
          </a:p>
          <a:p>
            <a:pPr lvl="1"/>
            <a:r>
              <a:rPr lang="uk-UA" dirty="0"/>
              <a:t>Можливість прогнозування може принести користь суспільству шляхом виявлення злочинної діяльності. </a:t>
            </a:r>
            <a:endParaRPr lang="ru-RU" dirty="0"/>
          </a:p>
          <a:p>
            <a:pPr lvl="1"/>
            <a:r>
              <a:rPr lang="uk-UA" dirty="0"/>
              <a:t>Компанії можуть встановити тісніші взаємини з клієнтами, надаючи їм саме те, що їм потрібно. </a:t>
            </a:r>
            <a:endParaRPr lang="ru-RU" dirty="0"/>
          </a:p>
          <a:p>
            <a:pPr lvl="1"/>
            <a:r>
              <a:rPr lang="uk-UA" dirty="0"/>
              <a:t>Компанії можуть краще зрозуміти потреби клієнта та швидше реагувати на потреби клієнтів. </a:t>
            </a:r>
            <a:endParaRPr lang="ru-RU" dirty="0"/>
          </a:p>
          <a:p>
            <a:pPr lvl="1"/>
            <a:r>
              <a:rPr lang="uk-UA" dirty="0"/>
              <a:t>Компанії можуть знайти, залучити та утримати клієнтів, заощадити на собівартості продукції за рахунок використання придбаного розуміння вимог замовника. </a:t>
            </a:r>
            <a:endParaRPr lang="ru-RU" dirty="0"/>
          </a:p>
          <a:p>
            <a:pPr lvl="1"/>
            <a:r>
              <a:rPr lang="uk-UA" dirty="0"/>
              <a:t>Компанії підвищують рентабельність рахунок цільового ціноутворення з урахуванням створених профілів.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5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</a:t>
            </a:r>
            <a:r>
              <a:rPr lang="uk-UA" b="1" dirty="0"/>
              <a:t>і</a:t>
            </a:r>
            <a:r>
              <a:rPr lang="ru-RU" b="1" dirty="0" err="1"/>
              <a:t>нус</a:t>
            </a:r>
            <a:r>
              <a:rPr lang="uk-UA" b="1" dirty="0" smtClean="0"/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 err="1" smtClean="0"/>
              <a:t>Найкритичне</a:t>
            </a:r>
            <a:r>
              <a:rPr lang="uk-UA" dirty="0" smtClean="0"/>
              <a:t> </a:t>
            </a:r>
            <a:r>
              <a:rPr lang="uk-UA" dirty="0"/>
              <a:t>етичне питання, пов'язане з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err="1"/>
              <a:t>Usage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, є питання про вторгнення в приватне життя. Захист вважається втраченим, коли отримана інформація про окремого користувача використовується або поширюється без їх відома та згоди. Отримані дані будуть проаналізовані та </a:t>
            </a:r>
            <a:r>
              <a:rPr lang="uk-UA" dirty="0" err="1"/>
              <a:t>кластеризовані</a:t>
            </a:r>
            <a:r>
              <a:rPr lang="uk-UA" dirty="0"/>
              <a:t> у формі профілів або будуть анонімними до </a:t>
            </a:r>
            <a:r>
              <a:rPr lang="uk-UA" dirty="0" err="1"/>
              <a:t>кластеризації</a:t>
            </a:r>
            <a:r>
              <a:rPr lang="uk-UA" dirty="0"/>
              <a:t> без створення особистих профілів. Таким чином, ці додатки де-індивідуалізують користувача, судячи про них тільки за їх клацаннями миші. </a:t>
            </a:r>
            <a:endParaRPr lang="ru-RU" dirty="0"/>
          </a:p>
          <a:p>
            <a:pPr lvl="0"/>
            <a:r>
              <a:rPr lang="uk-UA" dirty="0"/>
              <a:t>Іншою важливою проблемою є те, що компанії зі збору даних можуть їх використовувати для різних цілей, що істотно порушує інтереси користувачів. </a:t>
            </a:r>
            <a:endParaRPr lang="ru-RU" dirty="0"/>
          </a:p>
          <a:p>
            <a:pPr lvl="0"/>
            <a:r>
              <a:rPr lang="uk-UA" dirty="0"/>
              <a:t>Зростання тенденції використання персональних даних як товару закликає власників веб-сайтів до торгівлі цими даними, розташованими на їх сайтах. </a:t>
            </a:r>
            <a:endParaRPr lang="ru-RU" dirty="0"/>
          </a:p>
          <a:p>
            <a:pPr lvl="0"/>
            <a:r>
              <a:rPr lang="uk-UA" dirty="0"/>
              <a:t>Деякі алгоритми інтелектуального аналізу можуть використовувати спірні атрибути, такі як стать, раса, релігія або сексуальна орієнтація. Ці методи можуть бути проти </a:t>
            </a:r>
            <a:r>
              <a:rPr lang="uk-UA" dirty="0" err="1"/>
              <a:t>антидискримінаційного</a:t>
            </a:r>
            <a:r>
              <a:rPr lang="uk-UA" dirty="0"/>
              <a:t> законодавства.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0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</a:t>
            </a:r>
            <a:r>
              <a:rPr lang="uk-UA" dirty="0"/>
              <a:t>і питання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5319"/>
            <a:ext cx="10515600" cy="54626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За рахунок чого виявляються переваги візуалізації даних?</a:t>
            </a:r>
          </a:p>
          <a:p>
            <a:pPr marL="514350" indent="-514350">
              <a:buAutoNum type="arabicPeriod"/>
            </a:pPr>
            <a:r>
              <a:rPr lang="uk-UA" dirty="0" smtClean="0"/>
              <a:t>Розкрийте основні етапи контент-аналізу.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Які технології </a:t>
            </a:r>
            <a:r>
              <a:rPr lang="pl-PL" dirty="0" smtClean="0"/>
              <a:t>Text Mining </a:t>
            </a:r>
            <a:r>
              <a:rPr lang="ru-RU" dirty="0" smtClean="0"/>
              <a:t>вам </a:t>
            </a:r>
            <a:r>
              <a:rPr lang="ru-RU" dirty="0" err="1" smtClean="0"/>
              <a:t>відомі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uk-UA" dirty="0" smtClean="0"/>
              <a:t>Назвати основні етапи </a:t>
            </a:r>
            <a:r>
              <a:rPr lang="pl-PL" dirty="0" smtClean="0"/>
              <a:t>Web Mining.</a:t>
            </a:r>
          </a:p>
          <a:p>
            <a:pPr marL="514350" indent="-514350">
              <a:buAutoNum type="arabicPeriod"/>
            </a:pPr>
            <a:r>
              <a:rPr lang="ru-RU" dirty="0" smtClean="0"/>
              <a:t>Як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проблемні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при </a:t>
            </a:r>
            <a:r>
              <a:rPr lang="pl-PL" dirty="0" smtClean="0"/>
              <a:t>Web Mining</a:t>
            </a:r>
            <a:r>
              <a:rPr lang="pl-PL" dirty="0"/>
              <a:t>?</a:t>
            </a:r>
            <a:endParaRPr lang="pl-PL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Перевантаження візуальною інформацією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6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759" t="13512" r="9252" b="8848"/>
          <a:stretch/>
        </p:blipFill>
        <p:spPr>
          <a:xfrm>
            <a:off x="1891450" y="1996225"/>
            <a:ext cx="8090750" cy="44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Швидкість сприйняття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7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066" t="29181" r="8888" b="13072"/>
          <a:stretch/>
        </p:blipFill>
        <p:spPr>
          <a:xfrm>
            <a:off x="2176530" y="1889158"/>
            <a:ext cx="6812924" cy="4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Розуміння візуальної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8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374" t="20027" r="7371" b="19234"/>
          <a:stretch/>
        </p:blipFill>
        <p:spPr>
          <a:xfrm>
            <a:off x="651456" y="1779688"/>
            <a:ext cx="10702344" cy="4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Запам'ятовування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Методи і аналіз великих даних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9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855" t="21259" r="18853" b="9023"/>
          <a:stretch/>
        </p:blipFill>
        <p:spPr>
          <a:xfrm>
            <a:off x="2691684" y="1825625"/>
            <a:ext cx="6904149" cy="45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3495</Words>
  <Application>Microsoft Office PowerPoint</Application>
  <PresentationFormat>Широкоэкранный</PresentationFormat>
  <Paragraphs>392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Тема Office</vt:lpstr>
      <vt:lpstr>Візуальний аналіз даних</vt:lpstr>
      <vt:lpstr>Зміст</vt:lpstr>
      <vt:lpstr>Візуалізація даних</vt:lpstr>
      <vt:lpstr>Темпи зростання візуалізації даних</vt:lpstr>
      <vt:lpstr>Візуальна обробка</vt:lpstr>
      <vt:lpstr>Перевантаження візуальною інформацією</vt:lpstr>
      <vt:lpstr>Швидкість сприйняття</vt:lpstr>
      <vt:lpstr>Розуміння візуальної інформації</vt:lpstr>
      <vt:lpstr>Запам'ятовування</vt:lpstr>
      <vt:lpstr>Візуалізація даних</vt:lpstr>
      <vt:lpstr>Найпоширеніші способи візуалізації даних:</vt:lpstr>
      <vt:lpstr>Візуалізація часто використовується у таких галузях та формах</vt:lpstr>
      <vt:lpstr>Принципи візуалізації даних</vt:lpstr>
      <vt:lpstr>Типи візуалізації даних</vt:lpstr>
      <vt:lpstr>Засоби візуалізації даних</vt:lpstr>
      <vt:lpstr>Контент-аналіз </vt:lpstr>
      <vt:lpstr>Процедура контент-аналізу</vt:lpstr>
      <vt:lpstr>основні елементи Text Mining</vt:lpstr>
      <vt:lpstr>Задачі Text Mining</vt:lpstr>
      <vt:lpstr>технології Text Mining</vt:lpstr>
      <vt:lpstr>WebAnalyst</vt:lpstr>
      <vt:lpstr>Text Miner</vt:lpstr>
      <vt:lpstr>SemioMap</vt:lpstr>
      <vt:lpstr>InterMedia Text, Oracle Text</vt:lpstr>
      <vt:lpstr>Autonomy Knowledge Server</vt:lpstr>
      <vt:lpstr>Galaktika-ZOOM</vt:lpstr>
      <vt:lpstr>InfoStream</vt:lpstr>
      <vt:lpstr>Одиниці аналізу</vt:lpstr>
      <vt:lpstr>напрямки інтерпретації даних</vt:lpstr>
      <vt:lpstr>Надійність </vt:lpstr>
      <vt:lpstr>Достовірність </vt:lpstr>
      <vt:lpstr>Валідність </vt:lpstr>
      <vt:lpstr>Типи висновків</vt:lpstr>
      <vt:lpstr>Збагачення висновків</vt:lpstr>
      <vt:lpstr>Візуалізація даних </vt:lpstr>
      <vt:lpstr>Презентация PowerPoint</vt:lpstr>
      <vt:lpstr>Презентация PowerPoint</vt:lpstr>
      <vt:lpstr>Web Mining</vt:lpstr>
      <vt:lpstr>категорії Web Mining</vt:lpstr>
      <vt:lpstr>Презентация PowerPoint</vt:lpstr>
      <vt:lpstr>Web Mining і інформаційний пошук</vt:lpstr>
      <vt:lpstr>Web Mining і вилучення інформації</vt:lpstr>
      <vt:lpstr>Web Mining і машинне навчання</vt:lpstr>
      <vt:lpstr>Web Content Mining</vt:lpstr>
      <vt:lpstr>інтелектуальні агенти пошуку</vt:lpstr>
      <vt:lpstr>системи web-запитів (Web Query Systems)</vt:lpstr>
      <vt:lpstr>Web Structure Mining</vt:lpstr>
      <vt:lpstr>Презентация PowerPoint</vt:lpstr>
      <vt:lpstr>Web Structure Mining</vt:lpstr>
      <vt:lpstr>Web Usage Mining</vt:lpstr>
      <vt:lpstr>Складові Web Usage Mining</vt:lpstr>
      <vt:lpstr>результат роботи Web Usage Mining</vt:lpstr>
      <vt:lpstr>Презентация PowerPoint</vt:lpstr>
      <vt:lpstr>Переваги Web Usage Mining</vt:lpstr>
      <vt:lpstr>Мінуси</vt:lpstr>
      <vt:lpstr>Контрольні питання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home</dc:creator>
  <cp:lastModifiedBy>Пользователь Windows</cp:lastModifiedBy>
  <cp:revision>125</cp:revision>
  <dcterms:created xsi:type="dcterms:W3CDTF">2017-10-01T19:18:54Z</dcterms:created>
  <dcterms:modified xsi:type="dcterms:W3CDTF">2025-05-08T09:45:15Z</dcterms:modified>
</cp:coreProperties>
</file>